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562" r:id="rId2"/>
    <p:sldId id="749" r:id="rId3"/>
    <p:sldId id="715" r:id="rId4"/>
    <p:sldId id="747" r:id="rId5"/>
    <p:sldId id="741" r:id="rId6"/>
    <p:sldId id="742" r:id="rId7"/>
    <p:sldId id="766" r:id="rId8"/>
    <p:sldId id="744" r:id="rId9"/>
    <p:sldId id="767" r:id="rId10"/>
    <p:sldId id="768" r:id="rId11"/>
    <p:sldId id="769" r:id="rId12"/>
    <p:sldId id="748" r:id="rId13"/>
    <p:sldId id="770" r:id="rId14"/>
    <p:sldId id="771" r:id="rId15"/>
    <p:sldId id="772" r:id="rId16"/>
    <p:sldId id="754" r:id="rId17"/>
    <p:sldId id="755" r:id="rId18"/>
    <p:sldId id="756" r:id="rId19"/>
    <p:sldId id="757" r:id="rId20"/>
    <p:sldId id="758" r:id="rId21"/>
    <p:sldId id="759"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66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04"/>
    <p:restoredTop sz="94762"/>
  </p:normalViewPr>
  <p:slideViewPr>
    <p:cSldViewPr>
      <p:cViewPr varScale="1">
        <p:scale>
          <a:sx n="113" d="100"/>
          <a:sy n="113" d="100"/>
        </p:scale>
        <p:origin x="9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3.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0.wmf"/><Relationship Id="rId7" Type="http://schemas.openxmlformats.org/officeDocument/2006/relationships/image" Target="../media/image27.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image" Target="../media/image24.wmf"/><Relationship Id="rId9"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wmf"/><Relationship Id="rId5" Type="http://schemas.openxmlformats.org/officeDocument/2006/relationships/image" Target="../media/image39.png"/><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0531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88723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311088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 20,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 20,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 20,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 20,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 20,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 20,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5.wmf"/><Relationship Id="rId18" Type="http://schemas.openxmlformats.org/officeDocument/2006/relationships/oleObject" Target="../embeddings/oleObject35.bin"/><Relationship Id="rId3" Type="http://schemas.openxmlformats.org/officeDocument/2006/relationships/image" Target="../media/image21.jpeg"/><Relationship Id="rId21" Type="http://schemas.openxmlformats.org/officeDocument/2006/relationships/image" Target="../media/image29.emf"/><Relationship Id="rId7" Type="http://schemas.openxmlformats.org/officeDocument/2006/relationships/image" Target="../media/image23.wmf"/><Relationship Id="rId12" Type="http://schemas.openxmlformats.org/officeDocument/2006/relationships/oleObject" Target="../embeddings/oleObject3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24.wmf"/><Relationship Id="rId24" Type="http://schemas.openxmlformats.org/officeDocument/2006/relationships/image" Target="../media/image14.emf"/><Relationship Id="rId5" Type="http://schemas.openxmlformats.org/officeDocument/2006/relationships/image" Target="../media/image22.wmf"/><Relationship Id="rId15" Type="http://schemas.openxmlformats.org/officeDocument/2006/relationships/image" Target="../media/image26.wmf"/><Relationship Id="rId23" Type="http://schemas.openxmlformats.org/officeDocument/2006/relationships/image" Target="../media/image20.wmf"/><Relationship Id="rId10" Type="http://schemas.openxmlformats.org/officeDocument/2006/relationships/oleObject" Target="../embeddings/oleObject31.bin"/><Relationship Id="rId19" Type="http://schemas.openxmlformats.org/officeDocument/2006/relationships/image" Target="../media/image28.wmf"/><Relationship Id="rId4" Type="http://schemas.openxmlformats.org/officeDocument/2006/relationships/oleObject" Target="../embeddings/oleObject28.bin"/><Relationship Id="rId9" Type="http://schemas.openxmlformats.org/officeDocument/2006/relationships/image" Target="../media/image10.wmf"/><Relationship Id="rId14" Type="http://schemas.openxmlformats.org/officeDocument/2006/relationships/oleObject" Target="../embeddings/oleObject33.bin"/><Relationship Id="rId22"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4.jpe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9.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35.jpe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3.bin"/><Relationship Id="rId5" Type="http://schemas.openxmlformats.org/officeDocument/2006/relationships/image" Target="../media/image3.wmf"/><Relationship Id="rId4" Type="http://schemas.openxmlformats.org/officeDocument/2006/relationships/oleObject" Target="../embeddings/oleObject4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2.bin"/><Relationship Id="rId3" Type="http://schemas.openxmlformats.org/officeDocument/2006/relationships/image" Target="../media/image40.jpeg"/><Relationship Id="rId7" Type="http://schemas.openxmlformats.org/officeDocument/2006/relationships/oleObject" Target="../embeddings/oleObject48.bin"/><Relationship Id="rId12" Type="http://schemas.openxmlformats.org/officeDocument/2006/relationships/image" Target="../media/image37.wmf"/><Relationship Id="rId17"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oleObject" Target="../embeddings/oleObject51.bin"/><Relationship Id="rId5" Type="http://schemas.openxmlformats.org/officeDocument/2006/relationships/image" Target="../media/image3.wmf"/><Relationship Id="rId15" Type="http://schemas.openxmlformats.org/officeDocument/2006/relationships/oleObject" Target="../embeddings/oleObject53.bin"/><Relationship Id="rId10" Type="http://schemas.openxmlformats.org/officeDocument/2006/relationships/image" Target="../media/image36.wmf"/><Relationship Id="rId4" Type="http://schemas.openxmlformats.org/officeDocument/2006/relationships/oleObject" Target="../embeddings/oleObject46.bin"/><Relationship Id="rId9" Type="http://schemas.openxmlformats.org/officeDocument/2006/relationships/oleObject" Target="../embeddings/oleObject50.bin"/><Relationship Id="rId14"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43.wmf"/><Relationship Id="rId18" Type="http://schemas.openxmlformats.org/officeDocument/2006/relationships/image" Target="../media/image14.emf"/><Relationship Id="rId3" Type="http://schemas.openxmlformats.org/officeDocument/2006/relationships/oleObject" Target="../embeddings/oleObject54.bin"/><Relationship Id="rId7" Type="http://schemas.openxmlformats.org/officeDocument/2006/relationships/oleObject" Target="../embeddings/oleObject57.bin"/><Relationship Id="rId12" Type="http://schemas.openxmlformats.org/officeDocument/2006/relationships/oleObject" Target="../embeddings/oleObject60.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62.bin"/><Relationship Id="rId1" Type="http://schemas.openxmlformats.org/officeDocument/2006/relationships/vmlDrawing" Target="../drawings/vmlDrawing10.vml"/><Relationship Id="rId6" Type="http://schemas.openxmlformats.org/officeDocument/2006/relationships/oleObject" Target="../embeddings/oleObject56.bin"/><Relationship Id="rId11" Type="http://schemas.openxmlformats.org/officeDocument/2006/relationships/image" Target="../media/image42.wmf"/><Relationship Id="rId5" Type="http://schemas.openxmlformats.org/officeDocument/2006/relationships/oleObject" Target="../embeddings/oleObject55.bin"/><Relationship Id="rId15" Type="http://schemas.openxmlformats.org/officeDocument/2006/relationships/image" Target="../media/image44.wmf"/><Relationship Id="rId10" Type="http://schemas.openxmlformats.org/officeDocument/2006/relationships/oleObject" Target="../embeddings/oleObject59.bin"/><Relationship Id="rId4" Type="http://schemas.openxmlformats.org/officeDocument/2006/relationships/image" Target="../media/image3.wmf"/><Relationship Id="rId9" Type="http://schemas.openxmlformats.org/officeDocument/2006/relationships/image" Target="../media/image41.wmf"/><Relationship Id="rId14" Type="http://schemas.openxmlformats.org/officeDocument/2006/relationships/oleObject" Target="../embeddings/oleObject6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50.wmf"/><Relationship Id="rId3" Type="http://schemas.openxmlformats.org/officeDocument/2006/relationships/image" Target="../media/image51.jpeg"/><Relationship Id="rId7" Type="http://schemas.openxmlformats.org/officeDocument/2006/relationships/image" Target="../media/image47.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48.wmf"/><Relationship Id="rId1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52.jpeg"/><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9.bin"/><Relationship Id="rId5" Type="http://schemas.openxmlformats.org/officeDocument/2006/relationships/image" Target="../media/image3.wmf"/><Relationship Id="rId4" Type="http://schemas.openxmlformats.org/officeDocument/2006/relationships/oleObject" Target="../embeddings/oleObject6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2.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4.bin"/><Relationship Id="rId11" Type="http://schemas.openxmlformats.org/officeDocument/2006/relationships/image" Target="../media/image54.wmf"/><Relationship Id="rId5" Type="http://schemas.openxmlformats.org/officeDocument/2006/relationships/oleObject" Target="../embeddings/oleObject73.bin"/><Relationship Id="rId10" Type="http://schemas.openxmlformats.org/officeDocument/2006/relationships/oleObject" Target="../embeddings/oleObject77.bin"/><Relationship Id="rId4" Type="http://schemas.openxmlformats.org/officeDocument/2006/relationships/image" Target="../media/image3.wmf"/><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57.wmf"/><Relationship Id="rId3" Type="http://schemas.openxmlformats.org/officeDocument/2006/relationships/oleObject" Target="../embeddings/oleObject78.bin"/><Relationship Id="rId7" Type="http://schemas.openxmlformats.org/officeDocument/2006/relationships/oleObject" Target="../embeddings/oleObject81.bin"/><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0.bin"/><Relationship Id="rId11" Type="http://schemas.openxmlformats.org/officeDocument/2006/relationships/image" Target="../media/image56.wmf"/><Relationship Id="rId5" Type="http://schemas.openxmlformats.org/officeDocument/2006/relationships/oleObject" Target="../embeddings/oleObject79.bin"/><Relationship Id="rId15" Type="http://schemas.openxmlformats.org/officeDocument/2006/relationships/image" Target="../media/image58.wmf"/><Relationship Id="rId10" Type="http://schemas.openxmlformats.org/officeDocument/2006/relationships/oleObject" Target="../embeddings/oleObject83.bin"/><Relationship Id="rId4" Type="http://schemas.openxmlformats.org/officeDocument/2006/relationships/image" Target="../media/image3.wmf"/><Relationship Id="rId9" Type="http://schemas.openxmlformats.org/officeDocument/2006/relationships/image" Target="../media/image55.wmf"/><Relationship Id="rId14" Type="http://schemas.openxmlformats.org/officeDocument/2006/relationships/oleObject" Target="../embeddings/oleObject8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59.jpeg"/><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wmf"/><Relationship Id="rId5" Type="http://schemas.openxmlformats.org/officeDocument/2006/relationships/oleObject" Target="../embeddings/oleObject86.bin"/><Relationship Id="rId4" Type="http://schemas.openxmlformats.org/officeDocument/2006/relationships/image" Target="../media/image60.jpeg"/><Relationship Id="rId9" Type="http://schemas.openxmlformats.org/officeDocument/2006/relationships/oleObject" Target="../embeddings/oleObject8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61.jpeg"/><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91.bin"/><Relationship Id="rId5" Type="http://schemas.openxmlformats.org/officeDocument/2006/relationships/image" Target="../media/image3.wmf"/><Relationship Id="rId4" Type="http://schemas.openxmlformats.org/officeDocument/2006/relationships/oleObject" Target="../embeddings/oleObject9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62.jpeg"/><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wmf"/><Relationship Id="rId5" Type="http://schemas.openxmlformats.org/officeDocument/2006/relationships/oleObject" Target="../embeddings/oleObject94.bin"/><Relationship Id="rId4" Type="http://schemas.openxmlformats.org/officeDocument/2006/relationships/image" Target="../media/image63.jpeg"/><Relationship Id="rId9" Type="http://schemas.openxmlformats.org/officeDocument/2006/relationships/oleObject" Target="../embeddings/oleObject97.bin"/></Relationships>
</file>

<file path=ppt/slides/_rels/slide3.xml.rels><?xml version="1.0" encoding="UTF-8" standalone="yes"?>
<Relationships xmlns="http://schemas.openxmlformats.org/package/2006/relationships"><Relationship Id="rId2" Type="http://schemas.openxmlformats.org/officeDocument/2006/relationships/hyperlink" Target="https://coronaboar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7.emf"/><Relationship Id="rId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3.wmf"/><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7.bin"/><Relationship Id="rId18" Type="http://schemas.openxmlformats.org/officeDocument/2006/relationships/image" Target="../media/image12.wmf"/><Relationship Id="rId3" Type="http://schemas.openxmlformats.org/officeDocument/2006/relationships/image" Target="../media/image13.jpeg"/><Relationship Id="rId21" Type="http://schemas.openxmlformats.org/officeDocument/2006/relationships/image" Target="../media/image16.emf"/><Relationship Id="rId7" Type="http://schemas.openxmlformats.org/officeDocument/2006/relationships/oleObject" Target="../embeddings/oleObject13.bin"/><Relationship Id="rId12" Type="http://schemas.openxmlformats.org/officeDocument/2006/relationships/image" Target="../media/image9.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5.emf"/><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image" Target="../media/image3.wmf"/><Relationship Id="rId15" Type="http://schemas.openxmlformats.org/officeDocument/2006/relationships/oleObject" Target="../embeddings/oleObject18.bin"/><Relationship Id="rId10" Type="http://schemas.openxmlformats.org/officeDocument/2006/relationships/image" Target="../media/image8.wmf"/><Relationship Id="rId19"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oleObject" Target="../embeddings/oleObject15.bin"/><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7.jpe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image" Target="../media/image3.w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oleObject" Target="../embeddings/oleObject25.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10.wmf"/><Relationship Id="rId4" Type="http://schemas.openxmlformats.org/officeDocument/2006/relationships/image" Target="../media/image21.jpeg"/><Relationship Id="rId9"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 20,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#19</a:t>
            </a:r>
          </a:p>
        </p:txBody>
      </p:sp>
      <p:sp>
        <p:nvSpPr>
          <p:cNvPr id="18438" name="Text Box 4"/>
          <p:cNvSpPr txBox="1">
            <a:spLocks noChangeArrowheads="1"/>
          </p:cNvSpPr>
          <p:nvPr/>
        </p:nvSpPr>
        <p:spPr bwMode="auto">
          <a:xfrm>
            <a:off x="2890193" y="1447800"/>
            <a:ext cx="305564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 20,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838200" y="2133600"/>
            <a:ext cx="7772400" cy="3664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28:Sources of Magnetic Field</a:t>
            </a:r>
          </a:p>
          <a:p>
            <a:pPr marL="1200150" lvl="1" indent="-457200">
              <a:buFont typeface="Wingdings" pitchFamily="2" charset="2"/>
              <a:buChar char="§"/>
            </a:pPr>
            <a:r>
              <a:rPr lang="en-US" sz="2400" dirty="0" err="1">
                <a:latin typeface="Arial Narrow" charset="0"/>
              </a:rPr>
              <a:t>Ampére’s</a:t>
            </a:r>
            <a:r>
              <a:rPr lang="en-US" sz="2400" dirty="0">
                <a:latin typeface="Arial Narrow" charset="0"/>
              </a:rPr>
              <a:t> Law and Its Verification</a:t>
            </a:r>
          </a:p>
          <a:p>
            <a:pPr marL="1200150" lvl="1" indent="-457200">
              <a:buFont typeface="Wingdings" pitchFamily="2" charset="2"/>
              <a:buChar char="§"/>
            </a:pPr>
            <a:r>
              <a:rPr lang="en-US" sz="2400" dirty="0">
                <a:latin typeface="Arial Narrow" charset="0"/>
              </a:rPr>
              <a:t>Solenoid and Toroidal Magnetic Field</a:t>
            </a:r>
          </a:p>
          <a:p>
            <a:pPr marL="1200150" lvl="1" indent="-457200">
              <a:buFont typeface="Wingdings" pitchFamily="2" charset="2"/>
              <a:buChar char="§"/>
            </a:pPr>
            <a:r>
              <a:rPr lang="en-US" sz="2400" dirty="0">
                <a:latin typeface="Arial Narrow" charset="0"/>
              </a:rPr>
              <a:t>Magnetic Materials</a:t>
            </a:r>
          </a:p>
          <a:p>
            <a:pPr marL="1200150" lvl="1" indent="-457200">
              <a:buFont typeface="Wingdings" pitchFamily="2" charset="2"/>
              <a:buChar char="§"/>
            </a:pPr>
            <a:r>
              <a:rPr lang="en-US" sz="2400" dirty="0">
                <a:latin typeface="Arial Narrow" charset="0"/>
              </a:rPr>
              <a:t>B in magnetic materials</a:t>
            </a:r>
          </a:p>
          <a:p>
            <a:pPr marL="1200150" lvl="1" indent="-457200">
              <a:buFont typeface="Wingdings" pitchFamily="2" charset="2"/>
              <a:buChar char="§"/>
            </a:pPr>
            <a:r>
              <a:rPr lang="en-US" sz="2400" dirty="0">
                <a:latin typeface="Arial Narrow" charset="0"/>
              </a:rPr>
              <a:t>Hysteresis</a:t>
            </a:r>
          </a:p>
          <a:p>
            <a:pPr marL="609600" indent="-609600" algn="l"/>
            <a:r>
              <a:rPr lang="en-US" sz="2800" dirty="0">
                <a:latin typeface="Arial Narrow" charset="0"/>
              </a:rPr>
              <a:t>Chapter 29:EM Induction &amp; Faraday’s Law</a:t>
            </a:r>
          </a:p>
          <a:p>
            <a:pPr marL="1352550" lvl="1" indent="-609600"/>
            <a:r>
              <a:rPr lang="en-US" sz="2400" dirty="0">
                <a:latin typeface="Arial Narrow" charset="0"/>
              </a:rPr>
              <a:t>Induced EMF and EM Induction</a:t>
            </a:r>
            <a:endParaRPr lang="en-US" sz="3200" dirty="0">
              <a:latin typeface="Arial Narrow" charset="0"/>
            </a:endParaRPr>
          </a:p>
          <a:p>
            <a:pPr lvl="1" indent="0">
              <a:buNone/>
            </a:pPr>
            <a:endParaRPr lang="en-US" sz="3200"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06477FA-3DBD-AE48-8D55-6CCB0DC816AE}"/>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EBDC5E7C-D8A6-8447-A53A-F8F56C8C8088}"/>
              </a:ext>
            </a:extLst>
          </p:cNvPr>
          <p:cNvPicPr>
            <a:picLocks noChangeAspect="1"/>
          </p:cNvPicPr>
          <p:nvPr/>
        </p:nvPicPr>
        <p:blipFill>
          <a:blip r:link="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6A57E9D2-87FF-EB4F-85C2-0AC2B235B038}"/>
              </a:ext>
            </a:extLst>
          </p:cNvPr>
          <p:cNvPicPr>
            <a:picLocks noChangeAspect="1"/>
          </p:cNvPicPr>
          <p:nvPr/>
        </p:nvPicPr>
        <p:blipFill>
          <a:blip r:link="rId3"/>
          <a:stretch>
            <a:fillRect/>
          </a:stretch>
        </p:blipFill>
        <p:spPr>
          <a:xfrm>
            <a:off x="1270000" y="1270000"/>
            <a:ext cx="63500" cy="76200"/>
          </a:xfrm>
          <a:prstGeom prst="rect">
            <a:avLst/>
          </a:prstGeom>
        </p:spPr>
      </p:pic>
      <p:sp>
        <p:nvSpPr>
          <p:cNvPr id="12" name="Text Box 9">
            <a:extLst>
              <a:ext uri="{FF2B5EF4-FFF2-40B4-BE49-F238E27FC236}">
                <a16:creationId xmlns:a16="http://schemas.microsoft.com/office/drawing/2014/main" id="{6451C7D6-350F-0043-BD54-F42F73D62FDB}"/>
              </a:ext>
            </a:extLst>
          </p:cNvPr>
          <p:cNvSpPr txBox="1">
            <a:spLocks noChangeArrowheads="1"/>
          </p:cNvSpPr>
          <p:nvPr/>
        </p:nvSpPr>
        <p:spPr bwMode="auto">
          <a:xfrm>
            <a:off x="854002" y="5810778"/>
            <a:ext cx="750526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#12, due 11pm, Monday, May 4!!</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wipe(left)">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Apr. 20, 2020</a:t>
            </a:r>
          </a:p>
        </p:txBody>
      </p:sp>
      <p:sp>
        <p:nvSpPr>
          <p:cNvPr id="26" name="Footer Placeholder 4"/>
          <p:cNvSpPr>
            <a:spLocks noGrp="1"/>
          </p:cNvSpPr>
          <p:nvPr>
            <p:ph type="ftr" sz="quarter" idx="11"/>
          </p:nvPr>
        </p:nvSpPr>
        <p:spPr/>
        <p:txBody>
          <a:bodyPr/>
          <a:lstStyle/>
          <a:p>
            <a:r>
              <a:rPr lang="en-US"/>
              <a:t>PHYS 1444-002, Spring 2020                    Dr. Jaehoon Yu</a:t>
            </a:r>
          </a:p>
        </p:txBody>
      </p:sp>
      <p:sp>
        <p:nvSpPr>
          <p:cNvPr id="27" name="Slide Number Placeholder 5"/>
          <p:cNvSpPr>
            <a:spLocks noGrp="1"/>
          </p:cNvSpPr>
          <p:nvPr>
            <p:ph type="sldNum" sz="quarter" idx="12"/>
          </p:nvPr>
        </p:nvSpPr>
        <p:spPr/>
        <p:txBody>
          <a:bodyPr/>
          <a:lstStyle/>
          <a:p>
            <a:fld id="{85D2F8D4-F19E-114A-98CD-2DD5AA17AA49}" type="slidenum">
              <a:rPr lang="en-US"/>
              <a:pPr/>
              <a:t>10</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65143"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65144"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65145"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65146"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65147"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65148"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65149"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65150"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65151"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65152"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40235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82509733-ADFE-3E4C-843D-7A8E356F497D}" type="slidenum">
              <a:rPr lang="en-US"/>
              <a:pPr/>
              <a:t>11</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65597"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65598"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65599"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65600"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99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Apr. 20,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2BBBFFB-EB22-6643-85AE-79E689D57056}" type="slidenum">
              <a:rPr lang="en-US"/>
              <a:pPr/>
              <a:t>12</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6621"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6622"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6623"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axis within the entire cross section</a:t>
            </a:r>
          </a:p>
          <a:p>
            <a:pPr lvl="2">
              <a:lnSpc>
                <a:spcPct val="90000"/>
              </a:lnSpc>
            </a:pPr>
            <a:r>
              <a:rPr lang="en-US" dirty="0"/>
              <a:t>The field outside the solenoid is very small compared to the field inside, except at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6624"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34216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Apr. 20,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8DD82413-6BE8-5746-A6B7-04BE35C4F09E}" type="slidenum">
              <a:rPr lang="en-US"/>
              <a:pPr/>
              <a:t>13</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8025"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8026"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8027"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Since the field outside the solenoid is negligible,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8028"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68029"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68030"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68031"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68032"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37286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67">
                                            <p:txEl>
                                              <p:pRg st="0" end="0"/>
                                            </p:txEl>
                                          </p:spTgt>
                                        </p:tgtEl>
                                        <p:attrNameLst>
                                          <p:attrName>style.visibility</p:attrName>
                                        </p:attrNameLst>
                                      </p:cBhvr>
                                      <p:to>
                                        <p:strVal val="visible"/>
                                      </p:to>
                                    </p:set>
                                    <p:animEffect transition="in" filter="wipe(left)">
                                      <p:cBhvr>
                                        <p:cTn id="7" dur="500"/>
                                        <p:tgtEl>
                                          <p:spTgt spid="399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362"/>
                                        </p:tgtEl>
                                        <p:attrNameLst>
                                          <p:attrName>style.visibility</p:attrName>
                                        </p:attrNameLst>
                                      </p:cBhvr>
                                      <p:to>
                                        <p:strVal val="visible"/>
                                      </p:to>
                                    </p:set>
                                    <p:anim calcmode="lin" valueType="num">
                                      <p:cBhvr>
                                        <p:cTn id="12" dur="500" fill="hold"/>
                                        <p:tgtEl>
                                          <p:spTgt spid="399362"/>
                                        </p:tgtEl>
                                        <p:attrNameLst>
                                          <p:attrName>ppt_w</p:attrName>
                                        </p:attrNameLst>
                                      </p:cBhvr>
                                      <p:tavLst>
                                        <p:tav tm="0">
                                          <p:val>
                                            <p:fltVal val="0"/>
                                          </p:val>
                                        </p:tav>
                                        <p:tav tm="100000">
                                          <p:val>
                                            <p:strVal val="#ppt_w"/>
                                          </p:val>
                                        </p:tav>
                                      </p:tavLst>
                                    </p:anim>
                                    <p:anim calcmode="lin" valueType="num">
                                      <p:cBhvr>
                                        <p:cTn id="13" dur="500" fill="hold"/>
                                        <p:tgtEl>
                                          <p:spTgt spid="399362"/>
                                        </p:tgtEl>
                                        <p:attrNameLst>
                                          <p:attrName>ppt_h</p:attrName>
                                        </p:attrNameLst>
                                      </p:cBhvr>
                                      <p:tavLst>
                                        <p:tav tm="0">
                                          <p:val>
                                            <p:fltVal val="0"/>
                                          </p:val>
                                        </p:tav>
                                        <p:tav tm="100000">
                                          <p:val>
                                            <p:strVal val="#ppt_h"/>
                                          </p:val>
                                        </p:tav>
                                      </p:tavLst>
                                    </p:anim>
                                    <p:animEffect transition="in" filter="fade">
                                      <p:cBhvr>
                                        <p:cTn id="14" dur="500"/>
                                        <p:tgtEl>
                                          <p:spTgt spid="399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9367">
                                            <p:txEl>
                                              <p:pRg st="4" end="4"/>
                                            </p:txEl>
                                          </p:spTgt>
                                        </p:tgtEl>
                                        <p:attrNameLst>
                                          <p:attrName>style.visibility</p:attrName>
                                        </p:attrNameLst>
                                      </p:cBhvr>
                                      <p:to>
                                        <p:strVal val="visible"/>
                                      </p:to>
                                    </p:set>
                                    <p:animEffect transition="in" filter="wipe(left)">
                                      <p:cBhvr>
                                        <p:cTn id="19" dur="500"/>
                                        <p:tgtEl>
                                          <p:spTgt spid="3993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9367">
                                            <p:txEl>
                                              <p:pRg st="5" end="5"/>
                                            </p:txEl>
                                          </p:spTgt>
                                        </p:tgtEl>
                                        <p:attrNameLst>
                                          <p:attrName>style.visibility</p:attrName>
                                        </p:attrNameLst>
                                      </p:cBhvr>
                                      <p:to>
                                        <p:strVal val="visible"/>
                                      </p:to>
                                    </p:set>
                                    <p:animEffect transition="in" filter="wipe(left)">
                                      <p:cBhvr>
                                        <p:cTn id="24" dur="500"/>
                                        <p:tgtEl>
                                          <p:spTgt spid="3993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9367">
                                            <p:txEl>
                                              <p:pRg st="6" end="6"/>
                                            </p:txEl>
                                          </p:spTgt>
                                        </p:tgtEl>
                                        <p:attrNameLst>
                                          <p:attrName>style.visibility</p:attrName>
                                        </p:attrNameLst>
                                      </p:cBhvr>
                                      <p:to>
                                        <p:strVal val="visible"/>
                                      </p:to>
                                    </p:set>
                                    <p:animEffect transition="in" filter="wipe(left)">
                                      <p:cBhvr>
                                        <p:cTn id="29" dur="500"/>
                                        <p:tgtEl>
                                          <p:spTgt spid="3993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9370"/>
                                        </p:tgtEl>
                                        <p:attrNameLst>
                                          <p:attrName>style.visibility</p:attrName>
                                        </p:attrNameLst>
                                      </p:cBhvr>
                                      <p:to>
                                        <p:strVal val="visible"/>
                                      </p:to>
                                    </p:set>
                                    <p:animEffect transition="in" filter="wipe(left)">
                                      <p:cBhvr>
                                        <p:cTn id="39" dur="500"/>
                                        <p:tgtEl>
                                          <p:spTgt spid="3993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9371"/>
                                        </p:tgtEl>
                                        <p:attrNameLst>
                                          <p:attrName>style.visibility</p:attrName>
                                        </p:attrNameLst>
                                      </p:cBhvr>
                                      <p:to>
                                        <p:strVal val="visible"/>
                                      </p:to>
                                    </p:set>
                                    <p:animEffect transition="in" filter="wipe(left)">
                                      <p:cBhvr>
                                        <p:cTn id="44" dur="500"/>
                                        <p:tgtEl>
                                          <p:spTgt spid="3993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9372"/>
                                        </p:tgtEl>
                                        <p:attrNameLst>
                                          <p:attrName>style.visibility</p:attrName>
                                        </p:attrNameLst>
                                      </p:cBhvr>
                                      <p:to>
                                        <p:strVal val="visible"/>
                                      </p:to>
                                    </p:set>
                                    <p:animEffect transition="in" filter="wipe(left)">
                                      <p:cBhvr>
                                        <p:cTn id="49" dur="500"/>
                                        <p:tgtEl>
                                          <p:spTgt spid="39937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99373"/>
                                        </p:tgtEl>
                                        <p:attrNameLst>
                                          <p:attrName>style.visibility</p:attrName>
                                        </p:attrNameLst>
                                      </p:cBhvr>
                                      <p:to>
                                        <p:strVal val="visible"/>
                                      </p:to>
                                    </p:set>
                                    <p:animEffect transition="in" filter="wipe(left)">
                                      <p:cBhvr>
                                        <p:cTn id="54" dur="500"/>
                                        <p:tgtEl>
                                          <p:spTgt spid="3993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99367">
                                            <p:txEl>
                                              <p:pRg st="7" end="7"/>
                                            </p:txEl>
                                          </p:spTgt>
                                        </p:tgtEl>
                                        <p:attrNameLst>
                                          <p:attrName>style.visibility</p:attrName>
                                        </p:attrNameLst>
                                      </p:cBhvr>
                                      <p:to>
                                        <p:strVal val="visible"/>
                                      </p:to>
                                    </p:set>
                                    <p:animEffect transition="in" filter="wipe(left)">
                                      <p:cBhvr>
                                        <p:cTn id="59" dur="500"/>
                                        <p:tgtEl>
                                          <p:spTgt spid="39936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99367">
                                            <p:txEl>
                                              <p:pRg st="8" end="8"/>
                                            </p:txEl>
                                          </p:spTgt>
                                        </p:tgtEl>
                                        <p:attrNameLst>
                                          <p:attrName>style.visibility</p:attrName>
                                        </p:attrNameLst>
                                      </p:cBhvr>
                                      <p:to>
                                        <p:strVal val="visible"/>
                                      </p:to>
                                    </p:set>
                                    <p:animEffect transition="in" filter="wipe(left)">
                                      <p:cBhvr>
                                        <p:cTn id="64" dur="500"/>
                                        <p:tgtEl>
                                          <p:spTgt spid="3993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Apr. 20,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503DAC4C-AED0-1E4E-950A-4A9A2396154A}" type="slidenum">
              <a:rPr lang="en-US"/>
              <a:pPr/>
              <a:t>14</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9144"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9145"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9146"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Therefore,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u="sng" dirty="0" err="1">
                <a:solidFill>
                  <a:srgbClr val="FF0000"/>
                </a:solidFill>
                <a:latin typeface="Monotype Corsiva" charset="0"/>
              </a:rPr>
              <a:t>n</a:t>
            </a:r>
            <a:r>
              <a:rPr lang="en-US" u="sng" dirty="0">
                <a:solidFill>
                  <a:srgbClr val="FF0000"/>
                </a:solidFill>
                <a:latin typeface="Monotype Corsiva" charset="0"/>
              </a:rPr>
              <a:t>=N</a:t>
            </a:r>
            <a:r>
              <a:rPr lang="en-US" u="sng" dirty="0">
                <a:solidFill>
                  <a:srgbClr val="FF0000"/>
                </a:solidFill>
              </a:rPr>
              <a:t>/</a:t>
            </a:r>
            <a:r>
              <a:rPr lang="en-US" u="sng" dirty="0" err="1">
                <a:solidFill>
                  <a:srgbClr val="FF0000"/>
                </a:solidFill>
                <a:latin typeface="Monotype Corsiva" charset="0"/>
              </a:rPr>
              <a:t>l</a:t>
            </a:r>
            <a:r>
              <a:rPr lang="en-US" u="sng" dirty="0">
                <a:solidFill>
                  <a:srgbClr val="FF0000"/>
                </a:solidFill>
              </a:rPr>
              <a:t>  </a:t>
            </a:r>
            <a:r>
              <a:rPr lang="en-US" dirty="0"/>
              <a:t>be the </a:t>
            </a:r>
            <a:r>
              <a:rPr lang="en-US" u="sng" dirty="0">
                <a:solidFill>
                  <a:srgbClr val="FF0000"/>
                </a:solidFill>
              </a:rPr>
              <a:t>number of loops per unit length</a:t>
            </a:r>
            <a:r>
              <a:rPr lang="en-US" dirty="0"/>
              <a:t>,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B 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9147"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69148"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69149"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nvGraphicFramePr>
        <p:xfrm>
          <a:off x="6451600" y="625475"/>
          <a:ext cx="1293812" cy="669925"/>
        </p:xfrm>
        <a:graphic>
          <a:graphicData uri="http://schemas.openxmlformats.org/presentationml/2006/ole">
            <mc:AlternateContent xmlns:mc="http://schemas.openxmlformats.org/markup-compatibility/2006">
              <mc:Choice xmlns:v="urn:schemas-microsoft-com:vml" Requires="v">
                <p:oleObj spid="_x0000_s269150"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1600"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nvGraphicFramePr>
        <p:xfrm>
          <a:off x="7662862" y="823913"/>
          <a:ext cx="387350" cy="334962"/>
        </p:xfrm>
        <a:graphic>
          <a:graphicData uri="http://schemas.openxmlformats.org/presentationml/2006/ole">
            <mc:AlternateContent xmlns:mc="http://schemas.openxmlformats.org/markup-compatibility/2006">
              <mc:Choice xmlns:v="urn:schemas-microsoft-com:vml" Requires="v">
                <p:oleObj spid="_x0000_s269151"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2862"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69152"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5181600" y="648047"/>
            <a:ext cx="1293812" cy="619952"/>
          </a:xfrm>
          <a:prstGeom prst="rect">
            <a:avLst/>
          </a:prstGeom>
        </p:spPr>
      </p:pic>
    </p:spTree>
    <p:extLst>
      <p:ext uri="{BB962C8B-B14F-4D97-AF65-F5344CB8AC3E}">
        <p14:creationId xmlns:p14="http://schemas.microsoft.com/office/powerpoint/2010/main" val="41446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00395"/>
                                        </p:tgtEl>
                                        <p:attrNameLst>
                                          <p:attrName>style.visibility</p:attrName>
                                        </p:attrNameLst>
                                      </p:cBhvr>
                                      <p:to>
                                        <p:strVal val="visible"/>
                                      </p:to>
                                    </p:set>
                                    <p:animEffect transition="in" filter="wipe(left)">
                                      <p:cBhvr>
                                        <p:cTn id="17" dur="500"/>
                                        <p:tgtEl>
                                          <p:spTgt spid="400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0396"/>
                                        </p:tgtEl>
                                        <p:attrNameLst>
                                          <p:attrName>style.visibility</p:attrName>
                                        </p:attrNameLst>
                                      </p:cBhvr>
                                      <p:to>
                                        <p:strVal val="visible"/>
                                      </p:to>
                                    </p:set>
                                    <p:animEffect transition="in" filter="wipe(left)">
                                      <p:cBhvr>
                                        <p:cTn id="22" dur="500"/>
                                        <p:tgtEl>
                                          <p:spTgt spid="400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1" end="1"/>
                                            </p:txEl>
                                          </p:spTgt>
                                        </p:tgtEl>
                                        <p:attrNameLst>
                                          <p:attrName>style.visibility</p:attrName>
                                        </p:attrNameLst>
                                      </p:cBhvr>
                                      <p:to>
                                        <p:strVal val="visible"/>
                                      </p:to>
                                    </p:set>
                                    <p:animEffect transition="in" filter="wipe(left)">
                                      <p:cBhvr>
                                        <p:cTn id="27" dur="500"/>
                                        <p:tgtEl>
                                          <p:spTgt spid="40039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0390">
                                            <p:txEl>
                                              <p:pRg st="2" end="2"/>
                                            </p:txEl>
                                          </p:spTgt>
                                        </p:tgtEl>
                                        <p:attrNameLst>
                                          <p:attrName>style.visibility</p:attrName>
                                        </p:attrNameLst>
                                      </p:cBhvr>
                                      <p:to>
                                        <p:strVal val="visible"/>
                                      </p:to>
                                    </p:set>
                                    <p:animEffect transition="in" filter="wipe(left)">
                                      <p:cBhvr>
                                        <p:cTn id="32" dur="500"/>
                                        <p:tgtEl>
                                          <p:spTgt spid="4003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3" end="3"/>
                                            </p:txEl>
                                          </p:spTgt>
                                        </p:tgtEl>
                                        <p:attrNameLst>
                                          <p:attrName>style.visibility</p:attrName>
                                        </p:attrNameLst>
                                      </p:cBhvr>
                                      <p:to>
                                        <p:strVal val="visible"/>
                                      </p:to>
                                    </p:set>
                                    <p:animEffect transition="in" filter="wipe(left)">
                                      <p:cBhvr>
                                        <p:cTn id="37" dur="500"/>
                                        <p:tgtEl>
                                          <p:spTgt spid="40039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0393"/>
                                        </p:tgtEl>
                                        <p:attrNameLst>
                                          <p:attrName>style.visibility</p:attrName>
                                        </p:attrNameLst>
                                      </p:cBhvr>
                                      <p:to>
                                        <p:strVal val="visible"/>
                                      </p:to>
                                    </p:set>
                                    <p:animEffect transition="in" filter="wipe(left)">
                                      <p:cBhvr>
                                        <p:cTn id="42" dur="500"/>
                                        <p:tgtEl>
                                          <p:spTgt spid="400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0397"/>
                                        </p:tgtEl>
                                        <p:attrNameLst>
                                          <p:attrName>style.visibility</p:attrName>
                                        </p:attrNameLst>
                                      </p:cBhvr>
                                      <p:to>
                                        <p:strVal val="visible"/>
                                      </p:to>
                                    </p:set>
                                    <p:animEffect transition="in" filter="wipe(left)">
                                      <p:cBhvr>
                                        <p:cTn id="47" dur="500"/>
                                        <p:tgtEl>
                                          <p:spTgt spid="4003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0390">
                                            <p:txEl>
                                              <p:pRg st="4" end="4"/>
                                            </p:txEl>
                                          </p:spTgt>
                                        </p:tgtEl>
                                        <p:attrNameLst>
                                          <p:attrName>style.visibility</p:attrName>
                                        </p:attrNameLst>
                                      </p:cBhvr>
                                      <p:to>
                                        <p:strVal val="visible"/>
                                      </p:to>
                                    </p:set>
                                    <p:animEffect transition="in" filter="wipe(left)">
                                      <p:cBhvr>
                                        <p:cTn id="52" dur="500"/>
                                        <p:tgtEl>
                                          <p:spTgt spid="40039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0390">
                                            <p:txEl>
                                              <p:pRg st="5" end="5"/>
                                            </p:txEl>
                                          </p:spTgt>
                                        </p:tgtEl>
                                        <p:attrNameLst>
                                          <p:attrName>style.visibility</p:attrName>
                                        </p:attrNameLst>
                                      </p:cBhvr>
                                      <p:to>
                                        <p:strVal val="visible"/>
                                      </p:to>
                                    </p:set>
                                    <p:animEffect transition="in" filter="wipe(left)">
                                      <p:cBhvr>
                                        <p:cTn id="57" dur="500"/>
                                        <p:tgtEl>
                                          <p:spTgt spid="400390">
                                            <p:txEl>
                                              <p:pRg st="5" end="5"/>
                                            </p:txEl>
                                          </p:spTgt>
                                        </p:tgtEl>
                                      </p:cBhvr>
                                    </p:animEffect>
                                  </p:childTnLst>
                                </p:cTn>
                              </p:par>
                              <p:par>
                                <p:cTn id="58" presetID="22" presetClass="entr" presetSubtype="8" fill="hold" nodeType="withEffect">
                                  <p:stCondLst>
                                    <p:cond delay="0"/>
                                  </p:stCondLst>
                                  <p:iterate type="wd">
                                    <p:tmPct val="10000"/>
                                  </p:iterate>
                                  <p:childTnLst>
                                    <p:set>
                                      <p:cBhvr>
                                        <p:cTn id="59" dur="1" fill="hold">
                                          <p:stCondLst>
                                            <p:cond delay="0"/>
                                          </p:stCondLst>
                                        </p:cTn>
                                        <p:tgtEl>
                                          <p:spTgt spid="400394"/>
                                        </p:tgtEl>
                                        <p:attrNameLst>
                                          <p:attrName>style.visibility</p:attrName>
                                        </p:attrNameLst>
                                      </p:cBhvr>
                                      <p:to>
                                        <p:strVal val="visible"/>
                                      </p:to>
                                    </p:set>
                                    <p:animEffect transition="in" filter="wipe(left)">
                                      <p:cBhvr>
                                        <p:cTn id="60" dur="500"/>
                                        <p:tgtEl>
                                          <p:spTgt spid="4003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0390">
                                            <p:txEl>
                                              <p:pRg st="7" end="7"/>
                                            </p:txEl>
                                          </p:spTgt>
                                        </p:tgtEl>
                                        <p:attrNameLst>
                                          <p:attrName>style.visibility</p:attrName>
                                        </p:attrNameLst>
                                      </p:cBhvr>
                                      <p:to>
                                        <p:strVal val="visible"/>
                                      </p:to>
                                    </p:set>
                                    <p:animEffect transition="in" filter="wipe(left)">
                                      <p:cBhvr>
                                        <p:cTn id="65" dur="500"/>
                                        <p:tgtEl>
                                          <p:spTgt spid="40039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0390">
                                            <p:txEl>
                                              <p:pRg st="8" end="8"/>
                                            </p:txEl>
                                          </p:spTgt>
                                        </p:tgtEl>
                                        <p:attrNameLst>
                                          <p:attrName>style.visibility</p:attrName>
                                        </p:attrNameLst>
                                      </p:cBhvr>
                                      <p:to>
                                        <p:strVal val="visible"/>
                                      </p:to>
                                    </p:set>
                                    <p:animEffect transition="in" filter="wipe(left)">
                                      <p:cBhvr>
                                        <p:cTn id="70" dur="500"/>
                                        <p:tgtEl>
                                          <p:spTgt spid="400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Apr. 20,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31C99203-E607-9B4D-ABF6-C5FCACCE5DE3}" type="slidenum">
              <a:rPr lang="en-US"/>
              <a:pPr/>
              <a:t>15</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 10 </a:t>
            </a:r>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924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(a) What do you think the magnetic field lines inside the toroid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200329"/>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the path of integration one of these field lines of radius r inside the toroid,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269788" name="Equation" r:id="rId4" imgW="253800" imgH="152280" progId="Equation.DSMT4">
                  <p:embed/>
                </p:oleObj>
              </mc:Choice>
              <mc:Fallback>
                <p:oleObj name="Equation" r:id="rId4" imgW="253800" imgH="152280" progId="Equation.DSMT4">
                  <p:embed/>
                  <p:pic>
                    <p:nvPicPr>
                      <p:cNvPr id="40141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thin.   The field in this case is B = </a:t>
            </a:r>
            <a:r>
              <a:rPr lang="en-US" dirty="0">
                <a:solidFill>
                  <a:srgbClr val="CC00CC"/>
                </a:solidFill>
                <a:latin typeface="Symbol" charset="2"/>
              </a:rPr>
              <a:t>μ</a:t>
            </a:r>
            <a:r>
              <a:rPr lang="en-US" baseline="-25000" dirty="0">
                <a:solidFill>
                  <a:srgbClr val="CC00CC"/>
                </a:solidFill>
                <a:latin typeface="Arial Narrow" charset="0"/>
              </a:rPr>
              <a:t>0</a:t>
            </a:r>
            <a:r>
              <a:rPr lang="en-US" dirty="0">
                <a:solidFill>
                  <a:srgbClr val="CC00CC"/>
                </a:solidFill>
                <a:latin typeface="Arial Narrow" charset="0"/>
              </a:rPr>
              <a:t>n</a:t>
            </a:r>
            <a:r>
              <a:rPr lang="en-US" dirty="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269789" name="Equation" r:id="rId6" imgW="596880" imgH="228600" progId="Equation.DSMT4">
                  <p:embed/>
                </p:oleObj>
              </mc:Choice>
              <mc:Fallback>
                <p:oleObj name="Equation" r:id="rId6" imgW="596880" imgH="228600" progId="Equation.DSMT4">
                  <p:embed/>
                  <p:pic>
                    <p:nvPicPr>
                      <p:cNvPr id="40142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269790" name="Equation" r:id="rId8" imgW="533160" imgH="203040" progId="Equation.DSMT4">
                  <p:embed/>
                </p:oleObj>
              </mc:Choice>
              <mc:Fallback>
                <p:oleObj name="Equation" r:id="rId8" imgW="533160" imgH="203040" progId="Equation.DSMT4">
                  <p:embed/>
                  <p:pic>
                    <p:nvPicPr>
                      <p:cNvPr id="401422"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269791" name="Equation" r:id="rId10" imgW="355320" imgH="203040" progId="Equation.DSMT4">
                  <p:embed/>
                </p:oleObj>
              </mc:Choice>
              <mc:Fallback>
                <p:oleObj name="Equation" r:id="rId10" imgW="355320" imgH="203040" progId="Equation.DSMT4">
                  <p:embed/>
                  <p:pic>
                    <p:nvPicPr>
                      <p:cNvPr id="40142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269792" name="Equation" r:id="rId12" imgW="380880" imgH="368280" progId="Equation.DSMT4">
                  <p:embed/>
                </p:oleObj>
              </mc:Choice>
              <mc:Fallback>
                <p:oleObj name="Equation" r:id="rId12" imgW="380880" imgH="368280" progId="Equation.DSMT4">
                  <p:embed/>
                  <p:pic>
                    <p:nvPicPr>
                      <p:cNvPr id="4014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34604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1412"/>
                                        </p:tgtEl>
                                        <p:attrNameLst>
                                          <p:attrName>style.visibility</p:attrName>
                                        </p:attrNameLst>
                                      </p:cBhvr>
                                      <p:to>
                                        <p:strVal val="visible"/>
                                      </p:to>
                                    </p:set>
                                    <p:animEffect transition="in" filter="wipe(left)">
                                      <p:cBhvr>
                                        <p:cTn id="7" dur="500"/>
                                        <p:tgtEl>
                                          <p:spTgt spid="4014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1410"/>
                                        </p:tgtEl>
                                        <p:attrNameLst>
                                          <p:attrName>style.visibility</p:attrName>
                                        </p:attrNameLst>
                                      </p:cBhvr>
                                      <p:to>
                                        <p:strVal val="visible"/>
                                      </p:to>
                                    </p:set>
                                    <p:anim calcmode="lin" valueType="num">
                                      <p:cBhvr>
                                        <p:cTn id="12" dur="500" fill="hold"/>
                                        <p:tgtEl>
                                          <p:spTgt spid="401410"/>
                                        </p:tgtEl>
                                        <p:attrNameLst>
                                          <p:attrName>ppt_w</p:attrName>
                                        </p:attrNameLst>
                                      </p:cBhvr>
                                      <p:tavLst>
                                        <p:tav tm="0">
                                          <p:val>
                                            <p:fltVal val="0"/>
                                          </p:val>
                                        </p:tav>
                                        <p:tav tm="100000">
                                          <p:val>
                                            <p:strVal val="#ppt_w"/>
                                          </p:val>
                                        </p:tav>
                                      </p:tavLst>
                                    </p:anim>
                                    <p:anim calcmode="lin" valueType="num">
                                      <p:cBhvr>
                                        <p:cTn id="13" dur="500" fill="hold"/>
                                        <p:tgtEl>
                                          <p:spTgt spid="401410"/>
                                        </p:tgtEl>
                                        <p:attrNameLst>
                                          <p:attrName>ppt_h</p:attrName>
                                        </p:attrNameLst>
                                      </p:cBhvr>
                                      <p:tavLst>
                                        <p:tav tm="0">
                                          <p:val>
                                            <p:fltVal val="0"/>
                                          </p:val>
                                        </p:tav>
                                        <p:tav tm="100000">
                                          <p:val>
                                            <p:strVal val="#ppt_h"/>
                                          </p:val>
                                        </p:tav>
                                      </p:tavLst>
                                    </p:anim>
                                    <p:animEffect transition="in" filter="fade">
                                      <p:cBhvr>
                                        <p:cTn id="14" dur="500"/>
                                        <p:tgtEl>
                                          <p:spTgt spid="4014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1413"/>
                                        </p:tgtEl>
                                        <p:attrNameLst>
                                          <p:attrName>style.visibility</p:attrName>
                                        </p:attrNameLst>
                                      </p:cBhvr>
                                      <p:to>
                                        <p:strVal val="visible"/>
                                      </p:to>
                                    </p:set>
                                    <p:animEffect transition="in" filter="wipe(left)">
                                      <p:cBhvr>
                                        <p:cTn id="19" dur="500"/>
                                        <p:tgtEl>
                                          <p:spTgt spid="4014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1414"/>
                                        </p:tgtEl>
                                        <p:attrNameLst>
                                          <p:attrName>style.visibility</p:attrName>
                                        </p:attrNameLst>
                                      </p:cBhvr>
                                      <p:to>
                                        <p:strVal val="visible"/>
                                      </p:to>
                                    </p:set>
                                    <p:animEffect transition="in" filter="wipe(left)">
                                      <p:cBhvr>
                                        <p:cTn id="24" dur="500"/>
                                        <p:tgtEl>
                                          <p:spTgt spid="4014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1415"/>
                                        </p:tgtEl>
                                        <p:attrNameLst>
                                          <p:attrName>style.visibility</p:attrName>
                                        </p:attrNameLst>
                                      </p:cBhvr>
                                      <p:to>
                                        <p:strVal val="visible"/>
                                      </p:to>
                                    </p:set>
                                    <p:animEffect transition="in" filter="wipe(left)">
                                      <p:cBhvr>
                                        <p:cTn id="29" dur="500"/>
                                        <p:tgtEl>
                                          <p:spTgt spid="4014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01421"/>
                                        </p:tgtEl>
                                        <p:attrNameLst>
                                          <p:attrName>style.visibility</p:attrName>
                                        </p:attrNameLst>
                                      </p:cBhvr>
                                      <p:to>
                                        <p:strVal val="visible"/>
                                      </p:to>
                                    </p:set>
                                    <p:animEffect transition="in" filter="wipe(left)">
                                      <p:cBhvr>
                                        <p:cTn id="39" dur="500"/>
                                        <p:tgtEl>
                                          <p:spTgt spid="4014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01422"/>
                                        </p:tgtEl>
                                        <p:attrNameLst>
                                          <p:attrName>style.visibility</p:attrName>
                                        </p:attrNameLst>
                                      </p:cBhvr>
                                      <p:to>
                                        <p:strVal val="visible"/>
                                      </p:to>
                                    </p:set>
                                    <p:animEffect transition="in" filter="wipe(left)">
                                      <p:cBhvr>
                                        <p:cTn id="44" dur="500"/>
                                        <p:tgtEl>
                                          <p:spTgt spid="4014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01423"/>
                                        </p:tgtEl>
                                        <p:attrNameLst>
                                          <p:attrName>style.visibility</p:attrName>
                                        </p:attrNameLst>
                                      </p:cBhvr>
                                      <p:to>
                                        <p:strVal val="visible"/>
                                      </p:to>
                                    </p:set>
                                    <p:animEffect transition="in" filter="wipe(left)">
                                      <p:cBhvr>
                                        <p:cTn id="49" dur="500"/>
                                        <p:tgtEl>
                                          <p:spTgt spid="4014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1417"/>
                                        </p:tgtEl>
                                        <p:attrNameLst>
                                          <p:attrName>style.visibility</p:attrName>
                                        </p:attrNameLst>
                                      </p:cBhvr>
                                      <p:to>
                                        <p:strVal val="visible"/>
                                      </p:to>
                                    </p:set>
                                    <p:animEffect transition="in" filter="wipe(left)">
                                      <p:cBhvr>
                                        <p:cTn id="54" dur="500"/>
                                        <p:tgtEl>
                                          <p:spTgt spid="4014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01418"/>
                                        </p:tgtEl>
                                        <p:attrNameLst>
                                          <p:attrName>style.visibility</p:attrName>
                                        </p:attrNameLst>
                                      </p:cBhvr>
                                      <p:to>
                                        <p:strVal val="visible"/>
                                      </p:to>
                                    </p:set>
                                    <p:animEffect transition="in" filter="wipe(left)">
                                      <p:cBhvr>
                                        <p:cTn id="59" dur="500"/>
                                        <p:tgtEl>
                                          <p:spTgt spid="4014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01424"/>
                                        </p:tgtEl>
                                        <p:attrNameLst>
                                          <p:attrName>style.visibility</p:attrName>
                                        </p:attrNameLst>
                                      </p:cBhvr>
                                      <p:to>
                                        <p:strVal val="visible"/>
                                      </p:to>
                                    </p:set>
                                    <p:animEffect transition="in" filter="wipe(left)">
                                      <p:cBhvr>
                                        <p:cTn id="64" dur="500"/>
                                        <p:tgtEl>
                                          <p:spTgt spid="4014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1419"/>
                                        </p:tgtEl>
                                        <p:attrNameLst>
                                          <p:attrName>style.visibility</p:attrName>
                                        </p:attrNameLst>
                                      </p:cBhvr>
                                      <p:to>
                                        <p:strVal val="visible"/>
                                      </p:to>
                                    </p:set>
                                    <p:animEffect transition="in" filter="wipe(left)">
                                      <p:cBhvr>
                                        <p:cTn id="69" dur="500"/>
                                        <p:tgtEl>
                                          <p:spTgt spid="4014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1420"/>
                                        </p:tgtEl>
                                        <p:attrNameLst>
                                          <p:attrName>style.visibility</p:attrName>
                                        </p:attrNameLst>
                                      </p:cBhvr>
                                      <p:to>
                                        <p:strVal val="visible"/>
                                      </p:to>
                                    </p:set>
                                    <p:animEffect transition="in" filter="wipe(left)">
                                      <p:cBhvr>
                                        <p:cTn id="74" dur="500"/>
                                        <p:tgtEl>
                                          <p:spTgt spid="40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p:bldP spid="401413" grpId="0"/>
      <p:bldP spid="401414" grpId="0"/>
      <p:bldP spid="401415" grpId="0" animBg="1"/>
      <p:bldP spid="401417" grpId="0" animBg="1"/>
      <p:bldP spid="401419" grpId="0"/>
      <p:bldP spid="4014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FF00B6C5-2116-5E4E-8715-F767DF1618D8}" type="slidenum">
              <a:rPr lang="en-US"/>
              <a:pPr/>
              <a:t>16</a:t>
            </a:fld>
            <a:endParaRPr lang="en-US"/>
          </a:p>
        </p:txBody>
      </p:sp>
      <p:pic>
        <p:nvPicPr>
          <p:cNvPr id="404482" name="Picture 2" descr="FG28_020"/>
          <p:cNvPicPr>
            <a:picLocks noChangeAspect="1" noChangeArrowheads="1"/>
          </p:cNvPicPr>
          <p:nvPr/>
        </p:nvPicPr>
        <p:blipFill>
          <a:blip r:embed="rId3"/>
          <a:srcRect/>
          <a:stretch>
            <a:fillRect/>
          </a:stretch>
        </p:blipFill>
        <p:spPr bwMode="auto">
          <a:xfrm>
            <a:off x="4648200" y="2933700"/>
            <a:ext cx="5410200" cy="3771900"/>
          </a:xfrm>
          <a:prstGeom prst="rect">
            <a:avLst/>
          </a:prstGeom>
          <a:noFill/>
        </p:spPr>
      </p:pic>
      <p:sp>
        <p:nvSpPr>
          <p:cNvPr id="404483" name="Rectangle 3"/>
          <p:cNvSpPr>
            <a:spLocks noGrp="1" noChangeArrowheads="1"/>
          </p:cNvSpPr>
          <p:nvPr>
            <p:ph type="title"/>
          </p:nvPr>
        </p:nvSpPr>
        <p:spPr>
          <a:xfrm>
            <a:off x="381000" y="0"/>
            <a:ext cx="8534400" cy="609600"/>
          </a:xfrm>
        </p:spPr>
        <p:txBody>
          <a:bodyPr/>
          <a:lstStyle/>
          <a:p>
            <a:r>
              <a:rPr lang="en-US" b="1" dirty="0"/>
              <a:t>Magnetic Materials - Ferromagnetism</a:t>
            </a:r>
          </a:p>
        </p:txBody>
      </p:sp>
      <p:graphicFrame>
        <p:nvGraphicFramePr>
          <p:cNvPr id="40448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1581" name="Equation" r:id="rId4" imgW="914400" imgH="190080" progId="Equation.DSMT4">
                  <p:embed/>
                </p:oleObj>
              </mc:Choice>
              <mc:Fallback>
                <p:oleObj name="Equation" r:id="rId4" imgW="914400" imgH="190080" progId="Equation.DSMT4">
                  <p:embed/>
                  <p:pic>
                    <p:nvPicPr>
                      <p:cNvPr id="404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1582" name="Equation" r:id="rId6" imgW="914400" imgH="190080" progId="Equation.DSMT4">
                  <p:embed/>
                </p:oleObj>
              </mc:Choice>
              <mc:Fallback>
                <p:oleObj name="Equation" r:id="rId6" imgW="914400" imgH="190080" progId="Equation.DSMT4">
                  <p:embed/>
                  <p:pic>
                    <p:nvPicPr>
                      <p:cNvPr id="4044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1583" name="Equation" r:id="rId7" imgW="914400" imgH="190080" progId="Equation.DSMT4">
                  <p:embed/>
                </p:oleObj>
              </mc:Choice>
              <mc:Fallback>
                <p:oleObj name="Equation" r:id="rId7" imgW="914400" imgH="190080" progId="Equation.DSMT4">
                  <p:embed/>
                  <p:pic>
                    <p:nvPicPr>
                      <p:cNvPr id="4044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dirty="0"/>
              <a:t>Iron is a material that can turn into a strong magnet</a:t>
            </a:r>
          </a:p>
          <a:p>
            <a:pPr lvl="1">
              <a:lnSpc>
                <a:spcPct val="90000"/>
              </a:lnSpc>
            </a:pPr>
            <a:r>
              <a:rPr lang="en-US" sz="2000" dirty="0"/>
              <a:t>This kind of material is called the </a:t>
            </a:r>
            <a:r>
              <a:rPr lang="en-US" sz="2000" b="1" u="sng" dirty="0">
                <a:solidFill>
                  <a:srgbClr val="CC0000"/>
                </a:solidFill>
                <a:effectLst>
                  <a:outerShdw blurRad="38100" dist="38100" dir="2700000" algn="tl">
                    <a:srgbClr val="DDDDDD"/>
                  </a:outerShdw>
                </a:effectLst>
              </a:rPr>
              <a:t>ferromagnetic</a:t>
            </a:r>
            <a:r>
              <a:rPr lang="en-US" sz="2000" dirty="0"/>
              <a:t> material</a:t>
            </a:r>
          </a:p>
          <a:p>
            <a:pPr>
              <a:lnSpc>
                <a:spcPct val="90000"/>
              </a:lnSpc>
            </a:pPr>
            <a:r>
              <a:rPr lang="en-US" sz="2400" dirty="0"/>
              <a:t>In microscopic sense, ferromagnetic materials consist of many tiny regions called </a:t>
            </a:r>
            <a:r>
              <a:rPr lang="en-US" sz="2400" b="1" u="sng" dirty="0">
                <a:solidFill>
                  <a:srgbClr val="CC0000"/>
                </a:solidFill>
                <a:effectLst>
                  <a:outerShdw blurRad="38100" dist="38100" dir="2700000" algn="tl">
                    <a:srgbClr val="DDDDDD"/>
                  </a:outerShdw>
                </a:effectLst>
              </a:rPr>
              <a:t>domains</a:t>
            </a:r>
          </a:p>
          <a:p>
            <a:pPr lvl="1">
              <a:lnSpc>
                <a:spcPct val="90000"/>
              </a:lnSpc>
            </a:pPr>
            <a:r>
              <a:rPr lang="en-US" sz="2000" dirty="0"/>
              <a:t>Domains are like little magnets usually smaller than 1mm in length or width</a:t>
            </a:r>
          </a:p>
          <a:p>
            <a:pPr>
              <a:lnSpc>
                <a:spcPct val="90000"/>
              </a:lnSpc>
            </a:pPr>
            <a:r>
              <a:rPr lang="en-US" sz="2400" dirty="0"/>
              <a:t>What do you think the alignment of domains are like when they are not magnetized?</a:t>
            </a:r>
          </a:p>
          <a:p>
            <a:pPr lvl="1">
              <a:lnSpc>
                <a:spcPct val="90000"/>
              </a:lnSpc>
            </a:pPr>
            <a:r>
              <a:rPr lang="en-US" sz="2000" dirty="0"/>
              <a:t>Randomly arranged</a:t>
            </a:r>
          </a:p>
        </p:txBody>
      </p:sp>
      <p:graphicFrame>
        <p:nvGraphicFramePr>
          <p:cNvPr id="4044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1584" name="Equation" r:id="rId8" imgW="914400" imgH="190080" progId="Equation.DSMT4">
                  <p:embed/>
                </p:oleObj>
              </mc:Choice>
              <mc:Fallback>
                <p:oleObj name="Equation" r:id="rId8" imgW="914400" imgH="190080" progId="Equation.DSMT4">
                  <p:embed/>
                  <p:pic>
                    <p:nvPicPr>
                      <p:cNvPr id="4044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dirty="0">
                <a:solidFill>
                  <a:schemeClr val="accent2"/>
                </a:solidFill>
                <a:latin typeface="Arial Narrow" charset="0"/>
              </a:rPr>
              <a:t>What if they are magnetized?</a:t>
            </a:r>
            <a:r>
              <a:rPr lang="en-US" sz="2000" dirty="0">
                <a:solidFill>
                  <a:schemeClr val="accent2"/>
                </a:solidFill>
                <a:latin typeface="Arial Narrow" charset="0"/>
              </a:rPr>
              <a:t>	</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This gives magnetization to the material</a:t>
            </a:r>
          </a:p>
          <a:p>
            <a:pPr marL="342900" indent="-342900">
              <a:lnSpc>
                <a:spcPct val="80000"/>
              </a:lnSpc>
              <a:spcBef>
                <a:spcPct val="20000"/>
              </a:spcBef>
              <a:buFontTx/>
              <a:buChar char="•"/>
            </a:pPr>
            <a:r>
              <a:rPr lang="en-US" dirty="0">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Hit the magnet hard or heat it over the Curie temperature</a:t>
            </a:r>
          </a:p>
        </p:txBody>
      </p:sp>
      <p:sp>
        <p:nvSpPr>
          <p:cNvPr id="404490" name="Rectangle 10"/>
          <p:cNvSpPr>
            <a:spLocks noChangeArrowheads="1"/>
          </p:cNvSpPr>
          <p:nvPr/>
        </p:nvSpPr>
        <p:spPr bwMode="auto">
          <a:xfrm>
            <a:off x="7277100" y="2838450"/>
            <a:ext cx="1981200" cy="3962400"/>
          </a:xfrm>
          <a:prstGeom prst="rect">
            <a:avLst/>
          </a:prstGeom>
          <a:solidFill>
            <a:schemeClr val="bg1"/>
          </a:solidFill>
          <a:ln w="9525">
            <a:noFill/>
            <a:miter lim="800000"/>
            <a:headEnd/>
            <a:tailEnd/>
          </a:ln>
          <a:effectLst/>
        </p:spPr>
        <p:txBody>
          <a:bodyPr wrap="square" anchor="ctr">
            <a:prstTxWarp prst="textNoShape">
              <a:avLst/>
            </a:prstTxWarp>
            <a:spAutoFit/>
          </a:bodyPr>
          <a:lstStyle/>
          <a:p>
            <a:endParaRPr lang="en-US" dirty="0"/>
          </a:p>
        </p:txBody>
      </p:sp>
      <p:sp>
        <p:nvSpPr>
          <p:cNvPr id="404491" name="Rectangle 11"/>
          <p:cNvSpPr>
            <a:spLocks noChangeArrowheads="1"/>
          </p:cNvSpPr>
          <p:nvPr/>
        </p:nvSpPr>
        <p:spPr bwMode="auto">
          <a:xfrm>
            <a:off x="6400800" y="6400800"/>
            <a:ext cx="381000" cy="45720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0076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4487">
                                            <p:txEl>
                                              <p:pRg st="0" end="0"/>
                                            </p:txEl>
                                          </p:spTgt>
                                        </p:tgtEl>
                                        <p:attrNameLst>
                                          <p:attrName>style.visibility</p:attrName>
                                        </p:attrNameLst>
                                      </p:cBhvr>
                                      <p:to>
                                        <p:strVal val="visible"/>
                                      </p:to>
                                    </p:set>
                                    <p:animEffect transition="in" filter="wipe(left)">
                                      <p:cBhvr>
                                        <p:cTn id="7" dur="500"/>
                                        <p:tgtEl>
                                          <p:spTgt spid="404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4487">
                                            <p:txEl>
                                              <p:pRg st="1" end="1"/>
                                            </p:txEl>
                                          </p:spTgt>
                                        </p:tgtEl>
                                        <p:attrNameLst>
                                          <p:attrName>style.visibility</p:attrName>
                                        </p:attrNameLst>
                                      </p:cBhvr>
                                      <p:to>
                                        <p:strVal val="visible"/>
                                      </p:to>
                                    </p:set>
                                    <p:animEffect transition="in" filter="wipe(left)">
                                      <p:cBhvr>
                                        <p:cTn id="12" dur="500"/>
                                        <p:tgtEl>
                                          <p:spTgt spid="404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4487">
                                            <p:txEl>
                                              <p:pRg st="2" end="2"/>
                                            </p:txEl>
                                          </p:spTgt>
                                        </p:tgtEl>
                                        <p:attrNameLst>
                                          <p:attrName>style.visibility</p:attrName>
                                        </p:attrNameLst>
                                      </p:cBhvr>
                                      <p:to>
                                        <p:strVal val="visible"/>
                                      </p:to>
                                    </p:set>
                                    <p:animEffect transition="in" filter="wipe(left)">
                                      <p:cBhvr>
                                        <p:cTn id="17" dur="500"/>
                                        <p:tgtEl>
                                          <p:spTgt spid="4044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4487">
                                            <p:txEl>
                                              <p:pRg st="3" end="3"/>
                                            </p:txEl>
                                          </p:spTgt>
                                        </p:tgtEl>
                                        <p:attrNameLst>
                                          <p:attrName>style.visibility</p:attrName>
                                        </p:attrNameLst>
                                      </p:cBhvr>
                                      <p:to>
                                        <p:strVal val="visible"/>
                                      </p:to>
                                    </p:set>
                                    <p:animEffect transition="in" filter="wipe(left)">
                                      <p:cBhvr>
                                        <p:cTn id="22" dur="500"/>
                                        <p:tgtEl>
                                          <p:spTgt spid="4044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4487">
                                            <p:txEl>
                                              <p:pRg st="4" end="4"/>
                                            </p:txEl>
                                          </p:spTgt>
                                        </p:tgtEl>
                                        <p:attrNameLst>
                                          <p:attrName>style.visibility</p:attrName>
                                        </p:attrNameLst>
                                      </p:cBhvr>
                                      <p:to>
                                        <p:strVal val="visible"/>
                                      </p:to>
                                    </p:set>
                                    <p:animEffect transition="in" filter="wipe(left)">
                                      <p:cBhvr>
                                        <p:cTn id="27" dur="500"/>
                                        <p:tgtEl>
                                          <p:spTgt spid="4044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4487">
                                            <p:txEl>
                                              <p:pRg st="5" end="5"/>
                                            </p:txEl>
                                          </p:spTgt>
                                        </p:tgtEl>
                                        <p:attrNameLst>
                                          <p:attrName>style.visibility</p:attrName>
                                        </p:attrNameLst>
                                      </p:cBhvr>
                                      <p:to>
                                        <p:strVal val="visible"/>
                                      </p:to>
                                    </p:set>
                                    <p:animEffect transition="in" filter="wipe(left)">
                                      <p:cBhvr>
                                        <p:cTn id="32" dur="500"/>
                                        <p:tgtEl>
                                          <p:spTgt spid="4044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404482"/>
                                        </p:tgtEl>
                                        <p:attrNameLst>
                                          <p:attrName>style.visibility</p:attrName>
                                        </p:attrNameLst>
                                      </p:cBhvr>
                                      <p:to>
                                        <p:strVal val="visible"/>
                                      </p:to>
                                    </p:set>
                                    <p:anim calcmode="lin" valueType="num">
                                      <p:cBhvr>
                                        <p:cTn id="37" dur="500" fill="hold"/>
                                        <p:tgtEl>
                                          <p:spTgt spid="404482"/>
                                        </p:tgtEl>
                                        <p:attrNameLst>
                                          <p:attrName>ppt_w</p:attrName>
                                        </p:attrNameLst>
                                      </p:cBhvr>
                                      <p:tavLst>
                                        <p:tav tm="0">
                                          <p:val>
                                            <p:fltVal val="0"/>
                                          </p:val>
                                        </p:tav>
                                        <p:tav tm="100000">
                                          <p:val>
                                            <p:strVal val="#ppt_w"/>
                                          </p:val>
                                        </p:tav>
                                      </p:tavLst>
                                    </p:anim>
                                    <p:anim calcmode="lin" valueType="num">
                                      <p:cBhvr>
                                        <p:cTn id="38" dur="500" fill="hold"/>
                                        <p:tgtEl>
                                          <p:spTgt spid="404482"/>
                                        </p:tgtEl>
                                        <p:attrNameLst>
                                          <p:attrName>ppt_h</p:attrName>
                                        </p:attrNameLst>
                                      </p:cBhvr>
                                      <p:tavLst>
                                        <p:tav tm="0">
                                          <p:val>
                                            <p:fltVal val="0"/>
                                          </p:val>
                                        </p:tav>
                                        <p:tav tm="100000">
                                          <p:val>
                                            <p:strVal val="#ppt_h"/>
                                          </p:val>
                                        </p:tav>
                                      </p:tavLst>
                                    </p:anim>
                                    <p:animEffect transition="in" filter="fade">
                                      <p:cBhvr>
                                        <p:cTn id="39" dur="500"/>
                                        <p:tgtEl>
                                          <p:spTgt spid="40448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04489">
                                            <p:txEl>
                                              <p:pRg st="0" end="0"/>
                                            </p:txEl>
                                          </p:spTgt>
                                        </p:tgtEl>
                                        <p:attrNameLst>
                                          <p:attrName>style.visibility</p:attrName>
                                        </p:attrNameLst>
                                      </p:cBhvr>
                                      <p:to>
                                        <p:strVal val="visible"/>
                                      </p:to>
                                    </p:set>
                                    <p:animEffect transition="in" filter="wipe(left)">
                                      <p:cBhvr>
                                        <p:cTn id="44" dur="500"/>
                                        <p:tgtEl>
                                          <p:spTgt spid="4044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04489">
                                            <p:txEl>
                                              <p:pRg st="1" end="1"/>
                                            </p:txEl>
                                          </p:spTgt>
                                        </p:tgtEl>
                                        <p:attrNameLst>
                                          <p:attrName>style.visibility</p:attrName>
                                        </p:attrNameLst>
                                      </p:cBhvr>
                                      <p:to>
                                        <p:strVal val="visible"/>
                                      </p:to>
                                    </p:set>
                                    <p:animEffect transition="in" filter="wipe(left)">
                                      <p:cBhvr>
                                        <p:cTn id="49" dur="500"/>
                                        <p:tgtEl>
                                          <p:spTgt spid="404489">
                                            <p:txEl>
                                              <p:pRg st="1" end="1"/>
                                            </p:txEl>
                                          </p:spTgt>
                                        </p:tgtEl>
                                      </p:cBhvr>
                                    </p:animEffect>
                                  </p:childTnLst>
                                </p:cTn>
                              </p:par>
                              <p:par>
                                <p:cTn id="50" presetID="8" presetClass="exit" presetSubtype="16" fill="hold" grpId="0" nodeType="withEffect">
                                  <p:stCondLst>
                                    <p:cond delay="0"/>
                                  </p:stCondLst>
                                  <p:childTnLst>
                                    <p:animEffect transition="out" filter="diamond(in)">
                                      <p:cBhvr>
                                        <p:cTn id="51" dur="2000"/>
                                        <p:tgtEl>
                                          <p:spTgt spid="404491"/>
                                        </p:tgtEl>
                                      </p:cBhvr>
                                    </p:animEffect>
                                    <p:set>
                                      <p:cBhvr>
                                        <p:cTn id="52" dur="1" fill="hold">
                                          <p:stCondLst>
                                            <p:cond delay="1999"/>
                                          </p:stCondLst>
                                        </p:cTn>
                                        <p:tgtEl>
                                          <p:spTgt spid="40449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404490"/>
                                        </p:tgtEl>
                                        <p:attrNameLst>
                                          <p:attrName>ppt_w</p:attrName>
                                        </p:attrNameLst>
                                      </p:cBhvr>
                                      <p:tavLst>
                                        <p:tav tm="0">
                                          <p:val>
                                            <p:strVal val="ppt_w"/>
                                          </p:val>
                                        </p:tav>
                                        <p:tav tm="100000">
                                          <p:val>
                                            <p:fltVal val="0"/>
                                          </p:val>
                                        </p:tav>
                                      </p:tavLst>
                                    </p:anim>
                                    <p:anim calcmode="lin" valueType="num">
                                      <p:cBhvr>
                                        <p:cTn id="57" dur="500"/>
                                        <p:tgtEl>
                                          <p:spTgt spid="404490"/>
                                        </p:tgtEl>
                                        <p:attrNameLst>
                                          <p:attrName>ppt_h</p:attrName>
                                        </p:attrNameLst>
                                      </p:cBhvr>
                                      <p:tavLst>
                                        <p:tav tm="0">
                                          <p:val>
                                            <p:strVal val="ppt_h"/>
                                          </p:val>
                                        </p:tav>
                                        <p:tav tm="100000">
                                          <p:val>
                                            <p:fltVal val="0"/>
                                          </p:val>
                                        </p:tav>
                                      </p:tavLst>
                                    </p:anim>
                                    <p:animEffect transition="out" filter="fade">
                                      <p:cBhvr>
                                        <p:cTn id="58" dur="500"/>
                                        <p:tgtEl>
                                          <p:spTgt spid="404490"/>
                                        </p:tgtEl>
                                      </p:cBhvr>
                                    </p:animEffect>
                                    <p:set>
                                      <p:cBhvr>
                                        <p:cTn id="59" dur="1" fill="hold">
                                          <p:stCondLst>
                                            <p:cond delay="499"/>
                                          </p:stCondLst>
                                        </p:cTn>
                                        <p:tgtEl>
                                          <p:spTgt spid="40449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04489">
                                            <p:txEl>
                                              <p:pRg st="2" end="2"/>
                                            </p:txEl>
                                          </p:spTgt>
                                        </p:tgtEl>
                                        <p:attrNameLst>
                                          <p:attrName>style.visibility</p:attrName>
                                        </p:attrNameLst>
                                      </p:cBhvr>
                                      <p:to>
                                        <p:strVal val="visible"/>
                                      </p:to>
                                    </p:set>
                                    <p:animEffect transition="in" filter="wipe(left)">
                                      <p:cBhvr>
                                        <p:cTn id="64" dur="500"/>
                                        <p:tgtEl>
                                          <p:spTgt spid="404489">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4489">
                                            <p:txEl>
                                              <p:pRg st="3" end="3"/>
                                            </p:txEl>
                                          </p:spTgt>
                                        </p:tgtEl>
                                        <p:attrNameLst>
                                          <p:attrName>style.visibility</p:attrName>
                                        </p:attrNameLst>
                                      </p:cBhvr>
                                      <p:to>
                                        <p:strVal val="visible"/>
                                      </p:to>
                                    </p:set>
                                    <p:animEffect transition="in" filter="wipe(left)">
                                      <p:cBhvr>
                                        <p:cTn id="69" dur="500"/>
                                        <p:tgtEl>
                                          <p:spTgt spid="404489">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4489">
                                            <p:txEl>
                                              <p:pRg st="4" end="4"/>
                                            </p:txEl>
                                          </p:spTgt>
                                        </p:tgtEl>
                                        <p:attrNameLst>
                                          <p:attrName>style.visibility</p:attrName>
                                        </p:attrNameLst>
                                      </p:cBhvr>
                                      <p:to>
                                        <p:strVal val="visible"/>
                                      </p:to>
                                    </p:set>
                                    <p:animEffect transition="in" filter="wipe(left)">
                                      <p:cBhvr>
                                        <p:cTn id="74" dur="500"/>
                                        <p:tgtEl>
                                          <p:spTgt spid="4044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build="p"/>
      <p:bldP spid="404489" grpId="0" uiExpand="1" build="p"/>
      <p:bldP spid="404490" grpId="0" animBg="1"/>
      <p:bldP spid="4044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533D2329-703B-F840-97D8-962E834D4727}" type="slidenum">
              <a:rPr lang="en-US"/>
              <a:pPr/>
              <a:t>17</a:t>
            </a:fld>
            <a:endParaRPr lang="en-US"/>
          </a:p>
        </p:txBody>
      </p:sp>
      <p:sp>
        <p:nvSpPr>
          <p:cNvPr id="405506" name="Rectangle 2"/>
          <p:cNvSpPr>
            <a:spLocks noGrp="1" noChangeArrowheads="1"/>
          </p:cNvSpPr>
          <p:nvPr>
            <p:ph type="title"/>
          </p:nvPr>
        </p:nvSpPr>
        <p:spPr>
          <a:xfrm>
            <a:off x="1524000" y="152400"/>
            <a:ext cx="5943600" cy="609600"/>
          </a:xfrm>
        </p:spPr>
        <p:txBody>
          <a:bodyPr/>
          <a:lstStyle/>
          <a:p>
            <a:r>
              <a:rPr lang="en-US"/>
              <a:t>B in Magnetic Materials</a:t>
            </a:r>
          </a:p>
        </p:txBody>
      </p:sp>
      <p:graphicFrame>
        <p:nvGraphicFramePr>
          <p:cNvPr id="4055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2715" name="Equation" r:id="rId3" imgW="914400" imgH="190080" progId="Equation.DSMT4">
                  <p:embed/>
                </p:oleObj>
              </mc:Choice>
              <mc:Fallback>
                <p:oleObj name="Equation" r:id="rId3" imgW="914400" imgH="190080" progId="Equation.DSMT4">
                  <p:embed/>
                  <p:pic>
                    <p:nvPicPr>
                      <p:cNvPr id="4055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2716" name="Equation" r:id="rId5" imgW="914400" imgH="190080" progId="Equation.DSMT4">
                  <p:embed/>
                </p:oleObj>
              </mc:Choice>
              <mc:Fallback>
                <p:oleObj name="Equation" r:id="rId5" imgW="914400" imgH="190080" progId="Equation.DSMT4">
                  <p:embed/>
                  <p:pic>
                    <p:nvPicPr>
                      <p:cNvPr id="405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2717" name="Equation" r:id="rId6" imgW="914400" imgH="190080" progId="Equation.DSMT4">
                  <p:embed/>
                </p:oleObj>
              </mc:Choice>
              <mc:Fallback>
                <p:oleObj name="Equation" r:id="rId6" imgW="914400" imgH="190080" progId="Equation.DSMT4">
                  <p:embed/>
                  <p:pic>
                    <p:nvPicPr>
                      <p:cNvPr id="4055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dirty="0"/>
              <a:t>What is the magnetic field inside a solenoid?</a:t>
            </a:r>
          </a:p>
          <a:p>
            <a:pPr>
              <a:lnSpc>
                <a:spcPct val="80000"/>
              </a:lnSpc>
            </a:pPr>
            <a:r>
              <a:rPr lang="en-US" sz="2800" dirty="0"/>
              <a:t> </a:t>
            </a:r>
          </a:p>
          <a:p>
            <a:pPr lvl="1">
              <a:lnSpc>
                <a:spcPct val="80000"/>
              </a:lnSpc>
            </a:pPr>
            <a:r>
              <a:rPr lang="en-US" sz="2400" dirty="0"/>
              <a:t>Magnetic field in a long solenoid is directly proportional to the current.</a:t>
            </a:r>
          </a:p>
          <a:p>
            <a:pPr lvl="1">
              <a:lnSpc>
                <a:spcPct val="80000"/>
              </a:lnSpc>
            </a:pPr>
            <a:r>
              <a:rPr lang="en-US" sz="2400" dirty="0"/>
              <a:t>This is valid only if air is inside the coil</a:t>
            </a:r>
          </a:p>
          <a:p>
            <a:pPr>
              <a:lnSpc>
                <a:spcPct val="80000"/>
              </a:lnSpc>
            </a:pPr>
            <a:r>
              <a:rPr lang="en-US" sz="2800" dirty="0"/>
              <a:t>What do you think will happen to B if we have something other than the air inside the solenoid?</a:t>
            </a:r>
          </a:p>
          <a:p>
            <a:pPr lvl="1">
              <a:lnSpc>
                <a:spcPct val="80000"/>
              </a:lnSpc>
            </a:pPr>
            <a:r>
              <a:rPr lang="en-US" sz="2400" dirty="0"/>
              <a:t>B will be increased dramatically, when the current flows</a:t>
            </a:r>
          </a:p>
          <a:p>
            <a:pPr lvl="2">
              <a:lnSpc>
                <a:spcPct val="80000"/>
              </a:lnSpc>
            </a:pPr>
            <a:r>
              <a:rPr lang="en-US" sz="2000" dirty="0"/>
              <a:t>Especially if a ferromagnetic material such as an iron is put inside, the field could increase by several orders of magnitude</a:t>
            </a:r>
          </a:p>
          <a:p>
            <a:pPr>
              <a:lnSpc>
                <a:spcPct val="80000"/>
              </a:lnSpc>
            </a:pPr>
            <a:r>
              <a:rPr lang="en-US" sz="2800" dirty="0"/>
              <a:t>Why?</a:t>
            </a:r>
          </a:p>
          <a:p>
            <a:pPr lvl="1">
              <a:lnSpc>
                <a:spcPct val="80000"/>
              </a:lnSpc>
            </a:pPr>
            <a:r>
              <a:rPr lang="en-US" sz="2400" dirty="0"/>
              <a:t>Since the domains in the iron aligns permanently by the external field.</a:t>
            </a:r>
          </a:p>
          <a:p>
            <a:pPr lvl="1">
              <a:lnSpc>
                <a:spcPct val="80000"/>
              </a:lnSpc>
            </a:pPr>
            <a:r>
              <a:rPr lang="en-US" sz="2400" dirty="0"/>
              <a:t>The resulting magnetic field is the sum of that due to current and due to the iron</a:t>
            </a:r>
          </a:p>
        </p:txBody>
      </p:sp>
      <p:graphicFrame>
        <p:nvGraphicFramePr>
          <p:cNvPr id="4055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2718" name="Equation" r:id="rId7" imgW="914400" imgH="190080" progId="Equation.DSMT4">
                  <p:embed/>
                </p:oleObj>
              </mc:Choice>
              <mc:Fallback>
                <p:oleObj name="Equation" r:id="rId7" imgW="914400" imgH="190080" progId="Equation.DSMT4">
                  <p:embed/>
                  <p:pic>
                    <p:nvPicPr>
                      <p:cNvPr id="4055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2" name="Object 8"/>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272719" name="Equation" r:id="rId8" imgW="304560" imgH="203040" progId="Equation.DSMT4">
                  <p:embed/>
                </p:oleObj>
              </mc:Choice>
              <mc:Fallback>
                <p:oleObj name="Equation" r:id="rId8" imgW="304560" imgH="203040" progId="Equation.DSMT4">
                  <p:embed/>
                  <p:pic>
                    <p:nvPicPr>
                      <p:cNvPr id="4055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5513" name="Object 9"/>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272720" name="Equation" r:id="rId10" imgW="317160" imgH="203040" progId="Equation.DSMT4">
                  <p:embed/>
                </p:oleObj>
              </mc:Choice>
              <mc:Fallback>
                <p:oleObj name="Equation" r:id="rId10" imgW="317160" imgH="203040" progId="Equation.DSMT4">
                  <p:embed/>
                  <p:pic>
                    <p:nvPicPr>
                      <p:cNvPr id="40551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922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5510">
                                            <p:txEl>
                                              <p:pRg st="0" end="0"/>
                                            </p:txEl>
                                          </p:spTgt>
                                        </p:tgtEl>
                                        <p:attrNameLst>
                                          <p:attrName>style.visibility</p:attrName>
                                        </p:attrNameLst>
                                      </p:cBhvr>
                                      <p:to>
                                        <p:strVal val="visible"/>
                                      </p:to>
                                    </p:set>
                                    <p:animEffect transition="in" filter="wipe(left)">
                                      <p:cBhvr>
                                        <p:cTn id="7" dur="500"/>
                                        <p:tgtEl>
                                          <p:spTgt spid="405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5510">
                                            <p:txEl>
                                              <p:pRg st="1" end="1"/>
                                            </p:txEl>
                                          </p:spTgt>
                                        </p:tgtEl>
                                        <p:attrNameLst>
                                          <p:attrName>style.visibility</p:attrName>
                                        </p:attrNameLst>
                                      </p:cBhvr>
                                      <p:to>
                                        <p:strVal val="visible"/>
                                      </p:to>
                                    </p:set>
                                    <p:animEffect transition="in" filter="wipe(left)">
                                      <p:cBhvr>
                                        <p:cTn id="12" dur="500"/>
                                        <p:tgtEl>
                                          <p:spTgt spid="405510">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5512"/>
                                        </p:tgtEl>
                                        <p:attrNameLst>
                                          <p:attrName>style.visibility</p:attrName>
                                        </p:attrNameLst>
                                      </p:cBhvr>
                                      <p:to>
                                        <p:strVal val="visible"/>
                                      </p:to>
                                    </p:set>
                                    <p:animEffect transition="in" filter="wipe(left)">
                                      <p:cBhvr>
                                        <p:cTn id="15" dur="500"/>
                                        <p:tgtEl>
                                          <p:spTgt spid="4055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5513"/>
                                        </p:tgtEl>
                                        <p:attrNameLst>
                                          <p:attrName>style.visibility</p:attrName>
                                        </p:attrNameLst>
                                      </p:cBhvr>
                                      <p:to>
                                        <p:strVal val="visible"/>
                                      </p:to>
                                    </p:set>
                                    <p:animEffect transition="in" filter="wipe(left)">
                                      <p:cBhvr>
                                        <p:cTn id="20" dur="500"/>
                                        <p:tgtEl>
                                          <p:spTgt spid="4055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405510">
                                            <p:txEl>
                                              <p:pRg st="2" end="2"/>
                                            </p:txEl>
                                          </p:spTgt>
                                        </p:tgtEl>
                                        <p:attrNameLst>
                                          <p:attrName>style.visibility</p:attrName>
                                        </p:attrNameLst>
                                      </p:cBhvr>
                                      <p:to>
                                        <p:strVal val="visible"/>
                                      </p:to>
                                    </p:set>
                                    <p:animEffect transition="in" filter="wipe(left)">
                                      <p:cBhvr>
                                        <p:cTn id="25" dur="500"/>
                                        <p:tgtEl>
                                          <p:spTgt spid="4055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5510">
                                            <p:txEl>
                                              <p:pRg st="3" end="3"/>
                                            </p:txEl>
                                          </p:spTgt>
                                        </p:tgtEl>
                                        <p:attrNameLst>
                                          <p:attrName>style.visibility</p:attrName>
                                        </p:attrNameLst>
                                      </p:cBhvr>
                                      <p:to>
                                        <p:strVal val="visible"/>
                                      </p:to>
                                    </p:set>
                                    <p:animEffect transition="in" filter="wipe(left)">
                                      <p:cBhvr>
                                        <p:cTn id="30" dur="500"/>
                                        <p:tgtEl>
                                          <p:spTgt spid="4055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5510">
                                            <p:txEl>
                                              <p:pRg st="4" end="4"/>
                                            </p:txEl>
                                          </p:spTgt>
                                        </p:tgtEl>
                                        <p:attrNameLst>
                                          <p:attrName>style.visibility</p:attrName>
                                        </p:attrNameLst>
                                      </p:cBhvr>
                                      <p:to>
                                        <p:strVal val="visible"/>
                                      </p:to>
                                    </p:set>
                                    <p:animEffect transition="in" filter="wipe(left)">
                                      <p:cBhvr>
                                        <p:cTn id="35" dur="500"/>
                                        <p:tgtEl>
                                          <p:spTgt spid="4055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5510">
                                            <p:txEl>
                                              <p:pRg st="5" end="5"/>
                                            </p:txEl>
                                          </p:spTgt>
                                        </p:tgtEl>
                                        <p:attrNameLst>
                                          <p:attrName>style.visibility</p:attrName>
                                        </p:attrNameLst>
                                      </p:cBhvr>
                                      <p:to>
                                        <p:strVal val="visible"/>
                                      </p:to>
                                    </p:set>
                                    <p:animEffect transition="in" filter="wipe(left)">
                                      <p:cBhvr>
                                        <p:cTn id="40" dur="500"/>
                                        <p:tgtEl>
                                          <p:spTgt spid="4055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5510">
                                            <p:txEl>
                                              <p:pRg st="6" end="6"/>
                                            </p:txEl>
                                          </p:spTgt>
                                        </p:tgtEl>
                                        <p:attrNameLst>
                                          <p:attrName>style.visibility</p:attrName>
                                        </p:attrNameLst>
                                      </p:cBhvr>
                                      <p:to>
                                        <p:strVal val="visible"/>
                                      </p:to>
                                    </p:set>
                                    <p:animEffect transition="in" filter="wipe(left)">
                                      <p:cBhvr>
                                        <p:cTn id="45" dur="500"/>
                                        <p:tgtEl>
                                          <p:spTgt spid="4055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5510">
                                            <p:txEl>
                                              <p:pRg st="7" end="7"/>
                                            </p:txEl>
                                          </p:spTgt>
                                        </p:tgtEl>
                                        <p:attrNameLst>
                                          <p:attrName>style.visibility</p:attrName>
                                        </p:attrNameLst>
                                      </p:cBhvr>
                                      <p:to>
                                        <p:strVal val="visible"/>
                                      </p:to>
                                    </p:set>
                                    <p:animEffect transition="in" filter="wipe(left)">
                                      <p:cBhvr>
                                        <p:cTn id="50" dur="500"/>
                                        <p:tgtEl>
                                          <p:spTgt spid="405510">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5510">
                                            <p:txEl>
                                              <p:pRg st="8" end="8"/>
                                            </p:txEl>
                                          </p:spTgt>
                                        </p:tgtEl>
                                        <p:attrNameLst>
                                          <p:attrName>style.visibility</p:attrName>
                                        </p:attrNameLst>
                                      </p:cBhvr>
                                      <p:to>
                                        <p:strVal val="visible"/>
                                      </p:to>
                                    </p:set>
                                    <p:animEffect transition="in" filter="wipe(left)">
                                      <p:cBhvr>
                                        <p:cTn id="55" dur="500"/>
                                        <p:tgtEl>
                                          <p:spTgt spid="405510">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5510">
                                            <p:txEl>
                                              <p:pRg st="9" end="9"/>
                                            </p:txEl>
                                          </p:spTgt>
                                        </p:tgtEl>
                                        <p:attrNameLst>
                                          <p:attrName>style.visibility</p:attrName>
                                        </p:attrNameLst>
                                      </p:cBhvr>
                                      <p:to>
                                        <p:strVal val="visible"/>
                                      </p:to>
                                    </p:set>
                                    <p:animEffect transition="in" filter="wipe(left)">
                                      <p:cBhvr>
                                        <p:cTn id="60" dur="500"/>
                                        <p:tgtEl>
                                          <p:spTgt spid="405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C525087A-E0AD-1949-8668-F9FBE8DE05F3}" type="slidenum">
              <a:rPr lang="en-US"/>
              <a:pPr/>
              <a:t>18</a:t>
            </a:fld>
            <a:endParaRPr lang="en-US"/>
          </a:p>
        </p:txBody>
      </p:sp>
      <p:sp>
        <p:nvSpPr>
          <p:cNvPr id="406530" name="Rectangle 2"/>
          <p:cNvSpPr>
            <a:spLocks noGrp="1" noChangeArrowheads="1"/>
          </p:cNvSpPr>
          <p:nvPr>
            <p:ph type="title"/>
          </p:nvPr>
        </p:nvSpPr>
        <p:spPr>
          <a:xfrm>
            <a:off x="0" y="76200"/>
            <a:ext cx="9144000" cy="609600"/>
          </a:xfrm>
        </p:spPr>
        <p:txBody>
          <a:bodyPr/>
          <a:lstStyle/>
          <a:p>
            <a:r>
              <a:rPr lang="en-US" b="1"/>
              <a:t>B</a:t>
            </a:r>
            <a:r>
              <a:rPr lang="en-US"/>
              <a:t> in Magnetic Materials</a:t>
            </a:r>
          </a:p>
        </p:txBody>
      </p:sp>
      <p:graphicFrame>
        <p:nvGraphicFramePr>
          <p:cNvPr id="4065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3849" name="Equation" r:id="rId3" imgW="914400" imgH="190080" progId="Equation.DSMT4">
                  <p:embed/>
                </p:oleObj>
              </mc:Choice>
              <mc:Fallback>
                <p:oleObj name="Equation" r:id="rId3" imgW="914400" imgH="190080" progId="Equation.DSMT4">
                  <p:embed/>
                  <p:pic>
                    <p:nvPicPr>
                      <p:cNvPr id="406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3850" name="Equation" r:id="rId5" imgW="914400" imgH="190080" progId="Equation.DSMT4">
                  <p:embed/>
                </p:oleObj>
              </mc:Choice>
              <mc:Fallback>
                <p:oleObj name="Equation" r:id="rId5" imgW="914400" imgH="190080" progId="Equation.DSMT4">
                  <p:embed/>
                  <p:pic>
                    <p:nvPicPr>
                      <p:cNvPr id="406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851" name="Equation" r:id="rId6" imgW="914400" imgH="190080" progId="Equation.DSMT4">
                  <p:embed/>
                </p:oleObj>
              </mc:Choice>
              <mc:Fallback>
                <p:oleObj name="Equation" r:id="rId6" imgW="914400" imgH="190080" progId="Equation.DSMT4">
                  <p:embed/>
                  <p:pic>
                    <p:nvPicPr>
                      <p:cNvPr id="4065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t>It is sometimes convenient to write the total field as the sum of two terms</a:t>
            </a:r>
          </a:p>
          <a:p>
            <a:r>
              <a:rPr lang="en-US" sz="2800" dirty="0"/>
              <a:t> </a:t>
            </a:r>
          </a:p>
          <a:p>
            <a:pPr lvl="1"/>
            <a:r>
              <a:rPr lang="en-US" sz="2400" b="1" dirty="0"/>
              <a:t>B</a:t>
            </a:r>
            <a:r>
              <a:rPr lang="en-US" sz="2400" b="1" baseline="-25000" dirty="0"/>
              <a:t>0</a:t>
            </a:r>
            <a:r>
              <a:rPr lang="en-US" sz="2400" dirty="0"/>
              <a:t> is the field due only to the current in the wire, namely the external field</a:t>
            </a:r>
          </a:p>
          <a:p>
            <a:pPr lvl="2"/>
            <a:r>
              <a:rPr lang="en-US" sz="2000" dirty="0"/>
              <a:t>The field that would be present without a ferromagnetic material</a:t>
            </a:r>
          </a:p>
          <a:p>
            <a:pPr lvl="1"/>
            <a:r>
              <a:rPr lang="en-US" sz="2400" b="1" dirty="0"/>
              <a:t>B</a:t>
            </a:r>
            <a:r>
              <a:rPr lang="en-US" sz="2400" b="1" baseline="-25000" dirty="0"/>
              <a:t>M</a:t>
            </a:r>
            <a:r>
              <a:rPr lang="en-US" sz="2400" dirty="0"/>
              <a:t> is the additional field due to the ferromagnetic material itself; often </a:t>
            </a:r>
            <a:r>
              <a:rPr lang="en-US" sz="2400" b="1" dirty="0"/>
              <a:t>B</a:t>
            </a:r>
            <a:r>
              <a:rPr lang="en-US" sz="2400" b="1" baseline="-25000" dirty="0"/>
              <a:t>M</a:t>
            </a:r>
            <a:r>
              <a:rPr lang="en-US" sz="2400" dirty="0"/>
              <a:t>&gt;&gt;</a:t>
            </a:r>
            <a:r>
              <a:rPr lang="en-US" sz="2400" b="1" dirty="0"/>
              <a:t>B</a:t>
            </a:r>
            <a:r>
              <a:rPr lang="en-US" sz="2400" b="1" baseline="-25000" dirty="0"/>
              <a:t>0</a:t>
            </a:r>
          </a:p>
          <a:p>
            <a:r>
              <a:rPr lang="en-US" sz="2800" dirty="0">
                <a:sym typeface="Wingdings" charset="2"/>
              </a:rPr>
              <a:t>The total field in this case can be written by replacing </a:t>
            </a:r>
            <a:r>
              <a:rPr lang="en-US" sz="2800" dirty="0">
                <a:latin typeface="Symbol" charset="2"/>
                <a:sym typeface="Wingdings" charset="2"/>
              </a:rPr>
              <a:t>μ</a:t>
            </a:r>
            <a:r>
              <a:rPr lang="en-US" sz="2800" baseline="-25000" dirty="0">
                <a:sym typeface="Wingdings" charset="2"/>
              </a:rPr>
              <a:t>0</a:t>
            </a:r>
            <a:r>
              <a:rPr lang="en-US" sz="2800" dirty="0">
                <a:sym typeface="Wingdings" charset="2"/>
              </a:rPr>
              <a:t> with another proportionality constant </a:t>
            </a:r>
            <a:r>
              <a:rPr lang="en-US" sz="2800" dirty="0" err="1">
                <a:latin typeface="Symbol" charset="2"/>
                <a:sym typeface="Wingdings" charset="2"/>
              </a:rPr>
              <a:t>μ</a:t>
            </a:r>
            <a:r>
              <a:rPr lang="en-US" sz="2800" dirty="0">
                <a:sym typeface="Wingdings" charset="2"/>
              </a:rPr>
              <a:t>, the magnetic permeability of the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a property of the magnetic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not a constant but varies with the external field</a:t>
            </a:r>
          </a:p>
        </p:txBody>
      </p:sp>
      <p:graphicFrame>
        <p:nvGraphicFramePr>
          <p:cNvPr id="4065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852" name="Equation" r:id="rId7" imgW="914400" imgH="190080" progId="Equation.DSMT4">
                  <p:embed/>
                </p:oleObj>
              </mc:Choice>
              <mc:Fallback>
                <p:oleObj name="Equation" r:id="rId7" imgW="914400" imgH="190080" progId="Equation.DSMT4">
                  <p:embed/>
                  <p:pic>
                    <p:nvPicPr>
                      <p:cNvPr id="4065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6" name="Object 8"/>
          <p:cNvGraphicFramePr>
            <a:graphicFrameLocks noChangeAspect="1"/>
          </p:cNvGraphicFramePr>
          <p:nvPr/>
        </p:nvGraphicFramePr>
        <p:xfrm>
          <a:off x="990600" y="1522413"/>
          <a:ext cx="714375" cy="534987"/>
        </p:xfrm>
        <a:graphic>
          <a:graphicData uri="http://schemas.openxmlformats.org/presentationml/2006/ole">
            <mc:AlternateContent xmlns:mc="http://schemas.openxmlformats.org/markup-compatibility/2006">
              <mc:Choice xmlns:v="urn:schemas-microsoft-com:vml" Requires="v">
                <p:oleObj spid="_x0000_s273853" name="Equation" r:id="rId8" imgW="253800" imgH="190440" progId="Equation.DSMT4">
                  <p:embed/>
                </p:oleObj>
              </mc:Choice>
              <mc:Fallback>
                <p:oleObj name="Equation" r:id="rId8" imgW="253800" imgH="190440" progId="Equation.DSMT4">
                  <p:embed/>
                  <p:pic>
                    <p:nvPicPr>
                      <p:cNvPr id="40653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2413"/>
                        <a:ext cx="714375" cy="534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7" name="Object 9"/>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273854" name="Equation" r:id="rId10" imgW="507960" imgH="190440" progId="Equation.DSMT4">
                  <p:embed/>
                </p:oleObj>
              </mc:Choice>
              <mc:Fallback>
                <p:oleObj name="Equation" r:id="rId10" imgW="507960" imgH="190440" progId="Equation.DSMT4">
                  <p:embed/>
                  <p:pic>
                    <p:nvPicPr>
                      <p:cNvPr id="40653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6538" name="Object 10"/>
          <p:cNvGraphicFramePr>
            <a:graphicFrameLocks noChangeAspect="1"/>
          </p:cNvGraphicFramePr>
          <p:nvPr/>
        </p:nvGraphicFramePr>
        <p:xfrm>
          <a:off x="1624013" y="1524000"/>
          <a:ext cx="857250" cy="641350"/>
        </p:xfrm>
        <a:graphic>
          <a:graphicData uri="http://schemas.openxmlformats.org/presentationml/2006/ole">
            <mc:AlternateContent xmlns:mc="http://schemas.openxmlformats.org/markup-compatibility/2006">
              <mc:Choice xmlns:v="urn:schemas-microsoft-com:vml" Requires="v">
                <p:oleObj spid="_x0000_s273855" name="Equation" r:id="rId12" imgW="304560" imgH="228600" progId="Equation.DSMT4">
                  <p:embed/>
                </p:oleObj>
              </mc:Choice>
              <mc:Fallback>
                <p:oleObj name="Equation" r:id="rId12" imgW="304560" imgH="228600" progId="Equation.DSMT4">
                  <p:embed/>
                  <p:pic>
                    <p:nvPicPr>
                      <p:cNvPr id="40653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013" y="1524000"/>
                        <a:ext cx="857250"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9" name="Object 11"/>
          <p:cNvGraphicFramePr>
            <a:graphicFrameLocks noChangeAspect="1"/>
          </p:cNvGraphicFramePr>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273856" name="Equation" r:id="rId14" imgW="228600" imgH="228600" progId="Equation.DSMT4">
                  <p:embed/>
                </p:oleObj>
              </mc:Choice>
              <mc:Fallback>
                <p:oleObj name="Equation" r:id="rId14" imgW="228600" imgH="228600" progId="Equation.DSMT4">
                  <p:embed/>
                  <p:pic>
                    <p:nvPicPr>
                      <p:cNvPr id="4065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5063" y="1524000"/>
                        <a:ext cx="642937"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89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6534">
                                            <p:txEl>
                                              <p:pRg st="0" end="0"/>
                                            </p:txEl>
                                          </p:spTgt>
                                        </p:tgtEl>
                                        <p:attrNameLst>
                                          <p:attrName>style.visibility</p:attrName>
                                        </p:attrNameLst>
                                      </p:cBhvr>
                                      <p:to>
                                        <p:strVal val="visible"/>
                                      </p:to>
                                    </p:set>
                                    <p:animEffect transition="in" filter="wipe(left)">
                                      <p:cBhvr>
                                        <p:cTn id="7" dur="500"/>
                                        <p:tgtEl>
                                          <p:spTgt spid="406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6534">
                                            <p:txEl>
                                              <p:pRg st="1" end="1"/>
                                            </p:txEl>
                                          </p:spTgt>
                                        </p:tgtEl>
                                        <p:attrNameLst>
                                          <p:attrName>style.visibility</p:attrName>
                                        </p:attrNameLst>
                                      </p:cBhvr>
                                      <p:to>
                                        <p:strVal val="visible"/>
                                      </p:to>
                                    </p:set>
                                    <p:animEffect transition="in" filter="wipe(left)">
                                      <p:cBhvr>
                                        <p:cTn id="12" dur="500"/>
                                        <p:tgtEl>
                                          <p:spTgt spid="406534">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6536"/>
                                        </p:tgtEl>
                                        <p:attrNameLst>
                                          <p:attrName>style.visibility</p:attrName>
                                        </p:attrNameLst>
                                      </p:cBhvr>
                                      <p:to>
                                        <p:strVal val="visible"/>
                                      </p:to>
                                    </p:set>
                                    <p:animEffect transition="in" filter="wipe(left)">
                                      <p:cBhvr>
                                        <p:cTn id="15" dur="500"/>
                                        <p:tgtEl>
                                          <p:spTgt spid="4065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6538"/>
                                        </p:tgtEl>
                                        <p:attrNameLst>
                                          <p:attrName>style.visibility</p:attrName>
                                        </p:attrNameLst>
                                      </p:cBhvr>
                                      <p:to>
                                        <p:strVal val="visible"/>
                                      </p:to>
                                    </p:set>
                                    <p:animEffect transition="in" filter="wipe(left)">
                                      <p:cBhvr>
                                        <p:cTn id="20" dur="500"/>
                                        <p:tgtEl>
                                          <p:spTgt spid="4065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06539"/>
                                        </p:tgtEl>
                                        <p:attrNameLst>
                                          <p:attrName>style.visibility</p:attrName>
                                        </p:attrNameLst>
                                      </p:cBhvr>
                                      <p:to>
                                        <p:strVal val="visible"/>
                                      </p:to>
                                    </p:set>
                                    <p:animEffect transition="in" filter="wipe(left)">
                                      <p:cBhvr>
                                        <p:cTn id="25" dur="500"/>
                                        <p:tgtEl>
                                          <p:spTgt spid="406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6534">
                                            <p:txEl>
                                              <p:pRg st="2" end="2"/>
                                            </p:txEl>
                                          </p:spTgt>
                                        </p:tgtEl>
                                        <p:attrNameLst>
                                          <p:attrName>style.visibility</p:attrName>
                                        </p:attrNameLst>
                                      </p:cBhvr>
                                      <p:to>
                                        <p:strVal val="visible"/>
                                      </p:to>
                                    </p:set>
                                    <p:animEffect transition="in" filter="wipe(left)">
                                      <p:cBhvr>
                                        <p:cTn id="30" dur="500"/>
                                        <p:tgtEl>
                                          <p:spTgt spid="40653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6534">
                                            <p:txEl>
                                              <p:pRg st="3" end="3"/>
                                            </p:txEl>
                                          </p:spTgt>
                                        </p:tgtEl>
                                        <p:attrNameLst>
                                          <p:attrName>style.visibility</p:attrName>
                                        </p:attrNameLst>
                                      </p:cBhvr>
                                      <p:to>
                                        <p:strVal val="visible"/>
                                      </p:to>
                                    </p:set>
                                    <p:animEffect transition="in" filter="wipe(left)">
                                      <p:cBhvr>
                                        <p:cTn id="35" dur="500"/>
                                        <p:tgtEl>
                                          <p:spTgt spid="40653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6534">
                                            <p:txEl>
                                              <p:pRg st="4" end="4"/>
                                            </p:txEl>
                                          </p:spTgt>
                                        </p:tgtEl>
                                        <p:attrNameLst>
                                          <p:attrName>style.visibility</p:attrName>
                                        </p:attrNameLst>
                                      </p:cBhvr>
                                      <p:to>
                                        <p:strVal val="visible"/>
                                      </p:to>
                                    </p:set>
                                    <p:animEffect transition="in" filter="wipe(left)">
                                      <p:cBhvr>
                                        <p:cTn id="40" dur="500"/>
                                        <p:tgtEl>
                                          <p:spTgt spid="40653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6534">
                                            <p:txEl>
                                              <p:pRg st="5" end="5"/>
                                            </p:txEl>
                                          </p:spTgt>
                                        </p:tgtEl>
                                        <p:attrNameLst>
                                          <p:attrName>style.visibility</p:attrName>
                                        </p:attrNameLst>
                                      </p:cBhvr>
                                      <p:to>
                                        <p:strVal val="visible"/>
                                      </p:to>
                                    </p:set>
                                    <p:animEffect transition="in" filter="wipe(left)">
                                      <p:cBhvr>
                                        <p:cTn id="45" dur="500"/>
                                        <p:tgtEl>
                                          <p:spTgt spid="40653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iterate type="wd">
                                    <p:tmPct val="10000"/>
                                  </p:iterate>
                                  <p:childTnLst>
                                    <p:set>
                                      <p:cBhvr>
                                        <p:cTn id="49" dur="1" fill="hold">
                                          <p:stCondLst>
                                            <p:cond delay="0"/>
                                          </p:stCondLst>
                                        </p:cTn>
                                        <p:tgtEl>
                                          <p:spTgt spid="406537"/>
                                        </p:tgtEl>
                                        <p:attrNameLst>
                                          <p:attrName>style.visibility</p:attrName>
                                        </p:attrNameLst>
                                      </p:cBhvr>
                                      <p:to>
                                        <p:strVal val="visible"/>
                                      </p:to>
                                    </p:set>
                                    <p:animEffect transition="in" filter="checkerboard(across)">
                                      <p:cBhvr>
                                        <p:cTn id="50" dur="500"/>
                                        <p:tgtEl>
                                          <p:spTgt spid="4065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6534">
                                            <p:txEl>
                                              <p:pRg st="6" end="6"/>
                                            </p:txEl>
                                          </p:spTgt>
                                        </p:tgtEl>
                                        <p:attrNameLst>
                                          <p:attrName>style.visibility</p:attrName>
                                        </p:attrNameLst>
                                      </p:cBhvr>
                                      <p:to>
                                        <p:strVal val="visible"/>
                                      </p:to>
                                    </p:set>
                                    <p:animEffect transition="in" filter="wipe(left)">
                                      <p:cBhvr>
                                        <p:cTn id="55" dur="500"/>
                                        <p:tgtEl>
                                          <p:spTgt spid="40653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6534">
                                            <p:txEl>
                                              <p:pRg st="7" end="7"/>
                                            </p:txEl>
                                          </p:spTgt>
                                        </p:tgtEl>
                                        <p:attrNameLst>
                                          <p:attrName>style.visibility</p:attrName>
                                        </p:attrNameLst>
                                      </p:cBhvr>
                                      <p:to>
                                        <p:strVal val="visible"/>
                                      </p:to>
                                    </p:set>
                                    <p:animEffect transition="in" filter="wipe(left)">
                                      <p:cBhvr>
                                        <p:cTn id="60" dur="500"/>
                                        <p:tgtEl>
                                          <p:spTgt spid="406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 20,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2B90D3B8-B718-3E46-9C10-1B34DA3ABC38}" type="slidenum">
              <a:rPr lang="en-US"/>
              <a:pPr/>
              <a:t>19</a:t>
            </a:fld>
            <a:endParaRPr lang="en-US"/>
          </a:p>
        </p:txBody>
      </p:sp>
      <p:pic>
        <p:nvPicPr>
          <p:cNvPr id="407554" name="Picture 2" descr="FG28_025"/>
          <p:cNvPicPr>
            <a:picLocks noChangeAspect="1" noChangeArrowheads="1"/>
          </p:cNvPicPr>
          <p:nvPr/>
        </p:nvPicPr>
        <p:blipFill>
          <a:blip r:embed="rId3"/>
          <a:srcRect/>
          <a:stretch>
            <a:fillRect/>
          </a:stretch>
        </p:blipFill>
        <p:spPr bwMode="auto">
          <a:xfrm>
            <a:off x="5486400" y="5334000"/>
            <a:ext cx="3962400" cy="1447800"/>
          </a:xfrm>
          <a:prstGeom prst="rect">
            <a:avLst/>
          </a:prstGeom>
          <a:noFill/>
        </p:spPr>
      </p:pic>
      <p:pic>
        <p:nvPicPr>
          <p:cNvPr id="407555" name="Picture 3" descr="FG28_024"/>
          <p:cNvPicPr>
            <a:picLocks noChangeAspect="1" noChangeArrowheads="1"/>
          </p:cNvPicPr>
          <p:nvPr/>
        </p:nvPicPr>
        <p:blipFill>
          <a:blip r:embed="rId4"/>
          <a:srcRect/>
          <a:stretch>
            <a:fillRect/>
          </a:stretch>
        </p:blipFill>
        <p:spPr bwMode="auto">
          <a:xfrm>
            <a:off x="6934200" y="0"/>
            <a:ext cx="2530475" cy="1898650"/>
          </a:xfrm>
          <a:prstGeom prst="rect">
            <a:avLst/>
          </a:prstGeom>
          <a:noFill/>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407557" name="Rectangle 5"/>
          <p:cNvSpPr>
            <a:spLocks noGrp="1" noChangeArrowheads="1"/>
          </p:cNvSpPr>
          <p:nvPr>
            <p:ph type="title"/>
          </p:nvPr>
        </p:nvSpPr>
        <p:spPr>
          <a:xfrm>
            <a:off x="2286000" y="0"/>
            <a:ext cx="3429000" cy="609600"/>
          </a:xfrm>
        </p:spPr>
        <p:txBody>
          <a:bodyPr/>
          <a:lstStyle/>
          <a:p>
            <a:r>
              <a:rPr lang="en-US" b="1"/>
              <a:t>Hysteresis</a:t>
            </a:r>
          </a:p>
        </p:txBody>
      </p:sp>
      <p:graphicFrame>
        <p:nvGraphicFramePr>
          <p:cNvPr id="40755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4653" name="Equation" r:id="rId5" imgW="914400" imgH="190080" progId="Equation.DSMT4">
                  <p:embed/>
                </p:oleObj>
              </mc:Choice>
              <mc:Fallback>
                <p:oleObj name="Equation" r:id="rId5" imgW="914400" imgH="190080" progId="Equation.DSMT4">
                  <p:embed/>
                  <p:pic>
                    <p:nvPicPr>
                      <p:cNvPr id="40755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5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4654" name="Equation" r:id="rId7" imgW="914400" imgH="190080" progId="Equation.DSMT4">
                  <p:embed/>
                </p:oleObj>
              </mc:Choice>
              <mc:Fallback>
                <p:oleObj name="Equation" r:id="rId7" imgW="914400" imgH="190080" progId="Equation.DSMT4">
                  <p:embed/>
                  <p:pic>
                    <p:nvPicPr>
                      <p:cNvPr id="4075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4655" name="Equation" r:id="rId8" imgW="914400" imgH="190080" progId="Equation.DSMT4">
                  <p:embed/>
                </p:oleObj>
              </mc:Choice>
              <mc:Fallback>
                <p:oleObj name="Equation" r:id="rId8" imgW="914400" imgH="190080" progId="Equation.DSMT4">
                  <p:embed/>
                  <p:pic>
                    <p:nvPicPr>
                      <p:cNvPr id="40756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dirty="0"/>
              <a:t>What is a Toroid?</a:t>
            </a:r>
          </a:p>
          <a:p>
            <a:pPr lvl="1">
              <a:lnSpc>
                <a:spcPct val="90000"/>
              </a:lnSpc>
            </a:pPr>
            <a:r>
              <a:rPr lang="en-US" sz="2400" dirty="0"/>
              <a:t>A solenoid bent into a shape</a:t>
            </a:r>
          </a:p>
          <a:p>
            <a:pPr>
              <a:lnSpc>
                <a:spcPct val="90000"/>
              </a:lnSpc>
            </a:pPr>
            <a:r>
              <a:rPr lang="en-US" sz="2800" dirty="0" err="1"/>
              <a:t>Toroid</a:t>
            </a:r>
            <a:r>
              <a:rPr lang="en-US" sz="2800" dirty="0"/>
              <a:t> can be used for magnetic field measurement</a:t>
            </a:r>
          </a:p>
          <a:p>
            <a:pPr lvl="1">
              <a:lnSpc>
                <a:spcPct val="90000"/>
              </a:lnSpc>
            </a:pPr>
            <a:r>
              <a:rPr lang="en-US" sz="2400" dirty="0"/>
              <a:t>Why?</a:t>
            </a:r>
          </a:p>
          <a:p>
            <a:pPr lvl="1">
              <a:lnSpc>
                <a:spcPct val="90000"/>
              </a:lnSpc>
            </a:pPr>
            <a:r>
              <a:rPr lang="en-US" sz="2400" dirty="0"/>
              <a:t>Since it does not leak magnetic field outside of itself, it fully contains all the magnetic field created within it.</a:t>
            </a:r>
          </a:p>
          <a:p>
            <a:pPr>
              <a:lnSpc>
                <a:spcPct val="90000"/>
              </a:lnSpc>
            </a:pPr>
            <a:r>
              <a:rPr lang="en-US" sz="2800" dirty="0"/>
              <a:t>Consider an un-magnetized iron core Toroid, without any current flowing in the wire</a:t>
            </a:r>
          </a:p>
          <a:p>
            <a:pPr lvl="1">
              <a:lnSpc>
                <a:spcPct val="90000"/>
              </a:lnSpc>
            </a:pPr>
            <a:r>
              <a:rPr lang="en-US" sz="2400" dirty="0"/>
              <a:t>What do you think will happen if the current slowly increases?</a:t>
            </a:r>
          </a:p>
          <a:p>
            <a:pPr lvl="1">
              <a:lnSpc>
                <a:spcPct val="90000"/>
              </a:lnSpc>
            </a:pPr>
            <a:r>
              <a:rPr lang="en-US" sz="2400" dirty="0"/>
              <a:t>B</a:t>
            </a:r>
            <a:r>
              <a:rPr lang="en-US" sz="2400" baseline="-25000" dirty="0"/>
              <a:t>0</a:t>
            </a:r>
            <a:r>
              <a:rPr lang="en-US" sz="2400" dirty="0"/>
              <a:t> increases linearly with the current.</a:t>
            </a:r>
          </a:p>
          <a:p>
            <a:pPr lvl="1">
              <a:lnSpc>
                <a:spcPct val="90000"/>
              </a:lnSpc>
            </a:pPr>
            <a:r>
              <a:rPr lang="en-US" sz="2400" dirty="0"/>
              <a:t>And B increases also but follows the curved line shown in the graph</a:t>
            </a:r>
          </a:p>
          <a:p>
            <a:pPr lvl="1">
              <a:lnSpc>
                <a:spcPct val="90000"/>
              </a:lnSpc>
            </a:pPr>
            <a:r>
              <a:rPr lang="en-US" sz="2400" dirty="0"/>
              <a:t>As B</a:t>
            </a:r>
            <a:r>
              <a:rPr lang="en-US" sz="2400" baseline="-25000" dirty="0"/>
              <a:t>0</a:t>
            </a:r>
            <a:r>
              <a:rPr lang="en-US" sz="2400" dirty="0"/>
              <a:t> increases, the domains become more aligned until nearly all are aligned (point </a:t>
            </a:r>
            <a:r>
              <a:rPr lang="en-US" sz="2400" dirty="0" err="1"/>
              <a:t>b</a:t>
            </a:r>
            <a:r>
              <a:rPr lang="en-US" sz="2400" dirty="0"/>
              <a:t> on the graph)</a:t>
            </a:r>
          </a:p>
          <a:p>
            <a:pPr lvl="2">
              <a:lnSpc>
                <a:spcPct val="90000"/>
              </a:lnSpc>
            </a:pPr>
            <a:r>
              <a:rPr lang="en-US" sz="2000" dirty="0"/>
              <a:t>The iron is said to be approaching saturation</a:t>
            </a:r>
          </a:p>
          <a:p>
            <a:pPr lvl="2">
              <a:lnSpc>
                <a:spcPct val="90000"/>
              </a:lnSpc>
            </a:pPr>
            <a:r>
              <a:rPr lang="en-US" sz="2000" dirty="0"/>
              <a:t>Point </a:t>
            </a:r>
            <a:r>
              <a:rPr lang="en-US" sz="2000" dirty="0" err="1"/>
              <a:t>b</a:t>
            </a:r>
            <a:r>
              <a:rPr lang="en-US" sz="2000" dirty="0"/>
              <a:t> is typically at 70% of the max</a:t>
            </a:r>
          </a:p>
        </p:txBody>
      </p:sp>
      <p:graphicFrame>
        <p:nvGraphicFramePr>
          <p:cNvPr id="40756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4656" name="Equation" r:id="rId9" imgW="914400" imgH="190080" progId="Equation.DSMT4">
                  <p:embed/>
                </p:oleObj>
              </mc:Choice>
              <mc:Fallback>
                <p:oleObj name="Equation" r:id="rId9" imgW="914400" imgH="190080" progId="Equation.DSMT4">
                  <p:embed/>
                  <p:pic>
                    <p:nvPicPr>
                      <p:cNvPr id="40756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36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61">
                                            <p:txEl>
                                              <p:pRg st="0" end="0"/>
                                            </p:txEl>
                                          </p:spTgt>
                                        </p:tgtEl>
                                        <p:attrNameLst>
                                          <p:attrName>style.visibility</p:attrName>
                                        </p:attrNameLst>
                                      </p:cBhvr>
                                      <p:to>
                                        <p:strVal val="visible"/>
                                      </p:to>
                                    </p:set>
                                    <p:animEffect transition="in" filter="wipe(left)">
                                      <p:cBhvr>
                                        <p:cTn id="7" dur="500"/>
                                        <p:tgtEl>
                                          <p:spTgt spid="407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61">
                                            <p:txEl>
                                              <p:pRg st="1" end="1"/>
                                            </p:txEl>
                                          </p:spTgt>
                                        </p:tgtEl>
                                        <p:attrNameLst>
                                          <p:attrName>style.visibility</p:attrName>
                                        </p:attrNameLst>
                                      </p:cBhvr>
                                      <p:to>
                                        <p:strVal val="visible"/>
                                      </p:to>
                                    </p:set>
                                    <p:animEffect transition="in" filter="wipe(left)">
                                      <p:cBhvr>
                                        <p:cTn id="12" dur="500"/>
                                        <p:tgtEl>
                                          <p:spTgt spid="4075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7561">
                                            <p:txEl>
                                              <p:pRg st="2" end="2"/>
                                            </p:txEl>
                                          </p:spTgt>
                                        </p:tgtEl>
                                        <p:attrNameLst>
                                          <p:attrName>style.visibility</p:attrName>
                                        </p:attrNameLst>
                                      </p:cBhvr>
                                      <p:to>
                                        <p:strVal val="visible"/>
                                      </p:to>
                                    </p:set>
                                    <p:animEffect transition="in" filter="wipe(left)">
                                      <p:cBhvr>
                                        <p:cTn id="17" dur="500"/>
                                        <p:tgtEl>
                                          <p:spTgt spid="4075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7561">
                                            <p:txEl>
                                              <p:pRg st="3" end="3"/>
                                            </p:txEl>
                                          </p:spTgt>
                                        </p:tgtEl>
                                        <p:attrNameLst>
                                          <p:attrName>style.visibility</p:attrName>
                                        </p:attrNameLst>
                                      </p:cBhvr>
                                      <p:to>
                                        <p:strVal val="visible"/>
                                      </p:to>
                                    </p:set>
                                    <p:animEffect transition="in" filter="wipe(left)">
                                      <p:cBhvr>
                                        <p:cTn id="22" dur="500"/>
                                        <p:tgtEl>
                                          <p:spTgt spid="4075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7561">
                                            <p:txEl>
                                              <p:pRg st="4" end="4"/>
                                            </p:txEl>
                                          </p:spTgt>
                                        </p:tgtEl>
                                        <p:attrNameLst>
                                          <p:attrName>style.visibility</p:attrName>
                                        </p:attrNameLst>
                                      </p:cBhvr>
                                      <p:to>
                                        <p:strVal val="visible"/>
                                      </p:to>
                                    </p:set>
                                    <p:animEffect transition="in" filter="wipe(left)">
                                      <p:cBhvr>
                                        <p:cTn id="27" dur="500"/>
                                        <p:tgtEl>
                                          <p:spTgt spid="4075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7561">
                                            <p:txEl>
                                              <p:pRg st="5" end="5"/>
                                            </p:txEl>
                                          </p:spTgt>
                                        </p:tgtEl>
                                        <p:attrNameLst>
                                          <p:attrName>style.visibility</p:attrName>
                                        </p:attrNameLst>
                                      </p:cBhvr>
                                      <p:to>
                                        <p:strVal val="visible"/>
                                      </p:to>
                                    </p:set>
                                    <p:animEffect transition="in" filter="wipe(left)">
                                      <p:cBhvr>
                                        <p:cTn id="32" dur="500"/>
                                        <p:tgtEl>
                                          <p:spTgt spid="407561">
                                            <p:txEl>
                                              <p:pRg st="5" end="5"/>
                                            </p:txEl>
                                          </p:spTgt>
                                        </p:tgtEl>
                                      </p:cBhvr>
                                    </p:animEffect>
                                  </p:childTnLst>
                                </p:cTn>
                              </p:par>
                            </p:childTnLst>
                          </p:cTn>
                        </p:par>
                        <p:par>
                          <p:cTn id="33" fill="hold">
                            <p:stCondLst>
                              <p:cond delay="1150"/>
                            </p:stCondLst>
                            <p:childTnLst>
                              <p:par>
                                <p:cTn id="34" presetID="5" presetClass="entr" presetSubtype="10" fill="hold" nodeType="afterEffect">
                                  <p:stCondLst>
                                    <p:cond delay="0"/>
                                  </p:stCondLst>
                                  <p:iterate type="wd">
                                    <p:tmPct val="10000"/>
                                  </p:iterate>
                                  <p:childTnLst>
                                    <p:set>
                                      <p:cBhvr>
                                        <p:cTn id="35" dur="1" fill="hold">
                                          <p:stCondLst>
                                            <p:cond delay="0"/>
                                          </p:stCondLst>
                                        </p:cTn>
                                        <p:tgtEl>
                                          <p:spTgt spid="407555"/>
                                        </p:tgtEl>
                                        <p:attrNameLst>
                                          <p:attrName>style.visibility</p:attrName>
                                        </p:attrNameLst>
                                      </p:cBhvr>
                                      <p:to>
                                        <p:strVal val="visible"/>
                                      </p:to>
                                    </p:set>
                                    <p:animEffect transition="in" filter="checkerboard(across)">
                                      <p:cBhvr>
                                        <p:cTn id="36" dur="500"/>
                                        <p:tgtEl>
                                          <p:spTgt spid="407555"/>
                                        </p:tgtEl>
                                      </p:cBhvr>
                                    </p:animEffect>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iterate type="wd">
                                    <p:tmPct val="10000"/>
                                  </p:iterate>
                                  <p:childTnLst>
                                    <p:set>
                                      <p:cBhvr>
                                        <p:cTn id="40" dur="1" fill="hold">
                                          <p:stCondLst>
                                            <p:cond delay="0"/>
                                          </p:stCondLst>
                                        </p:cTn>
                                        <p:tgtEl>
                                          <p:spTgt spid="407556"/>
                                        </p:tgtEl>
                                        <p:attrNameLst>
                                          <p:attrName>style.visibility</p:attrName>
                                        </p:attrNameLst>
                                      </p:cBhvr>
                                      <p:to>
                                        <p:strVal val="visible"/>
                                      </p:to>
                                    </p:set>
                                    <p:anim calcmode="lin" valueType="num">
                                      <p:cBhvr>
                                        <p:cTn id="41" dur="500" fill="hold"/>
                                        <p:tgtEl>
                                          <p:spTgt spid="40755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0755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0755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0755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07561">
                                            <p:txEl>
                                              <p:pRg st="6" end="6"/>
                                            </p:txEl>
                                          </p:spTgt>
                                        </p:tgtEl>
                                        <p:attrNameLst>
                                          <p:attrName>style.visibility</p:attrName>
                                        </p:attrNameLst>
                                      </p:cBhvr>
                                      <p:to>
                                        <p:strVal val="visible"/>
                                      </p:to>
                                    </p:set>
                                    <p:animEffect transition="in" filter="wipe(left)">
                                      <p:cBhvr>
                                        <p:cTn id="49" dur="500"/>
                                        <p:tgtEl>
                                          <p:spTgt spid="40756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7561">
                                            <p:txEl>
                                              <p:pRg st="7" end="7"/>
                                            </p:txEl>
                                          </p:spTgt>
                                        </p:tgtEl>
                                        <p:attrNameLst>
                                          <p:attrName>style.visibility</p:attrName>
                                        </p:attrNameLst>
                                      </p:cBhvr>
                                      <p:to>
                                        <p:strVal val="visible"/>
                                      </p:to>
                                    </p:set>
                                    <p:animEffect transition="in" filter="wipe(left)">
                                      <p:cBhvr>
                                        <p:cTn id="54" dur="500"/>
                                        <p:tgtEl>
                                          <p:spTgt spid="407561">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07561">
                                            <p:txEl>
                                              <p:pRg st="8" end="8"/>
                                            </p:txEl>
                                          </p:spTgt>
                                        </p:tgtEl>
                                        <p:attrNameLst>
                                          <p:attrName>style.visibility</p:attrName>
                                        </p:attrNameLst>
                                      </p:cBhvr>
                                      <p:to>
                                        <p:strVal val="visible"/>
                                      </p:to>
                                    </p:set>
                                    <p:animEffect transition="in" filter="wipe(left)">
                                      <p:cBhvr>
                                        <p:cTn id="59" dur="500"/>
                                        <p:tgtEl>
                                          <p:spTgt spid="40756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07561">
                                            <p:txEl>
                                              <p:pRg st="9" end="9"/>
                                            </p:txEl>
                                          </p:spTgt>
                                        </p:tgtEl>
                                        <p:attrNameLst>
                                          <p:attrName>style.visibility</p:attrName>
                                        </p:attrNameLst>
                                      </p:cBhvr>
                                      <p:to>
                                        <p:strVal val="visible"/>
                                      </p:to>
                                    </p:set>
                                    <p:animEffect transition="in" filter="wipe(left)">
                                      <p:cBhvr>
                                        <p:cTn id="64" dur="500"/>
                                        <p:tgtEl>
                                          <p:spTgt spid="407561">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07554"/>
                                        </p:tgtEl>
                                        <p:attrNameLst>
                                          <p:attrName>style.visibility</p:attrName>
                                        </p:attrNameLst>
                                      </p:cBhvr>
                                      <p:to>
                                        <p:strVal val="visible"/>
                                      </p:to>
                                    </p:set>
                                    <p:animEffect transition="in" filter="wipe(down)">
                                      <p:cBhvr>
                                        <p:cTn id="69" dur="1000"/>
                                        <p:tgtEl>
                                          <p:spTgt spid="4075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7561">
                                            <p:txEl>
                                              <p:pRg st="10" end="10"/>
                                            </p:txEl>
                                          </p:spTgt>
                                        </p:tgtEl>
                                        <p:attrNameLst>
                                          <p:attrName>style.visibility</p:attrName>
                                        </p:attrNameLst>
                                      </p:cBhvr>
                                      <p:to>
                                        <p:strVal val="visible"/>
                                      </p:to>
                                    </p:set>
                                    <p:animEffect transition="in" filter="wipe(left)">
                                      <p:cBhvr>
                                        <p:cTn id="74" dur="500"/>
                                        <p:tgtEl>
                                          <p:spTgt spid="407561">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7561">
                                            <p:txEl>
                                              <p:pRg st="11" end="11"/>
                                            </p:txEl>
                                          </p:spTgt>
                                        </p:tgtEl>
                                        <p:attrNameLst>
                                          <p:attrName>style.visibility</p:attrName>
                                        </p:attrNameLst>
                                      </p:cBhvr>
                                      <p:to>
                                        <p:strVal val="visible"/>
                                      </p:to>
                                    </p:set>
                                    <p:animEffect transition="in" filter="wipe(left)">
                                      <p:cBhvr>
                                        <p:cTn id="79" dur="500"/>
                                        <p:tgtEl>
                                          <p:spTgt spid="40756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P spid="40756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228600" y="589402"/>
            <a:ext cx="8763000" cy="5394594"/>
          </a:xfrm>
        </p:spPr>
        <p:txBody>
          <a:bodyPr/>
          <a:lstStyle/>
          <a:p>
            <a:pPr eaLnBrk="1" hangingPunct="1">
              <a:spcBef>
                <a:spcPts val="0"/>
              </a:spcBef>
            </a:pPr>
            <a:r>
              <a:rPr lang="en-US" dirty="0"/>
              <a:t>Reading Assignments: 28.6 </a:t>
            </a:r>
            <a:r>
              <a:rPr lang="mr-IN" dirty="0"/>
              <a:t>–</a:t>
            </a:r>
            <a:r>
              <a:rPr lang="en-US" dirty="0"/>
              <a:t> 10, CH29.5 and 29.8</a:t>
            </a:r>
          </a:p>
          <a:p>
            <a:pPr eaLnBrk="1" hangingPunct="1">
              <a:spcBef>
                <a:spcPts val="0"/>
              </a:spcBef>
            </a:pPr>
            <a:r>
              <a:rPr lang="en-US" dirty="0"/>
              <a:t>Term 2 results</a:t>
            </a:r>
          </a:p>
          <a:p>
            <a:pPr lvl="1" eaLnBrk="1" hangingPunct="1">
              <a:spcBef>
                <a:spcPts val="0"/>
              </a:spcBef>
            </a:pPr>
            <a:r>
              <a:rPr lang="en-US" dirty="0"/>
              <a:t>Class average: 61.8/104</a:t>
            </a:r>
          </a:p>
          <a:p>
            <a:pPr lvl="2" eaLnBrk="1" hangingPunct="1">
              <a:spcBef>
                <a:spcPts val="0"/>
              </a:spcBef>
            </a:pPr>
            <a:r>
              <a:rPr lang="en-US" dirty="0"/>
              <a:t>Equivalent to 60.2/100</a:t>
            </a:r>
          </a:p>
          <a:p>
            <a:pPr lvl="2" eaLnBrk="1" hangingPunct="1">
              <a:spcBef>
                <a:spcPts val="0"/>
              </a:spcBef>
            </a:pPr>
            <a:r>
              <a:rPr lang="en-US" dirty="0"/>
              <a:t>Previous exams: 59.7 and 54.5</a:t>
            </a:r>
          </a:p>
          <a:p>
            <a:pPr lvl="1" eaLnBrk="1" hangingPunct="1">
              <a:spcBef>
                <a:spcPts val="0"/>
              </a:spcBef>
            </a:pPr>
            <a:r>
              <a:rPr lang="en-US" dirty="0"/>
              <a:t>Top score: 104/104</a:t>
            </a:r>
          </a:p>
          <a:p>
            <a:pPr eaLnBrk="1" hangingPunct="1">
              <a:spcBef>
                <a:spcPts val="0"/>
              </a:spcBef>
            </a:pPr>
            <a:r>
              <a:rPr lang="en-US" dirty="0"/>
              <a:t>Pass/fail grading choice</a:t>
            </a:r>
          </a:p>
          <a:p>
            <a:pPr lvl="1" eaLnBrk="1" hangingPunct="1">
              <a:spcBef>
                <a:spcPts val="0"/>
              </a:spcBef>
            </a:pPr>
            <a:r>
              <a:rPr lang="en-US" dirty="0"/>
              <a:t>You can elect pass/fail for grades A – D by May 22</a:t>
            </a:r>
          </a:p>
          <a:p>
            <a:pPr lvl="2" eaLnBrk="1" hangingPunct="1">
              <a:spcBef>
                <a:spcPts val="0"/>
              </a:spcBef>
            </a:pPr>
            <a:r>
              <a:rPr lang="en-US" dirty="0"/>
              <a:t>Pre-requisite requirements must be checked with your advisor</a:t>
            </a:r>
          </a:p>
          <a:p>
            <a:pPr lvl="1" eaLnBrk="1" hangingPunct="1">
              <a:spcBef>
                <a:spcPts val="0"/>
              </a:spcBef>
            </a:pPr>
            <a:r>
              <a:rPr lang="en-US" dirty="0"/>
              <a:t>No change in drop date, still Apr. 28</a:t>
            </a:r>
          </a:p>
          <a:p>
            <a:pPr eaLnBrk="1" hangingPunct="1">
              <a:spcBef>
                <a:spcPts val="0"/>
              </a:spcBef>
            </a:pPr>
            <a:r>
              <a:rPr lang="en-US" dirty="0"/>
              <a:t>Final exam date: </a:t>
            </a:r>
            <a:r>
              <a:rPr lang="en-US"/>
              <a:t>In class, Wed</a:t>
            </a:r>
            <a:r>
              <a:rPr lang="en-US" dirty="0"/>
              <a:t>. May 6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Apr. 20,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314728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 20,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91043404-27E0-3646-9D84-967F64B35FD7}" type="slidenum">
              <a:rPr lang="en-US"/>
              <a:pPr/>
              <a:t>20</a:t>
            </a:fld>
            <a:endParaRPr lang="en-US"/>
          </a:p>
        </p:txBody>
      </p:sp>
      <p:pic>
        <p:nvPicPr>
          <p:cNvPr id="408578" name="Picture 2" descr="FG28_026"/>
          <p:cNvPicPr>
            <a:picLocks noChangeAspect="1" noChangeArrowheads="1"/>
          </p:cNvPicPr>
          <p:nvPr/>
        </p:nvPicPr>
        <p:blipFill>
          <a:blip r:embed="rId3"/>
          <a:srcRect/>
          <a:stretch>
            <a:fillRect/>
          </a:stretch>
        </p:blipFill>
        <p:spPr bwMode="auto">
          <a:xfrm>
            <a:off x="5257800" y="2667000"/>
            <a:ext cx="4800600" cy="3886200"/>
          </a:xfrm>
          <a:prstGeom prst="rect">
            <a:avLst/>
          </a:prstGeom>
          <a:noFill/>
        </p:spPr>
      </p:pic>
      <p:sp>
        <p:nvSpPr>
          <p:cNvPr id="408579" name="Rectangle 3"/>
          <p:cNvSpPr>
            <a:spLocks noGrp="1" noChangeArrowheads="1"/>
          </p:cNvSpPr>
          <p:nvPr>
            <p:ph type="title"/>
          </p:nvPr>
        </p:nvSpPr>
        <p:spPr>
          <a:xfrm>
            <a:off x="0" y="76200"/>
            <a:ext cx="9144000" cy="609600"/>
          </a:xfrm>
        </p:spPr>
        <p:txBody>
          <a:bodyPr/>
          <a:lstStyle/>
          <a:p>
            <a:r>
              <a:rPr lang="en-US" b="1"/>
              <a:t>Hysteresis</a:t>
            </a:r>
          </a:p>
        </p:txBody>
      </p:sp>
      <p:graphicFrame>
        <p:nvGraphicFramePr>
          <p:cNvPr id="40858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5677" name="Equation" r:id="rId4" imgW="914400" imgH="190080" progId="Equation.DSMT4">
                  <p:embed/>
                </p:oleObj>
              </mc:Choice>
              <mc:Fallback>
                <p:oleObj name="Equation" r:id="rId4" imgW="914400" imgH="190080" progId="Equation.DSMT4">
                  <p:embed/>
                  <p:pic>
                    <p:nvPicPr>
                      <p:cNvPr id="4085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5678" name="Equation" r:id="rId6" imgW="914400" imgH="190080" progId="Equation.DSMT4">
                  <p:embed/>
                </p:oleObj>
              </mc:Choice>
              <mc:Fallback>
                <p:oleObj name="Equation" r:id="rId6" imgW="914400" imgH="190080" progId="Equation.DSMT4">
                  <p:embed/>
                  <p:pic>
                    <p:nvPicPr>
                      <p:cNvPr id="4085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5679" name="Equation" r:id="rId7" imgW="914400" imgH="190080" progId="Equation.DSMT4">
                  <p:embed/>
                </p:oleObj>
              </mc:Choice>
              <mc:Fallback>
                <p:oleObj name="Equation" r:id="rId7" imgW="914400" imgH="190080" progId="Equation.DSMT4">
                  <p:embed/>
                  <p:pic>
                    <p:nvPicPr>
                      <p:cNvPr id="408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a:t>What do you think will happen to B if the external field B</a:t>
            </a:r>
            <a:r>
              <a:rPr lang="en-US" sz="2400" baseline="-25000"/>
              <a:t>0</a:t>
            </a:r>
            <a:r>
              <a:rPr lang="en-US" sz="2400"/>
              <a:t> is reduced to 0 by decreasing the current in the coil?</a:t>
            </a:r>
          </a:p>
          <a:p>
            <a:pPr lvl="1"/>
            <a:r>
              <a:rPr lang="en-US" sz="2000"/>
              <a:t>Of course it goes to 0!!</a:t>
            </a:r>
          </a:p>
          <a:p>
            <a:pPr lvl="1"/>
            <a:r>
              <a:rPr lang="en-US" sz="2000"/>
              <a:t>Wrong! Wrong! Wrong!  They do not go to 0.  Why not?</a:t>
            </a:r>
          </a:p>
          <a:p>
            <a:pPr lvl="1"/>
            <a:r>
              <a:rPr lang="en-US" sz="2000"/>
              <a:t>The domains do not completely return to random alignment state</a:t>
            </a:r>
          </a:p>
        </p:txBody>
      </p:sp>
      <p:graphicFrame>
        <p:nvGraphicFramePr>
          <p:cNvPr id="40858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5680" name="Equation" r:id="rId8" imgW="914400" imgH="190080" progId="Equation.DSMT4">
                  <p:embed/>
                </p:oleObj>
              </mc:Choice>
              <mc:Fallback>
                <p:oleObj name="Equation" r:id="rId8" imgW="914400" imgH="190080" progId="Equation.DSMT4">
                  <p:embed/>
                  <p:pic>
                    <p:nvPicPr>
                      <p:cNvPr id="4085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prstTxWarp prst="textNoShape">
              <a:avLst/>
            </a:prstTxWarp>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Now if the current direction is reversed, the external magnetic field direction is reversed, causing the total field B passed 0, and the direction reverses to the opposite side</a:t>
            </a:r>
          </a:p>
          <a:p>
            <a:pPr marL="742950" lvl="1" indent="-285750">
              <a:spcBef>
                <a:spcPct val="20000"/>
              </a:spcBef>
              <a:buFontTx/>
              <a:buChar char="–"/>
            </a:pPr>
            <a:r>
              <a:rPr lang="en-US" sz="2000" dirty="0">
                <a:solidFill>
                  <a:srgbClr val="660066"/>
                </a:solidFill>
                <a:latin typeface="Arial Narrow" charset="0"/>
                <a:ea typeface="ＭＳ Ｐゴシック" charset="-128"/>
              </a:rPr>
              <a:t>If the current is reversed again, the total field B will increase but never goes through the origin</a:t>
            </a:r>
          </a:p>
          <a:p>
            <a:pPr marL="342900" indent="-342900">
              <a:spcBef>
                <a:spcPct val="20000"/>
              </a:spcBef>
              <a:buFontTx/>
              <a:buChar char="•"/>
            </a:pPr>
            <a:r>
              <a:rPr lang="en-US" dirty="0">
                <a:solidFill>
                  <a:schemeClr val="accent2"/>
                </a:solidFill>
                <a:latin typeface="Arial Narrow" charset="0"/>
              </a:rPr>
              <a:t>This kind of curve whose path does not retrace themselves and does not go through the origin is called the </a:t>
            </a:r>
            <a:r>
              <a:rPr lang="en-US" b="1" u="sng" dirty="0">
                <a:solidFill>
                  <a:srgbClr val="CC0000"/>
                </a:solidFill>
                <a:effectLst>
                  <a:outerShdw blurRad="38100" dist="38100" dir="2700000" algn="tl">
                    <a:srgbClr val="DDDDDD"/>
                  </a:outerShdw>
                </a:effectLst>
                <a:latin typeface="Arial Narrow" charset="0"/>
              </a:rPr>
              <a:t>Hysteresis</a:t>
            </a:r>
            <a:r>
              <a:rPr lang="en-US" dirty="0">
                <a:solidFill>
                  <a:schemeClr val="accent2"/>
                </a:solidFill>
                <a:latin typeface="Arial Narrow" charset="0"/>
              </a:rPr>
              <a:t>. </a:t>
            </a:r>
          </a:p>
        </p:txBody>
      </p:sp>
    </p:spTree>
    <p:extLst>
      <p:ext uri="{BB962C8B-B14F-4D97-AF65-F5344CB8AC3E}">
        <p14:creationId xmlns:p14="http://schemas.microsoft.com/office/powerpoint/2010/main" val="38781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8583">
                                            <p:txEl>
                                              <p:pRg st="0" end="0"/>
                                            </p:txEl>
                                          </p:spTgt>
                                        </p:tgtEl>
                                        <p:attrNameLst>
                                          <p:attrName>style.visibility</p:attrName>
                                        </p:attrNameLst>
                                      </p:cBhvr>
                                      <p:to>
                                        <p:strVal val="visible"/>
                                      </p:to>
                                    </p:set>
                                    <p:animEffect transition="in" filter="wipe(left)">
                                      <p:cBhvr>
                                        <p:cTn id="7" dur="500"/>
                                        <p:tgtEl>
                                          <p:spTgt spid="408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8583">
                                            <p:txEl>
                                              <p:pRg st="1" end="1"/>
                                            </p:txEl>
                                          </p:spTgt>
                                        </p:tgtEl>
                                        <p:attrNameLst>
                                          <p:attrName>style.visibility</p:attrName>
                                        </p:attrNameLst>
                                      </p:cBhvr>
                                      <p:to>
                                        <p:strVal val="visible"/>
                                      </p:to>
                                    </p:set>
                                    <p:animEffect transition="in" filter="wipe(left)">
                                      <p:cBhvr>
                                        <p:cTn id="12" dur="500"/>
                                        <p:tgtEl>
                                          <p:spTgt spid="4085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iterate type="wd">
                                    <p:tmPct val="10000"/>
                                  </p:iterate>
                                  <p:childTnLst>
                                    <p:set>
                                      <p:cBhvr>
                                        <p:cTn id="16" dur="1" fill="hold">
                                          <p:stCondLst>
                                            <p:cond delay="0"/>
                                          </p:stCondLst>
                                        </p:cTn>
                                        <p:tgtEl>
                                          <p:spTgt spid="408585"/>
                                        </p:tgtEl>
                                        <p:attrNameLst>
                                          <p:attrName>style.visibility</p:attrName>
                                        </p:attrNameLst>
                                      </p:cBhvr>
                                      <p:to>
                                        <p:strVal val="visible"/>
                                      </p:to>
                                    </p:set>
                                    <p:anim calcmode="lin" valueType="num">
                                      <p:cBhvr>
                                        <p:cTn id="17" dur="500" fill="hold"/>
                                        <p:tgtEl>
                                          <p:spTgt spid="408585"/>
                                        </p:tgtEl>
                                        <p:attrNameLst>
                                          <p:attrName>ppt_w</p:attrName>
                                        </p:attrNameLst>
                                      </p:cBhvr>
                                      <p:tavLst>
                                        <p:tav tm="0">
                                          <p:val>
                                            <p:fltVal val="0"/>
                                          </p:val>
                                        </p:tav>
                                        <p:tav tm="100000">
                                          <p:val>
                                            <p:strVal val="#ppt_w"/>
                                          </p:val>
                                        </p:tav>
                                      </p:tavLst>
                                    </p:anim>
                                    <p:anim calcmode="lin" valueType="num">
                                      <p:cBhvr>
                                        <p:cTn id="18" dur="500" fill="hold"/>
                                        <p:tgtEl>
                                          <p:spTgt spid="408585"/>
                                        </p:tgtEl>
                                        <p:attrNameLst>
                                          <p:attrName>ppt_h</p:attrName>
                                        </p:attrNameLst>
                                      </p:cBhvr>
                                      <p:tavLst>
                                        <p:tav tm="0">
                                          <p:val>
                                            <p:fltVal val="0"/>
                                          </p:val>
                                        </p:tav>
                                        <p:tav tm="100000">
                                          <p:val>
                                            <p:strVal val="#ppt_h"/>
                                          </p:val>
                                        </p:tav>
                                      </p:tavLst>
                                    </p:anim>
                                    <p:animEffect transition="in" filter="fade">
                                      <p:cBhvr>
                                        <p:cTn id="19" dur="500"/>
                                        <p:tgtEl>
                                          <p:spTgt spid="4085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8583">
                                            <p:txEl>
                                              <p:pRg st="2" end="2"/>
                                            </p:txEl>
                                          </p:spTgt>
                                        </p:tgtEl>
                                        <p:attrNameLst>
                                          <p:attrName>style.visibility</p:attrName>
                                        </p:attrNameLst>
                                      </p:cBhvr>
                                      <p:to>
                                        <p:strVal val="visible"/>
                                      </p:to>
                                    </p:set>
                                    <p:animEffect transition="in" filter="wipe(left)">
                                      <p:cBhvr>
                                        <p:cTn id="24" dur="500"/>
                                        <p:tgtEl>
                                          <p:spTgt spid="4085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8583">
                                            <p:txEl>
                                              <p:pRg st="3" end="3"/>
                                            </p:txEl>
                                          </p:spTgt>
                                        </p:tgtEl>
                                        <p:attrNameLst>
                                          <p:attrName>style.visibility</p:attrName>
                                        </p:attrNameLst>
                                      </p:cBhvr>
                                      <p:to>
                                        <p:strVal val="visible"/>
                                      </p:to>
                                    </p:set>
                                    <p:animEffect transition="in" filter="wipe(left)">
                                      <p:cBhvr>
                                        <p:cTn id="29" dur="500"/>
                                        <p:tgtEl>
                                          <p:spTgt spid="4085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8586">
                                            <p:txEl>
                                              <p:pRg st="0" end="0"/>
                                            </p:txEl>
                                          </p:spTgt>
                                        </p:tgtEl>
                                        <p:attrNameLst>
                                          <p:attrName>style.visibility</p:attrName>
                                        </p:attrNameLst>
                                      </p:cBhvr>
                                      <p:to>
                                        <p:strVal val="visible"/>
                                      </p:to>
                                    </p:set>
                                    <p:animEffect transition="in" filter="wipe(left)">
                                      <p:cBhvr>
                                        <p:cTn id="34" dur="500"/>
                                        <p:tgtEl>
                                          <p:spTgt spid="40858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08586">
                                            <p:txEl>
                                              <p:pRg st="1" end="1"/>
                                            </p:txEl>
                                          </p:spTgt>
                                        </p:tgtEl>
                                        <p:attrNameLst>
                                          <p:attrName>style.visibility</p:attrName>
                                        </p:attrNameLst>
                                      </p:cBhvr>
                                      <p:to>
                                        <p:strVal val="visible"/>
                                      </p:to>
                                    </p:set>
                                    <p:animEffect transition="in" filter="wipe(left)">
                                      <p:cBhvr>
                                        <p:cTn id="39" dur="500"/>
                                        <p:tgtEl>
                                          <p:spTgt spid="40858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408578"/>
                                        </p:tgtEl>
                                        <p:attrNameLst>
                                          <p:attrName>style.visibility</p:attrName>
                                        </p:attrNameLst>
                                      </p:cBhvr>
                                      <p:to>
                                        <p:strVal val="visible"/>
                                      </p:to>
                                    </p:set>
                                    <p:animEffect transition="in" filter="fade">
                                      <p:cBhvr>
                                        <p:cTn id="44" dur="2000"/>
                                        <p:tgtEl>
                                          <p:spTgt spid="408578"/>
                                        </p:tgtEl>
                                      </p:cBhvr>
                                    </p:animEffect>
                                    <p:anim calcmode="lin" valueType="num">
                                      <p:cBhvr>
                                        <p:cTn id="45" dur="2000" fill="hold"/>
                                        <p:tgtEl>
                                          <p:spTgt spid="408578"/>
                                        </p:tgtEl>
                                        <p:attrNameLst>
                                          <p:attrName>style.rotation</p:attrName>
                                        </p:attrNameLst>
                                      </p:cBhvr>
                                      <p:tavLst>
                                        <p:tav tm="0">
                                          <p:val>
                                            <p:fltVal val="720"/>
                                          </p:val>
                                        </p:tav>
                                        <p:tav tm="100000">
                                          <p:val>
                                            <p:fltVal val="0"/>
                                          </p:val>
                                        </p:tav>
                                      </p:tavLst>
                                    </p:anim>
                                    <p:anim calcmode="lin" valueType="num">
                                      <p:cBhvr>
                                        <p:cTn id="46" dur="2000" fill="hold"/>
                                        <p:tgtEl>
                                          <p:spTgt spid="408578"/>
                                        </p:tgtEl>
                                        <p:attrNameLst>
                                          <p:attrName>ppt_h</p:attrName>
                                        </p:attrNameLst>
                                      </p:cBhvr>
                                      <p:tavLst>
                                        <p:tav tm="0">
                                          <p:val>
                                            <p:fltVal val="0"/>
                                          </p:val>
                                        </p:tav>
                                        <p:tav tm="100000">
                                          <p:val>
                                            <p:strVal val="#ppt_h"/>
                                          </p:val>
                                        </p:tav>
                                      </p:tavLst>
                                    </p:anim>
                                    <p:anim calcmode="lin" valueType="num">
                                      <p:cBhvr>
                                        <p:cTn id="47" dur="2000" fill="hold"/>
                                        <p:tgtEl>
                                          <p:spTgt spid="408578"/>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8586">
                                            <p:txEl>
                                              <p:pRg st="2" end="2"/>
                                            </p:txEl>
                                          </p:spTgt>
                                        </p:tgtEl>
                                        <p:attrNameLst>
                                          <p:attrName>style.visibility</p:attrName>
                                        </p:attrNameLst>
                                      </p:cBhvr>
                                      <p:to>
                                        <p:strVal val="visible"/>
                                      </p:to>
                                    </p:set>
                                    <p:animEffect transition="in" filter="wipe(left)">
                                      <p:cBhvr>
                                        <p:cTn id="52" dur="500"/>
                                        <p:tgtEl>
                                          <p:spTgt spid="408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p:bldP spid="408585" grpId="0" animBg="1"/>
      <p:bldP spid="40858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0FEE70B5-26B0-DA4D-A783-1BAD5BFB08A0}" type="slidenum">
              <a:rPr lang="en-US"/>
              <a:pPr/>
              <a:t>21</a:t>
            </a:fld>
            <a:endParaRPr lang="en-US"/>
          </a:p>
        </p:txBody>
      </p:sp>
      <p:pic>
        <p:nvPicPr>
          <p:cNvPr id="409602" name="Picture 2" descr="FG28_028"/>
          <p:cNvPicPr>
            <a:picLocks noChangeAspect="1" noChangeArrowheads="1"/>
          </p:cNvPicPr>
          <p:nvPr/>
        </p:nvPicPr>
        <p:blipFill>
          <a:blip r:embed="rId3"/>
          <a:srcRect/>
          <a:stretch>
            <a:fillRect/>
          </a:stretch>
        </p:blipFill>
        <p:spPr bwMode="auto">
          <a:xfrm>
            <a:off x="5943600" y="3657600"/>
            <a:ext cx="3810000" cy="2857500"/>
          </a:xfrm>
          <a:prstGeom prst="rect">
            <a:avLst/>
          </a:prstGeom>
          <a:noFill/>
        </p:spPr>
      </p:pic>
      <p:pic>
        <p:nvPicPr>
          <p:cNvPr id="409603" name="Picture 3" descr="FG28_027"/>
          <p:cNvPicPr>
            <a:picLocks noChangeAspect="1" noChangeArrowheads="1"/>
          </p:cNvPicPr>
          <p:nvPr/>
        </p:nvPicPr>
        <p:blipFill>
          <a:blip r:embed="rId4"/>
          <a:srcRect/>
          <a:stretch>
            <a:fillRect/>
          </a:stretch>
        </p:blipFill>
        <p:spPr bwMode="auto">
          <a:xfrm>
            <a:off x="6019800" y="609600"/>
            <a:ext cx="3962400" cy="2971800"/>
          </a:xfrm>
          <a:prstGeom prst="rect">
            <a:avLst/>
          </a:prstGeom>
          <a:noFill/>
        </p:spPr>
      </p:pic>
      <p:sp>
        <p:nvSpPr>
          <p:cNvPr id="409604" name="Rectangle 4"/>
          <p:cNvSpPr>
            <a:spLocks noGrp="1" noChangeArrowheads="1"/>
          </p:cNvSpPr>
          <p:nvPr>
            <p:ph type="title"/>
          </p:nvPr>
        </p:nvSpPr>
        <p:spPr>
          <a:xfrm>
            <a:off x="0" y="76200"/>
            <a:ext cx="9144000" cy="609600"/>
          </a:xfrm>
        </p:spPr>
        <p:txBody>
          <a:bodyPr/>
          <a:lstStyle/>
          <a:p>
            <a:r>
              <a:rPr lang="en-US"/>
              <a:t>Magnetically Soft Material</a:t>
            </a:r>
          </a:p>
        </p:txBody>
      </p:sp>
      <p:graphicFrame>
        <p:nvGraphicFramePr>
          <p:cNvPr id="40960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6701" name="Equation" r:id="rId5" imgW="914400" imgH="190080" progId="Equation.DSMT4">
                  <p:embed/>
                </p:oleObj>
              </mc:Choice>
              <mc:Fallback>
                <p:oleObj name="Equation" r:id="rId5" imgW="914400" imgH="190080" progId="Equation.DSMT4">
                  <p:embed/>
                  <p:pic>
                    <p:nvPicPr>
                      <p:cNvPr id="4096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6702" name="Equation" r:id="rId7" imgW="914400" imgH="190080" progId="Equation.DSMT4">
                  <p:embed/>
                </p:oleObj>
              </mc:Choice>
              <mc:Fallback>
                <p:oleObj name="Equation" r:id="rId7" imgW="914400" imgH="190080" progId="Equation.DSMT4">
                  <p:embed/>
                  <p:pic>
                    <p:nvPicPr>
                      <p:cNvPr id="409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6703" name="Equation" r:id="rId8" imgW="914400" imgH="190080" progId="Equation.DSMT4">
                  <p:embed/>
                </p:oleObj>
              </mc:Choice>
              <mc:Fallback>
                <p:oleObj name="Equation" r:id="rId8" imgW="914400" imgH="190080" progId="Equation.DSMT4">
                  <p:embed/>
                  <p:pic>
                    <p:nvPicPr>
                      <p:cNvPr id="4096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dirty="0"/>
              <a:t>In a hysteresis cycle, much energy is transformed to thermal energy.  Why?</a:t>
            </a:r>
          </a:p>
          <a:p>
            <a:pPr lvl="1">
              <a:lnSpc>
                <a:spcPct val="90000"/>
              </a:lnSpc>
            </a:pPr>
            <a:r>
              <a:rPr lang="en-US" sz="2000" dirty="0"/>
              <a:t>Due to the microscopic friction between domains as they change directions to align with the external field</a:t>
            </a:r>
          </a:p>
          <a:p>
            <a:pPr>
              <a:lnSpc>
                <a:spcPct val="90000"/>
              </a:lnSpc>
            </a:pPr>
            <a:r>
              <a:rPr lang="en-US" sz="2400" dirty="0"/>
              <a:t>The energy dissipated in the hysteresis cycle is proportional to the area of the hysteresis loop</a:t>
            </a:r>
          </a:p>
          <a:p>
            <a:pPr>
              <a:lnSpc>
                <a:spcPct val="90000"/>
              </a:lnSpc>
            </a:pPr>
            <a:r>
              <a:rPr lang="en-US" sz="2400" dirty="0"/>
              <a:t>Ferromagnetic material with a large hysteresis area is called magnetically hard while the small ones are called soft</a:t>
            </a:r>
          </a:p>
          <a:p>
            <a:pPr lvl="1">
              <a:lnSpc>
                <a:spcPct val="90000"/>
              </a:lnSpc>
            </a:pPr>
            <a:r>
              <a:rPr lang="en-US" sz="2000" dirty="0"/>
              <a:t>Which one do you think are preferred in electromagnets or transformers?</a:t>
            </a:r>
          </a:p>
          <a:p>
            <a:pPr lvl="2">
              <a:lnSpc>
                <a:spcPct val="90000"/>
              </a:lnSpc>
            </a:pPr>
            <a:r>
              <a:rPr lang="en-US" sz="1800" dirty="0"/>
              <a:t>Soft.  Why?</a:t>
            </a:r>
          </a:p>
          <a:p>
            <a:pPr lvl="2">
              <a:lnSpc>
                <a:spcPct val="90000"/>
              </a:lnSpc>
            </a:pPr>
            <a:r>
              <a:rPr lang="en-US" sz="1800" dirty="0"/>
              <a:t>Since the energy loss is small and much easier to switch off the field </a:t>
            </a:r>
          </a:p>
          <a:p>
            <a:pPr>
              <a:lnSpc>
                <a:spcPct val="90000"/>
              </a:lnSpc>
            </a:pPr>
            <a:r>
              <a:rPr lang="en-US" sz="2400" dirty="0"/>
              <a:t>Then how do we demagnetize a ferromagnetic material?</a:t>
            </a:r>
          </a:p>
          <a:p>
            <a:pPr lvl="1">
              <a:lnSpc>
                <a:spcPct val="90000"/>
              </a:lnSpc>
            </a:pPr>
            <a:r>
              <a:rPr lang="en-US" sz="2000" dirty="0"/>
              <a:t>Keep repeating the Hysteresis loop, reducing the range of B</a:t>
            </a:r>
            <a:r>
              <a:rPr lang="en-US" sz="2000" baseline="-25000" dirty="0"/>
              <a:t>0</a:t>
            </a:r>
            <a:r>
              <a:rPr lang="en-US" sz="2000" dirty="0"/>
              <a:t>.</a:t>
            </a:r>
          </a:p>
        </p:txBody>
      </p:sp>
      <p:graphicFrame>
        <p:nvGraphicFramePr>
          <p:cNvPr id="40960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6704" name="Equation" r:id="rId9" imgW="914400" imgH="190080" progId="Equation.DSMT4">
                  <p:embed/>
                </p:oleObj>
              </mc:Choice>
              <mc:Fallback>
                <p:oleObj name="Equation" r:id="rId9" imgW="914400" imgH="190080" progId="Equation.DSMT4">
                  <p:embed/>
                  <p:pic>
                    <p:nvPicPr>
                      <p:cNvPr id="4096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14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08">
                                            <p:txEl>
                                              <p:pRg st="0" end="0"/>
                                            </p:txEl>
                                          </p:spTgt>
                                        </p:tgtEl>
                                        <p:attrNameLst>
                                          <p:attrName>style.visibility</p:attrName>
                                        </p:attrNameLst>
                                      </p:cBhvr>
                                      <p:to>
                                        <p:strVal val="visible"/>
                                      </p:to>
                                    </p:set>
                                    <p:animEffect transition="in" filter="wipe(left)">
                                      <p:cBhvr>
                                        <p:cTn id="7" dur="500"/>
                                        <p:tgtEl>
                                          <p:spTgt spid="409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08">
                                            <p:txEl>
                                              <p:pRg st="1" end="1"/>
                                            </p:txEl>
                                          </p:spTgt>
                                        </p:tgtEl>
                                        <p:attrNameLst>
                                          <p:attrName>style.visibility</p:attrName>
                                        </p:attrNameLst>
                                      </p:cBhvr>
                                      <p:to>
                                        <p:strVal val="visible"/>
                                      </p:to>
                                    </p:set>
                                    <p:animEffect transition="in" filter="wipe(left)">
                                      <p:cBhvr>
                                        <p:cTn id="12" dur="500"/>
                                        <p:tgtEl>
                                          <p:spTgt spid="409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9608">
                                            <p:txEl>
                                              <p:pRg st="2" end="2"/>
                                            </p:txEl>
                                          </p:spTgt>
                                        </p:tgtEl>
                                        <p:attrNameLst>
                                          <p:attrName>style.visibility</p:attrName>
                                        </p:attrNameLst>
                                      </p:cBhvr>
                                      <p:to>
                                        <p:strVal val="visible"/>
                                      </p:to>
                                    </p:set>
                                    <p:animEffect transition="in" filter="wipe(left)">
                                      <p:cBhvr>
                                        <p:cTn id="17" dur="500"/>
                                        <p:tgtEl>
                                          <p:spTgt spid="409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9608">
                                            <p:txEl>
                                              <p:pRg st="3" end="3"/>
                                            </p:txEl>
                                          </p:spTgt>
                                        </p:tgtEl>
                                        <p:attrNameLst>
                                          <p:attrName>style.visibility</p:attrName>
                                        </p:attrNameLst>
                                      </p:cBhvr>
                                      <p:to>
                                        <p:strVal val="visible"/>
                                      </p:to>
                                    </p:set>
                                    <p:animEffect transition="in" filter="wipe(left)">
                                      <p:cBhvr>
                                        <p:cTn id="22" dur="500"/>
                                        <p:tgtEl>
                                          <p:spTgt spid="409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iterate type="wd">
                                    <p:tmPct val="10000"/>
                                  </p:iterate>
                                  <p:childTnLst>
                                    <p:set>
                                      <p:cBhvr>
                                        <p:cTn id="26" dur="1" fill="hold">
                                          <p:stCondLst>
                                            <p:cond delay="0"/>
                                          </p:stCondLst>
                                        </p:cTn>
                                        <p:tgtEl>
                                          <p:spTgt spid="409603"/>
                                        </p:tgtEl>
                                        <p:attrNameLst>
                                          <p:attrName>style.visibility</p:attrName>
                                        </p:attrNameLst>
                                      </p:cBhvr>
                                      <p:to>
                                        <p:strVal val="visible"/>
                                      </p:to>
                                    </p:set>
                                    <p:animEffect transition="in" filter="fade">
                                      <p:cBhvr>
                                        <p:cTn id="27" dur="3000"/>
                                        <p:tgtEl>
                                          <p:spTgt spid="409603"/>
                                        </p:tgtEl>
                                      </p:cBhvr>
                                    </p:animEffect>
                                    <p:anim calcmode="lin" valueType="num">
                                      <p:cBhvr>
                                        <p:cTn id="28" dur="3000" fill="hold"/>
                                        <p:tgtEl>
                                          <p:spTgt spid="409603"/>
                                        </p:tgtEl>
                                        <p:attrNameLst>
                                          <p:attrName>style.rotation</p:attrName>
                                        </p:attrNameLst>
                                      </p:cBhvr>
                                      <p:tavLst>
                                        <p:tav tm="0">
                                          <p:val>
                                            <p:fltVal val="720"/>
                                          </p:val>
                                        </p:tav>
                                        <p:tav tm="100000">
                                          <p:val>
                                            <p:fltVal val="0"/>
                                          </p:val>
                                        </p:tav>
                                      </p:tavLst>
                                    </p:anim>
                                    <p:anim calcmode="lin" valueType="num">
                                      <p:cBhvr>
                                        <p:cTn id="29" dur="3000" fill="hold"/>
                                        <p:tgtEl>
                                          <p:spTgt spid="409603"/>
                                        </p:tgtEl>
                                        <p:attrNameLst>
                                          <p:attrName>ppt_h</p:attrName>
                                        </p:attrNameLst>
                                      </p:cBhvr>
                                      <p:tavLst>
                                        <p:tav tm="0">
                                          <p:val>
                                            <p:fltVal val="0"/>
                                          </p:val>
                                        </p:tav>
                                        <p:tav tm="100000">
                                          <p:val>
                                            <p:strVal val="#ppt_h"/>
                                          </p:val>
                                        </p:tav>
                                      </p:tavLst>
                                    </p:anim>
                                    <p:anim calcmode="lin" valueType="num">
                                      <p:cBhvr>
                                        <p:cTn id="30" dur="3000" fill="hold"/>
                                        <p:tgtEl>
                                          <p:spTgt spid="409603"/>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9608">
                                            <p:txEl>
                                              <p:pRg st="4" end="4"/>
                                            </p:txEl>
                                          </p:spTgt>
                                        </p:tgtEl>
                                        <p:attrNameLst>
                                          <p:attrName>style.visibility</p:attrName>
                                        </p:attrNameLst>
                                      </p:cBhvr>
                                      <p:to>
                                        <p:strVal val="visible"/>
                                      </p:to>
                                    </p:set>
                                    <p:animEffect transition="in" filter="wipe(left)">
                                      <p:cBhvr>
                                        <p:cTn id="35" dur="500"/>
                                        <p:tgtEl>
                                          <p:spTgt spid="4096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9608">
                                            <p:txEl>
                                              <p:pRg st="5" end="5"/>
                                            </p:txEl>
                                          </p:spTgt>
                                        </p:tgtEl>
                                        <p:attrNameLst>
                                          <p:attrName>style.visibility</p:attrName>
                                        </p:attrNameLst>
                                      </p:cBhvr>
                                      <p:to>
                                        <p:strVal val="visible"/>
                                      </p:to>
                                    </p:set>
                                    <p:animEffect transition="in" filter="wipe(left)">
                                      <p:cBhvr>
                                        <p:cTn id="40" dur="500"/>
                                        <p:tgtEl>
                                          <p:spTgt spid="4096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9608">
                                            <p:txEl>
                                              <p:pRg st="6" end="6"/>
                                            </p:txEl>
                                          </p:spTgt>
                                        </p:tgtEl>
                                        <p:attrNameLst>
                                          <p:attrName>style.visibility</p:attrName>
                                        </p:attrNameLst>
                                      </p:cBhvr>
                                      <p:to>
                                        <p:strVal val="visible"/>
                                      </p:to>
                                    </p:set>
                                    <p:animEffect transition="in" filter="wipe(left)">
                                      <p:cBhvr>
                                        <p:cTn id="45" dur="500"/>
                                        <p:tgtEl>
                                          <p:spTgt spid="40960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9608">
                                            <p:txEl>
                                              <p:pRg st="7" end="7"/>
                                            </p:txEl>
                                          </p:spTgt>
                                        </p:tgtEl>
                                        <p:attrNameLst>
                                          <p:attrName>style.visibility</p:attrName>
                                        </p:attrNameLst>
                                      </p:cBhvr>
                                      <p:to>
                                        <p:strVal val="visible"/>
                                      </p:to>
                                    </p:set>
                                    <p:animEffect transition="in" filter="wipe(left)">
                                      <p:cBhvr>
                                        <p:cTn id="50" dur="500"/>
                                        <p:tgtEl>
                                          <p:spTgt spid="40960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9608">
                                            <p:txEl>
                                              <p:pRg st="8" end="8"/>
                                            </p:txEl>
                                          </p:spTgt>
                                        </p:tgtEl>
                                        <p:attrNameLst>
                                          <p:attrName>style.visibility</p:attrName>
                                        </p:attrNameLst>
                                      </p:cBhvr>
                                      <p:to>
                                        <p:strVal val="visible"/>
                                      </p:to>
                                    </p:set>
                                    <p:animEffect transition="in" filter="wipe(left)">
                                      <p:cBhvr>
                                        <p:cTn id="55" dur="500"/>
                                        <p:tgtEl>
                                          <p:spTgt spid="40960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409602"/>
                                        </p:tgtEl>
                                        <p:attrNameLst>
                                          <p:attrName>style.visibility</p:attrName>
                                        </p:attrNameLst>
                                      </p:cBhvr>
                                      <p:to>
                                        <p:strVal val="visible"/>
                                      </p:to>
                                    </p:set>
                                    <p:animEffect transition="in" filter="fade">
                                      <p:cBhvr>
                                        <p:cTn id="60" dur="2000"/>
                                        <p:tgtEl>
                                          <p:spTgt spid="409602"/>
                                        </p:tgtEl>
                                      </p:cBhvr>
                                    </p:animEffect>
                                    <p:anim calcmode="lin" valueType="num">
                                      <p:cBhvr>
                                        <p:cTn id="61" dur="2000" fill="hold"/>
                                        <p:tgtEl>
                                          <p:spTgt spid="409602"/>
                                        </p:tgtEl>
                                        <p:attrNameLst>
                                          <p:attrName>style.rotation</p:attrName>
                                        </p:attrNameLst>
                                      </p:cBhvr>
                                      <p:tavLst>
                                        <p:tav tm="0">
                                          <p:val>
                                            <p:fltVal val="720"/>
                                          </p:val>
                                        </p:tav>
                                        <p:tav tm="100000">
                                          <p:val>
                                            <p:fltVal val="0"/>
                                          </p:val>
                                        </p:tav>
                                      </p:tavLst>
                                    </p:anim>
                                    <p:anim calcmode="lin" valueType="num">
                                      <p:cBhvr>
                                        <p:cTn id="62" dur="2000" fill="hold"/>
                                        <p:tgtEl>
                                          <p:spTgt spid="409602"/>
                                        </p:tgtEl>
                                        <p:attrNameLst>
                                          <p:attrName>ppt_h</p:attrName>
                                        </p:attrNameLst>
                                      </p:cBhvr>
                                      <p:tavLst>
                                        <p:tav tm="0">
                                          <p:val>
                                            <p:fltVal val="0"/>
                                          </p:val>
                                        </p:tav>
                                        <p:tav tm="100000">
                                          <p:val>
                                            <p:strVal val="#ppt_h"/>
                                          </p:val>
                                        </p:tav>
                                      </p:tavLst>
                                    </p:anim>
                                    <p:anim calcmode="lin" valueType="num">
                                      <p:cBhvr>
                                        <p:cTn id="63" dur="2000" fill="hold"/>
                                        <p:tgtEl>
                                          <p:spTgt spid="4096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Apr. 20,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sz="4000" dirty="0"/>
              <a:t>Special Project #5 – COVID-19</a:t>
            </a:r>
          </a:p>
        </p:txBody>
      </p:sp>
      <p:sp>
        <p:nvSpPr>
          <p:cNvPr id="111619" name="Rectangle 3"/>
          <p:cNvSpPr>
            <a:spLocks noGrp="1" noChangeArrowheads="1"/>
          </p:cNvSpPr>
          <p:nvPr>
            <p:ph type="body" idx="1"/>
          </p:nvPr>
        </p:nvSpPr>
        <p:spPr>
          <a:xfrm>
            <a:off x="152400" y="457200"/>
            <a:ext cx="8839200" cy="5410200"/>
          </a:xfrm>
        </p:spPr>
        <p:txBody>
          <a:bodyPr/>
          <a:lstStyle/>
          <a:p>
            <a:r>
              <a:rPr lang="en-US" sz="2400" dirty="0"/>
              <a:t>Make comparisons of COVID-19 statistics between the U.S., South Korea and Germany from </a:t>
            </a:r>
            <a:r>
              <a:rPr lang="en-US" sz="2400" dirty="0">
                <a:hlinkClick r:id="rId2"/>
              </a:rPr>
              <a:t>https://coronaboard.com</a:t>
            </a:r>
            <a:r>
              <a:rPr lang="en-US" sz="2400" dirty="0"/>
              <a:t> on spreadsheet </a:t>
            </a:r>
          </a:p>
          <a:p>
            <a:pPr lvl="1"/>
            <a:r>
              <a:rPr lang="en-US" sz="2000" dirty="0"/>
              <a:t>Total 27 points: 1 point for each of the top 15 cells and 2 points for each of the 6 cells for testing</a:t>
            </a:r>
          </a:p>
          <a:p>
            <a:r>
              <a:rPr lang="en-US" sz="2400" dirty="0"/>
              <a:t>Make a timeline from Jan. 15, 2020 through Apr. 15 for The World Health Organization (WHO), U.S.A. and South Korea in their actions to COVID-19: One in Jan., one in Apr. and two each in Feb. and Mar.</a:t>
            </a:r>
          </a:p>
          <a:p>
            <a:pPr lvl="1"/>
            <a:r>
              <a:rPr lang="en-US" sz="2000" dirty="0"/>
              <a:t>2 points each, totaling 30 points</a:t>
            </a:r>
          </a:p>
          <a:p>
            <a:r>
              <a:rPr lang="en-US" sz="2400" dirty="0"/>
              <a:t>What are the 3 most fundamental requirements for opening back up (</a:t>
            </a:r>
            <a:r>
              <a:rPr lang="en-US" sz="2400" dirty="0">
                <a:sym typeface="Wingdings" pitchFamily="2" charset="2"/>
              </a:rPr>
              <a:t>2 points each, total 6 points)?  Identify the two of these U.S. is ready (1 point each, total 2 points; do NOT just take politician’s words!) for opening.</a:t>
            </a:r>
            <a:endParaRPr lang="en-US" sz="2400" dirty="0"/>
          </a:p>
          <a:p>
            <a:r>
              <a:rPr lang="en-US" sz="2400" dirty="0"/>
              <a:t>Due: 1pm Monday, May 4</a:t>
            </a:r>
          </a:p>
          <a:p>
            <a:pPr lvl="1"/>
            <a:r>
              <a:rPr lang="en-US" sz="2000" dirty="0"/>
              <a:t>Scan all pages of your special project into the pdf format</a:t>
            </a:r>
          </a:p>
          <a:p>
            <a:pPr lvl="1"/>
            <a:r>
              <a:rPr lang="en-US" sz="2000" dirty="0"/>
              <a:t>Save all pages into one file with the filename SP5-YourLastName-YourFirstName.pdf</a:t>
            </a:r>
          </a:p>
          <a:p>
            <a:r>
              <a:rPr lang="en-US" sz="2400" dirty="0"/>
              <a:t>Spreadsheet has been posted on the class web page.  Download ASAP.</a:t>
            </a:r>
          </a:p>
        </p:txBody>
      </p:sp>
    </p:spTree>
    <p:extLst>
      <p:ext uri="{BB962C8B-B14F-4D97-AF65-F5344CB8AC3E}">
        <p14:creationId xmlns:p14="http://schemas.microsoft.com/office/powerpoint/2010/main" val="23821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Monday, Apr. 20,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Spring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11" name="Picture 10">
            <a:extLst>
              <a:ext uri="{FF2B5EF4-FFF2-40B4-BE49-F238E27FC236}">
                <a16:creationId xmlns:a16="http://schemas.microsoft.com/office/drawing/2014/main" id="{2A375151-3F8E-0742-B04E-2E19624C54A8}"/>
              </a:ext>
            </a:extLst>
          </p:cNvPr>
          <p:cNvPicPr>
            <a:picLocks noChangeAspect="1"/>
          </p:cNvPicPr>
          <p:nvPr/>
        </p:nvPicPr>
        <p:blipFill>
          <a:blip r:embed="rId3"/>
          <a:stretch>
            <a:fillRect/>
          </a:stretch>
        </p:blipFill>
        <p:spPr>
          <a:xfrm>
            <a:off x="-161365" y="-76200"/>
            <a:ext cx="9466729" cy="7315200"/>
          </a:xfrm>
          <a:prstGeom prst="rect">
            <a:avLst/>
          </a:prstGeom>
        </p:spPr>
      </p:pic>
    </p:spTree>
    <p:extLst>
      <p:ext uri="{BB962C8B-B14F-4D97-AF65-F5344CB8AC3E}">
        <p14:creationId xmlns:p14="http://schemas.microsoft.com/office/powerpoint/2010/main" val="192272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Apr. 20,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45264407-EC3A-9B4F-A43A-31437387C4FF}" type="slidenum">
              <a:rPr lang="en-US"/>
              <a:pPr/>
              <a:t>5</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0612"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0613"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0614"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 (r&lt;&lt;l)</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0615"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70616"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8234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Apr. 20,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2B316B03-D141-394E-9707-698C4CCDA9DA}" type="slidenum">
              <a:rPr lang="en-US"/>
              <a:pPr/>
              <a:t>6</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572" name="Equation" r:id="rId3" imgW="914400" imgH="190080" progId="Equation.DSMT4">
                  <p:embed/>
                </p:oleObj>
              </mc:Choice>
              <mc:Fallback>
                <p:oleObj name="Equation" r:id="rId3" imgW="914400" imgH="190080" progId="Equation.DSMT4">
                  <p:embed/>
                  <p:pic>
                    <p:nvPicPr>
                      <p:cNvPr id="392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573" name="Equation" r:id="rId5" imgW="914400" imgH="190080" progId="Equation.DSMT4">
                  <p:embed/>
                </p:oleObj>
              </mc:Choice>
              <mc:Fallback>
                <p:oleObj name="Equation" r:id="rId5" imgW="914400" imgH="190080" progId="Equation.DSMT4">
                  <p:embed/>
                  <p:pic>
                    <p:nvPicPr>
                      <p:cNvPr id="392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574" name="Equation" r:id="rId6" imgW="914400" imgH="190080" progId="Equation.DSMT4">
                  <p:embed/>
                </p:oleObj>
              </mc:Choice>
              <mc:Fallback>
                <p:oleObj name="Equation" r:id="rId6" imgW="914400" imgH="19008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solidFill>
                  <a:srgbClr val="FF0000"/>
                </a:solidFill>
                <a:latin typeface="Monotype Corsiva" charset="0"/>
              </a:rPr>
              <a:t>I</a:t>
            </a:r>
            <a:r>
              <a:rPr lang="en-US" baseline="-25000" dirty="0" err="1">
                <a:solidFill>
                  <a:srgbClr val="FF0000"/>
                </a:solidFill>
              </a:rPr>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575" name="Equation" r:id="rId7" imgW="914400" imgH="190080" progId="Equation.DSMT4">
                  <p:embed/>
                </p:oleObj>
              </mc:Choice>
              <mc:Fallback>
                <p:oleObj name="Equation" r:id="rId7" imgW="914400" imgH="190080" progId="Equation.DSMT4">
                  <p:embed/>
                  <p:pic>
                    <p:nvPicPr>
                      <p:cNvPr id="3921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60576" name="Equation" r:id="rId9" imgW="977760" imgH="253800" progId="Equation.DSMT4">
                  <p:embed/>
                </p:oleObj>
              </mc:Choice>
              <mc:Fallback>
                <p:oleObj name="Equation" r:id="rId9" imgW="977760" imgH="253800" progId="Equation.DSMT4">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7056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cut this path in small segments, each </a:t>
            </a:r>
            <a:r>
              <a:rPr lang="en-US" sz="2800" dirty="0" err="1">
                <a:solidFill>
                  <a:srgbClr val="FF0000"/>
                </a:solidFill>
                <a:latin typeface="Symbol" charset="2"/>
                <a:ea typeface="ＭＳ Ｐゴシック" charset="-128"/>
              </a:rPr>
              <a:t>Δ</a:t>
            </a:r>
            <a:r>
              <a:rPr lang="en-US" sz="2800" dirty="0" err="1">
                <a:solidFill>
                  <a:srgbClr val="FF0000"/>
                </a:solidFill>
                <a:latin typeface="Monotype Corsiva" charset="0"/>
                <a:ea typeface="ＭＳ Ｐゴシック" charset="-128"/>
              </a:rPr>
              <a:t>l</a:t>
            </a:r>
            <a:r>
              <a:rPr lang="en-US" sz="2800" dirty="0">
                <a:solidFill>
                  <a:srgbClr val="FF0000"/>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36933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541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iterate type="wd">
                                    <p:tmPct val="10000"/>
                                  </p:iterate>
                                  <p:childTnLst>
                                    <p:set>
                                      <p:cBhvr>
                                        <p:cTn id="54" dur="1" fill="hold">
                                          <p:stCondLst>
                                            <p:cond delay="0"/>
                                          </p:stCondLst>
                                        </p:cTn>
                                        <p:tgtEl>
                                          <p:spTgt spid="392203"/>
                                        </p:tgtEl>
                                        <p:attrNameLst>
                                          <p:attrName>style.visibility</p:attrName>
                                        </p:attrNameLst>
                                      </p:cBhvr>
                                      <p:to>
                                        <p:strVal val="visible"/>
                                      </p:to>
                                    </p:set>
                                    <p:animEffect transition="in" filter="wipe(right)">
                                      <p:cBhvr>
                                        <p:cTn id="55" dur="500"/>
                                        <p:tgtEl>
                                          <p:spTgt spid="39220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2205"/>
                                        </p:tgtEl>
                                        <p:attrNameLst>
                                          <p:attrName>style.visibility</p:attrName>
                                        </p:attrNameLst>
                                      </p:cBhvr>
                                      <p:to>
                                        <p:strVal val="visible"/>
                                      </p:to>
                                    </p:set>
                                    <p:animEffect transition="in" filter="wipe(left)">
                                      <p:cBhvr>
                                        <p:cTn id="60" dur="500"/>
                                        <p:tgtEl>
                                          <p:spTgt spid="39220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92206"/>
                                        </p:tgtEl>
                                        <p:attrNameLst>
                                          <p:attrName>style.visibility</p:attrName>
                                        </p:attrNameLst>
                                      </p:cBhvr>
                                      <p:to>
                                        <p:strVal val="visible"/>
                                      </p:to>
                                    </p:set>
                                    <p:animEffect transition="in" filter="wipe(left)">
                                      <p:cBhvr>
                                        <p:cTn id="65"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uiExpand="1" build="p"/>
      <p:bldP spid="392205" grpId="0" animBg="1"/>
      <p:bldP spid="392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Apr. 20,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41879950-A83E-4641-82AF-32848199E9BE}" type="slidenum">
              <a:rPr lang="en-US"/>
              <a:pPr/>
              <a:t>7</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1976"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1977"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978"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an electric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979"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261980"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261981"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261982"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261983"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261984"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7530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build="p"/>
      <p:bldP spid="393226" grpId="0" build="p"/>
      <p:bldP spid="393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AC34B25D-7F4C-9747-AD9B-ADD11A8F32DF}" type="slidenum">
              <a:rPr lang="en-US"/>
              <a:pPr/>
              <a:t>8</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525"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526"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527"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528"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36345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Apr. 20,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2D6018DF-D22B-5C48-9B13-919AA395DCB0}" type="slidenum">
              <a:rPr lang="en-US"/>
              <a:pPr/>
              <a:t>9</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63549"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63550"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63551"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63552"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057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28022</TotalTime>
  <Words>2801</Words>
  <Application>Microsoft Macintosh PowerPoint</Application>
  <PresentationFormat>On-screen Show (4:3)</PresentationFormat>
  <Paragraphs>256</Paragraphs>
  <Slides>21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 Narrow</vt:lpstr>
      <vt:lpstr>Monotype Corsiva</vt:lpstr>
      <vt:lpstr>Symbol</vt:lpstr>
      <vt:lpstr>Times New Roman</vt:lpstr>
      <vt:lpstr>Wingdings</vt:lpstr>
      <vt:lpstr>phys1443-spring02</vt:lpstr>
      <vt:lpstr>Equation</vt:lpstr>
      <vt:lpstr>PHYS 1444 – Section 002 Lecture #19</vt:lpstr>
      <vt:lpstr>Announcements </vt:lpstr>
      <vt:lpstr>Special Project #5 – COVID-19</vt:lpstr>
      <vt:lpstr>PowerPoint Presentation</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lpstr>Magnetic Materials - Ferromagnetism</vt:lpstr>
      <vt:lpstr>B in Magnetic Materials</vt:lpstr>
      <vt:lpstr>B in Magnetic Materials</vt:lpstr>
      <vt:lpstr>Hysteresis</vt:lpstr>
      <vt:lpstr>Hysteresis</vt:lpstr>
      <vt:lpstr>Magnetically Soft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1012</cp:revision>
  <dcterms:created xsi:type="dcterms:W3CDTF">2012-01-19T04:21:20Z</dcterms:created>
  <dcterms:modified xsi:type="dcterms:W3CDTF">2020-04-20T19:29:54Z</dcterms:modified>
</cp:coreProperties>
</file>