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2" r:id="rId2"/>
    <p:sldId id="749" r:id="rId3"/>
    <p:sldId id="715" r:id="rId4"/>
    <p:sldId id="747" r:id="rId5"/>
    <p:sldId id="760" r:id="rId6"/>
    <p:sldId id="761" r:id="rId7"/>
    <p:sldId id="762" r:id="rId8"/>
    <p:sldId id="763" r:id="rId9"/>
    <p:sldId id="764" r:id="rId10"/>
    <p:sldId id="765" r:id="rId11"/>
    <p:sldId id="774" r:id="rId12"/>
    <p:sldId id="775" r:id="rId13"/>
    <p:sldId id="776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94"/>
  </p:normalViewPr>
  <p:slideViewPr>
    <p:cSldViewPr>
      <p:cViewPr varScale="1">
        <p:scale>
          <a:sx n="126" d="100"/>
          <a:sy n="126" d="100"/>
        </p:scale>
        <p:origin x="1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3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3.wmf"/><Relationship Id="rId6" Type="http://schemas.openxmlformats.org/officeDocument/2006/relationships/image" Target="../media/image59.wmf"/><Relationship Id="rId11" Type="http://schemas.openxmlformats.org/officeDocument/2006/relationships/image" Target="../media/image64.png"/><Relationship Id="rId5" Type="http://schemas.openxmlformats.org/officeDocument/2006/relationships/image" Target="../media/image58.wmf"/><Relationship Id="rId10" Type="http://schemas.openxmlformats.org/officeDocument/2006/relationships/image" Target="../media/image63.png"/><Relationship Id="rId4" Type="http://schemas.openxmlformats.org/officeDocument/2006/relationships/image" Target="../media/image57.wmf"/><Relationship Id="rId9" Type="http://schemas.openxmlformats.org/officeDocument/2006/relationships/image" Target="../media/image62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3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0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.jpeg"/><Relationship Id="rId5" Type="http://schemas.openxmlformats.org/officeDocument/2006/relationships/image" Target="../media/image3.wmf"/><Relationship Id="rId15" Type="http://schemas.openxmlformats.org/officeDocument/2006/relationships/image" Target="../media/image16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29.jpeg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6.bin"/><Relationship Id="rId32" Type="http://schemas.openxmlformats.org/officeDocument/2006/relationships/image" Target="../media/image46.e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8.wmf"/><Relationship Id="rId31" Type="http://schemas.openxmlformats.org/officeDocument/2006/relationships/image" Target="../media/image45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42.wmf"/><Relationship Id="rId30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1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54.jpe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54.jpe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59.wmf"/><Relationship Id="rId26" Type="http://schemas.openxmlformats.org/officeDocument/2006/relationships/image" Target="../media/image63.png"/><Relationship Id="rId3" Type="http://schemas.openxmlformats.org/officeDocument/2006/relationships/image" Target="../media/image65.jpeg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image" Target="../media/image66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62.png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64.png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86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7.wmf"/><Relationship Id="rId22" Type="http://schemas.openxmlformats.org/officeDocument/2006/relationships/image" Target="../media/image61.png"/><Relationship Id="rId27" Type="http://schemas.openxmlformats.org/officeDocument/2006/relationships/oleObject" Target="../embeddings/oleObject9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boar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jpeg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Apr. 22,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14400" y="2209800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Field Due to Changing Magnetic Flux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10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the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</a:t>
            </a:r>
          </a:p>
        </p:txBody>
      </p:sp>
    </p:spTree>
    <p:extLst>
      <p:ext uri="{BB962C8B-B14F-4D97-AF65-F5344CB8AC3E}">
        <p14:creationId xmlns:p14="http://schemas.microsoft.com/office/powerpoint/2010/main" val="301433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11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9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60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12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3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4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6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7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8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9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0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13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8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9" name="Equation" r:id="rId6" imgW="228600" imgH="139680" progId="Equation.DSMT4">
                  <p:embed/>
                </p:oleObj>
              </mc:Choice>
              <mc:Fallback>
                <p:oleObj name="Equation" r:id="rId6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0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799" y="3276600"/>
            <a:ext cx="224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1" name="Equation" r:id="rId10" imgW="304560" imgH="228600" progId="Equation.DSMT4">
                  <p:embed/>
                </p:oleObj>
              </mc:Choice>
              <mc:Fallback>
                <p:oleObj name="Equation" r:id="rId10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2" name="Equation" r:id="rId12" imgW="672840" imgH="368280" progId="Equation.DSMT4">
                  <p:embed/>
                </p:oleObj>
              </mc:Choice>
              <mc:Fallback>
                <p:oleObj name="Equation" r:id="rId12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79362"/>
              </p:ext>
            </p:extLst>
          </p:nvPr>
        </p:nvGraphicFramePr>
        <p:xfrm>
          <a:off x="2970213" y="1243012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3" name="Equation" r:id="rId14" imgW="1904760" imgH="279360" progId="Equation.DSMT4">
                  <p:embed/>
                </p:oleObj>
              </mc:Choice>
              <mc:Fallback>
                <p:oleObj name="Equation" r:id="rId14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43012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4" name="Equation" r:id="rId16" imgW="279360" imgH="368280" progId="Equation.DSMT4">
                  <p:embed/>
                </p:oleObj>
              </mc:Choice>
              <mc:Fallback>
                <p:oleObj name="Equation" r:id="rId16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5" name="Equation" r:id="rId18" imgW="1752480" imgH="368280" progId="Equation.DSMT4">
                  <p:embed/>
                </p:oleObj>
              </mc:Choice>
              <mc:Fallback>
                <p:oleObj name="Equation" r:id="rId18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6" name="Equation" r:id="rId20" imgW="291960" imgH="164880" progId="Equation.DSMT4">
                  <p:embed/>
                </p:oleObj>
              </mc:Choice>
              <mc:Fallback>
                <p:oleObj name="Equation" r:id="rId20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7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8" name="Equation" r:id="rId24" imgW="2590560" imgH="304560" progId="Equation.DSMT4">
                  <p:embed/>
                </p:oleObj>
              </mc:Choice>
              <mc:Fallback>
                <p:oleObj name="Equation" r:id="rId24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09" name="Equation" r:id="rId26" imgW="431640" imgH="164880" progId="Equation.DSMT4">
                  <p:embed/>
                </p:oleObj>
              </mc:Choice>
              <mc:Fallback>
                <p:oleObj name="Equation" r:id="rId26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10" name="Equation" r:id="rId28" imgW="2984400" imgH="279360" progId="Equation.DSMT4">
                  <p:embed/>
                </p:oleObj>
              </mc:Choice>
              <mc:Fallback>
                <p:oleObj name="Equation" r:id="rId28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speed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5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6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7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8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9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0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the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emf induced on a conductor moving in a magnetic field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174450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15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353269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16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 (recall Faraday’s law!)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305860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17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an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1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2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3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4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5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6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7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8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09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10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18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69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0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1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2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3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4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0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81E59-6879-534D-AF6F-38CA05A1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8839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91600" cy="539459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28.6 </a:t>
            </a:r>
            <a:r>
              <a:rPr lang="mr-IN" sz="2800" dirty="0"/>
              <a:t>–</a:t>
            </a:r>
            <a:r>
              <a:rPr lang="en-US" sz="2800" dirty="0"/>
              <a:t> 10, CH29.5 and 29.8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CH21.1 through what we finish Monday, May 4+ math refresher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Tape one end of the ticket stub on a sheet of paper with your name on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</a:p>
          <a:p>
            <a:pPr eaLnBrk="1" hangingPunct="1"/>
            <a:r>
              <a:rPr lang="en-US" sz="2800" dirty="0"/>
              <a:t>Special seminar in class coming Monday</a:t>
            </a:r>
          </a:p>
          <a:p>
            <a:pPr lvl="1" eaLnBrk="1" hangingPunct="1"/>
            <a:r>
              <a:rPr lang="en-US" sz="2400" dirty="0"/>
              <a:t>Dr. Linda Lee on COVID-19 </a:t>
            </a:r>
            <a:r>
              <a:rPr lang="en-US" sz="2400" dirty="0">
                <a:sym typeface="Wingdings" pitchFamily="2" charset="2"/>
              </a:rPr>
              <a:t> 30min talk + 15min Q&amp;A</a:t>
            </a:r>
            <a:endParaRPr lang="en-US" sz="2400" dirty="0"/>
          </a:p>
          <a:p>
            <a:pPr lvl="1" eaLnBrk="1" hangingPunct="1"/>
            <a:r>
              <a:rPr lang="en-US" sz="2400" dirty="0"/>
              <a:t>Extra credit will be given for participating in this seminar</a:t>
            </a:r>
          </a:p>
          <a:p>
            <a:pPr lvl="1" eaLnBrk="1" hangingPunct="1"/>
            <a:r>
              <a:rPr lang="en-US" sz="2400" dirty="0"/>
              <a:t>Additional extra credit for asking questions relevant to her talk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53BA0C-A93A-854C-B012-C3A05A06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990600"/>
            <a:ext cx="103632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25055B-B617-2B4A-BE3E-2035F787C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1181100"/>
            <a:ext cx="102870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7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0C03BF-2F8E-3A41-AA30-A916F7227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-914400"/>
            <a:ext cx="107442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r>
              <a:rPr lang="en-US" sz="4000" dirty="0"/>
              <a:t>Reminder: Special Project #5 – COVID-19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257800"/>
          </a:xfrm>
        </p:spPr>
        <p:txBody>
          <a:bodyPr/>
          <a:lstStyle/>
          <a:p>
            <a:r>
              <a:rPr lang="en-US" sz="2400" dirty="0"/>
              <a:t>Make comparisons of COVID-19 statistics between the U.S., South Korea and Germany from </a:t>
            </a:r>
            <a:r>
              <a:rPr lang="en-US" sz="2400" dirty="0">
                <a:hlinkClick r:id="rId2"/>
              </a:rPr>
              <a:t>https://coronaboard.com</a:t>
            </a:r>
            <a:r>
              <a:rPr lang="en-US" sz="2400" dirty="0"/>
              <a:t> on spreadsheet </a:t>
            </a:r>
          </a:p>
          <a:p>
            <a:pPr lvl="1"/>
            <a:r>
              <a:rPr lang="en-US" sz="2000" dirty="0"/>
              <a:t>Total 27 points: 1 point for each of the top 15 cells and 2 points for each of the 6 cells for testing</a:t>
            </a:r>
          </a:p>
          <a:p>
            <a:r>
              <a:rPr lang="en-US" sz="2400" dirty="0"/>
              <a:t>Make a timeline from Jan. 15, 2020 through Apr. 15 for The World Health Organization (WHO), U.S.A. and South Korea in their actions in response to COVID-19: One in Jan., one in Apr. and two each in Feb. and Mar.</a:t>
            </a:r>
          </a:p>
          <a:p>
            <a:pPr lvl="1"/>
            <a:r>
              <a:rPr lang="en-US" sz="2000" dirty="0"/>
              <a:t>2 points each, totaling 30 points</a:t>
            </a:r>
          </a:p>
          <a:p>
            <a:r>
              <a:rPr lang="en-US" sz="2400" dirty="0"/>
              <a:t>What are the 3 most fundamental requirements for opening back up (</a:t>
            </a:r>
            <a:r>
              <a:rPr lang="en-US" sz="2400" dirty="0">
                <a:sym typeface="Wingdings" pitchFamily="2" charset="2"/>
              </a:rPr>
              <a:t>2 points each, total 6 points)?  Identify the two of these U.S. is ready (1 point each, total 2 points; do NOT just take politician’s words!) for opening.</a:t>
            </a:r>
          </a:p>
          <a:p>
            <a:pPr lvl="1"/>
            <a:r>
              <a:rPr lang="en-US" sz="2000" b="1" u="sng" dirty="0">
                <a:solidFill>
                  <a:srgbClr val="FF0000"/>
                </a:solidFill>
                <a:sym typeface="Wingdings" pitchFamily="2" charset="2"/>
              </a:rPr>
              <a:t>Must be quantitative!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Due: 1pm Monday, May 4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23821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22,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75151-3F8E-0742-B04E-2E19624C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76200"/>
            <a:ext cx="94667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5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a scientist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93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6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7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7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30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8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of the field the higher the induction?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9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413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90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413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91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92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22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22,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9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the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1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2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81535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30835</TotalTime>
  <Words>2084</Words>
  <Application>Microsoft Macintosh PowerPoint</Application>
  <PresentationFormat>On-screen Show (4:3)</PresentationFormat>
  <Paragraphs>222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#20</vt:lpstr>
      <vt:lpstr>Announcements </vt:lpstr>
      <vt:lpstr>Reminder: Special Project #5 – COVID-19</vt:lpstr>
      <vt:lpstr>PowerPoint Presentation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1055</cp:revision>
  <cp:lastPrinted>2020-04-23T15:41:42Z</cp:lastPrinted>
  <dcterms:created xsi:type="dcterms:W3CDTF">2012-01-19T04:21:20Z</dcterms:created>
  <dcterms:modified xsi:type="dcterms:W3CDTF">2020-04-23T15:45:47Z</dcterms:modified>
</cp:coreProperties>
</file>