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562" r:id="rId2"/>
    <p:sldId id="749" r:id="rId3"/>
    <p:sldId id="715" r:id="rId4"/>
    <p:sldId id="747" r:id="rId5"/>
    <p:sldId id="760" r:id="rId6"/>
    <p:sldId id="761" r:id="rId7"/>
    <p:sldId id="762" r:id="rId8"/>
    <p:sldId id="763" r:id="rId9"/>
    <p:sldId id="764" r:id="rId10"/>
    <p:sldId id="765" r:id="rId11"/>
    <p:sldId id="774" r:id="rId12"/>
    <p:sldId id="775" r:id="rId13"/>
    <p:sldId id="776" r:id="rId14"/>
    <p:sldId id="779" r:id="rId15"/>
    <p:sldId id="780" r:id="rId16"/>
    <p:sldId id="781" r:id="rId17"/>
    <p:sldId id="782" r:id="rId18"/>
    <p:sldId id="783" r:id="rId19"/>
    <p:sldId id="784" r:id="rId20"/>
    <p:sldId id="785" r:id="rId21"/>
    <p:sldId id="786" r:id="rId22"/>
    <p:sldId id="787" r:id="rId23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00CC"/>
    <a:srgbClr val="660066"/>
    <a:srgbClr val="99FFCC"/>
    <a:srgbClr val="FFFFCC"/>
    <a:srgbClr val="CC6600"/>
    <a:srgbClr val="00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64"/>
    <p:restoredTop sz="94889"/>
  </p:normalViewPr>
  <p:slideViewPr>
    <p:cSldViewPr>
      <p:cViewPr varScale="1">
        <p:scale>
          <a:sx n="126" d="100"/>
          <a:sy n="126" d="100"/>
        </p:scale>
        <p:origin x="1144" y="3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2" Type="http://schemas.openxmlformats.org/officeDocument/2006/relationships/image" Target="../media/image47.wmf"/><Relationship Id="rId1" Type="http://schemas.openxmlformats.org/officeDocument/2006/relationships/image" Target="../media/image3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2" Type="http://schemas.openxmlformats.org/officeDocument/2006/relationships/image" Target="../media/image55.wmf"/><Relationship Id="rId1" Type="http://schemas.openxmlformats.org/officeDocument/2006/relationships/image" Target="../media/image3.wmf"/><Relationship Id="rId6" Type="http://schemas.openxmlformats.org/officeDocument/2006/relationships/image" Target="../media/image59.wmf"/><Relationship Id="rId11" Type="http://schemas.openxmlformats.org/officeDocument/2006/relationships/image" Target="../media/image64.png"/><Relationship Id="rId5" Type="http://schemas.openxmlformats.org/officeDocument/2006/relationships/image" Target="../media/image58.wmf"/><Relationship Id="rId10" Type="http://schemas.openxmlformats.org/officeDocument/2006/relationships/image" Target="../media/image63.png"/><Relationship Id="rId4" Type="http://schemas.openxmlformats.org/officeDocument/2006/relationships/image" Target="../media/image57.wmf"/><Relationship Id="rId9" Type="http://schemas.openxmlformats.org/officeDocument/2006/relationships/image" Target="../media/image62.png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6" Type="http://schemas.openxmlformats.org/officeDocument/2006/relationships/image" Target="../media/image72.wmf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3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3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Relationship Id="rId9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image" Target="../media/image43.wmf"/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12" Type="http://schemas.openxmlformats.org/officeDocument/2006/relationships/image" Target="../media/image42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11" Type="http://schemas.openxmlformats.org/officeDocument/2006/relationships/image" Target="../media/image41.wmf"/><Relationship Id="rId5" Type="http://schemas.openxmlformats.org/officeDocument/2006/relationships/image" Target="../media/image35.wmf"/><Relationship Id="rId10" Type="http://schemas.openxmlformats.org/officeDocument/2006/relationships/image" Target="../media/image40.wmf"/><Relationship Id="rId4" Type="http://schemas.openxmlformats.org/officeDocument/2006/relationships/image" Target="../media/image34.wmf"/><Relationship Id="rId9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49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49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28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37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70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416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335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60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74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79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Apr. 22, 2020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Apr. 22,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Apr. 22,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Apr. 22,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Apr. 22,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Apr. 22,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Apr. 22,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Apr. 22,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Apr. 22,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Apr. 22,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Apr. 22,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Apr. 22,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Wednesday, Apr. 22, 2020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kf/7w56wv9j72sbd7w75hl0rb200000gn/T/com.microsoft.Powerpoint/converted_emf.em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oleObject" Target="../embeddings/oleObject3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18.jpeg"/><Relationship Id="rId3" Type="http://schemas.openxmlformats.org/officeDocument/2006/relationships/image" Target="../media/image17.jpeg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.emf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5.jpeg"/><Relationship Id="rId5" Type="http://schemas.openxmlformats.org/officeDocument/2006/relationships/image" Target="../media/image3.wmf"/><Relationship Id="rId15" Type="http://schemas.openxmlformats.org/officeDocument/2006/relationships/image" Target="../media/image16.wmf"/><Relationship Id="rId10" Type="http://schemas.openxmlformats.org/officeDocument/2006/relationships/image" Target="../media/image15.wmf"/><Relationship Id="rId4" Type="http://schemas.openxmlformats.org/officeDocument/2006/relationships/oleObject" Target="../embeddings/oleObject31.bin"/><Relationship Id="rId9" Type="http://schemas.openxmlformats.org/officeDocument/2006/relationships/oleObject" Target="../embeddings/oleObject35.bin"/><Relationship Id="rId14" Type="http://schemas.openxmlformats.org/officeDocument/2006/relationships/oleObject" Target="../embeddings/oleObject36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24.wmf"/><Relationship Id="rId18" Type="http://schemas.openxmlformats.org/officeDocument/2006/relationships/oleObject" Target="../embeddings/oleObject44.bin"/><Relationship Id="rId3" Type="http://schemas.openxmlformats.org/officeDocument/2006/relationships/image" Target="../media/image29.jpeg"/><Relationship Id="rId21" Type="http://schemas.openxmlformats.org/officeDocument/2006/relationships/image" Target="../media/image28.wmf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41.bin"/><Relationship Id="rId1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3.bin"/><Relationship Id="rId20" Type="http://schemas.openxmlformats.org/officeDocument/2006/relationships/oleObject" Target="../embeddings/oleObject45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5" Type="http://schemas.openxmlformats.org/officeDocument/2006/relationships/image" Target="../media/image25.wmf"/><Relationship Id="rId10" Type="http://schemas.openxmlformats.org/officeDocument/2006/relationships/oleObject" Target="../embeddings/oleObject40.bin"/><Relationship Id="rId19" Type="http://schemas.openxmlformats.org/officeDocument/2006/relationships/image" Target="../media/image27.wmf"/><Relationship Id="rId4" Type="http://schemas.openxmlformats.org/officeDocument/2006/relationships/oleObject" Target="../embeddings/oleObject37.bin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42.bin"/><Relationship Id="rId22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image" Target="../media/image35.wmf"/><Relationship Id="rId18" Type="http://schemas.openxmlformats.org/officeDocument/2006/relationships/oleObject" Target="../embeddings/oleObject53.bin"/><Relationship Id="rId26" Type="http://schemas.openxmlformats.org/officeDocument/2006/relationships/oleObject" Target="../embeddings/oleObject57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39.wmf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50.bin"/><Relationship Id="rId17" Type="http://schemas.openxmlformats.org/officeDocument/2006/relationships/image" Target="../media/image37.wmf"/><Relationship Id="rId25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2.bin"/><Relationship Id="rId20" Type="http://schemas.openxmlformats.org/officeDocument/2006/relationships/oleObject" Target="../embeddings/oleObject54.bin"/><Relationship Id="rId29" Type="http://schemas.openxmlformats.org/officeDocument/2006/relationships/image" Target="../media/image43.wmf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34.wmf"/><Relationship Id="rId24" Type="http://schemas.openxmlformats.org/officeDocument/2006/relationships/oleObject" Target="../embeddings/oleObject56.bin"/><Relationship Id="rId32" Type="http://schemas.openxmlformats.org/officeDocument/2006/relationships/image" Target="../media/image46.emf"/><Relationship Id="rId5" Type="http://schemas.openxmlformats.org/officeDocument/2006/relationships/image" Target="../media/image31.wmf"/><Relationship Id="rId15" Type="http://schemas.openxmlformats.org/officeDocument/2006/relationships/image" Target="../media/image36.wmf"/><Relationship Id="rId23" Type="http://schemas.openxmlformats.org/officeDocument/2006/relationships/image" Target="../media/image40.wmf"/><Relationship Id="rId28" Type="http://schemas.openxmlformats.org/officeDocument/2006/relationships/oleObject" Target="../embeddings/oleObject58.bin"/><Relationship Id="rId10" Type="http://schemas.openxmlformats.org/officeDocument/2006/relationships/oleObject" Target="../embeddings/oleObject49.bin"/><Relationship Id="rId19" Type="http://schemas.openxmlformats.org/officeDocument/2006/relationships/image" Target="../media/image38.wmf"/><Relationship Id="rId31" Type="http://schemas.openxmlformats.org/officeDocument/2006/relationships/image" Target="../media/image45.emf"/><Relationship Id="rId4" Type="http://schemas.openxmlformats.org/officeDocument/2006/relationships/oleObject" Target="../embeddings/oleObject46.bin"/><Relationship Id="rId9" Type="http://schemas.openxmlformats.org/officeDocument/2006/relationships/image" Target="../media/image33.wmf"/><Relationship Id="rId14" Type="http://schemas.openxmlformats.org/officeDocument/2006/relationships/oleObject" Target="../embeddings/oleObject51.bin"/><Relationship Id="rId22" Type="http://schemas.openxmlformats.org/officeDocument/2006/relationships/oleObject" Target="../embeddings/oleObject55.bin"/><Relationship Id="rId27" Type="http://schemas.openxmlformats.org/officeDocument/2006/relationships/image" Target="../media/image42.wmf"/><Relationship Id="rId30" Type="http://schemas.openxmlformats.org/officeDocument/2006/relationships/image" Target="../media/image44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13" Type="http://schemas.openxmlformats.org/officeDocument/2006/relationships/oleObject" Target="../embeddings/oleObject65.bin"/><Relationship Id="rId18" Type="http://schemas.openxmlformats.org/officeDocument/2006/relationships/image" Target="../media/image51.wmf"/><Relationship Id="rId3" Type="http://schemas.openxmlformats.org/officeDocument/2006/relationships/image" Target="../media/image53.jpeg"/><Relationship Id="rId7" Type="http://schemas.openxmlformats.org/officeDocument/2006/relationships/oleObject" Target="../embeddings/oleObject61.bin"/><Relationship Id="rId12" Type="http://schemas.openxmlformats.org/officeDocument/2006/relationships/image" Target="../media/image48.wmf"/><Relationship Id="rId17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0.wmf"/><Relationship Id="rId20" Type="http://schemas.openxmlformats.org/officeDocument/2006/relationships/image" Target="../media/image52.wmf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60.bin"/><Relationship Id="rId11" Type="http://schemas.openxmlformats.org/officeDocument/2006/relationships/oleObject" Target="../embeddings/oleObject64.bin"/><Relationship Id="rId5" Type="http://schemas.openxmlformats.org/officeDocument/2006/relationships/image" Target="../media/image3.wmf"/><Relationship Id="rId15" Type="http://schemas.openxmlformats.org/officeDocument/2006/relationships/oleObject" Target="../embeddings/oleObject66.bin"/><Relationship Id="rId10" Type="http://schemas.openxmlformats.org/officeDocument/2006/relationships/image" Target="../media/image47.wmf"/><Relationship Id="rId19" Type="http://schemas.openxmlformats.org/officeDocument/2006/relationships/oleObject" Target="../embeddings/oleObject68.bin"/><Relationship Id="rId4" Type="http://schemas.openxmlformats.org/officeDocument/2006/relationships/oleObject" Target="../embeddings/oleObject59.bin"/><Relationship Id="rId9" Type="http://schemas.openxmlformats.org/officeDocument/2006/relationships/oleObject" Target="../embeddings/oleObject63.bin"/><Relationship Id="rId14" Type="http://schemas.openxmlformats.org/officeDocument/2006/relationships/image" Target="../media/image49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3" Type="http://schemas.openxmlformats.org/officeDocument/2006/relationships/image" Target="../media/image54.jpeg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70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69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3" Type="http://schemas.openxmlformats.org/officeDocument/2006/relationships/image" Target="../media/image54.jpeg"/><Relationship Id="rId7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74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7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13" Type="http://schemas.openxmlformats.org/officeDocument/2006/relationships/oleObject" Target="../embeddings/oleObject83.bin"/><Relationship Id="rId18" Type="http://schemas.openxmlformats.org/officeDocument/2006/relationships/image" Target="../media/image59.wmf"/><Relationship Id="rId26" Type="http://schemas.openxmlformats.org/officeDocument/2006/relationships/image" Target="../media/image63.png"/><Relationship Id="rId3" Type="http://schemas.openxmlformats.org/officeDocument/2006/relationships/image" Target="../media/image65.jpeg"/><Relationship Id="rId21" Type="http://schemas.openxmlformats.org/officeDocument/2006/relationships/oleObject" Target="../embeddings/oleObject87.bin"/><Relationship Id="rId7" Type="http://schemas.openxmlformats.org/officeDocument/2006/relationships/oleObject" Target="../embeddings/oleObject79.bin"/><Relationship Id="rId12" Type="http://schemas.openxmlformats.org/officeDocument/2006/relationships/image" Target="../media/image56.wmf"/><Relationship Id="rId17" Type="http://schemas.openxmlformats.org/officeDocument/2006/relationships/oleObject" Target="../embeddings/oleObject85.bin"/><Relationship Id="rId25" Type="http://schemas.openxmlformats.org/officeDocument/2006/relationships/oleObject" Target="../embeddings/oleObject8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8.wmf"/><Relationship Id="rId20" Type="http://schemas.openxmlformats.org/officeDocument/2006/relationships/image" Target="../media/image60.wmf"/><Relationship Id="rId29" Type="http://schemas.openxmlformats.org/officeDocument/2006/relationships/image" Target="../media/image66.emf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78.bin"/><Relationship Id="rId11" Type="http://schemas.openxmlformats.org/officeDocument/2006/relationships/oleObject" Target="../embeddings/oleObject82.bin"/><Relationship Id="rId24" Type="http://schemas.openxmlformats.org/officeDocument/2006/relationships/image" Target="../media/image62.png"/><Relationship Id="rId5" Type="http://schemas.openxmlformats.org/officeDocument/2006/relationships/image" Target="../media/image3.wmf"/><Relationship Id="rId15" Type="http://schemas.openxmlformats.org/officeDocument/2006/relationships/oleObject" Target="../embeddings/oleObject84.bin"/><Relationship Id="rId23" Type="http://schemas.openxmlformats.org/officeDocument/2006/relationships/oleObject" Target="../embeddings/oleObject88.bin"/><Relationship Id="rId28" Type="http://schemas.openxmlformats.org/officeDocument/2006/relationships/image" Target="../media/image64.png"/><Relationship Id="rId10" Type="http://schemas.openxmlformats.org/officeDocument/2006/relationships/image" Target="../media/image55.wmf"/><Relationship Id="rId19" Type="http://schemas.openxmlformats.org/officeDocument/2006/relationships/oleObject" Target="../embeddings/oleObject86.bin"/><Relationship Id="rId4" Type="http://schemas.openxmlformats.org/officeDocument/2006/relationships/oleObject" Target="../embeddings/oleObject77.bin"/><Relationship Id="rId9" Type="http://schemas.openxmlformats.org/officeDocument/2006/relationships/oleObject" Target="../embeddings/oleObject81.bin"/><Relationship Id="rId14" Type="http://schemas.openxmlformats.org/officeDocument/2006/relationships/image" Target="../media/image57.wmf"/><Relationship Id="rId22" Type="http://schemas.openxmlformats.org/officeDocument/2006/relationships/image" Target="../media/image61.png"/><Relationship Id="rId27" Type="http://schemas.openxmlformats.org/officeDocument/2006/relationships/oleObject" Target="../embeddings/oleObject90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3.bin"/><Relationship Id="rId13" Type="http://schemas.openxmlformats.org/officeDocument/2006/relationships/image" Target="../media/image71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8.wmf"/><Relationship Id="rId12" Type="http://schemas.openxmlformats.org/officeDocument/2006/relationships/oleObject" Target="../embeddings/oleObject9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92.bin"/><Relationship Id="rId11" Type="http://schemas.openxmlformats.org/officeDocument/2006/relationships/image" Target="../media/image70.wmf"/><Relationship Id="rId5" Type="http://schemas.openxmlformats.org/officeDocument/2006/relationships/image" Target="../media/image67.wmf"/><Relationship Id="rId15" Type="http://schemas.openxmlformats.org/officeDocument/2006/relationships/image" Target="../media/image72.wmf"/><Relationship Id="rId10" Type="http://schemas.openxmlformats.org/officeDocument/2006/relationships/oleObject" Target="../embeddings/oleObject94.bin"/><Relationship Id="rId4" Type="http://schemas.openxmlformats.org/officeDocument/2006/relationships/oleObject" Target="../embeddings/oleObject91.bin"/><Relationship Id="rId9" Type="http://schemas.openxmlformats.org/officeDocument/2006/relationships/image" Target="../media/image69.wmf"/><Relationship Id="rId14" Type="http://schemas.openxmlformats.org/officeDocument/2006/relationships/oleObject" Target="../embeddings/oleObject9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oronaboard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4.jpe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7.jpeg"/><Relationship Id="rId4" Type="http://schemas.openxmlformats.org/officeDocument/2006/relationships/image" Target="../media/image3.wmf"/><Relationship Id="rId9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oleObject" Target="../embeddings/oleObject19.bin"/><Relationship Id="rId3" Type="http://schemas.openxmlformats.org/officeDocument/2006/relationships/image" Target="../media/image12.jpeg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.w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11" Type="http://schemas.openxmlformats.org/officeDocument/2006/relationships/oleObject" Target="../embeddings/oleObject18.bin"/><Relationship Id="rId5" Type="http://schemas.openxmlformats.org/officeDocument/2006/relationships/image" Target="../media/image3.wmf"/><Relationship Id="rId15" Type="http://schemas.openxmlformats.org/officeDocument/2006/relationships/oleObject" Target="../embeddings/oleObject20.bin"/><Relationship Id="rId10" Type="http://schemas.openxmlformats.org/officeDocument/2006/relationships/image" Target="../media/image8.wmf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14.wmf"/><Relationship Id="rId5" Type="http://schemas.openxmlformats.org/officeDocument/2006/relationships/oleObject" Target="../embeddings/oleObject22.bin"/><Relationship Id="rId10" Type="http://schemas.openxmlformats.org/officeDocument/2006/relationships/oleObject" Target="../embeddings/oleObject26.bin"/><Relationship Id="rId4" Type="http://schemas.openxmlformats.org/officeDocument/2006/relationships/image" Target="../media/image3.wmf"/><Relationship Id="rId9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Wednesday, Apr. 22, 2020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1444 – Section 002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#20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90193" y="1447800"/>
            <a:ext cx="305564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Wednesday, Apr. 22, 2020	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Jaehoon Yu</a:t>
            </a:r>
            <a:endParaRPr lang="en-US" b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489E6EB-9A4B-934B-86D7-16E710D27181}"/>
              </a:ext>
            </a:extLst>
          </p:cNvPr>
          <p:cNvSpPr txBox="1">
            <a:spLocks/>
          </p:cNvSpPr>
          <p:nvPr/>
        </p:nvSpPr>
        <p:spPr bwMode="auto">
          <a:xfrm>
            <a:off x="914400" y="2209800"/>
            <a:ext cx="7772400" cy="3664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algn="l">
              <a:buNone/>
            </a:pPr>
            <a:r>
              <a:rPr lang="en-US" sz="2800" dirty="0">
                <a:latin typeface="Arial Narrow" charset="0"/>
              </a:rPr>
              <a:t>CH 29:EM Induction &amp; Faraday’s Law</a:t>
            </a:r>
          </a:p>
          <a:p>
            <a:pPr marL="1352550" lvl="1" indent="-609600"/>
            <a:r>
              <a:rPr lang="en-US" dirty="0">
                <a:latin typeface="Arial Narrow" charset="0"/>
              </a:rPr>
              <a:t>Induced EMF and EM Induction</a:t>
            </a:r>
          </a:p>
          <a:p>
            <a:pPr marL="1352550" lvl="1" indent="-609600"/>
            <a:r>
              <a:rPr lang="en-US" dirty="0">
                <a:latin typeface="Arial Narrow" charset="0"/>
              </a:rPr>
              <a:t>Faraday’s Law of Induction </a:t>
            </a:r>
          </a:p>
          <a:p>
            <a:pPr marL="1352550" lvl="1" indent="-609600"/>
            <a:r>
              <a:rPr lang="en-US" dirty="0">
                <a:latin typeface="Arial Narrow" charset="0"/>
              </a:rPr>
              <a:t>Lenz’s Law </a:t>
            </a:r>
          </a:p>
          <a:p>
            <a:pPr marL="1352550" lvl="1" indent="-609600"/>
            <a:r>
              <a:rPr lang="en-US" dirty="0">
                <a:latin typeface="Arial Narrow" charset="0"/>
              </a:rPr>
              <a:t>Generation of Electricity</a:t>
            </a:r>
          </a:p>
          <a:p>
            <a:pPr marL="1352550" lvl="1" indent="-609600"/>
            <a:r>
              <a:rPr lang="en-US" dirty="0">
                <a:latin typeface="Arial Narrow" charset="0"/>
              </a:rPr>
              <a:t>Transformer</a:t>
            </a:r>
          </a:p>
          <a:p>
            <a:pPr marL="1352550" lvl="1" indent="-609600"/>
            <a:r>
              <a:rPr lang="en-US" dirty="0">
                <a:latin typeface="Arial Narrow" charset="0"/>
              </a:rPr>
              <a:t>Electric Field Due to Changing Magnetic Flux</a:t>
            </a:r>
          </a:p>
          <a:p>
            <a:pPr lvl="1" indent="0">
              <a:buNone/>
            </a:pPr>
            <a:endParaRPr lang="en-US" dirty="0">
              <a:latin typeface="Arial Narrow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662A6D-CD48-E741-9379-FA0A45B14ADC}"/>
              </a:ext>
            </a:extLst>
          </p:cNvPr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6477FA-3DBD-AE48-8D55-6CCB0DC816AE}"/>
              </a:ext>
            </a:extLst>
          </p:cNvPr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DC5E7C-D8A6-8447-A53A-F8F56C8C8088}"/>
              </a:ext>
            </a:extLst>
          </p:cNvPr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57E9D2-87FF-EB4F-85C2-0AC2B235B038}"/>
              </a:ext>
            </a:extLst>
          </p:cNvPr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93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Apr. 22, 2020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B2A9-0447-BE46-B285-D8002E30F9D6}" type="slidenum">
              <a:rPr lang="en-US"/>
              <a:pPr/>
              <a:t>10</a:t>
            </a:fld>
            <a:endParaRPr lang="en-US"/>
          </a:p>
        </p:txBody>
      </p:sp>
      <p:pic>
        <p:nvPicPr>
          <p:cNvPr id="415746" name="Picture 2" descr="FG29_002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3048000"/>
            <a:ext cx="2743200" cy="1600200"/>
          </a:xfrm>
          <a:prstGeom prst="rect">
            <a:avLst/>
          </a:prstGeom>
          <a:noFill/>
        </p:spPr>
      </p:pic>
      <p:sp>
        <p:nvSpPr>
          <p:cNvPr id="41574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 dirty="0"/>
              <a:t>Lenz’s Law</a:t>
            </a:r>
          </a:p>
        </p:txBody>
      </p:sp>
      <p:graphicFrame>
        <p:nvGraphicFramePr>
          <p:cNvPr id="415748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025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157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49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02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157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0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027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157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57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305800" cy="2971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It is experimentally found that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An induced </a:t>
            </a:r>
            <a:r>
              <a:rPr lang="en-US" sz="2400" dirty="0" err="1"/>
              <a:t>emf</a:t>
            </a:r>
            <a:r>
              <a:rPr lang="en-US" sz="2400" dirty="0"/>
              <a:t> gives rise to a current whose magnetic field opposes the original change in flux </a:t>
            </a:r>
            <a:r>
              <a:rPr lang="en-US" sz="2400" dirty="0">
                <a:sym typeface="Wingdings" charset="2"/>
              </a:rPr>
              <a:t> This is known as </a:t>
            </a:r>
            <a:r>
              <a:rPr lang="en-US" sz="24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sym typeface="Wingdings" charset="2"/>
              </a:rPr>
              <a:t>Lenz’s Law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In other words, an induced </a:t>
            </a:r>
            <a:r>
              <a:rPr lang="en-US" sz="2400" dirty="0" err="1"/>
              <a:t>emf</a:t>
            </a:r>
            <a:r>
              <a:rPr lang="en-US" sz="2400" dirty="0"/>
              <a:t> is always in the direction that opposes the original change in the flux that caused it.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We can use Lenz’s law to explain the following cases in the figures</a:t>
            </a:r>
          </a:p>
        </p:txBody>
      </p:sp>
      <p:graphicFrame>
        <p:nvGraphicFramePr>
          <p:cNvPr id="415752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028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41575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5753" name="Picture 9" descr="FG29_002B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29400" y="4741862"/>
            <a:ext cx="2743200" cy="1582738"/>
          </a:xfrm>
          <a:prstGeom prst="rect">
            <a:avLst/>
          </a:prstGeom>
          <a:noFill/>
        </p:spPr>
      </p:pic>
      <p:sp>
        <p:nvSpPr>
          <p:cNvPr id="415754" name="Rectangle 10"/>
          <p:cNvSpPr>
            <a:spLocks noChangeArrowheads="1"/>
          </p:cNvSpPr>
          <p:nvPr/>
        </p:nvSpPr>
        <p:spPr bwMode="auto">
          <a:xfrm>
            <a:off x="304800" y="3352800"/>
            <a:ext cx="678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When the magnet is moving into the coil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CC00CC"/>
                </a:solidFill>
                <a:latin typeface="Arial Narrow" charset="0"/>
                <a:ea typeface="ＭＳ Ｐゴシック" charset="-128"/>
              </a:rPr>
              <a:t>Since the external flux increases, the field inside the coil takes the opposite direction to minimize the change and causes the current to flow clockwise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When the magnet is moving out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CC00CC"/>
                </a:solidFill>
                <a:latin typeface="Arial Narrow" charset="0"/>
                <a:ea typeface="ＭＳ Ｐゴシック" charset="-128"/>
              </a:rPr>
              <a:t>Since the external flux decreases, the field inside the coil takes the opposite direction to compensate the loss, causing the current to flow counter-clockwise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Which law is Lenz’s law result of?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Energy conservation</a:t>
            </a:r>
          </a:p>
        </p:txBody>
      </p:sp>
    </p:spTree>
    <p:extLst>
      <p:ext uri="{BB962C8B-B14F-4D97-AF65-F5344CB8AC3E}">
        <p14:creationId xmlns:p14="http://schemas.microsoft.com/office/powerpoint/2010/main" val="301433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5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5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57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57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5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5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5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5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5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15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5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5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5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5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5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5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51" grpId="0" build="p"/>
      <p:bldP spid="41575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915400" cy="5105400"/>
          </a:xfrm>
        </p:spPr>
        <p:txBody>
          <a:bodyPr/>
          <a:lstStyle/>
          <a:p>
            <a:r>
              <a:rPr lang="en-US" dirty="0"/>
              <a:t>How can we induce </a:t>
            </a:r>
            <a:r>
              <a:rPr lang="en-US" dirty="0" err="1"/>
              <a:t>emf</a:t>
            </a:r>
            <a:r>
              <a:rPr lang="en-US" dirty="0"/>
              <a:t>?</a:t>
            </a:r>
          </a:p>
          <a:p>
            <a:r>
              <a:rPr lang="en-US" dirty="0"/>
              <a:t>Let’s look at the formula for the magnetic flux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What do you see?  What are the things that can change with time to result in change of magnetic flux?</a:t>
            </a:r>
          </a:p>
          <a:p>
            <a:pPr lvl="1"/>
            <a:r>
              <a:rPr lang="en-US" dirty="0"/>
              <a:t>Magnetic field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area of the loop</a:t>
            </a:r>
          </a:p>
          <a:p>
            <a:pPr lvl="1"/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Apr. 22, 2020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BCA5-995C-FA4B-A6AE-D7823CBB2540}" type="slidenum">
              <a:rPr lang="en-US"/>
              <a:pPr/>
              <a:t>11</a:t>
            </a:fld>
            <a:endParaRPr lang="en-US"/>
          </a:p>
        </p:txBody>
      </p:sp>
      <p:pic>
        <p:nvPicPr>
          <p:cNvPr id="416770" name="Picture 2" descr="FG29_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3733800"/>
            <a:ext cx="3429000" cy="2571750"/>
          </a:xfrm>
          <a:prstGeom prst="rect">
            <a:avLst/>
          </a:prstGeom>
          <a:noFill/>
        </p:spPr>
      </p:pic>
      <p:sp>
        <p:nvSpPr>
          <p:cNvPr id="41677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 dirty="0"/>
              <a:t>Induction of EMF</a:t>
            </a:r>
          </a:p>
        </p:txBody>
      </p:sp>
      <p:graphicFrame>
        <p:nvGraphicFramePr>
          <p:cNvPr id="41677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249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167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250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167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25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1677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252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1677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7" name="Object 9"/>
          <p:cNvGraphicFramePr>
            <a:graphicFrameLocks noChangeAspect="1"/>
          </p:cNvGraphicFramePr>
          <p:nvPr/>
        </p:nvGraphicFramePr>
        <p:xfrm>
          <a:off x="762000" y="1752600"/>
          <a:ext cx="1016000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253" name="Equation" r:id="rId9" imgW="355320" imgH="203040" progId="Equation.DSMT4">
                  <p:embed/>
                </p:oleObj>
              </mc:Choice>
              <mc:Fallback>
                <p:oleObj name="Equation" r:id="rId9" imgW="355320" imgH="203040" progId="Equation.DSMT4">
                  <p:embed/>
                  <p:pic>
                    <p:nvPicPr>
                      <p:cNvPr id="41677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752600"/>
                        <a:ext cx="1016000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6778" name="Picture 10" descr="FG29_002A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886200" y="3276600"/>
            <a:ext cx="1524000" cy="1143000"/>
          </a:xfrm>
          <a:prstGeom prst="rect">
            <a:avLst/>
          </a:prstGeom>
          <a:noFill/>
        </p:spPr>
      </p:pic>
      <p:pic>
        <p:nvPicPr>
          <p:cNvPr id="416779" name="Picture 11" descr="FG29_002B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10200" y="3276600"/>
            <a:ext cx="1600200" cy="1200150"/>
          </a:xfrm>
          <a:prstGeom prst="rect">
            <a:avLst/>
          </a:prstGeom>
          <a:noFill/>
        </p:spPr>
      </p:pic>
      <p:sp>
        <p:nvSpPr>
          <p:cNvPr id="416780" name="Rectangle 12"/>
          <p:cNvSpPr>
            <a:spLocks noChangeArrowheads="1"/>
          </p:cNvSpPr>
          <p:nvPr/>
        </p:nvSpPr>
        <p:spPr bwMode="auto">
          <a:xfrm>
            <a:off x="228600" y="5486400"/>
            <a:ext cx="464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angle </a:t>
            </a:r>
            <a:r>
              <a:rPr lang="en-US" sz="2800" dirty="0" err="1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θ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between the field and the area vector</a:t>
            </a:r>
          </a:p>
        </p:txBody>
      </p:sp>
      <p:pic>
        <p:nvPicPr>
          <p:cNvPr id="416781" name="Picture 13" descr="FG29_00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705600" y="5181600"/>
            <a:ext cx="2438400" cy="1828800"/>
          </a:xfrm>
          <a:prstGeom prst="rect">
            <a:avLst/>
          </a:prstGeom>
          <a:noFill/>
        </p:spPr>
      </p:pic>
      <p:graphicFrame>
        <p:nvGraphicFramePr>
          <p:cNvPr id="416783" name="Object 15"/>
          <p:cNvGraphicFramePr>
            <a:graphicFrameLocks noChangeAspect="1"/>
          </p:cNvGraphicFramePr>
          <p:nvPr/>
        </p:nvGraphicFramePr>
        <p:xfrm>
          <a:off x="3300413" y="1676400"/>
          <a:ext cx="1957387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254" name="Equation" r:id="rId14" imgW="685800" imgH="291960" progId="Equation.DSMT4">
                  <p:embed/>
                </p:oleObj>
              </mc:Choice>
              <mc:Fallback>
                <p:oleObj name="Equation" r:id="rId14" imgW="685800" imgH="291960" progId="Equation.DSMT4">
                  <p:embed/>
                  <p:pic>
                    <p:nvPicPr>
                      <p:cNvPr id="41678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0413" y="1676400"/>
                        <a:ext cx="1957387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45284" y="1676400"/>
            <a:ext cx="1691032" cy="79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87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6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6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6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6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6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167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6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6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6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6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6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6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167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6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6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6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6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6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6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6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5" grpId="0" build="p"/>
      <p:bldP spid="41678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Apr. 22, 2020</a:t>
            </a: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F987F-3DBE-2E45-B0C6-9AAB24ACFB94}" type="slidenum">
              <a:rPr lang="en-US"/>
              <a:pPr/>
              <a:t>12</a:t>
            </a:fld>
            <a:endParaRPr lang="en-US"/>
          </a:p>
        </p:txBody>
      </p:sp>
      <p:pic>
        <p:nvPicPr>
          <p:cNvPr id="417794" name="Picture 2" descr="FG29_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571500"/>
            <a:ext cx="2743200" cy="2057400"/>
          </a:xfrm>
          <a:prstGeom prst="rect">
            <a:avLst/>
          </a:prstGeom>
          <a:noFill/>
        </p:spPr>
      </p:pic>
      <p:sp>
        <p:nvSpPr>
          <p:cNvPr id="41779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29 – 5 </a:t>
            </a:r>
          </a:p>
        </p:txBody>
      </p:sp>
      <p:sp>
        <p:nvSpPr>
          <p:cNvPr id="417796" name="Text Box 4"/>
          <p:cNvSpPr txBox="1">
            <a:spLocks noChangeArrowheads="1"/>
          </p:cNvSpPr>
          <p:nvPr/>
        </p:nvSpPr>
        <p:spPr bwMode="auto">
          <a:xfrm>
            <a:off x="381000" y="669925"/>
            <a:ext cx="6477000" cy="1920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>
                <a:solidFill>
                  <a:schemeClr val="accent2"/>
                </a:solidFill>
                <a:latin typeface="Arial Narrow" charset="0"/>
              </a:rPr>
              <a:t>Pulling a coil from a magnetic field. 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A square coil of wire with side 5.00cm contains 100 loops and is positioned perpendicular to a uniform 0.600-T magnetic field.  It is quickly and uniformly pulled from the field (moving perpendicular to B) to a region where B drops abruptly to zero.  At t=0, the right edge of the coil is at the edge of the field.  It takes 0.100s for the whole coil to reach the field-free</a:t>
            </a:r>
          </a:p>
        </p:txBody>
      </p:sp>
      <p:sp>
        <p:nvSpPr>
          <p:cNvPr id="417797" name="Text Box 5"/>
          <p:cNvSpPr txBox="1">
            <a:spLocks noChangeArrowheads="1"/>
          </p:cNvSpPr>
          <p:nvPr/>
        </p:nvSpPr>
        <p:spPr bwMode="auto">
          <a:xfrm>
            <a:off x="304800" y="3514725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should be computed first?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17798" name="Text Box 6"/>
          <p:cNvSpPr txBox="1">
            <a:spLocks noChangeArrowheads="1"/>
          </p:cNvSpPr>
          <p:nvPr/>
        </p:nvSpPr>
        <p:spPr bwMode="auto">
          <a:xfrm>
            <a:off x="304800" y="3971925"/>
            <a:ext cx="3124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flux at t=0 is</a:t>
            </a:r>
          </a:p>
        </p:txBody>
      </p:sp>
      <p:sp>
        <p:nvSpPr>
          <p:cNvPr id="417799" name="Text Box 7"/>
          <p:cNvSpPr txBox="1">
            <a:spLocks noChangeArrowheads="1"/>
          </p:cNvSpPr>
          <p:nvPr/>
        </p:nvSpPr>
        <p:spPr bwMode="auto">
          <a:xfrm>
            <a:off x="304800" y="4429125"/>
            <a:ext cx="3505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change of flux is</a:t>
            </a:r>
          </a:p>
        </p:txBody>
      </p:sp>
      <p:sp>
        <p:nvSpPr>
          <p:cNvPr id="417800" name="Text Box 8"/>
          <p:cNvSpPr txBox="1">
            <a:spLocks noChangeArrowheads="1"/>
          </p:cNvSpPr>
          <p:nvPr/>
        </p:nvSpPr>
        <p:spPr bwMode="auto">
          <a:xfrm>
            <a:off x="381000" y="2514600"/>
            <a:ext cx="8763000" cy="1006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region. Find (a) the rate of change in flux through the coil, (b) the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emf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and the current induced, and (c) how much energy is dissipated in the coil if its resistance is 100</a:t>
            </a:r>
            <a:r>
              <a:rPr lang="en-US" sz="2000" dirty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.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d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what was the average force required?  </a:t>
            </a:r>
          </a:p>
        </p:txBody>
      </p:sp>
      <p:sp>
        <p:nvSpPr>
          <p:cNvPr id="417801" name="Text Box 9"/>
          <p:cNvSpPr txBox="1">
            <a:spLocks noChangeArrowheads="1"/>
          </p:cNvSpPr>
          <p:nvPr/>
        </p:nvSpPr>
        <p:spPr bwMode="auto">
          <a:xfrm>
            <a:off x="4191000" y="3495675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initial flux at t=0. 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17802" name="Object 10"/>
          <p:cNvGraphicFramePr>
            <a:graphicFrameLocks noChangeAspect="1"/>
          </p:cNvGraphicFramePr>
          <p:nvPr/>
        </p:nvGraphicFramePr>
        <p:xfrm>
          <a:off x="2514600" y="3989388"/>
          <a:ext cx="728663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573" name="Equation" r:id="rId4" imgW="355320" imgH="203040" progId="Equation.DSMT4">
                  <p:embed/>
                </p:oleObj>
              </mc:Choice>
              <mc:Fallback>
                <p:oleObj name="Equation" r:id="rId4" imgW="355320" imgH="203040" progId="Equation.DSMT4">
                  <p:embed/>
                  <p:pic>
                    <p:nvPicPr>
                      <p:cNvPr id="41780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989388"/>
                        <a:ext cx="728663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7803" name="Text Box 11"/>
          <p:cNvSpPr txBox="1">
            <a:spLocks noChangeArrowheads="1"/>
          </p:cNvSpPr>
          <p:nvPr/>
        </p:nvSpPr>
        <p:spPr bwMode="auto">
          <a:xfrm>
            <a:off x="304800" y="4943475"/>
            <a:ext cx="4572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rate of change of the flux is</a:t>
            </a:r>
          </a:p>
        </p:txBody>
      </p:sp>
      <p:graphicFrame>
        <p:nvGraphicFramePr>
          <p:cNvPr id="417804" name="Object 12"/>
          <p:cNvGraphicFramePr>
            <a:graphicFrameLocks noChangeAspect="1"/>
          </p:cNvGraphicFramePr>
          <p:nvPr/>
        </p:nvGraphicFramePr>
        <p:xfrm>
          <a:off x="2971800" y="4486275"/>
          <a:ext cx="52705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574" name="Equation" r:id="rId6" imgW="2438280" imgH="228600" progId="Equation.DSMT4">
                  <p:embed/>
                </p:oleObj>
              </mc:Choice>
              <mc:Fallback>
                <p:oleObj name="Equation" r:id="rId6" imgW="2438280" imgH="228600" progId="Equation.DSMT4">
                  <p:embed/>
                  <p:pic>
                    <p:nvPicPr>
                      <p:cNvPr id="41780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486275"/>
                        <a:ext cx="527050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5" name="Object 13"/>
          <p:cNvGraphicFramePr>
            <a:graphicFrameLocks noChangeAspect="1"/>
          </p:cNvGraphicFramePr>
          <p:nvPr/>
        </p:nvGraphicFramePr>
        <p:xfrm>
          <a:off x="2590800" y="5380038"/>
          <a:ext cx="98742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575" name="Equation" r:id="rId8" imgW="457200" imgH="368280" progId="Equation.DSMT4">
                  <p:embed/>
                </p:oleObj>
              </mc:Choice>
              <mc:Fallback>
                <p:oleObj name="Equation" r:id="rId8" imgW="457200" imgH="368280" progId="Equation.DSMT4">
                  <p:embed/>
                  <p:pic>
                    <p:nvPicPr>
                      <p:cNvPr id="41780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380038"/>
                        <a:ext cx="987425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7" name="Object 15"/>
          <p:cNvGraphicFramePr>
            <a:graphicFrameLocks noChangeAspect="1"/>
          </p:cNvGraphicFramePr>
          <p:nvPr/>
        </p:nvGraphicFramePr>
        <p:xfrm>
          <a:off x="4114800" y="4041775"/>
          <a:ext cx="676275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576" name="Equation" r:id="rId10" imgW="330120" imgH="152280" progId="Equation.DSMT4">
                  <p:embed/>
                </p:oleObj>
              </mc:Choice>
              <mc:Fallback>
                <p:oleObj name="Equation" r:id="rId10" imgW="330120" imgH="152280" progId="Equation.DSMT4">
                  <p:embed/>
                  <p:pic>
                    <p:nvPicPr>
                      <p:cNvPr id="41780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041775"/>
                        <a:ext cx="676275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8" name="Object 16"/>
          <p:cNvGraphicFramePr>
            <a:graphicFrameLocks noChangeAspect="1"/>
          </p:cNvGraphicFramePr>
          <p:nvPr/>
        </p:nvGraphicFramePr>
        <p:xfrm>
          <a:off x="4724400" y="3886200"/>
          <a:ext cx="275590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577" name="Equation" r:id="rId12" imgW="1346040" imgH="304560" progId="Equation.DSMT4">
                  <p:embed/>
                </p:oleObj>
              </mc:Choice>
              <mc:Fallback>
                <p:oleObj name="Equation" r:id="rId12" imgW="1346040" imgH="304560" progId="Equation.DSMT4">
                  <p:embed/>
                  <p:pic>
                    <p:nvPicPr>
                      <p:cNvPr id="41780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886200"/>
                        <a:ext cx="2755900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9" name="Object 17"/>
          <p:cNvGraphicFramePr>
            <a:graphicFrameLocks noChangeAspect="1"/>
          </p:cNvGraphicFramePr>
          <p:nvPr/>
        </p:nvGraphicFramePr>
        <p:xfrm>
          <a:off x="7480300" y="3989388"/>
          <a:ext cx="166370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578" name="Equation" r:id="rId14" imgW="812520" imgH="203040" progId="Equation.DSMT4">
                  <p:embed/>
                </p:oleObj>
              </mc:Choice>
              <mc:Fallback>
                <p:oleObj name="Equation" r:id="rId14" imgW="812520" imgH="203040" progId="Equation.DSMT4">
                  <p:embed/>
                  <p:pic>
                    <p:nvPicPr>
                      <p:cNvPr id="41780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0300" y="3989388"/>
                        <a:ext cx="1663700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10" name="Object 18"/>
          <p:cNvGraphicFramePr>
            <a:graphicFrameLocks noChangeAspect="1"/>
          </p:cNvGraphicFramePr>
          <p:nvPr/>
        </p:nvGraphicFramePr>
        <p:xfrm>
          <a:off x="4213225" y="5816600"/>
          <a:ext cx="9048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579" name="Equation" r:id="rId16" imgW="419040" imgH="164880" progId="Equation.DSMT4">
                  <p:embed/>
                </p:oleObj>
              </mc:Choice>
              <mc:Fallback>
                <p:oleObj name="Equation" r:id="rId16" imgW="419040" imgH="164880" progId="Equation.DSMT4">
                  <p:embed/>
                  <p:pic>
                    <p:nvPicPr>
                      <p:cNvPr id="41781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3225" y="5816600"/>
                        <a:ext cx="90487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11" name="Object 19"/>
          <p:cNvGraphicFramePr>
            <a:graphicFrameLocks noChangeAspect="1"/>
          </p:cNvGraphicFramePr>
          <p:nvPr/>
        </p:nvGraphicFramePr>
        <p:xfrm>
          <a:off x="5749925" y="5527675"/>
          <a:ext cx="22510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580" name="Equation" r:id="rId18" imgW="1041120" imgH="228600" progId="Equation.DSMT4">
                  <p:embed/>
                </p:oleObj>
              </mc:Choice>
              <mc:Fallback>
                <p:oleObj name="Equation" r:id="rId18" imgW="1041120" imgH="228600" progId="Equation.DSMT4">
                  <p:embed/>
                  <p:pic>
                    <p:nvPicPr>
                      <p:cNvPr id="41781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9925" y="5527675"/>
                        <a:ext cx="22510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12" name="Object 20"/>
          <p:cNvGraphicFramePr>
            <a:graphicFrameLocks noChangeAspect="1"/>
          </p:cNvGraphicFramePr>
          <p:nvPr/>
        </p:nvGraphicFramePr>
        <p:xfrm>
          <a:off x="3541713" y="5324475"/>
          <a:ext cx="2249487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581" name="Equation" r:id="rId20" imgW="1041120" imgH="393480" progId="Equation.DSMT4">
                  <p:embed/>
                </p:oleObj>
              </mc:Choice>
              <mc:Fallback>
                <p:oleObj name="Equation" r:id="rId20" imgW="1041120" imgH="393480" progId="Equation.DSMT4">
                  <p:embed/>
                  <p:pic>
                    <p:nvPicPr>
                      <p:cNvPr id="41781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1713" y="5324475"/>
                        <a:ext cx="2249487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276600" y="3960812"/>
            <a:ext cx="836911" cy="38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26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7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7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6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7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7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17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7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7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7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17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17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7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7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17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17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17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17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17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6" grpId="0"/>
      <p:bldP spid="417797" grpId="0"/>
      <p:bldP spid="417798" grpId="0" animBg="1"/>
      <p:bldP spid="417799" grpId="0" animBg="1"/>
      <p:bldP spid="417800" grpId="0"/>
      <p:bldP spid="417801" grpId="0"/>
      <p:bldP spid="41780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Apr. 22, 2020</a:t>
            </a:r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2168-8568-F642-8DB8-E6591339FC85}" type="slidenum">
              <a:rPr lang="en-US"/>
              <a:pPr/>
              <a:t>13</a:t>
            </a:fld>
            <a:endParaRPr lang="en-US"/>
          </a:p>
        </p:txBody>
      </p:sp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29 – 5, </a:t>
            </a:r>
            <a:r>
              <a:rPr lang="en-US" dirty="0" err="1"/>
              <a:t>cnt’d</a:t>
            </a:r>
            <a:r>
              <a:rPr lang="en-US" dirty="0"/>
              <a:t> </a:t>
            </a:r>
          </a:p>
        </p:txBody>
      </p:sp>
      <p:sp>
        <p:nvSpPr>
          <p:cNvPr id="418819" name="Text Box 3"/>
          <p:cNvSpPr txBox="1">
            <a:spLocks noChangeArrowheads="1"/>
          </p:cNvSpPr>
          <p:nvPr/>
        </p:nvSpPr>
        <p:spPr bwMode="auto">
          <a:xfrm>
            <a:off x="304800" y="78105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total emf induced in this period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18820" name="Text Box 4"/>
          <p:cNvSpPr txBox="1">
            <a:spLocks noChangeArrowheads="1"/>
          </p:cNvSpPr>
          <p:nvPr/>
        </p:nvSpPr>
        <p:spPr bwMode="auto">
          <a:xfrm>
            <a:off x="304800" y="3286125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Which direction would the induced current flow?</a:t>
            </a:r>
          </a:p>
        </p:txBody>
      </p:sp>
      <p:sp>
        <p:nvSpPr>
          <p:cNvPr id="418821" name="Text Box 5"/>
          <p:cNvSpPr txBox="1">
            <a:spLocks noChangeArrowheads="1"/>
          </p:cNvSpPr>
          <p:nvPr/>
        </p:nvSpPr>
        <p:spPr bwMode="auto">
          <a:xfrm>
            <a:off x="304800" y="3743325"/>
            <a:ext cx="3505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total energy dissipated is</a:t>
            </a:r>
          </a:p>
        </p:txBody>
      </p:sp>
      <p:sp>
        <p:nvSpPr>
          <p:cNvPr id="418822" name="Text Box 6"/>
          <p:cNvSpPr txBox="1">
            <a:spLocks noChangeArrowheads="1"/>
          </p:cNvSpPr>
          <p:nvPr/>
        </p:nvSpPr>
        <p:spPr bwMode="auto">
          <a:xfrm>
            <a:off x="228600" y="49530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Force for each coil is</a:t>
            </a:r>
          </a:p>
        </p:txBody>
      </p:sp>
      <p:graphicFrame>
        <p:nvGraphicFramePr>
          <p:cNvPr id="418823" name="Object 7"/>
          <p:cNvGraphicFramePr>
            <a:graphicFrameLocks noChangeAspect="1"/>
          </p:cNvGraphicFramePr>
          <p:nvPr/>
        </p:nvGraphicFramePr>
        <p:xfrm>
          <a:off x="381000" y="4297363"/>
          <a:ext cx="61436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485" name="Equation" r:id="rId4" imgW="253800" imgH="152280" progId="Equation.DSMT4">
                  <p:embed/>
                </p:oleObj>
              </mc:Choice>
              <mc:Fallback>
                <p:oleObj name="Equation" r:id="rId4" imgW="253800" imgH="152280" progId="Equation.DSMT4">
                  <p:embed/>
                  <p:pic>
                    <p:nvPicPr>
                      <p:cNvPr id="41882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297363"/>
                        <a:ext cx="61436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24" name="Object 8"/>
          <p:cNvGraphicFramePr>
            <a:graphicFrameLocks noChangeAspect="1"/>
          </p:cNvGraphicFramePr>
          <p:nvPr/>
        </p:nvGraphicFramePr>
        <p:xfrm>
          <a:off x="838200" y="1420813"/>
          <a:ext cx="539750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486" name="Equation" r:id="rId6" imgW="228600" imgH="139680" progId="Equation.DSMT4">
                  <p:embed/>
                </p:oleObj>
              </mc:Choice>
              <mc:Fallback>
                <p:oleObj name="Equation" r:id="rId6" imgW="228600" imgH="139680" progId="Equation.DSMT4">
                  <p:embed/>
                  <p:pic>
                    <p:nvPicPr>
                      <p:cNvPr id="41882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420813"/>
                        <a:ext cx="539750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25" name="Object 9"/>
          <p:cNvGraphicFramePr>
            <a:graphicFrameLocks noChangeAspect="1"/>
          </p:cNvGraphicFramePr>
          <p:nvPr/>
        </p:nvGraphicFramePr>
        <p:xfrm>
          <a:off x="838200" y="2535238"/>
          <a:ext cx="53975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487" name="Equation" r:id="rId8" imgW="228600" imgH="152280" progId="Equation.DSMT4">
                  <p:embed/>
                </p:oleObj>
              </mc:Choice>
              <mc:Fallback>
                <p:oleObj name="Equation" r:id="rId8" imgW="228600" imgH="152280" progId="Equation.DSMT4">
                  <p:embed/>
                  <p:pic>
                    <p:nvPicPr>
                      <p:cNvPr id="41882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535238"/>
                        <a:ext cx="539750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8826" name="Text Box 10"/>
          <p:cNvSpPr txBox="1">
            <a:spLocks noChangeArrowheads="1"/>
          </p:cNvSpPr>
          <p:nvPr/>
        </p:nvSpPr>
        <p:spPr bwMode="auto">
          <a:xfrm>
            <a:off x="381000" y="19812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induced current in this period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18827" name="Text Box 11"/>
          <p:cNvSpPr txBox="1">
            <a:spLocks noChangeArrowheads="1"/>
          </p:cNvSpPr>
          <p:nvPr/>
        </p:nvSpPr>
        <p:spPr bwMode="auto">
          <a:xfrm>
            <a:off x="6019799" y="3276600"/>
            <a:ext cx="22448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Clockwise</a:t>
            </a:r>
          </a:p>
        </p:txBody>
      </p:sp>
      <p:sp>
        <p:nvSpPr>
          <p:cNvPr id="418829" name="Text Box 13"/>
          <p:cNvSpPr txBox="1">
            <a:spLocks noChangeArrowheads="1"/>
          </p:cNvSpPr>
          <p:nvPr/>
        </p:nvSpPr>
        <p:spPr bwMode="auto">
          <a:xfrm>
            <a:off x="4267200" y="5029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Force for N coil is</a:t>
            </a:r>
          </a:p>
        </p:txBody>
      </p:sp>
      <p:graphicFrame>
        <p:nvGraphicFramePr>
          <p:cNvPr id="418831" name="Object 15"/>
          <p:cNvGraphicFramePr>
            <a:graphicFrameLocks noChangeAspect="1"/>
          </p:cNvGraphicFramePr>
          <p:nvPr/>
        </p:nvGraphicFramePr>
        <p:xfrm>
          <a:off x="636588" y="5529263"/>
          <a:ext cx="658812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488" name="Equation" r:id="rId10" imgW="304560" imgH="228600" progId="Equation.DSMT4">
                  <p:embed/>
                </p:oleObj>
              </mc:Choice>
              <mc:Fallback>
                <p:oleObj name="Equation" r:id="rId10" imgW="304560" imgH="228600" progId="Equation.DSMT4">
                  <p:embed/>
                  <p:pic>
                    <p:nvPicPr>
                      <p:cNvPr id="41883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8" y="5529263"/>
                        <a:ext cx="658812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2" name="Object 16"/>
          <p:cNvGraphicFramePr>
            <a:graphicFrameLocks noChangeAspect="1"/>
          </p:cNvGraphicFramePr>
          <p:nvPr/>
        </p:nvGraphicFramePr>
        <p:xfrm>
          <a:off x="1371600" y="1143000"/>
          <a:ext cx="1589088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489" name="Equation" r:id="rId12" imgW="672840" imgH="368280" progId="Equation.DSMT4">
                  <p:embed/>
                </p:oleObj>
              </mc:Choice>
              <mc:Fallback>
                <p:oleObj name="Equation" r:id="rId12" imgW="672840" imgH="368280" progId="Equation.DSMT4">
                  <p:embed/>
                  <p:pic>
                    <p:nvPicPr>
                      <p:cNvPr id="41883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143000"/>
                        <a:ext cx="1589088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2179362"/>
              </p:ext>
            </p:extLst>
          </p:nvPr>
        </p:nvGraphicFramePr>
        <p:xfrm>
          <a:off x="2970213" y="1243012"/>
          <a:ext cx="4497387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490" name="Equation" r:id="rId14" imgW="1904760" imgH="279360" progId="Equation.DSMT4">
                  <p:embed/>
                </p:oleObj>
              </mc:Choice>
              <mc:Fallback>
                <p:oleObj name="Equation" r:id="rId14" imgW="1904760" imgH="279360" progId="Equation.DSMT4">
                  <p:embed/>
                  <p:pic>
                    <p:nvPicPr>
                      <p:cNvPr id="41883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0213" y="1243012"/>
                        <a:ext cx="4497387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4" name="Object 18"/>
          <p:cNvGraphicFramePr>
            <a:graphicFrameLocks noChangeAspect="1"/>
          </p:cNvGraphicFramePr>
          <p:nvPr/>
        </p:nvGraphicFramePr>
        <p:xfrm>
          <a:off x="1320800" y="2328863"/>
          <a:ext cx="660400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491" name="Equation" r:id="rId16" imgW="279360" imgH="368280" progId="Equation.DSMT4">
                  <p:embed/>
                </p:oleObj>
              </mc:Choice>
              <mc:Fallback>
                <p:oleObj name="Equation" r:id="rId16" imgW="279360" imgH="368280" progId="Equation.DSMT4">
                  <p:embed/>
                  <p:pic>
                    <p:nvPicPr>
                      <p:cNvPr id="41883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00" y="2328863"/>
                        <a:ext cx="660400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5" name="Object 19"/>
          <p:cNvGraphicFramePr>
            <a:graphicFrameLocks noChangeAspect="1"/>
          </p:cNvGraphicFramePr>
          <p:nvPr/>
        </p:nvGraphicFramePr>
        <p:xfrm>
          <a:off x="1958975" y="2328863"/>
          <a:ext cx="4137025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492" name="Equation" r:id="rId18" imgW="1752480" imgH="368280" progId="Equation.DSMT4">
                  <p:embed/>
                </p:oleObj>
              </mc:Choice>
              <mc:Fallback>
                <p:oleObj name="Equation" r:id="rId18" imgW="1752480" imgH="368280" progId="Equation.DSMT4">
                  <p:embed/>
                  <p:pic>
                    <p:nvPicPr>
                      <p:cNvPr id="41883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8975" y="2328863"/>
                        <a:ext cx="4137025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6" name="Object 20"/>
          <p:cNvGraphicFramePr>
            <a:graphicFrameLocks noChangeAspect="1"/>
          </p:cNvGraphicFramePr>
          <p:nvPr/>
        </p:nvGraphicFramePr>
        <p:xfrm>
          <a:off x="990600" y="4283075"/>
          <a:ext cx="70802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493" name="Equation" r:id="rId20" imgW="291960" imgH="164880" progId="Equation.DSMT4">
                  <p:embed/>
                </p:oleObj>
              </mc:Choice>
              <mc:Fallback>
                <p:oleObj name="Equation" r:id="rId20" imgW="291960" imgH="164880" progId="Equation.DSMT4">
                  <p:embed/>
                  <p:pic>
                    <p:nvPicPr>
                      <p:cNvPr id="41883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283075"/>
                        <a:ext cx="708025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7" name="Object 21"/>
          <p:cNvGraphicFramePr>
            <a:graphicFrameLocks noChangeAspect="1"/>
          </p:cNvGraphicFramePr>
          <p:nvPr/>
        </p:nvGraphicFramePr>
        <p:xfrm>
          <a:off x="1651000" y="4237038"/>
          <a:ext cx="101600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494" name="Equation" r:id="rId22" imgW="419040" imgH="203040" progId="Equation.DSMT4">
                  <p:embed/>
                </p:oleObj>
              </mc:Choice>
              <mc:Fallback>
                <p:oleObj name="Equation" r:id="rId22" imgW="419040" imgH="203040" progId="Equation.DSMT4">
                  <p:embed/>
                  <p:pic>
                    <p:nvPicPr>
                      <p:cNvPr id="41883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0" y="4237038"/>
                        <a:ext cx="1016000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8" name="Object 22"/>
          <p:cNvGraphicFramePr>
            <a:graphicFrameLocks noChangeAspect="1"/>
          </p:cNvGraphicFramePr>
          <p:nvPr/>
        </p:nvGraphicFramePr>
        <p:xfrm>
          <a:off x="2640013" y="4114800"/>
          <a:ext cx="6275387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495" name="Equation" r:id="rId24" imgW="2590560" imgH="304560" progId="Equation.DSMT4">
                  <p:embed/>
                </p:oleObj>
              </mc:Choice>
              <mc:Fallback>
                <p:oleObj name="Equation" r:id="rId24" imgW="2590560" imgH="304560" progId="Equation.DSMT4">
                  <p:embed/>
                  <p:pic>
                    <p:nvPicPr>
                      <p:cNvPr id="41883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3" y="4114800"/>
                        <a:ext cx="6275387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41" name="Object 25"/>
          <p:cNvGraphicFramePr>
            <a:graphicFrameLocks noChangeAspect="1"/>
          </p:cNvGraphicFramePr>
          <p:nvPr/>
        </p:nvGraphicFramePr>
        <p:xfrm>
          <a:off x="1295400" y="5562600"/>
          <a:ext cx="9334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496" name="Equation" r:id="rId26" imgW="431640" imgH="164880" progId="Equation.DSMT4">
                  <p:embed/>
                </p:oleObj>
              </mc:Choice>
              <mc:Fallback>
                <p:oleObj name="Equation" r:id="rId26" imgW="431640" imgH="164880" progId="Equation.DSMT4">
                  <p:embed/>
                  <p:pic>
                    <p:nvPicPr>
                      <p:cNvPr id="418841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562600"/>
                        <a:ext cx="93345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42" name="Object 26"/>
          <p:cNvGraphicFramePr>
            <a:graphicFrameLocks noChangeAspect="1"/>
          </p:cNvGraphicFramePr>
          <p:nvPr/>
        </p:nvGraphicFramePr>
        <p:xfrm>
          <a:off x="2162175" y="5486400"/>
          <a:ext cx="64484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497" name="Equation" r:id="rId28" imgW="2984400" imgH="279360" progId="Equation.DSMT4">
                  <p:embed/>
                </p:oleObj>
              </mc:Choice>
              <mc:Fallback>
                <p:oleObj name="Equation" r:id="rId28" imgW="2984400" imgH="279360" progId="Equation.DSMT4">
                  <p:embed/>
                  <p:pic>
                    <p:nvPicPr>
                      <p:cNvPr id="418842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175" y="5486400"/>
                        <a:ext cx="6448425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276600" y="4953000"/>
            <a:ext cx="992188" cy="5056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667000" y="4953000"/>
            <a:ext cx="653415" cy="49784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400800" y="4981893"/>
            <a:ext cx="653415" cy="497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054215" y="5002213"/>
            <a:ext cx="1210468" cy="48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4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8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8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8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8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8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8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8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8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8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8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8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18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18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18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18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18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18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18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18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18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19" grpId="0"/>
      <p:bldP spid="418820" grpId="0"/>
      <p:bldP spid="418821" grpId="0" animBg="1"/>
      <p:bldP spid="418822" grpId="0"/>
      <p:bldP spid="418826" grpId="0"/>
      <p:bldP spid="418827" grpId="0"/>
      <p:bldP spid="4188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Apr. 22, 2020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B38B7-7589-E243-B915-BA9CAB045F6A}" type="slidenum">
              <a:rPr lang="en-US"/>
              <a:pPr/>
              <a:t>14</a:t>
            </a:fld>
            <a:endParaRPr lang="en-US" dirty="0"/>
          </a:p>
        </p:txBody>
      </p:sp>
      <p:pic>
        <p:nvPicPr>
          <p:cNvPr id="419842" name="Picture 2" descr="FG29_009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685800"/>
            <a:ext cx="1981200" cy="2057400"/>
          </a:xfrm>
          <a:prstGeom prst="rect">
            <a:avLst/>
          </a:prstGeom>
          <a:noFill/>
        </p:spPr>
      </p:pic>
      <p:sp>
        <p:nvSpPr>
          <p:cNvPr id="41984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EMF Induced on a Moving Conductor</a:t>
            </a:r>
          </a:p>
        </p:txBody>
      </p:sp>
      <p:graphicFrame>
        <p:nvGraphicFramePr>
          <p:cNvPr id="419844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31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198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5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3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1984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6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3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1984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7086600" cy="182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Another way of inducing emf is using a U-shaped conductor with a movable rod resting on it.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As the rod moves at speed </a:t>
            </a:r>
            <a:r>
              <a:rPr lang="en-US" sz="2800" b="1" dirty="0">
                <a:solidFill>
                  <a:srgbClr val="FF0000"/>
                </a:solidFill>
                <a:latin typeface="Monotype Corsiva" charset="0"/>
              </a:rPr>
              <a:t>v</a:t>
            </a:r>
            <a:r>
              <a:rPr lang="en-US" sz="2800" dirty="0"/>
              <a:t>, it travels </a:t>
            </a:r>
            <a:r>
              <a:rPr lang="en-US" sz="2800" b="1" dirty="0" err="1">
                <a:solidFill>
                  <a:srgbClr val="FF0000"/>
                </a:solidFill>
                <a:latin typeface="Monotype Corsiva" charset="0"/>
              </a:rPr>
              <a:t>v</a:t>
            </a:r>
            <a:r>
              <a:rPr lang="en-US" sz="2800" b="1" dirty="0" err="1">
                <a:solidFill>
                  <a:srgbClr val="FF0000"/>
                </a:solidFill>
              </a:rPr>
              <a:t>dt</a:t>
            </a:r>
            <a:r>
              <a:rPr lang="en-US" sz="2800" dirty="0"/>
              <a:t> in time </a:t>
            </a:r>
            <a:r>
              <a:rPr lang="en-US" sz="2800" b="1" dirty="0" err="1">
                <a:solidFill>
                  <a:srgbClr val="FF0000"/>
                </a:solidFill>
              </a:rPr>
              <a:t>dt</a:t>
            </a:r>
            <a:r>
              <a:rPr lang="en-US" sz="2800" dirty="0"/>
              <a:t>, changing the area of the loop by </a:t>
            </a:r>
            <a:r>
              <a:rPr lang="en-US" sz="2800" b="1" dirty="0" err="1">
                <a:solidFill>
                  <a:srgbClr val="FF0000"/>
                </a:solidFill>
              </a:rPr>
              <a:t>dA</a:t>
            </a:r>
            <a:r>
              <a:rPr lang="en-US" sz="2800" b="1" dirty="0">
                <a:solidFill>
                  <a:srgbClr val="FF0000"/>
                </a:solidFill>
              </a:rPr>
              <a:t>=</a:t>
            </a:r>
            <a:r>
              <a:rPr lang="en-US" sz="2800" b="1" dirty="0" err="1">
                <a:solidFill>
                  <a:srgbClr val="FF0000"/>
                </a:solidFill>
                <a:latin typeface="Monotype Corsiva" charset="0"/>
              </a:rPr>
              <a:t>lv</a:t>
            </a:r>
            <a:r>
              <a:rPr lang="en-US" sz="2800" b="1" dirty="0" err="1">
                <a:solidFill>
                  <a:srgbClr val="FF0000"/>
                </a:solidFill>
              </a:rPr>
              <a:t>dt</a:t>
            </a:r>
            <a:r>
              <a:rPr lang="en-US" sz="2800" dirty="0"/>
              <a:t>.</a:t>
            </a:r>
          </a:p>
        </p:txBody>
      </p:sp>
      <p:graphicFrame>
        <p:nvGraphicFramePr>
          <p:cNvPr id="41984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34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1984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9" name="Object 9"/>
          <p:cNvGraphicFramePr>
            <a:graphicFrameLocks noChangeAspect="1"/>
          </p:cNvGraphicFramePr>
          <p:nvPr/>
        </p:nvGraphicFramePr>
        <p:xfrm>
          <a:off x="1219200" y="3200400"/>
          <a:ext cx="785813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35" name="Equation" r:id="rId9" imgW="279360" imgH="228600" progId="Equation.DSMT4">
                  <p:embed/>
                </p:oleObj>
              </mc:Choice>
              <mc:Fallback>
                <p:oleObj name="Equation" r:id="rId9" imgW="279360" imgH="228600" progId="Equation.DSMT4">
                  <p:embed/>
                  <p:pic>
                    <p:nvPicPr>
                      <p:cNvPr id="41984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200400"/>
                        <a:ext cx="785813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0" name="Object 10"/>
          <p:cNvGraphicFramePr>
            <a:graphicFrameLocks noChangeAspect="1"/>
          </p:cNvGraphicFramePr>
          <p:nvPr/>
        </p:nvGraphicFramePr>
        <p:xfrm>
          <a:off x="1916113" y="2971800"/>
          <a:ext cx="1284287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36" name="Equation" r:id="rId11" imgW="457200" imgH="368280" progId="Equation.DSMT4">
                  <p:embed/>
                </p:oleObj>
              </mc:Choice>
              <mc:Fallback>
                <p:oleObj name="Equation" r:id="rId11" imgW="457200" imgH="368280" progId="Equation.DSMT4">
                  <p:embed/>
                  <p:pic>
                    <p:nvPicPr>
                      <p:cNvPr id="41985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113" y="2971800"/>
                        <a:ext cx="1284287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1" name="Object 11"/>
          <p:cNvGraphicFramePr>
            <a:graphicFrameLocks noChangeAspect="1"/>
          </p:cNvGraphicFramePr>
          <p:nvPr/>
        </p:nvGraphicFramePr>
        <p:xfrm>
          <a:off x="3200400" y="2971800"/>
          <a:ext cx="1177925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37" name="Equation" r:id="rId13" imgW="419040" imgH="368280" progId="Equation.DSMT4">
                  <p:embed/>
                </p:oleObj>
              </mc:Choice>
              <mc:Fallback>
                <p:oleObj name="Equation" r:id="rId13" imgW="419040" imgH="368280" progId="Equation.DSMT4">
                  <p:embed/>
                  <p:pic>
                    <p:nvPicPr>
                      <p:cNvPr id="41985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971800"/>
                        <a:ext cx="1177925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2" name="Object 12"/>
          <p:cNvGraphicFramePr>
            <a:graphicFrameLocks noChangeAspect="1"/>
          </p:cNvGraphicFramePr>
          <p:nvPr/>
        </p:nvGraphicFramePr>
        <p:xfrm>
          <a:off x="4724400" y="3497263"/>
          <a:ext cx="463550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38" name="Equation" r:id="rId15" imgW="164880" imgH="164880" progId="Equation.DSMT4">
                  <p:embed/>
                </p:oleObj>
              </mc:Choice>
              <mc:Fallback>
                <p:oleObj name="Equation" r:id="rId15" imgW="164880" imgH="164880" progId="Equation.DSMT4">
                  <p:embed/>
                  <p:pic>
                    <p:nvPicPr>
                      <p:cNvPr id="41985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497263"/>
                        <a:ext cx="463550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3" name="Object 13"/>
          <p:cNvGraphicFramePr>
            <a:graphicFrameLocks noChangeAspect="1"/>
          </p:cNvGraphicFramePr>
          <p:nvPr/>
        </p:nvGraphicFramePr>
        <p:xfrm>
          <a:off x="5722938" y="3276600"/>
          <a:ext cx="677862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39" name="Equation" r:id="rId17" imgW="241200" imgH="164880" progId="Equation.DSMT4">
                  <p:embed/>
                </p:oleObj>
              </mc:Choice>
              <mc:Fallback>
                <p:oleObj name="Equation" r:id="rId17" imgW="241200" imgH="164880" progId="Equation.DSMT4">
                  <p:embed/>
                  <p:pic>
                    <p:nvPicPr>
                      <p:cNvPr id="41985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2938" y="3276600"/>
                        <a:ext cx="677862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4" name="Object 14"/>
          <p:cNvGraphicFramePr>
            <a:graphicFrameLocks noChangeAspect="1"/>
          </p:cNvGraphicFramePr>
          <p:nvPr/>
        </p:nvGraphicFramePr>
        <p:xfrm>
          <a:off x="4435475" y="2971800"/>
          <a:ext cx="1355725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40" name="Equation" r:id="rId19" imgW="482400" imgH="368280" progId="Equation.DSMT4">
                  <p:embed/>
                </p:oleObj>
              </mc:Choice>
              <mc:Fallback>
                <p:oleObj name="Equation" r:id="rId19" imgW="482400" imgH="368280" progId="Equation.DSMT4">
                  <p:embed/>
                  <p:pic>
                    <p:nvPicPr>
                      <p:cNvPr id="41985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5475" y="2971800"/>
                        <a:ext cx="1355725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55" name="Rectangle 15"/>
          <p:cNvSpPr>
            <a:spLocks noChangeArrowheads="1"/>
          </p:cNvSpPr>
          <p:nvPr/>
        </p:nvSpPr>
        <p:spPr bwMode="auto">
          <a:xfrm>
            <a:off x="228600" y="2438400"/>
            <a:ext cx="8458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Using Faraday’s law, the induced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emf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for this loop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This equation is valid as long as B, </a:t>
            </a:r>
            <a:r>
              <a:rPr lang="en-US" dirty="0" err="1">
                <a:solidFill>
                  <a:srgbClr val="660066"/>
                </a:solidFill>
                <a:latin typeface="Monotype Corsiva"/>
                <a:ea typeface="ＭＳ Ｐゴシック" charset="-128"/>
                <a:cs typeface="Monotype Corsiva"/>
              </a:rPr>
              <a:t>l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v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are perpendicular to each other. What do we do if not?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Use the scalar product of the vector quantities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An emf induced on a conductor moving in a magnetic field is called the </a:t>
            </a:r>
            <a:r>
              <a:rPr lang="en-US" sz="28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motional emf</a:t>
            </a:r>
          </a:p>
        </p:txBody>
      </p:sp>
    </p:spTree>
    <p:extLst>
      <p:ext uri="{BB962C8B-B14F-4D97-AF65-F5344CB8AC3E}">
        <p14:creationId xmlns:p14="http://schemas.microsoft.com/office/powerpoint/2010/main" val="174450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9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9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9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98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9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19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19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19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19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9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19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198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198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198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7" grpId="0" build="p"/>
      <p:bldP spid="41985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Apr. 22, 2020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98C5-8ADD-8D4A-A2AA-415924DFC25E}" type="slidenum">
              <a:rPr lang="en-US"/>
              <a:pPr/>
              <a:t>15</a:t>
            </a:fld>
            <a:endParaRPr lang="en-US"/>
          </a:p>
        </p:txBody>
      </p:sp>
      <p:pic>
        <p:nvPicPr>
          <p:cNvPr id="420866" name="Picture 2" descr="FG29_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009650"/>
            <a:ext cx="4953000" cy="3714750"/>
          </a:xfrm>
          <a:prstGeom prst="rect">
            <a:avLst/>
          </a:prstGeom>
          <a:noFill/>
        </p:spPr>
      </p:pic>
      <p:sp>
        <p:nvSpPr>
          <p:cNvPr id="42086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Electric Generators</a:t>
            </a:r>
          </a:p>
        </p:txBody>
      </p:sp>
      <p:graphicFrame>
        <p:nvGraphicFramePr>
          <p:cNvPr id="420868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09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208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869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10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2086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870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1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208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8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6200" y="914400"/>
            <a:ext cx="5334000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What does a generator do?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Transforms mechanical energy into electrical energy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does this look like?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An inverse of an electric motor which transforms electrical energy to mechanical energy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An electric generator is also called a dynamo</a:t>
            </a:r>
          </a:p>
        </p:txBody>
      </p:sp>
      <p:graphicFrame>
        <p:nvGraphicFramePr>
          <p:cNvPr id="420872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12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2087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873" name="Rectangle 9"/>
          <p:cNvSpPr>
            <a:spLocks noChangeArrowheads="1"/>
          </p:cNvSpPr>
          <p:nvPr/>
        </p:nvSpPr>
        <p:spPr bwMode="auto">
          <a:xfrm>
            <a:off x="457200" y="4800600"/>
            <a:ext cx="7467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Whose law does the generator based on?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Faraday’s law of induction</a:t>
            </a:r>
          </a:p>
        </p:txBody>
      </p:sp>
    </p:spTree>
    <p:extLst>
      <p:ext uri="{BB962C8B-B14F-4D97-AF65-F5344CB8AC3E}">
        <p14:creationId xmlns:p14="http://schemas.microsoft.com/office/powerpoint/2010/main" val="353269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0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08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08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08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0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0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0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08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20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08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71" grpId="0" build="p"/>
      <p:bldP spid="42087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Apr. 22, 2020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0CD9-1D9E-C149-9F50-5016E1FDC39D}" type="slidenum">
              <a:rPr lang="en-US"/>
              <a:pPr/>
              <a:t>16</a:t>
            </a:fld>
            <a:endParaRPr lang="en-US"/>
          </a:p>
        </p:txBody>
      </p:sp>
      <p:pic>
        <p:nvPicPr>
          <p:cNvPr id="421890" name="Picture 2" descr="FG29_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781050"/>
            <a:ext cx="3733800" cy="2495550"/>
          </a:xfrm>
          <a:prstGeom prst="rect">
            <a:avLst/>
          </a:prstGeom>
          <a:noFill/>
        </p:spPr>
      </p:pic>
      <p:sp>
        <p:nvSpPr>
          <p:cNvPr id="42189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How does an Electric Generator work?</a:t>
            </a:r>
          </a:p>
        </p:txBody>
      </p:sp>
      <p:graphicFrame>
        <p:nvGraphicFramePr>
          <p:cNvPr id="42189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133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218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189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13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2189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189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13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2189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18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5791200" cy="2819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An electric generator consists of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Many coils of wires wound on an armature that can rotate by mechanical means in a magnetic field (recall Faraday’s law!)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An </a:t>
            </a:r>
            <a:r>
              <a:rPr lang="en-US" sz="2800" dirty="0" err="1"/>
              <a:t>emf</a:t>
            </a:r>
            <a:r>
              <a:rPr lang="en-US" sz="2800" dirty="0"/>
              <a:t> is induced in the rotating coil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Electric current is the output of a generator</a:t>
            </a:r>
          </a:p>
        </p:txBody>
      </p:sp>
      <p:graphicFrame>
        <p:nvGraphicFramePr>
          <p:cNvPr id="42189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136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2189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1897" name="Rectangle 9"/>
          <p:cNvSpPr>
            <a:spLocks noChangeArrowheads="1"/>
          </p:cNvSpPr>
          <p:nvPr/>
        </p:nvSpPr>
        <p:spPr bwMode="auto">
          <a:xfrm>
            <a:off x="228600" y="3505200"/>
            <a:ext cx="8610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Which direction does the output current flow when the armature rotates counterclockwise?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conventional current flows outward on wire A toward the brush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After half the revolution the wire A will be where the wire C is and the current flow on A is reversed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Thus the current produced is alternating its direction</a:t>
            </a:r>
          </a:p>
        </p:txBody>
      </p:sp>
    </p:spTree>
    <p:extLst>
      <p:ext uri="{BB962C8B-B14F-4D97-AF65-F5344CB8AC3E}">
        <p14:creationId xmlns:p14="http://schemas.microsoft.com/office/powerpoint/2010/main" val="305860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1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1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1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21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21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21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218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1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218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18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218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5" grpId="0" build="p"/>
      <p:bldP spid="42189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Apr. 22, 2020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AEB3-A4F7-9A45-8A17-9D34A04DA514}" type="slidenum">
              <a:rPr lang="en-US"/>
              <a:pPr/>
              <a:t>17</a:t>
            </a:fld>
            <a:endParaRPr lang="en-US"/>
          </a:p>
        </p:txBody>
      </p:sp>
      <p:pic>
        <p:nvPicPr>
          <p:cNvPr id="422914" name="Picture 2" descr="FG29_0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4419600"/>
            <a:ext cx="2209800" cy="1657350"/>
          </a:xfrm>
          <a:prstGeom prst="rect">
            <a:avLst/>
          </a:prstGeom>
          <a:noFill/>
        </p:spPr>
      </p:pic>
      <p:sp>
        <p:nvSpPr>
          <p:cNvPr id="42291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How does an Electric Generator work?</a:t>
            </a:r>
          </a:p>
        </p:txBody>
      </p:sp>
      <p:graphicFrame>
        <p:nvGraphicFramePr>
          <p:cNvPr id="42291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483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229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1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48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2291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1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48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2291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29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9154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Let’s assume the loop is rotating in a uniform B field </a:t>
            </a:r>
            <a:r>
              <a:rPr lang="en-US" sz="2800" dirty="0" err="1"/>
              <a:t>w</a:t>
            </a:r>
            <a:r>
              <a:rPr lang="en-US" sz="2800" dirty="0"/>
              <a:t>/ a constant angular velocity </a:t>
            </a:r>
            <a:r>
              <a:rPr lang="en-US" sz="2800" dirty="0" err="1">
                <a:latin typeface="Symbol" charset="2"/>
              </a:rPr>
              <a:t>ω</a:t>
            </a:r>
            <a:r>
              <a:rPr lang="en-US" sz="2800" dirty="0">
                <a:latin typeface="Symbol" charset="2"/>
              </a:rPr>
              <a:t>.</a:t>
            </a:r>
            <a:r>
              <a:rPr lang="en-US" sz="2800" dirty="0"/>
              <a:t> The induced </a:t>
            </a:r>
            <a:r>
              <a:rPr lang="en-US" sz="2800" dirty="0" err="1"/>
              <a:t>emf</a:t>
            </a:r>
            <a:r>
              <a:rPr lang="en-US" sz="2800" dirty="0"/>
              <a:t> is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What is the variable that changes above?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 angle </a:t>
            </a:r>
            <a:r>
              <a:rPr lang="en-US" sz="2400" dirty="0" err="1">
                <a:latin typeface="Symbol" charset="2"/>
              </a:rPr>
              <a:t>θ</a:t>
            </a:r>
            <a:r>
              <a:rPr lang="en-US" sz="2400" dirty="0"/>
              <a:t>.  What is </a:t>
            </a:r>
            <a:r>
              <a:rPr lang="en-US" sz="2400" dirty="0" err="1"/>
              <a:t>d</a:t>
            </a:r>
            <a:r>
              <a:rPr lang="en-US" sz="2400" dirty="0" err="1">
                <a:latin typeface="Symbol" charset="2"/>
              </a:rPr>
              <a:t>θ</a:t>
            </a:r>
            <a:r>
              <a:rPr lang="en-US" sz="2400" dirty="0" err="1"/>
              <a:t>/dt</a:t>
            </a:r>
            <a:r>
              <a:rPr lang="en-US" sz="2400" dirty="0"/>
              <a:t>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 angular speed </a:t>
            </a:r>
            <a:r>
              <a:rPr lang="en-US" sz="2000" dirty="0" err="1">
                <a:latin typeface="Symbol" charset="2"/>
              </a:rPr>
              <a:t>ω</a:t>
            </a:r>
            <a:r>
              <a:rPr lang="en-US" sz="2000" dirty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So </a:t>
            </a:r>
            <a:r>
              <a:rPr lang="en-US" sz="2400" dirty="0" err="1">
                <a:latin typeface="Symbol" charset="2"/>
              </a:rPr>
              <a:t>θ</a:t>
            </a:r>
            <a:r>
              <a:rPr lang="en-US" sz="2400" dirty="0">
                <a:latin typeface="Symbol" charset="2"/>
              </a:rPr>
              <a:t>=θ</a:t>
            </a:r>
            <a:r>
              <a:rPr lang="en-US" sz="2400" baseline="-25000" dirty="0">
                <a:latin typeface="Symbol" charset="2"/>
              </a:rPr>
              <a:t>0</a:t>
            </a:r>
            <a:r>
              <a:rPr lang="en-US" sz="2400" dirty="0">
                <a:latin typeface="Symbol" charset="2"/>
              </a:rPr>
              <a:t>+ω</a:t>
            </a:r>
            <a:r>
              <a:rPr lang="en-US" sz="2400" dirty="0"/>
              <a:t>t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If we choose </a:t>
            </a:r>
            <a:r>
              <a:rPr lang="en-US" sz="2400" dirty="0">
                <a:latin typeface="Symbol" charset="2"/>
              </a:rPr>
              <a:t>θ</a:t>
            </a:r>
            <a:r>
              <a:rPr lang="en-US" sz="2400" baseline="-25000" dirty="0"/>
              <a:t>0</a:t>
            </a:r>
            <a:r>
              <a:rPr lang="en-US" sz="2400" dirty="0"/>
              <a:t>=0, we obtain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If the coil contains N loops: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What is the shape of the output?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Sinusoidal w/ an amplitude </a:t>
            </a:r>
            <a:r>
              <a:rPr lang="en-US" sz="2000" dirty="0">
                <a:latin typeface="Symbol" charset="2"/>
              </a:rPr>
              <a:t>ε</a:t>
            </a:r>
            <a:r>
              <a:rPr lang="en-US" sz="2000" baseline="-25000" dirty="0"/>
              <a:t>0</a:t>
            </a:r>
            <a:r>
              <a:rPr lang="en-US" sz="2000" dirty="0"/>
              <a:t>=NBA</a:t>
            </a:r>
            <a:r>
              <a:rPr lang="en-US" sz="2000" dirty="0">
                <a:latin typeface="Symbol" charset="2"/>
              </a:rPr>
              <a:t>ω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USA frequency is 60Hz.  Europe is at 50Hz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Most the U.S. power is generated at steam plants</a:t>
            </a:r>
          </a:p>
        </p:txBody>
      </p:sp>
      <p:graphicFrame>
        <p:nvGraphicFramePr>
          <p:cNvPr id="42292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486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2292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1" name="Object 9"/>
          <p:cNvGraphicFramePr>
            <a:graphicFrameLocks noChangeAspect="1"/>
          </p:cNvGraphicFramePr>
          <p:nvPr/>
        </p:nvGraphicFramePr>
        <p:xfrm>
          <a:off x="898525" y="1708150"/>
          <a:ext cx="396875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487" name="Equation" r:id="rId9" imgW="228600" imgH="139680" progId="Equation.DSMT4">
                  <p:embed/>
                </p:oleObj>
              </mc:Choice>
              <mc:Fallback>
                <p:oleObj name="Equation" r:id="rId9" imgW="228600" imgH="139680" progId="Equation.DSMT4">
                  <p:embed/>
                  <p:pic>
                    <p:nvPicPr>
                      <p:cNvPr id="42292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525" y="1708150"/>
                        <a:ext cx="396875" cy="242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2" name="Object 10"/>
          <p:cNvGraphicFramePr>
            <a:graphicFrameLocks noChangeAspect="1"/>
          </p:cNvGraphicFramePr>
          <p:nvPr/>
        </p:nvGraphicFramePr>
        <p:xfrm>
          <a:off x="1116013" y="3902076"/>
          <a:ext cx="40640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488" name="Equation" r:id="rId11" imgW="228600" imgH="139680" progId="Equation.DSMT4">
                  <p:embed/>
                </p:oleObj>
              </mc:Choice>
              <mc:Fallback>
                <p:oleObj name="Equation" r:id="rId11" imgW="228600" imgH="139680" progId="Equation.DSMT4">
                  <p:embed/>
                  <p:pic>
                    <p:nvPicPr>
                      <p:cNvPr id="42292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902076"/>
                        <a:ext cx="406400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3" name="Object 11"/>
          <p:cNvGraphicFramePr>
            <a:graphicFrameLocks noChangeAspect="1"/>
          </p:cNvGraphicFramePr>
          <p:nvPr/>
        </p:nvGraphicFramePr>
        <p:xfrm>
          <a:off x="4495800" y="4314825"/>
          <a:ext cx="333375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489" name="Equation" r:id="rId13" imgW="228600" imgH="139680" progId="Equation.DSMT4">
                  <p:embed/>
                </p:oleObj>
              </mc:Choice>
              <mc:Fallback>
                <p:oleObj name="Equation" r:id="rId13" imgW="228600" imgH="139680" progId="Equation.DSMT4">
                  <p:embed/>
                  <p:pic>
                    <p:nvPicPr>
                      <p:cNvPr id="42292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314825"/>
                        <a:ext cx="333375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4" name="Object 12"/>
          <p:cNvGraphicFramePr>
            <a:graphicFrameLocks noChangeAspect="1"/>
          </p:cNvGraphicFramePr>
          <p:nvPr/>
        </p:nvGraphicFramePr>
        <p:xfrm>
          <a:off x="1314450" y="1493837"/>
          <a:ext cx="97155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490" name="Equation" r:id="rId15" imgW="558720" imgH="368280" progId="Equation.DSMT4">
                  <p:embed/>
                </p:oleObj>
              </mc:Choice>
              <mc:Fallback>
                <p:oleObj name="Equation" r:id="rId15" imgW="558720" imgH="368280" progId="Equation.DSMT4">
                  <p:embed/>
                  <p:pic>
                    <p:nvPicPr>
                      <p:cNvPr id="42292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450" y="1493837"/>
                        <a:ext cx="971550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6" name="Object 14"/>
          <p:cNvGraphicFramePr>
            <a:graphicFrameLocks noChangeAspect="1"/>
          </p:cNvGraphicFramePr>
          <p:nvPr/>
        </p:nvGraphicFramePr>
        <p:xfrm>
          <a:off x="3733800" y="1493837"/>
          <a:ext cx="152400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491" name="Equation" r:id="rId17" imgW="876240" imgH="368280" progId="Equation.DSMT4">
                  <p:embed/>
                </p:oleObj>
              </mc:Choice>
              <mc:Fallback>
                <p:oleObj name="Equation" r:id="rId17" imgW="876240" imgH="368280" progId="Equation.DSMT4">
                  <p:embed/>
                  <p:pic>
                    <p:nvPicPr>
                      <p:cNvPr id="42292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493837"/>
                        <a:ext cx="1524000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7" name="Object 15"/>
          <p:cNvGraphicFramePr>
            <a:graphicFrameLocks noChangeAspect="1"/>
          </p:cNvGraphicFramePr>
          <p:nvPr/>
        </p:nvGraphicFramePr>
        <p:xfrm>
          <a:off x="1524000" y="3697288"/>
          <a:ext cx="1827213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492" name="Equation" r:id="rId19" imgW="1041120" imgH="368280" progId="Equation.DSMT4">
                  <p:embed/>
                </p:oleObj>
              </mc:Choice>
              <mc:Fallback>
                <p:oleObj name="Equation" r:id="rId19" imgW="1041120" imgH="368280" progId="Equation.DSMT4">
                  <p:embed/>
                  <p:pic>
                    <p:nvPicPr>
                      <p:cNvPr id="42292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697288"/>
                        <a:ext cx="1827213" cy="64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8" name="Object 16"/>
          <p:cNvGraphicFramePr>
            <a:graphicFrameLocks noChangeAspect="1"/>
          </p:cNvGraphicFramePr>
          <p:nvPr/>
        </p:nvGraphicFramePr>
        <p:xfrm>
          <a:off x="3363913" y="3849688"/>
          <a:ext cx="1196975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493" name="Equation" r:id="rId21" imgW="673100" imgH="165100" progId="Equation.DSMT4">
                  <p:embed/>
                </p:oleObj>
              </mc:Choice>
              <mc:Fallback>
                <p:oleObj name="Equation" r:id="rId21" imgW="673100" imgH="165100" progId="Equation.DSMT4">
                  <p:embed/>
                  <p:pic>
                    <p:nvPicPr>
                      <p:cNvPr id="42292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3913" y="3849688"/>
                        <a:ext cx="1196975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9" name="Object 17"/>
          <p:cNvGraphicFramePr>
            <a:graphicFrameLocks noChangeAspect="1"/>
          </p:cNvGraphicFramePr>
          <p:nvPr/>
        </p:nvGraphicFramePr>
        <p:xfrm>
          <a:off x="4886325" y="4097338"/>
          <a:ext cx="981075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494" name="Equation" r:id="rId23" imgW="673100" imgH="393700" progId="Equation.DSMT4">
                  <p:embed/>
                </p:oleObj>
              </mc:Choice>
              <mc:Fallback>
                <p:oleObj name="Equation" r:id="rId23" imgW="673100" imgH="393700" progId="Equation.DSMT4">
                  <p:embed/>
                  <p:pic>
                    <p:nvPicPr>
                      <p:cNvPr id="42292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6325" y="4097338"/>
                        <a:ext cx="981075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30" name="Object 18"/>
          <p:cNvGraphicFramePr>
            <a:graphicFrameLocks noChangeAspect="1"/>
          </p:cNvGraphicFramePr>
          <p:nvPr/>
        </p:nvGraphicFramePr>
        <p:xfrm>
          <a:off x="5876925" y="4267200"/>
          <a:ext cx="127635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495" name="Equation" r:id="rId25" imgW="876300" imgH="165100" progId="Equation.DSMT4">
                  <p:embed/>
                </p:oleObj>
              </mc:Choice>
              <mc:Fallback>
                <p:oleObj name="Equation" r:id="rId25" imgW="876300" imgH="165100" progId="Equation.DSMT4">
                  <p:embed/>
                  <p:pic>
                    <p:nvPicPr>
                      <p:cNvPr id="42293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6925" y="4267200"/>
                        <a:ext cx="127635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31" name="Object 19"/>
          <p:cNvGraphicFramePr>
            <a:graphicFrameLocks noChangeAspect="1"/>
          </p:cNvGraphicFramePr>
          <p:nvPr/>
        </p:nvGraphicFramePr>
        <p:xfrm>
          <a:off x="7162800" y="4240213"/>
          <a:ext cx="757237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496" name="Equation" r:id="rId27" imgW="520700" imgH="228600" progId="Equation.DSMT4">
                  <p:embed/>
                </p:oleObj>
              </mc:Choice>
              <mc:Fallback>
                <p:oleObj name="Equation" r:id="rId27" imgW="520700" imgH="228600" progId="Equation.DSMT4">
                  <p:embed/>
                  <p:pic>
                    <p:nvPicPr>
                      <p:cNvPr id="42293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4240213"/>
                        <a:ext cx="757237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371620" y="1493837"/>
            <a:ext cx="1362180" cy="60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32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2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29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22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22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22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229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229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229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29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229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229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22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22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22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229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22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22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22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22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229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229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22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22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22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4229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4229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1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Apr. 22, 2020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B4296-5753-D34A-9AAC-241501AC2223}" type="slidenum">
              <a:rPr lang="en-US"/>
              <a:pPr/>
              <a:t>18</a:t>
            </a:fld>
            <a:endParaRPr lang="en-US"/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29 – 9 </a:t>
            </a:r>
          </a:p>
        </p:txBody>
      </p:sp>
      <p:sp>
        <p:nvSpPr>
          <p:cNvPr id="423939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458200" cy="1800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chemeClr val="accent2"/>
                </a:solidFill>
                <a:latin typeface="Arial Narrow" charset="0"/>
              </a:rPr>
              <a:t>An AC generator.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armature of a 60-Hz AC generator rotates in a 0.15-T magnetic field. If the area of the coil is 2.0x10</a:t>
            </a:r>
            <a:r>
              <a:rPr lang="en-US" sz="2800" baseline="30000" dirty="0">
                <a:solidFill>
                  <a:schemeClr val="accent2"/>
                </a:solidFill>
                <a:latin typeface="Arial Narrow" charset="0"/>
              </a:rPr>
              <a:t>-2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m</a:t>
            </a:r>
            <a:r>
              <a:rPr lang="en-US" sz="2800" baseline="30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, how many loops must the coil contain if the peak output is to be </a:t>
            </a:r>
            <a:r>
              <a:rPr lang="en-US" sz="2800" dirty="0">
                <a:solidFill>
                  <a:schemeClr val="accent2"/>
                </a:solidFill>
                <a:latin typeface="Symbol" charset="2"/>
              </a:rPr>
              <a:t>ε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0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=170V?</a:t>
            </a:r>
          </a:p>
        </p:txBody>
      </p:sp>
      <p:sp>
        <p:nvSpPr>
          <p:cNvPr id="423940" name="Text Box 4"/>
          <p:cNvSpPr txBox="1">
            <a:spLocks noChangeArrowheads="1"/>
          </p:cNvSpPr>
          <p:nvPr/>
        </p:nvSpPr>
        <p:spPr bwMode="auto">
          <a:xfrm>
            <a:off x="381000" y="24384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maximum emf of a generator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23941" name="AutoShape 5"/>
          <p:cNvSpPr>
            <a:spLocks noChangeArrowheads="1"/>
          </p:cNvSpPr>
          <p:nvPr/>
        </p:nvSpPr>
        <p:spPr bwMode="auto">
          <a:xfrm>
            <a:off x="654050" y="3079750"/>
            <a:ext cx="1990725" cy="850900"/>
          </a:xfrm>
          <a:prstGeom prst="rightArrow">
            <a:avLst>
              <a:gd name="adj1" fmla="val 50000"/>
              <a:gd name="adj2" fmla="val 58489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CC0000"/>
                </a:solidFill>
                <a:latin typeface="Arial Narrow" charset="0"/>
              </a:rPr>
              <a:t>Solving for N</a:t>
            </a:r>
          </a:p>
        </p:txBody>
      </p:sp>
      <p:sp>
        <p:nvSpPr>
          <p:cNvPr id="423942" name="Text Box 6"/>
          <p:cNvSpPr txBox="1">
            <a:spLocks noChangeArrowheads="1"/>
          </p:cNvSpPr>
          <p:nvPr/>
        </p:nvSpPr>
        <p:spPr bwMode="auto">
          <a:xfrm>
            <a:off x="609600" y="41910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</a:t>
            </a:r>
          </a:p>
        </p:txBody>
      </p:sp>
      <p:graphicFrame>
        <p:nvGraphicFramePr>
          <p:cNvPr id="423943" name="Object 7"/>
          <p:cNvGraphicFramePr>
            <a:graphicFrameLocks noChangeAspect="1"/>
          </p:cNvGraphicFramePr>
          <p:nvPr/>
        </p:nvGraphicFramePr>
        <p:xfrm>
          <a:off x="1447800" y="4191000"/>
          <a:ext cx="1322388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363" name="Equation" r:id="rId4" imgW="558720" imgH="190440" progId="Equation.DSMT4">
                  <p:embed/>
                </p:oleObj>
              </mc:Choice>
              <mc:Fallback>
                <p:oleObj name="Equation" r:id="rId4" imgW="558720" imgH="190440" progId="Equation.DSMT4">
                  <p:embed/>
                  <p:pic>
                    <p:nvPicPr>
                      <p:cNvPr id="42394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191000"/>
                        <a:ext cx="1322388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3944" name="Object 8"/>
          <p:cNvGraphicFramePr>
            <a:graphicFrameLocks noChangeAspect="1"/>
          </p:cNvGraphicFramePr>
          <p:nvPr/>
        </p:nvGraphicFramePr>
        <p:xfrm>
          <a:off x="4648200" y="2362200"/>
          <a:ext cx="2112963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364" name="Equation" r:id="rId6" imgW="698400" imgH="203040" progId="Equation.DSMT4">
                  <p:embed/>
                </p:oleObj>
              </mc:Choice>
              <mc:Fallback>
                <p:oleObj name="Equation" r:id="rId6" imgW="698400" imgH="203040" progId="Equation.DSMT4">
                  <p:embed/>
                  <p:pic>
                    <p:nvPicPr>
                      <p:cNvPr id="42394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362200"/>
                        <a:ext cx="2112963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3945" name="Object 9"/>
          <p:cNvGraphicFramePr>
            <a:graphicFrameLocks noChangeAspect="1"/>
          </p:cNvGraphicFramePr>
          <p:nvPr/>
        </p:nvGraphicFramePr>
        <p:xfrm>
          <a:off x="2819400" y="3022600"/>
          <a:ext cx="1843088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365" name="Equation" r:id="rId8" imgW="609480" imgH="368280" progId="Equation.DSMT4">
                  <p:embed/>
                </p:oleObj>
              </mc:Choice>
              <mc:Fallback>
                <p:oleObj name="Equation" r:id="rId8" imgW="609480" imgH="368280" progId="Equation.DSMT4">
                  <p:embed/>
                  <p:pic>
                    <p:nvPicPr>
                      <p:cNvPr id="42394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022600"/>
                        <a:ext cx="1843088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3946" name="Text Box 10"/>
          <p:cNvSpPr txBox="1">
            <a:spLocks noChangeArrowheads="1"/>
          </p:cNvSpPr>
          <p:nvPr/>
        </p:nvSpPr>
        <p:spPr bwMode="auto">
          <a:xfrm>
            <a:off x="2895600" y="4191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obtain</a:t>
            </a:r>
          </a:p>
        </p:txBody>
      </p:sp>
      <p:graphicFrame>
        <p:nvGraphicFramePr>
          <p:cNvPr id="423947" name="Object 11"/>
          <p:cNvGraphicFramePr>
            <a:graphicFrameLocks noChangeAspect="1"/>
          </p:cNvGraphicFramePr>
          <p:nvPr/>
        </p:nvGraphicFramePr>
        <p:xfrm>
          <a:off x="511175" y="4922838"/>
          <a:ext cx="631825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366" name="Equation" r:id="rId10" imgW="266400" imgH="164880" progId="Equation.DSMT4">
                  <p:embed/>
                </p:oleObj>
              </mc:Choice>
              <mc:Fallback>
                <p:oleObj name="Equation" r:id="rId10" imgW="266400" imgH="164880" progId="Equation.DSMT4">
                  <p:embed/>
                  <p:pic>
                    <p:nvPicPr>
                      <p:cNvPr id="42394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" y="4922838"/>
                        <a:ext cx="631825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3948" name="Object 12"/>
          <p:cNvGraphicFramePr>
            <a:graphicFrameLocks noChangeAspect="1"/>
          </p:cNvGraphicFramePr>
          <p:nvPr/>
        </p:nvGraphicFramePr>
        <p:xfrm>
          <a:off x="1054100" y="4724400"/>
          <a:ext cx="1384300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367" name="Equation" r:id="rId12" imgW="583920" imgH="406080" progId="Equation.DSMT4">
                  <p:embed/>
                </p:oleObj>
              </mc:Choice>
              <mc:Fallback>
                <p:oleObj name="Equation" r:id="rId12" imgW="583920" imgH="406080" progId="Equation.DSMT4">
                  <p:embed/>
                  <p:pic>
                    <p:nvPicPr>
                      <p:cNvPr id="42394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4724400"/>
                        <a:ext cx="1384300" cy="96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3949" name="Object 13"/>
          <p:cNvGraphicFramePr>
            <a:graphicFrameLocks noChangeAspect="1"/>
          </p:cNvGraphicFramePr>
          <p:nvPr/>
        </p:nvGraphicFramePr>
        <p:xfrm>
          <a:off x="2403475" y="4727575"/>
          <a:ext cx="6588125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368" name="Equation" r:id="rId14" imgW="2781000" imgH="469800" progId="Equation.DSMT4">
                  <p:embed/>
                </p:oleObj>
              </mc:Choice>
              <mc:Fallback>
                <p:oleObj name="Equation" r:id="rId14" imgW="2781000" imgH="469800" progId="Equation.DSMT4">
                  <p:embed/>
                  <p:pic>
                    <p:nvPicPr>
                      <p:cNvPr id="42394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3475" y="4727575"/>
                        <a:ext cx="6588125" cy="1109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360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3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3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3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3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3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3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3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3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3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23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23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39" grpId="0"/>
      <p:bldP spid="423940" grpId="0"/>
      <p:bldP spid="423941" grpId="0" animBg="1"/>
      <p:bldP spid="423942" grpId="0"/>
      <p:bldP spid="4239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681E59-6879-534D-AF6F-38CA05A1B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8600"/>
            <a:ext cx="88392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949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89402"/>
          </a:xfrm>
        </p:spPr>
        <p:txBody>
          <a:bodyPr/>
          <a:lstStyle/>
          <a:p>
            <a:r>
              <a:rPr lang="en-US" b="1" dirty="0">
                <a:latin typeface="Arial Narrow" charset="0"/>
                <a:ea typeface="ＭＳ Ｐゴシック" charset="0"/>
                <a:cs typeface="ＭＳ Ｐゴシック" charset="0"/>
              </a:rPr>
              <a:t>Announcements 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589402"/>
            <a:ext cx="8991600" cy="5394594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2800" dirty="0"/>
              <a:t>Reading Assignments: 28.6 </a:t>
            </a:r>
            <a:r>
              <a:rPr lang="mr-IN" sz="2800" dirty="0"/>
              <a:t>–</a:t>
            </a:r>
            <a:r>
              <a:rPr lang="en-US" sz="2800" dirty="0"/>
              <a:t> 10, CH29.5 and 29.8</a:t>
            </a:r>
          </a:p>
          <a:p>
            <a:pPr eaLnBrk="1" hangingPunct="1">
              <a:spcBef>
                <a:spcPts val="0"/>
              </a:spcBef>
            </a:pPr>
            <a:r>
              <a:rPr lang="en-US" sz="2800" dirty="0"/>
              <a:t>Final comprehensive exam: 1:00 </a:t>
            </a:r>
            <a:r>
              <a:rPr lang="mr-IN" sz="2800" dirty="0"/>
              <a:t>–</a:t>
            </a:r>
            <a:r>
              <a:rPr lang="en-US" sz="2800" dirty="0"/>
              <a:t> 2:20pm Wed. May 6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/>
              <a:t>Covers CH21.1 through what we finish Monday, May 4+ math refresher</a:t>
            </a:r>
          </a:p>
          <a:p>
            <a:pPr eaLnBrk="1" hangingPunct="1"/>
            <a:r>
              <a:rPr lang="en-US" sz="2800" dirty="0"/>
              <a:t>Planetarium Extra Credit: Due 1pm, May 6</a:t>
            </a:r>
          </a:p>
          <a:p>
            <a:pPr lvl="1" eaLnBrk="1" hangingPunct="1"/>
            <a:r>
              <a:rPr lang="en-US" sz="2400" dirty="0"/>
              <a:t>Tape one end of the ticket stub on a sheet of paper with your name on</a:t>
            </a:r>
          </a:p>
          <a:p>
            <a:pPr lvl="1" eaLnBrk="1" hangingPunct="1"/>
            <a:r>
              <a:rPr lang="en-US" sz="2400" dirty="0"/>
              <a:t>Send me the photos of the sheet with the front of the ticket stubs and of the sheet with them flipped over, showing the back of them</a:t>
            </a:r>
          </a:p>
          <a:p>
            <a:pPr lvl="1" eaLnBrk="1" hangingPunct="1"/>
            <a:r>
              <a:rPr lang="en-US" sz="2400" dirty="0"/>
              <a:t>Email subject line must be: SP-Planetarium</a:t>
            </a:r>
          </a:p>
          <a:p>
            <a:pPr eaLnBrk="1" hangingPunct="1"/>
            <a:r>
              <a:rPr lang="en-US" sz="2800" dirty="0"/>
              <a:t>Special seminar in class coming Monday</a:t>
            </a:r>
          </a:p>
          <a:p>
            <a:pPr lvl="1" eaLnBrk="1" hangingPunct="1"/>
            <a:r>
              <a:rPr lang="en-US" sz="2400" dirty="0"/>
              <a:t>Dr. Linda Lee on COVID-19 </a:t>
            </a:r>
            <a:r>
              <a:rPr lang="en-US" sz="2400" dirty="0">
                <a:sym typeface="Wingdings" pitchFamily="2" charset="2"/>
              </a:rPr>
              <a:t> 30min talk + 15min Q&amp;A</a:t>
            </a:r>
            <a:endParaRPr lang="en-US" sz="2400" dirty="0"/>
          </a:p>
          <a:p>
            <a:pPr lvl="1" eaLnBrk="1" hangingPunct="1"/>
            <a:r>
              <a:rPr lang="en-US" sz="2400" dirty="0"/>
              <a:t>Extra credit will be given for participating in this seminar</a:t>
            </a:r>
          </a:p>
          <a:p>
            <a:pPr lvl="1" eaLnBrk="1" hangingPunct="1"/>
            <a:r>
              <a:rPr lang="en-US" sz="2400" dirty="0"/>
              <a:t>Additional extra credit for asking questions relevant to her talk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CA42AD-DC00-9447-91D9-70CBA23F2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Wednesday, Apr. 22,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08DDB8-3B59-7340-8606-6405E0724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314728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E53BA0C-A93A-854C-B012-C3A05A069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0" y="-990600"/>
            <a:ext cx="10363200" cy="883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99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0D25055B-B617-2B4A-BE3E-2035F787C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0" y="-1181100"/>
            <a:ext cx="10287000" cy="922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9867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E0C03BF-2F8E-3A41-AA30-A916F7227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90600" y="-914400"/>
            <a:ext cx="10744200" cy="906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739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153400" cy="609600"/>
          </a:xfrm>
        </p:spPr>
        <p:txBody>
          <a:bodyPr/>
          <a:lstStyle/>
          <a:p>
            <a:r>
              <a:rPr lang="en-US" sz="4000" dirty="0"/>
              <a:t>Reminder: Special Project #5 – COVID-19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57200"/>
            <a:ext cx="8839200" cy="5257800"/>
          </a:xfrm>
        </p:spPr>
        <p:txBody>
          <a:bodyPr/>
          <a:lstStyle/>
          <a:p>
            <a:r>
              <a:rPr lang="en-US" sz="2400" dirty="0"/>
              <a:t>Make comparisons of COVID-19 statistics between the U.S., South Korea and Germany from </a:t>
            </a:r>
            <a:r>
              <a:rPr lang="en-US" sz="2400" dirty="0">
                <a:hlinkClick r:id="rId2"/>
              </a:rPr>
              <a:t>https://coronaboard.com</a:t>
            </a:r>
            <a:r>
              <a:rPr lang="en-US" sz="2400" dirty="0"/>
              <a:t> on spreadsheet </a:t>
            </a:r>
          </a:p>
          <a:p>
            <a:pPr lvl="1"/>
            <a:r>
              <a:rPr lang="en-US" sz="2000" dirty="0"/>
              <a:t>Total 27 points: 1 point for each of the top 15 cells and 2 points for each of the 6 cells for testing</a:t>
            </a:r>
          </a:p>
          <a:p>
            <a:r>
              <a:rPr lang="en-US" sz="2400" dirty="0"/>
              <a:t>Make a timeline from Jan. 15, 2020 through Apr. 15 for The World Health Organization (WHO), U.S.A. and South Korea in their actions in response to COVID-19: One in Jan., one in Apr. and two each in Feb. and Mar.</a:t>
            </a:r>
          </a:p>
          <a:p>
            <a:pPr lvl="1"/>
            <a:r>
              <a:rPr lang="en-US" sz="2000" dirty="0"/>
              <a:t>2 points each, totaling 30 points</a:t>
            </a:r>
          </a:p>
          <a:p>
            <a:r>
              <a:rPr lang="en-US" sz="2400" dirty="0"/>
              <a:t>What are the 3 most fundamental requirements for opening back up (</a:t>
            </a:r>
            <a:r>
              <a:rPr lang="en-US" sz="2400" dirty="0">
                <a:sym typeface="Wingdings" pitchFamily="2" charset="2"/>
              </a:rPr>
              <a:t>2 points each, total 6 points)?  Identify the two of these U.S. is ready (1 point each, total 2 points; do NOT just take politician’s words!) for opening.</a:t>
            </a:r>
          </a:p>
          <a:p>
            <a:pPr lvl="1"/>
            <a:r>
              <a:rPr lang="en-US" sz="2000" b="1" u="sng" dirty="0">
                <a:solidFill>
                  <a:srgbClr val="FF0000"/>
                </a:solidFill>
                <a:sym typeface="Wingdings" pitchFamily="2" charset="2"/>
              </a:rPr>
              <a:t>Must be quantitative!</a:t>
            </a:r>
            <a:endParaRPr lang="en-US" sz="2000" b="1" u="sng" dirty="0">
              <a:solidFill>
                <a:srgbClr val="FF0000"/>
              </a:solidFill>
            </a:endParaRPr>
          </a:p>
          <a:p>
            <a:r>
              <a:rPr lang="en-US" sz="2400" dirty="0"/>
              <a:t>Due: 1pm Monday, May 4</a:t>
            </a:r>
          </a:p>
          <a:p>
            <a:pPr lvl="1"/>
            <a:r>
              <a:rPr lang="en-US" sz="2000" dirty="0"/>
              <a:t>Scan all pages of your special project into the pdf format</a:t>
            </a:r>
          </a:p>
          <a:p>
            <a:pPr lvl="1"/>
            <a:r>
              <a:rPr lang="en-US" sz="2000" dirty="0"/>
              <a:t>Save all pages into one file with the filename SP5-YourLastName-YourFirstName.pdf</a:t>
            </a:r>
          </a:p>
          <a:p>
            <a:r>
              <a:rPr lang="en-US" sz="2400" dirty="0"/>
              <a:t>Spreadsheet has been posted on the class web page.  Download ASAP.</a:t>
            </a:r>
          </a:p>
        </p:txBody>
      </p:sp>
    </p:spTree>
    <p:extLst>
      <p:ext uri="{BB962C8B-B14F-4D97-AF65-F5344CB8AC3E}">
        <p14:creationId xmlns:p14="http://schemas.microsoft.com/office/powerpoint/2010/main" val="2382173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D1CD67-20EB-0049-9442-2C0F77E19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Wednesday, Apr. 22,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146B24-B3ED-F14F-8580-B61B5BB95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BB679-9464-6342-B665-34933D4E0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375151-3F8E-0742-B04E-2E19624C5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1365" y="-76200"/>
            <a:ext cx="9466729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28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Apr. 22, 2020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BF8D-5E90-0140-BFA1-425DFCF92497}" type="slidenum">
              <a:rPr lang="en-US"/>
              <a:pPr/>
              <a:t>5</a:t>
            </a:fld>
            <a:endParaRPr lang="en-US"/>
          </a:p>
        </p:txBody>
      </p:sp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Induced EMF</a:t>
            </a:r>
          </a:p>
        </p:txBody>
      </p:sp>
      <p:graphicFrame>
        <p:nvGraphicFramePr>
          <p:cNvPr id="41062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905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106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2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906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106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2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90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106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5638800"/>
          </a:xfrm>
        </p:spPr>
        <p:txBody>
          <a:bodyPr/>
          <a:lstStyle/>
          <a:p>
            <a:r>
              <a:rPr lang="en-US" sz="2800" dirty="0"/>
              <a:t>It has been discovered by </a:t>
            </a:r>
            <a:r>
              <a:rPr lang="en-US" sz="2800" dirty="0" err="1"/>
              <a:t>Oersted</a:t>
            </a:r>
            <a:r>
              <a:rPr lang="en-US" sz="2800" dirty="0"/>
              <a:t> and company in early 19</a:t>
            </a:r>
            <a:r>
              <a:rPr lang="en-US" sz="2800" baseline="30000" dirty="0"/>
              <a:t>th</a:t>
            </a:r>
            <a:r>
              <a:rPr lang="en-US" sz="2800" dirty="0"/>
              <a:t> century that </a:t>
            </a:r>
          </a:p>
          <a:p>
            <a:pPr lvl="1"/>
            <a:r>
              <a:rPr lang="en-US" sz="2400" dirty="0"/>
              <a:t>Magnetic field can be produced by the electric current</a:t>
            </a:r>
          </a:p>
          <a:p>
            <a:pPr lvl="1"/>
            <a:r>
              <a:rPr lang="en-US" sz="2400" dirty="0"/>
              <a:t>Magnetic field can exert force on the electric charge</a:t>
            </a:r>
          </a:p>
          <a:p>
            <a:r>
              <a:rPr lang="en-US" sz="2800" dirty="0"/>
              <a:t>So if you were a scientist at that time, what would you wonder?</a:t>
            </a:r>
          </a:p>
          <a:p>
            <a:pPr lvl="1"/>
            <a:r>
              <a:rPr lang="en-US" sz="2400" dirty="0"/>
              <a:t>Yes, you are absolutely right!  You would wonder if the magnetic field can create the electric current.</a:t>
            </a:r>
          </a:p>
          <a:p>
            <a:pPr lvl="1"/>
            <a:r>
              <a:rPr lang="en-US" sz="2400" dirty="0"/>
              <a:t>An American scientist Joseph Henry and an English scientist Michael Faraday independently found that it was possible</a:t>
            </a:r>
          </a:p>
          <a:p>
            <a:pPr lvl="2"/>
            <a:r>
              <a:rPr lang="en-US" sz="2000" dirty="0"/>
              <a:t>Though, Faraday was given the credit since he published his work before Henry did</a:t>
            </a:r>
          </a:p>
          <a:p>
            <a:pPr lvl="3"/>
            <a:r>
              <a:rPr lang="en-US" sz="1800" dirty="0"/>
              <a:t>He also did a lot of detailed studies on magnetic induction</a:t>
            </a:r>
          </a:p>
        </p:txBody>
      </p:sp>
      <p:graphicFrame>
        <p:nvGraphicFramePr>
          <p:cNvPr id="41063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90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1063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793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0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0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0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0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06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06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06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3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Apr. 22, 2020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EA8C-FD88-4640-8B03-A9AC741F19D7}" type="slidenum">
              <a:rPr lang="en-US"/>
              <a:pPr/>
              <a:t>6</a:t>
            </a:fld>
            <a:endParaRPr lang="en-US"/>
          </a:p>
        </p:txBody>
      </p:sp>
      <p:pic>
        <p:nvPicPr>
          <p:cNvPr id="411650" name="Picture 2" descr="FG29_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81000"/>
            <a:ext cx="4876800" cy="3352800"/>
          </a:xfrm>
          <a:prstGeom prst="rect">
            <a:avLst/>
          </a:prstGeom>
          <a:noFill/>
        </p:spPr>
      </p:pic>
      <p:sp>
        <p:nvSpPr>
          <p:cNvPr id="41165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Electromagnetic Induction</a:t>
            </a:r>
          </a:p>
        </p:txBody>
      </p:sp>
      <p:graphicFrame>
        <p:nvGraphicFramePr>
          <p:cNvPr id="41165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929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116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65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930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116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65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93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116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6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305800" cy="5791200"/>
          </a:xfrm>
        </p:spPr>
        <p:txBody>
          <a:bodyPr/>
          <a:lstStyle/>
          <a:p>
            <a:r>
              <a:rPr lang="en-US" sz="2800" dirty="0"/>
              <a:t>Faraday used an apparatus below to show that magnetic field can induce current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Despite his hope he did not see steady current induced on the other side when the switch is thrown</a:t>
            </a:r>
          </a:p>
          <a:p>
            <a:r>
              <a:rPr lang="en-US" sz="2800" dirty="0"/>
              <a:t>But he did see that the needle on the Galvanometer turns strongly when the switch is initially thrown and is opened</a:t>
            </a:r>
          </a:p>
          <a:p>
            <a:pPr lvl="1"/>
            <a:r>
              <a:rPr lang="en-US" sz="2400" dirty="0"/>
              <a:t>When the magnetic field through coil Y changes, a current flows as if there were a source of </a:t>
            </a:r>
            <a:r>
              <a:rPr lang="en-US" sz="2400" dirty="0" err="1"/>
              <a:t>emf</a:t>
            </a:r>
            <a:endParaRPr lang="en-US" sz="2400" dirty="0"/>
          </a:p>
          <a:p>
            <a:r>
              <a:rPr lang="en-US" sz="2800" dirty="0"/>
              <a:t>Thus he concluded that </a:t>
            </a:r>
            <a:r>
              <a:rPr lang="en-US" sz="2800" b="1" u="sng" dirty="0">
                <a:solidFill>
                  <a:srgbClr val="CC0000"/>
                </a:solidFill>
              </a:rPr>
              <a:t>an induced </a:t>
            </a:r>
            <a:r>
              <a:rPr lang="en-US" sz="2800" b="1" u="sng" dirty="0" err="1">
                <a:solidFill>
                  <a:srgbClr val="CC0000"/>
                </a:solidFill>
              </a:rPr>
              <a:t>emf</a:t>
            </a:r>
            <a:r>
              <a:rPr lang="en-US" sz="2800" b="1" u="sng" dirty="0">
                <a:solidFill>
                  <a:srgbClr val="CC0000"/>
                </a:solidFill>
              </a:rPr>
              <a:t> is produced by a  changing magnetic field</a:t>
            </a:r>
            <a:r>
              <a:rPr lang="en-US" sz="2800" dirty="0"/>
              <a:t> </a:t>
            </a:r>
            <a:r>
              <a:rPr lang="en-US" sz="2800" dirty="0" err="1">
                <a:sym typeface="Wingdings" charset="2"/>
              </a:rPr>
              <a:t></a:t>
            </a:r>
            <a:r>
              <a:rPr lang="en-US" sz="2800" dirty="0">
                <a:sym typeface="Wingdings" charset="2"/>
              </a:rPr>
              <a:t> </a:t>
            </a:r>
            <a:r>
              <a:rPr lang="en-US" sz="28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sym typeface="Wingdings" charset="2"/>
              </a:rPr>
              <a:t>Electromagnetic Induction</a:t>
            </a:r>
            <a:endParaRPr lang="en-US" sz="2800" b="1" u="sng" dirty="0">
              <a:solidFill>
                <a:srgbClr val="CC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graphicFrame>
        <p:nvGraphicFramePr>
          <p:cNvPr id="41165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932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116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676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1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1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1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1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1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11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116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5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Apr. 22, 2020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07C87-3574-084E-8BD8-87D4D7349A43}" type="slidenum">
              <a:rPr lang="en-US"/>
              <a:pPr/>
              <a:t>7</a:t>
            </a:fld>
            <a:endParaRPr lang="en-US"/>
          </a:p>
        </p:txBody>
      </p:sp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Electromagnetic Induction</a:t>
            </a:r>
          </a:p>
        </p:txBody>
      </p:sp>
      <p:graphicFrame>
        <p:nvGraphicFramePr>
          <p:cNvPr id="41267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95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126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676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954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126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67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95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126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6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229600" cy="4038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Further studies on electromagnetic induction taught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If a magnet is moved quickly into a coil of wire, a current is induced in the wire.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If a magnet is removed from the coil, a current is induced in the wire in the opposite direction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By the same token, the current can also be induced if the magnet stays put but the coil moves toward or away from the magnet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Current is also induced if the coil rotates.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In other words, it does not matter whether the magnet or the coil moves.  It is the relative motion that counts. </a:t>
            </a:r>
          </a:p>
        </p:txBody>
      </p:sp>
      <p:graphicFrame>
        <p:nvGraphicFramePr>
          <p:cNvPr id="412679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95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1267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2680" name="Picture 8" descr="FG29_002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4572000"/>
            <a:ext cx="2743200" cy="2057400"/>
          </a:xfrm>
          <a:prstGeom prst="rect">
            <a:avLst/>
          </a:prstGeom>
          <a:noFill/>
        </p:spPr>
      </p:pic>
      <p:pic>
        <p:nvPicPr>
          <p:cNvPr id="412681" name="Picture 9" descr="FG29_002B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76600" y="4591050"/>
            <a:ext cx="2819400" cy="2114550"/>
          </a:xfrm>
          <a:prstGeom prst="rect">
            <a:avLst/>
          </a:prstGeom>
          <a:noFill/>
        </p:spPr>
      </p:pic>
      <p:pic>
        <p:nvPicPr>
          <p:cNvPr id="412682" name="Picture 10" descr="FG29_002C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43600" y="4629150"/>
            <a:ext cx="2971800" cy="2228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630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2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2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2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2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2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2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2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2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2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2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2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2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12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12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126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Apr. 22, 2020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EF07-28D4-3446-9D70-0EED7CB40239}" type="slidenum">
              <a:rPr lang="en-US"/>
              <a:pPr/>
              <a:t>8</a:t>
            </a:fld>
            <a:endParaRPr lang="en-US"/>
          </a:p>
        </p:txBody>
      </p:sp>
      <p:pic>
        <p:nvPicPr>
          <p:cNvPr id="413698" name="Picture 2" descr="FG29_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2362200"/>
            <a:ext cx="1828800" cy="1371600"/>
          </a:xfrm>
          <a:prstGeom prst="rect">
            <a:avLst/>
          </a:prstGeom>
          <a:noFill/>
        </p:spPr>
      </p:pic>
      <p:sp>
        <p:nvSpPr>
          <p:cNvPr id="41369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Magnetic Flux</a:t>
            </a:r>
          </a:p>
        </p:txBody>
      </p:sp>
      <p:graphicFrame>
        <p:nvGraphicFramePr>
          <p:cNvPr id="413700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377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137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01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37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137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02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37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1370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37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593725"/>
            <a:ext cx="8458200" cy="5867400"/>
          </a:xfrm>
        </p:spPr>
        <p:txBody>
          <a:bodyPr/>
          <a:lstStyle/>
          <a:p>
            <a:r>
              <a:rPr lang="en-US" sz="2800" dirty="0"/>
              <a:t>So what do you think is the induced </a:t>
            </a:r>
            <a:r>
              <a:rPr lang="en-US" sz="2800" dirty="0" err="1"/>
              <a:t>emf</a:t>
            </a:r>
            <a:r>
              <a:rPr lang="en-US" sz="2800" dirty="0"/>
              <a:t> proportional to?</a:t>
            </a:r>
          </a:p>
          <a:p>
            <a:pPr lvl="1"/>
            <a:r>
              <a:rPr lang="en-US" sz="2400" dirty="0"/>
              <a:t>The rate of changes of the magnetic field?</a:t>
            </a:r>
          </a:p>
          <a:p>
            <a:pPr lvl="2"/>
            <a:r>
              <a:rPr lang="en-US" sz="2000" dirty="0"/>
              <a:t>the higher the changes of the field the higher the induction?</a:t>
            </a:r>
          </a:p>
          <a:p>
            <a:pPr lvl="1"/>
            <a:r>
              <a:rPr lang="en-US" sz="2400" dirty="0"/>
              <a:t>Not really, it rather depends on the rate of change of the </a:t>
            </a:r>
            <a:r>
              <a:rPr lang="en-US" sz="24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magnetic flux</a:t>
            </a:r>
            <a:r>
              <a:rPr lang="en-US" sz="2400" dirty="0"/>
              <a:t>, </a:t>
            </a:r>
            <a:r>
              <a:rPr lang="en-US" sz="2400" dirty="0">
                <a:latin typeface="Symbol" charset="2"/>
              </a:rPr>
              <a:t>Φ</a:t>
            </a:r>
            <a:r>
              <a:rPr lang="en-US" sz="2400" baseline="-25000" dirty="0"/>
              <a:t>B</a:t>
            </a:r>
            <a:r>
              <a:rPr lang="en-US" sz="2400" dirty="0"/>
              <a:t>.</a:t>
            </a:r>
          </a:p>
          <a:p>
            <a:pPr lvl="1"/>
            <a:r>
              <a:rPr lang="en-US" sz="2400" dirty="0"/>
              <a:t>Magnetic flux is defined as (just like the electric flux)</a:t>
            </a:r>
          </a:p>
          <a:p>
            <a:pPr lvl="1"/>
            <a:r>
              <a:rPr lang="en-US" sz="2400" dirty="0"/>
              <a:t> </a:t>
            </a:r>
          </a:p>
          <a:p>
            <a:pPr lvl="2"/>
            <a:r>
              <a:rPr lang="en-US" sz="2000" dirty="0"/>
              <a:t> </a:t>
            </a:r>
            <a:r>
              <a:rPr lang="en-US" sz="2000" dirty="0" err="1">
                <a:latin typeface="Symbol" charset="2"/>
              </a:rPr>
              <a:t>θ</a:t>
            </a:r>
            <a:r>
              <a:rPr lang="en-US" sz="2000" dirty="0"/>
              <a:t> is the angle between </a:t>
            </a:r>
            <a:r>
              <a:rPr lang="en-US" sz="2000" b="1" dirty="0"/>
              <a:t>B</a:t>
            </a:r>
            <a:r>
              <a:rPr lang="en-US" sz="2000" dirty="0"/>
              <a:t> and the area vector </a:t>
            </a:r>
            <a:r>
              <a:rPr lang="en-US" sz="2000" b="1" dirty="0"/>
              <a:t>A</a:t>
            </a:r>
            <a:r>
              <a:rPr lang="en-US" sz="2000" dirty="0"/>
              <a:t> whose direction is perpendicular to the face of the loop based on the right-hand rule</a:t>
            </a:r>
          </a:p>
          <a:p>
            <a:pPr lvl="1"/>
            <a:r>
              <a:rPr lang="en-US" sz="2400" dirty="0"/>
              <a:t>What kind of quantity is the magnetic flux?</a:t>
            </a:r>
          </a:p>
          <a:p>
            <a:pPr lvl="2"/>
            <a:r>
              <a:rPr lang="en-US" sz="2000" dirty="0"/>
              <a:t>Scalar. Unit?</a:t>
            </a:r>
          </a:p>
          <a:p>
            <a:pPr lvl="2"/>
            <a:r>
              <a:rPr lang="en-US" sz="2000" dirty="0"/>
              <a:t>               or </a:t>
            </a:r>
            <a:r>
              <a:rPr lang="en-US" sz="2000" dirty="0" err="1"/>
              <a:t>weber</a:t>
            </a:r>
            <a:endParaRPr lang="en-US" sz="2000" dirty="0"/>
          </a:p>
          <a:p>
            <a:r>
              <a:rPr lang="en-US" sz="2800" dirty="0"/>
              <a:t>If the area of the loop is not simple or B is not uniform, the magnetic flux can be written as </a:t>
            </a:r>
          </a:p>
        </p:txBody>
      </p:sp>
      <p:graphicFrame>
        <p:nvGraphicFramePr>
          <p:cNvPr id="413704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380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1370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05" name="Object 9"/>
          <p:cNvGraphicFramePr>
            <a:graphicFrameLocks noChangeAspect="1"/>
          </p:cNvGraphicFramePr>
          <p:nvPr/>
        </p:nvGraphicFramePr>
        <p:xfrm>
          <a:off x="1600200" y="3143250"/>
          <a:ext cx="3505200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381" name="Equation" r:id="rId9" imgW="1650960" imgH="228600" progId="Equation.DSMT4">
                  <p:embed/>
                </p:oleObj>
              </mc:Choice>
              <mc:Fallback>
                <p:oleObj name="Equation" r:id="rId9" imgW="1650960" imgH="228600" progId="Equation.DSMT4">
                  <p:embed/>
                  <p:pic>
                    <p:nvPicPr>
                      <p:cNvPr id="41370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143250"/>
                        <a:ext cx="3505200" cy="48418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06" name="Object 10"/>
          <p:cNvGraphicFramePr>
            <a:graphicFrameLocks noChangeAspect="1"/>
          </p:cNvGraphicFramePr>
          <p:nvPr/>
        </p:nvGraphicFramePr>
        <p:xfrm>
          <a:off x="5818188" y="5964238"/>
          <a:ext cx="2030412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382" name="Equation" r:id="rId11" imgW="799920" imgH="291960" progId="Equation.DSMT4">
                  <p:embed/>
                </p:oleObj>
              </mc:Choice>
              <mc:Fallback>
                <p:oleObj name="Equation" r:id="rId11" imgW="799920" imgH="291960" progId="Equation.DSMT4">
                  <p:embed/>
                  <p:pic>
                    <p:nvPicPr>
                      <p:cNvPr id="41370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8188" y="5964238"/>
                        <a:ext cx="2030412" cy="74136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07" name="Object 11"/>
          <p:cNvGraphicFramePr>
            <a:graphicFrameLocks noChangeAspect="1"/>
          </p:cNvGraphicFramePr>
          <p:nvPr/>
        </p:nvGraphicFramePr>
        <p:xfrm>
          <a:off x="1765300" y="5029200"/>
          <a:ext cx="67310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383" name="Equation" r:id="rId13" imgW="368280" imgH="203040" progId="Equation.DSMT4">
                  <p:embed/>
                </p:oleObj>
              </mc:Choice>
              <mc:Fallback>
                <p:oleObj name="Equation" r:id="rId13" imgW="368280" imgH="203040" progId="Equation.DSMT4">
                  <p:embed/>
                  <p:pic>
                    <p:nvPicPr>
                      <p:cNvPr id="41370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300" y="5029200"/>
                        <a:ext cx="673100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08" name="Object 12"/>
          <p:cNvGraphicFramePr>
            <a:graphicFrameLocks noChangeAspect="1"/>
          </p:cNvGraphicFramePr>
          <p:nvPr/>
        </p:nvGraphicFramePr>
        <p:xfrm>
          <a:off x="3733800" y="5076825"/>
          <a:ext cx="15240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384" name="Equation" r:id="rId15" imgW="774360" imgH="203040" progId="Equation.DSMT4">
                  <p:embed/>
                </p:oleObj>
              </mc:Choice>
              <mc:Fallback>
                <p:oleObj name="Equation" r:id="rId15" imgW="774360" imgH="203040" progId="Equation.DSMT4">
                  <p:embed/>
                  <p:pic>
                    <p:nvPicPr>
                      <p:cNvPr id="41370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076825"/>
                        <a:ext cx="1524000" cy="4000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122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3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3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3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3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37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37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13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3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3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3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37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37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37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13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37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13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137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13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70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Apr. 22, 2020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C519-E942-2A47-98BE-460303325F7D}" type="slidenum">
              <a:rPr lang="en-US"/>
              <a:pPr/>
              <a:t>9</a:t>
            </a:fld>
            <a:endParaRPr lang="en-US"/>
          </a:p>
        </p:txBody>
      </p:sp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Faraday’s Law of Induction</a:t>
            </a:r>
          </a:p>
        </p:txBody>
      </p:sp>
      <p:graphicFrame>
        <p:nvGraphicFramePr>
          <p:cNvPr id="41472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20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147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2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202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147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2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20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147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47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106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In terms of magnetic flux, we can formulate Faraday’s findings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</a:t>
            </a:r>
            <a:r>
              <a:rPr lang="en-US" dirty="0" err="1"/>
              <a:t>emf</a:t>
            </a:r>
            <a:r>
              <a:rPr lang="en-US" dirty="0"/>
              <a:t> induced in a circuit is equal to the rate of change of magnetic flux through the circuit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 </a:t>
            </a:r>
          </a:p>
          <a:p>
            <a:pPr lvl="2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If the circuit contains N closely wrapped loops, the total induced </a:t>
            </a:r>
            <a:r>
              <a:rPr lang="en-US" dirty="0" err="1"/>
              <a:t>emf</a:t>
            </a:r>
            <a:r>
              <a:rPr lang="en-US" dirty="0"/>
              <a:t> is the sum of the </a:t>
            </a:r>
            <a:r>
              <a:rPr lang="en-US" dirty="0" err="1"/>
              <a:t>emf</a:t>
            </a:r>
            <a:r>
              <a:rPr lang="en-US" dirty="0"/>
              <a:t> induced in each loop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Why negative?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Has got a lot to do with the direction of induced </a:t>
            </a:r>
            <a:r>
              <a:rPr lang="en-US" dirty="0" err="1"/>
              <a:t>emf</a:t>
            </a:r>
            <a:r>
              <a:rPr lang="en-US" dirty="0"/>
              <a:t>…</a:t>
            </a:r>
          </a:p>
        </p:txBody>
      </p:sp>
      <p:graphicFrame>
        <p:nvGraphicFramePr>
          <p:cNvPr id="41472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20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147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4728" name="Text Box 8"/>
          <p:cNvSpPr txBox="1">
            <a:spLocks noChangeArrowheads="1"/>
          </p:cNvSpPr>
          <p:nvPr/>
        </p:nvSpPr>
        <p:spPr bwMode="auto">
          <a:xfrm>
            <a:off x="3352800" y="2638425"/>
            <a:ext cx="35052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Faraday’s Law of Induction</a:t>
            </a:r>
            <a:endParaRPr lang="en-US">
              <a:solidFill>
                <a:srgbClr val="CC0000"/>
              </a:solidFill>
              <a:latin typeface="Arial Narrow" charset="0"/>
            </a:endParaRPr>
          </a:p>
        </p:txBody>
      </p:sp>
      <p:graphicFrame>
        <p:nvGraphicFramePr>
          <p:cNvPr id="414729" name="Object 9"/>
          <p:cNvGraphicFramePr>
            <a:graphicFrameLocks noChangeAspect="1"/>
          </p:cNvGraphicFramePr>
          <p:nvPr/>
        </p:nvGraphicFramePr>
        <p:xfrm>
          <a:off x="1371600" y="2392363"/>
          <a:ext cx="1676400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205" name="Equation" r:id="rId8" imgW="660240" imgH="368280" progId="Equation.DSMT4">
                  <p:embed/>
                </p:oleObj>
              </mc:Choice>
              <mc:Fallback>
                <p:oleObj name="Equation" r:id="rId8" imgW="660240" imgH="368280" progId="Equation.DSMT4">
                  <p:embed/>
                  <p:pic>
                    <p:nvPicPr>
                      <p:cNvPr id="41472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392363"/>
                        <a:ext cx="1676400" cy="93503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30" name="Object 10"/>
          <p:cNvGraphicFramePr>
            <a:graphicFrameLocks noChangeAspect="1"/>
          </p:cNvGraphicFramePr>
          <p:nvPr/>
        </p:nvGraphicFramePr>
        <p:xfrm>
          <a:off x="2438400" y="4310062"/>
          <a:ext cx="1828800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206" name="Equation" r:id="rId10" imgW="774360" imgH="368280" progId="Equation.DSMT4">
                  <p:embed/>
                </p:oleObj>
              </mc:Choice>
              <mc:Fallback>
                <p:oleObj name="Equation" r:id="rId10" imgW="774360" imgH="368280" progId="Equation.DSMT4">
                  <p:embed/>
                  <p:pic>
                    <p:nvPicPr>
                      <p:cNvPr id="41473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310062"/>
                        <a:ext cx="1828800" cy="87153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081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4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4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4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4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4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4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47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147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6" grpId="0" build="p"/>
      <p:bldP spid="414728" grpId="0" animBg="1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30847</TotalTime>
  <Words>2084</Words>
  <Application>Microsoft Macintosh PowerPoint</Application>
  <PresentationFormat>On-screen Show (4:3)</PresentationFormat>
  <Paragraphs>222</Paragraphs>
  <Slides>22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 Narrow</vt:lpstr>
      <vt:lpstr>Monotype Corsiva</vt:lpstr>
      <vt:lpstr>Symbol</vt:lpstr>
      <vt:lpstr>Times New Roman</vt:lpstr>
      <vt:lpstr>phys1443-spring02</vt:lpstr>
      <vt:lpstr>Equation</vt:lpstr>
      <vt:lpstr>PHYS 1444 – Section 002 Lecture #20</vt:lpstr>
      <vt:lpstr>Announcements </vt:lpstr>
      <vt:lpstr>Reminder: Special Project #5 – COVID-19</vt:lpstr>
      <vt:lpstr>PowerPoint Presentation</vt:lpstr>
      <vt:lpstr>Induced EMF</vt:lpstr>
      <vt:lpstr>Electromagnetic Induction</vt:lpstr>
      <vt:lpstr>Electromagnetic Induction</vt:lpstr>
      <vt:lpstr>Magnetic Flux</vt:lpstr>
      <vt:lpstr>Faraday’s Law of Induction</vt:lpstr>
      <vt:lpstr>Lenz’s Law</vt:lpstr>
      <vt:lpstr>Induction of EMF</vt:lpstr>
      <vt:lpstr>Example 29 – 5 </vt:lpstr>
      <vt:lpstr>Example 29 – 5, cnt’d </vt:lpstr>
      <vt:lpstr>EMF Induced on a Moving Conductor</vt:lpstr>
      <vt:lpstr>Electric Generators</vt:lpstr>
      <vt:lpstr>How does an Electric Generator work?</vt:lpstr>
      <vt:lpstr>How does an Electric Generator work?</vt:lpstr>
      <vt:lpstr>Example 29 – 9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1056</cp:revision>
  <cp:lastPrinted>2020-04-22T13:30:48Z</cp:lastPrinted>
  <dcterms:created xsi:type="dcterms:W3CDTF">2012-01-19T04:21:20Z</dcterms:created>
  <dcterms:modified xsi:type="dcterms:W3CDTF">2020-04-23T15:45:16Z</dcterms:modified>
</cp:coreProperties>
</file>