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562" r:id="rId2"/>
    <p:sldId id="749" r:id="rId3"/>
    <p:sldId id="715" r:id="rId4"/>
    <p:sldId id="747" r:id="rId5"/>
    <p:sldId id="837" r:id="rId6"/>
    <p:sldId id="838" r:id="rId7"/>
    <p:sldId id="839" r:id="rId8"/>
    <p:sldId id="787" r:id="rId9"/>
    <p:sldId id="841" r:id="rId10"/>
    <p:sldId id="840" r:id="rId11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CC"/>
    <a:srgbClr val="660066"/>
    <a:srgbClr val="99FFCC"/>
    <a:srgbClr val="FFFFCC"/>
    <a:srgbClr val="CC6600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99"/>
    <p:restoredTop sz="94762"/>
  </p:normalViewPr>
  <p:slideViewPr>
    <p:cSldViewPr>
      <p:cViewPr varScale="1">
        <p:scale>
          <a:sx n="126" d="100"/>
          <a:sy n="126" d="100"/>
        </p:scale>
        <p:origin x="108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49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28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95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37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58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21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Apr. 27, 2020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Apr. 27,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Apr. 27,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Apr. 27,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Apr. 27,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Apr. 27,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Apr. 27,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Apr. 27,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Apr. 27,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Apr. 27,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Apr. 27,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Apr. 27,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Monday, Apr. 27, 2020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kf/7w56wv9j72sbd7w75hl0rb200000gn/T/com.microsoft.Powerpoint/converted_emf.em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ronaboard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Relationship Id="rId9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5.bin"/><Relationship Id="rId7" Type="http://schemas.openxmlformats.org/officeDocument/2006/relationships/hyperlink" Target="https://ac.els-cdn.com/S1364032111003984/1-s2.0-S1364032111003984-main.pdf?_tid=0f3bcc60-d3a3-11e7-ab97-00000aab0f01&amp;acdnat=1511808483_dbcd35344af3f7200820eca84b6aff1d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.wmf"/><Relationship Id="rId10" Type="http://schemas.openxmlformats.org/officeDocument/2006/relationships/image" Target="../media/image8.jpeg"/><Relationship Id="rId4" Type="http://schemas.openxmlformats.org/officeDocument/2006/relationships/oleObject" Target="../embeddings/oleObject9.bin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Apr. 27, 2020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1444 – Section 002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#21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90193" y="1447800"/>
            <a:ext cx="305564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Monday, Apr. 27, 2020	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Jaehoon 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489E6EB-9A4B-934B-86D7-16E710D27181}"/>
              </a:ext>
            </a:extLst>
          </p:cNvPr>
          <p:cNvSpPr txBox="1">
            <a:spLocks/>
          </p:cNvSpPr>
          <p:nvPr/>
        </p:nvSpPr>
        <p:spPr bwMode="auto">
          <a:xfrm>
            <a:off x="990600" y="2166937"/>
            <a:ext cx="7772400" cy="3664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algn="l">
              <a:buNone/>
            </a:pPr>
            <a:r>
              <a:rPr lang="en-US" sz="2800" dirty="0">
                <a:latin typeface="Arial Narrow" charset="0"/>
              </a:rPr>
              <a:t>Special Seminar on COVID-19</a:t>
            </a:r>
          </a:p>
          <a:p>
            <a:pPr algn="l">
              <a:buNone/>
            </a:pPr>
            <a:r>
              <a:rPr lang="en-US" sz="2800" dirty="0">
                <a:latin typeface="Arial Narrow" charset="0"/>
              </a:rPr>
              <a:t>CH 29:EM Induction &amp; Faraday’s Law</a:t>
            </a:r>
          </a:p>
          <a:p>
            <a:pPr marL="1352550" lvl="1" indent="-609600"/>
            <a:r>
              <a:rPr lang="en-US" dirty="0">
                <a:latin typeface="Arial Narrow" charset="0"/>
              </a:rPr>
              <a:t>Transformer</a:t>
            </a:r>
          </a:p>
          <a:p>
            <a:pPr marL="1352550" lvl="1" indent="-609600"/>
            <a:r>
              <a:rPr lang="en-US" dirty="0">
                <a:latin typeface="Arial Narrow" charset="0"/>
              </a:rPr>
              <a:t>Electric Field Due to Changing Magnetic Flux</a:t>
            </a:r>
          </a:p>
          <a:p>
            <a:pPr algn="l">
              <a:buNone/>
            </a:pPr>
            <a:r>
              <a:rPr lang="en-US" dirty="0">
                <a:latin typeface="Arial Narrow" charset="0"/>
              </a:rPr>
              <a:t>Chapter 30: Inductance</a:t>
            </a:r>
            <a:endParaRPr lang="en-US" sz="4000" dirty="0">
              <a:latin typeface="Arial Narrow" charset="0"/>
            </a:endParaRPr>
          </a:p>
          <a:p>
            <a:pPr marL="1352550" lvl="1" indent="-609600"/>
            <a:r>
              <a:rPr lang="en-US" dirty="0">
                <a:latin typeface="Arial Narrow" charset="0"/>
              </a:rPr>
              <a:t>Inductance</a:t>
            </a:r>
          </a:p>
          <a:p>
            <a:pPr marL="1352550" lvl="1" indent="-609600"/>
            <a:r>
              <a:rPr lang="en-US" dirty="0">
                <a:latin typeface="Arial Narrow" charset="0"/>
              </a:rPr>
              <a:t>Mutual and Self Inductance</a:t>
            </a:r>
          </a:p>
          <a:p>
            <a:pPr marL="1352550" lvl="1" indent="-609600"/>
            <a:r>
              <a:rPr lang="en-US" dirty="0">
                <a:latin typeface="Arial Narrow" charset="0"/>
              </a:rPr>
              <a:t>Energy Stored in the Magnetic Field</a:t>
            </a:r>
            <a:endParaRPr lang="en-US" sz="3200" dirty="0">
              <a:latin typeface="Arial Narrow" charset="0"/>
            </a:endParaRPr>
          </a:p>
          <a:p>
            <a:pPr lvl="1" indent="0">
              <a:buNone/>
            </a:pPr>
            <a:endParaRPr lang="en-US" dirty="0">
              <a:latin typeface="Arial Narrow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662A6D-CD48-E741-9379-FA0A45B14ADC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6477FA-3DBD-AE48-8D55-6CCB0DC816AE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DC5E7C-D8A6-8447-A53A-F8F56C8C8088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57E9D2-87FF-EB4F-85C2-0AC2B235B038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3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95488"/>
            <a:ext cx="7772400" cy="589402"/>
          </a:xfrm>
        </p:spPr>
        <p:txBody>
          <a:bodyPr/>
          <a:lstStyle/>
          <a:p>
            <a:r>
              <a:rPr lang="en-US" sz="5400" b="1" dirty="0">
                <a:latin typeface="Arial Narrow" charset="0"/>
                <a:ea typeface="ＭＳ Ｐゴシック" charset="0"/>
                <a:cs typeface="ＭＳ Ｐゴシック" charset="0"/>
              </a:rPr>
              <a:t>Seminar Extra Credit Rules 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610600" cy="4993396"/>
          </a:xfrm>
        </p:spPr>
        <p:txBody>
          <a:bodyPr/>
          <a:lstStyle/>
          <a:p>
            <a:pPr eaLnBrk="1" hangingPunct="1"/>
            <a:r>
              <a:rPr lang="en-US" sz="3600" dirty="0"/>
              <a:t>Extra credit will be given for participating in this seminar through the end</a:t>
            </a:r>
          </a:p>
          <a:p>
            <a:pPr eaLnBrk="1" hangingPunct="1"/>
            <a:r>
              <a:rPr lang="en-US" sz="3600" dirty="0"/>
              <a:t>Additional extra credit for relevant questions</a:t>
            </a:r>
          </a:p>
          <a:p>
            <a:pPr lvl="1" eaLnBrk="1" hangingPunct="1"/>
            <a:r>
              <a:rPr lang="en-US" sz="3200" dirty="0"/>
              <a:t>Type your questions into the chat window</a:t>
            </a:r>
          </a:p>
          <a:p>
            <a:pPr lvl="1" eaLnBrk="1" hangingPunct="1"/>
            <a:r>
              <a:rPr lang="en-US" sz="3200" dirty="0"/>
              <a:t>I will choose from the list and call your name</a:t>
            </a:r>
          </a:p>
          <a:p>
            <a:pPr lvl="2" eaLnBrk="1" hangingPunct="1"/>
            <a:r>
              <a:rPr lang="en-US" sz="2800" dirty="0"/>
              <a:t>Your zoom name must be consistent with the class so that I can give you the proper credit</a:t>
            </a:r>
          </a:p>
          <a:p>
            <a:pPr lvl="1" eaLnBrk="1" hangingPunct="1"/>
            <a:r>
              <a:rPr lang="en-US" sz="3200" dirty="0"/>
              <a:t>Unmute your mic and ask the question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CA42AD-DC00-9447-91D9-70CBA23F2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Apr. 27,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08DDB8-3B59-7340-8606-6405E0724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424655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89402"/>
          </a:xfrm>
        </p:spPr>
        <p:txBody>
          <a:bodyPr/>
          <a:lstStyle/>
          <a:p>
            <a:r>
              <a:rPr lang="en-US" b="1" dirty="0">
                <a:latin typeface="Arial Narrow" charset="0"/>
                <a:ea typeface="ＭＳ Ｐゴシック" charset="0"/>
                <a:cs typeface="ＭＳ Ｐゴシック" charset="0"/>
              </a:rPr>
              <a:t>Announcements 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589402"/>
            <a:ext cx="8991600" cy="5394594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2800" dirty="0"/>
              <a:t>Final comprehensive exam: 1:00 </a:t>
            </a:r>
            <a:r>
              <a:rPr lang="mr-IN" sz="2800" dirty="0"/>
              <a:t>–</a:t>
            </a:r>
            <a:r>
              <a:rPr lang="en-US" sz="2800" dirty="0"/>
              <a:t> 2:20pm Wed. May 6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Covers CH21.1 through what we finish Monday, May 4+ math refresher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BYOF</a:t>
            </a:r>
          </a:p>
          <a:p>
            <a:pPr eaLnBrk="1" hangingPunct="1"/>
            <a:r>
              <a:rPr lang="en-US" sz="2800" dirty="0"/>
              <a:t>Planetarium Extra Credit: Due 1pm, May 6</a:t>
            </a:r>
          </a:p>
          <a:p>
            <a:pPr lvl="1" eaLnBrk="1" hangingPunct="1"/>
            <a:r>
              <a:rPr lang="en-US" sz="2400" dirty="0"/>
              <a:t>Tape one end of the ticket stub on a sheet of paper with your name on</a:t>
            </a:r>
          </a:p>
          <a:p>
            <a:pPr lvl="1" eaLnBrk="1" hangingPunct="1"/>
            <a:r>
              <a:rPr lang="en-US" sz="2400" dirty="0"/>
              <a:t>Send me the photos of the sheet with the front of the ticket stubs and of the sheet with them flipped over, showing the back of them</a:t>
            </a:r>
          </a:p>
          <a:p>
            <a:pPr lvl="1" eaLnBrk="1" hangingPunct="1"/>
            <a:r>
              <a:rPr lang="en-US" sz="2400" dirty="0"/>
              <a:t>Email subject line must be: SP-Planetarium</a:t>
            </a:r>
            <a:endParaRPr lang="en-US" sz="2800" dirty="0"/>
          </a:p>
          <a:p>
            <a:pPr eaLnBrk="1" hangingPunct="1"/>
            <a:r>
              <a:rPr lang="en-US" sz="2800" dirty="0"/>
              <a:t>Course evaluation</a:t>
            </a:r>
          </a:p>
          <a:p>
            <a:pPr lvl="1" eaLnBrk="1" hangingPunct="1"/>
            <a:r>
              <a:rPr lang="en-US" sz="2400" dirty="0"/>
              <a:t>Only 8 of you have done this! Please do this ASAP! </a:t>
            </a:r>
          </a:p>
          <a:p>
            <a:pPr eaLnBrk="1" hangingPunct="1"/>
            <a:r>
              <a:rPr lang="en-US" sz="2800" dirty="0"/>
              <a:t>Special seminar for extra credit today</a:t>
            </a:r>
          </a:p>
          <a:p>
            <a:pPr lvl="1" eaLnBrk="1" hangingPunct="1"/>
            <a:r>
              <a:rPr lang="en-US" sz="2400" dirty="0"/>
              <a:t>Dr. Linda Lee on COVID-19 </a:t>
            </a:r>
            <a:r>
              <a:rPr lang="en-US" sz="2400" dirty="0">
                <a:sym typeface="Wingdings" pitchFamily="2" charset="2"/>
              </a:rPr>
              <a:t> 30min talk + ~20min Q&amp;A</a:t>
            </a:r>
            <a:endParaRPr lang="en-US" sz="24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CA42AD-DC00-9447-91D9-70CBA23F2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Apr. 27,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08DDB8-3B59-7340-8606-6405E0724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314728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153400" cy="609600"/>
          </a:xfrm>
        </p:spPr>
        <p:txBody>
          <a:bodyPr/>
          <a:lstStyle/>
          <a:p>
            <a:r>
              <a:rPr lang="en-US" sz="4000" dirty="0"/>
              <a:t>Reminder: Special Project #5 – COVID-19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57200"/>
            <a:ext cx="8839200" cy="5257800"/>
          </a:xfrm>
        </p:spPr>
        <p:txBody>
          <a:bodyPr/>
          <a:lstStyle/>
          <a:p>
            <a:r>
              <a:rPr lang="en-US" sz="2400" dirty="0"/>
              <a:t>Make comparisons of COVID-19 statistics between the U.S., South Korea and Germany from </a:t>
            </a:r>
            <a:r>
              <a:rPr lang="en-US" sz="2400" dirty="0">
                <a:hlinkClick r:id="rId3"/>
              </a:rPr>
              <a:t>https://coronaboard.com</a:t>
            </a:r>
            <a:r>
              <a:rPr lang="en-US" sz="2400" dirty="0"/>
              <a:t> on spreadsheet </a:t>
            </a:r>
          </a:p>
          <a:p>
            <a:pPr lvl="1"/>
            <a:r>
              <a:rPr lang="en-US" sz="2000" dirty="0"/>
              <a:t>Total 27 points: 1 point for each of the top 15 cells and 2 points for each of the 6 cells for testing</a:t>
            </a:r>
          </a:p>
          <a:p>
            <a:r>
              <a:rPr lang="en-US" sz="2400" dirty="0"/>
              <a:t>Make a timeline from Jan. 15, 2020 through Apr. 15 for The World Health Organization (WHO), U.S.A. and South Korea in their actions in response to COVID-19: One in Jan., one in Apr. and two each in Feb. and Mar.</a:t>
            </a:r>
          </a:p>
          <a:p>
            <a:pPr lvl="1"/>
            <a:r>
              <a:rPr lang="en-US" sz="2000" dirty="0"/>
              <a:t>2 points each, totaling 30 points</a:t>
            </a:r>
          </a:p>
          <a:p>
            <a:r>
              <a:rPr lang="en-US" sz="2400" dirty="0"/>
              <a:t>What are the 3 most fundamental requirements for opening back up (</a:t>
            </a:r>
            <a:r>
              <a:rPr lang="en-US" sz="2400" dirty="0">
                <a:sym typeface="Wingdings" pitchFamily="2" charset="2"/>
              </a:rPr>
              <a:t>2 points each, total 6 points)?  Identify the two of these U.S. is ready (1 point each, total 2 points; do NOT just take politician’s words!) for opening.</a:t>
            </a:r>
          </a:p>
          <a:p>
            <a:pPr lvl="1"/>
            <a:r>
              <a:rPr lang="en-US" sz="2000" b="1" u="sng" dirty="0">
                <a:solidFill>
                  <a:srgbClr val="FF0000"/>
                </a:solidFill>
                <a:sym typeface="Wingdings" pitchFamily="2" charset="2"/>
              </a:rPr>
              <a:t>Must be quantitative!</a:t>
            </a:r>
            <a:endParaRPr lang="en-US" sz="2000" b="1" u="sng" dirty="0">
              <a:solidFill>
                <a:srgbClr val="FF0000"/>
              </a:solidFill>
            </a:endParaRPr>
          </a:p>
          <a:p>
            <a:r>
              <a:rPr lang="en-US" sz="2400" dirty="0"/>
              <a:t>Due: 1pm Monday, May 4</a:t>
            </a:r>
          </a:p>
          <a:p>
            <a:pPr lvl="1"/>
            <a:r>
              <a:rPr lang="en-US" sz="2000" dirty="0"/>
              <a:t>Scan all pages of your special project into the pdf format</a:t>
            </a:r>
          </a:p>
          <a:p>
            <a:pPr lvl="1"/>
            <a:r>
              <a:rPr lang="en-US" sz="2000" dirty="0"/>
              <a:t>Save all pages into one file with the filename SP5-YourLastName-YourFirstName.pdf</a:t>
            </a:r>
          </a:p>
          <a:p>
            <a:r>
              <a:rPr lang="en-US" sz="2400" dirty="0"/>
              <a:t>Spreadsheet has been posted on the class web page.  Download ASAP.</a:t>
            </a:r>
          </a:p>
        </p:txBody>
      </p:sp>
    </p:spTree>
    <p:extLst>
      <p:ext uri="{BB962C8B-B14F-4D97-AF65-F5344CB8AC3E}">
        <p14:creationId xmlns:p14="http://schemas.microsoft.com/office/powerpoint/2010/main" val="2382173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D1CD67-20EB-0049-9442-2C0F77E19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Apr. 27,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146B24-B3ED-F14F-8580-B61B5BB95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BB679-9464-6342-B665-34933D4E0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375151-3F8E-0742-B04E-2E19624C5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1365" y="-76200"/>
            <a:ext cx="9466729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28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Apr. 27,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Spring 2020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A855-6E50-844C-970E-C636831C12F0}" type="slidenum">
              <a:rPr lang="en-US"/>
              <a:pPr/>
              <a:t>5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dirty="0"/>
              <a:t>US Electricity Sources</a:t>
            </a:r>
          </a:p>
        </p:txBody>
      </p:sp>
      <p:graphicFrame>
        <p:nvGraphicFramePr>
          <p:cNvPr id="4249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36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249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36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249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36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49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36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49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834" y="1062759"/>
            <a:ext cx="8673566" cy="4569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55386" y="1666705"/>
            <a:ext cx="3060540" cy="33619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834" y="1062759"/>
            <a:ext cx="5764731" cy="456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4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/>
          <a:lstStyle/>
          <a:p>
            <a:r>
              <a:rPr lang="en-US" dirty="0"/>
              <a:t>US Electric E Consumption by Users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Apr. 27,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1444-002, Spring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15100" y="5867400"/>
            <a:ext cx="5647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+mn-lt"/>
              </a:rPr>
              <a:t>US Energy Information Administration http://</a:t>
            </a:r>
            <a:r>
              <a:rPr lang="en-US" sz="1600" b="1" dirty="0" err="1">
                <a:solidFill>
                  <a:srgbClr val="FF0000"/>
                </a:solidFill>
                <a:latin typeface="+mn-lt"/>
              </a:rPr>
              <a:t>www.eia.gov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/electricity/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795BE6-F3F6-9841-A20B-92E03CF6F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23" y="762000"/>
            <a:ext cx="7734677" cy="495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61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Apr. 27,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Spring 2020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A855-6E50-844C-970E-C636831C12F0}" type="slidenum">
              <a:rPr lang="en-US"/>
              <a:pPr/>
              <a:t>7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dirty="0"/>
              <a:t>The World Energy Consumption</a:t>
            </a:r>
          </a:p>
        </p:txBody>
      </p:sp>
      <p:graphicFrame>
        <p:nvGraphicFramePr>
          <p:cNvPr id="4249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38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249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38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249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38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49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49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8382000" cy="5486400"/>
          </a:xfrm>
        </p:spPr>
        <p:txBody>
          <a:bodyPr/>
          <a:lstStyle/>
          <a:p>
            <a:r>
              <a:rPr lang="en-US" sz="2800" dirty="0"/>
              <a:t>In 2016, total worldwide energy consumption was 567 EJ </a:t>
            </a:r>
            <a:r>
              <a:rPr lang="en-US" sz="2800" dirty="0">
                <a:solidFill>
                  <a:srgbClr val="008000"/>
                </a:solidFill>
              </a:rPr>
              <a:t>(567×10</a:t>
            </a:r>
            <a:r>
              <a:rPr lang="en-US" sz="2800" baseline="30000" dirty="0">
                <a:solidFill>
                  <a:srgbClr val="008000"/>
                </a:solidFill>
              </a:rPr>
              <a:t>18</a:t>
            </a:r>
            <a:r>
              <a:rPr lang="en-US" sz="2800" dirty="0">
                <a:solidFill>
                  <a:srgbClr val="008000"/>
                </a:solidFill>
              </a:rPr>
              <a:t> J=157 </a:t>
            </a:r>
            <a:r>
              <a:rPr lang="en-US" sz="2800" dirty="0" err="1">
                <a:solidFill>
                  <a:srgbClr val="008000"/>
                </a:solidFill>
              </a:rPr>
              <a:t>PWh</a:t>
            </a:r>
            <a:r>
              <a:rPr lang="en-US" sz="2800" dirty="0">
                <a:solidFill>
                  <a:srgbClr val="008000"/>
                </a:solidFill>
              </a:rPr>
              <a:t>)</a:t>
            </a:r>
            <a:r>
              <a:rPr lang="en-US" sz="2800" dirty="0">
                <a:solidFill>
                  <a:srgbClr val="008000"/>
                </a:solidFill>
                <a:sym typeface="Wingdings"/>
              </a:rPr>
              <a:t> expected &gt;1000EJ by 2050 </a:t>
            </a:r>
            <a:endParaRPr lang="en-US" sz="2800" dirty="0">
              <a:solidFill>
                <a:srgbClr val="008000"/>
              </a:solidFill>
            </a:endParaRPr>
          </a:p>
          <a:p>
            <a:pPr lvl="1"/>
            <a:r>
              <a:rPr lang="en-US" sz="2400" dirty="0"/>
              <a:t>Equivalent to an average energy consumption rate of 18 terawatts (1.8×10</a:t>
            </a:r>
            <a:r>
              <a:rPr lang="en-US" sz="2400" baseline="30000" dirty="0"/>
              <a:t>13</a:t>
            </a:r>
            <a:r>
              <a:rPr lang="en-US" sz="2400" dirty="0"/>
              <a:t> W)</a:t>
            </a:r>
          </a:p>
          <a:p>
            <a:pPr lvl="1"/>
            <a:r>
              <a:rPr lang="en-US" sz="2400" dirty="0"/>
              <a:t>US uses 39.1 </a:t>
            </a:r>
            <a:r>
              <a:rPr lang="en-US" sz="2400" dirty="0" err="1"/>
              <a:t>PWh</a:t>
            </a:r>
            <a:r>
              <a:rPr lang="en-US" sz="2400" dirty="0"/>
              <a:t> (1.38kWh/person, as of 2014)</a:t>
            </a:r>
          </a:p>
          <a:p>
            <a:r>
              <a:rPr lang="en-US" sz="2800" dirty="0">
                <a:solidFill>
                  <a:srgbClr val="000090"/>
                </a:solidFill>
              </a:rPr>
              <a:t>The potential for renewable energy 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solar energy 1600 EJ (444,000 </a:t>
            </a:r>
            <a:r>
              <a:rPr lang="en-US" sz="2400" dirty="0" err="1">
                <a:solidFill>
                  <a:srgbClr val="0000FF"/>
                </a:solidFill>
              </a:rPr>
              <a:t>TWh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wind power 600 EJ (167,000 </a:t>
            </a:r>
            <a:r>
              <a:rPr lang="en-US" sz="2400" dirty="0" err="1">
                <a:solidFill>
                  <a:srgbClr val="0000FF"/>
                </a:solidFill>
              </a:rPr>
              <a:t>TWh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geothermal energy 500 EJ (139,000 TWh),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biomass 250 EJ (70,000 </a:t>
            </a:r>
            <a:r>
              <a:rPr lang="en-US" sz="2400" dirty="0" err="1">
                <a:solidFill>
                  <a:srgbClr val="0000FF"/>
                </a:solidFill>
              </a:rPr>
              <a:t>TWh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hydropower 50 EJ (14,000 TWh) an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ocean energy 1 EJ (280 </a:t>
            </a:r>
            <a:r>
              <a:rPr lang="en-US" sz="2400" dirty="0" err="1">
                <a:solidFill>
                  <a:srgbClr val="0000FF"/>
                </a:solidFill>
              </a:rPr>
              <a:t>TWh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Read </a:t>
            </a:r>
            <a:r>
              <a:rPr lang="en-US" sz="2400" dirty="0">
                <a:solidFill>
                  <a:srgbClr val="0000FF"/>
                </a:solidFill>
                <a:hlinkClick r:id="rId7"/>
              </a:rPr>
              <a:t>this paper if you want to learn more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4249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388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249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313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4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4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4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4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4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4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249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49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249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49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49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Apr. 27,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A855-6E50-844C-970E-C636831C12F0}" type="slidenum">
              <a:rPr lang="en-US"/>
              <a:pPr/>
              <a:t>8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/>
          <a:lstStyle/>
          <a:p>
            <a:r>
              <a:rPr lang="en-US"/>
              <a:t>A DC Generator</a:t>
            </a:r>
          </a:p>
        </p:txBody>
      </p:sp>
      <p:graphicFrame>
        <p:nvGraphicFramePr>
          <p:cNvPr id="4249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409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249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41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49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41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49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49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82000" cy="5486400"/>
          </a:xfrm>
        </p:spPr>
        <p:txBody>
          <a:bodyPr/>
          <a:lstStyle/>
          <a:p>
            <a:r>
              <a:rPr lang="en-US" dirty="0"/>
              <a:t>A DC generator is almost the same as an AC generator except the slip rings are replaced by split-ring </a:t>
            </a:r>
            <a:r>
              <a:rPr lang="en-US" dirty="0" err="1"/>
              <a:t>commutators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Output can be smoothed out by placing a capacitor in parallel to the output</a:t>
            </a:r>
          </a:p>
          <a:p>
            <a:pPr lvl="1"/>
            <a:r>
              <a:rPr lang="en-US" dirty="0"/>
              <a:t>More commonly done using many armature windings</a:t>
            </a:r>
          </a:p>
        </p:txBody>
      </p:sp>
      <p:graphicFrame>
        <p:nvGraphicFramePr>
          <p:cNvPr id="4249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412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249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4968" name="Picture 8" descr="FG29_014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" y="2406650"/>
            <a:ext cx="2743200" cy="1524000"/>
          </a:xfrm>
          <a:prstGeom prst="rect">
            <a:avLst/>
          </a:prstGeom>
          <a:noFill/>
        </p:spPr>
      </p:pic>
      <p:pic>
        <p:nvPicPr>
          <p:cNvPr id="424969" name="Picture 9" descr="FG29_014B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81600" y="2298700"/>
            <a:ext cx="3048000" cy="1739900"/>
          </a:xfrm>
          <a:prstGeom prst="rect">
            <a:avLst/>
          </a:prstGeom>
          <a:noFill/>
        </p:spPr>
      </p:pic>
      <p:sp>
        <p:nvSpPr>
          <p:cNvPr id="424970" name="AutoShape 10"/>
          <p:cNvSpPr>
            <a:spLocks noChangeArrowheads="1"/>
          </p:cNvSpPr>
          <p:nvPr/>
        </p:nvSpPr>
        <p:spPr bwMode="auto">
          <a:xfrm>
            <a:off x="3200400" y="2619375"/>
            <a:ext cx="2209800" cy="1098550"/>
          </a:xfrm>
          <a:prstGeom prst="rightArrow">
            <a:avLst>
              <a:gd name="adj1" fmla="val 50000"/>
              <a:gd name="adj2" fmla="val 50289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Smooth output using many windings</a:t>
            </a:r>
          </a:p>
        </p:txBody>
      </p:sp>
    </p:spTree>
    <p:extLst>
      <p:ext uri="{BB962C8B-B14F-4D97-AF65-F5344CB8AC3E}">
        <p14:creationId xmlns:p14="http://schemas.microsoft.com/office/powerpoint/2010/main" val="345266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4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4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4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4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4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24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4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4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4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4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6" grpId="0" build="p"/>
      <p:bldP spid="4249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DFCF-287B-B54B-BE9C-4FB1E7A69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 dirty="0"/>
              <a:t>Who is Dr. Linda Lee?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2F03E-A548-814A-BC10-6927EB3EB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609600"/>
            <a:ext cx="8305800" cy="5334000"/>
          </a:xfrm>
        </p:spPr>
        <p:txBody>
          <a:bodyPr/>
          <a:lstStyle/>
          <a:p>
            <a:r>
              <a:rPr lang="en-US" sz="2400" dirty="0"/>
              <a:t>A practicing physician and an assistant professor of dermatology at the Medical College of Wisconsin in Milwaukee, WI</a:t>
            </a:r>
          </a:p>
          <a:p>
            <a:r>
              <a:rPr lang="en-US" sz="2400" dirty="0"/>
              <a:t>Earned MD-PhD in cell biology and genetics at DUKE in 1998</a:t>
            </a:r>
          </a:p>
          <a:p>
            <a:r>
              <a:rPr lang="en-US" sz="2400" dirty="0"/>
              <a:t>Internship in internal medicine at the University of Washington in Seattle, WA</a:t>
            </a:r>
          </a:p>
          <a:p>
            <a:pPr lvl="1"/>
            <a:r>
              <a:rPr lang="en-US" sz="2000" dirty="0"/>
              <a:t>This is one of the handful of institutions that provides modeling of COVID 19</a:t>
            </a:r>
          </a:p>
          <a:p>
            <a:r>
              <a:rPr lang="en-US" sz="2400" dirty="0"/>
              <a:t>Residency on dermatology at Duke, during which she was also awarded a post-doctoral fellowship in RNA aptamer studies. </a:t>
            </a:r>
          </a:p>
          <a:p>
            <a:r>
              <a:rPr lang="en-US" sz="2400" dirty="0"/>
              <a:t>After several years on faculty at Duke, she returned to Wisconsin to be closer to family. Through extensive professional and personal experiences, she developed a strong interest in education at all levels, especially for preserving and nurturing community and human connectivity, while taking maximal advantage of our ever-expanding digital technology.  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F84E1-6CD7-EE48-84C3-D30DB165D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Apr. 27,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49CF1-0DDD-EA4E-8351-69CA3C5A5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37233-501F-6243-8B42-9222DC2FA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6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31050</TotalTime>
  <Words>943</Words>
  <Application>Microsoft Macintosh PowerPoint</Application>
  <PresentationFormat>On-screen Show (4:3)</PresentationFormat>
  <Paragraphs>104</Paragraphs>
  <Slides>10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 Narrow</vt:lpstr>
      <vt:lpstr>Monotype Corsiva</vt:lpstr>
      <vt:lpstr>Times New Roman</vt:lpstr>
      <vt:lpstr>phys1443-spring02</vt:lpstr>
      <vt:lpstr>Equation</vt:lpstr>
      <vt:lpstr>PHYS 1444 – Section 002 Lecture #21</vt:lpstr>
      <vt:lpstr>Announcements </vt:lpstr>
      <vt:lpstr>Reminder: Special Project #5 – COVID-19</vt:lpstr>
      <vt:lpstr>PowerPoint Presentation</vt:lpstr>
      <vt:lpstr>US Electricity Sources</vt:lpstr>
      <vt:lpstr>US Electric E Consumption by Users</vt:lpstr>
      <vt:lpstr>The World Energy Consumption</vt:lpstr>
      <vt:lpstr>A DC Generator</vt:lpstr>
      <vt:lpstr>Who is Dr. Linda Lee?</vt:lpstr>
      <vt:lpstr>Seminar Extra Credit Rules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1084</cp:revision>
  <cp:lastPrinted>2020-04-22T13:30:48Z</cp:lastPrinted>
  <dcterms:created xsi:type="dcterms:W3CDTF">2012-01-19T04:21:20Z</dcterms:created>
  <dcterms:modified xsi:type="dcterms:W3CDTF">2020-04-27T20:00:47Z</dcterms:modified>
</cp:coreProperties>
</file>