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62" r:id="rId2"/>
    <p:sldId id="749" r:id="rId3"/>
    <p:sldId id="715" r:id="rId4"/>
    <p:sldId id="747" r:id="rId5"/>
    <p:sldId id="788" r:id="rId6"/>
    <p:sldId id="789" r:id="rId7"/>
    <p:sldId id="790" r:id="rId8"/>
    <p:sldId id="791" r:id="rId9"/>
    <p:sldId id="792" r:id="rId10"/>
    <p:sldId id="793" r:id="rId11"/>
    <p:sldId id="794" r:id="rId12"/>
    <p:sldId id="797" r:id="rId13"/>
    <p:sldId id="798" r:id="rId14"/>
    <p:sldId id="799" r:id="rId15"/>
    <p:sldId id="800" r:id="rId16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CC00CC"/>
    <a:srgbClr val="660066"/>
    <a:srgbClr val="99FFCC"/>
    <a:srgbClr val="FFFFCC"/>
    <a:srgbClr val="CC6600"/>
    <a:srgbClr val="00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6"/>
    <p:restoredTop sz="96170"/>
  </p:normalViewPr>
  <p:slideViewPr>
    <p:cSldViewPr>
      <p:cViewPr varScale="1">
        <p:scale>
          <a:sx n="117" d="100"/>
          <a:sy n="117" d="100"/>
        </p:scale>
        <p:origin x="184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3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3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image" Target="../media/image25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12" Type="http://schemas.openxmlformats.org/officeDocument/2006/relationships/image" Target="../media/image37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11" Type="http://schemas.openxmlformats.org/officeDocument/2006/relationships/image" Target="../media/image36.wmf"/><Relationship Id="rId5" Type="http://schemas.openxmlformats.org/officeDocument/2006/relationships/image" Target="../media/image30.wmf"/><Relationship Id="rId10" Type="http://schemas.openxmlformats.org/officeDocument/2006/relationships/image" Target="../media/image35.wmf"/><Relationship Id="rId4" Type="http://schemas.openxmlformats.org/officeDocument/2006/relationships/image" Target="../media/image29.wmf"/><Relationship Id="rId9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.wmf"/><Relationship Id="rId4" Type="http://schemas.openxmlformats.org/officeDocument/2006/relationships/image" Target="../media/image4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3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49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28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95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237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0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kf/7w56wv9j72sbd7w75hl0rb200000gn/T/com.microsoft.Powerpoint/converted_emf.em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image" Target="../media/image40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3.bin"/><Relationship Id="rId12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39.wmf"/><Relationship Id="rId5" Type="http://schemas.openxmlformats.org/officeDocument/2006/relationships/oleObject" Target="../embeddings/oleObject51.bin"/><Relationship Id="rId15" Type="http://schemas.openxmlformats.org/officeDocument/2006/relationships/image" Target="../media/image42.emf"/><Relationship Id="rId10" Type="http://schemas.openxmlformats.org/officeDocument/2006/relationships/oleObject" Target="../embeddings/oleObject55.bin"/><Relationship Id="rId4" Type="http://schemas.openxmlformats.org/officeDocument/2006/relationships/image" Target="../media/image3.wmf"/><Relationship Id="rId9" Type="http://schemas.openxmlformats.org/officeDocument/2006/relationships/image" Target="../media/image38.wmf"/><Relationship Id="rId14" Type="http://schemas.openxmlformats.org/officeDocument/2006/relationships/image" Target="../media/image4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image" Target="../media/image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oleObject" Target="../embeddings/oleObject67.bin"/><Relationship Id="rId18" Type="http://schemas.openxmlformats.org/officeDocument/2006/relationships/image" Target="../media/image47.wmf"/><Relationship Id="rId3" Type="http://schemas.openxmlformats.org/officeDocument/2006/relationships/image" Target="../media/image48.jpeg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6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wmf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2.bin"/><Relationship Id="rId11" Type="http://schemas.openxmlformats.org/officeDocument/2006/relationships/oleObject" Target="../embeddings/oleObject66.bin"/><Relationship Id="rId5" Type="http://schemas.openxmlformats.org/officeDocument/2006/relationships/image" Target="../media/image3.wmf"/><Relationship Id="rId15" Type="http://schemas.openxmlformats.org/officeDocument/2006/relationships/oleObject" Target="../embeddings/oleObject68.bin"/><Relationship Id="rId10" Type="http://schemas.openxmlformats.org/officeDocument/2006/relationships/image" Target="../media/image43.wmf"/><Relationship Id="rId4" Type="http://schemas.openxmlformats.org/officeDocument/2006/relationships/oleObject" Target="../embeddings/oleObject61.bin"/><Relationship Id="rId9" Type="http://schemas.openxmlformats.org/officeDocument/2006/relationships/oleObject" Target="../embeddings/oleObject65.bin"/><Relationship Id="rId14" Type="http://schemas.openxmlformats.org/officeDocument/2006/relationships/image" Target="../media/image4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13" Type="http://schemas.openxmlformats.org/officeDocument/2006/relationships/image" Target="../media/image51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3.bin"/><Relationship Id="rId12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50.wmf"/><Relationship Id="rId5" Type="http://schemas.openxmlformats.org/officeDocument/2006/relationships/oleObject" Target="../embeddings/oleObject71.bin"/><Relationship Id="rId15" Type="http://schemas.openxmlformats.org/officeDocument/2006/relationships/image" Target="../media/image52.wmf"/><Relationship Id="rId10" Type="http://schemas.openxmlformats.org/officeDocument/2006/relationships/oleObject" Target="../embeddings/oleObject75.bin"/><Relationship Id="rId4" Type="http://schemas.openxmlformats.org/officeDocument/2006/relationships/image" Target="../media/image3.wmf"/><Relationship Id="rId9" Type="http://schemas.openxmlformats.org/officeDocument/2006/relationships/image" Target="../media/image49.wmf"/><Relationship Id="rId14" Type="http://schemas.openxmlformats.org/officeDocument/2006/relationships/oleObject" Target="../embeddings/oleObject7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image" Target="../media/image57.wmf"/><Relationship Id="rId18" Type="http://schemas.openxmlformats.org/officeDocument/2006/relationships/oleObject" Target="../embeddings/oleObject85.bin"/><Relationship Id="rId3" Type="http://schemas.openxmlformats.org/officeDocument/2006/relationships/image" Target="../media/image62.jpeg"/><Relationship Id="rId21" Type="http://schemas.openxmlformats.org/officeDocument/2006/relationships/image" Target="../media/image61.wmf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82.bin"/><Relationship Id="rId17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4.bin"/><Relationship Id="rId20" Type="http://schemas.openxmlformats.org/officeDocument/2006/relationships/oleObject" Target="../embeddings/oleObject86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79.bin"/><Relationship Id="rId11" Type="http://schemas.openxmlformats.org/officeDocument/2006/relationships/image" Target="../media/image56.wmf"/><Relationship Id="rId5" Type="http://schemas.openxmlformats.org/officeDocument/2006/relationships/image" Target="../media/image53.wmf"/><Relationship Id="rId15" Type="http://schemas.openxmlformats.org/officeDocument/2006/relationships/image" Target="../media/image58.wmf"/><Relationship Id="rId10" Type="http://schemas.openxmlformats.org/officeDocument/2006/relationships/oleObject" Target="../embeddings/oleObject81.bin"/><Relationship Id="rId19" Type="http://schemas.openxmlformats.org/officeDocument/2006/relationships/image" Target="../media/image60.wmf"/><Relationship Id="rId4" Type="http://schemas.openxmlformats.org/officeDocument/2006/relationships/oleObject" Target="../embeddings/oleObject78.bin"/><Relationship Id="rId9" Type="http://schemas.openxmlformats.org/officeDocument/2006/relationships/image" Target="../media/image55.wmf"/><Relationship Id="rId14" Type="http://schemas.openxmlformats.org/officeDocument/2006/relationships/oleObject" Target="../embeddings/oleObject83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.surveyplanet.com/mw8bpHPy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ronaboard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9.wmf"/><Relationship Id="rId3" Type="http://schemas.openxmlformats.org/officeDocument/2006/relationships/image" Target="../media/image4.jpeg"/><Relationship Id="rId7" Type="http://schemas.openxmlformats.org/officeDocument/2006/relationships/oleObject" Target="../embeddings/oleObject7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0.bin"/><Relationship Id="rId5" Type="http://schemas.openxmlformats.org/officeDocument/2006/relationships/image" Target="../media/image3.wmf"/><Relationship Id="rId15" Type="http://schemas.openxmlformats.org/officeDocument/2006/relationships/oleObject" Target="../embeddings/oleObject12.bin"/><Relationship Id="rId10" Type="http://schemas.openxmlformats.org/officeDocument/2006/relationships/image" Target="../media/image5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9.bin"/><Relationship Id="rId1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12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7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1.wmf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3.wmf"/><Relationship Id="rId9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0.wmf"/><Relationship Id="rId26" Type="http://schemas.openxmlformats.org/officeDocument/2006/relationships/image" Target="../media/image24.wmf"/><Relationship Id="rId3" Type="http://schemas.openxmlformats.org/officeDocument/2006/relationships/oleObject" Target="../embeddings/oleObject21.bin"/><Relationship Id="rId21" Type="http://schemas.openxmlformats.org/officeDocument/2006/relationships/oleObject" Target="../embeddings/oleObject30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28.bin"/><Relationship Id="rId25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25.bin"/><Relationship Id="rId24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23" Type="http://schemas.openxmlformats.org/officeDocument/2006/relationships/oleObject" Target="../embeddings/oleObject31.bin"/><Relationship Id="rId28" Type="http://schemas.openxmlformats.org/officeDocument/2006/relationships/image" Target="../media/image25.wmf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29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Relationship Id="rId27" Type="http://schemas.openxmlformats.org/officeDocument/2006/relationships/oleObject" Target="../embeddings/oleObject3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33.wmf"/><Relationship Id="rId26" Type="http://schemas.openxmlformats.org/officeDocument/2006/relationships/image" Target="../media/image37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41.bin"/><Relationship Id="rId25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8.bin"/><Relationship Id="rId24" Type="http://schemas.openxmlformats.org/officeDocument/2006/relationships/image" Target="../media/image36.wmf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23" Type="http://schemas.openxmlformats.org/officeDocument/2006/relationships/oleObject" Target="../embeddings/oleObject44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#22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890193" y="1447800"/>
            <a:ext cx="305564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Apr. 29, 2020	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Jaehoon Yu</a:t>
            </a:r>
            <a:endParaRPr lang="en-US" b="1" dirty="0">
              <a:solidFill>
                <a:srgbClr val="FF0066"/>
              </a:solidFill>
              <a:latin typeface="Monotype Corsiva" pitchFamily="-8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89E6EB-9A4B-934B-86D7-16E710D27181}"/>
              </a:ext>
            </a:extLst>
          </p:cNvPr>
          <p:cNvSpPr txBox="1">
            <a:spLocks/>
          </p:cNvSpPr>
          <p:nvPr/>
        </p:nvSpPr>
        <p:spPr bwMode="auto">
          <a:xfrm>
            <a:off x="990600" y="2166937"/>
            <a:ext cx="7772400" cy="366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en-US" sz="2800" dirty="0">
                <a:latin typeface="Arial Narrow" charset="0"/>
              </a:rPr>
              <a:t>CH 29:EM Induction &amp; Faraday’s Law</a:t>
            </a:r>
          </a:p>
          <a:p>
            <a:pPr marL="1352550" lvl="1" indent="-609600"/>
            <a:r>
              <a:rPr lang="en-US" dirty="0">
                <a:latin typeface="Arial Narrow" charset="0"/>
              </a:rPr>
              <a:t>Transformer</a:t>
            </a:r>
          </a:p>
          <a:p>
            <a:pPr marL="1352550" lvl="1" indent="-609600"/>
            <a:r>
              <a:rPr lang="en-US" dirty="0">
                <a:latin typeface="Arial Narrow" charset="0"/>
              </a:rPr>
              <a:t>Electric Field Due to Changing Magnetic Flux</a:t>
            </a:r>
          </a:p>
          <a:p>
            <a:pPr algn="l">
              <a:buNone/>
            </a:pPr>
            <a:r>
              <a:rPr lang="en-US" dirty="0">
                <a:latin typeface="Arial Narrow" charset="0"/>
              </a:rPr>
              <a:t>Chapter 30: Inductance</a:t>
            </a:r>
            <a:endParaRPr lang="en-US" sz="4000" dirty="0">
              <a:latin typeface="Arial Narrow" charset="0"/>
            </a:endParaRPr>
          </a:p>
          <a:p>
            <a:pPr marL="1352550" lvl="1" indent="-609600"/>
            <a:r>
              <a:rPr lang="en-US" dirty="0">
                <a:latin typeface="Arial Narrow" charset="0"/>
              </a:rPr>
              <a:t>Inductance</a:t>
            </a:r>
          </a:p>
          <a:p>
            <a:pPr marL="1352550" lvl="1" indent="-609600"/>
            <a:r>
              <a:rPr lang="en-US" dirty="0">
                <a:latin typeface="Arial Narrow" charset="0"/>
              </a:rPr>
              <a:t>Mutual and Self Inductance</a:t>
            </a:r>
          </a:p>
          <a:p>
            <a:pPr marL="1352550" lvl="1" indent="-609600"/>
            <a:r>
              <a:rPr lang="en-US" dirty="0">
                <a:latin typeface="Arial Narrow" charset="0"/>
              </a:rPr>
              <a:t>Energy Stored in the Magnetic Field</a:t>
            </a:r>
            <a:endParaRPr lang="en-US" sz="3200" dirty="0">
              <a:latin typeface="Arial Narrow" charset="0"/>
            </a:endParaRPr>
          </a:p>
          <a:p>
            <a:pPr lvl="1" indent="0">
              <a:buNone/>
            </a:pPr>
            <a:endParaRPr lang="en-US" dirty="0">
              <a:latin typeface="Arial Narrow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662A6D-CD48-E741-9379-FA0A45B14ADC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06477FA-3DBD-AE48-8D55-6CCB0DC816AE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BDC5E7C-D8A6-8447-A53A-F8F56C8C8088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A57E9D2-87FF-EB4F-85C2-0AC2B235B038}"/>
              </a:ext>
            </a:extLst>
          </p:cNvPr>
          <p:cNvPicPr>
            <a:picLocks noChangeAspect="1"/>
          </p:cNvPicPr>
          <p:nvPr/>
        </p:nvPicPr>
        <p:blipFill>
          <a:blip r:link="rId3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936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Apr. 29,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Spring 2020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56342-DC14-C241-A562-89518828D67F}" type="slidenum">
              <a:rPr lang="en-US"/>
              <a:pPr/>
              <a:t>10</a:t>
            </a:fld>
            <a:endParaRPr lang="en-US"/>
          </a:p>
        </p:txBody>
      </p:sp>
      <p:sp>
        <p:nvSpPr>
          <p:cNvPr id="43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Electric Field due to Magnetic Flux Change</a:t>
            </a:r>
          </a:p>
        </p:txBody>
      </p:sp>
      <p:graphicFrame>
        <p:nvGraphicFramePr>
          <p:cNvPr id="432131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29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213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2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30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213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2133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31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213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213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763000" cy="5410200"/>
          </a:xfrm>
        </p:spPr>
        <p:txBody>
          <a:bodyPr/>
          <a:lstStyle/>
          <a:p>
            <a:r>
              <a:rPr lang="en-US" dirty="0"/>
              <a:t>When the electric current flows through a wire, there is an electric field in the wire that moves electrons</a:t>
            </a:r>
          </a:p>
          <a:p>
            <a:r>
              <a:rPr lang="en-US" dirty="0"/>
              <a:t>We saw, however, that changing magnetic flux induces a current in the wire. What does this mean?</a:t>
            </a:r>
          </a:p>
          <a:p>
            <a:pPr lvl="1"/>
            <a:r>
              <a:rPr lang="en-US" dirty="0"/>
              <a:t>There must be an electric field induced by the changing magnetic flux.</a:t>
            </a:r>
          </a:p>
          <a:p>
            <a:r>
              <a:rPr lang="en-US" dirty="0"/>
              <a:t>In other words, a changing magnetic flux produces an electric field</a:t>
            </a:r>
          </a:p>
          <a:p>
            <a:r>
              <a:rPr lang="en-US" dirty="0"/>
              <a:t>This result applies not just to wires but to any conductor or any region in space</a:t>
            </a:r>
          </a:p>
        </p:txBody>
      </p:sp>
      <p:graphicFrame>
        <p:nvGraphicFramePr>
          <p:cNvPr id="432135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32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21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667084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Apr. 29, 2020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Spring 2020                    Dr. Jaehoon Yu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566BB-84D3-5C4F-A607-3D0B66AB6F5E}" type="slidenum">
              <a:rPr lang="en-US"/>
              <a:pPr/>
              <a:t>11</a:t>
            </a:fld>
            <a:endParaRPr 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/>
              <a:t>Generalized Form of Faraday’s Law</a:t>
            </a:r>
          </a:p>
        </p:txBody>
      </p:sp>
      <p:graphicFrame>
        <p:nvGraphicFramePr>
          <p:cNvPr id="43315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5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315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5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51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315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5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52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315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5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839200" cy="5715000"/>
          </a:xfrm>
        </p:spPr>
        <p:txBody>
          <a:bodyPr/>
          <a:lstStyle/>
          <a:p>
            <a:r>
              <a:rPr lang="en-US" dirty="0"/>
              <a:t>Recall the relationship between the electric field and the potential difference</a:t>
            </a:r>
          </a:p>
          <a:p>
            <a:r>
              <a:rPr lang="en-US" dirty="0"/>
              <a:t>Induced </a:t>
            </a:r>
            <a:r>
              <a:rPr lang="en-US" dirty="0" err="1"/>
              <a:t>emf</a:t>
            </a:r>
            <a:r>
              <a:rPr lang="en-US" dirty="0"/>
              <a:t> in a circuit is equal to the work done per unit charge by the electric field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So we obtain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integral is taken around the path enclosing the area through which the magnetic flux </a:t>
            </a:r>
            <a:r>
              <a:rPr lang="en-US" dirty="0">
                <a:latin typeface="Symbol" charset="2"/>
              </a:rPr>
              <a:t>Φ</a:t>
            </a:r>
            <a:r>
              <a:rPr lang="en-US" baseline="-25000" dirty="0">
                <a:latin typeface="Symbol" charset="2"/>
              </a:rPr>
              <a:t>B</a:t>
            </a:r>
            <a:r>
              <a:rPr lang="en-US" dirty="0"/>
              <a:t> is changing. </a:t>
            </a:r>
          </a:p>
        </p:txBody>
      </p:sp>
      <p:graphicFrame>
        <p:nvGraphicFramePr>
          <p:cNvPr id="43315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53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31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0" name="Object 8"/>
          <p:cNvGraphicFramePr>
            <a:graphicFrameLocks noChangeAspect="1"/>
          </p:cNvGraphicFramePr>
          <p:nvPr/>
        </p:nvGraphicFramePr>
        <p:xfrm>
          <a:off x="3616325" y="1317625"/>
          <a:ext cx="95567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54" name="Equation" r:id="rId8" imgW="330120" imgH="203040" progId="Equation.DSMT4">
                  <p:embed/>
                </p:oleObj>
              </mc:Choice>
              <mc:Fallback>
                <p:oleObj name="Equation" r:id="rId8" imgW="330120" imgH="203040" progId="Equation.DSMT4">
                  <p:embed/>
                  <p:pic>
                    <p:nvPicPr>
                      <p:cNvPr id="43316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6325" y="1317625"/>
                        <a:ext cx="95567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1" name="Object 9"/>
          <p:cNvGraphicFramePr>
            <a:graphicFrameLocks noChangeAspect="1"/>
          </p:cNvGraphicFramePr>
          <p:nvPr/>
        </p:nvGraphicFramePr>
        <p:xfrm>
          <a:off x="609600" y="3048000"/>
          <a:ext cx="673100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55" name="Equation" r:id="rId10" imgW="228600" imgH="139680" progId="Equation.DSMT4">
                  <p:embed/>
                </p:oleObj>
              </mc:Choice>
              <mc:Fallback>
                <p:oleObj name="Equation" r:id="rId10" imgW="228600" imgH="139680" progId="Equation.DSMT4">
                  <p:embed/>
                  <p:pic>
                    <p:nvPicPr>
                      <p:cNvPr id="43316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3048000"/>
                        <a:ext cx="673100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3" name="Object 11"/>
          <p:cNvGraphicFramePr>
            <a:graphicFrameLocks noChangeAspect="1"/>
          </p:cNvGraphicFramePr>
          <p:nvPr/>
        </p:nvGraphicFramePr>
        <p:xfrm>
          <a:off x="3048000" y="3981450"/>
          <a:ext cx="168592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1756" name="Equation" r:id="rId12" imgW="457200" imgH="368280" progId="Equation.DSMT4">
                  <p:embed/>
                </p:oleObj>
              </mc:Choice>
              <mc:Fallback>
                <p:oleObj name="Equation" r:id="rId12" imgW="457200" imgH="368280" progId="Equation.DSMT4">
                  <p:embed/>
                  <p:pic>
                    <p:nvPicPr>
                      <p:cNvPr id="43316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981450"/>
                        <a:ext cx="1685925" cy="135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572000" y="1191101"/>
            <a:ext cx="1290234" cy="81819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13571" y="2839403"/>
            <a:ext cx="1290234" cy="81819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198331" y="4242593"/>
            <a:ext cx="1888020" cy="92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60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Apr. 29, 2020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Spring 2020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BB182-3E79-0B4E-92F0-927729CD792A}" type="slidenum">
              <a:rPr lang="en-US"/>
              <a:pPr/>
              <a:t>12</a:t>
            </a:fld>
            <a:endParaRPr lang="en-US"/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>
          <a:xfrm>
            <a:off x="367917" y="95250"/>
            <a:ext cx="8534400" cy="609600"/>
          </a:xfrm>
        </p:spPr>
        <p:txBody>
          <a:bodyPr/>
          <a:lstStyle/>
          <a:p>
            <a:r>
              <a:rPr lang="en-US" sz="5400" dirty="0"/>
              <a:t>Inductance</a:t>
            </a:r>
          </a:p>
        </p:txBody>
      </p:sp>
      <p:graphicFrame>
        <p:nvGraphicFramePr>
          <p:cNvPr id="43417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477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417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478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41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479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418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4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58417" y="800100"/>
            <a:ext cx="8153400" cy="4343400"/>
          </a:xfrm>
        </p:spPr>
        <p:txBody>
          <a:bodyPr/>
          <a:lstStyle/>
          <a:p>
            <a:r>
              <a:rPr lang="en-US" sz="3600" dirty="0"/>
              <a:t>A changing magnetic flux through a circuit induces an </a:t>
            </a:r>
            <a:r>
              <a:rPr lang="en-US" sz="3600" dirty="0" err="1"/>
              <a:t>emf</a:t>
            </a:r>
            <a:r>
              <a:rPr lang="en-US" sz="3600" dirty="0"/>
              <a:t> in that circuit</a:t>
            </a:r>
          </a:p>
          <a:p>
            <a:r>
              <a:rPr lang="en-US" sz="3600" dirty="0"/>
              <a:t>An electric current produces a magnetic field</a:t>
            </a:r>
          </a:p>
          <a:p>
            <a:r>
              <a:rPr lang="en-US" sz="3600" dirty="0"/>
              <a:t>From these, we can deduce </a:t>
            </a:r>
          </a:p>
          <a:p>
            <a:pPr lvl="1"/>
            <a:r>
              <a:rPr lang="en-US" sz="3200" dirty="0"/>
              <a:t>A changing current in one circuit must induce an </a:t>
            </a:r>
            <a:r>
              <a:rPr lang="en-US" sz="3200" dirty="0" err="1"/>
              <a:t>emf</a:t>
            </a:r>
            <a:r>
              <a:rPr lang="en-US" sz="3200" dirty="0"/>
              <a:t> in a nearby circuit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Mutual inductance</a:t>
            </a:r>
            <a:endParaRPr lang="en-US" sz="3200" dirty="0"/>
          </a:p>
          <a:p>
            <a:pPr lvl="1"/>
            <a:r>
              <a:rPr lang="en-US" sz="3200" dirty="0"/>
              <a:t>Or induce an </a:t>
            </a:r>
            <a:r>
              <a:rPr lang="en-US" sz="3200" dirty="0" err="1"/>
              <a:t>emf</a:t>
            </a:r>
            <a:r>
              <a:rPr lang="en-US" sz="3200" dirty="0"/>
              <a:t> in itself </a:t>
            </a:r>
            <a:r>
              <a:rPr lang="en-US" sz="3200" dirty="0" err="1">
                <a:sym typeface="Wingdings" charset="2"/>
              </a:rPr>
              <a:t></a:t>
            </a:r>
            <a:r>
              <a:rPr lang="en-US" sz="3200" dirty="0">
                <a:sym typeface="Wingdings" charset="2"/>
              </a:rPr>
              <a:t> Self inductance</a:t>
            </a:r>
            <a:endParaRPr lang="en-US" sz="3200" dirty="0"/>
          </a:p>
        </p:txBody>
      </p:sp>
      <p:graphicFrame>
        <p:nvGraphicFramePr>
          <p:cNvPr id="43418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2480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418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12179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Apr. 29, 2020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Spring 2020                    Dr. Jaehoon Yu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2E80B-91C4-7648-B197-E93724F0CF65}" type="slidenum">
              <a:rPr lang="en-US"/>
              <a:pPr/>
              <a:t>13</a:t>
            </a:fld>
            <a:endParaRPr lang="en-US"/>
          </a:p>
        </p:txBody>
      </p:sp>
      <p:pic>
        <p:nvPicPr>
          <p:cNvPr id="435202" name="Picture 2" descr="FG30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91400" y="990600"/>
            <a:ext cx="2133600" cy="1981200"/>
          </a:xfrm>
          <a:prstGeom prst="rect">
            <a:avLst/>
          </a:prstGeom>
          <a:noFill/>
        </p:spPr>
      </p:pic>
      <p:sp>
        <p:nvSpPr>
          <p:cNvPr id="4352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5204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99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352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5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99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52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6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99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52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520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2400" y="593725"/>
            <a:ext cx="84582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If two coils of wire are placed near each other, a changing current in one will induce an </a:t>
            </a:r>
            <a:r>
              <a:rPr lang="en-US" sz="2800" dirty="0" err="1"/>
              <a:t>emf</a:t>
            </a:r>
            <a:r>
              <a:rPr lang="en-US" sz="2800" dirty="0"/>
              <a:t> in the other.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What is the induced emf in coil 2, </a:t>
            </a:r>
            <a:r>
              <a:rPr lang="en-US" sz="2800" dirty="0">
                <a:latin typeface="Symbol" charset="2"/>
              </a:rPr>
              <a:t>ε</a:t>
            </a:r>
            <a:r>
              <a:rPr lang="en-US" sz="2800" baseline="-25000" dirty="0"/>
              <a:t>2</a:t>
            </a:r>
            <a:r>
              <a:rPr lang="en-US" sz="2800" dirty="0"/>
              <a:t>, proportional to?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Rate of the change of the magnetic flux passing through it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This flux is due to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</a:t>
            </a:r>
            <a:r>
              <a:rPr lang="en-US" sz="2800" dirty="0">
                <a:latin typeface="Symbol" charset="2"/>
              </a:rPr>
              <a:t>Φ</a:t>
            </a:r>
            <a:r>
              <a:rPr lang="en-US" sz="2800" baseline="-25000" dirty="0"/>
              <a:t>21</a:t>
            </a:r>
            <a:r>
              <a:rPr lang="en-US" sz="2800" dirty="0"/>
              <a:t> is the magnetic flux in each loop of coil 2 created by coil1 and N</a:t>
            </a:r>
            <a:r>
              <a:rPr lang="en-US" sz="2800" baseline="-25000" dirty="0"/>
              <a:t>2</a:t>
            </a:r>
            <a:r>
              <a:rPr lang="en-US" sz="2800" dirty="0"/>
              <a:t> is the number of closely packed loops in coil 2, then N</a:t>
            </a:r>
            <a:r>
              <a:rPr lang="en-US" sz="2800" baseline="-25000" dirty="0"/>
              <a:t>2</a:t>
            </a:r>
            <a:r>
              <a:rPr lang="en-US" sz="2800" dirty="0">
                <a:latin typeface="Symbol" charset="2"/>
              </a:rPr>
              <a:t>Φ</a:t>
            </a:r>
            <a:r>
              <a:rPr lang="en-US" sz="2800" baseline="-25000" dirty="0"/>
              <a:t>21</a:t>
            </a:r>
            <a:r>
              <a:rPr lang="en-US" sz="2800" dirty="0"/>
              <a:t> is the total flux passing through coil 2.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If the two coils are fixed in space, N</a:t>
            </a:r>
            <a:r>
              <a:rPr lang="en-US" sz="2800" baseline="-25000" dirty="0"/>
              <a:t>2</a:t>
            </a:r>
            <a:r>
              <a:rPr lang="en-US" sz="2800" dirty="0">
                <a:latin typeface="Symbol" charset="2"/>
              </a:rPr>
              <a:t>Φ</a:t>
            </a:r>
            <a:r>
              <a:rPr lang="en-US" sz="2800" baseline="-25000" dirty="0"/>
              <a:t>21</a:t>
            </a:r>
            <a:r>
              <a:rPr lang="en-US" sz="2800" dirty="0"/>
              <a:t> is proportional to the current </a:t>
            </a:r>
            <a:r>
              <a:rPr lang="en-US" sz="2800" dirty="0">
                <a:latin typeface="Monotype Corsiva" charset="0"/>
              </a:rPr>
              <a:t>I</a:t>
            </a:r>
            <a:r>
              <a:rPr lang="en-US" sz="2800" baseline="-25000" dirty="0"/>
              <a:t>1</a:t>
            </a:r>
            <a:r>
              <a:rPr lang="en-US" sz="2800" dirty="0"/>
              <a:t> in coil 1,                         . 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proportionality constant for this is called the Mutual Inductance and defined as                       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</a:t>
            </a:r>
            <a:r>
              <a:rPr lang="en-US" sz="2800" dirty="0" err="1"/>
              <a:t>emf</a:t>
            </a:r>
            <a:r>
              <a:rPr lang="en-US" sz="2800" dirty="0"/>
              <a:t> induced in coil 2 due to the changing current in coil 1 is </a:t>
            </a:r>
          </a:p>
        </p:txBody>
      </p:sp>
      <p:graphicFrame>
        <p:nvGraphicFramePr>
          <p:cNvPr id="435208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3999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3520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9" name="Object 9"/>
          <p:cNvGraphicFramePr>
            <a:graphicFrameLocks noChangeAspect="1"/>
          </p:cNvGraphicFramePr>
          <p:nvPr/>
        </p:nvGraphicFramePr>
        <p:xfrm>
          <a:off x="4191000" y="4838700"/>
          <a:ext cx="1617663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000" name="Equation" r:id="rId9" imgW="952200" imgH="203040" progId="Equation.DSMT4">
                  <p:embed/>
                </p:oleObj>
              </mc:Choice>
              <mc:Fallback>
                <p:oleObj name="Equation" r:id="rId9" imgW="952200" imgH="203040" progId="Equation.DSMT4">
                  <p:embed/>
                  <p:pic>
                    <p:nvPicPr>
                      <p:cNvPr id="43520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838700"/>
                        <a:ext cx="1617663" cy="3429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0" name="Object 10"/>
          <p:cNvGraphicFramePr>
            <a:graphicFrameLocks noChangeAspect="1"/>
          </p:cNvGraphicFramePr>
          <p:nvPr/>
        </p:nvGraphicFramePr>
        <p:xfrm>
          <a:off x="1295400" y="5638800"/>
          <a:ext cx="4267200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001" name="Equation" r:id="rId11" imgW="2450880" imgH="393480" progId="Equation.DSMT4">
                  <p:embed/>
                </p:oleObj>
              </mc:Choice>
              <mc:Fallback>
                <p:oleObj name="Equation" r:id="rId11" imgW="2450880" imgH="393480" progId="Equation.DSMT4">
                  <p:embed/>
                  <p:pic>
                    <p:nvPicPr>
                      <p:cNvPr id="4352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638800"/>
                        <a:ext cx="4267200" cy="7985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1" name="Object 11"/>
          <p:cNvGraphicFramePr>
            <a:graphicFrameLocks noChangeAspect="1"/>
          </p:cNvGraphicFramePr>
          <p:nvPr/>
        </p:nvGraphicFramePr>
        <p:xfrm>
          <a:off x="2971800" y="4042646"/>
          <a:ext cx="914400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002" name="Equation" r:id="rId13" imgW="406080" imgH="203040" progId="Equation.DSMT4">
                  <p:embed/>
                </p:oleObj>
              </mc:Choice>
              <mc:Fallback>
                <p:oleObj name="Equation" r:id="rId13" imgW="406080" imgH="203040" progId="Equation.DSMT4">
                  <p:embed/>
                  <p:pic>
                    <p:nvPicPr>
                      <p:cNvPr id="4352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042646"/>
                        <a:ext cx="914400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2" name="Object 12"/>
          <p:cNvGraphicFramePr>
            <a:graphicFrameLocks noChangeAspect="1"/>
          </p:cNvGraphicFramePr>
          <p:nvPr/>
        </p:nvGraphicFramePr>
        <p:xfrm>
          <a:off x="3792467" y="4042646"/>
          <a:ext cx="1084333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003" name="Equation" r:id="rId15" imgW="482400" imgH="203040" progId="Equation.DSMT4">
                  <p:embed/>
                </p:oleObj>
              </mc:Choice>
              <mc:Fallback>
                <p:oleObj name="Equation" r:id="rId15" imgW="482400" imgH="203040" progId="Equation.DSMT4">
                  <p:embed/>
                  <p:pic>
                    <p:nvPicPr>
                      <p:cNvPr id="43521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467" y="4042646"/>
                        <a:ext cx="1084333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3" name="Object 13"/>
          <p:cNvGraphicFramePr>
            <a:graphicFrameLocks noChangeAspect="1"/>
          </p:cNvGraphicFramePr>
          <p:nvPr/>
        </p:nvGraphicFramePr>
        <p:xfrm>
          <a:off x="4038600" y="4042646"/>
          <a:ext cx="600834" cy="4531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004" name="Equation" r:id="rId17" imgW="266400" imgH="203040" progId="Equation.DSMT4">
                  <p:embed/>
                </p:oleObj>
              </mc:Choice>
              <mc:Fallback>
                <p:oleObj name="Equation" r:id="rId17" imgW="266400" imgH="203040" progId="Equation.DSMT4">
                  <p:embed/>
                  <p:pic>
                    <p:nvPicPr>
                      <p:cNvPr id="4352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042646"/>
                        <a:ext cx="600834" cy="4531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677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Apr. 29, 2020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Spring 2020                    Dr. Jaehoon Yu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2BAC1DA2-AD4D-E044-9D85-B4525A7031A9}" type="slidenum">
              <a:rPr lang="en-US"/>
              <a:pPr/>
              <a:t>14</a:t>
            </a:fld>
            <a:endParaRPr lang="en-US"/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76200"/>
            <a:ext cx="8534400" cy="609600"/>
          </a:xfrm>
        </p:spPr>
        <p:txBody>
          <a:bodyPr/>
          <a:lstStyle/>
          <a:p>
            <a:r>
              <a:rPr lang="en-US"/>
              <a:t>Mutual Inductance</a:t>
            </a:r>
          </a:p>
        </p:txBody>
      </p:sp>
      <p:graphicFrame>
        <p:nvGraphicFramePr>
          <p:cNvPr id="436227" name="Object 3"/>
          <p:cNvGraphicFramePr>
            <a:graphicFrameLocks noChangeAspect="1"/>
          </p:cNvGraphicFramePr>
          <p:nvPr/>
        </p:nvGraphicFramePr>
        <p:xfrm>
          <a:off x="-7620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921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362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8" name="Object 4"/>
          <p:cNvGraphicFramePr>
            <a:graphicFrameLocks noChangeAspect="1"/>
          </p:cNvGraphicFramePr>
          <p:nvPr/>
        </p:nvGraphicFramePr>
        <p:xfrm>
          <a:off x="400050" y="-139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922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362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-139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29" name="Object 5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923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362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441325"/>
            <a:ext cx="88392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The mutual induction of coil 2 with respect to coil 1, M</a:t>
            </a:r>
            <a:r>
              <a:rPr lang="en-US" sz="2800" baseline="-25000" dirty="0"/>
              <a:t>21</a:t>
            </a:r>
            <a:r>
              <a:rPr lang="en-US" sz="2800" dirty="0"/>
              <a:t>,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is a constant and does not depend on </a:t>
            </a:r>
            <a:r>
              <a:rPr lang="en-US" sz="2400" dirty="0">
                <a:latin typeface="Monotype Corsiva" charset="0"/>
              </a:rPr>
              <a:t>I</a:t>
            </a:r>
            <a:r>
              <a:rPr lang="en-US" sz="2400" baseline="-25000" dirty="0"/>
              <a:t>1</a:t>
            </a:r>
            <a:r>
              <a:rPr lang="en-US" sz="2400" dirty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depends only on “geometric” factors such as the size, shape, number of turns and the relative position of the two coils, and whether a ferromagnetic material is present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The farther apart the two coils are the less flux can pass through coil, 2, so M</a:t>
            </a:r>
            <a:r>
              <a:rPr lang="en-US" sz="2000" baseline="-25000" dirty="0"/>
              <a:t>21</a:t>
            </a:r>
            <a:r>
              <a:rPr lang="en-US" sz="2000" dirty="0"/>
              <a:t> will be less.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most cases the mutual inductance is determined experimentally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Conversely, the changing current in coil 2 will induce an </a:t>
            </a:r>
            <a:r>
              <a:rPr lang="en-US" sz="2800" dirty="0" err="1"/>
              <a:t>emf</a:t>
            </a:r>
            <a:r>
              <a:rPr lang="en-US" sz="2800" dirty="0"/>
              <a:t> in coil 1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</a:t>
            </a:r>
            <a:r>
              <a:rPr lang="en-US" sz="2400" baseline="-25000" dirty="0"/>
              <a:t>12 </a:t>
            </a:r>
            <a:r>
              <a:rPr lang="en-US" sz="2400" dirty="0"/>
              <a:t>is the mutual inductance of coil1 with respect to coil2 and M</a:t>
            </a:r>
            <a:r>
              <a:rPr lang="en-US" sz="2400" baseline="-25000" dirty="0"/>
              <a:t>12</a:t>
            </a:r>
            <a:r>
              <a:rPr lang="en-US" sz="2400" dirty="0"/>
              <a:t> = M</a:t>
            </a:r>
            <a:r>
              <a:rPr lang="en-US" sz="2400" baseline="-25000" dirty="0"/>
              <a:t>21</a:t>
            </a:r>
            <a:r>
              <a:rPr lang="en-US" sz="2400" dirty="0"/>
              <a:t> 	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We can put M=M</a:t>
            </a:r>
            <a:r>
              <a:rPr lang="en-US" sz="2400" baseline="-25000" dirty="0"/>
              <a:t>12</a:t>
            </a:r>
            <a:r>
              <a:rPr lang="en-US" sz="2400" dirty="0"/>
              <a:t>=M</a:t>
            </a:r>
            <a:r>
              <a:rPr lang="en-US" sz="2400" baseline="-25000" dirty="0"/>
              <a:t>21</a:t>
            </a:r>
            <a:r>
              <a:rPr lang="en-US" sz="2400" dirty="0"/>
              <a:t> and obtain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SI unit for mutual inductance is Henry (H)</a:t>
            </a:r>
          </a:p>
        </p:txBody>
      </p:sp>
      <p:graphicFrame>
        <p:nvGraphicFramePr>
          <p:cNvPr id="436231" name="Object 7"/>
          <p:cNvGraphicFramePr>
            <a:graphicFrameLocks noChangeAspect="1"/>
          </p:cNvGraphicFramePr>
          <p:nvPr/>
        </p:nvGraphicFramePr>
        <p:xfrm>
          <a:off x="0" y="-15240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924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362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240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2" name="Object 8"/>
          <p:cNvGraphicFramePr>
            <a:graphicFrameLocks noChangeAspect="1"/>
          </p:cNvGraphicFramePr>
          <p:nvPr/>
        </p:nvGraphicFramePr>
        <p:xfrm>
          <a:off x="990600" y="4205288"/>
          <a:ext cx="463550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925" name="Equation" r:id="rId8" imgW="266400" imgH="203040" progId="Equation.DSMT4">
                  <p:embed/>
                </p:oleObj>
              </mc:Choice>
              <mc:Fallback>
                <p:oleObj name="Equation" r:id="rId8" imgW="266400" imgH="203040" progId="Equation.DSMT4">
                  <p:embed/>
                  <p:pic>
                    <p:nvPicPr>
                      <p:cNvPr id="4362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205288"/>
                        <a:ext cx="463550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3" name="Object 9"/>
          <p:cNvGraphicFramePr>
            <a:graphicFrameLocks noChangeAspect="1"/>
          </p:cNvGraphicFramePr>
          <p:nvPr/>
        </p:nvGraphicFramePr>
        <p:xfrm>
          <a:off x="5486400" y="4968875"/>
          <a:ext cx="327660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926" name="Equation" r:id="rId10" imgW="1765080" imgH="368280" progId="Equation.DSMT4">
                  <p:embed/>
                </p:oleObj>
              </mc:Choice>
              <mc:Fallback>
                <p:oleObj name="Equation" r:id="rId10" imgW="1765080" imgH="368280" progId="Equation.DSMT4">
                  <p:embed/>
                  <p:pic>
                    <p:nvPicPr>
                      <p:cNvPr id="43623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968875"/>
                        <a:ext cx="327660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4" name="Object 10"/>
          <p:cNvGraphicFramePr>
            <a:graphicFrameLocks noChangeAspect="1"/>
          </p:cNvGraphicFramePr>
          <p:nvPr/>
        </p:nvGraphicFramePr>
        <p:xfrm>
          <a:off x="6062663" y="5837237"/>
          <a:ext cx="2166937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927" name="Equation" r:id="rId12" imgW="1244520" imgH="203040" progId="Equation.DSMT4">
                  <p:embed/>
                </p:oleObj>
              </mc:Choice>
              <mc:Fallback>
                <p:oleObj name="Equation" r:id="rId12" imgW="1244520" imgH="203040" progId="Equation.DSMT4">
                  <p:embed/>
                  <p:pic>
                    <p:nvPicPr>
                      <p:cNvPr id="43623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2663" y="5837237"/>
                        <a:ext cx="2166937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6235" name="Object 11"/>
          <p:cNvGraphicFramePr>
            <a:graphicFrameLocks noChangeAspect="1"/>
          </p:cNvGraphicFramePr>
          <p:nvPr/>
        </p:nvGraphicFramePr>
        <p:xfrm>
          <a:off x="1474788" y="4038600"/>
          <a:ext cx="103981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4928" name="Equation" r:id="rId14" imgW="596880" imgH="368280" progId="Equation.DSMT4">
                  <p:embed/>
                </p:oleObj>
              </mc:Choice>
              <mc:Fallback>
                <p:oleObj name="Equation" r:id="rId14" imgW="596880" imgH="368280" progId="Equation.DSMT4">
                  <p:embed/>
                  <p:pic>
                    <p:nvPicPr>
                      <p:cNvPr id="4362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4038600"/>
                        <a:ext cx="103981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6" name="Text Box 12"/>
          <p:cNvSpPr txBox="1">
            <a:spLocks noChangeArrowheads="1"/>
          </p:cNvSpPr>
          <p:nvPr/>
        </p:nvSpPr>
        <p:spPr bwMode="auto">
          <a:xfrm>
            <a:off x="5029200" y="1997075"/>
            <a:ext cx="2514600" cy="365125"/>
          </a:xfrm>
          <a:prstGeom prst="rect">
            <a:avLst/>
          </a:prstGeom>
          <a:solidFill>
            <a:srgbClr val="FFFFCC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Arial Narrow" charset="0"/>
              </a:rPr>
              <a:t>What?  Does this make sense?</a:t>
            </a:r>
          </a:p>
        </p:txBody>
      </p:sp>
    </p:spTree>
    <p:extLst>
      <p:ext uri="{BB962C8B-B14F-4D97-AF65-F5344CB8AC3E}">
        <p14:creationId xmlns:p14="http://schemas.microsoft.com/office/powerpoint/2010/main" val="2534746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Apr. 29, 2020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Spring 2020                    Dr. Jaehoon Yu</a:t>
            </a:r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D433E4-190A-4445-9998-078C293FFAFC}" type="slidenum">
              <a:rPr lang="en-US"/>
              <a:pPr/>
              <a:t>15</a:t>
            </a:fld>
            <a:endParaRPr lang="en-US"/>
          </a:p>
        </p:txBody>
      </p:sp>
      <p:pic>
        <p:nvPicPr>
          <p:cNvPr id="437250" name="Picture 2" descr="FG30_0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304800"/>
            <a:ext cx="2438400" cy="2362200"/>
          </a:xfrm>
          <a:prstGeom prst="rect">
            <a:avLst/>
          </a:prstGeom>
          <a:noFill/>
        </p:spPr>
      </p:pic>
      <p:sp>
        <p:nvSpPr>
          <p:cNvPr id="43725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/>
              <a:t>Example 30 – 1 </a:t>
            </a:r>
          </a:p>
        </p:txBody>
      </p:sp>
      <p:sp>
        <p:nvSpPr>
          <p:cNvPr id="437252" name="Text Box 4"/>
          <p:cNvSpPr txBox="1">
            <a:spLocks noChangeArrowheads="1"/>
          </p:cNvSpPr>
          <p:nvPr/>
        </p:nvSpPr>
        <p:spPr bwMode="auto">
          <a:xfrm>
            <a:off x="381000" y="609600"/>
            <a:ext cx="6248400" cy="230832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Solenoid and coil.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long thin solenoid of length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Monotype Corsiva" charset="0"/>
              </a:rPr>
              <a:t>l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cross-sectional area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A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contains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N</a:t>
            </a:r>
            <a:r>
              <a:rPr lang="en-US" b="1" baseline="-25000" dirty="0">
                <a:solidFill>
                  <a:srgbClr val="C00000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closely packed turns of wire.  Wrapped around it is an insulated coil of </a:t>
            </a:r>
            <a:r>
              <a:rPr lang="en-US" b="1" dirty="0">
                <a:solidFill>
                  <a:srgbClr val="C00000"/>
                </a:solidFill>
                <a:latin typeface="Arial Narrow" charset="0"/>
              </a:rPr>
              <a:t>N</a:t>
            </a:r>
            <a:r>
              <a:rPr lang="en-US" b="1" baseline="-25000" dirty="0">
                <a:solidFill>
                  <a:srgbClr val="C00000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turns.  Assuming all the flux from coil 1 (the solenoid) passes through coil 2, calculate the mutual inductance. </a:t>
            </a:r>
          </a:p>
        </p:txBody>
      </p:sp>
      <p:sp>
        <p:nvSpPr>
          <p:cNvPr id="437253" name="Text Box 5"/>
          <p:cNvSpPr txBox="1">
            <a:spLocks noChangeArrowheads="1"/>
          </p:cNvSpPr>
          <p:nvPr/>
        </p:nvSpPr>
        <p:spPr bwMode="auto">
          <a:xfrm>
            <a:off x="457200" y="28956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First, we need to determine the flux produced by the solenoid.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7254" name="Text Box 6"/>
          <p:cNvSpPr txBox="1">
            <a:spLocks noChangeArrowheads="1"/>
          </p:cNvSpPr>
          <p:nvPr/>
        </p:nvSpPr>
        <p:spPr bwMode="auto">
          <a:xfrm>
            <a:off x="449263" y="3352800"/>
            <a:ext cx="5494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magnetic field inside the solenoid?</a:t>
            </a:r>
          </a:p>
        </p:txBody>
      </p:sp>
      <p:sp>
        <p:nvSpPr>
          <p:cNvPr id="437255" name="Text Box 7"/>
          <p:cNvSpPr txBox="1">
            <a:spLocks noChangeArrowheads="1"/>
          </p:cNvSpPr>
          <p:nvPr/>
        </p:nvSpPr>
        <p:spPr bwMode="auto">
          <a:xfrm>
            <a:off x="457200" y="3962400"/>
            <a:ext cx="8305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solenoid is closely packed, we can assume that the field lines are perpendicular to the surface area of the coils.  Thus the flux through coil 2 is </a:t>
            </a:r>
          </a:p>
        </p:txBody>
      </p:sp>
      <p:sp>
        <p:nvSpPr>
          <p:cNvPr id="437256" name="Text Box 8"/>
          <p:cNvSpPr txBox="1">
            <a:spLocks noChangeArrowheads="1"/>
          </p:cNvSpPr>
          <p:nvPr/>
        </p:nvSpPr>
        <p:spPr bwMode="auto">
          <a:xfrm>
            <a:off x="381000" y="5410200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Thus the mutual inductance of coil 2 is</a:t>
            </a:r>
          </a:p>
        </p:txBody>
      </p:sp>
      <p:graphicFrame>
        <p:nvGraphicFramePr>
          <p:cNvPr id="437257" name="Object 9"/>
          <p:cNvGraphicFramePr>
            <a:graphicFrameLocks noChangeAspect="1"/>
          </p:cNvGraphicFramePr>
          <p:nvPr/>
        </p:nvGraphicFramePr>
        <p:xfrm>
          <a:off x="5867400" y="3494088"/>
          <a:ext cx="517525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044" name="Equation" r:id="rId4" imgW="253800" imgH="152280" progId="Equation.DSMT4">
                  <p:embed/>
                </p:oleObj>
              </mc:Choice>
              <mc:Fallback>
                <p:oleObj name="Equation" r:id="rId4" imgW="253800" imgH="152280" progId="Equation.DSMT4">
                  <p:embed/>
                  <p:pic>
                    <p:nvPicPr>
                      <p:cNvPr id="43725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494088"/>
                        <a:ext cx="517525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8" name="Object 10"/>
          <p:cNvGraphicFramePr>
            <a:graphicFrameLocks noChangeAspect="1"/>
          </p:cNvGraphicFramePr>
          <p:nvPr/>
        </p:nvGraphicFramePr>
        <p:xfrm>
          <a:off x="2590800" y="4922838"/>
          <a:ext cx="750888" cy="411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045" name="Equation" r:id="rId6" imgW="368280" imgH="203040" progId="Equation.DSMT4">
                  <p:embed/>
                </p:oleObj>
              </mc:Choice>
              <mc:Fallback>
                <p:oleObj name="Equation" r:id="rId6" imgW="368280" imgH="203040" progId="Equation.DSMT4">
                  <p:embed/>
                  <p:pic>
                    <p:nvPicPr>
                      <p:cNvPr id="4372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22838"/>
                        <a:ext cx="750888" cy="411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59" name="Object 11"/>
          <p:cNvGraphicFramePr>
            <a:graphicFrameLocks noChangeAspect="1"/>
          </p:cNvGraphicFramePr>
          <p:nvPr/>
        </p:nvGraphicFramePr>
        <p:xfrm>
          <a:off x="2971800" y="5673725"/>
          <a:ext cx="823913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046" name="Equation" r:id="rId8" imgW="393480" imgH="203040" progId="Equation.DSMT4">
                  <p:embed/>
                </p:oleObj>
              </mc:Choice>
              <mc:Fallback>
                <p:oleObj name="Equation" r:id="rId8" imgW="393480" imgH="203040" progId="Equation.DSMT4">
                  <p:embed/>
                  <p:pic>
                    <p:nvPicPr>
                      <p:cNvPr id="4372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673725"/>
                        <a:ext cx="823913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7260" name="Text Box 12"/>
          <p:cNvSpPr txBox="1">
            <a:spLocks noChangeArrowheads="1"/>
          </p:cNvSpPr>
          <p:nvPr/>
        </p:nvSpPr>
        <p:spPr bwMode="auto">
          <a:xfrm>
            <a:off x="2036763" y="6308725"/>
            <a:ext cx="5049837" cy="396875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Note that M</a:t>
            </a:r>
            <a:r>
              <a:rPr lang="en-US" sz="2000" b="1" baseline="-25000">
                <a:solidFill>
                  <a:srgbClr val="FF0000"/>
                </a:solidFill>
                <a:latin typeface="Arial Narrow" charset="0"/>
              </a:rPr>
              <a:t>21</a:t>
            </a:r>
            <a:r>
              <a:rPr lang="en-US" sz="2000" b="1">
                <a:solidFill>
                  <a:srgbClr val="FF0000"/>
                </a:solidFill>
                <a:latin typeface="Arial Narrow" charset="0"/>
              </a:rPr>
              <a:t> only depends on geometric factors!</a:t>
            </a:r>
          </a:p>
        </p:txBody>
      </p:sp>
      <p:graphicFrame>
        <p:nvGraphicFramePr>
          <p:cNvPr id="437261" name="Object 13"/>
          <p:cNvGraphicFramePr>
            <a:graphicFrameLocks noChangeAspect="1"/>
          </p:cNvGraphicFramePr>
          <p:nvPr/>
        </p:nvGraphicFramePr>
        <p:xfrm>
          <a:off x="6434138" y="3276600"/>
          <a:ext cx="957262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047" name="Equation" r:id="rId10" imgW="469800" imgH="368280" progId="Equation.DSMT4">
                  <p:embed/>
                </p:oleObj>
              </mc:Choice>
              <mc:Fallback>
                <p:oleObj name="Equation" r:id="rId10" imgW="469800" imgH="368280" progId="Equation.DSMT4">
                  <p:embed/>
                  <p:pic>
                    <p:nvPicPr>
                      <p:cNvPr id="43726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4138" y="3276600"/>
                        <a:ext cx="957262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2" name="Object 14"/>
          <p:cNvGraphicFramePr>
            <a:graphicFrameLocks noChangeAspect="1"/>
          </p:cNvGraphicFramePr>
          <p:nvPr/>
        </p:nvGraphicFramePr>
        <p:xfrm>
          <a:off x="3289300" y="4948238"/>
          <a:ext cx="673100" cy="30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048" name="Equation" r:id="rId12" imgW="330120" imgH="152280" progId="Equation.DSMT4">
                  <p:embed/>
                </p:oleObj>
              </mc:Choice>
              <mc:Fallback>
                <p:oleObj name="Equation" r:id="rId12" imgW="330120" imgH="152280" progId="Equation.DSMT4">
                  <p:embed/>
                  <p:pic>
                    <p:nvPicPr>
                      <p:cNvPr id="43726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9300" y="4948238"/>
                        <a:ext cx="673100" cy="30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3" name="Object 15"/>
          <p:cNvGraphicFramePr>
            <a:graphicFrameLocks noChangeAspect="1"/>
          </p:cNvGraphicFramePr>
          <p:nvPr/>
        </p:nvGraphicFramePr>
        <p:xfrm>
          <a:off x="3990975" y="4724400"/>
          <a:ext cx="119062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049" name="Equation" r:id="rId14" imgW="583920" imgH="368280" progId="Equation.DSMT4">
                  <p:embed/>
                </p:oleObj>
              </mc:Choice>
              <mc:Fallback>
                <p:oleObj name="Equation" r:id="rId14" imgW="583920" imgH="368280" progId="Equation.DSMT4">
                  <p:embed/>
                  <p:pic>
                    <p:nvPicPr>
                      <p:cNvPr id="437263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0975" y="4724400"/>
                        <a:ext cx="1190625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4" name="Object 16"/>
          <p:cNvGraphicFramePr>
            <a:graphicFrameLocks noChangeAspect="1"/>
          </p:cNvGraphicFramePr>
          <p:nvPr/>
        </p:nvGraphicFramePr>
        <p:xfrm>
          <a:off x="3733800" y="5486400"/>
          <a:ext cx="1169988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050" name="Equation" r:id="rId16" imgW="558720" imgH="406080" progId="Equation.DSMT4">
                  <p:embed/>
                </p:oleObj>
              </mc:Choice>
              <mc:Fallback>
                <p:oleObj name="Equation" r:id="rId16" imgW="558720" imgH="406080" progId="Equation.DSMT4">
                  <p:embed/>
                  <p:pic>
                    <p:nvPicPr>
                      <p:cNvPr id="43726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5486400"/>
                        <a:ext cx="1169988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5" name="Object 17"/>
          <p:cNvGraphicFramePr>
            <a:graphicFrameLocks noChangeAspect="1"/>
          </p:cNvGraphicFramePr>
          <p:nvPr/>
        </p:nvGraphicFramePr>
        <p:xfrm>
          <a:off x="4867275" y="5486400"/>
          <a:ext cx="19145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051" name="Equation" r:id="rId18" imgW="914400" imgH="406080" progId="Equation.DSMT4">
                  <p:embed/>
                </p:oleObj>
              </mc:Choice>
              <mc:Fallback>
                <p:oleObj name="Equation" r:id="rId18" imgW="914400" imgH="406080" progId="Equation.DSMT4">
                  <p:embed/>
                  <p:pic>
                    <p:nvPicPr>
                      <p:cNvPr id="437265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5486400"/>
                        <a:ext cx="1914525" cy="84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7266" name="Object 18"/>
          <p:cNvGraphicFramePr>
            <a:graphicFrameLocks noChangeAspect="1"/>
          </p:cNvGraphicFramePr>
          <p:nvPr/>
        </p:nvGraphicFramePr>
        <p:xfrm>
          <a:off x="6797675" y="5486400"/>
          <a:ext cx="13557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6052" name="Equation" r:id="rId20" imgW="647640" imgH="368280" progId="Equation.DSMT4">
                  <p:embed/>
                </p:oleObj>
              </mc:Choice>
              <mc:Fallback>
                <p:oleObj name="Equation" r:id="rId20" imgW="647640" imgH="368280" progId="Equation.DSMT4">
                  <p:embed/>
                  <p:pic>
                    <p:nvPicPr>
                      <p:cNvPr id="43726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97675" y="5486400"/>
                        <a:ext cx="13557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501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589402"/>
          </a:xfrm>
        </p:spPr>
        <p:txBody>
          <a:bodyPr/>
          <a:lstStyle/>
          <a:p>
            <a:r>
              <a:rPr lang="en-US" b="1" dirty="0">
                <a:latin typeface="Arial Narrow" charset="0"/>
                <a:ea typeface="ＭＳ Ｐゴシック" charset="0"/>
                <a:cs typeface="ＭＳ Ｐゴシック" charset="0"/>
              </a:rPr>
              <a:t>Announcements 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457200"/>
            <a:ext cx="8907439" cy="6019800"/>
          </a:xfrm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sz="2800" dirty="0"/>
              <a:t>Reading assignments: CH30.7 – 30.11 &amp; CH31.6 – 10 </a:t>
            </a:r>
          </a:p>
          <a:p>
            <a:pPr eaLnBrk="1" hangingPunct="1">
              <a:spcBef>
                <a:spcPts val="0"/>
              </a:spcBef>
            </a:pPr>
            <a:r>
              <a:rPr lang="en-US" sz="2800" dirty="0"/>
              <a:t>Final comprehensive exam: 1:00 </a:t>
            </a:r>
            <a:r>
              <a:rPr lang="mr-IN" sz="2800" dirty="0"/>
              <a:t>–</a:t>
            </a:r>
            <a:r>
              <a:rPr lang="en-US" sz="2800" dirty="0"/>
              <a:t> 2:20pm </a:t>
            </a:r>
            <a:r>
              <a:rPr lang="en-US" sz="2800" dirty="0" err="1"/>
              <a:t>ext</a:t>
            </a:r>
            <a:r>
              <a:rPr lang="en-US" sz="2800" dirty="0"/>
              <a:t> Wed. May 6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Covers CH21.1 through what we finish Monday, May 4+ math refresher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400" dirty="0"/>
              <a:t>BYOF</a:t>
            </a:r>
          </a:p>
          <a:p>
            <a:pPr eaLnBrk="1" hangingPunct="1"/>
            <a:r>
              <a:rPr lang="en-US" sz="2800" dirty="0"/>
              <a:t>Planetarium Extra Credit: Due 1pm, May 6</a:t>
            </a:r>
          </a:p>
          <a:p>
            <a:pPr lvl="1" eaLnBrk="1" hangingPunct="1"/>
            <a:r>
              <a:rPr lang="en-US" sz="2400" dirty="0"/>
              <a:t>Send me the photos of the sheet with the front of the ticket stubs and of the sheet with them flipped over, showing the back of them</a:t>
            </a:r>
          </a:p>
          <a:p>
            <a:pPr lvl="1" eaLnBrk="1" hangingPunct="1"/>
            <a:r>
              <a:rPr lang="en-US" sz="2400" dirty="0"/>
              <a:t>Email subject line must be: SP-Planetarium</a:t>
            </a:r>
            <a:endParaRPr lang="en-US" dirty="0"/>
          </a:p>
          <a:p>
            <a:pPr eaLnBrk="1" hangingPunct="1"/>
            <a:r>
              <a:rPr lang="en-US" sz="2800" dirty="0"/>
              <a:t>Special project #6: Fill out the survey at </a:t>
            </a:r>
            <a:r>
              <a:rPr lang="en-US" dirty="0"/>
              <a:t> </a:t>
            </a:r>
          </a:p>
          <a:p>
            <a:pPr lvl="1" eaLnBrk="1" hangingPunct="1"/>
            <a:r>
              <a:rPr lang="en-US" sz="2400" dirty="0">
                <a:hlinkClick r:id="rId3"/>
              </a:rPr>
              <a:t>https://s.surveyplanet.com</a:t>
            </a:r>
            <a:r>
              <a:rPr lang="en-US" sz="2400">
                <a:hlinkClick r:id="rId3"/>
              </a:rPr>
              <a:t>/mw8bpHPyb</a:t>
            </a:r>
            <a:r>
              <a:rPr lang="en-US" sz="2400"/>
              <a:t>  </a:t>
            </a:r>
            <a:endParaRPr lang="en-US" sz="2400" dirty="0"/>
          </a:p>
          <a:p>
            <a:pPr lvl="1" eaLnBrk="1" hangingPunct="1"/>
            <a:r>
              <a:rPr lang="en-US" sz="2400" dirty="0"/>
              <a:t>15 points total for 7 questions</a:t>
            </a:r>
          </a:p>
          <a:p>
            <a:pPr lvl="1" eaLnBrk="1" hangingPunct="1"/>
            <a:r>
              <a:rPr lang="en-US" sz="2400" dirty="0"/>
              <a:t>Deadline: End of the day, Wednesday, May 6</a:t>
            </a:r>
          </a:p>
          <a:p>
            <a:pPr eaLnBrk="1" hangingPunct="1"/>
            <a:r>
              <a:rPr lang="en-US" sz="2800" dirty="0"/>
              <a:t>Course evaluation now for 10 min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CA42AD-DC00-9447-91D9-70CBA23F2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08DDB8-3B59-7340-8606-6405E0724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</p:spTree>
    <p:extLst>
      <p:ext uri="{BB962C8B-B14F-4D97-AF65-F5344CB8AC3E}">
        <p14:creationId xmlns:p14="http://schemas.microsoft.com/office/powerpoint/2010/main" val="3147281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09600"/>
          </a:xfrm>
        </p:spPr>
        <p:txBody>
          <a:bodyPr/>
          <a:lstStyle/>
          <a:p>
            <a:r>
              <a:rPr lang="en-US" sz="4000" dirty="0"/>
              <a:t>Reminder: Special Project #5 – COVID-19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457200"/>
            <a:ext cx="8839200" cy="5257800"/>
          </a:xfrm>
        </p:spPr>
        <p:txBody>
          <a:bodyPr/>
          <a:lstStyle/>
          <a:p>
            <a:r>
              <a:rPr lang="en-US" sz="2400" dirty="0"/>
              <a:t>Make comparisons of COVID-19 statistics between the U.S., South Korea and Germany from </a:t>
            </a:r>
            <a:r>
              <a:rPr lang="en-US" sz="2400" dirty="0">
                <a:hlinkClick r:id="rId3"/>
              </a:rPr>
              <a:t>https://coronaboard.com</a:t>
            </a:r>
            <a:r>
              <a:rPr lang="en-US" sz="2400" dirty="0"/>
              <a:t> on spreadsheet </a:t>
            </a:r>
          </a:p>
          <a:p>
            <a:pPr lvl="1"/>
            <a:r>
              <a:rPr lang="en-US" sz="2000" dirty="0"/>
              <a:t>Total 27 points: 1 point for each of the top 15 cells and 2 points for each of the 6 cells for testing</a:t>
            </a:r>
          </a:p>
          <a:p>
            <a:r>
              <a:rPr lang="en-US" sz="2400" dirty="0"/>
              <a:t>Make a timeline from Jan. 15, 2020 through Apr. 15 for The World Health Organization (WHO), U.S.A. and South Korea in their actions in response to COVID-19: One in Jan., one in Apr. and two each in Feb. and Mar.</a:t>
            </a:r>
          </a:p>
          <a:p>
            <a:pPr lvl="1"/>
            <a:r>
              <a:rPr lang="en-US" sz="2000" dirty="0"/>
              <a:t>2 points each, totaling 30 points</a:t>
            </a:r>
          </a:p>
          <a:p>
            <a:r>
              <a:rPr lang="en-US" sz="2400" dirty="0"/>
              <a:t>What are the 3 most fundamental requirements for opening back up (</a:t>
            </a:r>
            <a:r>
              <a:rPr lang="en-US" sz="2400" dirty="0">
                <a:sym typeface="Wingdings" pitchFamily="2" charset="2"/>
              </a:rPr>
              <a:t>2 points each, total 6 points)?  Identify the two of these U.S. is ready (1 point each, total 2 points; do NOT just take politician’s words!) for opening.</a:t>
            </a:r>
          </a:p>
          <a:p>
            <a:pPr lvl="1"/>
            <a:r>
              <a:rPr lang="en-US" sz="2000" b="1" u="sng" dirty="0">
                <a:solidFill>
                  <a:srgbClr val="FF0000"/>
                </a:solidFill>
                <a:sym typeface="Wingdings" pitchFamily="2" charset="2"/>
              </a:rPr>
              <a:t>Must be quantitative!</a:t>
            </a:r>
            <a:endParaRPr lang="en-US" sz="2000" b="1" u="sng" dirty="0">
              <a:solidFill>
                <a:srgbClr val="FF0000"/>
              </a:solidFill>
            </a:endParaRPr>
          </a:p>
          <a:p>
            <a:r>
              <a:rPr lang="en-US" sz="2400" dirty="0"/>
              <a:t>Due: 1pm Monday, May 4</a:t>
            </a:r>
          </a:p>
          <a:p>
            <a:pPr lvl="1"/>
            <a:r>
              <a:rPr lang="en-US" sz="2000" dirty="0"/>
              <a:t>Scan all pages of your special project into the pdf format, including the spreadsheet</a:t>
            </a:r>
          </a:p>
          <a:p>
            <a:pPr lvl="1"/>
            <a:r>
              <a:rPr lang="en-US" sz="2000" dirty="0"/>
              <a:t>Save all pages into </a:t>
            </a:r>
            <a:r>
              <a:rPr lang="en-US" sz="2000" b="1" u="sng" dirty="0">
                <a:solidFill>
                  <a:srgbClr val="C00000"/>
                </a:solidFill>
              </a:rPr>
              <a:t>one file</a:t>
            </a:r>
            <a:r>
              <a:rPr lang="en-US" sz="2000" dirty="0"/>
              <a:t> with the filename SP5-YourLastName-YourFirstName.pdf</a:t>
            </a:r>
          </a:p>
          <a:p>
            <a:r>
              <a:rPr lang="en-US" sz="2400" dirty="0"/>
              <a:t>Spreadsheet has been posted on the class web page.  Download ASAP.</a:t>
            </a:r>
          </a:p>
        </p:txBody>
      </p:sp>
    </p:spTree>
    <p:extLst>
      <p:ext uri="{BB962C8B-B14F-4D97-AF65-F5344CB8AC3E}">
        <p14:creationId xmlns:p14="http://schemas.microsoft.com/office/powerpoint/2010/main" val="2382173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D1CD67-20EB-0049-9442-2C0F77E1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Apr. 29,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146B24-B3ED-F14F-8580-B61B5BB95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Spring 2020                    Dr. Jaehoon Yu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6BB679-9464-6342-B665-34933D4E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A375151-3F8E-0742-B04E-2E19624C5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61365" y="-76200"/>
            <a:ext cx="9466729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728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Apr. 29, 2020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Spring 2020                    Dr. Jaehoon Yu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92CE4-D05D-FB42-9681-E17488CBE121}" type="slidenum">
              <a:rPr lang="en-US"/>
              <a:pPr/>
              <a:t>5</a:t>
            </a:fld>
            <a:endParaRPr lang="en-US"/>
          </a:p>
        </p:txBody>
      </p:sp>
      <p:pic>
        <p:nvPicPr>
          <p:cNvPr id="427010" name="Picture 2" descr="FG29_01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05400" y="4495800"/>
            <a:ext cx="3886200" cy="2286000"/>
          </a:xfrm>
          <a:prstGeom prst="rect">
            <a:avLst/>
          </a:prstGeom>
          <a:noFill/>
        </p:spPr>
      </p:pic>
      <p:sp>
        <p:nvSpPr>
          <p:cNvPr id="427011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/>
              <a:t>Transformer</a:t>
            </a:r>
          </a:p>
        </p:txBody>
      </p:sp>
      <p:graphicFrame>
        <p:nvGraphicFramePr>
          <p:cNvPr id="4270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581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270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13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582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270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701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583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270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70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3058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What is a transformer?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A device for increasing or decreasing an AC voltage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A few examples?	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ym typeface="Wingdings" charset="2"/>
              </a:rPr>
              <a:t>TV sets to provide the high voltage to picture tubes, portable electronic device converters, transformers on the pole, etc 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A transformer consists of two coils of wires known as the primary and the secondary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The two coils can be interwoven or linked by a laminated soft iron core to reduce losses due to Eddy current</a:t>
            </a:r>
          </a:p>
        </p:txBody>
      </p:sp>
      <p:graphicFrame>
        <p:nvGraphicFramePr>
          <p:cNvPr id="427016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584" name="Equation" r:id="rId9" imgW="914400" imgH="190080" progId="Equation.DSMT4">
                  <p:embed/>
                </p:oleObj>
              </mc:Choice>
              <mc:Fallback>
                <p:oleObj name="Equation" r:id="rId9" imgW="914400" imgH="190080" progId="Equation.DSMT4">
                  <p:embed/>
                  <p:pic>
                    <p:nvPicPr>
                      <p:cNvPr id="42701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7017" name="Rectangle 9"/>
          <p:cNvSpPr>
            <a:spLocks noChangeArrowheads="1"/>
          </p:cNvSpPr>
          <p:nvPr/>
        </p:nvSpPr>
        <p:spPr bwMode="auto">
          <a:xfrm>
            <a:off x="304800" y="4495800"/>
            <a:ext cx="5181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  <a:sym typeface="Wingdings" charset="2"/>
              </a:rPr>
              <a:t>Transformers are designed so that all magnetic flux produced by the primary coil pass through the secondary</a:t>
            </a:r>
          </a:p>
        </p:txBody>
      </p:sp>
    </p:spTree>
    <p:extLst>
      <p:ext uri="{BB962C8B-B14F-4D97-AF65-F5344CB8AC3E}">
        <p14:creationId xmlns:p14="http://schemas.microsoft.com/office/powerpoint/2010/main" val="306884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Apr. 29, 2020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Spring 2020                    Dr. Jaehoon Yu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0673C-7B41-4648-9C1F-743CCA0E598C}" type="slidenum">
              <a:rPr lang="en-US"/>
              <a:pPr/>
              <a:t>6</a:t>
            </a:fld>
            <a:endParaRPr lang="en-US"/>
          </a:p>
        </p:txBody>
      </p:sp>
      <p:pic>
        <p:nvPicPr>
          <p:cNvPr id="428034" name="Picture 2" descr="FG29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3581400"/>
            <a:ext cx="3886200" cy="2971800"/>
          </a:xfrm>
          <a:prstGeom prst="rect">
            <a:avLst/>
          </a:prstGeom>
          <a:noFill/>
        </p:spPr>
      </p:pic>
      <p:sp>
        <p:nvSpPr>
          <p:cNvPr id="42803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/>
              <a:t>How does a transformer work?</a:t>
            </a:r>
          </a:p>
        </p:txBody>
      </p:sp>
      <p:graphicFrame>
        <p:nvGraphicFramePr>
          <p:cNvPr id="428036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11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4280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12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280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38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13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280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3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534400" cy="5791200"/>
          </a:xfrm>
        </p:spPr>
        <p:txBody>
          <a:bodyPr/>
          <a:lstStyle/>
          <a:p>
            <a:r>
              <a:rPr lang="en-US" dirty="0">
                <a:sym typeface="Wingdings" charset="2"/>
              </a:rPr>
              <a:t>When an AC voltage is applied to the primary, the changing B it produces will induce the voltage of the same frequency in the secondary wire</a:t>
            </a:r>
          </a:p>
          <a:p>
            <a:r>
              <a:rPr lang="en-US" dirty="0">
                <a:sym typeface="Wingdings" charset="2"/>
              </a:rPr>
              <a:t>So how would we make the voltage different?</a:t>
            </a:r>
          </a:p>
          <a:p>
            <a:pPr lvl="1"/>
            <a:r>
              <a:rPr lang="en-US" dirty="0">
                <a:sym typeface="Wingdings" charset="2"/>
              </a:rPr>
              <a:t>By varying the number of loops in each coil</a:t>
            </a:r>
          </a:p>
          <a:p>
            <a:pPr lvl="1"/>
            <a:r>
              <a:rPr lang="en-US" dirty="0">
                <a:sym typeface="Wingdings" charset="2"/>
              </a:rPr>
              <a:t>From Faraday’s law, the induced </a:t>
            </a:r>
            <a:r>
              <a:rPr lang="en-US" dirty="0" err="1">
                <a:sym typeface="Wingdings" charset="2"/>
              </a:rPr>
              <a:t>emf</a:t>
            </a:r>
            <a:r>
              <a:rPr lang="en-US" dirty="0">
                <a:sym typeface="Wingdings" charset="2"/>
              </a:rPr>
              <a:t> in the secondary is </a:t>
            </a:r>
          </a:p>
          <a:p>
            <a:pPr lvl="1"/>
            <a:r>
              <a:rPr lang="en-US" dirty="0">
                <a:sym typeface="Wingdings" charset="2"/>
              </a:rPr>
              <a:t> </a:t>
            </a:r>
          </a:p>
          <a:p>
            <a:pPr lvl="1"/>
            <a:r>
              <a:rPr lang="en-US" dirty="0">
                <a:sym typeface="Wingdings" charset="2"/>
              </a:rPr>
              <a:t>The input primary voltage is</a:t>
            </a:r>
          </a:p>
          <a:p>
            <a:pPr lvl="1"/>
            <a:r>
              <a:rPr lang="en-US" dirty="0">
                <a:sym typeface="Wingdings" charset="2"/>
              </a:rPr>
              <a:t> </a:t>
            </a:r>
          </a:p>
          <a:p>
            <a:pPr lvl="1"/>
            <a:r>
              <a:rPr lang="en-US" dirty="0">
                <a:sym typeface="Wingdings" charset="2"/>
              </a:rPr>
              <a:t>Since </a:t>
            </a:r>
            <a:r>
              <a:rPr lang="en-US" dirty="0" err="1">
                <a:sym typeface="Wingdings" charset="2"/>
              </a:rPr>
              <a:t>d</a:t>
            </a:r>
            <a:r>
              <a:rPr lang="en-US" dirty="0" err="1">
                <a:latin typeface="Symbol" charset="2"/>
                <a:sym typeface="Wingdings" charset="2"/>
              </a:rPr>
              <a:t>Φ</a:t>
            </a:r>
            <a:r>
              <a:rPr lang="en-US" baseline="-25000" dirty="0" err="1">
                <a:sym typeface="Wingdings" charset="2"/>
              </a:rPr>
              <a:t>B</a:t>
            </a:r>
            <a:r>
              <a:rPr lang="en-US" dirty="0" err="1">
                <a:sym typeface="Wingdings" charset="2"/>
              </a:rPr>
              <a:t>/dt</a:t>
            </a:r>
            <a:r>
              <a:rPr lang="en-US" dirty="0">
                <a:sym typeface="Wingdings" charset="2"/>
              </a:rPr>
              <a:t> is the same, we obtain</a:t>
            </a:r>
          </a:p>
          <a:p>
            <a:pPr lvl="1"/>
            <a:r>
              <a:rPr lang="en-US" dirty="0">
                <a:sym typeface="Wingdings" charset="2"/>
              </a:rPr>
              <a:t>  </a:t>
            </a:r>
          </a:p>
        </p:txBody>
      </p:sp>
      <p:graphicFrame>
        <p:nvGraphicFramePr>
          <p:cNvPr id="428040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14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4280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41" name="Object 9"/>
          <p:cNvGraphicFramePr>
            <a:graphicFrameLocks noChangeAspect="1"/>
          </p:cNvGraphicFramePr>
          <p:nvPr/>
        </p:nvGraphicFramePr>
        <p:xfrm>
          <a:off x="1143000" y="3694113"/>
          <a:ext cx="6921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15" name="Equation" r:id="rId9" imgW="304560" imgH="203040" progId="Equation.DSMT4">
                  <p:embed/>
                </p:oleObj>
              </mc:Choice>
              <mc:Fallback>
                <p:oleObj name="Equation" r:id="rId9" imgW="304560" imgH="203040" progId="Equation.DSMT4">
                  <p:embed/>
                  <p:pic>
                    <p:nvPicPr>
                      <p:cNvPr id="4280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694113"/>
                        <a:ext cx="69215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42" name="Object 10"/>
          <p:cNvGraphicFramePr>
            <a:graphicFrameLocks noChangeAspect="1"/>
          </p:cNvGraphicFramePr>
          <p:nvPr/>
        </p:nvGraphicFramePr>
        <p:xfrm>
          <a:off x="1143000" y="4679950"/>
          <a:ext cx="682625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16" name="Equation" r:id="rId11" imgW="304560" imgH="203040" progId="Equation.DSMT4">
                  <p:embed/>
                </p:oleObj>
              </mc:Choice>
              <mc:Fallback>
                <p:oleObj name="Equation" r:id="rId11" imgW="304560" imgH="203040" progId="Equation.DSMT4">
                  <p:embed/>
                  <p:pic>
                    <p:nvPicPr>
                      <p:cNvPr id="4280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679950"/>
                        <a:ext cx="682625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43" name="Object 11"/>
          <p:cNvGraphicFramePr>
            <a:graphicFrameLocks noChangeAspect="1"/>
          </p:cNvGraphicFramePr>
          <p:nvPr/>
        </p:nvGraphicFramePr>
        <p:xfrm>
          <a:off x="1295400" y="5715000"/>
          <a:ext cx="1371600" cy="976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17" name="Equation" r:id="rId13" imgW="571320" imgH="406080" progId="Equation.DSMT4">
                  <p:embed/>
                </p:oleObj>
              </mc:Choice>
              <mc:Fallback>
                <p:oleObj name="Equation" r:id="rId13" imgW="571320" imgH="406080" progId="Equation.DSMT4">
                  <p:embed/>
                  <p:pic>
                    <p:nvPicPr>
                      <p:cNvPr id="4280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715000"/>
                        <a:ext cx="1371600" cy="9763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44" name="Text Box 12"/>
          <p:cNvSpPr txBox="1">
            <a:spLocks noChangeArrowheads="1"/>
          </p:cNvSpPr>
          <p:nvPr/>
        </p:nvSpPr>
        <p:spPr bwMode="auto">
          <a:xfrm>
            <a:off x="3276600" y="5778500"/>
            <a:ext cx="1616075" cy="850900"/>
          </a:xfrm>
          <a:prstGeom prst="rect">
            <a:avLst/>
          </a:prstGeom>
          <a:solidFill>
            <a:srgbClr val="FFFF66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  <a:latin typeface="Arial Narrow" charset="0"/>
              </a:rPr>
              <a:t>Transformer Equation </a:t>
            </a:r>
          </a:p>
        </p:txBody>
      </p:sp>
      <p:graphicFrame>
        <p:nvGraphicFramePr>
          <p:cNvPr id="428045" name="Object 13"/>
          <p:cNvGraphicFramePr>
            <a:graphicFrameLocks noChangeAspect="1"/>
          </p:cNvGraphicFramePr>
          <p:nvPr/>
        </p:nvGraphicFramePr>
        <p:xfrm>
          <a:off x="1778000" y="3505200"/>
          <a:ext cx="127000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18" name="Equation" r:id="rId15" imgW="558720" imgH="368280" progId="Equation.DSMT4">
                  <p:embed/>
                </p:oleObj>
              </mc:Choice>
              <mc:Fallback>
                <p:oleObj name="Equation" r:id="rId15" imgW="558720" imgH="368280" progId="Equation.DSMT4">
                  <p:embed/>
                  <p:pic>
                    <p:nvPicPr>
                      <p:cNvPr id="42804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8000" y="3505200"/>
                        <a:ext cx="127000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46" name="Object 14"/>
          <p:cNvGraphicFramePr>
            <a:graphicFrameLocks noChangeAspect="1"/>
          </p:cNvGraphicFramePr>
          <p:nvPr/>
        </p:nvGraphicFramePr>
        <p:xfrm>
          <a:off x="1797050" y="4508500"/>
          <a:ext cx="125095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19" name="Equation" r:id="rId17" imgW="558720" imgH="368280" progId="Equation.DSMT4">
                  <p:embed/>
                </p:oleObj>
              </mc:Choice>
              <mc:Fallback>
                <p:oleObj name="Equation" r:id="rId17" imgW="558720" imgH="368280" progId="Equation.DSMT4">
                  <p:embed/>
                  <p:pic>
                    <p:nvPicPr>
                      <p:cNvPr id="42804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7050" y="4508500"/>
                        <a:ext cx="1250950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5477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Apr. 29, 2020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Spring 2020                    Dr. Jaehoon Yu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</p:spPr>
        <p:txBody>
          <a:bodyPr/>
          <a:lstStyle/>
          <a:p>
            <a:fld id="{A9FFEA92-B59B-0C4C-975A-A9B803E4726E}" type="slidenum">
              <a:rPr lang="en-US"/>
              <a:pPr/>
              <a:t>7</a:t>
            </a:fld>
            <a:endParaRPr lang="en-US"/>
          </a:p>
        </p:txBody>
      </p:sp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dirty="0"/>
              <a:t>The Transformer Equation</a:t>
            </a:r>
          </a:p>
        </p:txBody>
      </p:sp>
      <p:graphicFrame>
        <p:nvGraphicFramePr>
          <p:cNvPr id="429059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63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4290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9060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64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4290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9061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65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4290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6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8392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The transformer equation does not work for DC current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Since there is no change of magnetic flux!!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If N</a:t>
            </a:r>
            <a:r>
              <a:rPr lang="en-US" baseline="-25000" dirty="0">
                <a:sym typeface="Wingdings" charset="2"/>
              </a:rPr>
              <a:t>S</a:t>
            </a:r>
            <a:r>
              <a:rPr lang="en-US" dirty="0">
                <a:sym typeface="Wingdings" charset="2"/>
              </a:rPr>
              <a:t>&gt;N</a:t>
            </a:r>
            <a:r>
              <a:rPr lang="en-US" baseline="-25000" dirty="0">
                <a:sym typeface="Wingdings" charset="2"/>
              </a:rPr>
              <a:t>P</a:t>
            </a:r>
            <a:r>
              <a:rPr lang="en-US" dirty="0">
                <a:sym typeface="Wingdings" charset="2"/>
              </a:rPr>
              <a:t>, the output voltage is greater than the input so it is called a step-up transformer while N</a:t>
            </a:r>
            <a:r>
              <a:rPr lang="en-US" baseline="-25000" dirty="0">
                <a:sym typeface="Wingdings" charset="2"/>
              </a:rPr>
              <a:t>S</a:t>
            </a:r>
            <a:r>
              <a:rPr lang="en-US" dirty="0">
                <a:sym typeface="Wingdings" charset="2"/>
              </a:rPr>
              <a:t>&lt;N</a:t>
            </a:r>
            <a:r>
              <a:rPr lang="en-US" baseline="-25000" dirty="0">
                <a:sym typeface="Wingdings" charset="2"/>
              </a:rPr>
              <a:t>P</a:t>
            </a:r>
            <a:r>
              <a:rPr lang="en-US" dirty="0">
                <a:sym typeface="Wingdings" charset="2"/>
              </a:rPr>
              <a:t> is called step-down transformer</a:t>
            </a:r>
          </a:p>
          <a:p>
            <a:pPr>
              <a:lnSpc>
                <a:spcPct val="90000"/>
              </a:lnSpc>
            </a:pPr>
            <a:r>
              <a:rPr lang="en-US" dirty="0">
                <a:sym typeface="Wingdings" charset="2"/>
              </a:rPr>
              <a:t>Now, it looks like energy conservation is violated since we can get more </a:t>
            </a:r>
            <a:r>
              <a:rPr lang="en-US" dirty="0" err="1">
                <a:sym typeface="Wingdings" charset="2"/>
              </a:rPr>
              <a:t>emf</a:t>
            </a:r>
            <a:r>
              <a:rPr lang="en-US" dirty="0">
                <a:sym typeface="Wingdings" charset="2"/>
              </a:rPr>
              <a:t> from smaller ones, right?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Wrong! Wrong! Wrong! Energy is always conserved!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A well designed transformer can be more than 99% efficient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The power output is the same as the input: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 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ym typeface="Wingdings" charset="2"/>
              </a:rPr>
              <a:t> </a:t>
            </a:r>
          </a:p>
        </p:txBody>
      </p:sp>
      <p:graphicFrame>
        <p:nvGraphicFramePr>
          <p:cNvPr id="429063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66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4290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9064" name="Object 8"/>
          <p:cNvGraphicFramePr>
            <a:graphicFrameLocks noChangeAspect="1"/>
          </p:cNvGraphicFramePr>
          <p:nvPr/>
        </p:nvGraphicFramePr>
        <p:xfrm>
          <a:off x="1152525" y="5334000"/>
          <a:ext cx="98107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67" name="Equation" r:id="rId8" imgW="431640" imgH="203040" progId="Equation.DSMT4">
                  <p:embed/>
                </p:oleObj>
              </mc:Choice>
              <mc:Fallback>
                <p:oleObj name="Equation" r:id="rId8" imgW="431640" imgH="203040" progId="Equation.DSMT4">
                  <p:embed/>
                  <p:pic>
                    <p:nvPicPr>
                      <p:cNvPr id="4290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2525" y="5334000"/>
                        <a:ext cx="98107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9065" name="Object 9"/>
          <p:cNvGraphicFramePr>
            <a:graphicFrameLocks noChangeAspect="1"/>
          </p:cNvGraphicFramePr>
          <p:nvPr/>
        </p:nvGraphicFramePr>
        <p:xfrm>
          <a:off x="1208088" y="5857875"/>
          <a:ext cx="199231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68" name="Equation" r:id="rId10" imgW="876240" imgH="406080" progId="Equation.DSMT4">
                  <p:embed/>
                </p:oleObj>
              </mc:Choice>
              <mc:Fallback>
                <p:oleObj name="Equation" r:id="rId10" imgW="876240" imgH="406080" progId="Equation.DSMT4">
                  <p:embed/>
                  <p:pic>
                    <p:nvPicPr>
                      <p:cNvPr id="42906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8088" y="5857875"/>
                        <a:ext cx="1992312" cy="923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9066" name="Object 10"/>
          <p:cNvGraphicFramePr>
            <a:graphicFrameLocks noChangeAspect="1"/>
          </p:cNvGraphicFramePr>
          <p:nvPr/>
        </p:nvGraphicFramePr>
        <p:xfrm>
          <a:off x="2155825" y="5334000"/>
          <a:ext cx="66357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5169" name="Equation" r:id="rId12" imgW="291960" imgH="203040" progId="Equation.DSMT4">
                  <p:embed/>
                </p:oleObj>
              </mc:Choice>
              <mc:Fallback>
                <p:oleObj name="Equation" r:id="rId12" imgW="291960" imgH="203040" progId="Equation.DSMT4">
                  <p:embed/>
                  <p:pic>
                    <p:nvPicPr>
                      <p:cNvPr id="4290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5825" y="5334000"/>
                        <a:ext cx="66357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68" name="Text Box 12"/>
          <p:cNvSpPr txBox="1">
            <a:spLocks noChangeArrowheads="1"/>
          </p:cNvSpPr>
          <p:nvPr/>
        </p:nvSpPr>
        <p:spPr bwMode="auto">
          <a:xfrm>
            <a:off x="3352800" y="5486400"/>
            <a:ext cx="5715000" cy="646331"/>
          </a:xfrm>
          <a:prstGeom prst="rect">
            <a:avLst/>
          </a:prstGeom>
          <a:solidFill>
            <a:srgbClr val="FFFFCC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FF0000"/>
                </a:solidFill>
                <a:latin typeface="Arial Narrow" charset="0"/>
              </a:rPr>
              <a:t>The output current for a step-up transformer will be lower than the input, while it is larger for a step-down x-former than the input.</a:t>
            </a:r>
          </a:p>
        </p:txBody>
      </p:sp>
    </p:spTree>
    <p:extLst>
      <p:ext uri="{BB962C8B-B14F-4D97-AF65-F5344CB8AC3E}">
        <p14:creationId xmlns:p14="http://schemas.microsoft.com/office/powerpoint/2010/main" val="326314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9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Apr. 29, 2020</a:t>
            </a:r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Spring 2020                    Dr. Jaehoon Yu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7427F-6D10-A94C-9307-5AB9DAAF39E3}" type="slidenum">
              <a:rPr lang="en-US"/>
              <a:pPr/>
              <a:t>8</a:t>
            </a:fld>
            <a:endParaRPr lang="en-US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for A Transformer </a:t>
            </a:r>
          </a:p>
        </p:txBody>
      </p:sp>
      <p:sp>
        <p:nvSpPr>
          <p:cNvPr id="430083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458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Portable radio transformer.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transformer for home use of a portable radio reduces 120-V AC to 9.0V AC.  The secondary contains 30 turns, and the radio draws 400mA.  Calculate (a) the number of turns in the primary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current in the primary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c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the power transformed. </a:t>
            </a:r>
          </a:p>
        </p:txBody>
      </p:sp>
      <p:sp>
        <p:nvSpPr>
          <p:cNvPr id="430084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What kind of a transformer is this?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85" name="Object 5"/>
          <p:cNvGraphicFramePr>
            <a:graphicFrameLocks noChangeAspect="1"/>
          </p:cNvGraphicFramePr>
          <p:nvPr/>
        </p:nvGraphicFramePr>
        <p:xfrm>
          <a:off x="1600200" y="5410200"/>
          <a:ext cx="601663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59" name="Equation" r:id="rId3" imgW="253800" imgH="152280" progId="Equation.DSMT4">
                  <p:embed/>
                </p:oleObj>
              </mc:Choice>
              <mc:Fallback>
                <p:oleObj name="Equation" r:id="rId3" imgW="253800" imgH="152280" progId="Equation.DSMT4">
                  <p:embed/>
                  <p:pic>
                    <p:nvPicPr>
                      <p:cNvPr id="43008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410200"/>
                        <a:ext cx="601663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86" name="Text Box 6"/>
          <p:cNvSpPr txBox="1">
            <a:spLocks noChangeArrowheads="1"/>
          </p:cNvSpPr>
          <p:nvPr/>
        </p:nvSpPr>
        <p:spPr bwMode="auto">
          <a:xfrm>
            <a:off x="4876800" y="2362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A step-down x-former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87" name="Object 7"/>
          <p:cNvGraphicFramePr>
            <a:graphicFrameLocks noChangeAspect="1"/>
          </p:cNvGraphicFramePr>
          <p:nvPr/>
        </p:nvGraphicFramePr>
        <p:xfrm>
          <a:off x="1600200" y="2765425"/>
          <a:ext cx="69215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60" name="Equation" r:id="rId5" imgW="330120" imgH="406080" progId="Equation.DSMT4">
                  <p:embed/>
                </p:oleObj>
              </mc:Choice>
              <mc:Fallback>
                <p:oleObj name="Equation" r:id="rId5" imgW="330120" imgH="406080" progId="Equation.DSMT4">
                  <p:embed/>
                  <p:pic>
                    <p:nvPicPr>
                      <p:cNvPr id="43008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765425"/>
                        <a:ext cx="69215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88" name="Text Box 8"/>
          <p:cNvSpPr txBox="1">
            <a:spLocks noChangeArrowheads="1"/>
          </p:cNvSpPr>
          <p:nvPr/>
        </p:nvSpPr>
        <p:spPr bwMode="auto">
          <a:xfrm>
            <a:off x="685800" y="2944813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Since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0089" name="Text Box 9"/>
          <p:cNvSpPr txBox="1">
            <a:spLocks noChangeArrowheads="1"/>
          </p:cNvSpPr>
          <p:nvPr/>
        </p:nvSpPr>
        <p:spPr bwMode="auto">
          <a:xfrm>
            <a:off x="2971800" y="2944813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0" name="Object 10"/>
          <p:cNvGraphicFramePr>
            <a:graphicFrameLocks noChangeAspect="1"/>
          </p:cNvGraphicFramePr>
          <p:nvPr/>
        </p:nvGraphicFramePr>
        <p:xfrm>
          <a:off x="4419600" y="3006725"/>
          <a:ext cx="7731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61" name="Equation" r:id="rId7" imgW="342720" imgH="203040" progId="Equation.DSMT4">
                  <p:embed/>
                </p:oleObj>
              </mc:Choice>
              <mc:Fallback>
                <p:oleObj name="Equation" r:id="rId7" imgW="342720" imgH="203040" progId="Equation.DSMT4">
                  <p:embed/>
                  <p:pic>
                    <p:nvPicPr>
                      <p:cNvPr id="4300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006725"/>
                        <a:ext cx="77311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91" name="Text Box 11"/>
          <p:cNvSpPr txBox="1">
            <a:spLocks noChangeArrowheads="1"/>
          </p:cNvSpPr>
          <p:nvPr/>
        </p:nvSpPr>
        <p:spPr bwMode="auto">
          <a:xfrm>
            <a:off x="381000" y="3825875"/>
            <a:ext cx="2590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Also from the transformer equation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2" name="Object 12"/>
          <p:cNvGraphicFramePr>
            <a:graphicFrameLocks noChangeAspect="1"/>
          </p:cNvGraphicFramePr>
          <p:nvPr/>
        </p:nvGraphicFramePr>
        <p:xfrm>
          <a:off x="2744788" y="3746500"/>
          <a:ext cx="836612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62" name="Equation" r:id="rId9" imgW="317160" imgH="406080" progId="Equation.DSMT4">
                  <p:embed/>
                </p:oleObj>
              </mc:Choice>
              <mc:Fallback>
                <p:oleObj name="Equation" r:id="rId9" imgW="317160" imgH="406080" progId="Equation.DSMT4">
                  <p:embed/>
                  <p:pic>
                    <p:nvPicPr>
                      <p:cNvPr id="43009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788" y="3746500"/>
                        <a:ext cx="836612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93" name="Text Box 13"/>
          <p:cNvSpPr txBox="1">
            <a:spLocks noChangeArrowheads="1"/>
          </p:cNvSpPr>
          <p:nvPr/>
        </p:nvSpPr>
        <p:spPr bwMode="auto">
          <a:xfrm>
            <a:off x="4572000" y="36703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4" name="Object 14"/>
          <p:cNvGraphicFramePr>
            <a:graphicFrameLocks noChangeAspect="1"/>
          </p:cNvGraphicFramePr>
          <p:nvPr/>
        </p:nvGraphicFramePr>
        <p:xfrm>
          <a:off x="4572000" y="4286250"/>
          <a:ext cx="63182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63" name="Equation" r:id="rId11" imgW="291960" imgH="203040" progId="Equation.DSMT4">
                  <p:embed/>
                </p:oleObj>
              </mc:Choice>
              <mc:Fallback>
                <p:oleObj name="Equation" r:id="rId11" imgW="291960" imgH="203040" progId="Equation.DSMT4">
                  <p:embed/>
                  <p:pic>
                    <p:nvPicPr>
                      <p:cNvPr id="430094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286250"/>
                        <a:ext cx="631825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95" name="Text Box 15"/>
          <p:cNvSpPr txBox="1">
            <a:spLocks noChangeArrowheads="1"/>
          </p:cNvSpPr>
          <p:nvPr/>
        </p:nvSpPr>
        <p:spPr bwMode="auto">
          <a:xfrm>
            <a:off x="381000" y="48006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(c) Thus the power transformed is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0096" name="Text Box 16"/>
          <p:cNvSpPr txBox="1">
            <a:spLocks noChangeArrowheads="1"/>
          </p:cNvSpPr>
          <p:nvPr/>
        </p:nvSpPr>
        <p:spPr bwMode="auto">
          <a:xfrm>
            <a:off x="457200" y="57912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How about the input power?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430097" name="Text Box 17"/>
          <p:cNvSpPr txBox="1">
            <a:spLocks noChangeArrowheads="1"/>
          </p:cNvSpPr>
          <p:nvPr/>
        </p:nvSpPr>
        <p:spPr bwMode="auto">
          <a:xfrm>
            <a:off x="3886200" y="57912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The same assuming 100% efficiency.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430098" name="Object 18"/>
          <p:cNvGraphicFramePr>
            <a:graphicFrameLocks noChangeAspect="1"/>
          </p:cNvGraphicFramePr>
          <p:nvPr/>
        </p:nvGraphicFramePr>
        <p:xfrm>
          <a:off x="2259013" y="2743200"/>
          <a:ext cx="56038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64" name="Equation" r:id="rId13" imgW="266400" imgH="406080" progId="Equation.DSMT4">
                  <p:embed/>
                </p:oleObj>
              </mc:Choice>
              <mc:Fallback>
                <p:oleObj name="Equation" r:id="rId13" imgW="266400" imgH="406080" progId="Equation.DSMT4">
                  <p:embed/>
                  <p:pic>
                    <p:nvPicPr>
                      <p:cNvPr id="430098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013" y="2743200"/>
                        <a:ext cx="560387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099" name="Object 19"/>
          <p:cNvGraphicFramePr>
            <a:graphicFrameLocks noChangeAspect="1"/>
          </p:cNvGraphicFramePr>
          <p:nvPr/>
        </p:nvGraphicFramePr>
        <p:xfrm>
          <a:off x="5121275" y="2819400"/>
          <a:ext cx="12033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65" name="Equation" r:id="rId15" imgW="533160" imgH="406080" progId="Equation.DSMT4">
                  <p:embed/>
                </p:oleObj>
              </mc:Choice>
              <mc:Fallback>
                <p:oleObj name="Equation" r:id="rId15" imgW="533160" imgH="406080" progId="Equation.DSMT4">
                  <p:embed/>
                  <p:pic>
                    <p:nvPicPr>
                      <p:cNvPr id="430099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1275" y="2819400"/>
                        <a:ext cx="12033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0" name="Object 20"/>
          <p:cNvGraphicFramePr>
            <a:graphicFrameLocks noChangeAspect="1"/>
          </p:cNvGraphicFramePr>
          <p:nvPr/>
        </p:nvGraphicFramePr>
        <p:xfrm>
          <a:off x="6310313" y="2828925"/>
          <a:ext cx="260508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66" name="Equation" r:id="rId17" imgW="1155600" imgH="368280" progId="Equation.DSMT4">
                  <p:embed/>
                </p:oleObj>
              </mc:Choice>
              <mc:Fallback>
                <p:oleObj name="Equation" r:id="rId17" imgW="1155600" imgH="368280" progId="Equation.DSMT4">
                  <p:embed/>
                  <p:pic>
                    <p:nvPicPr>
                      <p:cNvPr id="43010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0313" y="2828925"/>
                        <a:ext cx="2605087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1" name="Object 21"/>
          <p:cNvGraphicFramePr>
            <a:graphicFrameLocks noChangeAspect="1"/>
          </p:cNvGraphicFramePr>
          <p:nvPr/>
        </p:nvGraphicFramePr>
        <p:xfrm>
          <a:off x="3589338" y="3730625"/>
          <a:ext cx="601662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67" name="Equation" r:id="rId19" imgW="228600" imgH="406080" progId="Equation.DSMT4">
                  <p:embed/>
                </p:oleObj>
              </mc:Choice>
              <mc:Fallback>
                <p:oleObj name="Equation" r:id="rId19" imgW="228600" imgH="406080" progId="Equation.DSMT4">
                  <p:embed/>
                  <p:pic>
                    <p:nvPicPr>
                      <p:cNvPr id="430101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8" y="3730625"/>
                        <a:ext cx="601662" cy="1069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2" name="Object 22"/>
          <p:cNvGraphicFramePr>
            <a:graphicFrameLocks noChangeAspect="1"/>
          </p:cNvGraphicFramePr>
          <p:nvPr/>
        </p:nvGraphicFramePr>
        <p:xfrm>
          <a:off x="5203825" y="4151313"/>
          <a:ext cx="1044575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68" name="Equation" r:id="rId21" imgW="482400" imgH="406080" progId="Equation.DSMT4">
                  <p:embed/>
                </p:oleObj>
              </mc:Choice>
              <mc:Fallback>
                <p:oleObj name="Equation" r:id="rId21" imgW="482400" imgH="406080" progId="Equation.DSMT4">
                  <p:embed/>
                  <p:pic>
                    <p:nvPicPr>
                      <p:cNvPr id="430102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5" y="4151313"/>
                        <a:ext cx="1044575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3" name="Object 23"/>
          <p:cNvGraphicFramePr>
            <a:graphicFrameLocks noChangeAspect="1"/>
          </p:cNvGraphicFramePr>
          <p:nvPr/>
        </p:nvGraphicFramePr>
        <p:xfrm>
          <a:off x="6192838" y="4157663"/>
          <a:ext cx="2417762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69" name="Equation" r:id="rId23" imgW="1117440" imgH="368280" progId="Equation.DSMT4">
                  <p:embed/>
                </p:oleObj>
              </mc:Choice>
              <mc:Fallback>
                <p:oleObj name="Equation" r:id="rId23" imgW="1117440" imgH="368280" progId="Equation.DSMT4">
                  <p:embed/>
                  <p:pic>
                    <p:nvPicPr>
                      <p:cNvPr id="43010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38" y="4157663"/>
                        <a:ext cx="2417762" cy="795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4" name="Object 24"/>
          <p:cNvGraphicFramePr>
            <a:graphicFrameLocks noChangeAspect="1"/>
          </p:cNvGraphicFramePr>
          <p:nvPr/>
        </p:nvGraphicFramePr>
        <p:xfrm>
          <a:off x="2209800" y="5386388"/>
          <a:ext cx="992188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70" name="Equation" r:id="rId25" imgW="419040" imgH="203040" progId="Equation.DSMT4">
                  <p:embed/>
                </p:oleObj>
              </mc:Choice>
              <mc:Fallback>
                <p:oleObj name="Equation" r:id="rId25" imgW="419040" imgH="203040" progId="Equation.DSMT4">
                  <p:embed/>
                  <p:pic>
                    <p:nvPicPr>
                      <p:cNvPr id="43010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386388"/>
                        <a:ext cx="992188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05" name="Object 25"/>
          <p:cNvGraphicFramePr>
            <a:graphicFrameLocks noChangeAspect="1"/>
          </p:cNvGraphicFramePr>
          <p:nvPr/>
        </p:nvGraphicFramePr>
        <p:xfrm>
          <a:off x="3162300" y="5334000"/>
          <a:ext cx="28575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171" name="Equation" r:id="rId27" imgW="1206360" imgH="228600" progId="Equation.DSMT4">
                  <p:embed/>
                </p:oleObj>
              </mc:Choice>
              <mc:Fallback>
                <p:oleObj name="Equation" r:id="rId27" imgW="1206360" imgH="228600" progId="Equation.DSMT4">
                  <p:embed/>
                  <p:pic>
                    <p:nvPicPr>
                      <p:cNvPr id="43010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5334000"/>
                        <a:ext cx="2857500" cy="53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0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Apr. 29, 2020</a:t>
            </a:r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Spring 2020                    Dr. Jaehoon Yu</a:t>
            </a:r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021F8-8C64-EA47-A576-01717F7BC8D5}" type="slidenum">
              <a:rPr lang="en-US"/>
              <a:pPr/>
              <a:t>9</a:t>
            </a:fld>
            <a:endParaRPr lang="en-US"/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29 – 13: Power Transmission </a:t>
            </a:r>
          </a:p>
        </p:txBody>
      </p:sp>
      <p:sp>
        <p:nvSpPr>
          <p:cNvPr id="431107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8077200" cy="15696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Transmission lines.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 average of 120kW of electric power is sent to a small town from a power plant 10km away.  The transmission lines have a total resistance of 0.4</a:t>
            </a:r>
            <a:r>
              <a:rPr lang="en-US" dirty="0">
                <a:solidFill>
                  <a:schemeClr val="accent2"/>
                </a:solidFill>
                <a:latin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Calculate the power loss if the power is transmitted at (a) 240V and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 24,000V.</a:t>
            </a:r>
          </a:p>
        </p:txBody>
      </p:sp>
      <p:sp>
        <p:nvSpPr>
          <p:cNvPr id="431108" name="Text Box 4"/>
          <p:cNvSpPr txBox="1">
            <a:spLocks noChangeArrowheads="1"/>
          </p:cNvSpPr>
          <p:nvPr/>
        </p:nvSpPr>
        <p:spPr bwMode="auto">
          <a:xfrm>
            <a:off x="457200" y="2362200"/>
            <a:ext cx="8382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We cannot use P=V</a:t>
            </a:r>
            <a:r>
              <a:rPr lang="en-US" baseline="3000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/R since we do not know the voltage along the transmission line.  We, however, can use P=I</a:t>
            </a:r>
            <a:r>
              <a:rPr lang="en-US" baseline="3000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R.</a:t>
            </a:r>
          </a:p>
        </p:txBody>
      </p:sp>
      <p:sp>
        <p:nvSpPr>
          <p:cNvPr id="431109" name="Text Box 5"/>
          <p:cNvSpPr txBox="1">
            <a:spLocks noChangeArrowheads="1"/>
          </p:cNvSpPr>
          <p:nvPr/>
        </p:nvSpPr>
        <p:spPr bwMode="auto">
          <a:xfrm>
            <a:off x="381000" y="32766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(a) If 120kW is sent at 240V, the total current is</a:t>
            </a:r>
          </a:p>
        </p:txBody>
      </p:sp>
      <p:graphicFrame>
        <p:nvGraphicFramePr>
          <p:cNvPr id="431110" name="Object 6"/>
          <p:cNvGraphicFramePr>
            <a:graphicFrameLocks noChangeAspect="1"/>
          </p:cNvGraphicFramePr>
          <p:nvPr/>
        </p:nvGraphicFramePr>
        <p:xfrm>
          <a:off x="5943600" y="3282950"/>
          <a:ext cx="442913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49" name="Equation" r:id="rId3" imgW="228600" imgH="152280" progId="Equation.DSMT4">
                  <p:embed/>
                </p:oleObj>
              </mc:Choice>
              <mc:Fallback>
                <p:oleObj name="Equation" r:id="rId3" imgW="228600" imgH="152280" progId="Equation.DSMT4">
                  <p:embed/>
                  <p:pic>
                    <p:nvPicPr>
                      <p:cNvPr id="4311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282950"/>
                        <a:ext cx="442913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1" name="Text Box 7"/>
          <p:cNvSpPr txBox="1">
            <a:spLocks noChangeArrowheads="1"/>
          </p:cNvSpPr>
          <p:nvPr/>
        </p:nvSpPr>
        <p:spPr bwMode="auto">
          <a:xfrm>
            <a:off x="609600" y="3700463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power loss due to transmission line is</a:t>
            </a:r>
          </a:p>
        </p:txBody>
      </p:sp>
      <p:graphicFrame>
        <p:nvGraphicFramePr>
          <p:cNvPr id="431112" name="Object 8"/>
          <p:cNvGraphicFramePr>
            <a:graphicFrameLocks noChangeAspect="1"/>
          </p:cNvGraphicFramePr>
          <p:nvPr/>
        </p:nvGraphicFramePr>
        <p:xfrm>
          <a:off x="2286000" y="4254500"/>
          <a:ext cx="49212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50" name="Equation" r:id="rId5" imgW="253800" imgH="152280" progId="Equation.DSMT4">
                  <p:embed/>
                </p:oleObj>
              </mc:Choice>
              <mc:Fallback>
                <p:oleObj name="Equation" r:id="rId5" imgW="253800" imgH="152280" progId="Equation.DSMT4">
                  <p:embed/>
                  <p:pic>
                    <p:nvPicPr>
                      <p:cNvPr id="4311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254500"/>
                        <a:ext cx="492125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3" name="Text Box 9"/>
          <p:cNvSpPr txBox="1">
            <a:spLocks noChangeArrowheads="1"/>
          </p:cNvSpPr>
          <p:nvPr/>
        </p:nvSpPr>
        <p:spPr bwMode="auto">
          <a:xfrm>
            <a:off x="381000" y="4648200"/>
            <a:ext cx="579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(b) If 120kW is sent at 24,000V, the total current is</a:t>
            </a:r>
          </a:p>
        </p:txBody>
      </p:sp>
      <p:graphicFrame>
        <p:nvGraphicFramePr>
          <p:cNvPr id="431114" name="Object 10"/>
          <p:cNvGraphicFramePr>
            <a:graphicFrameLocks noChangeAspect="1"/>
          </p:cNvGraphicFramePr>
          <p:nvPr/>
        </p:nvGraphicFramePr>
        <p:xfrm>
          <a:off x="6172200" y="4648200"/>
          <a:ext cx="5175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51" name="Equation" r:id="rId7" imgW="266400" imgH="164880" progId="Equation.DSMT4">
                  <p:embed/>
                </p:oleObj>
              </mc:Choice>
              <mc:Fallback>
                <p:oleObj name="Equation" r:id="rId7" imgW="266400" imgH="164880" progId="Equation.DSMT4">
                  <p:embed/>
                  <p:pic>
                    <p:nvPicPr>
                      <p:cNvPr id="4311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648200"/>
                        <a:ext cx="51752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5" name="Text Box 11"/>
          <p:cNvSpPr txBox="1">
            <a:spLocks noChangeArrowheads="1"/>
          </p:cNvSpPr>
          <p:nvPr/>
        </p:nvSpPr>
        <p:spPr bwMode="auto">
          <a:xfrm>
            <a:off x="609600" y="5072063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Thus the power loss due to transmission line is</a:t>
            </a:r>
          </a:p>
        </p:txBody>
      </p:sp>
      <p:graphicFrame>
        <p:nvGraphicFramePr>
          <p:cNvPr id="431116" name="Object 12"/>
          <p:cNvGraphicFramePr>
            <a:graphicFrameLocks noChangeAspect="1"/>
          </p:cNvGraphicFramePr>
          <p:nvPr/>
        </p:nvGraphicFramePr>
        <p:xfrm>
          <a:off x="2514600" y="5562600"/>
          <a:ext cx="492125" cy="293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52" name="Equation" r:id="rId9" imgW="253800" imgH="152280" progId="Equation.DSMT4">
                  <p:embed/>
                </p:oleObj>
              </mc:Choice>
              <mc:Fallback>
                <p:oleObj name="Equation" r:id="rId9" imgW="253800" imgH="152280" progId="Equation.DSMT4">
                  <p:embed/>
                  <p:pic>
                    <p:nvPicPr>
                      <p:cNvPr id="4311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562600"/>
                        <a:ext cx="492125" cy="293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7" name="Text Box 13"/>
          <p:cNvSpPr txBox="1">
            <a:spLocks noChangeArrowheads="1"/>
          </p:cNvSpPr>
          <p:nvPr/>
        </p:nvSpPr>
        <p:spPr bwMode="auto">
          <a:xfrm>
            <a:off x="381000" y="6019800"/>
            <a:ext cx="84582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CC00CC"/>
                </a:solidFill>
                <a:latin typeface="Arial Narrow" charset="0"/>
              </a:rPr>
              <a:t>The higher the transmission voltage, the smaller the current, causing less loss of energy.  This is why power is transmitted w/ HV, as high as 170kV.</a:t>
            </a:r>
          </a:p>
        </p:txBody>
      </p:sp>
      <p:graphicFrame>
        <p:nvGraphicFramePr>
          <p:cNvPr id="431118" name="Object 14"/>
          <p:cNvGraphicFramePr>
            <a:graphicFrameLocks noChangeAspect="1"/>
          </p:cNvGraphicFramePr>
          <p:nvPr/>
        </p:nvGraphicFramePr>
        <p:xfrm>
          <a:off x="6324600" y="3098800"/>
          <a:ext cx="5413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53" name="Equation" r:id="rId11" imgW="279360" imgH="368280" progId="Equation.DSMT4">
                  <p:embed/>
                </p:oleObj>
              </mc:Choice>
              <mc:Fallback>
                <p:oleObj name="Equation" r:id="rId11" imgW="279360" imgH="368280" progId="Equation.DSMT4">
                  <p:embed/>
                  <p:pic>
                    <p:nvPicPr>
                      <p:cNvPr id="43111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098800"/>
                        <a:ext cx="541338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19" name="Object 15"/>
          <p:cNvGraphicFramePr>
            <a:graphicFrameLocks noChangeAspect="1"/>
          </p:cNvGraphicFramePr>
          <p:nvPr/>
        </p:nvGraphicFramePr>
        <p:xfrm>
          <a:off x="6818313" y="3048000"/>
          <a:ext cx="2020887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54" name="Equation" r:id="rId13" imgW="1041120" imgH="393480" progId="Equation.DSMT4">
                  <p:embed/>
                </p:oleObj>
              </mc:Choice>
              <mc:Fallback>
                <p:oleObj name="Equation" r:id="rId13" imgW="1041120" imgH="393480" progId="Equation.DSMT4">
                  <p:embed/>
                  <p:pic>
                    <p:nvPicPr>
                      <p:cNvPr id="43111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8313" y="3048000"/>
                        <a:ext cx="2020887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0" name="Object 16"/>
          <p:cNvGraphicFramePr>
            <a:graphicFrameLocks noChangeAspect="1"/>
          </p:cNvGraphicFramePr>
          <p:nvPr/>
        </p:nvGraphicFramePr>
        <p:xfrm>
          <a:off x="2667000" y="4191000"/>
          <a:ext cx="7397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55" name="Equation" r:id="rId15" imgW="380880" imgH="190440" progId="Equation.DSMT4">
                  <p:embed/>
                </p:oleObj>
              </mc:Choice>
              <mc:Fallback>
                <p:oleObj name="Equation" r:id="rId15" imgW="380880" imgH="190440" progId="Equation.DSMT4">
                  <p:embed/>
                  <p:pic>
                    <p:nvPicPr>
                      <p:cNvPr id="43112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191000"/>
                        <a:ext cx="7397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1" name="Object 17"/>
          <p:cNvGraphicFramePr>
            <a:graphicFrameLocks noChangeAspect="1"/>
          </p:cNvGraphicFramePr>
          <p:nvPr/>
        </p:nvGraphicFramePr>
        <p:xfrm>
          <a:off x="3368675" y="4157663"/>
          <a:ext cx="2955925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56" name="Equation" r:id="rId17" imgW="1523880" imgH="253800" progId="Equation.DSMT4">
                  <p:embed/>
                </p:oleObj>
              </mc:Choice>
              <mc:Fallback>
                <p:oleObj name="Equation" r:id="rId17" imgW="1523880" imgH="253800" progId="Equation.DSMT4">
                  <p:embed/>
                  <p:pic>
                    <p:nvPicPr>
                      <p:cNvPr id="43112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8675" y="4157663"/>
                        <a:ext cx="2955925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2" name="Object 18"/>
          <p:cNvGraphicFramePr>
            <a:graphicFrameLocks noChangeAspect="1"/>
          </p:cNvGraphicFramePr>
          <p:nvPr/>
        </p:nvGraphicFramePr>
        <p:xfrm>
          <a:off x="6553200" y="4471988"/>
          <a:ext cx="541338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57" name="Equation" r:id="rId19" imgW="279360" imgH="368280" progId="Equation.DSMT4">
                  <p:embed/>
                </p:oleObj>
              </mc:Choice>
              <mc:Fallback>
                <p:oleObj name="Equation" r:id="rId19" imgW="279360" imgH="368280" progId="Equation.DSMT4">
                  <p:embed/>
                  <p:pic>
                    <p:nvPicPr>
                      <p:cNvPr id="43112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471988"/>
                        <a:ext cx="541338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3" name="Object 19"/>
          <p:cNvGraphicFramePr>
            <a:graphicFrameLocks noChangeAspect="1"/>
          </p:cNvGraphicFramePr>
          <p:nvPr/>
        </p:nvGraphicFramePr>
        <p:xfrm>
          <a:off x="7045325" y="4419600"/>
          <a:ext cx="19462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58" name="Equation" r:id="rId21" imgW="1002960" imgH="406080" progId="Equation.DSMT4">
                  <p:embed/>
                </p:oleObj>
              </mc:Choice>
              <mc:Fallback>
                <p:oleObj name="Equation" r:id="rId21" imgW="1002960" imgH="406080" progId="Equation.DSMT4">
                  <p:embed/>
                  <p:pic>
                    <p:nvPicPr>
                      <p:cNvPr id="43112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5325" y="4419600"/>
                        <a:ext cx="19462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4" name="Object 20"/>
          <p:cNvGraphicFramePr>
            <a:graphicFrameLocks noChangeAspect="1"/>
          </p:cNvGraphicFramePr>
          <p:nvPr/>
        </p:nvGraphicFramePr>
        <p:xfrm>
          <a:off x="2971800" y="5499100"/>
          <a:ext cx="7397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59" name="Equation" r:id="rId23" imgW="380880" imgH="190440" progId="Equation.DSMT4">
                  <p:embed/>
                </p:oleObj>
              </mc:Choice>
              <mc:Fallback>
                <p:oleObj name="Equation" r:id="rId23" imgW="380880" imgH="190440" progId="Equation.DSMT4">
                  <p:embed/>
                  <p:pic>
                    <p:nvPicPr>
                      <p:cNvPr id="431124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499100"/>
                        <a:ext cx="7397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25" name="Object 21"/>
          <p:cNvGraphicFramePr>
            <a:graphicFrameLocks noChangeAspect="1"/>
          </p:cNvGraphicFramePr>
          <p:nvPr/>
        </p:nvGraphicFramePr>
        <p:xfrm>
          <a:off x="3657600" y="5486400"/>
          <a:ext cx="24130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260" name="Equation" r:id="rId25" imgW="1244520" imgH="253800" progId="Equation.DSMT4">
                  <p:embed/>
                </p:oleObj>
              </mc:Choice>
              <mc:Fallback>
                <p:oleObj name="Equation" r:id="rId25" imgW="1244520" imgH="253800" progId="Equation.DSMT4">
                  <p:embed/>
                  <p:pic>
                    <p:nvPicPr>
                      <p:cNvPr id="431125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486400"/>
                        <a:ext cx="2413000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92656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34010</TotalTime>
  <Words>1850</Words>
  <Application>Microsoft Macintosh PowerPoint</Application>
  <PresentationFormat>On-screen Show (4:3)</PresentationFormat>
  <Paragraphs>178</Paragraphs>
  <Slides>15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002 Lecture #22</vt:lpstr>
      <vt:lpstr>Announcements </vt:lpstr>
      <vt:lpstr>Reminder: Special Project #5 – COVID-19</vt:lpstr>
      <vt:lpstr>PowerPoint Presentation</vt:lpstr>
      <vt:lpstr>Transformer</vt:lpstr>
      <vt:lpstr>How does a transformer work?</vt:lpstr>
      <vt:lpstr>The Transformer Equation</vt:lpstr>
      <vt:lpstr>Example for A Transformer </vt:lpstr>
      <vt:lpstr>Example 29 – 13: Power Transmission </vt:lpstr>
      <vt:lpstr>Electric Field due to Magnetic Flux Change</vt:lpstr>
      <vt:lpstr>Generalized Form of Faraday’s Law</vt:lpstr>
      <vt:lpstr>Inductance</vt:lpstr>
      <vt:lpstr>Mutual Inductance</vt:lpstr>
      <vt:lpstr>Mutual Inductance</vt:lpstr>
      <vt:lpstr>Example 30 – 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1116</cp:revision>
  <cp:lastPrinted>2020-04-22T13:30:48Z</cp:lastPrinted>
  <dcterms:created xsi:type="dcterms:W3CDTF">2012-01-19T04:21:20Z</dcterms:created>
  <dcterms:modified xsi:type="dcterms:W3CDTF">2020-04-29T19:34:38Z</dcterms:modified>
</cp:coreProperties>
</file>