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2" r:id="rId2"/>
    <p:sldId id="749" r:id="rId3"/>
    <p:sldId id="715" r:id="rId4"/>
    <p:sldId id="74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7" r:id="rId13"/>
    <p:sldId id="798" r:id="rId14"/>
    <p:sldId id="799" r:id="rId15"/>
    <p:sldId id="800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6"/>
    <p:restoredTop sz="96190"/>
  </p:normalViewPr>
  <p:slideViewPr>
    <p:cSldViewPr>
      <p:cViewPr varScale="1">
        <p:scale>
          <a:sx n="121" d="100"/>
          <a:sy n="121" d="100"/>
        </p:scale>
        <p:origin x="1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3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3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3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3.wmf"/><Relationship Id="rId9" Type="http://schemas.openxmlformats.org/officeDocument/2006/relationships/image" Target="../media/image39.wmf"/><Relationship Id="rId1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48.wmf"/><Relationship Id="rId3" Type="http://schemas.openxmlformats.org/officeDocument/2006/relationships/image" Target="../media/image49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3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85.bin"/><Relationship Id="rId3" Type="http://schemas.openxmlformats.org/officeDocument/2006/relationships/image" Target="../media/image63.jpeg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8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.surveyplanet.com/mw8bpHPy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boar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tif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0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26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Apr. 29,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90600" y="2166937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Field Due to Changing Magnetic Flux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Chapter 30: Inductance</a:t>
            </a:r>
            <a:endParaRPr lang="en-US" sz="40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the Magnetic Field</a:t>
            </a: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2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410200"/>
          </a:xfrm>
        </p:spPr>
        <p:txBody>
          <a:bodyPr/>
          <a:lstStyle/>
          <a:p>
            <a:r>
              <a:rPr lang="en-US" dirty="0"/>
              <a:t>When the 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 applies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2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3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3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3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3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relationship between the electric 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the path enclosing the area through which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>
                <a:latin typeface="Symbol" charset="2"/>
              </a:rPr>
              <a:t>B</a:t>
            </a:r>
            <a:r>
              <a:rPr lang="en-US" dirty="0"/>
              <a:t> 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3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0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433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1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433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2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4331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7917" y="95250"/>
            <a:ext cx="8534400" cy="609600"/>
          </a:xfrm>
        </p:spPr>
        <p:txBody>
          <a:bodyPr/>
          <a:lstStyle/>
          <a:p>
            <a:r>
              <a:rPr lang="en-US" sz="5400" dirty="0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4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8417" y="800100"/>
            <a:ext cx="8153400" cy="4343400"/>
          </a:xfrm>
        </p:spPr>
        <p:txBody>
          <a:bodyPr/>
          <a:lstStyle/>
          <a:p>
            <a:r>
              <a:rPr lang="en-US" sz="3600" dirty="0"/>
              <a:t>A changing magnetic flux through a circuit induces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4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2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13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7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35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5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5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induced emf in coil 2,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2</a:t>
            </a:r>
            <a:r>
              <a:rPr lang="en-US" sz="2800" dirty="0"/>
              <a:t>,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magnetic flux in each loop of coil 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 2, then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total flux passing through coil 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    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 as                       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 2 due to the changing current in coil 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35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2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435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2954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3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435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4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435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5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4352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6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435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6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6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6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 2 with respect to coil 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the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most 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 2 will induce an </a:t>
            </a:r>
            <a:r>
              <a:rPr lang="en-US" sz="2800" dirty="0" err="1"/>
              <a:t>emf</a:t>
            </a:r>
            <a:r>
              <a:rPr lang="en-US" sz="2800" dirty="0"/>
              <a:t> in coil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Henry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6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09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436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10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436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837237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11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436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837237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12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436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0292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25347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15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contains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N</a:t>
            </a:r>
            <a:r>
              <a:rPr lang="en-US" b="1" baseline="-25000" dirty="0">
                <a:solidFill>
                  <a:srgbClr val="C0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N</a:t>
            </a:r>
            <a:r>
              <a:rPr lang="en-US" b="1" baseline="-25000" dirty="0">
                <a:solidFill>
                  <a:srgbClr val="C000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Assuming all the flux from coil 1 (the solenoid) passes through coil 2, calculate 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First, we need to determine the flux produced by the solenoid.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coils.  Thus the flux through coil 2 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coil 2 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26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37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27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437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28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437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29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4372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30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437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31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437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32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437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33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4372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34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4372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0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907439" cy="6019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CH30.7 – 30.11 &amp; CH31.6 – 10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</a:t>
            </a:r>
            <a:r>
              <a:rPr lang="en-US" sz="2800" dirty="0" err="1"/>
              <a:t>ext</a:t>
            </a:r>
            <a:r>
              <a:rPr lang="en-US" sz="2800" dirty="0"/>
              <a:t>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CH21.1 through what we finish Monday, May 4+ math refresher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  <a:endParaRPr lang="en-US" dirty="0"/>
          </a:p>
          <a:p>
            <a:pPr eaLnBrk="1" hangingPunct="1"/>
            <a:r>
              <a:rPr lang="en-US" sz="2800" dirty="0"/>
              <a:t>Special project #6: Fill out the survey at </a:t>
            </a:r>
            <a:r>
              <a:rPr lang="en-US" dirty="0"/>
              <a:t> </a:t>
            </a:r>
          </a:p>
          <a:p>
            <a:pPr lvl="1" eaLnBrk="1" hangingPunct="1"/>
            <a:r>
              <a:rPr lang="en-US" sz="2400" dirty="0">
                <a:hlinkClick r:id="rId3"/>
              </a:rPr>
              <a:t>https://s.surveyplanet.com</a:t>
            </a:r>
            <a:r>
              <a:rPr lang="en-US" sz="2400">
                <a:hlinkClick r:id="rId3"/>
              </a:rPr>
              <a:t>/mw8bpHPyb</a:t>
            </a:r>
            <a:r>
              <a:rPr lang="en-US" sz="2400"/>
              <a:t>  </a:t>
            </a:r>
            <a:endParaRPr lang="en-US" sz="2400" dirty="0"/>
          </a:p>
          <a:p>
            <a:pPr lvl="1" eaLnBrk="1" hangingPunct="1"/>
            <a:r>
              <a:rPr lang="en-US" sz="2400" dirty="0"/>
              <a:t>15 points total for 7 questions</a:t>
            </a:r>
          </a:p>
          <a:p>
            <a:pPr lvl="1" eaLnBrk="1" hangingPunct="1"/>
            <a:r>
              <a:rPr lang="en-US" sz="2400" dirty="0"/>
              <a:t>Deadline: End of the day, Wednesday, May 6</a:t>
            </a:r>
          </a:p>
          <a:p>
            <a:pPr eaLnBrk="1" hangingPunct="1"/>
            <a:r>
              <a:rPr lang="en-US" sz="2800" dirty="0"/>
              <a:t>Course evaluation now for 10 min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r>
              <a:rPr lang="en-US" sz="4000" dirty="0"/>
              <a:t>Reminder: Special Project #5 – COVID-19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257800"/>
          </a:xfrm>
        </p:spPr>
        <p:txBody>
          <a:bodyPr/>
          <a:lstStyle/>
          <a:p>
            <a:r>
              <a:rPr lang="en-US" sz="2400" dirty="0"/>
              <a:t>Make comparisons of COVID-19 statistics between the U.S., South Korea and Germany from </a:t>
            </a:r>
            <a:r>
              <a:rPr lang="en-US" sz="2400" dirty="0">
                <a:hlinkClick r:id="rId3"/>
              </a:rPr>
              <a:t>https://coronaboard.com</a:t>
            </a:r>
            <a:r>
              <a:rPr lang="en-US" sz="2400" dirty="0"/>
              <a:t> on spreadsheet </a:t>
            </a:r>
          </a:p>
          <a:p>
            <a:pPr lvl="1"/>
            <a:r>
              <a:rPr lang="en-US" sz="2000" dirty="0"/>
              <a:t>Total 27 points: 1 point for each of the top 15 cells and 2 points for each of the 6 cells for testing</a:t>
            </a:r>
          </a:p>
          <a:p>
            <a:r>
              <a:rPr lang="en-US" sz="2400" dirty="0"/>
              <a:t>Make a timeline from Jan. 15, 2020 through Apr. 15 for The World Health Organization (WHO), U.S.A. and South Korea in their actions in response to COVID-19: One in Jan., one in Apr. and two each in Feb. and Mar.</a:t>
            </a:r>
          </a:p>
          <a:p>
            <a:pPr lvl="1"/>
            <a:r>
              <a:rPr lang="en-US" sz="2000" dirty="0"/>
              <a:t>2 points each, totaling 30 points</a:t>
            </a:r>
          </a:p>
          <a:p>
            <a:r>
              <a:rPr lang="en-US" sz="2400" dirty="0"/>
              <a:t>What are the 3 most fundamental requirements for opening back up (</a:t>
            </a:r>
            <a:r>
              <a:rPr lang="en-US" sz="2400" dirty="0">
                <a:sym typeface="Wingdings" pitchFamily="2" charset="2"/>
              </a:rPr>
              <a:t>2 points each, total 6 points)?  Identify the two of these U.S. is ready (1 point each, total 2 points; do NOT just take politician’s words!) for opening.</a:t>
            </a:r>
          </a:p>
          <a:p>
            <a:pPr lvl="1"/>
            <a:r>
              <a:rPr lang="en-US" sz="2000" b="1" u="sng" dirty="0">
                <a:solidFill>
                  <a:srgbClr val="FF0000"/>
                </a:solidFill>
                <a:sym typeface="Wingdings" pitchFamily="2" charset="2"/>
              </a:rPr>
              <a:t>Must be quantitative!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400" dirty="0"/>
              <a:t>Due: 1pm Monday, May 4</a:t>
            </a:r>
          </a:p>
          <a:p>
            <a:pPr lvl="1"/>
            <a:r>
              <a:rPr lang="en-US" sz="2000" dirty="0"/>
              <a:t>Scan all pages of your special project into the pdf format, including the spreadsheet</a:t>
            </a:r>
          </a:p>
          <a:p>
            <a:pPr lvl="1"/>
            <a:r>
              <a:rPr lang="en-US" sz="2000" dirty="0"/>
              <a:t>Save all pages into </a:t>
            </a:r>
            <a:r>
              <a:rPr lang="en-US" sz="2000" b="1" u="sng" dirty="0">
                <a:solidFill>
                  <a:srgbClr val="C00000"/>
                </a:solidFill>
              </a:rPr>
              <a:t>one file</a:t>
            </a:r>
            <a:r>
              <a:rPr lang="en-US" sz="2000" dirty="0"/>
              <a:t> with the filename SP5-YourLastName-YourFirstName.pdf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238217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29,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75151-3F8E-0742-B04E-2E19624C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-76200"/>
            <a:ext cx="94667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5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7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7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AC1E13-093D-DD4D-8191-B9C6742611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075" y="-19118"/>
            <a:ext cx="4772925" cy="6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uiExpand="1" build="p"/>
      <p:bldP spid="4270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6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the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7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8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9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0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1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4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/>
          <a:p>
            <a:fld id="{A9FFEA92-B59B-0C4C-975A-A9B803E4726E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53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54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55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2631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4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5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6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7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8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9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0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1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2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3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4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5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29,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5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6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7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8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9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0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1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2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3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4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5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6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34008</TotalTime>
  <Words>1850</Words>
  <Application>Microsoft Macintosh PowerPoint</Application>
  <PresentationFormat>On-screen Show (4:3)</PresentationFormat>
  <Paragraphs>178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#22</vt:lpstr>
      <vt:lpstr>Announcements </vt:lpstr>
      <vt:lpstr>Reminder: Special Project #5 – COVID-19</vt:lpstr>
      <vt:lpstr>PowerPoint Presentation</vt:lpstr>
      <vt:lpstr>Transformer</vt:lpstr>
      <vt:lpstr>How does a transformer work?</vt:lpstr>
      <vt:lpstr>The 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1115</cp:revision>
  <cp:lastPrinted>2020-04-22T13:30:48Z</cp:lastPrinted>
  <dcterms:created xsi:type="dcterms:W3CDTF">2012-01-19T04:21:20Z</dcterms:created>
  <dcterms:modified xsi:type="dcterms:W3CDTF">2020-04-29T19:32:52Z</dcterms:modified>
</cp:coreProperties>
</file>