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91" r:id="rId2"/>
    <p:sldId id="679" r:id="rId3"/>
    <p:sldId id="676" r:id="rId4"/>
    <p:sldId id="335" r:id="rId5"/>
    <p:sldId id="780" r:id="rId6"/>
    <p:sldId id="781" r:id="rId7"/>
    <p:sldId id="514" r:id="rId8"/>
    <p:sldId id="394" r:id="rId9"/>
    <p:sldId id="435" r:id="rId10"/>
    <p:sldId id="436" r:id="rId11"/>
    <p:sldId id="437" r:id="rId12"/>
    <p:sldId id="743" r:id="rId13"/>
    <p:sldId id="782" r:id="rId14"/>
    <p:sldId id="632" r:id="rId15"/>
    <p:sldId id="439" r:id="rId16"/>
    <p:sldId id="440" r:id="rId17"/>
    <p:sldId id="441" r:id="rId18"/>
    <p:sldId id="442" r:id="rId19"/>
    <p:sldId id="443" r:id="rId20"/>
    <p:sldId id="444" r:id="rId21"/>
    <p:sldId id="745" r:id="rId22"/>
    <p:sldId id="592" r:id="rId23"/>
    <p:sldId id="336" r:id="rId24"/>
    <p:sldId id="768" r:id="rId25"/>
    <p:sldId id="322" r:id="rId26"/>
    <p:sldId id="759" r:id="rId27"/>
    <p:sldId id="769" r:id="rId28"/>
    <p:sldId id="328" r:id="rId29"/>
    <p:sldId id="772" r:id="rId30"/>
    <p:sldId id="783" r:id="rId31"/>
    <p:sldId id="773" r:id="rId32"/>
    <p:sldId id="775" r:id="rId33"/>
    <p:sldId id="774" r:id="rId34"/>
    <p:sldId id="619" r:id="rId35"/>
    <p:sldId id="776" r:id="rId36"/>
    <p:sldId id="777" r:id="rId37"/>
    <p:sldId id="778" r:id="rId38"/>
    <p:sldId id="331" r:id="rId39"/>
    <p:sldId id="418" r:id="rId40"/>
    <p:sldId id="419" r:id="rId41"/>
    <p:sldId id="420" r:id="rId42"/>
    <p:sldId id="421" r:id="rId43"/>
    <p:sldId id="423" r:id="rId44"/>
    <p:sldId id="425" r:id="rId45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FFCC"/>
    <a:srgbClr val="FFFFCC"/>
    <a:srgbClr val="CC6600"/>
    <a:srgbClr val="FF0066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2"/>
    <p:restoredTop sz="94660"/>
  </p:normalViewPr>
  <p:slideViewPr>
    <p:cSldViewPr>
      <p:cViewPr varScale="1">
        <p:scale>
          <a:sx n="94" d="100"/>
          <a:sy n="94" d="100"/>
        </p:scale>
        <p:origin x="184" y="9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2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20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20-1444-002/spring21-1443-003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1443 – Section 003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02215" y="1447800"/>
            <a:ext cx="303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Jan. 20,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856668" y="5509591"/>
            <a:ext cx="750686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Jan. 25!!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295400" y="2286000"/>
            <a:ext cx="701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40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DFBEE-5A68-C74E-8D3D-4ECCB151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9A1F1E-8415-CC40-878E-54DEEE05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F36EF-F2EC-F54D-8AB4-E21195D2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1243A0-147B-3742-AAD8-AD7C6768AA43}"/>
              </a:ext>
            </a:extLst>
          </p:cNvPr>
          <p:cNvSpPr/>
          <p:nvPr/>
        </p:nvSpPr>
        <p:spPr bwMode="auto">
          <a:xfrm>
            <a:off x="3505200" y="838200"/>
            <a:ext cx="1676400" cy="29718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47DE6-C4FB-EA42-8967-13AA9BD1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CCEF1-377F-7A48-9AF4-4D5B66EB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6224B-8050-3E43-A491-70BA7FE8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8161D-5B84-B14E-BC89-05F8FF7C5C7F}"/>
              </a:ext>
            </a:extLst>
          </p:cNvPr>
          <p:cNvSpPr txBox="1"/>
          <p:nvPr/>
        </p:nvSpPr>
        <p:spPr>
          <a:xfrm>
            <a:off x="2743200" y="914400"/>
            <a:ext cx="2431243" cy="584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118 Elements!</a:t>
            </a:r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F0C90-BDF3-034D-BC27-D8B1BB6D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839200" cy="914400"/>
          </a:xfrm>
        </p:spPr>
        <p:txBody>
          <a:bodyPr/>
          <a:lstStyle/>
          <a:p>
            <a:r>
              <a:rPr lang="en-US" b="1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in 2012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the new DUNE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Requirements for Online Class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256" y="457200"/>
            <a:ext cx="8683487" cy="5277998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COVID – 19  forces us into a difficult and undesirable circumstance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 have never done online classes before late March 2020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Keeping grades fair to all students is of utmost importance</a:t>
            </a:r>
          </a:p>
          <a:p>
            <a:pPr lvl="2" eaLnBrk="1" hangingPunct="1"/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I apologize for it but at times the policies may be very strict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Be sure to prepare a camera and a headset (or an earphone) with mic  in hand, installed and tested before this Sunday, Jan. 24, since these are required for quizzes and exams and for class activities! 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Be in a quiet, isolated area during the class, especially during the quiz and exam periods so that you can focus on the class without disturbing others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ring bound notebook for you to take notes during the class and keep the exercises you practiced in the class. 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calculator!  Your cell phone or other computers are unallowed!</a:t>
            </a:r>
          </a:p>
          <a:p>
            <a:pPr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Have your zoom display name the same as it on </a:t>
            </a:r>
            <a:r>
              <a:rPr lang="en-US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MyMav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  <a:p>
            <a:pPr lvl="1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Zoom settings 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profile edit my profile  edit the top portion on web</a:t>
            </a:r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A63AF-64B9-9047-BD07-B113E1E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CE238-B9B4-704C-8CB8-624F074C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676E3-135F-3246-A481-39E8E398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HL LHC</a:t>
            </a: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pitchFamily="2" charset="2"/>
              </a:rPr>
              <a:t> About to resume!!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pic>
        <p:nvPicPr>
          <p:cNvPr id="12" name="Picture 11" descr="Picture 2.png">
            <a:extLst>
              <a:ext uri="{FF2B5EF4-FFF2-40B4-BE49-F238E27FC236}">
                <a16:creationId xmlns:a16="http://schemas.microsoft.com/office/drawing/2014/main" id="{D9957821-F65F-0342-A946-5D9E97D6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938" y="45720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22">
            <a:extLst>
              <a:ext uri="{FF2B5EF4-FFF2-40B4-BE49-F238E27FC236}">
                <a16:creationId xmlns:a16="http://schemas.microsoft.com/office/drawing/2014/main" id="{22D37061-5180-374D-935F-E68354A3C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6482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340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3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</p:spTree>
    <p:extLst>
      <p:ext uri="{BB962C8B-B14F-4D97-AF65-F5344CB8AC3E}">
        <p14:creationId xmlns:p14="http://schemas.microsoft.com/office/powerpoint/2010/main" val="25476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62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classroom!</a:t>
            </a:r>
          </a:p>
          <a:p>
            <a:pPr lvl="1" eaLnBrk="1" hangingPunct="1"/>
            <a:r>
              <a:rPr lang="en-US" sz="2400" dirty="0"/>
              <a:t>Your mic will be automatically muted when joining the class</a:t>
            </a:r>
          </a:p>
          <a:p>
            <a:pPr lvl="2" eaLnBrk="1" hangingPunct="1"/>
            <a:r>
              <a:rPr lang="en-US" sz="2000" dirty="0"/>
              <a:t>Please locate the video, mute/unmute, chat buttons and test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Mute your mic during the lecture expect for questions or answers</a:t>
            </a:r>
          </a:p>
          <a:p>
            <a:pPr eaLnBrk="1" hangingPunct="1"/>
            <a:r>
              <a:rPr lang="en-US" sz="2800" dirty="0"/>
              <a:t>If you have a question, “raise hand”, unmute your mic, pronounce your name and ask your question, as if you are in the class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on chat!</a:t>
            </a:r>
            <a:endParaRPr lang="en-US" sz="2400" dirty="0"/>
          </a:p>
          <a:p>
            <a:pPr eaLnBrk="1" hangingPunct="1"/>
            <a:r>
              <a:rPr lang="en-US" sz="2800" dirty="0"/>
              <a:t>Lecture notes and recordings will be available after each class</a:t>
            </a:r>
            <a:endParaRPr lang="en-US" sz="2400" dirty="0"/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 (</a:t>
            </a:r>
            <a:r>
              <a:rPr lang="en-US" sz="2800" dirty="0">
                <a:solidFill>
                  <a:srgbClr val="CC00CC"/>
                </a:solidFill>
              </a:rPr>
              <a:t>poll 1</a:t>
            </a:r>
            <a:r>
              <a:rPr lang="en-US" sz="2800" dirty="0"/>
              <a:t>)</a:t>
            </a:r>
          </a:p>
          <a:p>
            <a:pPr eaLnBrk="1" hangingPunct="1"/>
            <a:r>
              <a:rPr lang="en-US" sz="2800" dirty="0"/>
              <a:t>You will be in a study group w/ separate breakout rooms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B53DA27-3F5A-034E-B3B7-47D7B19E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"/>
            <a:ext cx="7387778" cy="3912363"/>
          </a:xfrm>
          <a:prstGeom prst="rect">
            <a:avLst/>
          </a:prstGeom>
        </p:spPr>
      </p:pic>
      <p:sp>
        <p:nvSpPr>
          <p:cNvPr id="390" name="TextShape 2"/>
          <p:cNvSpPr txBox="1"/>
          <p:nvPr/>
        </p:nvSpPr>
        <p:spPr>
          <a:xfrm>
            <a:off x="4953000" y="3272619"/>
            <a:ext cx="3067603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800" b="1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Cosmic Ray Particle Tracks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6629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ICARUS Events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49C8B33-509C-E24F-999E-0ABA1FCAB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128073"/>
            <a:ext cx="7010400" cy="3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326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you?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9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1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you?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5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8462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37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4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 (but used should be fine except for a few minor differences)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 spring21-1443-003/spring21-1443-003.html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(Canvas has a link to this page)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Lecture notes and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Important Dates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4:00 – 5:00pm, MW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53009"/>
            <a:ext cx="7772400" cy="609600"/>
          </a:xfrm>
        </p:spPr>
        <p:txBody>
          <a:bodyPr/>
          <a:lstStyle/>
          <a:p>
            <a:pPr eaLnBrk="1" hangingPunct="1"/>
            <a:r>
              <a:rPr lang="en-US" b="1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power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lvl="1" eaLnBrk="1" hangingPunct="1"/>
            <a:r>
              <a:rPr lang="en-US" dirty="0"/>
              <a:t>Close all other apps and web pages</a:t>
            </a:r>
          </a:p>
          <a:p>
            <a:pPr eaLnBrk="1" hangingPunct="1"/>
            <a:r>
              <a:rPr lang="en-US" dirty="0"/>
              <a:t>Reading assignment #1: Read and follow through all 9 sections (A1 – A9) in appendix A (math formulae) by Monday, Jan. 25</a:t>
            </a:r>
          </a:p>
          <a:p>
            <a:pPr eaLnBrk="1" hangingPunct="1"/>
            <a:r>
              <a:rPr lang="en-US" dirty="0"/>
              <a:t>There will be a quiz on this and what we have learned in Ch. 1 on next Wednesday, Jan. 27.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86769" y="-23019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(2pm, Mon., </a:t>
            </a:r>
            <a:r>
              <a:rPr lang="en-US" sz="2000" dirty="0">
                <a:ea typeface="굴림" charset="-127"/>
              </a:rPr>
              <a:t>5</a:t>
            </a:r>
            <a:r>
              <a:rPr lang="en-US" sz="2000" dirty="0">
                <a:ea typeface="굴림" charset="-127"/>
                <a:cs typeface="굴림" charset="-127"/>
              </a:rPr>
              <a:t>/10/21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(2:30pm, Wed., 3/10/21):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(2/10/21 and 4/12/21):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 (</a:t>
            </a:r>
            <a:r>
              <a:rPr lang="en-US" sz="2000" dirty="0"/>
              <a:t>Starts Monday, Feb. 8, </a:t>
            </a:r>
            <a:r>
              <a:rPr lang="en-US" sz="2400" b="1" u="sng" dirty="0">
                <a:hlinkClick r:id="rId2"/>
              </a:rPr>
              <a:t>www.uta.edu/physics/labs</a:t>
            </a:r>
            <a:r>
              <a:rPr lang="en-US" sz="1800" dirty="0"/>
              <a:t> </a:t>
            </a:r>
            <a:r>
              <a:rPr lang="en-US" sz="24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FF0066"/>
                </a:solidFill>
              </a:rPr>
              <a:t>If passed the lab before, can request a lab exemption (form available on web)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seminars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0989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material: ~1 homework per week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on the class web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PHYS1443-003-spring21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43121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the homework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 after one free try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Jan. 25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problems will be </a:t>
            </a:r>
            <a:r>
              <a:rPr lang="en-US" sz="2400" b="1" u="sng" dirty="0">
                <a:solidFill>
                  <a:srgbClr val="C00000"/>
                </a:solidFill>
              </a:rPr>
              <a:t>slightly ahead of the class and tough</a:t>
            </a:r>
            <a:r>
              <a:rPr lang="en-US" sz="2400" dirty="0"/>
              <a:t>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>
                <a:sym typeface="Wingdings" charset="2"/>
              </a:rPr>
              <a:t> Please be fair and keep integrity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95300"/>
            <a:ext cx="8534400" cy="5829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 : Will be used for extra credits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Zoom report will be used to check your attendance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Not acceptable for you to just join zoom and not attend the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verbally taken randomly for higher extra credit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and video recording will be posted on the class web page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Do the work with your own hands!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4916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511878"/>
            <a:ext cx="8903110" cy="5660321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harm the entire humanity and fatal!</a:t>
            </a:r>
          </a:p>
          <a:p>
            <a:pPr lvl="2"/>
            <a:r>
              <a:rPr lang="en-US" sz="2000" dirty="0"/>
              <a:t>US COVID – 19 response (~25M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&gt;410k deaths</a:t>
            </a:r>
            <a:r>
              <a:rPr lang="en-US" sz="2000" dirty="0"/>
              <a:t> and growing!)</a:t>
            </a:r>
          </a:p>
          <a:p>
            <a:pPr lvl="3"/>
            <a:r>
              <a:rPr lang="en-US" sz="1600" dirty="0"/>
              <a:t>The total number of American Deaths at WW-II in 1941 – 45 was 405k!!</a:t>
            </a:r>
          </a:p>
          <a:p>
            <a:pPr lvl="2"/>
            <a:r>
              <a:rPr lang="en-US" sz="2000" dirty="0">
                <a:sym typeface="Wingdings" pitchFamily="2" charset="2"/>
              </a:rPr>
              <a:t>Daily COVID deaths in the US has been </a:t>
            </a:r>
            <a:r>
              <a:rPr lang="en-US" sz="2000" b="1" u="sng" dirty="0">
                <a:solidFill>
                  <a:srgbClr val="FF0000"/>
                </a:solidFill>
                <a:sym typeface="Wingdings" pitchFamily="2" charset="2"/>
              </a:rPr>
              <a:t>&gt;3500 </a:t>
            </a:r>
            <a:r>
              <a:rPr lang="en-US" sz="2000" dirty="0">
                <a:sym typeface="Wingdings" pitchFamily="2" charset="2"/>
              </a:rPr>
              <a:t>since Thanksgiving!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pPr lvl="2"/>
            <a:r>
              <a:rPr lang="en-US" sz="2200" dirty="0"/>
              <a:t>A selfish leadership choked the scientific truth to hide their incompetence!!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to maximally optimize your career and life</a:t>
            </a:r>
          </a:p>
          <a:p>
            <a:pPr lvl="1"/>
            <a:r>
              <a:rPr lang="en-US" sz="2400" dirty="0"/>
              <a:t>But more importantly to help you become an independent thinker with a deep sense of fundamental humanity and human decency and dignity!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33400"/>
            <a:ext cx="8686800" cy="5715000"/>
          </a:xfrm>
        </p:spPr>
        <p:txBody>
          <a:bodyPr/>
          <a:lstStyle/>
          <a:p>
            <a:r>
              <a:rPr lang="en-US" sz="2800" dirty="0"/>
              <a:t>Compassion and empathy to fellow human beings!</a:t>
            </a:r>
          </a:p>
          <a:p>
            <a:pPr lvl="1"/>
            <a:r>
              <a:rPr lang="en-US" sz="2400" dirty="0"/>
              <a:t>Respect and care for other human beings</a:t>
            </a:r>
          </a:p>
          <a:p>
            <a:pPr lvl="1"/>
            <a:r>
              <a:rPr lang="en-US" sz="2400" dirty="0"/>
              <a:t>Listen and give sincere efforts to understand others</a:t>
            </a:r>
          </a:p>
          <a:p>
            <a:pPr lvl="1"/>
            <a:r>
              <a:rPr lang="en-US" sz="2400" dirty="0"/>
              <a:t>Put aside one’s own greed and eliminate any sense of divisive teams!</a:t>
            </a:r>
          </a:p>
          <a:p>
            <a:pPr lvl="1"/>
            <a:r>
              <a:rPr lang="en-US" sz="2400" dirty="0"/>
              <a:t>Help others when others are in need</a:t>
            </a:r>
          </a:p>
          <a:p>
            <a:r>
              <a:rPr lang="en-US" sz="2800" dirty="0"/>
              <a:t>True sense of courage </a:t>
            </a:r>
          </a:p>
          <a:p>
            <a:pPr lvl="1"/>
            <a:r>
              <a:rPr lang="en-US" sz="2400" dirty="0"/>
              <a:t>Ability to own one’s mistakes and make them right</a:t>
            </a:r>
          </a:p>
          <a:p>
            <a:pPr lvl="1"/>
            <a:r>
              <a:rPr lang="en-US" sz="2400" dirty="0"/>
              <a:t>Capable of acknowledging that others could be and are better than oneself</a:t>
            </a:r>
          </a:p>
          <a:p>
            <a:pPr lvl="1"/>
            <a:r>
              <a:rPr lang="en-US" sz="2400" dirty="0"/>
              <a:t>Capable of being grateful to others for their efforts</a:t>
            </a:r>
          </a:p>
          <a:p>
            <a:pPr lvl="1"/>
            <a:r>
              <a:rPr lang="en-US" sz="2400" dirty="0"/>
              <a:t>Be able to stand up for the whole human race before any ideologies!</a:t>
            </a:r>
          </a:p>
          <a:p>
            <a:r>
              <a:rPr lang="en-US" sz="2800" dirty="0"/>
              <a:t>The U.S. democracy is not just for the U.S. but the hope for the whole humanity!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39417"/>
            <a:ext cx="86106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</a:t>
            </a:r>
            <a:r>
              <a:rPr lang="en-US" sz="1800" b="1" u="sng" dirty="0">
                <a:solidFill>
                  <a:srgbClr val="C00000"/>
                </a:solidFill>
              </a:rPr>
              <a:t>whole humanity </a:t>
            </a:r>
            <a:r>
              <a:rPr lang="en-US" sz="1800" dirty="0"/>
              <a:t>live well as an integral partner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science is doing God’s work as the God intended!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1443-003, Spring 2021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Jan. 20,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763587" y="5334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1325563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876300"/>
            <a:ext cx="84582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 – </a:t>
            </a:r>
            <a:r>
              <a:rPr lang="en-US" dirty="0">
                <a:solidFill>
                  <a:srgbClr val="CC00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Poll 2</a:t>
            </a: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20,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1443-003, Spring 2021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15017</TotalTime>
  <Words>3439</Words>
  <Application>Microsoft Macintosh PowerPoint</Application>
  <PresentationFormat>On-screen Show (4:3)</PresentationFormat>
  <Paragraphs>451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1443 – Section 003 Lecture #1</vt:lpstr>
      <vt:lpstr>Requirements for Online Class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you?</vt:lpstr>
      <vt:lpstr>PowerPoint Presentation</vt:lpstr>
      <vt:lpstr>So why is HEP relevant to you?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688</cp:revision>
  <dcterms:created xsi:type="dcterms:W3CDTF">2012-01-19T04:21:20Z</dcterms:created>
  <dcterms:modified xsi:type="dcterms:W3CDTF">2021-01-20T23:31:38Z</dcterms:modified>
</cp:coreProperties>
</file>