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91" r:id="rId2"/>
    <p:sldId id="335" r:id="rId3"/>
    <p:sldId id="677" r:id="rId4"/>
    <p:sldId id="491" r:id="rId5"/>
    <p:sldId id="426" r:id="rId6"/>
    <p:sldId id="784" r:id="rId7"/>
    <p:sldId id="428" r:id="rId8"/>
    <p:sldId id="785" r:id="rId9"/>
    <p:sldId id="786" r:id="rId10"/>
    <p:sldId id="438" r:id="rId11"/>
    <p:sldId id="522" r:id="rId12"/>
    <p:sldId id="493" r:id="rId13"/>
    <p:sldId id="494" r:id="rId14"/>
    <p:sldId id="496" r:id="rId15"/>
    <p:sldId id="464" r:id="rId16"/>
    <p:sldId id="495" r:id="rId17"/>
    <p:sldId id="497" r:id="rId18"/>
    <p:sldId id="498" r:id="rId19"/>
    <p:sldId id="432" r:id="rId20"/>
    <p:sldId id="524" r:id="rId21"/>
    <p:sldId id="525" r:id="rId22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99FFCC"/>
    <a:srgbClr val="FFFFCC"/>
    <a:srgbClr val="CC6600"/>
    <a:srgbClr val="FF0066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11"/>
    <p:restoredTop sz="94660"/>
  </p:normalViewPr>
  <p:slideViewPr>
    <p:cSldViewPr>
      <p:cViewPr varScale="1">
        <p:scale>
          <a:sx n="128" d="100"/>
          <a:sy n="128" d="100"/>
        </p:scale>
        <p:origin x="80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18" Type="http://schemas.openxmlformats.org/officeDocument/2006/relationships/image" Target="../media/image20.wmf"/><Relationship Id="rId3" Type="http://schemas.openxmlformats.org/officeDocument/2006/relationships/image" Target="../media/image5.wmf"/><Relationship Id="rId21" Type="http://schemas.openxmlformats.org/officeDocument/2006/relationships/image" Target="../media/image23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17" Type="http://schemas.openxmlformats.org/officeDocument/2006/relationships/image" Target="../media/image19.wmf"/><Relationship Id="rId2" Type="http://schemas.openxmlformats.org/officeDocument/2006/relationships/image" Target="../media/image4.wmf"/><Relationship Id="rId16" Type="http://schemas.openxmlformats.org/officeDocument/2006/relationships/image" Target="../media/image18.wmf"/><Relationship Id="rId20" Type="http://schemas.openxmlformats.org/officeDocument/2006/relationships/image" Target="../media/image22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5" Type="http://schemas.openxmlformats.org/officeDocument/2006/relationships/image" Target="../media/image17.wmf"/><Relationship Id="rId10" Type="http://schemas.openxmlformats.org/officeDocument/2006/relationships/image" Target="../media/image12.wmf"/><Relationship Id="rId19" Type="http://schemas.openxmlformats.org/officeDocument/2006/relationships/image" Target="../media/image21.wmf"/><Relationship Id="rId4" Type="http://schemas.openxmlformats.org/officeDocument/2006/relationships/image" Target="../media/image6.wmf"/><Relationship Id="rId9" Type="http://schemas.openxmlformats.org/officeDocument/2006/relationships/image" Target="../media/image11.wmf"/><Relationship Id="rId14" Type="http://schemas.openxmlformats.org/officeDocument/2006/relationships/image" Target="../media/image16.wmf"/><Relationship Id="rId22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65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2B2D45-AE4F-024E-9B8E-7A1708B21F02}" type="slidenum">
              <a:rPr lang="en-US" smtClean="0">
                <a:latin typeface="Times New Roman" pitchFamily="-84" charset="0"/>
              </a:rPr>
              <a:pPr/>
              <a:t>11</a:t>
            </a:fld>
            <a:endParaRPr lang="en-US">
              <a:latin typeface="Times New Roman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610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2B2D45-AE4F-024E-9B8E-7A1708B21F02}" type="slidenum">
              <a:rPr lang="en-US" smtClean="0">
                <a:latin typeface="Times New Roman" pitchFamily="-84" charset="0"/>
              </a:rPr>
              <a:pPr/>
              <a:t>12</a:t>
            </a:fld>
            <a:endParaRPr lang="en-US">
              <a:latin typeface="Times New Roman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256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726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42A71-1F8E-9E40-AB54-693B14EE4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857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Monday, Jan. 25,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FD8D0F5F-F1D8-284C-9689-E99D0DEE07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28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pm.fr/enus/3_SI/base_units.html" TargetMode="External"/><Relationship Id="rId2" Type="http://schemas.openxmlformats.org/officeDocument/2006/relationships/hyperlink" Target="http://www.bipm.fr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ist.gov/" TargetMode="External"/><Relationship Id="rId4" Type="http://schemas.openxmlformats.org/officeDocument/2006/relationships/hyperlink" Target="http://www.bipm.fr/enus/3_SI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7.bin"/><Relationship Id="rId18" Type="http://schemas.openxmlformats.org/officeDocument/2006/relationships/image" Target="../media/image10.wmf"/><Relationship Id="rId26" Type="http://schemas.openxmlformats.org/officeDocument/2006/relationships/image" Target="../media/image14.wmf"/><Relationship Id="rId39" Type="http://schemas.openxmlformats.org/officeDocument/2006/relationships/oleObject" Target="../embeddings/oleObject20.bin"/><Relationship Id="rId21" Type="http://schemas.openxmlformats.org/officeDocument/2006/relationships/oleObject" Target="../embeddings/oleObject11.bin"/><Relationship Id="rId34" Type="http://schemas.openxmlformats.org/officeDocument/2006/relationships/image" Target="../media/image18.wmf"/><Relationship Id="rId42" Type="http://schemas.openxmlformats.org/officeDocument/2006/relationships/image" Target="../media/image22.wmf"/><Relationship Id="rId47" Type="http://schemas.openxmlformats.org/officeDocument/2006/relationships/oleObject" Target="../embeddings/oleObject25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9.wmf"/><Relationship Id="rId29" Type="http://schemas.openxmlformats.org/officeDocument/2006/relationships/oleObject" Target="../embeddings/oleObject15.bin"/><Relationship Id="rId11" Type="http://schemas.openxmlformats.org/officeDocument/2006/relationships/oleObject" Target="../embeddings/oleObject6.bin"/><Relationship Id="rId24" Type="http://schemas.openxmlformats.org/officeDocument/2006/relationships/image" Target="../media/image13.wmf"/><Relationship Id="rId32" Type="http://schemas.openxmlformats.org/officeDocument/2006/relationships/image" Target="../media/image17.wmf"/><Relationship Id="rId37" Type="http://schemas.openxmlformats.org/officeDocument/2006/relationships/oleObject" Target="../embeddings/oleObject19.bin"/><Relationship Id="rId40" Type="http://schemas.openxmlformats.org/officeDocument/2006/relationships/image" Target="../media/image21.wmf"/><Relationship Id="rId45" Type="http://schemas.openxmlformats.org/officeDocument/2006/relationships/oleObject" Target="../embeddings/oleObject24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23" Type="http://schemas.openxmlformats.org/officeDocument/2006/relationships/oleObject" Target="../embeddings/oleObject12.bin"/><Relationship Id="rId28" Type="http://schemas.openxmlformats.org/officeDocument/2006/relationships/image" Target="../media/image15.wmf"/><Relationship Id="rId36" Type="http://schemas.openxmlformats.org/officeDocument/2006/relationships/image" Target="../media/image19.wmf"/><Relationship Id="rId49" Type="http://schemas.openxmlformats.org/officeDocument/2006/relationships/oleObject" Target="../embeddings/oleObject26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10.bin"/><Relationship Id="rId31" Type="http://schemas.openxmlformats.org/officeDocument/2006/relationships/oleObject" Target="../embeddings/oleObject16.bin"/><Relationship Id="rId44" Type="http://schemas.openxmlformats.org/officeDocument/2006/relationships/oleObject" Target="../embeddings/oleObject23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8.wmf"/><Relationship Id="rId22" Type="http://schemas.openxmlformats.org/officeDocument/2006/relationships/image" Target="../media/image12.wmf"/><Relationship Id="rId27" Type="http://schemas.openxmlformats.org/officeDocument/2006/relationships/oleObject" Target="../embeddings/oleObject14.bin"/><Relationship Id="rId30" Type="http://schemas.openxmlformats.org/officeDocument/2006/relationships/image" Target="../media/image16.wmf"/><Relationship Id="rId35" Type="http://schemas.openxmlformats.org/officeDocument/2006/relationships/oleObject" Target="../embeddings/oleObject18.bin"/><Relationship Id="rId43" Type="http://schemas.openxmlformats.org/officeDocument/2006/relationships/oleObject" Target="../embeddings/oleObject22.bin"/><Relationship Id="rId48" Type="http://schemas.openxmlformats.org/officeDocument/2006/relationships/image" Target="../media/image24.wmf"/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9.bin"/><Relationship Id="rId25" Type="http://schemas.openxmlformats.org/officeDocument/2006/relationships/oleObject" Target="../embeddings/oleObject13.bin"/><Relationship Id="rId33" Type="http://schemas.openxmlformats.org/officeDocument/2006/relationships/oleObject" Target="../embeddings/oleObject17.bin"/><Relationship Id="rId38" Type="http://schemas.openxmlformats.org/officeDocument/2006/relationships/image" Target="../media/image20.wmf"/><Relationship Id="rId46" Type="http://schemas.openxmlformats.org/officeDocument/2006/relationships/image" Target="../media/image23.wmf"/><Relationship Id="rId20" Type="http://schemas.openxmlformats.org/officeDocument/2006/relationships/image" Target="../media/image11.wmf"/><Relationship Id="rId41" Type="http://schemas.openxmlformats.org/officeDocument/2006/relationships/oleObject" Target="../embeddings/oleObject21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5.emf"/><Relationship Id="rId4" Type="http://schemas.openxmlformats.org/officeDocument/2006/relationships/oleObject" Target="../embeddings/oleObject2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aehoonyu@uta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1443 – Section 003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#2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67324" y="1447800"/>
            <a:ext cx="270138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Monday, Jan. 25, 2021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885073" y="5509591"/>
            <a:ext cx="7450053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Today’s homework is homework #2, due 11pm, Tuesday, Feb. 2!!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52600" y="2209800"/>
            <a:ext cx="5715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How to study for this course?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Brief history of physics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Standards and units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Estimates</a:t>
            </a: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529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70E4F3-5A7A-6E40-8D6E-155C2781E57E}" type="slidenum">
              <a:rPr lang="en-US">
                <a:latin typeface="Arial Narrow" pitchFamily="-84" charset="0"/>
              </a:rPr>
              <a:pPr/>
              <a:t>10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5530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B2B7437F-471F-5744-A69F-7381C54885A0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10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53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8382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Terminologies: Models, Theories and Laws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Models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An analogy or a mental image of a phenomena in terms of something we are familiar with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Thinking light as waves, behaving just like water waves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Often provide insights for new experiments and ideas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Theories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More systematically improved version of models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Can provide quantitative predictions that are testable and more precise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Laws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Certain concise but general statements about how nature behaves </a:t>
            </a:r>
            <a:endParaRPr lang="en-US" sz="2800">
              <a:ea typeface="ＭＳ Ｐゴシック" pitchFamily="-84" charset="-128"/>
              <a:cs typeface="ＭＳ Ｐゴシック" pitchFamily="-84" charset="-128"/>
              <a:sym typeface="Wingdings" pitchFamily="-84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Energy conservation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sym typeface="Wingdings" pitchFamily="-84" charset="2"/>
              </a:rPr>
              <a:t>The statement must be found experimentally valid to become a law</a:t>
            </a:r>
            <a:endParaRPr lang="en-US" sz="2400"/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Principles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Less general statements of how nature behaves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Has some level of arbitrariness</a:t>
            </a:r>
          </a:p>
        </p:txBody>
      </p:sp>
    </p:spTree>
    <p:extLst>
      <p:ext uri="{BB962C8B-B14F-4D97-AF65-F5344CB8AC3E}">
        <p14:creationId xmlns:p14="http://schemas.microsoft.com/office/powerpoint/2010/main" val="2395192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939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69DF1E-02FB-2741-A97A-7ED40DBF5BD6}" type="slidenum">
              <a:rPr lang="en-US">
                <a:latin typeface="Arial Narrow" pitchFamily="-84" charset="0"/>
              </a:rPr>
              <a:pPr/>
              <a:t>11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939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172200"/>
            <a:ext cx="1981200" cy="457200"/>
          </a:xfrm>
        </p:spPr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5939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C55C97E-64FD-4047-8B7D-27E727514A1C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11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93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Needs for Standards and Units – I 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4582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Physics is based on precise measurements and comparisons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A rule for how things are measured and compared is essential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Need experiments to establish the units of such measurements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Precise measurement is necessary for practical uses and for fully understanding the rules of nature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Units define a unique name assigned to the measure of the given quantity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Consistency is crucial for physical measurements and comparisons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The same quantity measured by one must be comprehendible and reproducible by others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Practical matters contribute</a:t>
            </a:r>
          </a:p>
        </p:txBody>
      </p:sp>
    </p:spTree>
    <p:extLst>
      <p:ext uri="{BB962C8B-B14F-4D97-AF65-F5344CB8AC3E}">
        <p14:creationId xmlns:p14="http://schemas.microsoft.com/office/powerpoint/2010/main" val="280860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939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69DF1E-02FB-2741-A97A-7ED40DBF5BD6}" type="slidenum">
              <a:rPr lang="en-US">
                <a:latin typeface="Arial Narrow" pitchFamily="-84" charset="0"/>
              </a:rPr>
              <a:pPr/>
              <a:t>12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939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172200"/>
            <a:ext cx="1981200" cy="457200"/>
          </a:xfrm>
        </p:spPr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5939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C55C97E-64FD-4047-8B7D-27E727514A1C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12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93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Needs for Standards and Units – II 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Seven fundamental quantities for physical measurements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Length, Mass, Time, Electric Current, Temperature, the Amount of substance and the Luminous intensity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All other physical quantities can be derived from these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ea typeface="+mn-ea"/>
                <a:cs typeface="+mn-cs"/>
              </a:rPr>
              <a:t>A system of unit called </a:t>
            </a:r>
            <a:r>
              <a:rPr lang="en-US" b="1" u="sng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  <a:t>SI</a:t>
            </a:r>
            <a:r>
              <a:rPr lang="en-US" dirty="0">
                <a:ea typeface="+mn-ea"/>
                <a:cs typeface="+mn-cs"/>
              </a:rPr>
              <a:t> (</a:t>
            </a:r>
            <a:r>
              <a:rPr lang="en-US" dirty="0">
                <a:solidFill>
                  <a:srgbClr val="660066"/>
                </a:solidFill>
                <a:latin typeface="Monotype Corsiva" pitchFamily="66" charset="0"/>
                <a:ea typeface="+mn-ea"/>
                <a:cs typeface="+mn-cs"/>
              </a:rPr>
              <a:t>System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lang="en-US" dirty="0" err="1">
                <a:solidFill>
                  <a:srgbClr val="660066"/>
                </a:solidFill>
                <a:latin typeface="Monotype Corsiva" pitchFamily="66" charset="0"/>
                <a:ea typeface="+mn-ea"/>
                <a:cs typeface="+mn-cs"/>
              </a:rPr>
              <a:t>Internationale</a:t>
            </a:r>
            <a:r>
              <a:rPr lang="en-US" dirty="0">
                <a:ea typeface="+mn-ea"/>
                <a:cs typeface="+mn-cs"/>
              </a:rPr>
              <a:t>) was established in 1971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ea typeface="+mn-ea"/>
                <a:cs typeface="+mn-cs"/>
              </a:rPr>
              <a:t>The three base quantities relevant for this course are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b="1" u="sng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Length</a:t>
            </a:r>
            <a:r>
              <a:rPr lang="en-US" dirty="0"/>
              <a:t> in meters (</a:t>
            </a:r>
            <a:r>
              <a:rPr lang="en-US" dirty="0" err="1">
                <a:solidFill>
                  <a:schemeClr val="tx2"/>
                </a:solidFill>
                <a:latin typeface="Monotype Corsiva" pitchFamily="66" charset="0"/>
              </a:rPr>
              <a:t>m</a:t>
            </a:r>
            <a:r>
              <a:rPr lang="en-US" dirty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b="1" u="sng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Mass</a:t>
            </a:r>
            <a:r>
              <a:rPr lang="en-US" dirty="0"/>
              <a:t> in kilo-grams (</a:t>
            </a:r>
            <a:r>
              <a:rPr lang="en-US" dirty="0">
                <a:solidFill>
                  <a:schemeClr val="tx2"/>
                </a:solidFill>
                <a:latin typeface="Monotype Corsiva" pitchFamily="66" charset="0"/>
              </a:rPr>
              <a:t>kg</a:t>
            </a:r>
            <a:r>
              <a:rPr lang="en-US" dirty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b="1" u="sng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Time</a:t>
            </a:r>
            <a:r>
              <a:rPr lang="en-US" dirty="0"/>
              <a:t> in seconds (</a:t>
            </a:r>
            <a:r>
              <a:rPr lang="en-US" dirty="0">
                <a:solidFill>
                  <a:schemeClr val="tx2"/>
                </a:solidFill>
                <a:latin typeface="Monotype Corsiva" pitchFamily="66" charset="0"/>
              </a:rPr>
              <a:t>s</a:t>
            </a:r>
            <a:r>
              <a:rPr lang="en-US" dirty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These scales are called the human scales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044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144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506327-A8B4-D444-8EB4-805D6AA0072F}" type="slidenum">
              <a:rPr lang="en-US">
                <a:latin typeface="Arial Narrow" pitchFamily="-84" charset="0"/>
              </a:rPr>
              <a:pPr/>
              <a:t>13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6144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133600" cy="457200"/>
          </a:xfrm>
        </p:spPr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61445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7D4A0C89-D871-2543-B0C6-AB0AB73A9D81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13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05800" cy="68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Definition of Three Relevant Base Units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1000" y="963613"/>
            <a:ext cx="8305800" cy="4141787"/>
            <a:chOff x="240" y="607"/>
            <a:chExt cx="5232" cy="2609"/>
          </a:xfrm>
        </p:grpSpPr>
        <p:sp>
          <p:nvSpPr>
            <p:cNvPr id="61449" name="Rectangle 4"/>
            <p:cNvSpPr>
              <a:spLocks noChangeArrowheads="1"/>
            </p:cNvSpPr>
            <p:nvPr/>
          </p:nvSpPr>
          <p:spPr bwMode="auto">
            <a:xfrm>
              <a:off x="1632" y="2391"/>
              <a:ext cx="3840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One second is the </a:t>
              </a:r>
              <a:r>
                <a:rPr lang="en-US" sz="2000" u="sng">
                  <a:solidFill>
                    <a:srgbClr val="A50021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duration of 9,192,631,770 periods of the radiation</a:t>
              </a: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 corresponding to the transition between the two hyperfine levels of the ground state of the Cesium 133 (C</a:t>
              </a:r>
              <a:r>
                <a:rPr lang="en-US" sz="2000" baseline="30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133</a:t>
              </a: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) atom.</a:t>
              </a:r>
              <a:endParaRPr lang="en-US" sz="2000">
                <a:solidFill>
                  <a:srgbClr val="CC00CC"/>
                </a:solidFill>
                <a:latin typeface="Arial" pitchFamily="-84" charset="0"/>
              </a:endParaRPr>
            </a:p>
          </p:txBody>
        </p:sp>
        <p:sp>
          <p:nvSpPr>
            <p:cNvPr id="61450" name="Rectangle 5"/>
            <p:cNvSpPr>
              <a:spLocks noChangeArrowheads="1"/>
            </p:cNvSpPr>
            <p:nvPr/>
          </p:nvSpPr>
          <p:spPr bwMode="auto">
            <a:xfrm>
              <a:off x="240" y="2391"/>
              <a:ext cx="1392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pitchFamily="-84" charset="0"/>
                </a:rPr>
                <a:t>1 </a:t>
              </a:r>
              <a:r>
                <a:rPr lang="en-US" sz="2800">
                  <a:solidFill>
                    <a:schemeClr val="accent2"/>
                  </a:solidFill>
                  <a:latin typeface="Monotype Corsiva" pitchFamily="-84" charset="0"/>
                </a:rPr>
                <a:t>s (Time)</a:t>
              </a:r>
            </a:p>
          </p:txBody>
        </p:sp>
        <p:sp>
          <p:nvSpPr>
            <p:cNvPr id="61451" name="Rectangle 6"/>
            <p:cNvSpPr>
              <a:spLocks noChangeArrowheads="1"/>
            </p:cNvSpPr>
            <p:nvPr/>
          </p:nvSpPr>
          <p:spPr bwMode="auto">
            <a:xfrm>
              <a:off x="1632" y="1566"/>
              <a:ext cx="3840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000" dirty="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It is equal to the mass of the international prototype of the kilogram, made of platinum-iridium in International Bureau of Weights and Measure in France. </a:t>
              </a:r>
            </a:p>
          </p:txBody>
        </p:sp>
        <p:sp>
          <p:nvSpPr>
            <p:cNvPr id="61452" name="Rectangle 7"/>
            <p:cNvSpPr>
              <a:spLocks noChangeArrowheads="1"/>
            </p:cNvSpPr>
            <p:nvPr/>
          </p:nvSpPr>
          <p:spPr bwMode="auto">
            <a:xfrm>
              <a:off x="240" y="1566"/>
              <a:ext cx="1392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pitchFamily="-84" charset="0"/>
                </a:rPr>
                <a:t>1 </a:t>
              </a:r>
              <a:r>
                <a:rPr lang="en-US" sz="2800">
                  <a:solidFill>
                    <a:schemeClr val="accent2"/>
                  </a:solidFill>
                  <a:latin typeface="Monotype Corsiva" pitchFamily="-84" charset="0"/>
                </a:rPr>
                <a:t>kg (Mass) = </a:t>
              </a:r>
            </a:p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Monotype Corsiva" pitchFamily="-84" charset="0"/>
                </a:rPr>
                <a:t>1000 g</a:t>
              </a:r>
            </a:p>
          </p:txBody>
        </p:sp>
        <p:sp>
          <p:nvSpPr>
            <p:cNvPr id="61453" name="Rectangle 8"/>
            <p:cNvSpPr>
              <a:spLocks noChangeArrowheads="1"/>
            </p:cNvSpPr>
            <p:nvPr/>
          </p:nvSpPr>
          <p:spPr bwMode="auto">
            <a:xfrm>
              <a:off x="1632" y="933"/>
              <a:ext cx="3840" cy="633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One meter is the length of the path traveled by light in vacuum during the time interval of </a:t>
              </a:r>
              <a:r>
                <a:rPr lang="en-US" sz="2000" u="sng">
                  <a:solidFill>
                    <a:srgbClr val="A50021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1/299,792,458 of a second</a:t>
              </a:r>
              <a:r>
                <a:rPr lang="en-US" sz="2000">
                  <a:solidFill>
                    <a:srgbClr val="A50021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.</a:t>
              </a:r>
              <a:endParaRPr lang="en-US" sz="2000">
                <a:solidFill>
                  <a:srgbClr val="A50021"/>
                </a:solidFill>
                <a:latin typeface="Arial Narrow" pitchFamily="-84" charset="0"/>
              </a:endParaRPr>
            </a:p>
          </p:txBody>
        </p:sp>
        <p:sp>
          <p:nvSpPr>
            <p:cNvPr id="61454" name="Rectangle 9"/>
            <p:cNvSpPr>
              <a:spLocks noChangeArrowheads="1"/>
            </p:cNvSpPr>
            <p:nvPr/>
          </p:nvSpPr>
          <p:spPr bwMode="auto">
            <a:xfrm>
              <a:off x="240" y="933"/>
              <a:ext cx="1392" cy="633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dirty="0">
                  <a:solidFill>
                    <a:schemeClr val="accent2"/>
                  </a:solidFill>
                  <a:latin typeface="Arial Narrow" pitchFamily="-84" charset="0"/>
                </a:rPr>
                <a:t>1 </a:t>
              </a:r>
              <a:r>
                <a:rPr lang="en-US" dirty="0" err="1">
                  <a:solidFill>
                    <a:schemeClr val="accent2"/>
                  </a:solidFill>
                  <a:latin typeface="Monotype Corsiva" pitchFamily="-84" charset="0"/>
                </a:rPr>
                <a:t>m</a:t>
              </a:r>
              <a:r>
                <a:rPr lang="en-US" dirty="0">
                  <a:solidFill>
                    <a:schemeClr val="accent2"/>
                  </a:solidFill>
                  <a:latin typeface="Arial Narrow" pitchFamily="-84" charset="0"/>
                </a:rPr>
                <a:t> </a:t>
              </a:r>
              <a:r>
                <a:rPr lang="en-US" dirty="0">
                  <a:solidFill>
                    <a:schemeClr val="accent2"/>
                  </a:solidFill>
                  <a:latin typeface="Monotype Corsiva" pitchFamily="-84" charset="0"/>
                </a:rPr>
                <a:t>(Length) = 100 cm</a:t>
              </a:r>
            </a:p>
          </p:txBody>
        </p:sp>
        <p:sp>
          <p:nvSpPr>
            <p:cNvPr id="61455" name="Rectangle 10"/>
            <p:cNvSpPr>
              <a:spLocks noChangeArrowheads="1"/>
            </p:cNvSpPr>
            <p:nvPr/>
          </p:nvSpPr>
          <p:spPr bwMode="auto">
            <a:xfrm>
              <a:off x="1632" y="607"/>
              <a:ext cx="3840" cy="3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rgbClr val="CC00CC"/>
                  </a:solidFill>
                  <a:latin typeface="Arial Narrow" pitchFamily="-84" charset="0"/>
                </a:rPr>
                <a:t>Definitions</a:t>
              </a:r>
            </a:p>
          </p:txBody>
        </p:sp>
        <p:sp>
          <p:nvSpPr>
            <p:cNvPr id="61456" name="Rectangle 11"/>
            <p:cNvSpPr>
              <a:spLocks noChangeArrowheads="1"/>
            </p:cNvSpPr>
            <p:nvPr/>
          </p:nvSpPr>
          <p:spPr bwMode="auto">
            <a:xfrm>
              <a:off x="240" y="607"/>
              <a:ext cx="1392" cy="3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pitchFamily="-84" charset="0"/>
                </a:rPr>
                <a:t>SI Units</a:t>
              </a:r>
            </a:p>
          </p:txBody>
        </p:sp>
        <p:sp>
          <p:nvSpPr>
            <p:cNvPr id="61457" name="Line 12"/>
            <p:cNvSpPr>
              <a:spLocks noChangeShapeType="1"/>
            </p:cNvSpPr>
            <p:nvPr/>
          </p:nvSpPr>
          <p:spPr bwMode="auto">
            <a:xfrm>
              <a:off x="240" y="607"/>
              <a:ext cx="5232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8" name="Line 13"/>
            <p:cNvSpPr>
              <a:spLocks noChangeShapeType="1"/>
            </p:cNvSpPr>
            <p:nvPr/>
          </p:nvSpPr>
          <p:spPr bwMode="auto">
            <a:xfrm>
              <a:off x="240" y="933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9" name="Line 14"/>
            <p:cNvSpPr>
              <a:spLocks noChangeShapeType="1"/>
            </p:cNvSpPr>
            <p:nvPr/>
          </p:nvSpPr>
          <p:spPr bwMode="auto">
            <a:xfrm>
              <a:off x="240" y="1566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0" name="Line 15"/>
            <p:cNvSpPr>
              <a:spLocks noChangeShapeType="1"/>
            </p:cNvSpPr>
            <p:nvPr/>
          </p:nvSpPr>
          <p:spPr bwMode="auto">
            <a:xfrm>
              <a:off x="240" y="2391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1" name="Line 16"/>
            <p:cNvSpPr>
              <a:spLocks noChangeShapeType="1"/>
            </p:cNvSpPr>
            <p:nvPr/>
          </p:nvSpPr>
          <p:spPr bwMode="auto">
            <a:xfrm>
              <a:off x="240" y="3216"/>
              <a:ext cx="5232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2" name="Line 17"/>
            <p:cNvSpPr>
              <a:spLocks noChangeShapeType="1"/>
            </p:cNvSpPr>
            <p:nvPr/>
          </p:nvSpPr>
          <p:spPr bwMode="auto">
            <a:xfrm>
              <a:off x="240" y="607"/>
              <a:ext cx="0" cy="2609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3" name="Line 18"/>
            <p:cNvSpPr>
              <a:spLocks noChangeShapeType="1"/>
            </p:cNvSpPr>
            <p:nvPr/>
          </p:nvSpPr>
          <p:spPr bwMode="auto">
            <a:xfrm>
              <a:off x="1632" y="607"/>
              <a:ext cx="0" cy="2609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4" name="Line 19"/>
            <p:cNvSpPr>
              <a:spLocks noChangeShapeType="1"/>
            </p:cNvSpPr>
            <p:nvPr/>
          </p:nvSpPr>
          <p:spPr bwMode="auto">
            <a:xfrm>
              <a:off x="5472" y="607"/>
              <a:ext cx="0" cy="2609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2596" name="Text Box 20"/>
          <p:cNvSpPr txBox="1">
            <a:spLocks noChangeArrowheads="1"/>
          </p:cNvSpPr>
          <p:nvPr/>
        </p:nvSpPr>
        <p:spPr bwMode="auto">
          <a:xfrm>
            <a:off x="304800" y="5232400"/>
            <a:ext cx="8622873" cy="101566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There are total of seven base quantities (see Appendix A)</a:t>
            </a:r>
          </a:p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There are prefixes that scales the units larger or smaller for convenience (see T.1-2 pg. 2)</a:t>
            </a:r>
          </a:p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Units for other quantities, such as </a:t>
            </a:r>
            <a:r>
              <a:rPr lang="en-US" sz="2000" i="1" dirty="0" err="1">
                <a:solidFill>
                  <a:srgbClr val="A50021"/>
                </a:solidFill>
                <a:latin typeface="Arial Narrow" pitchFamily="-84" charset="0"/>
              </a:rPr>
              <a:t>Newtons</a:t>
            </a: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 for force and Joule for energy, for ease of use </a:t>
            </a:r>
          </a:p>
        </p:txBody>
      </p:sp>
    </p:spTree>
    <p:extLst>
      <p:ext uri="{BB962C8B-B14F-4D97-AF65-F5344CB8AC3E}">
        <p14:creationId xmlns:p14="http://schemas.microsoft.com/office/powerpoint/2010/main" val="1562386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349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84EF76-084A-5E4A-8E0A-BC022D7E8DF5}" type="slidenum">
              <a:rPr lang="en-US">
                <a:latin typeface="Arial Narrow" pitchFamily="-84" charset="0"/>
              </a:rPr>
              <a:pPr/>
              <a:t>14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6349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507F1B21-C14A-4949-A4F8-ADBB46425AB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14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34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International Standard Institutes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3886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International Bureau of Weights and Measure </a:t>
            </a:r>
            <a:r>
              <a:rPr lang="en-US">
                <a:ea typeface="ＭＳ Ｐゴシック" pitchFamily="-84" charset="-128"/>
                <a:cs typeface="ＭＳ Ｐゴシック" pitchFamily="-84" charset="-128"/>
                <a:hlinkClick r:id="rId2"/>
              </a:rPr>
              <a:t>http://www.bipm.fr/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lvl="1" eaLnBrk="1" hangingPunct="1"/>
            <a:r>
              <a:rPr lang="en-US"/>
              <a:t>Base unit definitions: </a:t>
            </a:r>
            <a:r>
              <a:rPr lang="en-US">
                <a:hlinkClick r:id="rId3"/>
              </a:rPr>
              <a:t>http://www.bipm.fr/enus/3_SI/base_units.html</a:t>
            </a:r>
            <a:r>
              <a:rPr lang="en-US"/>
              <a:t> </a:t>
            </a:r>
          </a:p>
          <a:p>
            <a:pPr lvl="1" eaLnBrk="1" hangingPunct="1"/>
            <a:r>
              <a:rPr lang="en-US"/>
              <a:t>Unit Conversions: </a:t>
            </a:r>
            <a:r>
              <a:rPr lang="en-US">
                <a:hlinkClick r:id="rId4"/>
              </a:rPr>
              <a:t>http://www.bipm.fr/enus/3_SI/</a:t>
            </a:r>
            <a:r>
              <a:rPr lang="en-US" sz="3200"/>
              <a:t> 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US National Institute of Standards and Technology (NIST) </a:t>
            </a:r>
            <a:r>
              <a:rPr lang="en-US">
                <a:ea typeface="ＭＳ Ｐゴシック" pitchFamily="-84" charset="-128"/>
                <a:cs typeface="ＭＳ Ｐゴシック" pitchFamily="-84" charset="-128"/>
                <a:hlinkClick r:id="rId5"/>
              </a:rPr>
              <a:t>http://www.nist.gov/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2061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Jan. 25, 2021</a:t>
            </a:r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EE77-F4F0-6B4B-8EF9-32A28C5FF026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191"/>
            <a:ext cx="8077200" cy="762000"/>
          </a:xfrm>
        </p:spPr>
        <p:txBody>
          <a:bodyPr/>
          <a:lstStyle/>
          <a:p>
            <a:r>
              <a:rPr lang="en-US" dirty="0"/>
              <a:t>SI Base Quantities and Units</a:t>
            </a:r>
          </a:p>
        </p:txBody>
      </p:sp>
      <p:sp>
        <p:nvSpPr>
          <p:cNvPr id="176148" name="Text Box 20"/>
          <p:cNvSpPr txBox="1">
            <a:spLocks noChangeArrowheads="1"/>
          </p:cNvSpPr>
          <p:nvPr/>
        </p:nvSpPr>
        <p:spPr bwMode="auto">
          <a:xfrm>
            <a:off x="540287" y="5029200"/>
            <a:ext cx="8063426" cy="40011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charset="0"/>
              </a:rPr>
              <a:t>There are prefixes that scales the units larger or smaller for convenience (see pg. 9)</a:t>
            </a:r>
          </a:p>
        </p:txBody>
      </p:sp>
      <p:graphicFrame>
        <p:nvGraphicFramePr>
          <p:cNvPr id="176194" name="Group 6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349085"/>
              </p:ext>
            </p:extLst>
          </p:nvPr>
        </p:nvGraphicFramePr>
        <p:xfrm>
          <a:off x="655983" y="822959"/>
          <a:ext cx="7772400" cy="4163695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Quantity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Unit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Unit Abbrevation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Length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Meter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Time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Second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Mass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Kilogram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kg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Electric current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Ampere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Temperature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Kelvin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K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Amount of substance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Mole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mol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Luminous Intensity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Candela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cd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Text Box 20">
            <a:extLst>
              <a:ext uri="{FF2B5EF4-FFF2-40B4-BE49-F238E27FC236}">
                <a16:creationId xmlns:a16="http://schemas.microsoft.com/office/drawing/2014/main" id="{01473179-C89F-3342-B139-6D0DC8CD3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287" y="5461952"/>
            <a:ext cx="6495689" cy="40011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charset="0"/>
              </a:rPr>
              <a:t>These simplifies the expression of numbers: 20,000,000,000 bytes </a:t>
            </a:r>
          </a:p>
        </p:txBody>
      </p:sp>
      <p:sp>
        <p:nvSpPr>
          <p:cNvPr id="9" name="Text Box 20">
            <a:extLst>
              <a:ext uri="{FF2B5EF4-FFF2-40B4-BE49-F238E27FC236}">
                <a16:creationId xmlns:a16="http://schemas.microsoft.com/office/drawing/2014/main" id="{13843298-F8AA-274A-8517-AE1D19488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478274"/>
            <a:ext cx="997389" cy="40011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i="1" dirty="0">
                <a:solidFill>
                  <a:srgbClr val="A50021"/>
                </a:solidFill>
                <a:latin typeface="Arial Narrow" charset="0"/>
                <a:sym typeface="Wingdings" pitchFamily="2" charset="2"/>
              </a:rPr>
              <a:t>20GB</a:t>
            </a:r>
            <a:endParaRPr lang="en-US" sz="2000" i="1" dirty="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0" name="Text Box 20">
            <a:extLst>
              <a:ext uri="{FF2B5EF4-FFF2-40B4-BE49-F238E27FC236}">
                <a16:creationId xmlns:a16="http://schemas.microsoft.com/office/drawing/2014/main" id="{540A2DB7-5C99-CB45-9C7A-B7C090D0A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848290"/>
            <a:ext cx="3130985" cy="40011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2000" i="1" dirty="0">
                <a:solidFill>
                  <a:srgbClr val="CC00CC"/>
                </a:solidFill>
                <a:latin typeface="Arial Narrow" charset="0"/>
              </a:rPr>
              <a:t>Pick all the base units!  (Poll 3)</a:t>
            </a:r>
          </a:p>
        </p:txBody>
      </p:sp>
    </p:spTree>
    <p:extLst>
      <p:ext uri="{BB962C8B-B14F-4D97-AF65-F5344CB8AC3E}">
        <p14:creationId xmlns:p14="http://schemas.microsoft.com/office/powerpoint/2010/main" val="731111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27C3A9-213E-1F48-9B8B-B0FEAB62E734}" type="slidenum">
              <a:rPr lang="en-US">
                <a:latin typeface="Arial Narrow" pitchFamily="-84" charset="0"/>
              </a:rPr>
              <a:pPr/>
              <a:t>16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62469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0935F9B-E8D7-EC40-A68A-2280E57E69BA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24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8077200" cy="838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Prefixes, expressions and their meanings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76800" y="1138238"/>
            <a:ext cx="3810000" cy="5110162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deci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d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centi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c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milli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m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-3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micro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μ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-6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nano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-9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pico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-12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femto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f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-15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atto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a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-18 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zepto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z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yocto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y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-24</a:t>
            </a: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990600" y="1138238"/>
            <a:ext cx="3657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deca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da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hecto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h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kilo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k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3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mega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M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6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giga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G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9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tera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T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12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peta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P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15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exa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E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18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zetta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Z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yotta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Y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24</a:t>
            </a:r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1584325" y="609600"/>
            <a:ext cx="1222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A50021"/>
                </a:solidFill>
                <a:latin typeface="Arial Narrow" pitchFamily="-84" charset="0"/>
              </a:rPr>
              <a:t>Larger</a:t>
            </a:r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5316538" y="609600"/>
            <a:ext cx="1389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A50021"/>
                </a:solidFill>
                <a:latin typeface="Arial Narrow" pitchFamily="-84" charset="0"/>
              </a:rPr>
              <a:t>Smaller</a:t>
            </a:r>
          </a:p>
        </p:txBody>
      </p:sp>
    </p:spTree>
    <p:extLst>
      <p:ext uri="{BB962C8B-B14F-4D97-AF65-F5344CB8AC3E}">
        <p14:creationId xmlns:p14="http://schemas.microsoft.com/office/powerpoint/2010/main" val="4286285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451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379E6C-F8ED-5547-90AD-120D7150A6AB}" type="slidenum">
              <a:rPr lang="en-US">
                <a:latin typeface="Arial Narrow" pitchFamily="-84" charset="0"/>
              </a:rPr>
              <a:pPr/>
              <a:t>17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6451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B956A2CD-8923-6348-A10C-4BEA9391527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17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45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543800" cy="1219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How do we convert quantities from one unit to another?</a:t>
            </a:r>
          </a:p>
        </p:txBody>
      </p:sp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1698625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pitchFamily="-84" charset="0"/>
              </a:rPr>
              <a:t>Unit 1 =</a:t>
            </a: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6889750" y="1219200"/>
            <a:ext cx="1339850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pitchFamily="-84" charset="0"/>
              </a:rPr>
              <a:t>Unit 2</a:t>
            </a:r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2719388" y="1219200"/>
            <a:ext cx="4138612" cy="70167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chemeClr val="accent2"/>
                </a:solidFill>
                <a:latin typeface="Arial Narrow" pitchFamily="-84" charset="0"/>
              </a:rPr>
              <a:t>Conversion factor X</a:t>
            </a:r>
          </a:p>
        </p:txBody>
      </p:sp>
      <p:graphicFrame>
        <p:nvGraphicFramePr>
          <p:cNvPr id="23604" name="Group 52"/>
          <p:cNvGraphicFramePr>
            <a:graphicFrameLocks noGrp="1"/>
          </p:cNvGraphicFramePr>
          <p:nvPr/>
        </p:nvGraphicFramePr>
        <p:xfrm>
          <a:off x="762000" y="2057400"/>
          <a:ext cx="7696200" cy="41148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0.0254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30.3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0.303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3.03x10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minutes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seconds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And many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Here….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033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63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556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60E98B-2822-C448-A15F-5D74FDD8DFC9}" type="slidenum">
              <a:rPr lang="en-US">
                <a:latin typeface="Arial Narrow" pitchFamily="-84" charset="0"/>
              </a:rPr>
              <a:pPr/>
              <a:t>18</a:t>
            </a:fld>
            <a:endParaRPr lang="en-US">
              <a:latin typeface="Arial Narrow" pitchFamily="-84" charset="0"/>
            </a:endParaRPr>
          </a:p>
        </p:txBody>
      </p:sp>
      <p:graphicFrame>
        <p:nvGraphicFramePr>
          <p:cNvPr id="1566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387780"/>
              </p:ext>
            </p:extLst>
          </p:nvPr>
        </p:nvGraphicFramePr>
        <p:xfrm>
          <a:off x="6553200" y="1600200"/>
          <a:ext cx="166052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58" name="Equation" r:id="rId3" imgW="863280" imgH="482400" progId="Equation.DSMT4">
                  <p:embed/>
                </p:oleObj>
              </mc:Choice>
              <mc:Fallback>
                <p:oleObj name="Equation" r:id="rId3" imgW="863280" imgH="482400" progId="Equation.DSMT4">
                  <p:embed/>
                  <p:pic>
                    <p:nvPicPr>
                      <p:cNvPr id="15667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600200"/>
                        <a:ext cx="1660525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65566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DCDBB32B-CA23-9345-85BF-43B31AC01FBF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18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5567" name="Rectangle 2"/>
          <p:cNvSpPr>
            <a:spLocks noGrp="1" noChangeArrowheads="1"/>
          </p:cNvSpPr>
          <p:nvPr>
            <p:ph type="title"/>
          </p:nvPr>
        </p:nvSpPr>
        <p:spPr>
          <a:xfrm>
            <a:off x="563563" y="9525"/>
            <a:ext cx="8153400" cy="6858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Examples for Unit Conversions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685800"/>
            <a:ext cx="3810000" cy="1295400"/>
          </a:xfrm>
        </p:spPr>
        <p:txBody>
          <a:bodyPr/>
          <a:lstStyle/>
          <a:p>
            <a:pPr eaLnBrk="1" hangingPunct="1"/>
            <a:r>
              <a:rPr lang="en-US" sz="2400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Ex: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An apartment has a floor area of 880 square feet (ft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).  Express this in square meters (m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). </a:t>
            </a:r>
          </a:p>
        </p:txBody>
      </p:sp>
      <p:graphicFrame>
        <p:nvGraphicFramePr>
          <p:cNvPr id="156676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706707493"/>
              </p:ext>
            </p:extLst>
          </p:nvPr>
        </p:nvGraphicFramePr>
        <p:xfrm>
          <a:off x="4216400" y="990600"/>
          <a:ext cx="1193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59" name="Equation" r:id="rId5" imgW="596880" imgH="203040" progId="Equation.DSMT4">
                  <p:embed/>
                </p:oleObj>
              </mc:Choice>
              <mc:Fallback>
                <p:oleObj name="Equation" r:id="rId5" imgW="596880" imgH="203040" progId="Equation.DSMT4">
                  <p:embed/>
                  <p:pic>
                    <p:nvPicPr>
                      <p:cNvPr id="1566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6400" y="990600"/>
                        <a:ext cx="1193800" cy="4064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77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589238008"/>
              </p:ext>
            </p:extLst>
          </p:nvPr>
        </p:nvGraphicFramePr>
        <p:xfrm>
          <a:off x="5151438" y="2590800"/>
          <a:ext cx="216376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60" name="Equation" r:id="rId7" imgW="1193760" imgH="203040" progId="Equation.DSMT4">
                  <p:embed/>
                </p:oleObj>
              </mc:Choice>
              <mc:Fallback>
                <p:oleObj name="Equation" r:id="rId7" imgW="1193760" imgH="203040" progId="Equation.DSMT4">
                  <p:embed/>
                  <p:pic>
                    <p:nvPicPr>
                      <p:cNvPr id="1566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438" y="2590800"/>
                        <a:ext cx="2163762" cy="3683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6261501"/>
              </p:ext>
            </p:extLst>
          </p:nvPr>
        </p:nvGraphicFramePr>
        <p:xfrm>
          <a:off x="5181600" y="1870075"/>
          <a:ext cx="131762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61" name="Equation" r:id="rId9" imgW="685800" imgH="203040" progId="Equation.DSMT4">
                  <p:embed/>
                </p:oleObj>
              </mc:Choice>
              <mc:Fallback>
                <p:oleObj name="Equation" r:id="rId9" imgW="685800" imgH="203040" progId="Equation.DSMT4">
                  <p:embed/>
                  <p:pic>
                    <p:nvPicPr>
                      <p:cNvPr id="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870075"/>
                        <a:ext cx="1317625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79" name="Rectangle 7"/>
          <p:cNvSpPr>
            <a:spLocks noChangeArrowheads="1"/>
          </p:cNvSpPr>
          <p:nvPr/>
        </p:nvSpPr>
        <p:spPr bwMode="auto">
          <a:xfrm>
            <a:off x="0" y="3124200"/>
            <a:ext cx="906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A50021"/>
                </a:solidFill>
                <a:latin typeface="Arial Narrow" pitchFamily="-84" charset="0"/>
              </a:rPr>
              <a:t>Ex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: Where the posted speed limit is 55 miles per hour (mi/h or mph), what is this speed (a) in meters per second (m/s) and (b) kilometers per hour (</a:t>
            </a:r>
            <a:r>
              <a:rPr lang="en-US" sz="2000" dirty="0">
                <a:solidFill>
                  <a:schemeClr val="accent2"/>
                </a:solidFill>
                <a:latin typeface="Arial Narrow" pitchFamily="-84" charset="0"/>
              </a:rPr>
              <a:t>km/h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)? </a:t>
            </a:r>
          </a:p>
        </p:txBody>
      </p:sp>
      <p:sp>
        <p:nvSpPr>
          <p:cNvPr id="156680" name="Line 8"/>
          <p:cNvSpPr>
            <a:spLocks noChangeShapeType="1"/>
          </p:cNvSpPr>
          <p:nvPr/>
        </p:nvSpPr>
        <p:spPr bwMode="auto">
          <a:xfrm>
            <a:off x="0" y="3048000"/>
            <a:ext cx="91440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5668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490450"/>
              </p:ext>
            </p:extLst>
          </p:nvPr>
        </p:nvGraphicFramePr>
        <p:xfrm>
          <a:off x="762000" y="4119563"/>
          <a:ext cx="77152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62" name="Equation" r:id="rId11" imgW="431640" imgH="164880" progId="Equation.DSMT4">
                  <p:embed/>
                </p:oleObj>
              </mc:Choice>
              <mc:Fallback>
                <p:oleObj name="Equation" r:id="rId11" imgW="431640" imgH="164880" progId="Equation.DSMT4">
                  <p:embed/>
                  <p:pic>
                    <p:nvPicPr>
                      <p:cNvPr id="15668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119563"/>
                        <a:ext cx="771525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8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8363734"/>
              </p:ext>
            </p:extLst>
          </p:nvPr>
        </p:nvGraphicFramePr>
        <p:xfrm>
          <a:off x="1117600" y="4873625"/>
          <a:ext cx="1122363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63" name="Equation" r:id="rId13" imgW="634680" imgH="177480" progId="Equation.DSMT4">
                  <p:embed/>
                </p:oleObj>
              </mc:Choice>
              <mc:Fallback>
                <p:oleObj name="Equation" r:id="rId13" imgW="634680" imgH="177480" progId="Equation.DSMT4">
                  <p:embed/>
                  <p:pic>
                    <p:nvPicPr>
                      <p:cNvPr id="15668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4873625"/>
                        <a:ext cx="1122363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84" name="Text Box 12"/>
          <p:cNvSpPr txBox="1">
            <a:spLocks noChangeArrowheads="1"/>
          </p:cNvSpPr>
          <p:nvPr/>
        </p:nvSpPr>
        <p:spPr bwMode="auto">
          <a:xfrm>
            <a:off x="608013" y="4800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(a)</a:t>
            </a:r>
          </a:p>
        </p:txBody>
      </p:sp>
      <p:graphicFrame>
        <p:nvGraphicFramePr>
          <p:cNvPr id="15668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8113814"/>
              </p:ext>
            </p:extLst>
          </p:nvPr>
        </p:nvGraphicFramePr>
        <p:xfrm>
          <a:off x="5445125" y="990600"/>
          <a:ext cx="11080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64" name="Equation" r:id="rId15" imgW="571320" imgH="203040" progId="Equation.DSMT4">
                  <p:embed/>
                </p:oleObj>
              </mc:Choice>
              <mc:Fallback>
                <p:oleObj name="Equation" r:id="rId15" imgW="571320" imgH="203040" progId="Equation.DSMT4">
                  <p:embed/>
                  <p:pic>
                    <p:nvPicPr>
                      <p:cNvPr id="15668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25" y="990600"/>
                        <a:ext cx="1108075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87" name="Rectangle 15"/>
          <p:cNvSpPr>
            <a:spLocks noChangeArrowheads="1"/>
          </p:cNvSpPr>
          <p:nvPr/>
        </p:nvSpPr>
        <p:spPr bwMode="auto">
          <a:xfrm>
            <a:off x="457200" y="2209800"/>
            <a:ext cx="327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What do we need to know?</a:t>
            </a:r>
          </a:p>
        </p:txBody>
      </p:sp>
      <p:graphicFrame>
        <p:nvGraphicFramePr>
          <p:cNvPr id="15668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408527"/>
              </p:ext>
            </p:extLst>
          </p:nvPr>
        </p:nvGraphicFramePr>
        <p:xfrm>
          <a:off x="6510338" y="688975"/>
          <a:ext cx="1033462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65" name="Equation" r:id="rId17" imgW="533160" imgH="469800" progId="Equation.DSMT4">
                  <p:embed/>
                </p:oleObj>
              </mc:Choice>
              <mc:Fallback>
                <p:oleObj name="Equation" r:id="rId17" imgW="533160" imgH="469800" progId="Equation.DSMT4">
                  <p:embed/>
                  <p:pic>
                    <p:nvPicPr>
                      <p:cNvPr id="15668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0338" y="688975"/>
                        <a:ext cx="1033462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8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788675"/>
              </p:ext>
            </p:extLst>
          </p:nvPr>
        </p:nvGraphicFramePr>
        <p:xfrm>
          <a:off x="1465263" y="4040188"/>
          <a:ext cx="109061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66" name="Equation" r:id="rId19" imgW="609480" imgH="253800" progId="Equation.DSMT4">
                  <p:embed/>
                </p:oleObj>
              </mc:Choice>
              <mc:Fallback>
                <p:oleObj name="Equation" r:id="rId19" imgW="609480" imgH="253800" progId="Equation.DSMT4">
                  <p:embed/>
                  <p:pic>
                    <p:nvPicPr>
                      <p:cNvPr id="15668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4040188"/>
                        <a:ext cx="1090612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797278"/>
              </p:ext>
            </p:extLst>
          </p:nvPr>
        </p:nvGraphicFramePr>
        <p:xfrm>
          <a:off x="5816600" y="4108450"/>
          <a:ext cx="2247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67" name="Equation" r:id="rId21" imgW="1257120" imgH="177480" progId="Equation.DSMT4">
                  <p:embed/>
                </p:oleObj>
              </mc:Choice>
              <mc:Fallback>
                <p:oleObj name="Equation" r:id="rId21" imgW="1257120" imgH="177480" progId="Equation.DSMT4">
                  <p:embed/>
                  <p:pic>
                    <p:nvPicPr>
                      <p:cNvPr id="15669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6600" y="4108450"/>
                        <a:ext cx="22479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55423"/>
              </p:ext>
            </p:extLst>
          </p:nvPr>
        </p:nvGraphicFramePr>
        <p:xfrm>
          <a:off x="2486025" y="3881438"/>
          <a:ext cx="9302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68" name="Equation" r:id="rId23" imgW="520560" imgH="431640" progId="Equation.DSMT4">
                  <p:embed/>
                </p:oleObj>
              </mc:Choice>
              <mc:Fallback>
                <p:oleObj name="Equation" r:id="rId23" imgW="520560" imgH="431640" progId="Equation.DSMT4">
                  <p:embed/>
                  <p:pic>
                    <p:nvPicPr>
                      <p:cNvPr id="15669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6025" y="3881438"/>
                        <a:ext cx="93027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942219"/>
              </p:ext>
            </p:extLst>
          </p:nvPr>
        </p:nvGraphicFramePr>
        <p:xfrm>
          <a:off x="3346450" y="3881438"/>
          <a:ext cx="1293813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69" name="Equation" r:id="rId25" imgW="723600" imgH="431640" progId="Equation.DSMT4">
                  <p:embed/>
                </p:oleObj>
              </mc:Choice>
              <mc:Fallback>
                <p:oleObj name="Equation" r:id="rId25" imgW="723600" imgH="431640" progId="Equation.DSMT4">
                  <p:embed/>
                  <p:pic>
                    <p:nvPicPr>
                      <p:cNvPr id="15669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6450" y="3881438"/>
                        <a:ext cx="1293813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4544437"/>
              </p:ext>
            </p:extLst>
          </p:nvPr>
        </p:nvGraphicFramePr>
        <p:xfrm>
          <a:off x="4570413" y="3881438"/>
          <a:ext cx="1316037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70" name="Equation" r:id="rId27" imgW="736560" imgH="431640" progId="Equation.DSMT4">
                  <p:embed/>
                </p:oleObj>
              </mc:Choice>
              <mc:Fallback>
                <p:oleObj name="Equation" r:id="rId27" imgW="736560" imgH="431640" progId="Equation.DSMT4">
                  <p:embed/>
                  <p:pic>
                    <p:nvPicPr>
                      <p:cNvPr id="15669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0413" y="3881438"/>
                        <a:ext cx="1316037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692046"/>
              </p:ext>
            </p:extLst>
          </p:nvPr>
        </p:nvGraphicFramePr>
        <p:xfrm>
          <a:off x="2270125" y="4805363"/>
          <a:ext cx="8969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71" name="Equation" r:id="rId29" imgW="507960" imgH="253800" progId="Equation.DSMT4">
                  <p:embed/>
                </p:oleObj>
              </mc:Choice>
              <mc:Fallback>
                <p:oleObj name="Equation" r:id="rId29" imgW="507960" imgH="253800" progId="Equation.DSMT4">
                  <p:embed/>
                  <p:pic>
                    <p:nvPicPr>
                      <p:cNvPr id="15669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25" y="4805363"/>
                        <a:ext cx="8969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6427052"/>
              </p:ext>
            </p:extLst>
          </p:nvPr>
        </p:nvGraphicFramePr>
        <p:xfrm>
          <a:off x="7013575" y="4873625"/>
          <a:ext cx="896938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72" name="Equation" r:id="rId31" imgW="507960" imgH="177480" progId="Equation.DSMT4">
                  <p:embed/>
                </p:oleObj>
              </mc:Choice>
              <mc:Fallback>
                <p:oleObj name="Equation" r:id="rId31" imgW="507960" imgH="177480" progId="Equation.DSMT4">
                  <p:embed/>
                  <p:pic>
                    <p:nvPicPr>
                      <p:cNvPr id="15669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3575" y="4873625"/>
                        <a:ext cx="896938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6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092577"/>
              </p:ext>
            </p:extLst>
          </p:nvPr>
        </p:nvGraphicFramePr>
        <p:xfrm>
          <a:off x="3297238" y="4648200"/>
          <a:ext cx="11890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73" name="Equation" r:id="rId33" imgW="672840" imgH="431640" progId="Equation.DSMT4">
                  <p:embed/>
                </p:oleObj>
              </mc:Choice>
              <mc:Fallback>
                <p:oleObj name="Equation" r:id="rId33" imgW="672840" imgH="431640" progId="Equation.DSMT4">
                  <p:embed/>
                  <p:pic>
                    <p:nvPicPr>
                      <p:cNvPr id="156696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238" y="4648200"/>
                        <a:ext cx="1189037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3869080"/>
              </p:ext>
            </p:extLst>
          </p:nvPr>
        </p:nvGraphicFramePr>
        <p:xfrm>
          <a:off x="4724400" y="4648200"/>
          <a:ext cx="7191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74" name="Equation" r:id="rId35" imgW="406080" imgH="431640" progId="Equation.DSMT4">
                  <p:embed/>
                </p:oleObj>
              </mc:Choice>
              <mc:Fallback>
                <p:oleObj name="Equation" r:id="rId35" imgW="406080" imgH="431640" progId="Equation.DSMT4">
                  <p:embed/>
                  <p:pic>
                    <p:nvPicPr>
                      <p:cNvPr id="156697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648200"/>
                        <a:ext cx="71913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8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9895898"/>
              </p:ext>
            </p:extLst>
          </p:nvPr>
        </p:nvGraphicFramePr>
        <p:xfrm>
          <a:off x="5480050" y="4648200"/>
          <a:ext cx="13017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75" name="Equation" r:id="rId37" imgW="736560" imgH="431640" progId="Equation.DSMT4">
                  <p:embed/>
                </p:oleObj>
              </mc:Choice>
              <mc:Fallback>
                <p:oleObj name="Equation" r:id="rId37" imgW="736560" imgH="431640" progId="Equation.DSMT4">
                  <p:embed/>
                  <p:pic>
                    <p:nvPicPr>
                      <p:cNvPr id="156698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0050" y="4648200"/>
                        <a:ext cx="130175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703" name="Line 31"/>
          <p:cNvSpPr>
            <a:spLocks noChangeShapeType="1"/>
          </p:cNvSpPr>
          <p:nvPr/>
        </p:nvSpPr>
        <p:spPr bwMode="auto">
          <a:xfrm flipH="1">
            <a:off x="5943600" y="1752600"/>
            <a:ext cx="381000" cy="5334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6704" name="Line 32"/>
          <p:cNvSpPr>
            <a:spLocks noChangeShapeType="1"/>
          </p:cNvSpPr>
          <p:nvPr/>
        </p:nvSpPr>
        <p:spPr bwMode="auto">
          <a:xfrm flipH="1">
            <a:off x="7239000" y="2057400"/>
            <a:ext cx="381000" cy="5334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9058682"/>
              </p:ext>
            </p:extLst>
          </p:nvPr>
        </p:nvGraphicFramePr>
        <p:xfrm>
          <a:off x="7467600" y="685800"/>
          <a:ext cx="182245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76" name="Equation" r:id="rId39" imgW="939600" imgH="469800" progId="Equation.DSMT4">
                  <p:embed/>
                </p:oleObj>
              </mc:Choice>
              <mc:Fallback>
                <p:oleObj name="Equation" r:id="rId39" imgW="939600" imgH="469800" progId="Equation.DSMT4">
                  <p:embed/>
                  <p:pic>
                    <p:nvPicPr>
                      <p:cNvPr id="3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685800"/>
                        <a:ext cx="1822450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8754267"/>
              </p:ext>
            </p:extLst>
          </p:nvPr>
        </p:nvGraphicFramePr>
        <p:xfrm>
          <a:off x="7354888" y="2590800"/>
          <a:ext cx="8747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77" name="Equation" r:id="rId41" imgW="482400" imgH="203040" progId="Equation.DSMT4">
                  <p:embed/>
                </p:oleObj>
              </mc:Choice>
              <mc:Fallback>
                <p:oleObj name="Equation" r:id="rId41" imgW="482400" imgH="203040" progId="Equation.DSMT4">
                  <p:embed/>
                  <p:pic>
                    <p:nvPicPr>
                      <p:cNvPr id="4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4888" y="2590800"/>
                        <a:ext cx="874712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428500"/>
              </p:ext>
            </p:extLst>
          </p:nvPr>
        </p:nvGraphicFramePr>
        <p:xfrm>
          <a:off x="1127125" y="5635625"/>
          <a:ext cx="1122363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78" name="Equation" r:id="rId43" imgW="634680" imgH="177480" progId="Equation.DSMT4">
                  <p:embed/>
                </p:oleObj>
              </mc:Choice>
              <mc:Fallback>
                <p:oleObj name="Equation" r:id="rId43" imgW="634680" imgH="177480" progId="Equation.DSMT4">
                  <p:embed/>
                  <p:pic>
                    <p:nvPicPr>
                      <p:cNvPr id="5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5635625"/>
                        <a:ext cx="1122363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641350" y="5486400"/>
            <a:ext cx="50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(b)</a:t>
            </a:r>
          </a:p>
        </p:txBody>
      </p:sp>
      <p:graphicFrame>
        <p:nvGraphicFramePr>
          <p:cNvPr id="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8275308"/>
              </p:ext>
            </p:extLst>
          </p:nvPr>
        </p:nvGraphicFramePr>
        <p:xfrm>
          <a:off x="2279650" y="5567363"/>
          <a:ext cx="8969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79" name="Equation" r:id="rId44" imgW="507960" imgH="253800" progId="Equation.DSMT4">
                  <p:embed/>
                </p:oleObj>
              </mc:Choice>
              <mc:Fallback>
                <p:oleObj name="Equation" r:id="rId44" imgW="507960" imgH="253800" progId="Equation.DSMT4">
                  <p:embed/>
                  <p:pic>
                    <p:nvPicPr>
                      <p:cNvPr id="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5567363"/>
                        <a:ext cx="8969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0289110"/>
              </p:ext>
            </p:extLst>
          </p:nvPr>
        </p:nvGraphicFramePr>
        <p:xfrm>
          <a:off x="5557838" y="5635625"/>
          <a:ext cx="1300162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80" name="Equation" r:id="rId45" imgW="736560" imgH="177480" progId="Equation.DSMT4">
                  <p:embed/>
                </p:oleObj>
              </mc:Choice>
              <mc:Fallback>
                <p:oleObj name="Equation" r:id="rId45" imgW="736560" imgH="177480" progId="Equation.DSMT4">
                  <p:embed/>
                  <p:pic>
                    <p:nvPicPr>
                      <p:cNvPr id="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7838" y="5635625"/>
                        <a:ext cx="1300162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993705"/>
              </p:ext>
            </p:extLst>
          </p:nvPr>
        </p:nvGraphicFramePr>
        <p:xfrm>
          <a:off x="3240088" y="5410200"/>
          <a:ext cx="13239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81" name="Equation" r:id="rId47" imgW="749160" imgH="431640" progId="Equation.DSMT4">
                  <p:embed/>
                </p:oleObj>
              </mc:Choice>
              <mc:Fallback>
                <p:oleObj name="Equation" r:id="rId47" imgW="749160" imgH="431640" progId="Equation.DSMT4">
                  <p:embed/>
                  <p:pic>
                    <p:nvPicPr>
                      <p:cNvPr id="9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088" y="5410200"/>
                        <a:ext cx="132397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9184545"/>
              </p:ext>
            </p:extLst>
          </p:nvPr>
        </p:nvGraphicFramePr>
        <p:xfrm>
          <a:off x="4733925" y="5410200"/>
          <a:ext cx="7191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82" name="Equation" r:id="rId49" imgW="406080" imgH="431640" progId="Equation.DSMT4">
                  <p:embed/>
                </p:oleObj>
              </mc:Choice>
              <mc:Fallback>
                <p:oleObj name="Equation" r:id="rId49" imgW="406080" imgH="431640" progId="Equation.DSMT4">
                  <p:embed/>
                  <p:pic>
                    <p:nvPicPr>
                      <p:cNvPr id="1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3925" y="5410200"/>
                        <a:ext cx="71913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Line 31">
            <a:extLst>
              <a:ext uri="{FF2B5EF4-FFF2-40B4-BE49-F238E27FC236}">
                <a16:creationId xmlns:a16="http://schemas.microsoft.com/office/drawing/2014/main" id="{A57164EE-388D-D548-815B-9CF139A659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10400" y="847724"/>
            <a:ext cx="152400" cy="295275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" name="Line 31">
            <a:extLst>
              <a:ext uri="{FF2B5EF4-FFF2-40B4-BE49-F238E27FC236}">
                <a16:creationId xmlns:a16="http://schemas.microsoft.com/office/drawing/2014/main" id="{172A9F01-F3C1-6B46-AA74-727249B456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05800" y="1219200"/>
            <a:ext cx="152400" cy="295275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807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632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F4C5E4-A20A-D34A-94BA-12452F65537C}" type="slidenum">
              <a:rPr lang="en-US">
                <a:latin typeface="Arial Narrow" pitchFamily="-84" charset="0"/>
              </a:rPr>
              <a:pPr/>
              <a:t>19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632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AB566C1F-BBF6-6242-A5A3-31BE5DA5B18D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19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Uncertainties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990600"/>
            <a:ext cx="8153400" cy="5486400"/>
          </a:xfrm>
        </p:spPr>
        <p:txBody>
          <a:bodyPr/>
          <a:lstStyle/>
          <a:p>
            <a:pPr eaLnBrk="1" hangingPunct="1"/>
            <a:r>
              <a:rPr lang="en-US" sz="3500" dirty="0">
                <a:ea typeface="ＭＳ Ｐゴシック" pitchFamily="-84" charset="-128"/>
                <a:cs typeface="ＭＳ Ｐゴシック" pitchFamily="-84" charset="-128"/>
              </a:rPr>
              <a:t>Physical measurements have limited precision, however good they are, due to:</a:t>
            </a:r>
          </a:p>
          <a:p>
            <a:pPr lvl="1" eaLnBrk="1" hangingPunct="1"/>
            <a:r>
              <a:rPr lang="en-US" dirty="0"/>
              <a:t>Number of measurements (Normally scales by            )</a:t>
            </a:r>
          </a:p>
          <a:p>
            <a:pPr lvl="1" eaLnBrk="1" hangingPunct="1"/>
            <a:r>
              <a:rPr lang="en-US" dirty="0"/>
              <a:t>Quality of the instruments (meter stick vs micro-meter)</a:t>
            </a:r>
          </a:p>
          <a:p>
            <a:pPr lvl="1" eaLnBrk="1" hangingPunct="1"/>
            <a:r>
              <a:rPr lang="en-US" dirty="0"/>
              <a:t>Experience of the person doing measurements</a:t>
            </a:r>
          </a:p>
          <a:p>
            <a:pPr lvl="1" eaLnBrk="1" hangingPunct="1"/>
            <a:r>
              <a:rPr lang="en-US" dirty="0" err="1"/>
              <a:t>Etc</a:t>
            </a:r>
            <a:endParaRPr lang="en-US" dirty="0"/>
          </a:p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In many cases, uncertainties are more important and difficult to estimate than the central (or mean) values</a:t>
            </a:r>
          </a:p>
        </p:txBody>
      </p:sp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338138" y="2160588"/>
            <a:ext cx="881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A50021"/>
                </a:solidFill>
                <a:latin typeface="Arial Narrow" pitchFamily="-84" charset="0"/>
              </a:rPr>
              <a:t>Stat.{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52400" y="2514600"/>
            <a:ext cx="914400" cy="1555750"/>
            <a:chOff x="144" y="1632"/>
            <a:chExt cx="576" cy="980"/>
          </a:xfrm>
        </p:grpSpPr>
        <p:sp>
          <p:nvSpPr>
            <p:cNvPr id="56330" name="Text Box 6"/>
            <p:cNvSpPr txBox="1">
              <a:spLocks noChangeArrowheads="1"/>
            </p:cNvSpPr>
            <p:nvPr/>
          </p:nvSpPr>
          <p:spPr bwMode="auto">
            <a:xfrm>
              <a:off x="528" y="1632"/>
              <a:ext cx="192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9600">
                  <a:solidFill>
                    <a:srgbClr val="A50021"/>
                  </a:solidFill>
                  <a:latin typeface="Arial Narrow" pitchFamily="-84" charset="0"/>
                </a:rPr>
                <a:t>{</a:t>
              </a:r>
            </a:p>
          </p:txBody>
        </p:sp>
        <p:sp>
          <p:nvSpPr>
            <p:cNvPr id="56331" name="Text Box 7"/>
            <p:cNvSpPr txBox="1">
              <a:spLocks noChangeArrowheads="1"/>
            </p:cNvSpPr>
            <p:nvPr/>
          </p:nvSpPr>
          <p:spPr bwMode="auto">
            <a:xfrm>
              <a:off x="144" y="1959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 dirty="0">
                  <a:solidFill>
                    <a:srgbClr val="A50021"/>
                  </a:solidFill>
                  <a:latin typeface="Arial Narrow" pitchFamily="-84" charset="0"/>
                </a:rPr>
                <a:t>Syst.</a:t>
              </a:r>
            </a:p>
          </p:txBody>
        </p:sp>
      </p:grpSp>
      <p:sp>
        <p:nvSpPr>
          <p:cNvPr id="56329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6A84CE5F-236F-CD42-88F7-E47C46899F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9525" y="2133600"/>
          <a:ext cx="90487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r:id="rId4" imgW="419100" imgH="266700" progId="Equation.DSMT4">
                  <p:embed/>
                </p:oleObj>
              </mc:Choice>
              <mc:Fallback>
                <p:oleObj r:id="rId4" imgW="419100" imgH="2667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6A84CE5F-236F-CD42-88F7-E47C46899F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9525" y="2133600"/>
                        <a:ext cx="904875" cy="576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5184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5DD54-13ED-424C-9C70-88C6E2DB3F49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0"/>
            <a:ext cx="7772400" cy="609600"/>
          </a:xfrm>
        </p:spPr>
        <p:txBody>
          <a:bodyPr/>
          <a:lstStyle/>
          <a:p>
            <a:pPr eaLnBrk="1" hangingPunct="1"/>
            <a:r>
              <a:rPr lang="en-US" b="1" dirty="0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8839200" cy="5181600"/>
          </a:xfrm>
        </p:spPr>
        <p:txBody>
          <a:bodyPr/>
          <a:lstStyle/>
          <a:p>
            <a:pPr eaLnBrk="1" hangingPunct="1"/>
            <a:r>
              <a:rPr lang="en-US" sz="2400" dirty="0"/>
              <a:t>Homework registration</a:t>
            </a:r>
          </a:p>
          <a:p>
            <a:pPr lvl="1" eaLnBrk="1" hangingPunct="1"/>
            <a:r>
              <a:rPr lang="en-US" sz="2000" dirty="0"/>
              <a:t>85/96 registered! Impressive!  71/85 completed the submission!</a:t>
            </a:r>
          </a:p>
          <a:p>
            <a:pPr lvl="1" eaLnBrk="1" hangingPunct="1"/>
            <a:r>
              <a:rPr lang="en-US" sz="2000" dirty="0"/>
              <a:t>The deadline and the freebee homework are 11pm tonight!!  </a:t>
            </a:r>
          </a:p>
          <a:p>
            <a:pPr lvl="1" eaLnBrk="1" hangingPunct="1"/>
            <a:r>
              <a:rPr lang="en-US" sz="2000" dirty="0"/>
              <a:t>You need my approval to enroll and need to move quickly otherwise you will not have enough time to get the freebee HW!! Remember all HW carry the same weight!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Quiz at the beginning of the class this Wed., Jan. 27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 Narrow" charset="0"/>
                <a:ea typeface="ＭＳ Ｐゴシック" charset="0"/>
              </a:rPr>
              <a:t>Appendix A1 – A9 and what we’ve learned today (CH1 – 3 or 4?)!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BYOF: You may bring a one 8.5x11.5 sheet (front and back) of </a:t>
            </a:r>
            <a:r>
              <a:rPr lang="en-US" sz="2000" b="1" u="sng" dirty="0">
                <a:solidFill>
                  <a:srgbClr val="FF0000"/>
                </a:solidFill>
              </a:rPr>
              <a:t>handwritten</a:t>
            </a:r>
            <a:r>
              <a:rPr lang="en-US" sz="2000" dirty="0"/>
              <a:t> formulae and values of constants for the exam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No derivations, word definitions, setups or solutions of any problems, figures, pictures, diagrams or arrows, </a:t>
            </a:r>
            <a:r>
              <a:rPr lang="en-US" sz="2000" dirty="0" err="1"/>
              <a:t>etc</a:t>
            </a:r>
            <a:r>
              <a:rPr lang="en-US" sz="2000" dirty="0"/>
              <a:t>!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No additional formulae or values of constants will be provided!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Must email me the photos of front and back of the formula sheet, including the blank at </a:t>
            </a:r>
            <a:r>
              <a:rPr lang="en-US" sz="2000" dirty="0">
                <a:hlinkClick r:id="rId2"/>
              </a:rPr>
              <a:t>jaehoonyu@uta.edu</a:t>
            </a:r>
            <a:r>
              <a:rPr lang="en-US" sz="2000" dirty="0"/>
              <a:t> no later than </a:t>
            </a:r>
            <a:r>
              <a:rPr lang="en-US" sz="2000" b="1" u="sng" dirty="0">
                <a:solidFill>
                  <a:srgbClr val="C00000"/>
                </a:solidFill>
              </a:rPr>
              <a:t>12:00pm the day of the test</a:t>
            </a:r>
          </a:p>
          <a:p>
            <a:pPr lvl="2" eaLnBrk="1" hangingPunct="1">
              <a:spcBef>
                <a:spcPts val="200"/>
              </a:spcBef>
            </a:pPr>
            <a:r>
              <a:rPr lang="en-US" sz="1800" dirty="0"/>
              <a:t>The subject of the email should be the same as your file name</a:t>
            </a:r>
          </a:p>
          <a:p>
            <a:pPr lvl="2" eaLnBrk="1" hangingPunct="1">
              <a:spcBef>
                <a:spcPts val="200"/>
              </a:spcBef>
            </a:pPr>
            <a:r>
              <a:rPr lang="en-US" sz="1800" dirty="0"/>
              <a:t>File name must be FS-Q1-LastName-FirstName-SP21.pdf</a:t>
            </a:r>
          </a:p>
          <a:p>
            <a:pPr lvl="2" eaLnBrk="1" hangingPunct="1">
              <a:spcBef>
                <a:spcPts val="200"/>
              </a:spcBef>
            </a:pPr>
            <a:r>
              <a:rPr lang="en-US" sz="1800" dirty="0"/>
              <a:t>Once submitted, you cannot change, unless I ask you to delete part of the sheet!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734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DA9EC3-498A-5149-865F-1AB9EFEAF230}" type="slidenum">
              <a:rPr lang="en-US">
                <a:latin typeface="Arial Narrow" pitchFamily="-84" charset="0"/>
              </a:rPr>
              <a:pPr/>
              <a:t>20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734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3923EB7-681D-CF4C-AC8C-B50A6C1752F8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20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1524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Significant Figures – I 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457200"/>
            <a:ext cx="8382000" cy="5715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Denote the precision of the measured values</a:t>
            </a:r>
          </a:p>
          <a:p>
            <a:pPr lvl="1" eaLnBrk="1" hangingPunct="1"/>
            <a:r>
              <a:rPr lang="en-US" sz="2400" dirty="0"/>
              <a:t>The number 80 implies precision of +/- 1, between 79 and 81</a:t>
            </a:r>
          </a:p>
          <a:p>
            <a:pPr lvl="2" eaLnBrk="1" hangingPunct="1"/>
            <a:r>
              <a:rPr lang="en-US" sz="2000" dirty="0">
                <a:ea typeface="ＭＳ Ｐゴシック" pitchFamily="-84" charset="-128"/>
              </a:rPr>
              <a:t>If you are sure to +/-0.1, the number should be written 80.0</a:t>
            </a:r>
          </a:p>
          <a:p>
            <a:pPr lvl="1" eaLnBrk="1" hangingPunct="1"/>
            <a:r>
              <a:rPr lang="en-US" sz="2400" dirty="0"/>
              <a:t>Significant figures: non-zero numbers or zeros that are not place-holders </a:t>
            </a:r>
            <a:r>
              <a:rPr lang="en-US" sz="2400" dirty="0">
                <a:solidFill>
                  <a:srgbClr val="CC00CC"/>
                </a:solidFill>
              </a:rPr>
              <a:t>(Rapid poll 4)</a:t>
            </a:r>
          </a:p>
          <a:p>
            <a:pPr lvl="2" eaLnBrk="1" hangingPunct="1"/>
            <a:r>
              <a:rPr lang="en-US" sz="2000" dirty="0">
                <a:ea typeface="ＭＳ Ｐゴシック" pitchFamily="-84" charset="-128"/>
              </a:rPr>
              <a:t>34, 34.2, 0.001, 34.100</a:t>
            </a:r>
          </a:p>
          <a:p>
            <a:pPr lvl="3" eaLnBrk="1" hangingPunct="1"/>
            <a:r>
              <a:rPr lang="en-US" sz="1800" dirty="0">
                <a:ea typeface="ＭＳ Ｐゴシック" pitchFamily="-84" charset="-128"/>
              </a:rPr>
              <a:t>34 has two significant digits</a:t>
            </a:r>
          </a:p>
          <a:p>
            <a:pPr lvl="3" eaLnBrk="1" hangingPunct="1"/>
            <a:r>
              <a:rPr lang="en-US" sz="1800" dirty="0">
                <a:ea typeface="ＭＳ Ｐゴシック" pitchFamily="-84" charset="-128"/>
              </a:rPr>
              <a:t>34.2 has 3</a:t>
            </a:r>
          </a:p>
          <a:p>
            <a:pPr lvl="3" eaLnBrk="1" hangingPunct="1"/>
            <a:r>
              <a:rPr lang="en-US" sz="1800" dirty="0">
                <a:ea typeface="ＭＳ Ｐゴシック" pitchFamily="-84" charset="-128"/>
              </a:rPr>
              <a:t>0.001 has one because the 0’s before 1 are place holders to position “.”</a:t>
            </a:r>
          </a:p>
          <a:p>
            <a:pPr lvl="3" eaLnBrk="1" hangingPunct="1"/>
            <a:r>
              <a:rPr lang="en-US" sz="1800" dirty="0">
                <a:ea typeface="ＭＳ Ｐゴシック" pitchFamily="-84" charset="-128"/>
              </a:rPr>
              <a:t>34.100 has 5, because the 0’s after 1 indicates that the numbers in these digits are indeed 0’s.</a:t>
            </a:r>
          </a:p>
          <a:p>
            <a:pPr lvl="2" eaLnBrk="1" hangingPunct="1"/>
            <a:r>
              <a:rPr lang="en-US" sz="2000" dirty="0">
                <a:ea typeface="ＭＳ Ｐゴシック" pitchFamily="-84" charset="-128"/>
              </a:rPr>
              <a:t>When there are many 0’s, use scientific notation for simplicity: </a:t>
            </a:r>
          </a:p>
          <a:p>
            <a:pPr lvl="3" eaLnBrk="1" hangingPunct="1"/>
            <a:r>
              <a:rPr lang="en-US" sz="1800" dirty="0">
                <a:ea typeface="ＭＳ Ｐゴシック" pitchFamily="-84" charset="-128"/>
              </a:rPr>
              <a:t>31400000=3.14x10</a:t>
            </a:r>
            <a:r>
              <a:rPr lang="en-US" sz="1800" baseline="30000" dirty="0">
                <a:ea typeface="ＭＳ Ｐゴシック" pitchFamily="-84" charset="-128"/>
              </a:rPr>
              <a:t>7</a:t>
            </a:r>
          </a:p>
          <a:p>
            <a:pPr lvl="3" eaLnBrk="1" hangingPunct="1"/>
            <a:r>
              <a:rPr lang="en-US" sz="1800" dirty="0">
                <a:ea typeface="ＭＳ Ｐゴシック" pitchFamily="-84" charset="-128"/>
              </a:rPr>
              <a:t>0.00012=1.2x10</a:t>
            </a:r>
            <a:r>
              <a:rPr lang="en-US" sz="1800" baseline="30000" dirty="0">
                <a:ea typeface="ＭＳ Ｐゴシック" pitchFamily="-84" charset="-128"/>
              </a:rPr>
              <a:t>-4</a:t>
            </a:r>
          </a:p>
          <a:p>
            <a:pPr lvl="2" eaLnBrk="1" hangingPunct="1"/>
            <a:r>
              <a:rPr lang="en-US" sz="2200" dirty="0">
                <a:ea typeface="ＭＳ Ｐゴシック" pitchFamily="-84" charset="-128"/>
              </a:rPr>
              <a:t>How about 3000?</a:t>
            </a:r>
          </a:p>
          <a:p>
            <a:pPr lvl="3" eaLnBrk="1" hangingPunct="1"/>
            <a:r>
              <a:rPr lang="en-US" sz="1800" dirty="0">
                <a:ea typeface="ＭＳ Ｐゴシック" pitchFamily="-84" charset="-128"/>
              </a:rPr>
              <a:t>This book assumes all 0’s are significant but it could be different in other cases!</a:t>
            </a:r>
          </a:p>
        </p:txBody>
      </p:sp>
      <p:sp>
        <p:nvSpPr>
          <p:cNvPr id="57351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723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837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B8BF76-6258-CA40-8FC0-A7EB9F001A89}" type="slidenum">
              <a:rPr lang="en-US">
                <a:latin typeface="Arial Narrow" pitchFamily="-84" charset="0"/>
              </a:rPr>
              <a:pPr/>
              <a:t>21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837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C30454C-6BA0-A14A-912E-43B5CFFA7E23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21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Significant Figures – II 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685800"/>
            <a:ext cx="81534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Operational rules: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Addition or subtraction:</a:t>
            </a:r>
            <a:r>
              <a:rPr lang="en-US" dirty="0"/>
              <a:t> Keep the </a:t>
            </a:r>
            <a:r>
              <a:rPr lang="en-US" b="1" u="sng" dirty="0">
                <a:solidFill>
                  <a:srgbClr val="A50021"/>
                </a:solidFill>
              </a:rPr>
              <a:t>smallest number of</a:t>
            </a:r>
            <a:r>
              <a:rPr lang="en-US" u="sng" dirty="0"/>
              <a:t> </a:t>
            </a:r>
            <a:r>
              <a:rPr lang="en-US" b="1" u="sng" dirty="0">
                <a:solidFill>
                  <a:srgbClr val="A50021"/>
                </a:solidFill>
              </a:rPr>
              <a:t>decimal place</a:t>
            </a:r>
            <a:r>
              <a:rPr lang="en-US" dirty="0"/>
              <a:t> in the result, independent of the number of significant digits: 12.001+ 3.1=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Multiplication or Division</a:t>
            </a:r>
            <a:r>
              <a:rPr lang="en-US" dirty="0"/>
              <a:t>: Keep the </a:t>
            </a:r>
            <a:r>
              <a:rPr lang="en-US" b="1" u="sng" dirty="0">
                <a:solidFill>
                  <a:srgbClr val="A50021"/>
                </a:solidFill>
              </a:rPr>
              <a:t>smallest number of significant digits</a:t>
            </a:r>
            <a:r>
              <a:rPr lang="en-US" dirty="0"/>
              <a:t> in the result: 12.001 </a:t>
            </a:r>
            <a:r>
              <a:rPr lang="en-US" dirty="0" err="1"/>
              <a:t>x</a:t>
            </a:r>
            <a:r>
              <a:rPr lang="en-US" dirty="0"/>
              <a:t> 3.1 =        , because the smallest significant figures is ?. </a:t>
            </a:r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5715000" y="1981200"/>
            <a:ext cx="711200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15.1</a:t>
            </a: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7391400" y="3352800"/>
            <a:ext cx="501650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37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609600" y="4419600"/>
            <a:ext cx="284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What does this mean?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3636963" y="4419600"/>
            <a:ext cx="45926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A50021"/>
                </a:solidFill>
                <a:latin typeface="Arial Narrow" pitchFamily="-84" charset="0"/>
              </a:rPr>
              <a:t>The worst precision determines the precision the overall operation!!</a:t>
            </a:r>
          </a:p>
        </p:txBody>
      </p:sp>
      <p:sp>
        <p:nvSpPr>
          <p:cNvPr id="58379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581400" y="5197475"/>
            <a:ext cx="45926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Can’t get any better than the worst measurement!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85800" y="5253038"/>
            <a:ext cx="1544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In English?</a:t>
            </a:r>
          </a:p>
        </p:txBody>
      </p:sp>
    </p:spTree>
    <p:extLst>
      <p:ext uri="{BB962C8B-B14F-4D97-AF65-F5344CB8AC3E}">
        <p14:creationId xmlns:p14="http://schemas.microsoft.com/office/powerpoint/2010/main" val="2070704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89402"/>
          </a:xfrm>
        </p:spPr>
        <p:txBody>
          <a:bodyPr/>
          <a:lstStyle/>
          <a:p>
            <a:r>
              <a:rPr lang="en-US" b="1" dirty="0">
                <a:latin typeface="Arial Narrow" charset="0"/>
                <a:ea typeface="ＭＳ Ｐゴシック" charset="0"/>
                <a:cs typeface="ＭＳ Ｐゴシック" charset="0"/>
              </a:rPr>
              <a:t>Basic Rules for Online Exams 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457200"/>
            <a:ext cx="8724900" cy="5715000"/>
          </a:xfrm>
        </p:spPr>
        <p:txBody>
          <a:bodyPr/>
          <a:lstStyle/>
          <a:p>
            <a:pPr marL="569913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All quizzes and exams will be online on Quest, the same system as your online homework</a:t>
            </a:r>
          </a:p>
          <a:p>
            <a:pPr marL="569913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Academic integrity is very important to keep the system the fairest to all</a:t>
            </a:r>
          </a:p>
          <a:p>
            <a:pPr marL="969963" lvl="1" indent="-533400">
              <a:buFont typeface="Arial"/>
              <a:buChar char="•"/>
            </a:pPr>
            <a:r>
              <a:rPr lang="en-US" sz="2000" dirty="0">
                <a:latin typeface="Arial Narrow" charset="0"/>
              </a:rPr>
              <a:t>We all have to work together to maintain the integrity!</a:t>
            </a:r>
          </a:p>
          <a:p>
            <a:pPr marL="569913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Leave the camera ON showing you and UNMUTE the mic at all times</a:t>
            </a:r>
          </a:p>
          <a:p>
            <a:pPr marL="569913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If you have questions, type into the zoom chat window to me</a:t>
            </a:r>
          </a:p>
          <a:p>
            <a:pPr marL="569913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POWER OFF your phone, </a:t>
            </a:r>
            <a:r>
              <a:rPr lang="en-US" sz="2400" dirty="0" err="1">
                <a:latin typeface="Arial Narrow" charset="0"/>
              </a:rPr>
              <a:t>iPADs</a:t>
            </a:r>
            <a:r>
              <a:rPr lang="en-US" sz="2400" dirty="0">
                <a:latin typeface="Arial Narrow" charset="0"/>
              </a:rPr>
              <a:t> and any other computing devices except for the computer you take exam with</a:t>
            </a:r>
          </a:p>
          <a:p>
            <a:pPr marL="569913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Quit all other applications and web pages, except zoom and the Quest</a:t>
            </a:r>
          </a:p>
          <a:p>
            <a:pPr marL="569913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Have your calculator, formula sheet and clean scrap sheets out</a:t>
            </a:r>
          </a:p>
          <a:p>
            <a:pPr marL="569913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Strongly suggest to write down the answers before entering</a:t>
            </a:r>
          </a:p>
          <a:p>
            <a:pPr marL="569913" indent="-533400">
              <a:buFont typeface="Arial"/>
              <a:buChar char="•"/>
            </a:pPr>
            <a:r>
              <a:rPr lang="en-US" sz="2400" dirty="0">
                <a:latin typeface="Arial Narrow" charset="0"/>
              </a:rPr>
              <a:t>Send me the photos of the front and back of your formula sheet no later than 2.5 hours prior to the exam (E)/quizzes (Q)</a:t>
            </a:r>
          </a:p>
          <a:p>
            <a:pPr marL="969963" lvl="1" indent="-533400">
              <a:buFont typeface="Arial"/>
              <a:buChar char="•"/>
            </a:pPr>
            <a:r>
              <a:rPr lang="en-US" sz="2000" dirty="0"/>
              <a:t>File name must be FS-Q1-LastName-FirstName-SP21.pdf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CA42AD-DC00-9447-91D9-70CBA23F2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08DDB8-3B59-7340-8606-6405E0724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1443-003, Spring 2021                    Dr. Jaehoon Yu</a:t>
            </a:r>
          </a:p>
        </p:txBody>
      </p:sp>
    </p:spTree>
    <p:extLst>
      <p:ext uri="{BB962C8B-B14F-4D97-AF65-F5344CB8AC3E}">
        <p14:creationId xmlns:p14="http://schemas.microsoft.com/office/powerpoint/2010/main" val="3076587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A02DD36-D850-B946-A092-904D5095E6D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4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15400" cy="685800"/>
          </a:xfrm>
        </p:spPr>
        <p:txBody>
          <a:bodyPr/>
          <a:lstStyle/>
          <a:p>
            <a:r>
              <a:rPr lang="en-US" sz="4000" dirty="0">
                <a:latin typeface="Arial Narrow" charset="0"/>
                <a:ea typeface="ＭＳ Ｐゴシック" charset="0"/>
                <a:cs typeface="ＭＳ Ｐゴシック" charset="0"/>
              </a:rPr>
              <a:t>Special Project #1 for Extra Credit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85800"/>
            <a:ext cx="8991600" cy="5410200"/>
          </a:xfrm>
        </p:spPr>
        <p:txBody>
          <a:bodyPr/>
          <a:lstStyle/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Find the solutions for yx</a:t>
            </a:r>
            <a:r>
              <a:rPr lang="en-US" sz="2800" baseline="30000" dirty="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-zx+v=0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5 points</a:t>
            </a:r>
          </a:p>
          <a:p>
            <a:pPr lvl="1"/>
            <a:r>
              <a:rPr lang="en-US" sz="2400" dirty="0">
                <a:solidFill>
                  <a:srgbClr val="C00000"/>
                </a:solidFill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x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 is the unknown variable, and y, z and v are constant coefficients!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cannot just plug into the quadratic equations!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must show a complete algebraic process of obtaining the solutions!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Derive the kinematic equation                                 from first principles and the known kinematic equations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10 points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You must </a:t>
            </a:r>
            <a:r>
              <a:rPr lang="en-US" sz="2400" b="1" u="sng" dirty="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show your OWN work in detail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 to obtain the full credit</a:t>
            </a:r>
          </a:p>
          <a:p>
            <a:pPr marL="742950" lvl="2" indent="-342900"/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Must be </a:t>
            </a:r>
            <a:r>
              <a:rPr lang="en-US" sz="2000" b="1" u="sng" dirty="0">
                <a:solidFill>
                  <a:srgbClr val="C00000"/>
                </a:solidFill>
                <a:latin typeface="Arial Narrow" charset="0"/>
                <a:ea typeface="ＭＳ Ｐゴシック" charset="0"/>
                <a:sym typeface="Wingdings" charset="0"/>
              </a:rPr>
              <a:t>handwritten</a:t>
            </a:r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 and in much more detail than in this lecture note!!!</a:t>
            </a:r>
          </a:p>
          <a:p>
            <a:pPr marL="742950" lvl="2" indent="-342900"/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Please do not copy from the lecture note or from your friends.  You will all get 0!!</a:t>
            </a:r>
          </a:p>
          <a:p>
            <a:pPr marL="742950" lvl="2" indent="-342900"/>
            <a:r>
              <a:rPr lang="en-US" sz="2000" dirty="0"/>
              <a:t>BE SURE to show all the details of your own work, including all formulae, proper references to them and explanations</a:t>
            </a:r>
          </a:p>
          <a:p>
            <a:r>
              <a:rPr lang="en-US" sz="2400" dirty="0"/>
              <a:t>Due at the beginning of the class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1:00pm Monday, Feb. 1 on Canvas</a:t>
            </a:r>
          </a:p>
          <a:p>
            <a:pPr lvl="1"/>
            <a:r>
              <a:rPr lang="en-US" sz="2400" dirty="0"/>
              <a:t>File name must be: SP1-LastName-FirstName-SP21.pdf </a:t>
            </a:r>
          </a:p>
        </p:txBody>
      </p:sp>
      <p:graphicFrame>
        <p:nvGraphicFramePr>
          <p:cNvPr id="3215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6985811"/>
              </p:ext>
            </p:extLst>
          </p:nvPr>
        </p:nvGraphicFramePr>
        <p:xfrm>
          <a:off x="4495800" y="2569232"/>
          <a:ext cx="2373392" cy="478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" name="Equation" r:id="rId3" imgW="1257120" imgH="253800" progId="Equation.DSMT4">
                  <p:embed/>
                </p:oleObj>
              </mc:Choice>
              <mc:Fallback>
                <p:oleObj name="Equation" r:id="rId3" imgW="1257120" imgH="253800" progId="Equation.DSMT4">
                  <p:embed/>
                  <p:pic>
                    <p:nvPicPr>
                      <p:cNvPr id="32154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569232"/>
                        <a:ext cx="2373392" cy="4787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4258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DFF576-8530-2E46-B54A-5D3FBF3503D0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153400" cy="6096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What do we want </a:t>
            </a:r>
            <a:r>
              <a:rPr lang="en-US" altLang="ko-KR" dirty="0">
                <a:ea typeface="굴림" pitchFamily="-84" charset="-127"/>
                <a:cs typeface="굴림" pitchFamily="-84" charset="-127"/>
              </a:rPr>
              <a:t>to learn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 in this class?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6868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Physics is everywhere around you.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Skills to understand the fundamental principles that surrounds you in everyday lives…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Skills to identify what law</a:t>
            </a:r>
            <a:r>
              <a:rPr lang="en-US" altLang="ko-KR" sz="2800" dirty="0">
                <a:ea typeface="굴림" pitchFamily="-84" charset="-127"/>
                <a:cs typeface="굴림" pitchFamily="-84" charset="-127"/>
              </a:rPr>
              <a:t>s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of physics applies to what phenomena and use them appropriately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Understand the impact of physical laws and apply them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Learn skills to think, research and analyze observations.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Learn skills to express observations and measurements in mathematical language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Learn skills to express your research in a systematic manner in writing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But most importantly building up the confidence in your physics ability and to take on any challenges laid in front of you!!</a:t>
            </a:r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914400" y="5968425"/>
            <a:ext cx="7418441" cy="584775"/>
          </a:xfrm>
          <a:prstGeom prst="rect">
            <a:avLst/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rgbClr val="A50021"/>
                </a:solidFill>
                <a:latin typeface="Arial Narrow" pitchFamily="-84" charset="0"/>
              </a:rPr>
              <a:t>Even more importantly, let us have a lot of FUN!!</a:t>
            </a:r>
          </a:p>
        </p:txBody>
      </p:sp>
    </p:spTree>
    <p:extLst>
      <p:ext uri="{BB962C8B-B14F-4D97-AF65-F5344CB8AC3E}">
        <p14:creationId xmlns:p14="http://schemas.microsoft.com/office/powerpoint/2010/main" val="2851420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BF2BC4-1A5A-AD48-9531-2A516611618F}" type="slidenum">
              <a:rPr lang="en-US">
                <a:latin typeface="Arial Narrow" pitchFamily="-84" charset="0"/>
              </a:rPr>
              <a:pPr/>
              <a:t>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82000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Fundamentals and concepts of mechanics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Vector and scalar quantities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Concepts of physical quantities that describe motions, such as velocity, speed, acceleration, </a:t>
            </a:r>
            <a:r>
              <a:rPr lang="en-US" dirty="0" err="1">
                <a:ea typeface="ＭＳ Ｐゴシック" pitchFamily="-84" charset="-128"/>
                <a:cs typeface="ＭＳ Ｐゴシック" pitchFamily="-84" charset="-128"/>
              </a:rPr>
              <a:t>etc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Use of kinematic equations to describe motions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Concepts of force, energy and momentum and their conservation laws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Techniques to use conservation laws for motions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Rotational motions and Equilibrium conditions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Fluid and wave motions and thermodynamics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Focus on relevance of these concepts for everyday lives</a:t>
            </a:r>
          </a:p>
          <a:p>
            <a:pPr eaLnBrk="1" hangingPunct="1">
              <a:lnSpc>
                <a:spcPct val="80000"/>
              </a:lnSpc>
            </a:pP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FF5B708F-FE52-BD4E-BDEC-B8D527456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2948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pPr eaLnBrk="1" hangingPunct="1"/>
            <a:r>
              <a:rPr lang="en-US" kern="0" dirty="0"/>
              <a:t>Specifically, in this course, you will </a:t>
            </a:r>
            <a:r>
              <a:rPr lang="en-US" altLang="ko-KR" kern="0" dirty="0">
                <a:ea typeface="굴림" charset="-127"/>
                <a:cs typeface="굴림" charset="-127"/>
              </a:rPr>
              <a:t>learn</a:t>
            </a:r>
            <a:r>
              <a:rPr lang="en-US" altLang="ko-KR" kern="0" dirty="0"/>
              <a:t>…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373236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Monday, Jan. 25, 2021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>
                <a:solidFill>
                  <a:srgbClr val="003300"/>
                </a:solidFill>
                <a:latin typeface="Arial Narrow" charset="0"/>
              </a:rPr>
              <a:t>PHYS 1443-003, Spring 2021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662C0DF-DAE1-E344-B623-7DC2CE6EF01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7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915400" cy="6858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How to study for this course?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305800" cy="5943600"/>
          </a:xfrm>
        </p:spPr>
        <p:txBody>
          <a:bodyPr/>
          <a:lstStyle/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Keep up with the class for comprehensive understanding of materials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Come to the class and actively participate in the discussions and problems solving sessions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Follow through lecture notes, keeping in mind these notes alone are insufficient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Work out example problems in the book yourself without looking at the solution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Have many tons of fun in the class, asking lots of questions!!!!!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 Keep up with the homework to put the last nail on the crate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One can always input the answers as you solve problems.  Do NOT wait till you are done with all the problems.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Form a study group and discuss how to solve problems with your friends, then work the problems out yourselves!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Prepare for upcoming classes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Read the textbook for the material to be covered in the next class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The extra mile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Work out additional problems in the back of the book starting the easiest problems to harder ones </a:t>
            </a:r>
          </a:p>
        </p:txBody>
      </p:sp>
    </p:spTree>
    <p:extLst>
      <p:ext uri="{BB962C8B-B14F-4D97-AF65-F5344CB8AC3E}">
        <p14:creationId xmlns:p14="http://schemas.microsoft.com/office/powerpoint/2010/main" val="1050017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325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8CA85B-B30E-0D41-87DE-7BB3FA64BD0D}" type="slidenum">
              <a:rPr lang="en-US">
                <a:latin typeface="Arial Narrow" pitchFamily="-84" charset="0"/>
              </a:rPr>
              <a:pPr/>
              <a:t>8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5325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53F01506-6911-2F41-9B13-E3A4BB1C3644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8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32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Why do Physics?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082675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To understand nature through experimental observations and measurements (</a:t>
            </a:r>
            <a:r>
              <a:rPr lang="en-US" sz="2800" b="1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Research</a:t>
            </a: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Establish limited number of fundamental laws, usually with mathematical expressions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Predict the nature’s course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Theory and Experiment work hand-in-hand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Theory works generally under restricted conditions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Discrepancies between experimental measurements and theory are good for improvements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To improve our everyday lives, even though some laws can take a while till we see them amongst us</a:t>
            </a:r>
          </a:p>
        </p:txBody>
      </p:sp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228600" y="990600"/>
            <a:ext cx="10588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rgbClr val="FF0066"/>
                </a:solidFill>
                <a:latin typeface="Arial Narrow" pitchFamily="-84" charset="0"/>
              </a:rPr>
              <a:t>Exp.</a:t>
            </a:r>
            <a:r>
              <a:rPr lang="en-US" sz="6000">
                <a:solidFill>
                  <a:srgbClr val="FF0066"/>
                </a:solidFill>
                <a:latin typeface="Arial Narrow" pitchFamily="-84" charset="0"/>
              </a:rPr>
              <a:t>{</a:t>
            </a:r>
          </a:p>
        </p:txBody>
      </p:sp>
      <p:sp>
        <p:nvSpPr>
          <p:cNvPr id="207877" name="Text Box 5"/>
          <p:cNvSpPr txBox="1">
            <a:spLocks noChangeArrowheads="1"/>
          </p:cNvSpPr>
          <p:nvPr/>
        </p:nvSpPr>
        <p:spPr bwMode="auto">
          <a:xfrm>
            <a:off x="-76200" y="1752600"/>
            <a:ext cx="1620838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rgbClr val="FF0066"/>
                </a:solidFill>
                <a:latin typeface="Arial Narrow" pitchFamily="-84" charset="0"/>
              </a:rPr>
              <a:t>Theory </a:t>
            </a:r>
            <a:r>
              <a:rPr lang="en-US" sz="8800">
                <a:solidFill>
                  <a:srgbClr val="FF0066"/>
                </a:solidFill>
                <a:latin typeface="Arial Narrow" pitchFamily="-84" charset="0"/>
              </a:rPr>
              <a:t>{</a:t>
            </a:r>
          </a:p>
        </p:txBody>
      </p:sp>
    </p:spTree>
    <p:extLst>
      <p:ext uri="{BB962C8B-B14F-4D97-AF65-F5344CB8AC3E}">
        <p14:creationId xmlns:p14="http://schemas.microsoft.com/office/powerpoint/2010/main" val="3665005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Jan. 25, 2021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CC9227-5877-134E-99CC-F1153F04D645}" type="slidenum">
              <a:rPr lang="en-US">
                <a:latin typeface="Arial Narrow" pitchFamily="-84" charset="0"/>
              </a:rPr>
              <a:pPr/>
              <a:t>9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5427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1969EC02-B465-1F46-95EF-CE1AC1643C7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9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Brief History of Physics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80010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AD 18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Newton’s Classical Mechanics: A theory of mechanics based on observations and measurements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AD 19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Electricity, Magnetism, and Thermodynamics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Late AD 19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and early 20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sz="2400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Modern Physics Era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Einstein’s theory of relativity: Generalized theory of space, time, and energy (mechanics)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Quantum Mechanics: Theory of atomic phenomena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Physics has come very far, very fast, and is still progressing, yet we’ve got a long way to go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What is matter made of?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do matters get mass?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and why do matters interact with each other?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is universe created?</a:t>
            </a:r>
          </a:p>
        </p:txBody>
      </p:sp>
    </p:spTree>
    <p:extLst>
      <p:ext uri="{BB962C8B-B14F-4D97-AF65-F5344CB8AC3E}">
        <p14:creationId xmlns:p14="http://schemas.microsoft.com/office/powerpoint/2010/main" val="2700550022"/>
      </p:ext>
    </p:extLst>
  </p:cSld>
  <p:clrMapOvr>
    <a:masterClrMapping/>
  </p:clrMapOvr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15444</TotalTime>
  <Words>2650</Words>
  <Application>Microsoft Macintosh PowerPoint</Application>
  <PresentationFormat>On-screen Show (4:3)</PresentationFormat>
  <Paragraphs>355</Paragraphs>
  <Slides>21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MS Mincho</vt:lpstr>
      <vt:lpstr>Arial</vt:lpstr>
      <vt:lpstr>Arial Narrow</vt:lpstr>
      <vt:lpstr>Monotype Corsiva</vt:lpstr>
      <vt:lpstr>Times New Roman</vt:lpstr>
      <vt:lpstr>phys1443-spring02</vt:lpstr>
      <vt:lpstr>Equation</vt:lpstr>
      <vt:lpstr>Equation.DSMT4</vt:lpstr>
      <vt:lpstr>PHYS 1443 – Section 003 Lecture #2</vt:lpstr>
      <vt:lpstr>Announcements</vt:lpstr>
      <vt:lpstr>Basic Rules for Online Exams </vt:lpstr>
      <vt:lpstr>Special Project #1 for Extra Credit</vt:lpstr>
      <vt:lpstr>What do we want to learn in this class?</vt:lpstr>
      <vt:lpstr>PowerPoint Presentation</vt:lpstr>
      <vt:lpstr>How to study for this course?</vt:lpstr>
      <vt:lpstr>Why do Physics?</vt:lpstr>
      <vt:lpstr>Brief History of Physics</vt:lpstr>
      <vt:lpstr>Terminologies: Models, Theories and Laws</vt:lpstr>
      <vt:lpstr>Needs for Standards and Units – I </vt:lpstr>
      <vt:lpstr>Needs for Standards and Units – II </vt:lpstr>
      <vt:lpstr>Definition of Three Relevant Base Units</vt:lpstr>
      <vt:lpstr>International Standard Institutes</vt:lpstr>
      <vt:lpstr>SI Base Quantities and Units</vt:lpstr>
      <vt:lpstr>Prefixes, expressions and their meanings</vt:lpstr>
      <vt:lpstr>How do we convert quantities from one unit to another?</vt:lpstr>
      <vt:lpstr>Examples for Unit Conversions</vt:lpstr>
      <vt:lpstr>Uncertainties</vt:lpstr>
      <vt:lpstr>Significant Figures – I </vt:lpstr>
      <vt:lpstr>Significant Figures – II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732</cp:revision>
  <dcterms:created xsi:type="dcterms:W3CDTF">2012-01-19T04:21:20Z</dcterms:created>
  <dcterms:modified xsi:type="dcterms:W3CDTF">2021-01-25T22:13:28Z</dcterms:modified>
</cp:coreProperties>
</file>