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media/audio1.bin" ContentType="audio/unknown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91" r:id="rId2"/>
    <p:sldId id="335" r:id="rId3"/>
    <p:sldId id="677" r:id="rId4"/>
    <p:sldId id="491" r:id="rId5"/>
    <p:sldId id="426" r:id="rId6"/>
    <p:sldId id="784" r:id="rId7"/>
    <p:sldId id="428" r:id="rId8"/>
    <p:sldId id="785" r:id="rId9"/>
    <p:sldId id="786" r:id="rId10"/>
    <p:sldId id="438" r:id="rId11"/>
    <p:sldId id="522" r:id="rId12"/>
    <p:sldId id="493" r:id="rId13"/>
    <p:sldId id="494" r:id="rId14"/>
    <p:sldId id="496" r:id="rId15"/>
    <p:sldId id="464" r:id="rId16"/>
    <p:sldId id="495" r:id="rId17"/>
    <p:sldId id="497" r:id="rId18"/>
    <p:sldId id="498" r:id="rId19"/>
    <p:sldId id="432" r:id="rId20"/>
    <p:sldId id="524" r:id="rId21"/>
    <p:sldId id="525" r:id="rId2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9FFCC"/>
    <a:srgbClr val="FFFFCC"/>
    <a:srgbClr val="CC6600"/>
    <a:srgbClr val="FF0066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24"/>
    <p:restoredTop sz="94660"/>
  </p:normalViewPr>
  <p:slideViewPr>
    <p:cSldViewPr>
      <p:cViewPr varScale="1">
        <p:scale>
          <a:sx n="98" d="100"/>
          <a:sy n="98" d="100"/>
        </p:scale>
        <p:origin x="17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18" Type="http://schemas.openxmlformats.org/officeDocument/2006/relationships/image" Target="../media/image20.wmf"/><Relationship Id="rId3" Type="http://schemas.openxmlformats.org/officeDocument/2006/relationships/image" Target="../media/image5.wmf"/><Relationship Id="rId21" Type="http://schemas.openxmlformats.org/officeDocument/2006/relationships/image" Target="../media/image23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17" Type="http://schemas.openxmlformats.org/officeDocument/2006/relationships/image" Target="../media/image19.wmf"/><Relationship Id="rId2" Type="http://schemas.openxmlformats.org/officeDocument/2006/relationships/image" Target="../media/image4.wmf"/><Relationship Id="rId16" Type="http://schemas.openxmlformats.org/officeDocument/2006/relationships/image" Target="../media/image18.wmf"/><Relationship Id="rId20" Type="http://schemas.openxmlformats.org/officeDocument/2006/relationships/image" Target="../media/image22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19" Type="http://schemas.openxmlformats.org/officeDocument/2006/relationships/image" Target="../media/image21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Relationship Id="rId22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65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11</a:t>
            </a:fld>
            <a:endParaRPr lang="en-US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610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12</a:t>
            </a:fld>
            <a:endParaRPr lang="en-US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56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26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57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D8D0F5F-F1D8-284C-9689-E99D0DEE07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2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fr/enus/3_SI/base_units.html" TargetMode="External"/><Relationship Id="rId2" Type="http://schemas.openxmlformats.org/officeDocument/2006/relationships/hyperlink" Target="http://www.bipm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ist.gov/" TargetMode="External"/><Relationship Id="rId4" Type="http://schemas.openxmlformats.org/officeDocument/2006/relationships/hyperlink" Target="http://www.bipm.fr/enus/3_SI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9" Type="http://schemas.openxmlformats.org/officeDocument/2006/relationships/oleObject" Target="../embeddings/oleObject20.bin"/><Relationship Id="rId21" Type="http://schemas.openxmlformats.org/officeDocument/2006/relationships/oleObject" Target="../embeddings/oleObject11.bin"/><Relationship Id="rId34" Type="http://schemas.openxmlformats.org/officeDocument/2006/relationships/image" Target="../media/image18.wmf"/><Relationship Id="rId42" Type="http://schemas.openxmlformats.org/officeDocument/2006/relationships/image" Target="../media/image22.wmf"/><Relationship Id="rId47" Type="http://schemas.openxmlformats.org/officeDocument/2006/relationships/oleObject" Target="../embeddings/oleObject25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9.wmf"/><Relationship Id="rId29" Type="http://schemas.openxmlformats.org/officeDocument/2006/relationships/oleObject" Target="../embeddings/oleObject15.bin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3.wmf"/><Relationship Id="rId32" Type="http://schemas.openxmlformats.org/officeDocument/2006/relationships/image" Target="../media/image17.wmf"/><Relationship Id="rId37" Type="http://schemas.openxmlformats.org/officeDocument/2006/relationships/oleObject" Target="../embeddings/oleObject19.bin"/><Relationship Id="rId40" Type="http://schemas.openxmlformats.org/officeDocument/2006/relationships/image" Target="../media/image21.wmf"/><Relationship Id="rId45" Type="http://schemas.openxmlformats.org/officeDocument/2006/relationships/oleObject" Target="../embeddings/oleObject24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5.wmf"/><Relationship Id="rId36" Type="http://schemas.openxmlformats.org/officeDocument/2006/relationships/image" Target="../media/image19.wmf"/><Relationship Id="rId49" Type="http://schemas.openxmlformats.org/officeDocument/2006/relationships/oleObject" Target="../embeddings/oleObject26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10.bin"/><Relationship Id="rId31" Type="http://schemas.openxmlformats.org/officeDocument/2006/relationships/oleObject" Target="../embeddings/oleObject16.bin"/><Relationship Id="rId44" Type="http://schemas.openxmlformats.org/officeDocument/2006/relationships/oleObject" Target="../embeddings/oleObject23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14.bin"/><Relationship Id="rId30" Type="http://schemas.openxmlformats.org/officeDocument/2006/relationships/image" Target="../media/image16.wmf"/><Relationship Id="rId35" Type="http://schemas.openxmlformats.org/officeDocument/2006/relationships/oleObject" Target="../embeddings/oleObject18.bin"/><Relationship Id="rId43" Type="http://schemas.openxmlformats.org/officeDocument/2006/relationships/oleObject" Target="../embeddings/oleObject22.bin"/><Relationship Id="rId48" Type="http://schemas.openxmlformats.org/officeDocument/2006/relationships/image" Target="../media/image24.wmf"/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33" Type="http://schemas.openxmlformats.org/officeDocument/2006/relationships/oleObject" Target="../embeddings/oleObject17.bin"/><Relationship Id="rId38" Type="http://schemas.openxmlformats.org/officeDocument/2006/relationships/image" Target="../media/image20.wmf"/><Relationship Id="rId46" Type="http://schemas.openxmlformats.org/officeDocument/2006/relationships/image" Target="../media/image23.wmf"/><Relationship Id="rId20" Type="http://schemas.openxmlformats.org/officeDocument/2006/relationships/image" Target="../media/image11.wmf"/><Relationship Id="rId41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2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ehoonyu@uta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1443 – Section 003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67324" y="1447800"/>
            <a:ext cx="27013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Jan. 25, 2021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85073" y="5509591"/>
            <a:ext cx="7450053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homework #2, due 11pm, Tuesday, Feb. 2!!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How to study for this course?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Brief history of physics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Standards and units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Estimates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 autoUpdateAnimBg="0"/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838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Terminologies: 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Energy conservation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ym typeface="Wingdings" pitchFamily="-84" charset="2"/>
              </a:rPr>
              <a:t>The statement must be found experimentally valid to become a law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Has some level of arbitrariness</a:t>
            </a:r>
          </a:p>
        </p:txBody>
      </p:sp>
    </p:spTree>
    <p:extLst>
      <p:ext uri="{BB962C8B-B14F-4D97-AF65-F5344CB8AC3E}">
        <p14:creationId xmlns:p14="http://schemas.microsoft.com/office/powerpoint/2010/main" val="239519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Needs for Standards and Units – I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4582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Physics is based on precise measurements and comparisons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A rule for how things are measured and compared is essential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Need experiments to establish the units of such measurements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Precise measurement is necessary for practical uses and for fully understanding the rules of nature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Units define a unique name assigned to the measure of the given quantity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Consistency is crucial for physical measurements and comparisons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The same quantity measured by one must be comprehendible and reproducible by others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Practical matters contribute</a:t>
            </a:r>
          </a:p>
        </p:txBody>
      </p:sp>
    </p:spTree>
    <p:extLst>
      <p:ext uri="{BB962C8B-B14F-4D97-AF65-F5344CB8AC3E}">
        <p14:creationId xmlns:p14="http://schemas.microsoft.com/office/powerpoint/2010/main" val="28086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Needs for Standards and Units – II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Seven fundamental quantities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Length, Mass, Time, Electric Current, Temperature, the Amount of substance and the Luminous intensity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All other physical quantities can be derived from these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+mn-ea"/>
                <a:cs typeface="+mn-cs"/>
              </a:rPr>
              <a:t>A system of unit called </a:t>
            </a:r>
            <a:r>
              <a:rPr lang="en-US" b="1" u="sng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SI</a:t>
            </a:r>
            <a:r>
              <a:rPr lang="en-US" dirty="0">
                <a:ea typeface="+mn-ea"/>
                <a:cs typeface="+mn-cs"/>
              </a:rPr>
              <a:t> (</a:t>
            </a:r>
            <a:r>
              <a:rPr lang="en-US" dirty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System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Internationale</a:t>
            </a:r>
            <a:r>
              <a:rPr lang="en-US" dirty="0">
                <a:ea typeface="+mn-ea"/>
                <a:cs typeface="+mn-cs"/>
              </a:rPr>
              <a:t>) was established in 1971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+mn-ea"/>
                <a:cs typeface="+mn-cs"/>
              </a:rPr>
              <a:t>The three base quantities relevant for this course are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Length</a:t>
            </a:r>
            <a:r>
              <a:rPr lang="en-US" dirty="0"/>
              <a:t> in meters (</a:t>
            </a:r>
            <a:r>
              <a:rPr lang="en-US" dirty="0" err="1">
                <a:solidFill>
                  <a:schemeClr val="tx2"/>
                </a:solidFill>
                <a:latin typeface="Monotype Corsiva" pitchFamily="66" charset="0"/>
              </a:rPr>
              <a:t>m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Mass</a:t>
            </a:r>
            <a:r>
              <a:rPr lang="en-US" dirty="0"/>
              <a:t> in kilo-grams (</a:t>
            </a:r>
            <a:r>
              <a:rPr lang="en-US" dirty="0">
                <a:solidFill>
                  <a:schemeClr val="tx2"/>
                </a:solidFill>
                <a:latin typeface="Monotype Corsiva" pitchFamily="66" charset="0"/>
              </a:rPr>
              <a:t>kg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dirty="0"/>
              <a:t> in seconds (</a:t>
            </a:r>
            <a:r>
              <a:rPr lang="en-US" dirty="0">
                <a:solidFill>
                  <a:schemeClr val="tx2"/>
                </a:solidFill>
                <a:latin typeface="Monotype Corsiva" pitchFamily="66" charset="0"/>
              </a:rPr>
              <a:t>s</a:t>
            </a:r>
            <a:r>
              <a:rPr lang="en-US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These scales are called the human scales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4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06327-A8B4-D444-8EB4-805D6AA0072F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144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144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7D4A0C89-D871-2543-B0C6-AB0AB73A9D81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Definition of Three Relevant Base Units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963613"/>
            <a:ext cx="8305800" cy="4141787"/>
            <a:chOff x="240" y="607"/>
            <a:chExt cx="5232" cy="2609"/>
          </a:xfrm>
        </p:grpSpPr>
        <p:sp>
          <p:nvSpPr>
            <p:cNvPr id="61449" name="Rectangle 4"/>
            <p:cNvSpPr>
              <a:spLocks noChangeArrowheads="1"/>
            </p:cNvSpPr>
            <p:nvPr/>
          </p:nvSpPr>
          <p:spPr bwMode="auto">
            <a:xfrm>
              <a:off x="1632" y="2391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second is the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duration of 9,192,631,770 periods of the radiation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 corresponding to the transition between the two hyperfine levels of the ground state of the Cesium 133 (C</a:t>
              </a:r>
              <a:r>
                <a:rPr lang="en-US" sz="2000" baseline="30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133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) atom.</a:t>
              </a:r>
              <a:endParaRPr lang="en-US" sz="2000">
                <a:solidFill>
                  <a:srgbClr val="CC00CC"/>
                </a:solidFill>
                <a:latin typeface="Arial" pitchFamily="-84" charset="0"/>
              </a:endParaRPr>
            </a:p>
          </p:txBody>
        </p:sp>
        <p:sp>
          <p:nvSpPr>
            <p:cNvPr id="61450" name="Rectangle 5"/>
            <p:cNvSpPr>
              <a:spLocks noChangeArrowheads="1"/>
            </p:cNvSpPr>
            <p:nvPr/>
          </p:nvSpPr>
          <p:spPr bwMode="auto">
            <a:xfrm>
              <a:off x="240" y="2391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s (Time)</a:t>
              </a:r>
            </a:p>
          </p:txBody>
        </p:sp>
        <p:sp>
          <p:nvSpPr>
            <p:cNvPr id="61451" name="Rectangle 6"/>
            <p:cNvSpPr>
              <a:spLocks noChangeArrowheads="1"/>
            </p:cNvSpPr>
            <p:nvPr/>
          </p:nvSpPr>
          <p:spPr bwMode="auto">
            <a:xfrm>
              <a:off x="1632" y="1566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 dirty="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It is equal to the mass of the international prototype of the kilogram, made of platinum-iridium in International Bureau of Weights and Measure in France. </a:t>
              </a:r>
            </a:p>
          </p:txBody>
        </p:sp>
        <p:sp>
          <p:nvSpPr>
            <p:cNvPr id="61452" name="Rectangle 7"/>
            <p:cNvSpPr>
              <a:spLocks noChangeArrowheads="1"/>
            </p:cNvSpPr>
            <p:nvPr/>
          </p:nvSpPr>
          <p:spPr bwMode="auto">
            <a:xfrm>
              <a:off x="240" y="1566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kg (Mass) = </a:t>
              </a:r>
            </a:p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1000 g</a:t>
              </a:r>
            </a:p>
          </p:txBody>
        </p:sp>
        <p:sp>
          <p:nvSpPr>
            <p:cNvPr id="61453" name="Rectangle 8"/>
            <p:cNvSpPr>
              <a:spLocks noChangeArrowheads="1"/>
            </p:cNvSpPr>
            <p:nvPr/>
          </p:nvSpPr>
          <p:spPr bwMode="auto">
            <a:xfrm>
              <a:off x="1632" y="933"/>
              <a:ext cx="3840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meter is the length of the path traveled by light in vacuum during the time interval of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1/299,792,458 of a second</a:t>
              </a:r>
              <a:r>
                <a:rPr lang="en-US" sz="2000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.</a:t>
              </a:r>
              <a:endParaRPr lang="en-US" sz="2000">
                <a:solidFill>
                  <a:srgbClr val="A50021"/>
                </a:solidFill>
                <a:latin typeface="Arial Narrow" pitchFamily="-84" charset="0"/>
              </a:endParaRPr>
            </a:p>
          </p:txBody>
        </p:sp>
        <p:sp>
          <p:nvSpPr>
            <p:cNvPr id="61454" name="Rectangle 9"/>
            <p:cNvSpPr>
              <a:spLocks noChangeArrowheads="1"/>
            </p:cNvSpPr>
            <p:nvPr/>
          </p:nvSpPr>
          <p:spPr bwMode="auto">
            <a:xfrm>
              <a:off x="240" y="933"/>
              <a:ext cx="1392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dirty="0" err="1">
                  <a:solidFill>
                    <a:schemeClr val="accent2"/>
                  </a:solidFill>
                  <a:latin typeface="Monotype Corsiva" pitchFamily="-84" charset="0"/>
                </a:rPr>
                <a:t>m</a:t>
              </a: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 </a:t>
              </a:r>
              <a:r>
                <a:rPr lang="en-US" dirty="0">
                  <a:solidFill>
                    <a:schemeClr val="accent2"/>
                  </a:solidFill>
                  <a:latin typeface="Monotype Corsiva" pitchFamily="-84" charset="0"/>
                </a:rPr>
                <a:t>(Length) = 100 cm</a:t>
              </a:r>
            </a:p>
          </p:txBody>
        </p:sp>
        <p:sp>
          <p:nvSpPr>
            <p:cNvPr id="61455" name="Rectangle 10"/>
            <p:cNvSpPr>
              <a:spLocks noChangeArrowheads="1"/>
            </p:cNvSpPr>
            <p:nvPr/>
          </p:nvSpPr>
          <p:spPr bwMode="auto">
            <a:xfrm>
              <a:off x="1632" y="607"/>
              <a:ext cx="3840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CC00CC"/>
                  </a:solidFill>
                  <a:latin typeface="Arial Narrow" pitchFamily="-84" charset="0"/>
                </a:rPr>
                <a:t>Definitions</a:t>
              </a:r>
            </a:p>
          </p:txBody>
        </p:sp>
        <p:sp>
          <p:nvSpPr>
            <p:cNvPr id="61456" name="Rectangle 11"/>
            <p:cNvSpPr>
              <a:spLocks noChangeArrowheads="1"/>
            </p:cNvSpPr>
            <p:nvPr/>
          </p:nvSpPr>
          <p:spPr bwMode="auto">
            <a:xfrm>
              <a:off x="240" y="607"/>
              <a:ext cx="1392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SI Units</a:t>
              </a:r>
            </a:p>
          </p:txBody>
        </p:sp>
        <p:sp>
          <p:nvSpPr>
            <p:cNvPr id="61457" name="Line 12"/>
            <p:cNvSpPr>
              <a:spLocks noChangeShapeType="1"/>
            </p:cNvSpPr>
            <p:nvPr/>
          </p:nvSpPr>
          <p:spPr bwMode="auto">
            <a:xfrm>
              <a:off x="240" y="607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8" name="Line 13"/>
            <p:cNvSpPr>
              <a:spLocks noChangeShapeType="1"/>
            </p:cNvSpPr>
            <p:nvPr/>
          </p:nvSpPr>
          <p:spPr bwMode="auto">
            <a:xfrm>
              <a:off x="240" y="933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9" name="Line 14"/>
            <p:cNvSpPr>
              <a:spLocks noChangeShapeType="1"/>
            </p:cNvSpPr>
            <p:nvPr/>
          </p:nvSpPr>
          <p:spPr bwMode="auto">
            <a:xfrm>
              <a:off x="240" y="1566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0" name="Line 15"/>
            <p:cNvSpPr>
              <a:spLocks noChangeShapeType="1"/>
            </p:cNvSpPr>
            <p:nvPr/>
          </p:nvSpPr>
          <p:spPr bwMode="auto">
            <a:xfrm>
              <a:off x="240" y="2391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1" name="Line 16"/>
            <p:cNvSpPr>
              <a:spLocks noChangeShapeType="1"/>
            </p:cNvSpPr>
            <p:nvPr/>
          </p:nvSpPr>
          <p:spPr bwMode="auto">
            <a:xfrm>
              <a:off x="240" y="3216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2" name="Line 17"/>
            <p:cNvSpPr>
              <a:spLocks noChangeShapeType="1"/>
            </p:cNvSpPr>
            <p:nvPr/>
          </p:nvSpPr>
          <p:spPr bwMode="auto">
            <a:xfrm>
              <a:off x="240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3" name="Line 18"/>
            <p:cNvSpPr>
              <a:spLocks noChangeShapeType="1"/>
            </p:cNvSpPr>
            <p:nvPr/>
          </p:nvSpPr>
          <p:spPr bwMode="auto">
            <a:xfrm>
              <a:off x="1632" y="607"/>
              <a:ext cx="0" cy="26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4" name="Line 19"/>
            <p:cNvSpPr>
              <a:spLocks noChangeShapeType="1"/>
            </p:cNvSpPr>
            <p:nvPr/>
          </p:nvSpPr>
          <p:spPr bwMode="auto">
            <a:xfrm>
              <a:off x="5472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304800" y="5232400"/>
            <a:ext cx="8622873" cy="10156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total of seven base quantities (see Appendix A)</a:t>
            </a: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prefixes that scales the units larger or smaller for convenience (see T.1-2 pg. 2)</a:t>
            </a: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Units for other quantities, such as </a:t>
            </a:r>
            <a:r>
              <a:rPr lang="en-US" sz="2000" i="1" dirty="0" err="1">
                <a:solidFill>
                  <a:srgbClr val="A50021"/>
                </a:solidFill>
                <a:latin typeface="Arial Narrow" pitchFamily="-84" charset="0"/>
              </a:rPr>
              <a:t>Newtons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 for force and Joule for energy, for ease of use </a:t>
            </a:r>
          </a:p>
        </p:txBody>
      </p:sp>
    </p:spTree>
    <p:extLst>
      <p:ext uri="{BB962C8B-B14F-4D97-AF65-F5344CB8AC3E}">
        <p14:creationId xmlns:p14="http://schemas.microsoft.com/office/powerpoint/2010/main" val="156238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4EF76-084A-5E4A-8E0A-BC022D7E8DF5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34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07F1B21-C14A-4949-A4F8-ADBB46425AB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Standard Institutes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3886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Bureau of Weights and Measure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2"/>
              </a:rPr>
              <a:t>http://www.bipm.fr/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/>
              <a:t>Base unit definitions: </a:t>
            </a:r>
            <a:r>
              <a:rPr lang="en-US">
                <a:hlinkClick r:id="rId3"/>
              </a:rPr>
              <a:t>http://www.bipm.fr/enus/3_SI/base_units.html</a:t>
            </a:r>
            <a:r>
              <a:rPr lang="en-US"/>
              <a:t> </a:t>
            </a:r>
          </a:p>
          <a:p>
            <a:pPr lvl="1" eaLnBrk="1" hangingPunct="1"/>
            <a:r>
              <a:rPr lang="en-US"/>
              <a:t>Unit Conversions: </a:t>
            </a:r>
            <a:r>
              <a:rPr lang="en-US">
                <a:hlinkClick r:id="rId4"/>
              </a:rPr>
              <a:t>http://www.bipm.fr/enus/3_SI/</a:t>
            </a:r>
            <a:r>
              <a:rPr lang="en-US" sz="3200"/>
              <a:t>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US National Institute of Standards and Technology (NIST)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5"/>
              </a:rPr>
              <a:t>http://www.nist.gov/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206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Jan. 25, 2021</a:t>
            </a:r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EE77-F4F0-6B4B-8EF9-32A28C5FF02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191"/>
            <a:ext cx="8077200" cy="762000"/>
          </a:xfrm>
        </p:spPr>
        <p:txBody>
          <a:bodyPr/>
          <a:lstStyle/>
          <a:p>
            <a:r>
              <a:rPr lang="en-US" dirty="0"/>
              <a:t>SI Base Quantities and Units</a:t>
            </a:r>
          </a:p>
        </p:txBody>
      </p:sp>
      <p:sp>
        <p:nvSpPr>
          <p:cNvPr id="176148" name="Text Box 20"/>
          <p:cNvSpPr txBox="1">
            <a:spLocks noChangeArrowheads="1"/>
          </p:cNvSpPr>
          <p:nvPr/>
        </p:nvSpPr>
        <p:spPr bwMode="auto">
          <a:xfrm>
            <a:off x="540287" y="5029200"/>
            <a:ext cx="8063426" cy="40011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charset="0"/>
              </a:rPr>
              <a:t>There are prefixes that scales the units larger or smaller for convenience (see pg. 9)</a:t>
            </a:r>
          </a:p>
        </p:txBody>
      </p:sp>
      <p:graphicFrame>
        <p:nvGraphicFramePr>
          <p:cNvPr id="176194" name="Group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349085"/>
              </p:ext>
            </p:extLst>
          </p:nvPr>
        </p:nvGraphicFramePr>
        <p:xfrm>
          <a:off x="655983" y="822959"/>
          <a:ext cx="7772400" cy="4163695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Quantity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 Abbrevation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Length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Meter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Time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Second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Mass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Kilogram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Electric current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Ampere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Temperature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Kelvin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Amount of substance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Mole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mol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Luminous Intensity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Candela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cd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 Box 20">
            <a:extLst>
              <a:ext uri="{FF2B5EF4-FFF2-40B4-BE49-F238E27FC236}">
                <a16:creationId xmlns:a16="http://schemas.microsoft.com/office/drawing/2014/main" id="{01473179-C89F-3342-B139-6D0DC8CD3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287" y="5461952"/>
            <a:ext cx="6495689" cy="40011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charset="0"/>
              </a:rPr>
              <a:t>These simplifies the expression of numbers: 20,000,000,000 bytes </a:t>
            </a:r>
          </a:p>
        </p:txBody>
      </p:sp>
      <p:sp>
        <p:nvSpPr>
          <p:cNvPr id="9" name="Text Box 20">
            <a:extLst>
              <a:ext uri="{FF2B5EF4-FFF2-40B4-BE49-F238E27FC236}">
                <a16:creationId xmlns:a16="http://schemas.microsoft.com/office/drawing/2014/main" id="{13843298-F8AA-274A-8517-AE1D19488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478274"/>
            <a:ext cx="997389" cy="40011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i="1" dirty="0">
                <a:solidFill>
                  <a:srgbClr val="A50021"/>
                </a:solidFill>
                <a:latin typeface="Arial Narrow" charset="0"/>
                <a:sym typeface="Wingdings" pitchFamily="2" charset="2"/>
              </a:rPr>
              <a:t>20GB</a:t>
            </a:r>
            <a:endParaRPr lang="en-US" sz="2000" i="1" dirty="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540A2DB7-5C99-CB45-9C7A-B7C090D0A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48290"/>
            <a:ext cx="3130985" cy="40011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CC00CC"/>
                </a:solidFill>
                <a:latin typeface="Arial Narrow" charset="0"/>
              </a:rPr>
              <a:t>Pick all the base units!  (Poll 3)</a:t>
            </a:r>
          </a:p>
        </p:txBody>
      </p:sp>
    </p:spTree>
    <p:extLst>
      <p:ext uri="{BB962C8B-B14F-4D97-AF65-F5344CB8AC3E}">
        <p14:creationId xmlns:p14="http://schemas.microsoft.com/office/powerpoint/2010/main" val="73111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8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428628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  <p:bldP spid="153604" grpId="0" build="p"/>
      <p:bldP spid="153605" grpId="0"/>
      <p:bldP spid="1536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17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03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animBg="1" autoUpdateAnimBg="0"/>
      <p:bldP spid="155652" grpId="0" animBg="1" autoUpdateAnimBg="0"/>
      <p:bldP spid="155653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3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556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0E98B-2822-C448-A15F-5D74FDD8DFC9}" type="slidenum">
              <a:rPr lang="en-US">
                <a:latin typeface="Arial Narrow" pitchFamily="-84" charset="0"/>
              </a:rPr>
              <a:pPr/>
              <a:t>18</a:t>
            </a:fld>
            <a:endParaRPr lang="en-US">
              <a:latin typeface="Arial Narrow" pitchFamily="-84" charset="0"/>
            </a:endParaRP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387780"/>
              </p:ext>
            </p:extLst>
          </p:nvPr>
        </p:nvGraphicFramePr>
        <p:xfrm>
          <a:off x="6553200" y="1600200"/>
          <a:ext cx="16605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8" name="Equation" r:id="rId3" imgW="863280" imgH="482400" progId="Equation.DSMT4">
                  <p:embed/>
                </p:oleObj>
              </mc:Choice>
              <mc:Fallback>
                <p:oleObj name="Equation" r:id="rId3" imgW="863280" imgH="482400" progId="Equation.DSMT4">
                  <p:embed/>
                  <p:pic>
                    <p:nvPicPr>
                      <p:cNvPr id="1566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600200"/>
                        <a:ext cx="16605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556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CDBB32B-CA23-9345-85BF-43B31AC01FB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5567" name="Rectangle 2"/>
          <p:cNvSpPr>
            <a:spLocks noGrp="1" noChangeArrowheads="1"/>
          </p:cNvSpPr>
          <p:nvPr>
            <p:ph type="title"/>
          </p:nvPr>
        </p:nvSpPr>
        <p:spPr>
          <a:xfrm>
            <a:off x="563563" y="9525"/>
            <a:ext cx="8153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Examples for Unit Conversions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85800"/>
            <a:ext cx="3810000" cy="12954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Ex: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An apartment has a floor area of 880 square feet (ft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 Express this in square meters (m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</a:t>
            </a:r>
          </a:p>
        </p:txBody>
      </p:sp>
      <p:graphicFrame>
        <p:nvGraphicFramePr>
          <p:cNvPr id="15667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06707493"/>
              </p:ext>
            </p:extLst>
          </p:nvPr>
        </p:nvGraphicFramePr>
        <p:xfrm>
          <a:off x="4216400" y="990600"/>
          <a:ext cx="119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9" name="Equation" r:id="rId5" imgW="596880" imgH="203040" progId="Equation.DSMT4">
                  <p:embed/>
                </p:oleObj>
              </mc:Choice>
              <mc:Fallback>
                <p:oleObj name="Equation" r:id="rId5" imgW="596880" imgH="203040" progId="Equation.DSMT4">
                  <p:embed/>
                  <p:pic>
                    <p:nvPicPr>
                      <p:cNvPr id="1566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990600"/>
                        <a:ext cx="1193800" cy="406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7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89238008"/>
              </p:ext>
            </p:extLst>
          </p:nvPr>
        </p:nvGraphicFramePr>
        <p:xfrm>
          <a:off x="5151438" y="2590800"/>
          <a:ext cx="216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0" name="Equation" r:id="rId7" imgW="1193760" imgH="203040" progId="Equation.DSMT4">
                  <p:embed/>
                </p:oleObj>
              </mc:Choice>
              <mc:Fallback>
                <p:oleObj name="Equation" r:id="rId7" imgW="1193760" imgH="203040" progId="Equation.DSMT4">
                  <p:embed/>
                  <p:pic>
                    <p:nvPicPr>
                      <p:cNvPr id="156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2590800"/>
                        <a:ext cx="2163762" cy="368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261501"/>
              </p:ext>
            </p:extLst>
          </p:nvPr>
        </p:nvGraphicFramePr>
        <p:xfrm>
          <a:off x="5181600" y="1870075"/>
          <a:ext cx="13176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1" name="Equation" r:id="rId9" imgW="685800" imgH="203040" progId="Equation.DSMT4">
                  <p:embed/>
                </p:oleObj>
              </mc:Choice>
              <mc:Fallback>
                <p:oleObj name="Equation" r:id="rId9" imgW="685800" imgH="203040" progId="Equation.DSMT4">
                  <p:embed/>
                  <p:pic>
                    <p:nvPicPr>
                      <p:cNvPr id="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70075"/>
                        <a:ext cx="13176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0" y="312420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A50021"/>
                </a:solidFill>
                <a:latin typeface="Arial Narrow" pitchFamily="-84" charset="0"/>
              </a:rPr>
              <a:t>Ex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: Where the posted speed limit is 55 miles per hour (mi/h or mph), what is this speed (a) in meters per second (m/s) and (b) kilometers per hour (</a:t>
            </a:r>
            <a:r>
              <a:rPr lang="en-US" sz="2000" dirty="0">
                <a:solidFill>
                  <a:schemeClr val="accent2"/>
                </a:solidFill>
                <a:latin typeface="Arial Narrow" pitchFamily="-84" charset="0"/>
              </a:rPr>
              <a:t>km/h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)? 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0" y="3048000"/>
            <a:ext cx="914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566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490450"/>
              </p:ext>
            </p:extLst>
          </p:nvPr>
        </p:nvGraphicFramePr>
        <p:xfrm>
          <a:off x="762000" y="4119563"/>
          <a:ext cx="7715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2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1566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19563"/>
                        <a:ext cx="77152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363734"/>
              </p:ext>
            </p:extLst>
          </p:nvPr>
        </p:nvGraphicFramePr>
        <p:xfrm>
          <a:off x="1117600" y="48736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3" name="Equation" r:id="rId13" imgW="634680" imgH="177480" progId="Equation.DSMT4">
                  <p:embed/>
                </p:oleObj>
              </mc:Choice>
              <mc:Fallback>
                <p:oleObj name="Equation" r:id="rId13" imgW="634680" imgH="177480" progId="Equation.DSMT4">
                  <p:embed/>
                  <p:pic>
                    <p:nvPicPr>
                      <p:cNvPr id="1566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48736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608013" y="480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(a)</a:t>
            </a:r>
          </a:p>
        </p:txBody>
      </p:sp>
      <p:graphicFrame>
        <p:nvGraphicFramePr>
          <p:cNvPr id="1566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113814"/>
              </p:ext>
            </p:extLst>
          </p:nvPr>
        </p:nvGraphicFramePr>
        <p:xfrm>
          <a:off x="5445125" y="990600"/>
          <a:ext cx="11080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4" name="Equation" r:id="rId15" imgW="571320" imgH="203040" progId="Equation.DSMT4">
                  <p:embed/>
                </p:oleObj>
              </mc:Choice>
              <mc:Fallback>
                <p:oleObj name="Equation" r:id="rId15" imgW="571320" imgH="203040" progId="Equation.DSMT4">
                  <p:embed/>
                  <p:pic>
                    <p:nvPicPr>
                      <p:cNvPr id="1566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990600"/>
                        <a:ext cx="11080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457200" y="22098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What do we need to know?</a:t>
            </a:r>
          </a:p>
        </p:txBody>
      </p:sp>
      <p:graphicFrame>
        <p:nvGraphicFramePr>
          <p:cNvPr id="15668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408527"/>
              </p:ext>
            </p:extLst>
          </p:nvPr>
        </p:nvGraphicFramePr>
        <p:xfrm>
          <a:off x="6510338" y="688975"/>
          <a:ext cx="10334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5" name="Equation" r:id="rId17" imgW="533160" imgH="469800" progId="Equation.DSMT4">
                  <p:embed/>
                </p:oleObj>
              </mc:Choice>
              <mc:Fallback>
                <p:oleObj name="Equation" r:id="rId17" imgW="533160" imgH="469800" progId="Equation.DSMT4">
                  <p:embed/>
                  <p:pic>
                    <p:nvPicPr>
                      <p:cNvPr id="15668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338" y="688975"/>
                        <a:ext cx="103346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788675"/>
              </p:ext>
            </p:extLst>
          </p:nvPr>
        </p:nvGraphicFramePr>
        <p:xfrm>
          <a:off x="1465263" y="4040188"/>
          <a:ext cx="10906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6" name="Equation" r:id="rId19" imgW="609480" imgH="253800" progId="Equation.DSMT4">
                  <p:embed/>
                </p:oleObj>
              </mc:Choice>
              <mc:Fallback>
                <p:oleObj name="Equation" r:id="rId19" imgW="609480" imgH="253800" progId="Equation.DSMT4">
                  <p:embed/>
                  <p:pic>
                    <p:nvPicPr>
                      <p:cNvPr id="15668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040188"/>
                        <a:ext cx="10906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97278"/>
              </p:ext>
            </p:extLst>
          </p:nvPr>
        </p:nvGraphicFramePr>
        <p:xfrm>
          <a:off x="5816600" y="4108450"/>
          <a:ext cx="224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7" name="Equation" r:id="rId21" imgW="1257120" imgH="177480" progId="Equation.DSMT4">
                  <p:embed/>
                </p:oleObj>
              </mc:Choice>
              <mc:Fallback>
                <p:oleObj name="Equation" r:id="rId21" imgW="1257120" imgH="177480" progId="Equation.DSMT4">
                  <p:embed/>
                  <p:pic>
                    <p:nvPicPr>
                      <p:cNvPr id="1566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4108450"/>
                        <a:ext cx="2247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55423"/>
              </p:ext>
            </p:extLst>
          </p:nvPr>
        </p:nvGraphicFramePr>
        <p:xfrm>
          <a:off x="2486025" y="3881438"/>
          <a:ext cx="9302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8" name="Equation" r:id="rId23" imgW="520560" imgH="431640" progId="Equation.DSMT4">
                  <p:embed/>
                </p:oleObj>
              </mc:Choice>
              <mc:Fallback>
                <p:oleObj name="Equation" r:id="rId23" imgW="520560" imgH="431640" progId="Equation.DSMT4">
                  <p:embed/>
                  <p:pic>
                    <p:nvPicPr>
                      <p:cNvPr id="15669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3881438"/>
                        <a:ext cx="9302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42219"/>
              </p:ext>
            </p:extLst>
          </p:nvPr>
        </p:nvGraphicFramePr>
        <p:xfrm>
          <a:off x="3346450" y="3881438"/>
          <a:ext cx="12938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9" name="Equation" r:id="rId25" imgW="723600" imgH="431640" progId="Equation.DSMT4">
                  <p:embed/>
                </p:oleObj>
              </mc:Choice>
              <mc:Fallback>
                <p:oleObj name="Equation" r:id="rId25" imgW="723600" imgH="431640" progId="Equation.DSMT4">
                  <p:embed/>
                  <p:pic>
                    <p:nvPicPr>
                      <p:cNvPr id="15669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3881438"/>
                        <a:ext cx="12938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544437"/>
              </p:ext>
            </p:extLst>
          </p:nvPr>
        </p:nvGraphicFramePr>
        <p:xfrm>
          <a:off x="4570413" y="3881438"/>
          <a:ext cx="1316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0" name="Equation" r:id="rId27" imgW="736560" imgH="431640" progId="Equation.DSMT4">
                  <p:embed/>
                </p:oleObj>
              </mc:Choice>
              <mc:Fallback>
                <p:oleObj name="Equation" r:id="rId27" imgW="736560" imgH="431640" progId="Equation.DSMT4">
                  <p:embed/>
                  <p:pic>
                    <p:nvPicPr>
                      <p:cNvPr id="15669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3881438"/>
                        <a:ext cx="13160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692046"/>
              </p:ext>
            </p:extLst>
          </p:nvPr>
        </p:nvGraphicFramePr>
        <p:xfrm>
          <a:off x="2270125" y="48053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1" name="Equation" r:id="rId29" imgW="507960" imgH="253800" progId="Equation.DSMT4">
                  <p:embed/>
                </p:oleObj>
              </mc:Choice>
              <mc:Fallback>
                <p:oleObj name="Equation" r:id="rId29" imgW="507960" imgH="253800" progId="Equation.DSMT4">
                  <p:embed/>
                  <p:pic>
                    <p:nvPicPr>
                      <p:cNvPr id="15669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48053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427052"/>
              </p:ext>
            </p:extLst>
          </p:nvPr>
        </p:nvGraphicFramePr>
        <p:xfrm>
          <a:off x="7013575" y="4873625"/>
          <a:ext cx="8969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2" name="Equation" r:id="rId31" imgW="507960" imgH="177480" progId="Equation.DSMT4">
                  <p:embed/>
                </p:oleObj>
              </mc:Choice>
              <mc:Fallback>
                <p:oleObj name="Equation" r:id="rId31" imgW="507960" imgH="177480" progId="Equation.DSMT4">
                  <p:embed/>
                  <p:pic>
                    <p:nvPicPr>
                      <p:cNvPr id="15669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4873625"/>
                        <a:ext cx="8969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092577"/>
              </p:ext>
            </p:extLst>
          </p:nvPr>
        </p:nvGraphicFramePr>
        <p:xfrm>
          <a:off x="3297238" y="4648200"/>
          <a:ext cx="1189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3" name="Equation" r:id="rId33" imgW="672840" imgH="431640" progId="Equation.DSMT4">
                  <p:embed/>
                </p:oleObj>
              </mc:Choice>
              <mc:Fallback>
                <p:oleObj name="Equation" r:id="rId33" imgW="672840" imgH="431640" progId="Equation.DSMT4">
                  <p:embed/>
                  <p:pic>
                    <p:nvPicPr>
                      <p:cNvPr id="15669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648200"/>
                        <a:ext cx="11890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869080"/>
              </p:ext>
            </p:extLst>
          </p:nvPr>
        </p:nvGraphicFramePr>
        <p:xfrm>
          <a:off x="4724400" y="46482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4" name="Equation" r:id="rId35" imgW="406080" imgH="431640" progId="Equation.DSMT4">
                  <p:embed/>
                </p:oleObj>
              </mc:Choice>
              <mc:Fallback>
                <p:oleObj name="Equation" r:id="rId35" imgW="406080" imgH="431640" progId="Equation.DSMT4">
                  <p:embed/>
                  <p:pic>
                    <p:nvPicPr>
                      <p:cNvPr id="15669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6482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895898"/>
              </p:ext>
            </p:extLst>
          </p:nvPr>
        </p:nvGraphicFramePr>
        <p:xfrm>
          <a:off x="5480050" y="4648200"/>
          <a:ext cx="130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5" name="Equation" r:id="rId37" imgW="736560" imgH="431640" progId="Equation.DSMT4">
                  <p:embed/>
                </p:oleObj>
              </mc:Choice>
              <mc:Fallback>
                <p:oleObj name="Equation" r:id="rId37" imgW="736560" imgH="431640" progId="Equation.DSMT4">
                  <p:embed/>
                  <p:pic>
                    <p:nvPicPr>
                      <p:cNvPr id="15669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648200"/>
                        <a:ext cx="13017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3" name="Line 31"/>
          <p:cNvSpPr>
            <a:spLocks noChangeShapeType="1"/>
          </p:cNvSpPr>
          <p:nvPr/>
        </p:nvSpPr>
        <p:spPr bwMode="auto">
          <a:xfrm flipH="1">
            <a:off x="5943600" y="17526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7239000" y="20574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058682"/>
              </p:ext>
            </p:extLst>
          </p:nvPr>
        </p:nvGraphicFramePr>
        <p:xfrm>
          <a:off x="7467600" y="685800"/>
          <a:ext cx="1822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6" name="Equation" r:id="rId39" imgW="939600" imgH="469800" progId="Equation.DSMT4">
                  <p:embed/>
                </p:oleObj>
              </mc:Choice>
              <mc:Fallback>
                <p:oleObj name="Equation" r:id="rId39" imgW="939600" imgH="469800" progId="Equation.DSMT4">
                  <p:embed/>
                  <p:pic>
                    <p:nvPicPr>
                      <p:cNvPr id="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685800"/>
                        <a:ext cx="182245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754267"/>
              </p:ext>
            </p:extLst>
          </p:nvPr>
        </p:nvGraphicFramePr>
        <p:xfrm>
          <a:off x="7354888" y="2590800"/>
          <a:ext cx="874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7" name="Equation" r:id="rId41" imgW="482400" imgH="203040" progId="Equation.DSMT4">
                  <p:embed/>
                </p:oleObj>
              </mc:Choice>
              <mc:Fallback>
                <p:oleObj name="Equation" r:id="rId41" imgW="482400" imgH="203040" progId="Equation.DSMT4">
                  <p:embed/>
                  <p:pic>
                    <p:nvPicPr>
                      <p:cNvPr id="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2590800"/>
                        <a:ext cx="8747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428500"/>
              </p:ext>
            </p:extLst>
          </p:nvPr>
        </p:nvGraphicFramePr>
        <p:xfrm>
          <a:off x="1127125" y="56356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8" name="Equation" r:id="rId43" imgW="634680" imgH="177480" progId="Equation.DSMT4">
                  <p:embed/>
                </p:oleObj>
              </mc:Choice>
              <mc:Fallback>
                <p:oleObj name="Equation" r:id="rId43" imgW="634680" imgH="177480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56356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641350" y="54864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(b)</a:t>
            </a:r>
          </a:p>
        </p:txBody>
      </p:sp>
      <p:graphicFrame>
        <p:nvGraphicFramePr>
          <p:cNvPr id="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275308"/>
              </p:ext>
            </p:extLst>
          </p:nvPr>
        </p:nvGraphicFramePr>
        <p:xfrm>
          <a:off x="2279650" y="55673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9" name="Equation" r:id="rId44" imgW="507960" imgH="253800" progId="Equation.DSMT4">
                  <p:embed/>
                </p:oleObj>
              </mc:Choice>
              <mc:Fallback>
                <p:oleObj name="Equation" r:id="rId44" imgW="507960" imgH="253800" progId="Equation.DSMT4">
                  <p:embed/>
                  <p:pic>
                    <p:nvPicPr>
                      <p:cNvPr id="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5673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289110"/>
              </p:ext>
            </p:extLst>
          </p:nvPr>
        </p:nvGraphicFramePr>
        <p:xfrm>
          <a:off x="5557838" y="5635625"/>
          <a:ext cx="13001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0" name="Equation" r:id="rId45" imgW="736560" imgH="177480" progId="Equation.DSMT4">
                  <p:embed/>
                </p:oleObj>
              </mc:Choice>
              <mc:Fallback>
                <p:oleObj name="Equation" r:id="rId45" imgW="736560" imgH="177480" progId="Equation.DSMT4">
                  <p:embed/>
                  <p:pic>
                    <p:nvPicPr>
                      <p:cNvPr id="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5635625"/>
                        <a:ext cx="13001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993705"/>
              </p:ext>
            </p:extLst>
          </p:nvPr>
        </p:nvGraphicFramePr>
        <p:xfrm>
          <a:off x="3240088" y="5410200"/>
          <a:ext cx="1323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1" name="Equation" r:id="rId47" imgW="749160" imgH="431640" progId="Equation.DSMT4">
                  <p:embed/>
                </p:oleObj>
              </mc:Choice>
              <mc:Fallback>
                <p:oleObj name="Equation" r:id="rId47" imgW="749160" imgH="431640" progId="Equation.DSMT4">
                  <p:embed/>
                  <p:pic>
                    <p:nvPicPr>
                      <p:cNvPr id="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5410200"/>
                        <a:ext cx="13239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184545"/>
              </p:ext>
            </p:extLst>
          </p:nvPr>
        </p:nvGraphicFramePr>
        <p:xfrm>
          <a:off x="4733925" y="54102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2" name="Equation" r:id="rId49" imgW="406080" imgH="431640" progId="Equation.DSMT4">
                  <p:embed/>
                </p:oleObj>
              </mc:Choice>
              <mc:Fallback>
                <p:oleObj name="Equation" r:id="rId49" imgW="406080" imgH="431640" progId="Equation.DSMT4">
                  <p:embed/>
                  <p:pic>
                    <p:nvPicPr>
                      <p:cNvPr id="1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4102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Line 31">
            <a:extLst>
              <a:ext uri="{FF2B5EF4-FFF2-40B4-BE49-F238E27FC236}">
                <a16:creationId xmlns:a16="http://schemas.microsoft.com/office/drawing/2014/main" id="{A57164EE-388D-D548-815B-9CF139A659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847724"/>
            <a:ext cx="152400" cy="295275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" name="Line 31">
            <a:extLst>
              <a:ext uri="{FF2B5EF4-FFF2-40B4-BE49-F238E27FC236}">
                <a16:creationId xmlns:a16="http://schemas.microsoft.com/office/drawing/2014/main" id="{172A9F01-F3C1-6B46-AA74-727249B456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05800" y="1219200"/>
            <a:ext cx="152400" cy="295275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0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5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6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5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5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5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5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5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  <p:bldP spid="156679" grpId="0" build="p" autoUpdateAnimBg="0"/>
      <p:bldP spid="156680" grpId="0" animBg="1"/>
      <p:bldP spid="156684" grpId="0"/>
      <p:bldP spid="156687" grpId="0" build="p" autoUpdateAnimBg="0"/>
      <p:bldP spid="156703" grpId="0" animBg="1"/>
      <p:bldP spid="156704" grpId="0" animBg="1"/>
      <p:bldP spid="6" grpId="0"/>
      <p:bldP spid="40" grpId="0" animBg="1"/>
      <p:bldP spid="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19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 dirty="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 dirty="0"/>
              <a:t>Number of measurements (Normally scales by            )</a:t>
            </a:r>
          </a:p>
          <a:p>
            <a:pPr lvl="1" eaLnBrk="1" hangingPunct="1"/>
            <a:r>
              <a:rPr lang="en-US" dirty="0"/>
              <a:t>Quality of the instruments (meter stick vs micro-meter)</a:t>
            </a:r>
          </a:p>
          <a:p>
            <a:pPr lvl="1" eaLnBrk="1" hangingPunct="1"/>
            <a:r>
              <a:rPr lang="en-US" dirty="0"/>
              <a:t>Experience of the person doing measurements</a:t>
            </a:r>
          </a:p>
          <a:p>
            <a:pPr lvl="1" eaLnBrk="1" hangingPunct="1"/>
            <a:r>
              <a:rPr lang="en-US" dirty="0" err="1"/>
              <a:t>Etc</a:t>
            </a:r>
            <a:endParaRPr lang="en-US" dirty="0"/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400" y="25146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A84CE5F-236F-CD42-88F7-E47C46899F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9525" y="2133600"/>
          <a:ext cx="9048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r:id="rId4" imgW="419100" imgH="266700" progId="Equation.DSMT4">
                  <p:embed/>
                </p:oleObj>
              </mc:Choice>
              <mc:Fallback>
                <p:oleObj r:id="rId4" imgW="419100" imgH="2667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A84CE5F-236F-CD42-88F7-E47C46899F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9525" y="2133600"/>
                        <a:ext cx="904875" cy="576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518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5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uiExpand="1" build="p"/>
      <p:bldP spid="1699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5DD54-13ED-424C-9C70-88C6E2DB3F4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0"/>
            <a:ext cx="7772400" cy="609600"/>
          </a:xfrm>
        </p:spPr>
        <p:txBody>
          <a:bodyPr/>
          <a:lstStyle/>
          <a:p>
            <a:pPr eaLnBrk="1" hangingPunct="1"/>
            <a:r>
              <a:rPr lang="en-US" b="1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839200" cy="5181600"/>
          </a:xfrm>
        </p:spPr>
        <p:txBody>
          <a:bodyPr/>
          <a:lstStyle/>
          <a:p>
            <a:pPr eaLnBrk="1" hangingPunct="1"/>
            <a:r>
              <a:rPr lang="en-US" sz="2400" dirty="0"/>
              <a:t>Homework registration</a:t>
            </a:r>
          </a:p>
          <a:p>
            <a:pPr lvl="1" eaLnBrk="1" hangingPunct="1"/>
            <a:r>
              <a:rPr lang="en-US" sz="2000" dirty="0"/>
              <a:t>85/96 registered! Impressive!  71/85 completed the submission!</a:t>
            </a:r>
          </a:p>
          <a:p>
            <a:pPr lvl="1" eaLnBrk="1" hangingPunct="1"/>
            <a:r>
              <a:rPr lang="en-US" sz="2000" dirty="0"/>
              <a:t>The deadline and the freebee homework are 11pm tonight!!  </a:t>
            </a:r>
          </a:p>
          <a:p>
            <a:pPr lvl="1" eaLnBrk="1" hangingPunct="1"/>
            <a:r>
              <a:rPr lang="en-US" sz="2000" dirty="0"/>
              <a:t>You need my approval to enroll and need to move quickly otherwise you will not have enough time to get the freebee HW!! Remember all HW carry the same weight!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Quiz at the beginning of the class this Wed., Jan. 27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Appendix A1 – A9 and what we’ve learned today (CH1 – 3 or 4?)!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exam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derivations, word definitions, setups or solutions of any problems, figures, pictures, diagrams or arrows, </a:t>
            </a:r>
            <a:r>
              <a:rPr lang="en-US" sz="2000" dirty="0" err="1"/>
              <a:t>etc</a:t>
            </a:r>
            <a:r>
              <a:rPr lang="en-US" sz="2000" dirty="0"/>
              <a:t>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additional formulae or values of constants will be provided!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Must email me the photos of front and back of the formula sheet, including the blank at </a:t>
            </a:r>
            <a:r>
              <a:rPr lang="en-US" sz="2000" dirty="0">
                <a:hlinkClick r:id="rId2"/>
              </a:rPr>
              <a:t>jaehoonyu@uta.edu</a:t>
            </a:r>
            <a:r>
              <a:rPr lang="en-US" sz="2000" dirty="0"/>
              <a:t> no later than </a:t>
            </a:r>
            <a:r>
              <a:rPr lang="en-US" sz="2000" b="1" u="sng" dirty="0">
                <a:solidFill>
                  <a:srgbClr val="C00000"/>
                </a:solidFill>
              </a:rPr>
              <a:t>12:00pm the day of the test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The subject of the email should be the same as your file name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File name must be FS-Q1-LastName-FirstName-SP21.pdf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Once submitted, you cannot change, unless I ask you to delete part of the sheet!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20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20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Significant Figures – I 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572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/>
              <a:t>The number 80 implies precision of +/- 1, between 79 and 81</a:t>
            </a:r>
          </a:p>
          <a:p>
            <a:pPr lvl="2" eaLnBrk="1" hangingPunct="1"/>
            <a:r>
              <a:rPr lang="en-US" sz="2000" dirty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/>
              <a:t>Significant figures: non-zero numbers or zeros that are not place-holders </a:t>
            </a:r>
            <a:r>
              <a:rPr lang="en-US" sz="2400" dirty="0">
                <a:solidFill>
                  <a:srgbClr val="CC00CC"/>
                </a:solidFill>
              </a:rPr>
              <a:t>(Rapid poll 4)</a:t>
            </a:r>
          </a:p>
          <a:p>
            <a:pPr lvl="2" eaLnBrk="1" hangingPunct="1"/>
            <a:r>
              <a:rPr lang="en-US" sz="2000" dirty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34.100 has 5, because the 0’s after 1 indicates that the numbers in these digits are indeed 0’s.</a:t>
            </a:r>
          </a:p>
          <a:p>
            <a:pPr lvl="2" eaLnBrk="1" hangingPunct="1"/>
            <a:r>
              <a:rPr lang="en-US" sz="2000" dirty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31400000=3.14x10</a:t>
            </a:r>
            <a:r>
              <a:rPr lang="en-US" sz="1800" baseline="30000" dirty="0">
                <a:ea typeface="ＭＳ Ｐゴシック" pitchFamily="-84" charset="-128"/>
              </a:rPr>
              <a:t>7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0.00012=1.2x10</a:t>
            </a:r>
            <a:r>
              <a:rPr lang="en-US" sz="1800" baseline="30000" dirty="0">
                <a:ea typeface="ＭＳ Ｐゴシック" pitchFamily="-84" charset="-128"/>
              </a:rPr>
              <a:t>-4</a:t>
            </a:r>
          </a:p>
          <a:p>
            <a:pPr lvl="2" eaLnBrk="1" hangingPunct="1"/>
            <a:r>
              <a:rPr lang="en-US" sz="2200" dirty="0">
                <a:ea typeface="ＭＳ Ｐゴシック" pitchFamily="-84" charset="-128"/>
              </a:rPr>
              <a:t>How about 3000?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This book assumes all 0’s are significant but it could be different in other cases!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7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1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21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21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Significant Figures – II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6858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digits</a:t>
            </a:r>
            <a:r>
              <a:rPr lang="en-US" dirty="0"/>
              <a:t> in the result: 12.001 </a:t>
            </a:r>
            <a:r>
              <a:rPr lang="en-US" dirty="0" err="1"/>
              <a:t>x</a:t>
            </a:r>
            <a:r>
              <a:rPr lang="en-US" dirty="0"/>
              <a:t> 3.1 =        , because the smallest significant figures is ?.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15000" y="19812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391400" y="33528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09600" y="44196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636963" y="44196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581400" y="51974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Can’t get any better than 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85800" y="52530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  <p:extLst>
      <p:ext uri="{BB962C8B-B14F-4D97-AF65-F5344CB8AC3E}">
        <p14:creationId xmlns:p14="http://schemas.microsoft.com/office/powerpoint/2010/main" val="207070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  <p:bldP spid="172036" grpId="0" animBg="1"/>
      <p:bldP spid="172037" grpId="0" animBg="1"/>
      <p:bldP spid="53256" grpId="0"/>
      <p:bldP spid="53257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89402"/>
          </a:xfrm>
        </p:spPr>
        <p:txBody>
          <a:bodyPr/>
          <a:lstStyle/>
          <a:p>
            <a:r>
              <a:rPr lang="en-US" b="1" dirty="0">
                <a:latin typeface="Arial Narrow" charset="0"/>
                <a:ea typeface="ＭＳ Ｐゴシック" charset="0"/>
                <a:cs typeface="ＭＳ Ｐゴシック" charset="0"/>
              </a:rPr>
              <a:t>Basic Rules for Online Exams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724900" cy="5715000"/>
          </a:xfrm>
        </p:spPr>
        <p:txBody>
          <a:bodyPr/>
          <a:lstStyle/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All quizzes and exams will be online on Quest, the same system as your online homework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Academic integrity is very important to keep the system the fairest to all</a:t>
            </a:r>
          </a:p>
          <a:p>
            <a:pPr marL="969963" lvl="1" indent="-533400">
              <a:buFont typeface="Arial"/>
              <a:buChar char="•"/>
            </a:pPr>
            <a:r>
              <a:rPr lang="en-US" sz="2000" dirty="0">
                <a:latin typeface="Arial Narrow" charset="0"/>
              </a:rPr>
              <a:t>We all have to work together to maintain the integrity!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Leave the camera ON showing you and UNMUTE the mic at all times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If you have questions, type into the zoom chat window to me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POWER OFF your phone, </a:t>
            </a:r>
            <a:r>
              <a:rPr lang="en-US" sz="2400" dirty="0" err="1">
                <a:latin typeface="Arial Narrow" charset="0"/>
              </a:rPr>
              <a:t>iPADs</a:t>
            </a:r>
            <a:r>
              <a:rPr lang="en-US" sz="2400" dirty="0">
                <a:latin typeface="Arial Narrow" charset="0"/>
              </a:rPr>
              <a:t> and any other computing devices except for the computer you take exam with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Quit all other applications and web pages, except zoom and the Quest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Have your calculator, formula sheet and clean scrap sheets out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Strongly suggest to write down the answers before entering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Send me the photos of the front and back of your formula sheet no later than 2.5 hours prior to the exam (E)/quizzes (Q)</a:t>
            </a:r>
          </a:p>
          <a:p>
            <a:pPr marL="969963" lvl="1" indent="-533400">
              <a:buFont typeface="Arial"/>
              <a:buChar char="•"/>
            </a:pPr>
            <a:r>
              <a:rPr lang="en-US" sz="2000" dirty="0"/>
              <a:t>File name must be FS-Q1-LastName-FirstName-SP21.pdf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CA42AD-DC00-9447-91D9-70CBA23F2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08DDB8-3B59-7340-8606-6405E072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1443-003, Spring 2021                    Dr. Jaehoon Yu</a:t>
            </a:r>
          </a:p>
        </p:txBody>
      </p:sp>
    </p:spTree>
    <p:extLst>
      <p:ext uri="{BB962C8B-B14F-4D97-AF65-F5344CB8AC3E}">
        <p14:creationId xmlns:p14="http://schemas.microsoft.com/office/powerpoint/2010/main" val="307658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Special Project #1 for Extra Credit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91600" cy="54102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Find the solutions 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5 points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x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 is the unknown variable, and y, z and v are constant coefficients!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4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</a:t>
            </a:r>
            <a:r>
              <a:rPr lang="en-US" sz="2000" b="1" u="sng" dirty="0">
                <a:solidFill>
                  <a:srgbClr val="C00000"/>
                </a:solidFill>
                <a:latin typeface="Arial Narrow" charset="0"/>
                <a:ea typeface="ＭＳ Ｐゴシック" charset="0"/>
                <a:sym typeface="Wingdings" charset="0"/>
              </a:rPr>
              <a:t>handwritten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 and in much more detail than in this lecture note!!!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0!!</a:t>
            </a:r>
          </a:p>
          <a:p>
            <a:pPr marL="742950" lvl="2" indent="-342900"/>
            <a:r>
              <a:rPr lang="en-US" sz="2000" dirty="0"/>
              <a:t>BE SURE to show all the details of your own work, including all formulae, proper references to them and explanations</a:t>
            </a:r>
          </a:p>
          <a:p>
            <a:r>
              <a:rPr lang="en-US" sz="2400" dirty="0"/>
              <a:t>Due at the beginning of the class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1:00pm Monday, Feb. 1 on Canvas</a:t>
            </a:r>
          </a:p>
          <a:p>
            <a:pPr lvl="1"/>
            <a:r>
              <a:rPr lang="en-US" sz="2400" dirty="0"/>
              <a:t>File name must be: SP1-LastName-FirstName-SP21.pdf </a:t>
            </a: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985811"/>
              </p:ext>
            </p:extLst>
          </p:nvPr>
        </p:nvGraphicFramePr>
        <p:xfrm>
          <a:off x="4495800" y="2569232"/>
          <a:ext cx="2373392" cy="478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3215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69232"/>
                        <a:ext cx="2373392" cy="478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425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DFF576-8530-2E46-B54A-5D3FBF3503D0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153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What do we want </a:t>
            </a:r>
            <a:r>
              <a:rPr lang="en-US" altLang="ko-KR" dirty="0">
                <a:ea typeface="굴림" pitchFamily="-84" charset="-127"/>
                <a:cs typeface="굴림" pitchFamily="-84" charset="-127"/>
              </a:rPr>
              <a:t>to learn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in this class?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Physics is everywhere around you.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Skills to understand the fundamental principles that surrounds you in everyday lives…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Skills to identify what law</a:t>
            </a:r>
            <a:r>
              <a:rPr lang="en-US" altLang="ko-KR" sz="2800" dirty="0">
                <a:ea typeface="굴림" pitchFamily="-84" charset="-127"/>
                <a:cs typeface="굴림" pitchFamily="-84" charset="-127"/>
              </a:rPr>
              <a:t>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of physics applies to what phenomena and use them appropriately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Understand the impact of physical laws and apply them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Learn skills to think, research and analyze observations.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Learn skills to express observations and measurements in mathematical language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Learn skills to express your research in a systematic manner in writing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But most importantly building up the confidence in your physics ability and to take on any challenges laid in front of you!!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914400" y="5968425"/>
            <a:ext cx="7418441" cy="5847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A50021"/>
                </a:solidFill>
                <a:latin typeface="Arial Narrow" pitchFamily="-84" charset="0"/>
              </a:rPr>
              <a:t>Even more importantly, let us have a lot of FUN!!</a:t>
            </a:r>
          </a:p>
        </p:txBody>
      </p:sp>
    </p:spTree>
    <p:extLst>
      <p:ext uri="{BB962C8B-B14F-4D97-AF65-F5344CB8AC3E}">
        <p14:creationId xmlns:p14="http://schemas.microsoft.com/office/powerpoint/2010/main" val="285142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 autoUpdateAnimBg="0"/>
      <p:bldP spid="2068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BF2BC4-1A5A-AD48-9531-2A516611618F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Fundamentals and concepts of mechanics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Vector and scalar quantities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Concepts of physical quantities that describe motions, such as velocity, speed, acceleration, </a:t>
            </a:r>
            <a:r>
              <a:rPr lang="en-US" dirty="0" err="1">
                <a:ea typeface="ＭＳ Ｐゴシック" pitchFamily="-84" charset="-128"/>
                <a:cs typeface="ＭＳ Ｐゴシック" pitchFamily="-84" charset="-128"/>
              </a:rPr>
              <a:t>etc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Use of kinematic equations to describe motions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Concepts of force, energy and momentum and their conservation laws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Techniques to use conservation laws for motions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Rotational motions and Equilibrium conditions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Fluid and wave motions and thermodynamics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Focus on relevance of these concepts for everyday lives</a:t>
            </a:r>
          </a:p>
          <a:p>
            <a:pPr eaLnBrk="1" hangingPunct="1">
              <a:lnSpc>
                <a:spcPct val="80000"/>
              </a:lnSpc>
            </a:pP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F5B708F-FE52-BD4E-BDEC-B8D527456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948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pPr eaLnBrk="1" hangingPunct="1"/>
            <a:r>
              <a:rPr lang="en-US" kern="0" dirty="0"/>
              <a:t>Specifically, in this course, you will </a:t>
            </a:r>
            <a:r>
              <a:rPr lang="en-US" altLang="ko-KR" kern="0" dirty="0">
                <a:ea typeface="굴림" charset="-127"/>
                <a:cs typeface="굴림" charset="-127"/>
              </a:rPr>
              <a:t>learn</a:t>
            </a:r>
            <a:r>
              <a:rPr lang="en-US" altLang="ko-KR" kern="0" dirty="0"/>
              <a:t>…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37323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Jan. 25, 2021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1443-003, Spring 2021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662C0DF-DAE1-E344-B623-7DC2CE6EF01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How to study for this course?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05800" cy="59436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Keep up with the class for comprehensive understanding of materials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Come to the class and actively participate in the discussions and problems solving sessions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Follow through lecture notes, keeping in mind these notes alone are insufficient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example problems in the book yourself without looking at the solution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Have many tons of fun in the class, asking lots of questions!!!!!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Keep up with the homework to put the last nail on the crate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One can always input the answers as you solve problems.  Do NOT wait till you are done with all the problems.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Form a study group and discuss how to solve problems with your friends, then work the problems out yourselves!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Prepare for upcoming classes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Read the textbook for the material to be covered in the next class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The extra mile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additional problems in the back of the book starting the easiest problems to harder ones </a:t>
            </a:r>
          </a:p>
        </p:txBody>
      </p:sp>
    </p:spTree>
    <p:extLst>
      <p:ext uri="{BB962C8B-B14F-4D97-AF65-F5344CB8AC3E}">
        <p14:creationId xmlns:p14="http://schemas.microsoft.com/office/powerpoint/2010/main" val="105001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800" decel="100000" fill="hold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 build="p" bldLvl="3"/>
      <p:bldP spid="3215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82675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works generally under restricted conditions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between experimental measurements and theory are good for 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To improve our everyday lives, even though 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36650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7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 autoUpdateAnimBg="0"/>
      <p:bldP spid="207876" grpId="0" build="p" autoUpdateAnimBg="0"/>
      <p:bldP spid="20787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measurements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is universe created?</a:t>
            </a:r>
          </a:p>
        </p:txBody>
      </p:sp>
    </p:spTree>
    <p:extLst>
      <p:ext uri="{BB962C8B-B14F-4D97-AF65-F5344CB8AC3E}">
        <p14:creationId xmlns:p14="http://schemas.microsoft.com/office/powerpoint/2010/main" val="270055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15443</TotalTime>
  <Words>2650</Words>
  <Application>Microsoft Macintosh PowerPoint</Application>
  <PresentationFormat>On-screen Show (4:3)</PresentationFormat>
  <Paragraphs>355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MS Mincho</vt:lpstr>
      <vt:lpstr>Arial</vt:lpstr>
      <vt:lpstr>Arial Narrow</vt:lpstr>
      <vt:lpstr>Monotype Corsiva</vt:lpstr>
      <vt:lpstr>Times New Roman</vt:lpstr>
      <vt:lpstr>phys1443-spring02</vt:lpstr>
      <vt:lpstr>Equation</vt:lpstr>
      <vt:lpstr>Equation.DSMT4</vt:lpstr>
      <vt:lpstr>PHYS 1443 – Section 003 Lecture #2</vt:lpstr>
      <vt:lpstr>Announcements</vt:lpstr>
      <vt:lpstr>Basic Rules for Online Exams </vt:lpstr>
      <vt:lpstr>Special Project #1 for Extra Credit</vt:lpstr>
      <vt:lpstr>What do we want to learn in this class?</vt:lpstr>
      <vt:lpstr>PowerPoint Presentation</vt:lpstr>
      <vt:lpstr>How to study for this course?</vt:lpstr>
      <vt:lpstr>Why do Physics?</vt:lpstr>
      <vt:lpstr>Brief History of Physics</vt:lpstr>
      <vt:lpstr>Terminologies: Models, Theories and Laws</vt:lpstr>
      <vt:lpstr>Needs for Standards and Units – I </vt:lpstr>
      <vt:lpstr>Needs for Standards and Units – II </vt:lpstr>
      <vt:lpstr>Definition of Three Relevant Base Units</vt:lpstr>
      <vt:lpstr>International Standard Institutes</vt:lpstr>
      <vt:lpstr>SI Base Quantities and Units</vt:lpstr>
      <vt:lpstr>Prefixes, expressions and their meanings</vt:lpstr>
      <vt:lpstr>How do we convert quantities from one unit to another?</vt:lpstr>
      <vt:lpstr>Examples for Unit Conversions</vt:lpstr>
      <vt:lpstr>Uncertainties</vt:lpstr>
      <vt:lpstr>Significant Figures – I </vt:lpstr>
      <vt:lpstr>Significant Figures – II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731</cp:revision>
  <dcterms:created xsi:type="dcterms:W3CDTF">2012-01-19T04:21:20Z</dcterms:created>
  <dcterms:modified xsi:type="dcterms:W3CDTF">2021-01-25T22:11:47Z</dcterms:modified>
</cp:coreProperties>
</file>