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91" r:id="rId2"/>
    <p:sldId id="335" r:id="rId3"/>
    <p:sldId id="677" r:id="rId4"/>
    <p:sldId id="491" r:id="rId5"/>
    <p:sldId id="426" r:id="rId6"/>
    <p:sldId id="784" r:id="rId7"/>
    <p:sldId id="428" r:id="rId8"/>
    <p:sldId id="785" r:id="rId9"/>
    <p:sldId id="786" r:id="rId10"/>
    <p:sldId id="438" r:id="rId11"/>
    <p:sldId id="522" r:id="rId12"/>
    <p:sldId id="493" r:id="rId13"/>
    <p:sldId id="494" r:id="rId14"/>
    <p:sldId id="496" r:id="rId15"/>
    <p:sldId id="464" r:id="rId16"/>
    <p:sldId id="495" r:id="rId17"/>
    <p:sldId id="497" r:id="rId18"/>
    <p:sldId id="498" r:id="rId19"/>
    <p:sldId id="432" r:id="rId20"/>
    <p:sldId id="524" r:id="rId21"/>
    <p:sldId id="525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4"/>
    <p:restoredTop sz="94660"/>
  </p:normalViewPr>
  <p:slideViewPr>
    <p:cSldViewPr>
      <p:cViewPr varScale="1">
        <p:scale>
          <a:sx n="98" d="100"/>
          <a:sy n="98" d="100"/>
        </p:scale>
        <p:origin x="1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6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11</a:t>
            </a:fld>
            <a:endParaRPr lang="en-US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1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12</a:t>
            </a:fld>
            <a:endParaRPr lang="en-US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5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2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2" Type="http://schemas.openxmlformats.org/officeDocument/2006/relationships/hyperlink" Target="http://www.bipm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st.gov/" TargetMode="External"/><Relationship Id="rId4" Type="http://schemas.openxmlformats.org/officeDocument/2006/relationships/hyperlink" Target="http://www.bipm.fr/enus/3_SI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8.wmf"/><Relationship Id="rId42" Type="http://schemas.openxmlformats.org/officeDocument/2006/relationships/image" Target="../media/image22.wmf"/><Relationship Id="rId47" Type="http://schemas.openxmlformats.org/officeDocument/2006/relationships/oleObject" Target="../embeddings/oleObject25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wmf"/><Relationship Id="rId29" Type="http://schemas.openxmlformats.org/officeDocument/2006/relationships/oleObject" Target="../embeddings/oleObject15.bin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1.wmf"/><Relationship Id="rId45" Type="http://schemas.openxmlformats.org/officeDocument/2006/relationships/oleObject" Target="../embeddings/oleObject2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49" Type="http://schemas.openxmlformats.org/officeDocument/2006/relationships/oleObject" Target="../embeddings/oleObject26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4" Type="http://schemas.openxmlformats.org/officeDocument/2006/relationships/oleObject" Target="../embeddings/oleObject23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4.wmf"/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20.wmf"/><Relationship Id="rId46" Type="http://schemas.openxmlformats.org/officeDocument/2006/relationships/image" Target="../media/image23.wmf"/><Relationship Id="rId20" Type="http://schemas.openxmlformats.org/officeDocument/2006/relationships/image" Target="../media/image11.wmf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ehoonyu@uta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67324" y="1447800"/>
            <a:ext cx="27013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Jan. 25,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85073" y="5509591"/>
            <a:ext cx="7450053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#2, due 11pm, Tuesday, Feb. 2!!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How to study for this course?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Brief history of 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Standards and units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Estimates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 autoUpdateAnimBg="0"/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Terminologies: 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3951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 – I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Physics is based on precise measurements and comparisons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 rule for how things are measured and compared is essential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Need experiments to establish the units of such measurements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Precise measurement is necessary for practical uses and for fully understanding the rules of nature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Units define a unique name assigned to the measure of the given quantity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Consistency is crucial for physical measurements and comparisons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Practical matters contribute</a:t>
            </a:r>
          </a:p>
        </p:txBody>
      </p:sp>
    </p:spTree>
    <p:extLst>
      <p:ext uri="{BB962C8B-B14F-4D97-AF65-F5344CB8AC3E}">
        <p14:creationId xmlns:p14="http://schemas.microsoft.com/office/powerpoint/2010/main" val="28086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 – II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Length, Mass, Time, Electric Current, Temperature, the Amount of substance and the Luminous intensity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All other physical quantities can be derived from these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+mn-ea"/>
                <a:cs typeface="+mn-cs"/>
              </a:rPr>
              <a:t>A system of unit called </a:t>
            </a:r>
            <a:r>
              <a:rPr lang="en-US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dirty="0">
                <a:ea typeface="+mn-ea"/>
                <a:cs typeface="+mn-cs"/>
              </a:rPr>
              <a:t> (</a:t>
            </a:r>
            <a:r>
              <a:rPr lang="en-US" dirty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dirty="0">
                <a:ea typeface="+mn-ea"/>
                <a:cs typeface="+mn-cs"/>
              </a:rPr>
              <a:t>) was established in 1971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+mn-ea"/>
                <a:cs typeface="+mn-cs"/>
              </a:rPr>
              <a:t>The three base quantities relevant for this course 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dirty="0"/>
              <a:t> in meters (</a:t>
            </a:r>
            <a:r>
              <a:rPr lang="en-US" dirty="0" err="1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dirty="0"/>
              <a:t> in kilo-grams (</a:t>
            </a:r>
            <a:r>
              <a:rPr lang="en-US" dirty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dirty="0"/>
              <a:t> in seconds (</a:t>
            </a:r>
            <a:r>
              <a:rPr lang="en-US" dirty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These scales are called the human scales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Appendix A)</a:t>
            </a: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T.1-2 pg. 2)</a:t>
            </a: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156238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0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Jan. 25, 2021</a:t>
            </a: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191"/>
            <a:ext cx="8077200" cy="762000"/>
          </a:xfrm>
        </p:spPr>
        <p:txBody>
          <a:bodyPr/>
          <a:lstStyle/>
          <a:p>
            <a:r>
              <a:rPr lang="en-US" dirty="0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40287" y="5029200"/>
            <a:ext cx="8063426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9)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349085"/>
              </p:ext>
            </p:extLst>
          </p:nvPr>
        </p:nvGraphicFramePr>
        <p:xfrm>
          <a:off x="655983" y="822959"/>
          <a:ext cx="7772400" cy="416369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 Box 20">
            <a:extLst>
              <a:ext uri="{FF2B5EF4-FFF2-40B4-BE49-F238E27FC236}">
                <a16:creationId xmlns:a16="http://schemas.microsoft.com/office/drawing/2014/main" id="{01473179-C89F-3342-B139-6D0DC8CD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87" y="5461952"/>
            <a:ext cx="6495689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These simplifies the expression of numbers: 20,000,000,000 bytes </a:t>
            </a:r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13843298-F8AA-274A-8517-AE1D19488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78274"/>
            <a:ext cx="997389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A50021"/>
                </a:solidFill>
                <a:latin typeface="Arial Narrow" charset="0"/>
                <a:sym typeface="Wingdings" pitchFamily="2" charset="2"/>
              </a:rPr>
              <a:t>20GB</a:t>
            </a:r>
            <a:endParaRPr lang="en-US" sz="2000" i="1" dirty="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540A2DB7-5C99-CB45-9C7A-B7C090D0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48290"/>
            <a:ext cx="3130985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CC00CC"/>
                </a:solidFill>
                <a:latin typeface="Arial Narrow" charset="0"/>
              </a:rPr>
              <a:t>Pick all the base units!  (Poll 3)</a:t>
            </a:r>
          </a:p>
        </p:txBody>
      </p:sp>
    </p:spTree>
    <p:extLst>
      <p:ext uri="{BB962C8B-B14F-4D97-AF65-F5344CB8AC3E}">
        <p14:creationId xmlns:p14="http://schemas.microsoft.com/office/powerpoint/2010/main" val="73111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8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42862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 build="p"/>
      <p:bldP spid="153605" grpId="0"/>
      <p:bldP spid="1536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03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 autoUpdateAnimBg="0"/>
      <p:bldP spid="155652" grpId="0" animBg="1" autoUpdateAnimBg="0"/>
      <p:bldP spid="15565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18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387780"/>
              </p:ext>
            </p:extLst>
          </p:nvPr>
        </p:nvGraphicFramePr>
        <p:xfrm>
          <a:off x="6553200" y="16002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8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156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9525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 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06707493"/>
              </p:ext>
            </p:extLst>
          </p:nvPr>
        </p:nvGraphicFramePr>
        <p:xfrm>
          <a:off x="4216400" y="9906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9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156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9906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89238008"/>
              </p:ext>
            </p:extLst>
          </p:nvPr>
        </p:nvGraphicFramePr>
        <p:xfrm>
          <a:off x="5151438" y="25908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0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156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5908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61501"/>
              </p:ext>
            </p:extLst>
          </p:nvPr>
        </p:nvGraphicFramePr>
        <p:xfrm>
          <a:off x="5181600" y="18700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1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700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1242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Ex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: 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490450"/>
              </p:ext>
            </p:extLst>
          </p:nvPr>
        </p:nvGraphicFramePr>
        <p:xfrm>
          <a:off x="762000" y="41195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2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1566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95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363734"/>
              </p:ext>
            </p:extLst>
          </p:nvPr>
        </p:nvGraphicFramePr>
        <p:xfrm>
          <a:off x="1117600" y="48736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3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156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8736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113814"/>
              </p:ext>
            </p:extLst>
          </p:nvPr>
        </p:nvGraphicFramePr>
        <p:xfrm>
          <a:off x="5445125" y="9906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4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1566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9906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209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08527"/>
              </p:ext>
            </p:extLst>
          </p:nvPr>
        </p:nvGraphicFramePr>
        <p:xfrm>
          <a:off x="6510338" y="6889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5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1566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6889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88675"/>
              </p:ext>
            </p:extLst>
          </p:nvPr>
        </p:nvGraphicFramePr>
        <p:xfrm>
          <a:off x="1465263" y="40401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6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1566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0401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97278"/>
              </p:ext>
            </p:extLst>
          </p:nvPr>
        </p:nvGraphicFramePr>
        <p:xfrm>
          <a:off x="5816600" y="41084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7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1566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1084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5423"/>
              </p:ext>
            </p:extLst>
          </p:nvPr>
        </p:nvGraphicFramePr>
        <p:xfrm>
          <a:off x="2486025" y="38814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8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1566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38814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42219"/>
              </p:ext>
            </p:extLst>
          </p:nvPr>
        </p:nvGraphicFramePr>
        <p:xfrm>
          <a:off x="3346450" y="38814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9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1566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8814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44437"/>
              </p:ext>
            </p:extLst>
          </p:nvPr>
        </p:nvGraphicFramePr>
        <p:xfrm>
          <a:off x="4570413" y="38814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0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1566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38814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92046"/>
              </p:ext>
            </p:extLst>
          </p:nvPr>
        </p:nvGraphicFramePr>
        <p:xfrm>
          <a:off x="2270125" y="48053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1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1566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8053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427052"/>
              </p:ext>
            </p:extLst>
          </p:nvPr>
        </p:nvGraphicFramePr>
        <p:xfrm>
          <a:off x="7013575" y="48736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2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1566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8736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092577"/>
              </p:ext>
            </p:extLst>
          </p:nvPr>
        </p:nvGraphicFramePr>
        <p:xfrm>
          <a:off x="3297238" y="46482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3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15669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6482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869080"/>
              </p:ext>
            </p:extLst>
          </p:nvPr>
        </p:nvGraphicFramePr>
        <p:xfrm>
          <a:off x="4724400" y="46482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4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15669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482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895898"/>
              </p:ext>
            </p:extLst>
          </p:nvPr>
        </p:nvGraphicFramePr>
        <p:xfrm>
          <a:off x="5480050" y="46482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5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15669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6482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7526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0574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58682"/>
              </p:ext>
            </p:extLst>
          </p:nvPr>
        </p:nvGraphicFramePr>
        <p:xfrm>
          <a:off x="7467600" y="6858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6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6858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54267"/>
              </p:ext>
            </p:extLst>
          </p:nvPr>
        </p:nvGraphicFramePr>
        <p:xfrm>
          <a:off x="7354888" y="25908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7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5908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28500"/>
              </p:ext>
            </p:extLst>
          </p:nvPr>
        </p:nvGraphicFramePr>
        <p:xfrm>
          <a:off x="1127125" y="56356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8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6356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4864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275308"/>
              </p:ext>
            </p:extLst>
          </p:nvPr>
        </p:nvGraphicFramePr>
        <p:xfrm>
          <a:off x="2279650" y="55673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9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5673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89110"/>
              </p:ext>
            </p:extLst>
          </p:nvPr>
        </p:nvGraphicFramePr>
        <p:xfrm>
          <a:off x="5557838" y="56356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0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6356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93705"/>
              </p:ext>
            </p:extLst>
          </p:nvPr>
        </p:nvGraphicFramePr>
        <p:xfrm>
          <a:off x="3240088" y="54102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1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4102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184545"/>
              </p:ext>
            </p:extLst>
          </p:nvPr>
        </p:nvGraphicFramePr>
        <p:xfrm>
          <a:off x="4733925" y="54102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2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1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4102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Line 31">
            <a:extLst>
              <a:ext uri="{FF2B5EF4-FFF2-40B4-BE49-F238E27FC236}">
                <a16:creationId xmlns:a16="http://schemas.microsoft.com/office/drawing/2014/main" id="{A57164EE-388D-D548-815B-9CF139A65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847724"/>
            <a:ext cx="152400" cy="2952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172A9F01-F3C1-6B46-AA74-727249B456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0" y="1219200"/>
            <a:ext cx="152400" cy="2952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  <p:bldP spid="156679" grpId="0" build="p" autoUpdateAnimBg="0"/>
      <p:bldP spid="156680" grpId="0" animBg="1"/>
      <p:bldP spid="156684" grpId="0"/>
      <p:bldP spid="156687" grpId="0" build="p" autoUpdateAnimBg="0"/>
      <p:bldP spid="156703" grpId="0" animBg="1"/>
      <p:bldP spid="156704" grpId="0" animBg="1"/>
      <p:bldP spid="6" grpId="0"/>
      <p:bldP spid="40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 dirty="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 dirty="0"/>
              <a:t>Number of measurements (Normally scales by            )</a:t>
            </a:r>
          </a:p>
          <a:p>
            <a:pPr lvl="1" eaLnBrk="1" hangingPunct="1"/>
            <a:r>
              <a:rPr lang="en-US" dirty="0"/>
              <a:t>Quality of the instruments (meter stick vs micro-meter)</a:t>
            </a:r>
          </a:p>
          <a:p>
            <a:pPr lvl="1" eaLnBrk="1" hangingPunct="1"/>
            <a:r>
              <a:rPr lang="en-US" dirty="0"/>
              <a:t>Experience of the person doing measurements</a:t>
            </a:r>
          </a:p>
          <a:p>
            <a:pPr lvl="1" eaLnBrk="1" hangingPunct="1"/>
            <a:r>
              <a:rPr lang="en-US" dirty="0" err="1"/>
              <a:t>Etc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5146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A84CE5F-236F-CD42-88F7-E47C46899F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9525" y="2133600"/>
          <a:ext cx="9048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4" imgW="419100" imgH="266700" progId="Equation.DSMT4">
                  <p:embed/>
                </p:oleObj>
              </mc:Choice>
              <mc:Fallback>
                <p:oleObj r:id="rId4" imgW="419100" imgH="2667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A84CE5F-236F-CD42-88F7-E47C46899F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9525" y="2133600"/>
                        <a:ext cx="904875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1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uiExpand="1" build="p"/>
      <p:bldP spid="1699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5DD54-13ED-424C-9C70-88C6E2DB3F4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609600"/>
          </a:xfrm>
        </p:spPr>
        <p:txBody>
          <a:bodyPr/>
          <a:lstStyle/>
          <a:p>
            <a:pPr eaLnBrk="1" hangingPunct="1"/>
            <a:r>
              <a:rPr lang="en-US" b="1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181600"/>
          </a:xfrm>
        </p:spPr>
        <p:txBody>
          <a:bodyPr/>
          <a:lstStyle/>
          <a:p>
            <a:pPr eaLnBrk="1" hangingPunct="1"/>
            <a:r>
              <a:rPr lang="en-US" sz="2400" dirty="0"/>
              <a:t>Homework registration</a:t>
            </a:r>
          </a:p>
          <a:p>
            <a:pPr lvl="1" eaLnBrk="1" hangingPunct="1"/>
            <a:r>
              <a:rPr lang="en-US" sz="2000" dirty="0"/>
              <a:t>85/96 registered! Impressive!  71/85 completed the submission!</a:t>
            </a:r>
          </a:p>
          <a:p>
            <a:pPr lvl="1" eaLnBrk="1" hangingPunct="1"/>
            <a:r>
              <a:rPr lang="en-US" sz="2000" dirty="0"/>
              <a:t>The deadline and the freebee homework are 11pm tonight!!  </a:t>
            </a:r>
          </a:p>
          <a:p>
            <a:pPr lvl="1" eaLnBrk="1" hangingPunct="1"/>
            <a:r>
              <a:rPr lang="en-US" sz="2000" dirty="0"/>
              <a:t>You need my approval to enroll and need to move quickly otherwise you will not have enough time to get the freebee HW!! Remember all HW carry the same weight!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Quiz at the beginning of the class this Wed., Jan. 27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Appendix A1 – A9 and what we’ve learned today (CH1 – 3 or 4?)!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setups or solutions of any problems, figures, pictures, diagrams or arrows, </a:t>
            </a:r>
            <a:r>
              <a:rPr lang="en-US" sz="2000" dirty="0" err="1"/>
              <a:t>etc</a:t>
            </a:r>
            <a:r>
              <a:rPr lang="en-US" sz="20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email me the photos of front and back of the formula sheet, including the blank at </a:t>
            </a:r>
            <a:r>
              <a:rPr lang="en-US" sz="2000" dirty="0">
                <a:hlinkClick r:id="rId2"/>
              </a:rPr>
              <a:t>jaehoonyu@uta.edu</a:t>
            </a:r>
            <a:r>
              <a:rPr lang="en-US" sz="2000" dirty="0"/>
              <a:t> no later than </a:t>
            </a:r>
            <a:r>
              <a:rPr lang="en-US" sz="2000" b="1" u="sng" dirty="0">
                <a:solidFill>
                  <a:srgbClr val="C00000"/>
                </a:solidFill>
              </a:rPr>
              <a:t>12:00pm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The subject of the email should be the same as your file name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File name must be FS-Q1-LastName-FirstName-SP21.pdf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part of the sheet!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20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 – I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/>
              <a:t>The number 80 implies precision of +/- 1, between 79 and 81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/>
              <a:t>Significant figures: non-zero numbers or zeros that are not place-holders </a:t>
            </a:r>
            <a:r>
              <a:rPr lang="en-US" sz="2400" dirty="0">
                <a:solidFill>
                  <a:srgbClr val="CC00CC"/>
                </a:solidFill>
              </a:rPr>
              <a:t>(Rapid poll 4)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31400000=3.14x10</a:t>
            </a:r>
            <a:r>
              <a:rPr lang="en-US" sz="1800" baseline="30000" dirty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0.00012=1.2x10</a:t>
            </a:r>
            <a:r>
              <a:rPr lang="en-US" sz="1800" baseline="30000" dirty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21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 – II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858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digits</a:t>
            </a:r>
            <a:r>
              <a:rPr lang="en-US" dirty="0"/>
              <a:t> 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15000" y="19812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391400" y="33528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9600" y="44196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636963" y="44196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81400" y="51974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5800" y="52530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207070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nimBg="1"/>
      <p:bldP spid="172037" grpId="0" animBg="1"/>
      <p:bldP spid="53256" grpId="0"/>
      <p:bldP spid="53257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89402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Basic Rules for Online Exams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24900" cy="5715000"/>
          </a:xfrm>
        </p:spPr>
        <p:txBody>
          <a:bodyPr/>
          <a:lstStyle/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All quizzes and exams will be online on Quest, the same system as your online homework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Academic integrity is very important to keep the system the fairest to all</a:t>
            </a:r>
          </a:p>
          <a:p>
            <a:pPr marL="969963" lvl="1" indent="-533400">
              <a:buFont typeface="Arial"/>
              <a:buChar char="•"/>
            </a:pPr>
            <a:r>
              <a:rPr lang="en-US" sz="2000" dirty="0">
                <a:latin typeface="Arial Narrow" charset="0"/>
              </a:rPr>
              <a:t>We all have to work together to maintain the integrity!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Leave the camera ON showing you and UNMUTE the mic at all times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If you have questions, type into the zoom chat window to me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POWER OFF your phone, </a:t>
            </a:r>
            <a:r>
              <a:rPr lang="en-US" sz="2400" dirty="0" err="1">
                <a:latin typeface="Arial Narrow" charset="0"/>
              </a:rPr>
              <a:t>iPADs</a:t>
            </a:r>
            <a:r>
              <a:rPr lang="en-US" sz="2400" dirty="0">
                <a:latin typeface="Arial Narrow" charset="0"/>
              </a:rPr>
              <a:t> and any other computing devices except for the computer you take exam with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Quit all other applications and web pages, except zoom and the Quest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Have your calculator, formula sheet and clean scrap sheets out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Strongly suggest to write down the answers before entering</a:t>
            </a:r>
          </a:p>
          <a:p>
            <a:pPr marL="569913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Send me the photos of the front and back of your formula sheet no later than 2.5 hours prior to the exam (E)/quizzes (Q)</a:t>
            </a:r>
          </a:p>
          <a:p>
            <a:pPr marL="969963" lvl="1" indent="-533400">
              <a:buFont typeface="Arial"/>
              <a:buChar char="•"/>
            </a:pPr>
            <a:r>
              <a:rPr lang="en-US" sz="2000" dirty="0"/>
              <a:t>File name must be FS-Q1-LastName-FirstName-SP21.pdf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A42AD-DC00-9447-91D9-70CBA23F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8DDB8-3B59-7340-8606-6405E072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1443-003, Spring 2021                    Dr. Jaehoon Yu</a:t>
            </a:r>
          </a:p>
        </p:txBody>
      </p:sp>
    </p:spTree>
    <p:extLst>
      <p:ext uri="{BB962C8B-B14F-4D97-AF65-F5344CB8AC3E}">
        <p14:creationId xmlns:p14="http://schemas.microsoft.com/office/powerpoint/2010/main" val="307658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Special Project #1 for Extra Credit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Find the solutions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is the unknown variable, and y, z and v are constant coefficients!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note!!!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 on Canvas</a:t>
            </a:r>
          </a:p>
          <a:p>
            <a:pPr lvl="1"/>
            <a:r>
              <a:rPr lang="en-US" sz="2400" dirty="0"/>
              <a:t>File name must be: SP1-LastName-FirstName-SP21.pdf </a:t>
            </a: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985811"/>
              </p:ext>
            </p:extLst>
          </p:nvPr>
        </p:nvGraphicFramePr>
        <p:xfrm>
          <a:off x="4495800" y="2569232"/>
          <a:ext cx="2373392" cy="4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3215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69232"/>
                        <a:ext cx="2373392" cy="47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25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FF576-8530-2E46-B54A-5D3FBF3503D0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What do we want </a:t>
            </a:r>
            <a:r>
              <a:rPr lang="en-US" altLang="ko-KR" dirty="0">
                <a:ea typeface="굴림" pitchFamily="-84" charset="-127"/>
                <a:cs typeface="굴림" pitchFamily="-84" charset="-127"/>
              </a:rPr>
              <a:t>to learn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in this class?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Physics is everywhere around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Skills to understand the fundamental principles that surrounds you in everyday lives…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Skills to identify what law</a:t>
            </a:r>
            <a:r>
              <a:rPr lang="en-US" altLang="ko-KR" sz="2800" dirty="0">
                <a:ea typeface="굴림" pitchFamily="-84" charset="-127"/>
                <a:cs typeface="굴림" pitchFamily="-84" charset="-127"/>
              </a:rPr>
              <a:t>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of physics applies to what phenomena and use them appropriately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Understand the impact of physical laws and apply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Learn skills to think, research and analyze observations.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Learn skills to express observations and measurements in mathematical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Learn skills to express your research in a systematic manner in writing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But most importantly building up the confidence in your physics ability and to take on any challenges laid in front of you!!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914400" y="5968425"/>
            <a:ext cx="7418441" cy="584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A50021"/>
                </a:solidFill>
                <a:latin typeface="Arial Narrow" pitchFamily="-84" charset="0"/>
              </a:rPr>
              <a:t>Even more importantly, let us have a lot of FUN!!</a:t>
            </a:r>
          </a:p>
        </p:txBody>
      </p:sp>
    </p:spTree>
    <p:extLst>
      <p:ext uri="{BB962C8B-B14F-4D97-AF65-F5344CB8AC3E}">
        <p14:creationId xmlns:p14="http://schemas.microsoft.com/office/powerpoint/2010/main" val="28514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  <p:bldP spid="2068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F2BC4-1A5A-AD48-9531-2A516611618F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Fundamentals and concepts of mechanics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Vector and scalar quantities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Concepts of physical quantities that describe motions, such as velocity, speed, acceleration,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etc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Use of kinematic equations to describe motions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Concepts of force, energy and momentum and their conservation laws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Techniques to use conservation laws for motions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Rotational motions and Equilibrium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Fluid and wave motions and thermodynamics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Focus on relevance of these concepts for everyday lives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F5B708F-FE52-BD4E-BDEC-B8D527456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948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kern="0" dirty="0"/>
              <a:t>Specifically, in this course, you will </a:t>
            </a:r>
            <a:r>
              <a:rPr lang="en-US" altLang="ko-KR" kern="0" dirty="0">
                <a:ea typeface="굴림" charset="-127"/>
                <a:cs typeface="굴림" charset="-127"/>
              </a:rPr>
              <a:t>learn</a:t>
            </a:r>
            <a:r>
              <a:rPr lang="en-US" altLang="ko-KR" kern="0" dirty="0"/>
              <a:t>…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732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Jan. 25, 2021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1443-003, Spring 2021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actively participate in the discussions and problems solving sessions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lecture notes, keeping in mind these notes alone are insufficient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class, asking lots of questions!!!!!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crate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One can always input the answers as you solve problems.  Do NOT wait till you are done with all the problems.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0500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 bldLvl="3"/>
      <p:bldP spid="321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To improve our everyday lives, even though 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36650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  <p:bldP spid="207876" grpId="0" build="p" autoUpdateAnimBg="0"/>
      <p:bldP spid="20787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Jan. 25, 2021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27005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15443</TotalTime>
  <Words>2650</Words>
  <Application>Microsoft Macintosh PowerPoint</Application>
  <PresentationFormat>On-screen Show (4:3)</PresentationFormat>
  <Paragraphs>355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Mincho</vt:lpstr>
      <vt:lpstr>Arial</vt:lpstr>
      <vt:lpstr>Arial Narrow</vt:lpstr>
      <vt:lpstr>Monotype Corsiva</vt:lpstr>
      <vt:lpstr>Times New Roman</vt:lpstr>
      <vt:lpstr>phys1443-spring02</vt:lpstr>
      <vt:lpstr>Equation</vt:lpstr>
      <vt:lpstr>Equation.DSMT4</vt:lpstr>
      <vt:lpstr>PHYS 1443 – Section 003 Lecture #2</vt:lpstr>
      <vt:lpstr>Announcements</vt:lpstr>
      <vt:lpstr>Basic Rules for Online Exams </vt:lpstr>
      <vt:lpstr>Special Project #1 for Extra Credit</vt:lpstr>
      <vt:lpstr>What do we want to learn in this class?</vt:lpstr>
      <vt:lpstr>PowerPoint Presentation</vt:lpstr>
      <vt:lpstr>How to study for this course?</vt:lpstr>
      <vt:lpstr>Why do Physics?</vt:lpstr>
      <vt:lpstr>Brief History of Physics</vt:lpstr>
      <vt:lpstr>Terminologies: Models, Theories and Laws</vt:lpstr>
      <vt:lpstr>Needs for Standards and Units – I </vt:lpstr>
      <vt:lpstr>Needs for Standards and Units – II </vt:lpstr>
      <vt:lpstr>Definition of Three Relevant Base Units</vt:lpstr>
      <vt:lpstr>International Standard Institutes</vt:lpstr>
      <vt:lpstr>SI Base Quantities and Units</vt:lpstr>
      <vt:lpstr>Prefixes, expressions and their meanings</vt:lpstr>
      <vt:lpstr>How do we convert quantities from one unit to another?</vt:lpstr>
      <vt:lpstr>Examples for Unit Conversions</vt:lpstr>
      <vt:lpstr>Uncertainties</vt:lpstr>
      <vt:lpstr>Significant Figures – I </vt:lpstr>
      <vt:lpstr>Significant Figures – II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731</cp:revision>
  <dcterms:created xsi:type="dcterms:W3CDTF">2012-01-19T04:21:20Z</dcterms:created>
  <dcterms:modified xsi:type="dcterms:W3CDTF">2021-01-25T22:11:47Z</dcterms:modified>
</cp:coreProperties>
</file>