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91" r:id="rId2"/>
    <p:sldId id="491" r:id="rId3"/>
    <p:sldId id="499" r:id="rId4"/>
    <p:sldId id="500" r:id="rId5"/>
    <p:sldId id="501" r:id="rId6"/>
    <p:sldId id="502" r:id="rId7"/>
    <p:sldId id="503" r:id="rId8"/>
    <p:sldId id="504" r:id="rId9"/>
    <p:sldId id="505" r:id="rId10"/>
    <p:sldId id="506" r:id="rId11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99FFCC"/>
    <a:srgbClr val="FFFFCC"/>
    <a:srgbClr val="CC6600"/>
    <a:srgbClr val="FF0066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52"/>
    <p:restoredTop sz="94660"/>
  </p:normalViewPr>
  <p:slideViewPr>
    <p:cSldViewPr>
      <p:cViewPr varScale="1">
        <p:scale>
          <a:sx n="123" d="100"/>
          <a:sy n="123" d="100"/>
        </p:scale>
        <p:origin x="57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e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42A71-1F8E-9E40-AB54-693B14EE4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57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NUL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e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5.jpe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4.emf"/><Relationship Id="rId5" Type="http://schemas.openxmlformats.org/officeDocument/2006/relationships/image" Target="../media/image1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3.wmf"/><Relationship Id="rId3" Type="http://schemas.openxmlformats.org/officeDocument/2006/relationships/oleObject" Target="../embeddings/oleObject6.bin"/><Relationship Id="rId21" Type="http://schemas.openxmlformats.org/officeDocument/2006/relationships/oleObject" Target="../embeddings/oleObject15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24" Type="http://schemas.openxmlformats.org/officeDocument/2006/relationships/image" Target="../media/image16.wmf"/><Relationship Id="rId5" Type="http://schemas.openxmlformats.org/officeDocument/2006/relationships/oleObject" Target="../embeddings/oleObject7.bin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4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1.wmf"/><Relationship Id="rId22" Type="http://schemas.openxmlformats.org/officeDocument/2006/relationships/image" Target="../media/image1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1443-003, Spring 2021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1443 – Section 003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#3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02217" y="1447800"/>
            <a:ext cx="303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Jan. 27, 2021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52600" y="2209800"/>
            <a:ext cx="5715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Estimates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Dimensional Analysis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Fundamentals of kinematics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Concepts of kinematic quantities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Displacement</a:t>
            </a:r>
          </a:p>
          <a:p>
            <a:pPr marL="1066800" lvl="1" indent="-609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660066"/>
                </a:solidFill>
                <a:latin typeface="Arial Narrow" pitchFamily="-84" charset="0"/>
              </a:rPr>
              <a:t>Average Velocity and Speed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>
                <a:latin typeface="Arial Narrow" pitchFamily="-84" charset="0"/>
              </a:rPr>
              <a:t>Wednesday, Jan. 27, 2021</a:t>
            </a:r>
          </a:p>
        </p:txBody>
      </p:sp>
      <p:sp>
        <p:nvSpPr>
          <p:cNvPr id="215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>
                <a:latin typeface="Arial Narrow" pitchFamily="-84" charset="0"/>
              </a:rPr>
              <a:t>PHYS 1443-003, Spring 2021                    Dr. Jaehoon Yu</a:t>
            </a:r>
            <a:endParaRPr lang="en-US">
              <a:latin typeface="Arial Narrow" pitchFamily="-84" charset="0"/>
            </a:endParaRPr>
          </a:p>
        </p:txBody>
      </p:sp>
      <p:sp>
        <p:nvSpPr>
          <p:cNvPr id="215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8148F5-E22C-444A-B306-18723194F46B}" type="slidenum">
              <a:rPr lang="en-US">
                <a:latin typeface="Arial Narrow" pitchFamily="-84" charset="0"/>
              </a:rPr>
              <a:pPr/>
              <a:t>10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215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Displacement, Velocity and Speed</a:t>
            </a:r>
          </a:p>
        </p:txBody>
      </p:sp>
      <p:sp>
        <p:nvSpPr>
          <p:cNvPr id="192515" name="Text Box 3"/>
          <p:cNvSpPr txBox="1">
            <a:spLocks noChangeArrowheads="1"/>
          </p:cNvSpPr>
          <p:nvPr/>
        </p:nvSpPr>
        <p:spPr bwMode="auto">
          <a:xfrm>
            <a:off x="762000" y="91440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One dimensional displacement is defined as (</a:t>
            </a:r>
            <a:r>
              <a:rPr lang="en-US" sz="2800" dirty="0">
                <a:solidFill>
                  <a:srgbClr val="CC00CC"/>
                </a:solidFill>
                <a:latin typeface="Arial Narrow" pitchFamily="-84" charset="0"/>
              </a:rPr>
              <a:t>poll6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): </a:t>
            </a:r>
            <a:endParaRPr lang="en-US" sz="2800" i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6" name="Object 2"/>
          <p:cNvGraphicFramePr>
            <a:graphicFrameLocks noChangeAspect="1"/>
          </p:cNvGraphicFramePr>
          <p:nvPr/>
        </p:nvGraphicFramePr>
        <p:xfrm>
          <a:off x="3276600" y="1392238"/>
          <a:ext cx="160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5" name="Equation" r:id="rId3" imgW="711000" imgH="190440" progId="Equation.3">
                  <p:embed/>
                </p:oleObj>
              </mc:Choice>
              <mc:Fallback>
                <p:oleObj name="Equation" r:id="rId3" imgW="711000" imgH="190440" progId="Equation.3">
                  <p:embed/>
                  <p:pic>
                    <p:nvPicPr>
                      <p:cNvPr id="1925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392238"/>
                        <a:ext cx="1600200" cy="4286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506412" y="2891135"/>
            <a:ext cx="40655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The average </a:t>
            </a:r>
            <a:r>
              <a:rPr lang="en-US" dirty="0">
                <a:solidFill>
                  <a:srgbClr val="FF0000"/>
                </a:solidFill>
                <a:latin typeface="Arial Narrow" pitchFamily="-84" charset="0"/>
              </a:rPr>
              <a:t>velocity</a:t>
            </a:r>
            <a:r>
              <a:rPr lang="en-US" dirty="0">
                <a:solidFill>
                  <a:schemeClr val="accent2"/>
                </a:solidFill>
                <a:latin typeface="Arial Narrow" pitchFamily="-84" charset="0"/>
              </a:rPr>
              <a:t> is defined as: </a:t>
            </a:r>
            <a:endParaRPr lang="en-US" i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18" name="Object 3"/>
          <p:cNvGraphicFramePr>
            <a:graphicFrameLocks noChangeAspect="1"/>
          </p:cNvGraphicFramePr>
          <p:nvPr/>
        </p:nvGraphicFramePr>
        <p:xfrm>
          <a:off x="4559300" y="2832100"/>
          <a:ext cx="114617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6" name="Equation" r:id="rId5" imgW="482600" imgH="266700" progId="Equation.DSMT4">
                  <p:embed/>
                </p:oleObj>
              </mc:Choice>
              <mc:Fallback>
                <p:oleObj name="Equation" r:id="rId5" imgW="482600" imgH="266700" progId="Equation.DSMT4">
                  <p:embed/>
                  <p:pic>
                    <p:nvPicPr>
                      <p:cNvPr id="1925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300" y="2832100"/>
                        <a:ext cx="1146175" cy="630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609600" y="44196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The average </a:t>
            </a:r>
            <a:r>
              <a:rPr lang="en-US" sz="2800" dirty="0">
                <a:solidFill>
                  <a:srgbClr val="FF0000"/>
                </a:solidFill>
                <a:latin typeface="Arial Narrow" pitchFamily="-84" charset="0"/>
              </a:rPr>
              <a:t>speed</a:t>
            </a:r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 is defined as: </a:t>
            </a:r>
            <a:endParaRPr lang="en-US" sz="2800" i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graphicFrame>
        <p:nvGraphicFramePr>
          <p:cNvPr id="192520" name="Object 4"/>
          <p:cNvGraphicFramePr>
            <a:graphicFrameLocks noChangeAspect="1"/>
          </p:cNvGraphicFramePr>
          <p:nvPr/>
        </p:nvGraphicFramePr>
        <p:xfrm>
          <a:off x="5103813" y="4241800"/>
          <a:ext cx="3814762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7" name="Equation" r:id="rId7" imgW="1892300" imgH="444500" progId="Equation.DSMT4">
                  <p:embed/>
                </p:oleObj>
              </mc:Choice>
              <mc:Fallback>
                <p:oleObj name="Equation" r:id="rId7" imgW="1892300" imgH="444500" progId="Equation.DSMT4">
                  <p:embed/>
                  <p:pic>
                    <p:nvPicPr>
                      <p:cNvPr id="1925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4241800"/>
                        <a:ext cx="3814762" cy="8890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5"/>
          <p:cNvGraphicFramePr>
            <a:graphicFrameLocks noChangeAspect="1"/>
          </p:cNvGraphicFramePr>
          <p:nvPr/>
        </p:nvGraphicFramePr>
        <p:xfrm>
          <a:off x="5594350" y="2667000"/>
          <a:ext cx="126365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8" name="Equation" r:id="rId9" imgW="533160" imgH="406080" progId="Equation.DSMT4">
                  <p:embed/>
                </p:oleObj>
              </mc:Choice>
              <mc:Fallback>
                <p:oleObj name="Equation" r:id="rId9" imgW="533160" imgH="406080" progId="Equation.DSMT4">
                  <p:embed/>
                  <p:pic>
                    <p:nvPicPr>
                      <p:cNvPr id="19252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350" y="2667000"/>
                        <a:ext cx="1263650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6"/>
          <p:cNvGraphicFramePr>
            <a:graphicFrameLocks noChangeAspect="1"/>
          </p:cNvGraphicFramePr>
          <p:nvPr/>
        </p:nvGraphicFramePr>
        <p:xfrm>
          <a:off x="6819900" y="2667000"/>
          <a:ext cx="571500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9" name="Equation" r:id="rId11" imgW="241200" imgH="393480" progId="Equation.DSMT4">
                  <p:embed/>
                </p:oleObj>
              </mc:Choice>
              <mc:Fallback>
                <p:oleObj name="Equation" r:id="rId11" imgW="241200" imgH="393480" progId="Equation.DSMT4">
                  <p:embed/>
                  <p:pic>
                    <p:nvPicPr>
                      <p:cNvPr id="1925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9900" y="2667000"/>
                        <a:ext cx="571500" cy="93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457200" y="35814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FF0066"/>
                </a:solidFill>
                <a:latin typeface="Monotype Corsiva" pitchFamily="-84" charset="0"/>
              </a:rPr>
              <a:t>Displacement per unit time in the interval throughout the motion</a:t>
            </a:r>
          </a:p>
        </p:txBody>
      </p:sp>
      <p:sp>
        <p:nvSpPr>
          <p:cNvPr id="192525" name="Text Box 13"/>
          <p:cNvSpPr txBox="1">
            <a:spLocks noChangeArrowheads="1"/>
          </p:cNvSpPr>
          <p:nvPr/>
        </p:nvSpPr>
        <p:spPr bwMode="auto">
          <a:xfrm>
            <a:off x="762000" y="1768475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i="1" dirty="0">
                <a:solidFill>
                  <a:srgbClr val="FF0066"/>
                </a:solidFill>
                <a:latin typeface="Monotype Corsiva" pitchFamily="-84" charset="0"/>
              </a:rPr>
              <a:t>Displacement is the difference between initial and final </a:t>
            </a:r>
            <a:r>
              <a:rPr lang="en-US" i="1" dirty="0" err="1">
                <a:solidFill>
                  <a:srgbClr val="FF0066"/>
                </a:solidFill>
                <a:latin typeface="Monotype Corsiva" pitchFamily="-84" charset="0"/>
              </a:rPr>
              <a:t>poisitions</a:t>
            </a:r>
            <a:r>
              <a:rPr lang="en-US" i="1" dirty="0">
                <a:solidFill>
                  <a:srgbClr val="FF0066"/>
                </a:solidFill>
                <a:latin typeface="Monotype Corsiva" pitchFamily="-84" charset="0"/>
              </a:rPr>
              <a:t> of the motion and is a vector quantity.  </a:t>
            </a:r>
            <a:r>
              <a:rPr lang="en-US" i="1" dirty="0">
                <a:solidFill>
                  <a:schemeClr val="accent2"/>
                </a:solidFill>
                <a:latin typeface="Monotype Corsiva" pitchFamily="-84" charset="0"/>
              </a:rPr>
              <a:t>How is this different than distance?</a:t>
            </a:r>
          </a:p>
        </p:txBody>
      </p:sp>
      <p:graphicFrame>
        <p:nvGraphicFramePr>
          <p:cNvPr id="192546" name="Object 7"/>
          <p:cNvGraphicFramePr>
            <a:graphicFrameLocks noGrp="1" noChangeAspect="1"/>
          </p:cNvGraphicFramePr>
          <p:nvPr>
            <p:ph idx="1"/>
          </p:nvPr>
        </p:nvGraphicFramePr>
        <p:xfrm>
          <a:off x="7315200" y="2819400"/>
          <a:ext cx="18288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0" name="Equation" r:id="rId13" imgW="1028520" imgH="419040" progId="Equation.DSMT4">
                  <p:embed/>
                </p:oleObj>
              </mc:Choice>
              <mc:Fallback>
                <p:oleObj name="Equation" r:id="rId13" imgW="1028520" imgH="419040" progId="Equation.DSMT4">
                  <p:embed/>
                  <p:pic>
                    <p:nvPicPr>
                      <p:cNvPr id="19254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819400"/>
                        <a:ext cx="1828800" cy="746125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effectLst/>
                      <a:extLs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2548" name="Text Box 36"/>
          <p:cNvSpPr txBox="1">
            <a:spLocks noChangeArrowheads="1"/>
          </p:cNvSpPr>
          <p:nvPr/>
        </p:nvSpPr>
        <p:spPr bwMode="auto">
          <a:xfrm>
            <a:off x="554510" y="3276540"/>
            <a:ext cx="16674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Unit (</a:t>
            </a:r>
            <a:r>
              <a:rPr lang="en-US" sz="2000" dirty="0">
                <a:solidFill>
                  <a:srgbClr val="CC00CC"/>
                </a:solidFill>
                <a:latin typeface="Arial Narrow" pitchFamily="-84" charset="0"/>
              </a:rPr>
              <a:t>poll3, 6</a:t>
            </a:r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)??</a:t>
            </a:r>
          </a:p>
        </p:txBody>
      </p:sp>
      <p:sp>
        <p:nvSpPr>
          <p:cNvPr id="192549" name="Text Box 37"/>
          <p:cNvSpPr txBox="1">
            <a:spLocks noChangeArrowheads="1"/>
          </p:cNvSpPr>
          <p:nvPr/>
        </p:nvSpPr>
        <p:spPr bwMode="auto">
          <a:xfrm>
            <a:off x="2209800" y="3276600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0" name="Text Box 38"/>
          <p:cNvSpPr txBox="1">
            <a:spLocks noChangeArrowheads="1"/>
          </p:cNvSpPr>
          <p:nvPr/>
        </p:nvSpPr>
        <p:spPr bwMode="auto">
          <a:xfrm>
            <a:off x="838200" y="2536826"/>
            <a:ext cx="13179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Unit (</a:t>
            </a:r>
            <a:r>
              <a:rPr lang="en-US" sz="2000" dirty="0">
                <a:solidFill>
                  <a:srgbClr val="CC00CC"/>
                </a:solidFill>
                <a:latin typeface="Arial Narrow" pitchFamily="-84" charset="0"/>
              </a:rPr>
              <a:t>poll3</a:t>
            </a:r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)?</a:t>
            </a:r>
          </a:p>
        </p:txBody>
      </p:sp>
      <p:sp>
        <p:nvSpPr>
          <p:cNvPr id="192551" name="Text Box 39"/>
          <p:cNvSpPr txBox="1">
            <a:spLocks noChangeArrowheads="1"/>
          </p:cNvSpPr>
          <p:nvPr/>
        </p:nvSpPr>
        <p:spPr bwMode="auto">
          <a:xfrm>
            <a:off x="2362200" y="2514600"/>
            <a:ext cx="388938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</a:t>
            </a:r>
          </a:p>
        </p:txBody>
      </p:sp>
      <p:sp>
        <p:nvSpPr>
          <p:cNvPr id="192552" name="Text Box 40"/>
          <p:cNvSpPr txBox="1">
            <a:spLocks noChangeArrowheads="1"/>
          </p:cNvSpPr>
          <p:nvPr/>
        </p:nvSpPr>
        <p:spPr bwMode="auto">
          <a:xfrm>
            <a:off x="838200" y="4937125"/>
            <a:ext cx="1550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Unit (</a:t>
            </a:r>
            <a:r>
              <a:rPr lang="en-US" sz="2000" dirty="0">
                <a:solidFill>
                  <a:srgbClr val="CC00CC"/>
                </a:solidFill>
                <a:latin typeface="Arial Narrow" pitchFamily="-84" charset="0"/>
              </a:rPr>
              <a:t>poll3, 6</a:t>
            </a:r>
            <a:r>
              <a:rPr lang="en-US" sz="2000" dirty="0">
                <a:solidFill>
                  <a:srgbClr val="CC6600"/>
                </a:solidFill>
                <a:latin typeface="Arial Narrow" pitchFamily="-84" charset="0"/>
              </a:rPr>
              <a:t>)?</a:t>
            </a:r>
          </a:p>
        </p:txBody>
      </p:sp>
      <p:sp>
        <p:nvSpPr>
          <p:cNvPr id="192553" name="Text Box 41"/>
          <p:cNvSpPr txBox="1">
            <a:spLocks noChangeArrowheads="1"/>
          </p:cNvSpPr>
          <p:nvPr/>
        </p:nvSpPr>
        <p:spPr bwMode="auto">
          <a:xfrm>
            <a:off x="2225675" y="4926013"/>
            <a:ext cx="561975" cy="415925"/>
          </a:xfrm>
          <a:prstGeom prst="rect">
            <a:avLst/>
          </a:prstGeom>
          <a:solidFill>
            <a:srgbClr val="FFFFCC"/>
          </a:solidFill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pitchFamily="-84" charset="0"/>
              </a:rPr>
              <a:t>m/s</a:t>
            </a:r>
          </a:p>
        </p:txBody>
      </p:sp>
      <p:sp>
        <p:nvSpPr>
          <p:cNvPr id="192554" name="Text Box 42"/>
          <p:cNvSpPr txBox="1">
            <a:spLocks noChangeArrowheads="1"/>
          </p:cNvSpPr>
          <p:nvPr/>
        </p:nvSpPr>
        <p:spPr bwMode="auto">
          <a:xfrm>
            <a:off x="5638800" y="1371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  <p:sp>
        <p:nvSpPr>
          <p:cNvPr id="192555" name="Text Box 43"/>
          <p:cNvSpPr txBox="1">
            <a:spLocks noChangeArrowheads="1"/>
          </p:cNvSpPr>
          <p:nvPr/>
        </p:nvSpPr>
        <p:spPr bwMode="auto">
          <a:xfrm>
            <a:off x="3048000" y="5181600"/>
            <a:ext cx="203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scalar quantity</a:t>
            </a:r>
          </a:p>
        </p:txBody>
      </p:sp>
      <p:sp>
        <p:nvSpPr>
          <p:cNvPr id="192556" name="Text Box 44"/>
          <p:cNvSpPr txBox="1">
            <a:spLocks noChangeArrowheads="1"/>
          </p:cNvSpPr>
          <p:nvPr/>
        </p:nvSpPr>
        <p:spPr bwMode="auto">
          <a:xfrm>
            <a:off x="3124200" y="3276600"/>
            <a:ext cx="205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6600"/>
                </a:solidFill>
                <a:latin typeface="Arial Narrow" pitchFamily="-84" charset="0"/>
              </a:rPr>
              <a:t>A vector quantity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58788" y="5638800"/>
            <a:ext cx="8304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A50021"/>
                </a:solidFill>
                <a:latin typeface="Arial Narrow" pitchFamily="-84" charset="0"/>
              </a:rPr>
              <a:t>Can someone tell me what the difference between speed and velocity is?</a:t>
            </a:r>
          </a:p>
        </p:txBody>
      </p:sp>
    </p:spTree>
    <p:extLst>
      <p:ext uri="{BB962C8B-B14F-4D97-AF65-F5344CB8AC3E}">
        <p14:creationId xmlns:p14="http://schemas.microsoft.com/office/powerpoint/2010/main" val="1564441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A02DD36-D850-B946-A092-904D5095E6D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15400" cy="685800"/>
          </a:xfrm>
        </p:spPr>
        <p:txBody>
          <a:bodyPr/>
          <a:lstStyle/>
          <a:p>
            <a:r>
              <a:rPr lang="en-US" sz="4000" dirty="0">
                <a:latin typeface="Arial Narrow" charset="0"/>
                <a:ea typeface="ＭＳ Ｐゴシック" charset="0"/>
                <a:cs typeface="ＭＳ Ｐゴシック" charset="0"/>
              </a:rPr>
              <a:t>Reminder: Special Project #1 for Extra Credit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91600" cy="5410200"/>
          </a:xfrm>
        </p:spPr>
        <p:txBody>
          <a:bodyPr/>
          <a:lstStyle/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Find the solutions for yx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-zx+v=0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5 points</a:t>
            </a:r>
          </a:p>
          <a:p>
            <a:pPr lvl="1"/>
            <a:r>
              <a:rPr lang="en-US" sz="2400" dirty="0">
                <a:solidFill>
                  <a:srgbClr val="C00000"/>
                </a:solidFill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x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 is the unknown variable, and y, z and v are constant coefficients!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cannot just plug into the quadratic equations!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You must show a complete algebraic process of obtaining the solutions!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Derive the kinematic equation                                 from first principles and the known kinematic equations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  <a:sym typeface="Wingdings" charset="0"/>
              </a:rPr>
              <a:t> 10 points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You must </a:t>
            </a:r>
            <a:r>
              <a:rPr lang="en-US" sz="2400" b="1" u="sng" dirty="0">
                <a:solidFill>
                  <a:srgbClr val="A50021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show your OWN work in detail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 to obtain the full credit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Must be </a:t>
            </a:r>
            <a:r>
              <a:rPr lang="en-US" sz="2000" b="1" u="sng" dirty="0">
                <a:solidFill>
                  <a:srgbClr val="C00000"/>
                </a:solidFill>
                <a:latin typeface="Arial Narrow" charset="0"/>
                <a:ea typeface="ＭＳ Ｐゴシック" charset="0"/>
                <a:sym typeface="Wingdings" charset="0"/>
              </a:rPr>
              <a:t>handwritten</a:t>
            </a:r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 and in much more detail than in this lecture note!!!</a:t>
            </a:r>
          </a:p>
          <a:p>
            <a:pPr marL="742950" lvl="2" indent="-342900"/>
            <a:r>
              <a:rPr lang="en-US" sz="2000" dirty="0">
                <a:latin typeface="Arial Narrow" charset="0"/>
                <a:ea typeface="ＭＳ Ｐゴシック" charset="0"/>
                <a:sym typeface="Wingdings" charset="0"/>
              </a:rPr>
              <a:t>Please do not copy from the lecture note or from your friends.  You will all get 0!!</a:t>
            </a:r>
          </a:p>
          <a:p>
            <a:pPr marL="742950" lvl="2" indent="-342900"/>
            <a:r>
              <a:rPr lang="en-US" sz="2000" dirty="0"/>
              <a:t>BE SURE to show all the details of your own work, including all formulae, proper references to them and explanations</a:t>
            </a:r>
          </a:p>
          <a:p>
            <a:r>
              <a:rPr lang="en-US" sz="2400" dirty="0"/>
              <a:t>Due at the beginning of the class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1:00pm Monday, Feb. 1 on </a:t>
            </a:r>
            <a:r>
              <a:rPr lang="en-US" sz="2800" b="1" u="sng" dirty="0">
                <a:solidFill>
                  <a:srgbClr val="CC00CC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Canvas</a:t>
            </a:r>
          </a:p>
          <a:p>
            <a:pPr lvl="1"/>
            <a:r>
              <a:rPr lang="en-US" sz="2400" dirty="0"/>
              <a:t>File name must be: SP1-LastName-FirstName-SP21.pdf </a:t>
            </a:r>
          </a:p>
        </p:txBody>
      </p:sp>
      <p:graphicFrame>
        <p:nvGraphicFramePr>
          <p:cNvPr id="32154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6985811"/>
              </p:ext>
            </p:extLst>
          </p:nvPr>
        </p:nvGraphicFramePr>
        <p:xfrm>
          <a:off x="4495800" y="2569232"/>
          <a:ext cx="2373392" cy="478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" name="Equation" r:id="rId3" imgW="1257120" imgH="253800" progId="Equation.DSMT4">
                  <p:embed/>
                </p:oleObj>
              </mc:Choice>
              <mc:Fallback>
                <p:oleObj name="Equation" r:id="rId3" imgW="1257120" imgH="253800" progId="Equation.DSMT4">
                  <p:embed/>
                  <p:pic>
                    <p:nvPicPr>
                      <p:cNvPr id="32154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69232"/>
                        <a:ext cx="2373392" cy="478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4258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656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CF7E3-315F-8D48-B89B-EB9CCF1C3203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6565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EEB28439-4FF0-0740-AB05-FD6AFFB503E2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3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65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610600" cy="762000"/>
          </a:xfrm>
        </p:spPr>
        <p:txBody>
          <a:bodyPr/>
          <a:lstStyle/>
          <a:p>
            <a:pPr eaLnBrk="1" hangingPunct="1"/>
            <a:r>
              <a:rPr lang="en-US" sz="4000">
                <a:ea typeface="ＭＳ Ｐゴシック" pitchFamily="-84" charset="-128"/>
                <a:cs typeface="ＭＳ Ｐゴシック" pitchFamily="-84" charset="-128"/>
              </a:rPr>
              <a:t>Estimates &amp; Order-of-Magnitude Calculations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Estimate = Approximation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Useful for rough calculations to determine the necessity of higher precision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Usually done under certain assumptions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Might require modification of assumptions, if higher precision is necessary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Order of magnitude estimate: Estimates done to the precision of 10s or exponents of 10s;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Three orders of magnitude: 10</a:t>
            </a:r>
            <a:r>
              <a:rPr lang="en-US" baseline="30000"/>
              <a:t>3</a:t>
            </a:r>
            <a:r>
              <a:rPr lang="en-US"/>
              <a:t>=1,000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Round up for Order of magnitude estimate; 8x10</a:t>
            </a:r>
            <a:r>
              <a:rPr lang="en-US" baseline="30000"/>
              <a:t>7</a:t>
            </a:r>
            <a:r>
              <a:rPr lang="en-US"/>
              <a:t> ~ 10</a:t>
            </a:r>
            <a:r>
              <a:rPr lang="en-US" baseline="30000"/>
              <a:t>8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Similar terms: “Ball-park-figures”, “guesstimates”, etc</a:t>
            </a:r>
          </a:p>
        </p:txBody>
      </p:sp>
    </p:spTree>
    <p:extLst>
      <p:ext uri="{BB962C8B-B14F-4D97-AF65-F5344CB8AC3E}">
        <p14:creationId xmlns:p14="http://schemas.microsoft.com/office/powerpoint/2010/main" val="53731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759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0B1759-45DE-A14D-B4CD-AF8C27E9B2FE}" type="slidenum">
              <a:rPr lang="en-US">
                <a:latin typeface="Arial Narrow" pitchFamily="-84" charset="0"/>
              </a:rPr>
              <a:pPr/>
              <a:t>4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  <p:sp>
        <p:nvSpPr>
          <p:cNvPr id="67593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6679990B-0782-354F-BECE-C811587CCD6D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pic>
        <p:nvPicPr>
          <p:cNvPr id="168962" name="Picture 2" descr="FG01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43000" y="1828800"/>
            <a:ext cx="556260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 for Estimates</a:t>
            </a:r>
          </a:p>
        </p:txBody>
      </p:sp>
      <p:graphicFrame>
        <p:nvGraphicFramePr>
          <p:cNvPr id="1689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334000" y="2209800"/>
          <a:ext cx="2397125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1" name="Equation" r:id="rId4" imgW="1143000" imgH="279360" progId="Equation.DSMT4">
                  <p:embed/>
                </p:oleObj>
              </mc:Choice>
              <mc:Fallback>
                <p:oleObj name="Equation" r:id="rId4" imgW="1143000" imgH="279360" progId="Equation.DSMT4">
                  <p:embed/>
                  <p:pic>
                    <p:nvPicPr>
                      <p:cNvPr id="1689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209800"/>
                        <a:ext cx="2397125" cy="5857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181600" y="3862388"/>
          <a:ext cx="18288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2" name="Equation" r:id="rId6" imgW="761760" imgH="419040" progId="Equation.DSMT4">
                  <p:embed/>
                </p:oleObj>
              </mc:Choice>
              <mc:Fallback>
                <p:oleObj name="Equation" r:id="rId6" imgW="761760" imgH="419040" progId="Equation.DSMT4">
                  <p:embed/>
                  <p:pic>
                    <p:nvPicPr>
                      <p:cNvPr id="1689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62388"/>
                        <a:ext cx="1828800" cy="100647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8966" name="Object 6"/>
          <p:cNvGraphicFramePr>
            <a:graphicFrameLocks noChangeAspect="1"/>
          </p:cNvGraphicFramePr>
          <p:nvPr/>
        </p:nvGraphicFramePr>
        <p:xfrm>
          <a:off x="5257800" y="2830513"/>
          <a:ext cx="358140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3" name="Equation" r:id="rId8" imgW="1485720" imgH="203040" progId="Equation.DSMT4">
                  <p:embed/>
                </p:oleObj>
              </mc:Choice>
              <mc:Fallback>
                <p:oleObj name="Equation" r:id="rId8" imgW="1485720" imgH="203040" progId="Equation.DSMT4">
                  <p:embed/>
                  <p:pic>
                    <p:nvPicPr>
                      <p:cNvPr id="1689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830513"/>
                        <a:ext cx="3581400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7" name="Text Box 7"/>
          <p:cNvSpPr txBox="1">
            <a:spLocks noChangeArrowheads="1"/>
          </p:cNvSpPr>
          <p:nvPr/>
        </p:nvSpPr>
        <p:spPr bwMode="auto">
          <a:xfrm>
            <a:off x="379413" y="685800"/>
            <a:ext cx="85359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  <a:latin typeface="Arial Narrow" pitchFamily="-84" charset="0"/>
              </a:rPr>
              <a:t>Estimate the radius of the Earth using triangulation as shown in the picture when d=4.4km and h=1.5m.</a:t>
            </a:r>
          </a:p>
        </p:txBody>
      </p:sp>
      <p:sp>
        <p:nvSpPr>
          <p:cNvPr id="168968" name="AutoShape 8"/>
          <p:cNvSpPr>
            <a:spLocks noChangeArrowheads="1"/>
          </p:cNvSpPr>
          <p:nvPr/>
        </p:nvSpPr>
        <p:spPr bwMode="auto">
          <a:xfrm>
            <a:off x="2743200" y="3886200"/>
            <a:ext cx="381000" cy="914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69" name="AutoShape 9"/>
          <p:cNvSpPr>
            <a:spLocks noChangeArrowheads="1"/>
          </p:cNvSpPr>
          <p:nvPr/>
        </p:nvSpPr>
        <p:spPr bwMode="auto">
          <a:xfrm flipV="1">
            <a:off x="3505200" y="2895600"/>
            <a:ext cx="1295400" cy="2895600"/>
          </a:xfrm>
          <a:prstGeom prst="rtTriangle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970" name="Text Box 10"/>
          <p:cNvSpPr txBox="1">
            <a:spLocks noChangeArrowheads="1"/>
          </p:cNvSpPr>
          <p:nvPr/>
        </p:nvSpPr>
        <p:spPr bwMode="auto">
          <a:xfrm>
            <a:off x="3489325" y="3617913"/>
            <a:ext cx="365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</a:t>
            </a:r>
          </a:p>
        </p:txBody>
      </p:sp>
      <p:sp>
        <p:nvSpPr>
          <p:cNvPr id="168971" name="Text Box 11"/>
          <p:cNvSpPr txBox="1">
            <a:spLocks noChangeArrowheads="1"/>
          </p:cNvSpPr>
          <p:nvPr/>
        </p:nvSpPr>
        <p:spPr bwMode="auto">
          <a:xfrm>
            <a:off x="3581400" y="2438400"/>
            <a:ext cx="1229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Arial Narrow" pitchFamily="-84" charset="0"/>
              </a:rPr>
              <a:t>D=4.4km</a:t>
            </a:r>
          </a:p>
        </p:txBody>
      </p:sp>
      <p:sp>
        <p:nvSpPr>
          <p:cNvPr id="168972" name="Text Box 12"/>
          <p:cNvSpPr txBox="1">
            <a:spLocks noChangeArrowheads="1"/>
          </p:cNvSpPr>
          <p:nvPr/>
        </p:nvSpPr>
        <p:spPr bwMode="auto">
          <a:xfrm rot="-3923446">
            <a:off x="4087812" y="4011613"/>
            <a:ext cx="66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R+h</a:t>
            </a:r>
          </a:p>
        </p:txBody>
      </p:sp>
      <p:sp>
        <p:nvSpPr>
          <p:cNvPr id="168973" name="Text Box 13"/>
          <p:cNvSpPr txBox="1">
            <a:spLocks noChangeArrowheads="1"/>
          </p:cNvSpPr>
          <p:nvPr/>
        </p:nvSpPr>
        <p:spPr bwMode="auto">
          <a:xfrm>
            <a:off x="5257800" y="1676400"/>
            <a:ext cx="2684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Arial Narrow" pitchFamily="-84" charset="0"/>
              </a:rPr>
              <a:t>Pythagorian theorem</a:t>
            </a:r>
          </a:p>
        </p:txBody>
      </p:sp>
      <p:sp>
        <p:nvSpPr>
          <p:cNvPr id="168974" name="Text Box 14"/>
          <p:cNvSpPr txBox="1">
            <a:spLocks noChangeArrowheads="1"/>
          </p:cNvSpPr>
          <p:nvPr/>
        </p:nvSpPr>
        <p:spPr bwMode="auto">
          <a:xfrm>
            <a:off x="5257800" y="3352800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Arial Narrow" pitchFamily="-84" charset="0"/>
              </a:rPr>
              <a:t>Solving for R</a:t>
            </a:r>
          </a:p>
        </p:txBody>
      </p:sp>
      <p:graphicFrame>
        <p:nvGraphicFramePr>
          <p:cNvPr id="168975" name="Object 15"/>
          <p:cNvGraphicFramePr>
            <a:graphicFrameLocks noChangeAspect="1"/>
          </p:cNvGraphicFramePr>
          <p:nvPr/>
        </p:nvGraphicFramePr>
        <p:xfrm>
          <a:off x="5575300" y="4824413"/>
          <a:ext cx="2859088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4" name="Equation" r:id="rId10" imgW="1371600" imgH="685800" progId="Equation.DSMT4">
                  <p:embed/>
                </p:oleObj>
              </mc:Choice>
              <mc:Fallback>
                <p:oleObj name="Equation" r:id="rId10" imgW="1371600" imgH="685800" progId="Equation.DSMT4">
                  <p:embed/>
                  <p:pic>
                    <p:nvPicPr>
                      <p:cNvPr id="16897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5300" y="4824413"/>
                        <a:ext cx="2859088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5881152" y="6320135"/>
            <a:ext cx="20436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Arial Narrow" pitchFamily="-84" charset="0"/>
              </a:rPr>
              <a:t>Real R=6380km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C35A325-E884-0D46-A2EC-50AD0D068860}"/>
              </a:ext>
            </a:extLst>
          </p:cNvPr>
          <p:cNvSpPr/>
          <p:nvPr/>
        </p:nvSpPr>
        <p:spPr bwMode="auto">
          <a:xfrm rot="21306851">
            <a:off x="905080" y="2895600"/>
            <a:ext cx="228600" cy="2286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802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861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C18645-7113-1B4B-BC53-6061332DB277}" type="slidenum">
              <a:rPr lang="en-US">
                <a:latin typeface="Arial Narrow" pitchFamily="-84" charset="0"/>
              </a:rPr>
              <a:pPr/>
              <a:t>5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8612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797BB34-E7AC-B143-B9A1-E65A1B04448E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5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46" y="172278"/>
            <a:ext cx="9122508" cy="443948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Dimensions of Units and Dimensional Analysis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991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An extremely useful concept in solving physical problems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Good to write physical laws in mathematical expressions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No matter what units are used the base quantities are the same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Length</a:t>
            </a:r>
            <a:r>
              <a:rPr lang="en-US" dirty="0"/>
              <a:t> (distance) is the length whether meter or inch is used to express the size: Usually denoted as</a:t>
            </a:r>
            <a:r>
              <a:rPr lang="en-US" dirty="0">
                <a:latin typeface="Monotype Corsiva" pitchFamily="-84" charset="0"/>
              </a:rPr>
              <a:t>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[L]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>
                <a:solidFill>
                  <a:srgbClr val="CC6600"/>
                </a:solidFill>
                <a:latin typeface="+mj-lt"/>
              </a:rPr>
              <a:t>Length of a car is in the dimension of length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>
                <a:solidFill>
                  <a:srgbClr val="CC6600"/>
                </a:solidFill>
                <a:latin typeface="+mj-lt"/>
              </a:rPr>
              <a:t>What about the height of a person?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The same is true for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Mass ([M]) </a:t>
            </a:r>
            <a:r>
              <a:rPr lang="en-US" dirty="0"/>
              <a:t>and </a:t>
            </a:r>
            <a:r>
              <a:rPr lang="en-US" b="1" dirty="0">
                <a:solidFill>
                  <a:srgbClr val="CC6600"/>
                </a:solidFill>
                <a:latin typeface="Monotype Corsiva" pitchFamily="-84" charset="0"/>
              </a:rPr>
              <a:t>Time ([T])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One can say “Dimension of Length, Mass or Time”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Dimensions are treated as algebraic quantities: Can perform two algebraic operations; multiplication or division (</a:t>
            </a:r>
            <a:r>
              <a:rPr lang="en-US" dirty="0">
                <a:solidFill>
                  <a:srgbClr val="CC00CC"/>
                </a:solidFill>
              </a:rPr>
              <a:t>poll 5</a:t>
            </a:r>
            <a:r>
              <a:rPr lang="en-US" dirty="0"/>
              <a:t>)</a:t>
            </a:r>
          </a:p>
        </p:txBody>
      </p:sp>
      <p:sp>
        <p:nvSpPr>
          <p:cNvPr id="6861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29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6963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439D6-CD8C-3C40-B02E-571CA07AB9BD}" type="slidenum">
              <a:rPr lang="en-US">
                <a:latin typeface="Arial Narrow" pitchFamily="-84" charset="0"/>
              </a:rPr>
              <a:pPr/>
              <a:t>6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6963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F7AB4E9B-FC15-7B40-B86D-284923854044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6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8382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Dimensions of units and Dimensional Analysis </a:t>
            </a:r>
            <a:r>
              <a:rPr lang="en-US" sz="4000" dirty="0" err="1">
                <a:ea typeface="ＭＳ Ｐゴシック" pitchFamily="-84" charset="-128"/>
                <a:cs typeface="ＭＳ Ｐゴシック" pitchFamily="-84" charset="-128"/>
              </a:rPr>
              <a:t>cnt’d</a:t>
            </a:r>
            <a:endParaRPr lang="en-US" sz="40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One can use dimensions only to check the validity of one’s expression: Dimensional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Eg: Speed </a:t>
            </a:r>
            <a:r>
              <a:rPr lang="en-US">
                <a:latin typeface="Monotype Corsiva" pitchFamily="-84" charset="0"/>
              </a:rPr>
              <a:t>[v] = [L]/[T]=[L][T</a:t>
            </a:r>
            <a:r>
              <a:rPr lang="en-US" baseline="30000">
                <a:latin typeface="Monotype Corsiva" pitchFamily="-84" charset="0"/>
              </a:rPr>
              <a:t>-1</a:t>
            </a:r>
            <a:r>
              <a:rPr lang="en-US">
                <a:latin typeface="Monotype Corsiva" pitchFamily="-84" charset="0"/>
              </a:rPr>
              <a:t>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800">
                <a:latin typeface="Monotype Corsiva" pitchFamily="-84" charset="0"/>
                <a:ea typeface="ＭＳ Ｐゴシック" pitchFamily="-84" charset="-128"/>
              </a:rPr>
              <a:t>Distance (L) traveled by a car running at the speed V in time T</a:t>
            </a:r>
          </a:p>
          <a:p>
            <a:pPr lvl="3" eaLnBrk="1" hangingPunct="1">
              <a:lnSpc>
                <a:spcPct val="90000"/>
              </a:lnSpc>
            </a:pPr>
            <a:r>
              <a:rPr lang="en-US">
                <a:latin typeface="Monotype Corsiva" pitchFamily="-84" charset="0"/>
                <a:ea typeface="ＭＳ Ｐゴシック" pitchFamily="-84" charset="-128"/>
              </a:rPr>
              <a:t>L = V*T = [L/T]*[T]=[L]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More general expression of dimensional analysis is using exponents: eg.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[v]=[L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n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T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m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=[L][T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-1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] where n = 1 and m = -1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6963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6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9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706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CA0DCC-A641-AE44-8D40-DDEFFE1174BD}" type="slidenum">
              <a:rPr lang="en-US">
                <a:latin typeface="Arial Narrow" pitchFamily="-84" charset="0"/>
              </a:rPr>
              <a:pPr/>
              <a:t>7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0671" name="Slide Number Placeholder 7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91A392D0-D6B2-874B-A95C-8B7A8EC46408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7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06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pPr eaLnBrk="1" hangingPunct="1"/>
            <a:r>
              <a:rPr lang="en-US" sz="4000" dirty="0">
                <a:ea typeface="ＭＳ Ｐゴシック" pitchFamily="-84" charset="-128"/>
                <a:cs typeface="ＭＳ Ｐゴシック" pitchFamily="-84" charset="-128"/>
              </a:rPr>
              <a:t>Examples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85800"/>
            <a:ext cx="8305800" cy="1600200"/>
          </a:xfrm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Show that the expression </a:t>
            </a:r>
            <a:r>
              <a:rPr lang="en-US" sz="2400">
                <a:solidFill>
                  <a:srgbClr val="FF0066"/>
                </a:solidFill>
                <a:latin typeface="Monotype Corsiva" pitchFamily="-84" charset="0"/>
                <a:ea typeface="ＭＳ Ｐゴシック" pitchFamily="-84" charset="-128"/>
                <a:cs typeface="ＭＳ Ｐゴシック" pitchFamily="-84" charset="-128"/>
              </a:rPr>
              <a:t>[v] = [at]</a:t>
            </a:r>
            <a:r>
              <a:rPr lang="en-US" sz="2400">
                <a:ea typeface="ＭＳ Ｐゴシック" pitchFamily="-84" charset="-128"/>
                <a:cs typeface="ＭＳ Ｐゴシック" pitchFamily="-84" charset="-128"/>
              </a:rPr>
              <a:t> is dimensionally correct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Speed: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  <a:r>
              <a:rPr lang="en-US" sz="2000">
                <a:ea typeface="ＭＳ Ｐゴシック" pitchFamily="-84" charset="-128"/>
              </a:rPr>
              <a:t> =[L]/[T]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Acceleration: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[a]</a:t>
            </a:r>
            <a:r>
              <a:rPr lang="en-US" sz="2000">
                <a:ea typeface="ＭＳ Ｐゴシック" pitchFamily="-84" charset="-128"/>
              </a:rPr>
              <a:t> =[L]/[T]</a:t>
            </a:r>
            <a:r>
              <a:rPr lang="en-US" sz="2000" baseline="30000">
                <a:ea typeface="ＭＳ Ｐゴシック" pitchFamily="-84" charset="-128"/>
              </a:rPr>
              <a:t>2</a:t>
            </a:r>
          </a:p>
          <a:p>
            <a:pPr lvl="2" eaLnBrk="1" hangingPunct="1"/>
            <a:r>
              <a:rPr lang="en-US" sz="2000">
                <a:ea typeface="ＭＳ Ｐゴシック" pitchFamily="-84" charset="-128"/>
              </a:rPr>
              <a:t>Thus,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[at]</a:t>
            </a:r>
            <a:r>
              <a:rPr lang="en-US" sz="2000">
                <a:ea typeface="ＭＳ Ｐゴシック" pitchFamily="-84" charset="-128"/>
              </a:rPr>
              <a:t> = (L/T</a:t>
            </a:r>
            <a:r>
              <a:rPr lang="en-US" sz="2000" baseline="30000">
                <a:ea typeface="ＭＳ Ｐゴシック" pitchFamily="-84" charset="-128"/>
              </a:rPr>
              <a:t>2</a:t>
            </a:r>
            <a:r>
              <a:rPr lang="en-US" sz="2000">
                <a:ea typeface="ＭＳ Ｐゴシック" pitchFamily="-84" charset="-128"/>
              </a:rPr>
              <a:t>)xT=LT</a:t>
            </a:r>
            <a:r>
              <a:rPr lang="en-US" sz="2000" baseline="30000">
                <a:ea typeface="ＭＳ Ｐゴシック" pitchFamily="-84" charset="-128"/>
              </a:rPr>
              <a:t>(-2+1)</a:t>
            </a:r>
            <a:r>
              <a:rPr lang="en-US" sz="2000">
                <a:ea typeface="ＭＳ Ｐゴシック" pitchFamily="-84" charset="-128"/>
              </a:rPr>
              <a:t> =LT</a:t>
            </a:r>
            <a:r>
              <a:rPr lang="en-US" sz="2000" baseline="30000">
                <a:ea typeface="ＭＳ Ｐゴシック" pitchFamily="-84" charset="-128"/>
              </a:rPr>
              <a:t>-1</a:t>
            </a:r>
            <a:r>
              <a:rPr lang="en-US" sz="2000">
                <a:ea typeface="ＭＳ Ｐゴシック" pitchFamily="-84" charset="-128"/>
              </a:rPr>
              <a:t> =[L]/[T]= </a:t>
            </a:r>
            <a:r>
              <a:rPr lang="en-US" sz="2000">
                <a:solidFill>
                  <a:srgbClr val="CC6600"/>
                </a:solidFill>
                <a:latin typeface="Monotype Corsiva" pitchFamily="-84" charset="0"/>
                <a:ea typeface="ＭＳ Ｐゴシック" pitchFamily="-84" charset="-128"/>
              </a:rPr>
              <a:t>[v]</a:t>
            </a:r>
          </a:p>
        </p:txBody>
      </p:sp>
      <p:graphicFrame>
        <p:nvGraphicFramePr>
          <p:cNvPr id="17510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810000" y="4343400"/>
          <a:ext cx="16129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06" name="Equation" r:id="rId3" imgW="647640" imgH="177480" progId="Equation.DSMT4">
                  <p:embed/>
                </p:oleObj>
              </mc:Choice>
              <mc:Fallback>
                <p:oleObj name="Equation" r:id="rId3" imgW="647640" imgH="177480" progId="Equation.DSMT4">
                  <p:embed/>
                  <p:pic>
                    <p:nvPicPr>
                      <p:cNvPr id="1751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343400"/>
                        <a:ext cx="1612900" cy="4429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4343400"/>
            <a:ext cx="2776538" cy="1460500"/>
            <a:chOff x="240" y="2736"/>
            <a:chExt cx="1749" cy="920"/>
          </a:xfrm>
        </p:grpSpPr>
        <p:graphicFrame>
          <p:nvGraphicFramePr>
            <p:cNvPr id="70668" name="Object 6"/>
            <p:cNvGraphicFramePr>
              <a:graphicFrameLocks noChangeAspect="1"/>
            </p:cNvGraphicFramePr>
            <p:nvPr/>
          </p:nvGraphicFramePr>
          <p:xfrm>
            <a:off x="720" y="2736"/>
            <a:ext cx="1008" cy="3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107" name="Equation" r:id="rId5" imgW="622080" imgH="203040" progId="Equation.DSMT4">
                    <p:embed/>
                  </p:oleObj>
                </mc:Choice>
                <mc:Fallback>
                  <p:oleObj name="Equation" r:id="rId5" imgW="622080" imgH="203040" progId="Equation.DSMT4">
                    <p:embed/>
                    <p:pic>
                      <p:nvPicPr>
                        <p:cNvPr id="70668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2736"/>
                          <a:ext cx="1008" cy="329"/>
                        </a:xfrm>
                        <a:prstGeom prst="rect">
                          <a:avLst/>
                        </a:prstGeom>
                        <a:solidFill>
                          <a:srgbClr val="FFFFCC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70685" name="Group 7"/>
            <p:cNvGrpSpPr>
              <a:grpSpLocks/>
            </p:cNvGrpSpPr>
            <p:nvPr/>
          </p:nvGrpSpPr>
          <p:grpSpPr bwMode="auto">
            <a:xfrm>
              <a:off x="240" y="3024"/>
              <a:ext cx="912" cy="632"/>
              <a:chOff x="336" y="2592"/>
              <a:chExt cx="912" cy="632"/>
            </a:xfrm>
          </p:grpSpPr>
          <p:sp>
            <p:nvSpPr>
              <p:cNvPr id="70692" name="Text Box 8"/>
              <p:cNvSpPr txBox="1">
                <a:spLocks noChangeArrowheads="1"/>
              </p:cNvSpPr>
              <p:nvPr/>
            </p:nvSpPr>
            <p:spPr bwMode="auto">
              <a:xfrm>
                <a:off x="336" y="2880"/>
                <a:ext cx="730" cy="344"/>
              </a:xfrm>
              <a:prstGeom prst="rect">
                <a:avLst/>
              </a:prstGeom>
              <a:noFill/>
              <a:ln w="28575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Dimensionless</a:t>
                </a:r>
              </a:p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constant</a:t>
                </a:r>
              </a:p>
            </p:txBody>
          </p:sp>
          <p:sp>
            <p:nvSpPr>
              <p:cNvPr id="70693" name="Line 9"/>
              <p:cNvSpPr>
                <a:spLocks noChangeShapeType="1"/>
              </p:cNvSpPr>
              <p:nvPr/>
            </p:nvSpPr>
            <p:spPr bwMode="auto">
              <a:xfrm flipV="1">
                <a:off x="576" y="2592"/>
                <a:ext cx="672" cy="288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6" name="Group 10"/>
            <p:cNvGrpSpPr>
              <a:grpSpLocks/>
            </p:cNvGrpSpPr>
            <p:nvPr/>
          </p:nvGrpSpPr>
          <p:grpSpPr bwMode="auto">
            <a:xfrm>
              <a:off x="1067" y="3024"/>
              <a:ext cx="421" cy="528"/>
              <a:chOff x="1163" y="2592"/>
              <a:chExt cx="421" cy="528"/>
            </a:xfrm>
          </p:grpSpPr>
          <p:sp>
            <p:nvSpPr>
              <p:cNvPr id="70690" name="Text Box 11"/>
              <p:cNvSpPr txBox="1">
                <a:spLocks noChangeArrowheads="1"/>
              </p:cNvSpPr>
              <p:nvPr/>
            </p:nvSpPr>
            <p:spPr bwMode="auto">
              <a:xfrm>
                <a:off x="1163" y="2904"/>
                <a:ext cx="421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Length</a:t>
                </a:r>
              </a:p>
            </p:txBody>
          </p:sp>
          <p:sp>
            <p:nvSpPr>
              <p:cNvPr id="70691" name="Line 12"/>
              <p:cNvSpPr>
                <a:spLocks noChangeShapeType="1"/>
              </p:cNvSpPr>
              <p:nvPr/>
            </p:nvSpPr>
            <p:spPr bwMode="auto">
              <a:xfrm flipV="1">
                <a:off x="1344" y="2592"/>
                <a:ext cx="48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7" name="Group 13"/>
            <p:cNvGrpSpPr>
              <a:grpSpLocks/>
            </p:cNvGrpSpPr>
            <p:nvPr/>
          </p:nvGrpSpPr>
          <p:grpSpPr bwMode="auto">
            <a:xfrm>
              <a:off x="1536" y="2976"/>
              <a:ext cx="453" cy="600"/>
              <a:chOff x="1632" y="2544"/>
              <a:chExt cx="453" cy="600"/>
            </a:xfrm>
          </p:grpSpPr>
          <p:sp>
            <p:nvSpPr>
              <p:cNvPr id="70688" name="Line 14"/>
              <p:cNvSpPr>
                <a:spLocks noChangeShapeType="1"/>
              </p:cNvSpPr>
              <p:nvPr/>
            </p:nvSpPr>
            <p:spPr bwMode="auto">
              <a:xfrm flipH="1" flipV="1">
                <a:off x="1632" y="2544"/>
                <a:ext cx="144" cy="336"/>
              </a:xfrm>
              <a:prstGeom prst="line">
                <a:avLst/>
              </a:prstGeom>
              <a:noFill/>
              <a:ln w="28575">
                <a:solidFill>
                  <a:srgbClr val="A5002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89" name="Text Box 15"/>
              <p:cNvSpPr txBox="1">
                <a:spLocks noChangeArrowheads="1"/>
              </p:cNvSpPr>
              <p:nvPr/>
            </p:nvSpPr>
            <p:spPr bwMode="auto">
              <a:xfrm>
                <a:off x="1680" y="2928"/>
                <a:ext cx="405" cy="216"/>
              </a:xfrm>
              <a:prstGeom prst="rect">
                <a:avLst/>
              </a:prstGeom>
              <a:noFill/>
              <a:ln w="38100">
                <a:solidFill>
                  <a:srgbClr val="A50021"/>
                </a:solidFill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1400">
                    <a:solidFill>
                      <a:schemeClr val="accent2"/>
                    </a:solidFill>
                    <a:latin typeface="Arial Narrow" pitchFamily="-84" charset="0"/>
                  </a:rPr>
                  <a:t>Speed</a:t>
                </a:r>
              </a:p>
            </p:txBody>
          </p:sp>
        </p:grpSp>
      </p:grpSp>
      <p:graphicFrame>
        <p:nvGraphicFramePr>
          <p:cNvPr id="175120" name="Object 16"/>
          <p:cNvGraphicFramePr>
            <a:graphicFrameLocks noChangeAspect="1"/>
          </p:cNvGraphicFramePr>
          <p:nvPr/>
        </p:nvGraphicFramePr>
        <p:xfrm>
          <a:off x="3810000" y="3581400"/>
          <a:ext cx="9588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08" name="Equation" r:id="rId7" imgW="482400" imgH="190440" progId="Equation.DSMT4">
                  <p:embed/>
                </p:oleObj>
              </mc:Choice>
              <mc:Fallback>
                <p:oleObj name="Equation" r:id="rId7" imgW="482400" imgH="190440" progId="Equation.DSMT4">
                  <p:embed/>
                  <p:pic>
                    <p:nvPicPr>
                      <p:cNvPr id="17512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3581400"/>
                        <a:ext cx="9588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21" name="Object 17"/>
          <p:cNvGraphicFramePr>
            <a:graphicFrameLocks noChangeAspect="1"/>
          </p:cNvGraphicFramePr>
          <p:nvPr/>
        </p:nvGraphicFramePr>
        <p:xfrm>
          <a:off x="5715000" y="5638800"/>
          <a:ext cx="2117725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09" name="Equation" r:id="rId9" imgW="965160" imgH="419040" progId="Equation.3">
                  <p:embed/>
                </p:oleObj>
              </mc:Choice>
              <mc:Fallback>
                <p:oleObj name="Equation" r:id="rId9" imgW="965160" imgH="419040" progId="Equation.3">
                  <p:embed/>
                  <p:pic>
                    <p:nvPicPr>
                      <p:cNvPr id="17512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638800"/>
                        <a:ext cx="2117725" cy="919163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09600" y="3200400"/>
            <a:ext cx="2200275" cy="838200"/>
            <a:chOff x="384" y="3168"/>
            <a:chExt cx="1386" cy="528"/>
          </a:xfrm>
        </p:grpSpPr>
        <p:sp>
          <p:nvSpPr>
            <p:cNvPr id="70678" name="Oval 19"/>
            <p:cNvSpPr>
              <a:spLocks noChangeArrowheads="1"/>
            </p:cNvSpPr>
            <p:nvPr/>
          </p:nvSpPr>
          <p:spPr bwMode="auto">
            <a:xfrm>
              <a:off x="384" y="3408"/>
              <a:ext cx="1248" cy="28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9" name="Line 20"/>
            <p:cNvSpPr>
              <a:spLocks noChangeShapeType="1"/>
            </p:cNvSpPr>
            <p:nvPr/>
          </p:nvSpPr>
          <p:spPr bwMode="auto">
            <a:xfrm flipH="1" flipV="1">
              <a:off x="1536" y="3360"/>
              <a:ext cx="96" cy="19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0" name="Line 21"/>
            <p:cNvSpPr>
              <a:spLocks noChangeShapeType="1"/>
            </p:cNvSpPr>
            <p:nvPr/>
          </p:nvSpPr>
          <p:spPr bwMode="auto">
            <a:xfrm>
              <a:off x="1008" y="3552"/>
              <a:ext cx="624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81" name="Text Box 22"/>
            <p:cNvSpPr txBox="1">
              <a:spLocks noChangeArrowheads="1"/>
            </p:cNvSpPr>
            <p:nvPr/>
          </p:nvSpPr>
          <p:spPr bwMode="auto">
            <a:xfrm>
              <a:off x="1094" y="3360"/>
              <a:ext cx="1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r</a:t>
              </a:r>
            </a:p>
          </p:txBody>
        </p:sp>
        <p:sp>
          <p:nvSpPr>
            <p:cNvPr id="70682" name="Text Box 23"/>
            <p:cNvSpPr txBox="1">
              <a:spLocks noChangeArrowheads="1"/>
            </p:cNvSpPr>
            <p:nvPr/>
          </p:nvSpPr>
          <p:spPr bwMode="auto">
            <a:xfrm>
              <a:off x="1584" y="3360"/>
              <a:ext cx="1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v</a:t>
              </a:r>
            </a:p>
          </p:txBody>
        </p:sp>
        <p:sp>
          <p:nvSpPr>
            <p:cNvPr id="70683" name="Text Box 24"/>
            <p:cNvSpPr txBox="1">
              <a:spLocks noChangeArrowheads="1"/>
            </p:cNvSpPr>
            <p:nvPr/>
          </p:nvSpPr>
          <p:spPr bwMode="auto">
            <a:xfrm>
              <a:off x="1344" y="3168"/>
              <a:ext cx="18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6600"/>
                  </a:solidFill>
                  <a:latin typeface="Monotype Corsiva" pitchFamily="-84" charset="0"/>
                </a:rPr>
                <a:t>a</a:t>
              </a:r>
            </a:p>
          </p:txBody>
        </p:sp>
        <p:sp>
          <p:nvSpPr>
            <p:cNvPr id="70684" name="Line 25"/>
            <p:cNvSpPr>
              <a:spLocks noChangeShapeType="1"/>
            </p:cNvSpPr>
            <p:nvPr/>
          </p:nvSpPr>
          <p:spPr bwMode="auto">
            <a:xfrm flipH="1" flipV="1">
              <a:off x="1392" y="3360"/>
              <a:ext cx="192" cy="4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175130" name="Object 26"/>
          <p:cNvGraphicFramePr>
            <a:graphicFrameLocks noChangeAspect="1"/>
          </p:cNvGraphicFramePr>
          <p:nvPr/>
        </p:nvGraphicFramePr>
        <p:xfrm>
          <a:off x="3733800" y="5059363"/>
          <a:ext cx="13906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0" name="Equation" r:id="rId11" imgW="495000" imgH="152280" progId="Equation.DSMT4">
                  <p:embed/>
                </p:oleObj>
              </mc:Choice>
              <mc:Fallback>
                <p:oleObj name="Equation" r:id="rId11" imgW="495000" imgH="152280" progId="Equation.DSMT4">
                  <p:embed/>
                  <p:pic>
                    <p:nvPicPr>
                      <p:cNvPr id="17513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059363"/>
                        <a:ext cx="13906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5131" name="Text Box 27"/>
          <p:cNvSpPr txBox="1">
            <a:spLocks noChangeArrowheads="1"/>
          </p:cNvSpPr>
          <p:nvPr/>
        </p:nvSpPr>
        <p:spPr bwMode="auto">
          <a:xfrm>
            <a:off x="609600" y="2209800"/>
            <a:ext cx="762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Suppose the acceleration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a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of a circularly moving particle with speed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v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radius </a:t>
            </a:r>
            <a:r>
              <a:rPr lang="en-US">
                <a:solidFill>
                  <a:srgbClr val="FF0066"/>
                </a:solidFill>
                <a:latin typeface="Monotype Corsiva" pitchFamily="-84" charset="0"/>
              </a:rPr>
              <a:t>r</a:t>
            </a:r>
            <a:r>
              <a:rPr lang="en-US">
                <a:solidFill>
                  <a:srgbClr val="FF0066"/>
                </a:solidFill>
                <a:latin typeface="Arial Narrow" pitchFamily="-84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is proportional to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r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 </a:t>
            </a:r>
            <a:r>
              <a:rPr lang="en-US">
                <a:solidFill>
                  <a:srgbClr val="CC6600"/>
                </a:solidFill>
                <a:latin typeface="Monotype Corsiva" pitchFamily="-84" charset="0"/>
              </a:rPr>
              <a:t>v</a:t>
            </a:r>
            <a:r>
              <a:rPr lang="en-US" baseline="30000">
                <a:solidFill>
                  <a:srgbClr val="CC6600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.  What are 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n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 and</a:t>
            </a:r>
            <a:r>
              <a:rPr lang="en-US">
                <a:solidFill>
                  <a:schemeClr val="accent2"/>
                </a:solidFill>
                <a:latin typeface="Monotype Corsiva" pitchFamily="-84" charset="0"/>
              </a:rPr>
              <a:t>m</a:t>
            </a:r>
            <a:r>
              <a:rPr lang="en-US">
                <a:solidFill>
                  <a:schemeClr val="accent2"/>
                </a:solidFill>
                <a:latin typeface="Arial Narrow" pitchFamily="-84" charset="0"/>
              </a:rPr>
              <a:t>?</a:t>
            </a:r>
            <a:endParaRPr lang="en-US"/>
          </a:p>
        </p:txBody>
      </p:sp>
      <p:graphicFrame>
        <p:nvGraphicFramePr>
          <p:cNvPr id="175132" name="Object 28"/>
          <p:cNvGraphicFramePr>
            <a:graphicFrameLocks noChangeAspect="1"/>
          </p:cNvGraphicFramePr>
          <p:nvPr/>
        </p:nvGraphicFramePr>
        <p:xfrm>
          <a:off x="4786313" y="3352800"/>
          <a:ext cx="1614487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1" name="Equation" r:id="rId13" imgW="812520" imgH="469800" progId="Equation.DSMT4">
                  <p:embed/>
                </p:oleObj>
              </mc:Choice>
              <mc:Fallback>
                <p:oleObj name="Equation" r:id="rId13" imgW="812520" imgH="469800" progId="Equation.DSMT4">
                  <p:embed/>
                  <p:pic>
                    <p:nvPicPr>
                      <p:cNvPr id="17513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3352800"/>
                        <a:ext cx="1614487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3" name="Object 29"/>
          <p:cNvGraphicFramePr>
            <a:graphicFrameLocks noChangeAspect="1"/>
          </p:cNvGraphicFramePr>
          <p:nvPr/>
        </p:nvGraphicFramePr>
        <p:xfrm>
          <a:off x="6281738" y="3581400"/>
          <a:ext cx="10334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2" name="Equation" r:id="rId15" imgW="520560" imgH="190440" progId="Equation.DSMT4">
                  <p:embed/>
                </p:oleObj>
              </mc:Choice>
              <mc:Fallback>
                <p:oleObj name="Equation" r:id="rId15" imgW="520560" imgH="190440" progId="Equation.DSMT4">
                  <p:embed/>
                  <p:pic>
                    <p:nvPicPr>
                      <p:cNvPr id="175133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1738" y="3581400"/>
                        <a:ext cx="10334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4" name="Object 30"/>
          <p:cNvGraphicFramePr>
            <a:graphicFrameLocks noChangeAspect="1"/>
          </p:cNvGraphicFramePr>
          <p:nvPr/>
        </p:nvGraphicFramePr>
        <p:xfrm>
          <a:off x="5321300" y="4419600"/>
          <a:ext cx="1612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3" name="Equation" r:id="rId17" imgW="647640" imgH="152280" progId="Equation.DSMT4">
                  <p:embed/>
                </p:oleObj>
              </mc:Choice>
              <mc:Fallback>
                <p:oleObj name="Equation" r:id="rId17" imgW="647640" imgH="152280" progId="Equation.DSMT4">
                  <p:embed/>
                  <p:pic>
                    <p:nvPicPr>
                      <p:cNvPr id="175134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1300" y="4419600"/>
                        <a:ext cx="16129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5" name="Object 31"/>
          <p:cNvGraphicFramePr>
            <a:graphicFrameLocks noChangeAspect="1"/>
          </p:cNvGraphicFramePr>
          <p:nvPr/>
        </p:nvGraphicFramePr>
        <p:xfrm>
          <a:off x="5116513" y="4987925"/>
          <a:ext cx="1284287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" name="Equation" r:id="rId19" imgW="457200" imgH="177480" progId="Equation.DSMT4">
                  <p:embed/>
                </p:oleObj>
              </mc:Choice>
              <mc:Fallback>
                <p:oleObj name="Equation" r:id="rId19" imgW="457200" imgH="177480" progId="Equation.DSMT4">
                  <p:embed/>
                  <p:pic>
                    <p:nvPicPr>
                      <p:cNvPr id="175135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4987925"/>
                        <a:ext cx="1284287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6" name="Object 32"/>
          <p:cNvGraphicFramePr>
            <a:graphicFrameLocks noChangeAspect="1"/>
          </p:cNvGraphicFramePr>
          <p:nvPr/>
        </p:nvGraphicFramePr>
        <p:xfrm>
          <a:off x="6343650" y="5057775"/>
          <a:ext cx="285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" name="Equation" r:id="rId21" imgW="101600" imgH="152400" progId="Equation.DSMT4">
                  <p:embed/>
                </p:oleObj>
              </mc:Choice>
              <mc:Fallback>
                <p:oleObj name="Equation" r:id="rId21" imgW="101600" imgH="152400" progId="Equation.DSMT4">
                  <p:embed/>
                  <p:pic>
                    <p:nvPicPr>
                      <p:cNvPr id="17513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3650" y="5057775"/>
                        <a:ext cx="2857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37" name="Object 33"/>
          <p:cNvGraphicFramePr>
            <a:graphicFrameLocks noChangeAspect="1"/>
          </p:cNvGraphicFramePr>
          <p:nvPr/>
        </p:nvGraphicFramePr>
        <p:xfrm>
          <a:off x="6799263" y="5024438"/>
          <a:ext cx="18875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" name="Equation" r:id="rId23" imgW="672840" imgH="164880" progId="Equation.DSMT4">
                  <p:embed/>
                </p:oleObj>
              </mc:Choice>
              <mc:Fallback>
                <p:oleObj name="Equation" r:id="rId23" imgW="672840" imgH="164880" progId="Equation.DSMT4">
                  <p:embed/>
                  <p:pic>
                    <p:nvPicPr>
                      <p:cNvPr id="17513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9263" y="5024438"/>
                        <a:ext cx="18875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77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04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7168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6BBA5-4D49-1A46-BA4B-749D5239081B}" type="slidenum">
              <a:rPr lang="en-US">
                <a:latin typeface="Arial Narrow" pitchFamily="-84" charset="0"/>
              </a:rPr>
              <a:pPr/>
              <a:t>8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1684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5D5195B-C97D-A443-8704-5144BEAF1AA0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8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Some Fundamentals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Kinematics: Description of Motion without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Dynamics: Description of motion accompanied with an understanding the cause of the motion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Vector and Scalar quantities: (</a:t>
            </a:r>
            <a:r>
              <a:rPr lang="en-US" sz="2400" dirty="0">
                <a:solidFill>
                  <a:srgbClr val="CC00CC"/>
                </a:solidFill>
                <a:ea typeface="ＭＳ Ｐゴシック" pitchFamily="-84" charset="-128"/>
                <a:cs typeface="ＭＳ Ｐゴシック" pitchFamily="-84" charset="-128"/>
              </a:rPr>
              <a:t>poll 6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Scalar: Physical quantities that require magnitude but no direction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Speed, length, mass, height, volume, area, magnitude of a vector quantity, </a:t>
            </a:r>
            <a:r>
              <a:rPr lang="en-US" sz="1800" dirty="0" err="1">
                <a:ea typeface="ＭＳ Ｐゴシック" pitchFamily="-84" charset="-128"/>
              </a:rPr>
              <a:t>etc</a:t>
            </a:r>
            <a:endParaRPr lang="en-US" sz="1800" dirty="0">
              <a:ea typeface="ＭＳ Ｐゴシック" pitchFamily="-84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Vector: Physical quantities that require both magnitude and direction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Velocity, Acceleration, Force, Momentum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It does not make sense to say “I ran with velocity of 10miles/hour.”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Objects can be treated as point-like if their sizes are smaller than the scale in the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Earth can be treated as a point like object (or a particle)in celestial problems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>
                <a:ea typeface="ＭＳ Ｐゴシック" pitchFamily="-84" charset="-128"/>
              </a:rPr>
              <a:t>Simplification of the problem </a:t>
            </a:r>
            <a:r>
              <a:rPr lang="en-US" sz="1800" u="sng" dirty="0">
                <a:solidFill>
                  <a:srgbClr val="FF0066"/>
                </a:solidFill>
                <a:ea typeface="ＭＳ Ｐゴシック" pitchFamily="-84" charset="-128"/>
              </a:rPr>
              <a:t>(The first step in setting up to solve a problem…)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Any other examples?</a:t>
            </a:r>
          </a:p>
        </p:txBody>
      </p:sp>
      <p:sp>
        <p:nvSpPr>
          <p:cNvPr id="71687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8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Jan. 27, 2021</a:t>
            </a:r>
          </a:p>
        </p:txBody>
      </p:sp>
      <p:sp>
        <p:nvSpPr>
          <p:cNvPr id="7270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ACD63B-7242-F741-97B4-4265160E1286}" type="slidenum">
              <a:rPr lang="en-US">
                <a:latin typeface="Arial Narrow" pitchFamily="-84" charset="0"/>
              </a:rPr>
              <a:pPr/>
              <a:t>9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72708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49FA802A-6AEF-7048-B718-7C3768F0BD8C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9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Some More Fundamentals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Motions: Can be described as long as the </a:t>
            </a:r>
            <a:r>
              <a:rPr lang="en-US" sz="2800" dirty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position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is known at any given time (or position is expressed as a function of time)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Translation: Linear motion along a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Rotation: Circular or elliptical motion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Vibration: Oscillation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Dimensions of geometry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0 dimension: A point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1 dimension: Linear drag of a point, resulting in a </a:t>
            </a:r>
            <a:r>
              <a:rPr lang="en-US" sz="2400" dirty="0" err="1"/>
              <a:t>straightline</a:t>
            </a:r>
            <a:r>
              <a:rPr lang="en-US" sz="2400" dirty="0"/>
              <a:t> </a:t>
            </a:r>
            <a:r>
              <a:rPr lang="en-US" sz="2400" dirty="0">
                <a:sym typeface="Wingdings" pitchFamily="-84" charset="2"/>
              </a:rPr>
              <a:t> Motion in one-dimension is a motion on a </a:t>
            </a:r>
            <a:r>
              <a:rPr lang="en-US" sz="2400" dirty="0" err="1">
                <a:sym typeface="Wingdings" pitchFamily="-84" charset="2"/>
              </a:rPr>
              <a:t>straightline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2 dimension: Linear drag of a line resulting in a surface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3 dimension: Perpendicular Linear drag of a surface, resulting in a stereo object</a:t>
            </a:r>
          </a:p>
        </p:txBody>
      </p:sp>
      <p:sp>
        <p:nvSpPr>
          <p:cNvPr id="7271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PHYS 1443-003, Spring 2021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3565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18330</TotalTime>
  <Words>1181</Words>
  <Application>Microsoft Macintosh PowerPoint</Application>
  <PresentationFormat>On-screen Show (4:3)</PresentationFormat>
  <Paragraphs>143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 Narrow</vt:lpstr>
      <vt:lpstr>Monotype Corsiva</vt:lpstr>
      <vt:lpstr>Times New Roman</vt:lpstr>
      <vt:lpstr>phys1443-spring02</vt:lpstr>
      <vt:lpstr>Equation</vt:lpstr>
      <vt:lpstr>PHYS 1443 – Section 003 Lecture #3</vt:lpstr>
      <vt:lpstr>Reminder: Special Project #1 for Extra Credit</vt:lpstr>
      <vt:lpstr>Estimates &amp; Order-of-Magnitude Calculations </vt:lpstr>
      <vt:lpstr>Example for Estimates</vt:lpstr>
      <vt:lpstr>Dimensions of Units and Dimensional Analysis</vt:lpstr>
      <vt:lpstr>Dimensions of units and Dimensional Analysis cnt’d</vt:lpstr>
      <vt:lpstr>Examples</vt:lpstr>
      <vt:lpstr>Some Fundamentals</vt:lpstr>
      <vt:lpstr>Some More Fundamentals</vt:lpstr>
      <vt:lpstr>Displacement, Velocity and Speed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766</cp:revision>
  <dcterms:created xsi:type="dcterms:W3CDTF">2012-01-19T04:21:20Z</dcterms:created>
  <dcterms:modified xsi:type="dcterms:W3CDTF">2021-01-27T22:14:23Z</dcterms:modified>
</cp:coreProperties>
</file>