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91" r:id="rId2"/>
    <p:sldId id="335" r:id="rId3"/>
    <p:sldId id="583" r:id="rId4"/>
    <p:sldId id="506" r:id="rId5"/>
    <p:sldId id="507" r:id="rId6"/>
    <p:sldId id="509" r:id="rId7"/>
    <p:sldId id="510" r:id="rId8"/>
    <p:sldId id="526" r:id="rId9"/>
    <p:sldId id="527" r:id="rId10"/>
    <p:sldId id="528" r:id="rId11"/>
    <p:sldId id="511" r:id="rId12"/>
    <p:sldId id="512" r:id="rId13"/>
    <p:sldId id="513" r:id="rId14"/>
    <p:sldId id="514" r:id="rId15"/>
    <p:sldId id="515" r:id="rId16"/>
    <p:sldId id="516" r:id="rId17"/>
    <p:sldId id="517" r:id="rId18"/>
    <p:sldId id="518" r:id="rId19"/>
    <p:sldId id="519" r:id="rId20"/>
    <p:sldId id="520" r:id="rId21"/>
    <p:sldId id="521" r:id="rId22"/>
    <p:sldId id="530" r:id="rId23"/>
    <p:sldId id="580" r:id="rId24"/>
    <p:sldId id="582" r:id="rId25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660066"/>
    <a:srgbClr val="99FFCC"/>
    <a:srgbClr val="FFFFCC"/>
    <a:srgbClr val="CC6600"/>
    <a:srgbClr val="FF0066"/>
    <a:srgbClr val="00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78"/>
    <p:restoredTop sz="94660"/>
  </p:normalViewPr>
  <p:slideViewPr>
    <p:cSldViewPr>
      <p:cViewPr varScale="1">
        <p:scale>
          <a:sx n="136" d="100"/>
          <a:sy n="136" d="100"/>
        </p:scale>
        <p:origin x="144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3" Type="http://schemas.openxmlformats.org/officeDocument/2006/relationships/image" Target="../media/image90.wmf"/><Relationship Id="rId7" Type="http://schemas.openxmlformats.org/officeDocument/2006/relationships/image" Target="../media/image94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6" Type="http://schemas.openxmlformats.org/officeDocument/2006/relationships/image" Target="../media/image93.wmf"/><Relationship Id="rId5" Type="http://schemas.openxmlformats.org/officeDocument/2006/relationships/image" Target="../media/image92.wmf"/><Relationship Id="rId10" Type="http://schemas.openxmlformats.org/officeDocument/2006/relationships/image" Target="../media/image97.wmf"/><Relationship Id="rId4" Type="http://schemas.openxmlformats.org/officeDocument/2006/relationships/image" Target="../media/image91.wmf"/><Relationship Id="rId9" Type="http://schemas.openxmlformats.org/officeDocument/2006/relationships/image" Target="../media/image9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2.wmf"/><Relationship Id="rId1" Type="http://schemas.openxmlformats.org/officeDocument/2006/relationships/image" Target="../media/image98.wmf"/><Relationship Id="rId5" Type="http://schemas.openxmlformats.org/officeDocument/2006/relationships/image" Target="../media/image101.wmf"/><Relationship Id="rId4" Type="http://schemas.openxmlformats.org/officeDocument/2006/relationships/image" Target="../media/image100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3" Type="http://schemas.openxmlformats.org/officeDocument/2006/relationships/image" Target="../media/image104.wmf"/><Relationship Id="rId7" Type="http://schemas.openxmlformats.org/officeDocument/2006/relationships/image" Target="../media/image108.wmf"/><Relationship Id="rId12" Type="http://schemas.openxmlformats.org/officeDocument/2006/relationships/image" Target="../media/image113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Relationship Id="rId6" Type="http://schemas.openxmlformats.org/officeDocument/2006/relationships/image" Target="../media/image107.wmf"/><Relationship Id="rId11" Type="http://schemas.openxmlformats.org/officeDocument/2006/relationships/image" Target="../media/image112.wmf"/><Relationship Id="rId5" Type="http://schemas.openxmlformats.org/officeDocument/2006/relationships/image" Target="../media/image106.wmf"/><Relationship Id="rId10" Type="http://schemas.openxmlformats.org/officeDocument/2006/relationships/image" Target="../media/image111.wmf"/><Relationship Id="rId4" Type="http://schemas.openxmlformats.org/officeDocument/2006/relationships/image" Target="../media/image105.wmf"/><Relationship Id="rId9" Type="http://schemas.openxmlformats.org/officeDocument/2006/relationships/image" Target="../media/image110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wmf"/><Relationship Id="rId3" Type="http://schemas.openxmlformats.org/officeDocument/2006/relationships/image" Target="../media/image117.wmf"/><Relationship Id="rId7" Type="http://schemas.openxmlformats.org/officeDocument/2006/relationships/image" Target="../media/image121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Relationship Id="rId6" Type="http://schemas.openxmlformats.org/officeDocument/2006/relationships/image" Target="../media/image120.wmf"/><Relationship Id="rId5" Type="http://schemas.openxmlformats.org/officeDocument/2006/relationships/image" Target="../media/image119.wmf"/><Relationship Id="rId10" Type="http://schemas.openxmlformats.org/officeDocument/2006/relationships/image" Target="../media/image124.wmf"/><Relationship Id="rId4" Type="http://schemas.openxmlformats.org/officeDocument/2006/relationships/image" Target="../media/image118.wmf"/><Relationship Id="rId9" Type="http://schemas.openxmlformats.org/officeDocument/2006/relationships/image" Target="../media/image123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13" Type="http://schemas.openxmlformats.org/officeDocument/2006/relationships/image" Target="../media/image107.wmf"/><Relationship Id="rId3" Type="http://schemas.openxmlformats.org/officeDocument/2006/relationships/image" Target="../media/image99.wmf"/><Relationship Id="rId7" Type="http://schemas.openxmlformats.org/officeDocument/2006/relationships/image" Target="../media/image110.wmf"/><Relationship Id="rId12" Type="http://schemas.openxmlformats.org/officeDocument/2006/relationships/image" Target="../media/image106.wmf"/><Relationship Id="rId2" Type="http://schemas.openxmlformats.org/officeDocument/2006/relationships/image" Target="../media/image2.wmf"/><Relationship Id="rId1" Type="http://schemas.openxmlformats.org/officeDocument/2006/relationships/image" Target="../media/image98.wmf"/><Relationship Id="rId6" Type="http://schemas.openxmlformats.org/officeDocument/2006/relationships/image" Target="../media/image104.wmf"/><Relationship Id="rId11" Type="http://schemas.openxmlformats.org/officeDocument/2006/relationships/image" Target="../media/image102.wmf"/><Relationship Id="rId5" Type="http://schemas.openxmlformats.org/officeDocument/2006/relationships/image" Target="../media/image101.wmf"/><Relationship Id="rId10" Type="http://schemas.openxmlformats.org/officeDocument/2006/relationships/image" Target="../media/image113.wmf"/><Relationship Id="rId4" Type="http://schemas.openxmlformats.org/officeDocument/2006/relationships/image" Target="../media/image100.wmf"/><Relationship Id="rId9" Type="http://schemas.openxmlformats.org/officeDocument/2006/relationships/image" Target="../media/image112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emf"/><Relationship Id="rId13" Type="http://schemas.openxmlformats.org/officeDocument/2006/relationships/image" Target="../media/image138.emf"/><Relationship Id="rId18" Type="http://schemas.openxmlformats.org/officeDocument/2006/relationships/image" Target="../media/image143.emf"/><Relationship Id="rId3" Type="http://schemas.openxmlformats.org/officeDocument/2006/relationships/image" Target="../media/image128.emf"/><Relationship Id="rId7" Type="http://schemas.openxmlformats.org/officeDocument/2006/relationships/image" Target="../media/image132.emf"/><Relationship Id="rId12" Type="http://schemas.openxmlformats.org/officeDocument/2006/relationships/image" Target="../media/image137.emf"/><Relationship Id="rId17" Type="http://schemas.openxmlformats.org/officeDocument/2006/relationships/image" Target="../media/image142.emf"/><Relationship Id="rId2" Type="http://schemas.openxmlformats.org/officeDocument/2006/relationships/image" Target="../media/image127.emf"/><Relationship Id="rId16" Type="http://schemas.openxmlformats.org/officeDocument/2006/relationships/image" Target="../media/image141.emf"/><Relationship Id="rId1" Type="http://schemas.openxmlformats.org/officeDocument/2006/relationships/image" Target="../media/image126.emf"/><Relationship Id="rId6" Type="http://schemas.openxmlformats.org/officeDocument/2006/relationships/image" Target="../media/image131.emf"/><Relationship Id="rId11" Type="http://schemas.openxmlformats.org/officeDocument/2006/relationships/image" Target="../media/image136.emf"/><Relationship Id="rId5" Type="http://schemas.openxmlformats.org/officeDocument/2006/relationships/image" Target="../media/image130.emf"/><Relationship Id="rId15" Type="http://schemas.openxmlformats.org/officeDocument/2006/relationships/image" Target="../media/image140.emf"/><Relationship Id="rId10" Type="http://schemas.openxmlformats.org/officeDocument/2006/relationships/image" Target="../media/image135.emf"/><Relationship Id="rId19" Type="http://schemas.openxmlformats.org/officeDocument/2006/relationships/image" Target="../media/image144.emf"/><Relationship Id="rId4" Type="http://schemas.openxmlformats.org/officeDocument/2006/relationships/image" Target="../media/image129.emf"/><Relationship Id="rId9" Type="http://schemas.openxmlformats.org/officeDocument/2006/relationships/image" Target="../media/image134.emf"/><Relationship Id="rId14" Type="http://schemas.openxmlformats.org/officeDocument/2006/relationships/image" Target="../media/image139.e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emf"/><Relationship Id="rId13" Type="http://schemas.openxmlformats.org/officeDocument/2006/relationships/image" Target="../media/image157.emf"/><Relationship Id="rId3" Type="http://schemas.openxmlformats.org/officeDocument/2006/relationships/image" Target="../media/image147.emf"/><Relationship Id="rId7" Type="http://schemas.openxmlformats.org/officeDocument/2006/relationships/image" Target="../media/image151.emf"/><Relationship Id="rId12" Type="http://schemas.openxmlformats.org/officeDocument/2006/relationships/image" Target="../media/image156.emf"/><Relationship Id="rId2" Type="http://schemas.openxmlformats.org/officeDocument/2006/relationships/image" Target="../media/image146.emf"/><Relationship Id="rId1" Type="http://schemas.openxmlformats.org/officeDocument/2006/relationships/image" Target="../media/image145.emf"/><Relationship Id="rId6" Type="http://schemas.openxmlformats.org/officeDocument/2006/relationships/image" Target="../media/image150.emf"/><Relationship Id="rId11" Type="http://schemas.openxmlformats.org/officeDocument/2006/relationships/image" Target="../media/image155.emf"/><Relationship Id="rId5" Type="http://schemas.openxmlformats.org/officeDocument/2006/relationships/image" Target="../media/image149.emf"/><Relationship Id="rId10" Type="http://schemas.openxmlformats.org/officeDocument/2006/relationships/image" Target="../media/image154.emf"/><Relationship Id="rId4" Type="http://schemas.openxmlformats.org/officeDocument/2006/relationships/image" Target="../media/image148.emf"/><Relationship Id="rId9" Type="http://schemas.openxmlformats.org/officeDocument/2006/relationships/image" Target="../media/image153.emf"/><Relationship Id="rId14" Type="http://schemas.openxmlformats.org/officeDocument/2006/relationships/image" Target="../media/image158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image" Target="../media/image20.e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12" Type="http://schemas.openxmlformats.org/officeDocument/2006/relationships/image" Target="../media/image19.e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11" Type="http://schemas.openxmlformats.org/officeDocument/2006/relationships/image" Target="../media/image18.emf"/><Relationship Id="rId5" Type="http://schemas.openxmlformats.org/officeDocument/2006/relationships/image" Target="../media/image12.wmf"/><Relationship Id="rId10" Type="http://schemas.openxmlformats.org/officeDocument/2006/relationships/image" Target="../media/image17.emf"/><Relationship Id="rId4" Type="http://schemas.openxmlformats.org/officeDocument/2006/relationships/image" Target="../media/image11.wmf"/><Relationship Id="rId9" Type="http://schemas.openxmlformats.org/officeDocument/2006/relationships/image" Target="../media/image16.emf"/><Relationship Id="rId14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13" Type="http://schemas.openxmlformats.org/officeDocument/2006/relationships/image" Target="../media/image35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12" Type="http://schemas.openxmlformats.org/officeDocument/2006/relationships/image" Target="../media/image34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11" Type="http://schemas.openxmlformats.org/officeDocument/2006/relationships/image" Target="../media/image33.wmf"/><Relationship Id="rId5" Type="http://schemas.openxmlformats.org/officeDocument/2006/relationships/image" Target="../media/image27.wmf"/><Relationship Id="rId10" Type="http://schemas.openxmlformats.org/officeDocument/2006/relationships/image" Target="../media/image32.wmf"/><Relationship Id="rId4" Type="http://schemas.openxmlformats.org/officeDocument/2006/relationships/image" Target="../media/image26.emf"/><Relationship Id="rId9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image" Target="../media/image47.emf"/><Relationship Id="rId7" Type="http://schemas.openxmlformats.org/officeDocument/2006/relationships/image" Target="../media/image51.emf"/><Relationship Id="rId2" Type="http://schemas.openxmlformats.org/officeDocument/2006/relationships/image" Target="../media/image46.emf"/><Relationship Id="rId1" Type="http://schemas.openxmlformats.org/officeDocument/2006/relationships/image" Target="../media/image45.emf"/><Relationship Id="rId6" Type="http://schemas.openxmlformats.org/officeDocument/2006/relationships/image" Target="../media/image50.emf"/><Relationship Id="rId5" Type="http://schemas.openxmlformats.org/officeDocument/2006/relationships/image" Target="../media/image49.emf"/><Relationship Id="rId4" Type="http://schemas.openxmlformats.org/officeDocument/2006/relationships/image" Target="../media/image48.emf"/><Relationship Id="rId9" Type="http://schemas.openxmlformats.org/officeDocument/2006/relationships/image" Target="../media/image53.e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image" Target="../media/image56.emf"/><Relationship Id="rId7" Type="http://schemas.openxmlformats.org/officeDocument/2006/relationships/image" Target="../media/image60.emf"/><Relationship Id="rId2" Type="http://schemas.openxmlformats.org/officeDocument/2006/relationships/image" Target="../media/image55.emf"/><Relationship Id="rId1" Type="http://schemas.openxmlformats.org/officeDocument/2006/relationships/image" Target="../media/image54.emf"/><Relationship Id="rId6" Type="http://schemas.openxmlformats.org/officeDocument/2006/relationships/image" Target="../media/image59.emf"/><Relationship Id="rId5" Type="http://schemas.openxmlformats.org/officeDocument/2006/relationships/image" Target="../media/image58.emf"/><Relationship Id="rId4" Type="http://schemas.openxmlformats.org/officeDocument/2006/relationships/image" Target="../media/image57.emf"/><Relationship Id="rId9" Type="http://schemas.openxmlformats.org/officeDocument/2006/relationships/image" Target="../media/image62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image" Target="../media/image63.emf"/><Relationship Id="rId6" Type="http://schemas.openxmlformats.org/officeDocument/2006/relationships/image" Target="../media/image68.emf"/><Relationship Id="rId5" Type="http://schemas.openxmlformats.org/officeDocument/2006/relationships/image" Target="../media/image67.emf"/><Relationship Id="rId4" Type="http://schemas.openxmlformats.org/officeDocument/2006/relationships/image" Target="../media/image66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image" Target="../media/image69.e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13" Type="http://schemas.openxmlformats.org/officeDocument/2006/relationships/image" Target="../media/image85.wmf"/><Relationship Id="rId3" Type="http://schemas.openxmlformats.org/officeDocument/2006/relationships/image" Target="../media/image75.wmf"/><Relationship Id="rId7" Type="http://schemas.openxmlformats.org/officeDocument/2006/relationships/image" Target="../media/image79.wmf"/><Relationship Id="rId12" Type="http://schemas.openxmlformats.org/officeDocument/2006/relationships/image" Target="../media/image84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6" Type="http://schemas.openxmlformats.org/officeDocument/2006/relationships/image" Target="../media/image78.wmf"/><Relationship Id="rId11" Type="http://schemas.openxmlformats.org/officeDocument/2006/relationships/image" Target="../media/image83.wmf"/><Relationship Id="rId5" Type="http://schemas.openxmlformats.org/officeDocument/2006/relationships/image" Target="../media/image77.wmf"/><Relationship Id="rId10" Type="http://schemas.openxmlformats.org/officeDocument/2006/relationships/image" Target="../media/image82.wmf"/><Relationship Id="rId4" Type="http://schemas.openxmlformats.org/officeDocument/2006/relationships/image" Target="../media/image76.wmf"/><Relationship Id="rId9" Type="http://schemas.openxmlformats.org/officeDocument/2006/relationships/image" Target="../media/image81.wmf"/><Relationship Id="rId14" Type="http://schemas.openxmlformats.org/officeDocument/2006/relationships/image" Target="../media/image8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EB0806-F8EC-5C43-B7B0-97BCECA98CFE}" type="slidenum">
              <a:rPr lang="en-US" smtClean="0">
                <a:latin typeface="Times New Roman" pitchFamily="-84" charset="0"/>
              </a:rPr>
              <a:pPr/>
              <a:t>7</a:t>
            </a:fld>
            <a:endParaRPr lang="en-US">
              <a:latin typeface="Times New Roman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047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EB0806-F8EC-5C43-B7B0-97BCECA98CFE}" type="slidenum">
              <a:rPr lang="en-US" smtClean="0">
                <a:latin typeface="Times New Roman" pitchFamily="-84" charset="0"/>
              </a:rPr>
              <a:pPr/>
              <a:t>8</a:t>
            </a:fld>
            <a:endParaRPr lang="en-US">
              <a:latin typeface="Times New Roman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958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EB0806-F8EC-5C43-B7B0-97BCECA98CFE}" type="slidenum">
              <a:rPr lang="en-US" smtClean="0">
                <a:latin typeface="Times New Roman" pitchFamily="-84" charset="0"/>
              </a:rPr>
              <a:pPr/>
              <a:t>9</a:t>
            </a:fld>
            <a:endParaRPr lang="en-US">
              <a:latin typeface="Times New Roman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191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EB0806-F8EC-5C43-B7B0-97BCECA98CFE}" type="slidenum">
              <a:rPr lang="en-US" smtClean="0">
                <a:latin typeface="Times New Roman" pitchFamily="-84" charset="0"/>
              </a:rPr>
              <a:pPr/>
              <a:t>10</a:t>
            </a:fld>
            <a:endParaRPr lang="en-US">
              <a:latin typeface="Times New Roman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116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D18279-C4B7-F544-8C1B-E02878155757}" type="slidenum">
              <a:rPr lang="en-US" smtClean="0">
                <a:latin typeface="Times New Roman" pitchFamily="-84" charset="0"/>
              </a:rPr>
              <a:pPr/>
              <a:t>22</a:t>
            </a:fld>
            <a:endParaRPr lang="en-US">
              <a:latin typeface="Times New Roman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274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Feb. 1, 2021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9A4FAA-97D4-0845-9099-C1DC655500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Feb. 1,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Feb. 1,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Feb. 1, 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Monday, Feb. 1, 2021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PHYS 1443-003, Spring 2021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73256-6F70-2C45-A5A6-8E0C65146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90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Feb. 1,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Feb. 1,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Feb. 1,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Feb. 1, 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Feb. 1, 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Feb. 1, 2021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Feb. 1,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Feb. 1,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Monday, Feb. 1, 2021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AE5937-BECD-5C40-8ED3-6BC3751A49B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9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13" Type="http://schemas.openxmlformats.org/officeDocument/2006/relationships/image" Target="../media/image67.e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4.emf"/><Relationship Id="rId12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61.bin"/><Relationship Id="rId11" Type="http://schemas.openxmlformats.org/officeDocument/2006/relationships/image" Target="../media/image66.emf"/><Relationship Id="rId5" Type="http://schemas.openxmlformats.org/officeDocument/2006/relationships/image" Target="../media/image63.emf"/><Relationship Id="rId15" Type="http://schemas.openxmlformats.org/officeDocument/2006/relationships/image" Target="../media/image68.emf"/><Relationship Id="rId10" Type="http://schemas.openxmlformats.org/officeDocument/2006/relationships/oleObject" Target="../embeddings/oleObject63.bin"/><Relationship Id="rId4" Type="http://schemas.openxmlformats.org/officeDocument/2006/relationships/oleObject" Target="../embeddings/oleObject60.bin"/><Relationship Id="rId9" Type="http://schemas.openxmlformats.org/officeDocument/2006/relationships/image" Target="../media/image65.emf"/><Relationship Id="rId14" Type="http://schemas.openxmlformats.org/officeDocument/2006/relationships/oleObject" Target="../embeddings/oleObject6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0.e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69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13" Type="http://schemas.openxmlformats.org/officeDocument/2006/relationships/image" Target="../media/image77.wmf"/><Relationship Id="rId18" Type="http://schemas.openxmlformats.org/officeDocument/2006/relationships/oleObject" Target="../embeddings/oleObject75.bin"/><Relationship Id="rId26" Type="http://schemas.openxmlformats.org/officeDocument/2006/relationships/oleObject" Target="../embeddings/oleObject79.bin"/><Relationship Id="rId3" Type="http://schemas.openxmlformats.org/officeDocument/2006/relationships/image" Target="../media/image87.jpeg"/><Relationship Id="rId21" Type="http://schemas.openxmlformats.org/officeDocument/2006/relationships/image" Target="../media/image81.wmf"/><Relationship Id="rId7" Type="http://schemas.openxmlformats.org/officeDocument/2006/relationships/image" Target="../media/image74.wmf"/><Relationship Id="rId12" Type="http://schemas.openxmlformats.org/officeDocument/2006/relationships/oleObject" Target="../embeddings/oleObject72.bin"/><Relationship Id="rId17" Type="http://schemas.openxmlformats.org/officeDocument/2006/relationships/image" Target="../media/image79.wmf"/><Relationship Id="rId25" Type="http://schemas.openxmlformats.org/officeDocument/2006/relationships/image" Target="../media/image83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74.bin"/><Relationship Id="rId20" Type="http://schemas.openxmlformats.org/officeDocument/2006/relationships/oleObject" Target="../embeddings/oleObject76.bin"/><Relationship Id="rId29" Type="http://schemas.openxmlformats.org/officeDocument/2006/relationships/image" Target="../media/image85.wmf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69.bin"/><Relationship Id="rId11" Type="http://schemas.openxmlformats.org/officeDocument/2006/relationships/image" Target="../media/image76.wmf"/><Relationship Id="rId24" Type="http://schemas.openxmlformats.org/officeDocument/2006/relationships/oleObject" Target="../embeddings/oleObject78.bin"/><Relationship Id="rId5" Type="http://schemas.openxmlformats.org/officeDocument/2006/relationships/image" Target="../media/image73.wmf"/><Relationship Id="rId15" Type="http://schemas.openxmlformats.org/officeDocument/2006/relationships/image" Target="../media/image78.wmf"/><Relationship Id="rId23" Type="http://schemas.openxmlformats.org/officeDocument/2006/relationships/image" Target="../media/image82.wmf"/><Relationship Id="rId28" Type="http://schemas.openxmlformats.org/officeDocument/2006/relationships/oleObject" Target="../embeddings/oleObject80.bin"/><Relationship Id="rId10" Type="http://schemas.openxmlformats.org/officeDocument/2006/relationships/oleObject" Target="../embeddings/oleObject71.bin"/><Relationship Id="rId19" Type="http://schemas.openxmlformats.org/officeDocument/2006/relationships/image" Target="../media/image80.wmf"/><Relationship Id="rId31" Type="http://schemas.openxmlformats.org/officeDocument/2006/relationships/image" Target="../media/image86.wmf"/><Relationship Id="rId4" Type="http://schemas.openxmlformats.org/officeDocument/2006/relationships/oleObject" Target="../embeddings/oleObject68.bin"/><Relationship Id="rId9" Type="http://schemas.openxmlformats.org/officeDocument/2006/relationships/image" Target="../media/image75.wmf"/><Relationship Id="rId14" Type="http://schemas.openxmlformats.org/officeDocument/2006/relationships/oleObject" Target="../embeddings/oleObject73.bin"/><Relationship Id="rId22" Type="http://schemas.openxmlformats.org/officeDocument/2006/relationships/oleObject" Target="../embeddings/oleObject77.bin"/><Relationship Id="rId27" Type="http://schemas.openxmlformats.org/officeDocument/2006/relationships/image" Target="../media/image84.wmf"/><Relationship Id="rId30" Type="http://schemas.openxmlformats.org/officeDocument/2006/relationships/oleObject" Target="../embeddings/oleObject81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13" Type="http://schemas.openxmlformats.org/officeDocument/2006/relationships/image" Target="../media/image92.wmf"/><Relationship Id="rId18" Type="http://schemas.openxmlformats.org/officeDocument/2006/relationships/oleObject" Target="../embeddings/oleObject89.bin"/><Relationship Id="rId3" Type="http://schemas.openxmlformats.org/officeDocument/2006/relationships/image" Target="../media/image87.jpeg"/><Relationship Id="rId21" Type="http://schemas.openxmlformats.org/officeDocument/2006/relationships/image" Target="../media/image96.wmf"/><Relationship Id="rId7" Type="http://schemas.openxmlformats.org/officeDocument/2006/relationships/image" Target="../media/image89.wmf"/><Relationship Id="rId12" Type="http://schemas.openxmlformats.org/officeDocument/2006/relationships/oleObject" Target="../embeddings/oleObject86.bin"/><Relationship Id="rId17" Type="http://schemas.openxmlformats.org/officeDocument/2006/relationships/image" Target="../media/image94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88.bin"/><Relationship Id="rId20" Type="http://schemas.openxmlformats.org/officeDocument/2006/relationships/oleObject" Target="../embeddings/oleObject90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83.bin"/><Relationship Id="rId11" Type="http://schemas.openxmlformats.org/officeDocument/2006/relationships/image" Target="../media/image91.wmf"/><Relationship Id="rId5" Type="http://schemas.openxmlformats.org/officeDocument/2006/relationships/image" Target="../media/image88.wmf"/><Relationship Id="rId15" Type="http://schemas.openxmlformats.org/officeDocument/2006/relationships/image" Target="../media/image93.wmf"/><Relationship Id="rId23" Type="http://schemas.openxmlformats.org/officeDocument/2006/relationships/image" Target="../media/image97.wmf"/><Relationship Id="rId10" Type="http://schemas.openxmlformats.org/officeDocument/2006/relationships/oleObject" Target="../embeddings/oleObject85.bin"/><Relationship Id="rId19" Type="http://schemas.openxmlformats.org/officeDocument/2006/relationships/image" Target="../media/image95.wmf"/><Relationship Id="rId4" Type="http://schemas.openxmlformats.org/officeDocument/2006/relationships/oleObject" Target="../embeddings/oleObject82.bin"/><Relationship Id="rId9" Type="http://schemas.openxmlformats.org/officeDocument/2006/relationships/image" Target="../media/image90.wmf"/><Relationship Id="rId14" Type="http://schemas.openxmlformats.org/officeDocument/2006/relationships/oleObject" Target="../embeddings/oleObject87.bin"/><Relationship Id="rId22" Type="http://schemas.openxmlformats.org/officeDocument/2006/relationships/oleObject" Target="../embeddings/oleObject91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3" Type="http://schemas.openxmlformats.org/officeDocument/2006/relationships/oleObject" Target="../embeddings/oleObject92.bin"/><Relationship Id="rId7" Type="http://schemas.openxmlformats.org/officeDocument/2006/relationships/oleObject" Target="../embeddings/oleObject94.bin"/><Relationship Id="rId12" Type="http://schemas.openxmlformats.org/officeDocument/2006/relationships/image" Target="../media/image101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96.bin"/><Relationship Id="rId5" Type="http://schemas.openxmlformats.org/officeDocument/2006/relationships/oleObject" Target="../embeddings/oleObject93.bin"/><Relationship Id="rId10" Type="http://schemas.openxmlformats.org/officeDocument/2006/relationships/image" Target="../media/image100.wmf"/><Relationship Id="rId4" Type="http://schemas.openxmlformats.org/officeDocument/2006/relationships/image" Target="../media/image98.wmf"/><Relationship Id="rId9" Type="http://schemas.openxmlformats.org/officeDocument/2006/relationships/oleObject" Target="../embeddings/oleObject95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13" Type="http://schemas.openxmlformats.org/officeDocument/2006/relationships/oleObject" Target="../embeddings/oleObject102.bin"/><Relationship Id="rId18" Type="http://schemas.openxmlformats.org/officeDocument/2006/relationships/image" Target="../media/image109.wmf"/><Relationship Id="rId26" Type="http://schemas.openxmlformats.org/officeDocument/2006/relationships/image" Target="../media/image113.wmf"/><Relationship Id="rId3" Type="http://schemas.openxmlformats.org/officeDocument/2006/relationships/oleObject" Target="../embeddings/oleObject97.bin"/><Relationship Id="rId21" Type="http://schemas.openxmlformats.org/officeDocument/2006/relationships/oleObject" Target="../embeddings/oleObject106.bin"/><Relationship Id="rId7" Type="http://schemas.openxmlformats.org/officeDocument/2006/relationships/oleObject" Target="../embeddings/oleObject99.bin"/><Relationship Id="rId12" Type="http://schemas.openxmlformats.org/officeDocument/2006/relationships/image" Target="../media/image106.wmf"/><Relationship Id="rId17" Type="http://schemas.openxmlformats.org/officeDocument/2006/relationships/oleObject" Target="../embeddings/oleObject104.bin"/><Relationship Id="rId25" Type="http://schemas.openxmlformats.org/officeDocument/2006/relationships/oleObject" Target="../embeddings/oleObject10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8.wmf"/><Relationship Id="rId20" Type="http://schemas.openxmlformats.org/officeDocument/2006/relationships/image" Target="../media/image110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03.wmf"/><Relationship Id="rId11" Type="http://schemas.openxmlformats.org/officeDocument/2006/relationships/oleObject" Target="../embeddings/oleObject101.bin"/><Relationship Id="rId24" Type="http://schemas.openxmlformats.org/officeDocument/2006/relationships/image" Target="../media/image112.wmf"/><Relationship Id="rId5" Type="http://schemas.openxmlformats.org/officeDocument/2006/relationships/oleObject" Target="../embeddings/oleObject98.bin"/><Relationship Id="rId15" Type="http://schemas.openxmlformats.org/officeDocument/2006/relationships/oleObject" Target="../embeddings/oleObject103.bin"/><Relationship Id="rId23" Type="http://schemas.openxmlformats.org/officeDocument/2006/relationships/oleObject" Target="../embeddings/oleObject107.bin"/><Relationship Id="rId10" Type="http://schemas.openxmlformats.org/officeDocument/2006/relationships/image" Target="../media/image105.wmf"/><Relationship Id="rId19" Type="http://schemas.openxmlformats.org/officeDocument/2006/relationships/oleObject" Target="../embeddings/oleObject105.bin"/><Relationship Id="rId4" Type="http://schemas.openxmlformats.org/officeDocument/2006/relationships/image" Target="../media/image102.wmf"/><Relationship Id="rId9" Type="http://schemas.openxmlformats.org/officeDocument/2006/relationships/oleObject" Target="../embeddings/oleObject100.bin"/><Relationship Id="rId14" Type="http://schemas.openxmlformats.org/officeDocument/2006/relationships/image" Target="../media/image107.wmf"/><Relationship Id="rId22" Type="http://schemas.openxmlformats.org/officeDocument/2006/relationships/image" Target="../media/image111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jaehoonyu@uta.edu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1.bin"/><Relationship Id="rId13" Type="http://schemas.openxmlformats.org/officeDocument/2006/relationships/image" Target="../media/image119.wmf"/><Relationship Id="rId18" Type="http://schemas.openxmlformats.org/officeDocument/2006/relationships/oleObject" Target="../embeddings/oleObject116.bin"/><Relationship Id="rId3" Type="http://schemas.openxmlformats.org/officeDocument/2006/relationships/image" Target="../media/image125.jpeg"/><Relationship Id="rId21" Type="http://schemas.openxmlformats.org/officeDocument/2006/relationships/image" Target="../media/image123.wmf"/><Relationship Id="rId7" Type="http://schemas.openxmlformats.org/officeDocument/2006/relationships/image" Target="../media/image116.wmf"/><Relationship Id="rId12" Type="http://schemas.openxmlformats.org/officeDocument/2006/relationships/oleObject" Target="../embeddings/oleObject113.bin"/><Relationship Id="rId17" Type="http://schemas.openxmlformats.org/officeDocument/2006/relationships/image" Target="../media/image121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115.bin"/><Relationship Id="rId20" Type="http://schemas.openxmlformats.org/officeDocument/2006/relationships/oleObject" Target="../embeddings/oleObject117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10.bin"/><Relationship Id="rId11" Type="http://schemas.openxmlformats.org/officeDocument/2006/relationships/image" Target="../media/image118.wmf"/><Relationship Id="rId5" Type="http://schemas.openxmlformats.org/officeDocument/2006/relationships/image" Target="../media/image115.wmf"/><Relationship Id="rId15" Type="http://schemas.openxmlformats.org/officeDocument/2006/relationships/image" Target="../media/image120.wmf"/><Relationship Id="rId23" Type="http://schemas.openxmlformats.org/officeDocument/2006/relationships/image" Target="../media/image124.wmf"/><Relationship Id="rId10" Type="http://schemas.openxmlformats.org/officeDocument/2006/relationships/oleObject" Target="../embeddings/oleObject112.bin"/><Relationship Id="rId19" Type="http://schemas.openxmlformats.org/officeDocument/2006/relationships/image" Target="../media/image122.wmf"/><Relationship Id="rId4" Type="http://schemas.openxmlformats.org/officeDocument/2006/relationships/oleObject" Target="../embeddings/oleObject109.bin"/><Relationship Id="rId9" Type="http://schemas.openxmlformats.org/officeDocument/2006/relationships/image" Target="../media/image117.wmf"/><Relationship Id="rId14" Type="http://schemas.openxmlformats.org/officeDocument/2006/relationships/oleObject" Target="../embeddings/oleObject114.bin"/><Relationship Id="rId22" Type="http://schemas.openxmlformats.org/officeDocument/2006/relationships/oleObject" Target="../embeddings/oleObject118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1.bin"/><Relationship Id="rId13" Type="http://schemas.openxmlformats.org/officeDocument/2006/relationships/image" Target="../media/image101.wmf"/><Relationship Id="rId18" Type="http://schemas.openxmlformats.org/officeDocument/2006/relationships/oleObject" Target="../embeddings/oleObject126.bin"/><Relationship Id="rId26" Type="http://schemas.openxmlformats.org/officeDocument/2006/relationships/oleObject" Target="../embeddings/oleObject130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112.wmf"/><Relationship Id="rId7" Type="http://schemas.openxmlformats.org/officeDocument/2006/relationships/image" Target="../media/image2.wmf"/><Relationship Id="rId12" Type="http://schemas.openxmlformats.org/officeDocument/2006/relationships/oleObject" Target="../embeddings/oleObject123.bin"/><Relationship Id="rId17" Type="http://schemas.openxmlformats.org/officeDocument/2006/relationships/image" Target="../media/image110.wmf"/><Relationship Id="rId25" Type="http://schemas.openxmlformats.org/officeDocument/2006/relationships/image" Target="../media/image102.w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125.bin"/><Relationship Id="rId20" Type="http://schemas.openxmlformats.org/officeDocument/2006/relationships/oleObject" Target="../embeddings/oleObject127.bin"/><Relationship Id="rId29" Type="http://schemas.openxmlformats.org/officeDocument/2006/relationships/image" Target="../media/image107.wmf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20.bin"/><Relationship Id="rId11" Type="http://schemas.openxmlformats.org/officeDocument/2006/relationships/image" Target="../media/image100.wmf"/><Relationship Id="rId24" Type="http://schemas.openxmlformats.org/officeDocument/2006/relationships/oleObject" Target="../embeddings/oleObject129.bin"/><Relationship Id="rId5" Type="http://schemas.openxmlformats.org/officeDocument/2006/relationships/image" Target="../media/image98.wmf"/><Relationship Id="rId15" Type="http://schemas.openxmlformats.org/officeDocument/2006/relationships/image" Target="../media/image104.wmf"/><Relationship Id="rId23" Type="http://schemas.openxmlformats.org/officeDocument/2006/relationships/image" Target="../media/image113.wmf"/><Relationship Id="rId28" Type="http://schemas.openxmlformats.org/officeDocument/2006/relationships/oleObject" Target="../embeddings/oleObject131.bin"/><Relationship Id="rId10" Type="http://schemas.openxmlformats.org/officeDocument/2006/relationships/oleObject" Target="../embeddings/oleObject122.bin"/><Relationship Id="rId19" Type="http://schemas.openxmlformats.org/officeDocument/2006/relationships/image" Target="../media/image111.wmf"/><Relationship Id="rId4" Type="http://schemas.openxmlformats.org/officeDocument/2006/relationships/oleObject" Target="../embeddings/oleObject119.bin"/><Relationship Id="rId9" Type="http://schemas.openxmlformats.org/officeDocument/2006/relationships/image" Target="../media/image99.wmf"/><Relationship Id="rId14" Type="http://schemas.openxmlformats.org/officeDocument/2006/relationships/oleObject" Target="../embeddings/oleObject124.bin"/><Relationship Id="rId22" Type="http://schemas.openxmlformats.org/officeDocument/2006/relationships/oleObject" Target="../embeddings/oleObject128.bin"/><Relationship Id="rId27" Type="http://schemas.openxmlformats.org/officeDocument/2006/relationships/image" Target="../media/image106.wmf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37.bin"/><Relationship Id="rId18" Type="http://schemas.openxmlformats.org/officeDocument/2006/relationships/image" Target="../media/image133.emf"/><Relationship Id="rId26" Type="http://schemas.openxmlformats.org/officeDocument/2006/relationships/image" Target="../media/image137.emf"/><Relationship Id="rId39" Type="http://schemas.openxmlformats.org/officeDocument/2006/relationships/oleObject" Target="../embeddings/oleObject150.bin"/><Relationship Id="rId21" Type="http://schemas.openxmlformats.org/officeDocument/2006/relationships/oleObject" Target="../embeddings/oleObject141.bin"/><Relationship Id="rId34" Type="http://schemas.openxmlformats.org/officeDocument/2006/relationships/image" Target="../media/image141.emf"/><Relationship Id="rId7" Type="http://schemas.openxmlformats.org/officeDocument/2006/relationships/oleObject" Target="../embeddings/oleObject134.bin"/><Relationship Id="rId12" Type="http://schemas.openxmlformats.org/officeDocument/2006/relationships/image" Target="../media/image130.emf"/><Relationship Id="rId17" Type="http://schemas.openxmlformats.org/officeDocument/2006/relationships/oleObject" Target="../embeddings/oleObject139.bin"/><Relationship Id="rId25" Type="http://schemas.openxmlformats.org/officeDocument/2006/relationships/oleObject" Target="../embeddings/oleObject143.bin"/><Relationship Id="rId33" Type="http://schemas.openxmlformats.org/officeDocument/2006/relationships/oleObject" Target="../embeddings/oleObject147.bin"/><Relationship Id="rId38" Type="http://schemas.openxmlformats.org/officeDocument/2006/relationships/image" Target="../media/image143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2.emf"/><Relationship Id="rId20" Type="http://schemas.openxmlformats.org/officeDocument/2006/relationships/image" Target="../media/image134.emf"/><Relationship Id="rId29" Type="http://schemas.openxmlformats.org/officeDocument/2006/relationships/oleObject" Target="../embeddings/oleObject145.bin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27.emf"/><Relationship Id="rId11" Type="http://schemas.openxmlformats.org/officeDocument/2006/relationships/oleObject" Target="../embeddings/oleObject136.bin"/><Relationship Id="rId24" Type="http://schemas.openxmlformats.org/officeDocument/2006/relationships/image" Target="../media/image136.emf"/><Relationship Id="rId32" Type="http://schemas.openxmlformats.org/officeDocument/2006/relationships/image" Target="../media/image140.emf"/><Relationship Id="rId37" Type="http://schemas.openxmlformats.org/officeDocument/2006/relationships/oleObject" Target="../embeddings/oleObject149.bin"/><Relationship Id="rId40" Type="http://schemas.openxmlformats.org/officeDocument/2006/relationships/image" Target="../media/image144.emf"/><Relationship Id="rId5" Type="http://schemas.openxmlformats.org/officeDocument/2006/relationships/oleObject" Target="../embeddings/oleObject133.bin"/><Relationship Id="rId15" Type="http://schemas.openxmlformats.org/officeDocument/2006/relationships/oleObject" Target="../embeddings/oleObject138.bin"/><Relationship Id="rId23" Type="http://schemas.openxmlformats.org/officeDocument/2006/relationships/oleObject" Target="../embeddings/oleObject142.bin"/><Relationship Id="rId28" Type="http://schemas.openxmlformats.org/officeDocument/2006/relationships/image" Target="../media/image138.emf"/><Relationship Id="rId36" Type="http://schemas.openxmlformats.org/officeDocument/2006/relationships/image" Target="../media/image142.emf"/><Relationship Id="rId10" Type="http://schemas.openxmlformats.org/officeDocument/2006/relationships/image" Target="../media/image129.emf"/><Relationship Id="rId19" Type="http://schemas.openxmlformats.org/officeDocument/2006/relationships/oleObject" Target="../embeddings/oleObject140.bin"/><Relationship Id="rId31" Type="http://schemas.openxmlformats.org/officeDocument/2006/relationships/oleObject" Target="../embeddings/oleObject146.bin"/><Relationship Id="rId4" Type="http://schemas.openxmlformats.org/officeDocument/2006/relationships/image" Target="../media/image126.emf"/><Relationship Id="rId9" Type="http://schemas.openxmlformats.org/officeDocument/2006/relationships/oleObject" Target="../embeddings/oleObject135.bin"/><Relationship Id="rId14" Type="http://schemas.openxmlformats.org/officeDocument/2006/relationships/image" Target="../media/image131.emf"/><Relationship Id="rId22" Type="http://schemas.openxmlformats.org/officeDocument/2006/relationships/image" Target="../media/image135.emf"/><Relationship Id="rId27" Type="http://schemas.openxmlformats.org/officeDocument/2006/relationships/oleObject" Target="../embeddings/oleObject144.bin"/><Relationship Id="rId30" Type="http://schemas.openxmlformats.org/officeDocument/2006/relationships/image" Target="../media/image139.emf"/><Relationship Id="rId35" Type="http://schemas.openxmlformats.org/officeDocument/2006/relationships/oleObject" Target="../embeddings/oleObject148.bin"/><Relationship Id="rId8" Type="http://schemas.openxmlformats.org/officeDocument/2006/relationships/image" Target="../media/image128.emf"/><Relationship Id="rId3" Type="http://schemas.openxmlformats.org/officeDocument/2006/relationships/oleObject" Target="../embeddings/oleObject132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emf"/><Relationship Id="rId13" Type="http://schemas.openxmlformats.org/officeDocument/2006/relationships/oleObject" Target="../embeddings/oleObject156.bin"/><Relationship Id="rId18" Type="http://schemas.openxmlformats.org/officeDocument/2006/relationships/image" Target="../media/image152.emf"/><Relationship Id="rId26" Type="http://schemas.openxmlformats.org/officeDocument/2006/relationships/image" Target="../media/image156.emf"/><Relationship Id="rId3" Type="http://schemas.openxmlformats.org/officeDocument/2006/relationships/oleObject" Target="../embeddings/oleObject151.bin"/><Relationship Id="rId21" Type="http://schemas.openxmlformats.org/officeDocument/2006/relationships/oleObject" Target="../embeddings/oleObject160.bin"/><Relationship Id="rId7" Type="http://schemas.openxmlformats.org/officeDocument/2006/relationships/oleObject" Target="../embeddings/oleObject153.bin"/><Relationship Id="rId12" Type="http://schemas.openxmlformats.org/officeDocument/2006/relationships/image" Target="../media/image149.emf"/><Relationship Id="rId17" Type="http://schemas.openxmlformats.org/officeDocument/2006/relationships/oleObject" Target="../embeddings/oleObject158.bin"/><Relationship Id="rId25" Type="http://schemas.openxmlformats.org/officeDocument/2006/relationships/oleObject" Target="../embeddings/oleObject16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1.emf"/><Relationship Id="rId20" Type="http://schemas.openxmlformats.org/officeDocument/2006/relationships/image" Target="../media/image153.emf"/><Relationship Id="rId29" Type="http://schemas.openxmlformats.org/officeDocument/2006/relationships/oleObject" Target="../embeddings/oleObject164.bin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46.emf"/><Relationship Id="rId11" Type="http://schemas.openxmlformats.org/officeDocument/2006/relationships/oleObject" Target="../embeddings/oleObject155.bin"/><Relationship Id="rId24" Type="http://schemas.openxmlformats.org/officeDocument/2006/relationships/image" Target="../media/image155.emf"/><Relationship Id="rId5" Type="http://schemas.openxmlformats.org/officeDocument/2006/relationships/oleObject" Target="../embeddings/oleObject152.bin"/><Relationship Id="rId15" Type="http://schemas.openxmlformats.org/officeDocument/2006/relationships/oleObject" Target="../embeddings/oleObject157.bin"/><Relationship Id="rId23" Type="http://schemas.openxmlformats.org/officeDocument/2006/relationships/oleObject" Target="../embeddings/oleObject161.bin"/><Relationship Id="rId28" Type="http://schemas.openxmlformats.org/officeDocument/2006/relationships/image" Target="../media/image157.emf"/><Relationship Id="rId10" Type="http://schemas.openxmlformats.org/officeDocument/2006/relationships/image" Target="../media/image148.emf"/><Relationship Id="rId19" Type="http://schemas.openxmlformats.org/officeDocument/2006/relationships/oleObject" Target="../embeddings/oleObject159.bin"/><Relationship Id="rId4" Type="http://schemas.openxmlformats.org/officeDocument/2006/relationships/image" Target="../media/image145.emf"/><Relationship Id="rId9" Type="http://schemas.openxmlformats.org/officeDocument/2006/relationships/oleObject" Target="../embeddings/oleObject154.bin"/><Relationship Id="rId14" Type="http://schemas.openxmlformats.org/officeDocument/2006/relationships/image" Target="../media/image150.emf"/><Relationship Id="rId22" Type="http://schemas.openxmlformats.org/officeDocument/2006/relationships/image" Target="../media/image154.emf"/><Relationship Id="rId27" Type="http://schemas.openxmlformats.org/officeDocument/2006/relationships/oleObject" Target="../embeddings/oleObject163.bin"/><Relationship Id="rId30" Type="http://schemas.openxmlformats.org/officeDocument/2006/relationships/image" Target="../media/image15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2.wmf"/><Relationship Id="rId18" Type="http://schemas.openxmlformats.org/officeDocument/2006/relationships/oleObject" Target="../embeddings/oleObject14.bin"/><Relationship Id="rId26" Type="http://schemas.openxmlformats.org/officeDocument/2006/relationships/oleObject" Target="../embeddings/oleObject18.bin"/><Relationship Id="rId3" Type="http://schemas.openxmlformats.org/officeDocument/2006/relationships/image" Target="../media/image22.jpeg"/><Relationship Id="rId21" Type="http://schemas.openxmlformats.org/officeDocument/2006/relationships/image" Target="../media/image16.emf"/><Relationship Id="rId7" Type="http://schemas.openxmlformats.org/officeDocument/2006/relationships/image" Target="../media/image9.wmf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14.wmf"/><Relationship Id="rId25" Type="http://schemas.openxmlformats.org/officeDocument/2006/relationships/image" Target="../media/image18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3.bin"/><Relationship Id="rId20" Type="http://schemas.openxmlformats.org/officeDocument/2006/relationships/oleObject" Target="../embeddings/oleObject15.bin"/><Relationship Id="rId29" Type="http://schemas.openxmlformats.org/officeDocument/2006/relationships/image" Target="../media/image20.e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1.wmf"/><Relationship Id="rId24" Type="http://schemas.openxmlformats.org/officeDocument/2006/relationships/oleObject" Target="../embeddings/oleObject17.bin"/><Relationship Id="rId5" Type="http://schemas.openxmlformats.org/officeDocument/2006/relationships/image" Target="../media/image8.wmf"/><Relationship Id="rId15" Type="http://schemas.openxmlformats.org/officeDocument/2006/relationships/image" Target="../media/image13.wmf"/><Relationship Id="rId23" Type="http://schemas.openxmlformats.org/officeDocument/2006/relationships/image" Target="../media/image17.emf"/><Relationship Id="rId28" Type="http://schemas.openxmlformats.org/officeDocument/2006/relationships/oleObject" Target="../embeddings/oleObject19.bin"/><Relationship Id="rId10" Type="http://schemas.openxmlformats.org/officeDocument/2006/relationships/oleObject" Target="../embeddings/oleObject10.bin"/><Relationship Id="rId19" Type="http://schemas.openxmlformats.org/officeDocument/2006/relationships/image" Target="../media/image15.wmf"/><Relationship Id="rId31" Type="http://schemas.openxmlformats.org/officeDocument/2006/relationships/image" Target="../media/image21.e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12.bin"/><Relationship Id="rId22" Type="http://schemas.openxmlformats.org/officeDocument/2006/relationships/oleObject" Target="../embeddings/oleObject16.bin"/><Relationship Id="rId27" Type="http://schemas.openxmlformats.org/officeDocument/2006/relationships/image" Target="../media/image19.emf"/><Relationship Id="rId30" Type="http://schemas.openxmlformats.org/officeDocument/2006/relationships/oleObject" Target="../embeddings/oleObject20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26.bin"/><Relationship Id="rId18" Type="http://schemas.openxmlformats.org/officeDocument/2006/relationships/image" Target="../media/image30.emf"/><Relationship Id="rId26" Type="http://schemas.openxmlformats.org/officeDocument/2006/relationships/image" Target="../media/image34.wmf"/><Relationship Id="rId3" Type="http://schemas.openxmlformats.org/officeDocument/2006/relationships/oleObject" Target="../embeddings/oleObject21.bin"/><Relationship Id="rId21" Type="http://schemas.openxmlformats.org/officeDocument/2006/relationships/oleObject" Target="../embeddings/oleObject30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27.wmf"/><Relationship Id="rId17" Type="http://schemas.openxmlformats.org/officeDocument/2006/relationships/oleObject" Target="../embeddings/oleObject28.bin"/><Relationship Id="rId25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9.wmf"/><Relationship Id="rId20" Type="http://schemas.openxmlformats.org/officeDocument/2006/relationships/image" Target="../media/image31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25.bin"/><Relationship Id="rId24" Type="http://schemas.openxmlformats.org/officeDocument/2006/relationships/image" Target="../media/image33.wmf"/><Relationship Id="rId5" Type="http://schemas.openxmlformats.org/officeDocument/2006/relationships/oleObject" Target="../embeddings/oleObject22.bin"/><Relationship Id="rId15" Type="http://schemas.openxmlformats.org/officeDocument/2006/relationships/oleObject" Target="../embeddings/oleObject27.bin"/><Relationship Id="rId23" Type="http://schemas.openxmlformats.org/officeDocument/2006/relationships/oleObject" Target="../embeddings/oleObject31.bin"/><Relationship Id="rId28" Type="http://schemas.openxmlformats.org/officeDocument/2006/relationships/image" Target="../media/image35.wmf"/><Relationship Id="rId10" Type="http://schemas.openxmlformats.org/officeDocument/2006/relationships/image" Target="../media/image26.emf"/><Relationship Id="rId19" Type="http://schemas.openxmlformats.org/officeDocument/2006/relationships/oleObject" Target="../embeddings/oleObject29.bin"/><Relationship Id="rId4" Type="http://schemas.openxmlformats.org/officeDocument/2006/relationships/image" Target="../media/image23.w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28.wmf"/><Relationship Id="rId22" Type="http://schemas.openxmlformats.org/officeDocument/2006/relationships/image" Target="../media/image32.wmf"/><Relationship Id="rId27" Type="http://schemas.openxmlformats.org/officeDocument/2006/relationships/oleObject" Target="../embeddings/oleObject3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38.bin"/><Relationship Id="rId18" Type="http://schemas.openxmlformats.org/officeDocument/2006/relationships/image" Target="../media/image42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39.wmf"/><Relationship Id="rId1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1.wmf"/><Relationship Id="rId20" Type="http://schemas.openxmlformats.org/officeDocument/2006/relationships/image" Target="../media/image43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39.bin"/><Relationship Id="rId10" Type="http://schemas.openxmlformats.org/officeDocument/2006/relationships/image" Target="../media/image38.wmf"/><Relationship Id="rId19" Type="http://schemas.openxmlformats.org/officeDocument/2006/relationships/oleObject" Target="../embeddings/oleObject41.bin"/><Relationship Id="rId4" Type="http://schemas.openxmlformats.org/officeDocument/2006/relationships/image" Target="../media/image44.jpeg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4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image" Target="../media/image49.emf"/><Relationship Id="rId18" Type="http://schemas.openxmlformats.org/officeDocument/2006/relationships/oleObject" Target="../embeddings/oleObject49.bin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53.emf"/><Relationship Id="rId7" Type="http://schemas.openxmlformats.org/officeDocument/2006/relationships/image" Target="../media/image46.emf"/><Relationship Id="rId12" Type="http://schemas.openxmlformats.org/officeDocument/2006/relationships/oleObject" Target="../embeddings/oleObject46.bin"/><Relationship Id="rId17" Type="http://schemas.openxmlformats.org/officeDocument/2006/relationships/image" Target="../media/image5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8.bin"/><Relationship Id="rId20" Type="http://schemas.openxmlformats.org/officeDocument/2006/relationships/oleObject" Target="../embeddings/oleObject50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48.emf"/><Relationship Id="rId5" Type="http://schemas.openxmlformats.org/officeDocument/2006/relationships/image" Target="../media/image45.emf"/><Relationship Id="rId15" Type="http://schemas.openxmlformats.org/officeDocument/2006/relationships/image" Target="../media/image50.emf"/><Relationship Id="rId10" Type="http://schemas.openxmlformats.org/officeDocument/2006/relationships/oleObject" Target="../embeddings/oleObject45.bin"/><Relationship Id="rId19" Type="http://schemas.openxmlformats.org/officeDocument/2006/relationships/image" Target="../media/image52.emf"/><Relationship Id="rId4" Type="http://schemas.openxmlformats.org/officeDocument/2006/relationships/oleObject" Target="../embeddings/oleObject42.bin"/><Relationship Id="rId9" Type="http://schemas.openxmlformats.org/officeDocument/2006/relationships/image" Target="../media/image47.emf"/><Relationship Id="rId14" Type="http://schemas.openxmlformats.org/officeDocument/2006/relationships/oleObject" Target="../embeddings/oleObject4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13" Type="http://schemas.openxmlformats.org/officeDocument/2006/relationships/image" Target="../media/image58.emf"/><Relationship Id="rId18" Type="http://schemas.openxmlformats.org/officeDocument/2006/relationships/oleObject" Target="../embeddings/oleObject58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62.emf"/><Relationship Id="rId7" Type="http://schemas.openxmlformats.org/officeDocument/2006/relationships/image" Target="../media/image55.emf"/><Relationship Id="rId12" Type="http://schemas.openxmlformats.org/officeDocument/2006/relationships/oleObject" Target="../embeddings/oleObject55.bin"/><Relationship Id="rId17" Type="http://schemas.openxmlformats.org/officeDocument/2006/relationships/image" Target="../media/image60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7.bin"/><Relationship Id="rId20" Type="http://schemas.openxmlformats.org/officeDocument/2006/relationships/oleObject" Target="../embeddings/oleObject59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57.emf"/><Relationship Id="rId5" Type="http://schemas.openxmlformats.org/officeDocument/2006/relationships/image" Target="../media/image54.emf"/><Relationship Id="rId15" Type="http://schemas.openxmlformats.org/officeDocument/2006/relationships/image" Target="../media/image59.emf"/><Relationship Id="rId10" Type="http://schemas.openxmlformats.org/officeDocument/2006/relationships/oleObject" Target="../embeddings/oleObject54.bin"/><Relationship Id="rId19" Type="http://schemas.openxmlformats.org/officeDocument/2006/relationships/image" Target="../media/image61.emf"/><Relationship Id="rId4" Type="http://schemas.openxmlformats.org/officeDocument/2006/relationships/oleObject" Target="../embeddings/oleObject51.bin"/><Relationship Id="rId9" Type="http://schemas.openxmlformats.org/officeDocument/2006/relationships/image" Target="../media/image56.emf"/><Relationship Id="rId14" Type="http://schemas.openxmlformats.org/officeDocument/2006/relationships/oleObject" Target="../embeddings/oleObject5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Feb. 1, 2021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1443 – Section 003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#4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125834" y="1447800"/>
            <a:ext cx="25843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Monday, Feb. 1, 2021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409700" y="2209799"/>
            <a:ext cx="6324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600" dirty="0">
                <a:solidFill>
                  <a:schemeClr val="accent2"/>
                </a:solidFill>
                <a:latin typeface="Arial Narrow" pitchFamily="-84" charset="0"/>
              </a:rPr>
              <a:t>Concepts of kinematic quantities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rgbClr val="660066"/>
                </a:solidFill>
                <a:latin typeface="Arial Narrow" pitchFamily="-84" charset="0"/>
              </a:rPr>
              <a:t>Average Velocity and Speed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rgbClr val="660066"/>
                </a:solidFill>
                <a:latin typeface="Arial Narrow" pitchFamily="-84" charset="0"/>
              </a:rPr>
              <a:t>Instantaneous velocity and speed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rgbClr val="660066"/>
                </a:solidFill>
                <a:latin typeface="Arial Narrow" pitchFamily="-84" charset="0"/>
              </a:rPr>
              <a:t>Acceleration</a:t>
            </a: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266C684A-F7AC-414F-AB8E-22545C6EE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487" y="5636567"/>
            <a:ext cx="7450053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Today’s homework is homework #3, due 11pm, Tuesday, Feb. 9!!</a:t>
            </a:r>
          </a:p>
        </p:txBody>
      </p:sp>
    </p:spTree>
    <p:extLst>
      <p:ext uri="{BB962C8B-B14F-4D97-AF65-F5344CB8AC3E}">
        <p14:creationId xmlns:p14="http://schemas.microsoft.com/office/powerpoint/2010/main" val="2604975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Feb. 1, 2021</a:t>
            </a:r>
          </a:p>
        </p:txBody>
      </p:sp>
      <p:sp>
        <p:nvSpPr>
          <p:cNvPr id="2561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478B1D-0590-CF42-828D-6BDDF45C7456}" type="slidenum">
              <a:rPr lang="en-US">
                <a:latin typeface="Arial Narrow" pitchFamily="-84" charset="0"/>
              </a:rPr>
              <a:pPr/>
              <a:t>10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5612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D823B6C7-42F9-8449-9D2F-1350B0D3F39F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10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25614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Example, </a:t>
            </a:r>
            <a:r>
              <a:rPr lang="en-US" sz="4000" dirty="0" err="1">
                <a:ea typeface="ＭＳ Ｐゴシック" pitchFamily="-84" charset="-128"/>
                <a:cs typeface="ＭＳ Ｐゴシック" pitchFamily="-84" charset="-128"/>
              </a:rPr>
              <a:t>cnt’d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0234" name="Text Box 10"/>
          <p:cNvSpPr txBox="1">
            <a:spLocks noChangeArrowheads="1"/>
          </p:cNvSpPr>
          <p:nvPr/>
        </p:nvSpPr>
        <p:spPr bwMode="auto">
          <a:xfrm>
            <a:off x="312737" y="785961"/>
            <a:ext cx="8534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 Narrow" pitchFamily="-84" charset="0"/>
              </a:rPr>
              <a:t>You drove a beat-up pickup truck along a straight road for 8.4km at 70km/h, at which point the truck ran out of gas and stopped.  Over the next 30min, you walked another 2.0km farther along the road in the same direction to a gas station. </a:t>
            </a:r>
          </a:p>
        </p:txBody>
      </p:sp>
      <p:sp>
        <p:nvSpPr>
          <p:cNvPr id="25619" name="Footer Placeholder 2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228600" y="2895600"/>
            <a:ext cx="87026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Using the definition of the average velocity, just simply divide the overall displacement by the overall time interval: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152400" y="1905000"/>
            <a:ext cx="87026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CC00CC"/>
                </a:solidFill>
                <a:latin typeface="Arial Narrow" pitchFamily="-84" charset="0"/>
              </a:rPr>
              <a:t>(c) What is your average velocity </a:t>
            </a:r>
            <a:r>
              <a:rPr lang="en-US" sz="2800" dirty="0" err="1">
                <a:solidFill>
                  <a:srgbClr val="CC00CC"/>
                </a:solidFill>
                <a:latin typeface="Arial Narrow" pitchFamily="-84" charset="0"/>
              </a:rPr>
              <a:t>v</a:t>
            </a:r>
            <a:r>
              <a:rPr lang="en-US" sz="2800" baseline="-25000" dirty="0" err="1">
                <a:solidFill>
                  <a:srgbClr val="CC00CC"/>
                </a:solidFill>
                <a:latin typeface="Arial Narrow" pitchFamily="-84" charset="0"/>
              </a:rPr>
              <a:t>avg</a:t>
            </a:r>
            <a:r>
              <a:rPr lang="en-US" sz="2800" dirty="0">
                <a:solidFill>
                  <a:srgbClr val="CC00CC"/>
                </a:solidFill>
                <a:latin typeface="Arial Narrow" pitchFamily="-84" charset="0"/>
              </a:rPr>
              <a:t> from the beginning of your drive to your arrival at the station?</a:t>
            </a: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304800" y="4191000"/>
          <a:ext cx="704850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53" name="Equation" r:id="rId4" imgW="292100" imgH="241300" progId="Equation.DSMT4">
                  <p:embed/>
                </p:oleObj>
              </mc:Choice>
              <mc:Fallback>
                <p:oleObj name="Equation" r:id="rId4" imgW="292100" imgH="241300" progId="Equation.DSMT4">
                  <p:embed/>
                  <p:pic>
                    <p:nvPicPr>
                      <p:cNvPr id="1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191000"/>
                        <a:ext cx="704850" cy="63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9712223"/>
              </p:ext>
            </p:extLst>
          </p:nvPr>
        </p:nvGraphicFramePr>
        <p:xfrm>
          <a:off x="914400" y="3962400"/>
          <a:ext cx="857250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54" name="Equation" r:id="rId6" imgW="355600" imgH="406400" progId="Equation.DSMT4">
                  <p:embed/>
                </p:oleObj>
              </mc:Choice>
              <mc:Fallback>
                <p:oleObj name="Equation" r:id="rId6" imgW="355600" imgH="406400" progId="Equation.DSMT4">
                  <p:embed/>
                  <p:pic>
                    <p:nvPicPr>
                      <p:cNvPr id="1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962400"/>
                        <a:ext cx="857250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074189"/>
              </p:ext>
            </p:extLst>
          </p:nvPr>
        </p:nvGraphicFramePr>
        <p:xfrm>
          <a:off x="1752600" y="3962400"/>
          <a:ext cx="1838325" cy="120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55" name="Equation" r:id="rId8" imgW="762000" imgH="457200" progId="Equation.DSMT4">
                  <p:embed/>
                </p:oleObj>
              </mc:Choice>
              <mc:Fallback>
                <p:oleObj name="Equation" r:id="rId8" imgW="762000" imgH="457200" progId="Equation.DSMT4">
                  <p:embed/>
                  <p:pic>
                    <p:nvPicPr>
                      <p:cNvPr id="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962400"/>
                        <a:ext cx="1838325" cy="120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284253"/>
              </p:ext>
            </p:extLst>
          </p:nvPr>
        </p:nvGraphicFramePr>
        <p:xfrm>
          <a:off x="3475038" y="3886200"/>
          <a:ext cx="202247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56" name="Equation" r:id="rId10" imgW="838200" imgH="520700" progId="Equation.DSMT4">
                  <p:embed/>
                </p:oleObj>
              </mc:Choice>
              <mc:Fallback>
                <p:oleObj name="Equation" r:id="rId10" imgW="838200" imgH="520700" progId="Equation.DSMT4">
                  <p:embed/>
                  <p:pic>
                    <p:nvPicPr>
                      <p:cNvPr id="1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5038" y="3886200"/>
                        <a:ext cx="2022475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4178710"/>
              </p:ext>
            </p:extLst>
          </p:nvPr>
        </p:nvGraphicFramePr>
        <p:xfrm>
          <a:off x="5399088" y="3886200"/>
          <a:ext cx="2144712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57" name="Equation" r:id="rId12" imgW="889000" imgH="520700" progId="Equation.DSMT4">
                  <p:embed/>
                </p:oleObj>
              </mc:Choice>
              <mc:Fallback>
                <p:oleObj name="Equation" r:id="rId12" imgW="889000" imgH="520700" progId="Equation.DSMT4">
                  <p:embed/>
                  <p:pic>
                    <p:nvPicPr>
                      <p:cNvPr id="1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9088" y="3886200"/>
                        <a:ext cx="2144712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6010460"/>
              </p:ext>
            </p:extLst>
          </p:nvPr>
        </p:nvGraphicFramePr>
        <p:xfrm>
          <a:off x="7489825" y="4216400"/>
          <a:ext cx="165417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58" name="Equation" r:id="rId14" imgW="685800" imgH="279400" progId="Equation.DSMT4">
                  <p:embed/>
                </p:oleObj>
              </mc:Choice>
              <mc:Fallback>
                <p:oleObj name="Equation" r:id="rId14" imgW="685800" imgH="279400" progId="Equation.DSMT4">
                  <p:embed/>
                  <p:pic>
                    <p:nvPicPr>
                      <p:cNvPr id="1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9825" y="4216400"/>
                        <a:ext cx="1654175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04801" y="5065693"/>
            <a:ext cx="3962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What is the average speed?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304800" y="5572780"/>
            <a:ext cx="800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What is the average velocity and average speed in km/h?</a:t>
            </a:r>
          </a:p>
        </p:txBody>
      </p:sp>
    </p:spTree>
    <p:extLst>
      <p:ext uri="{BB962C8B-B14F-4D97-AF65-F5344CB8AC3E}">
        <p14:creationId xmlns:p14="http://schemas.microsoft.com/office/powerpoint/2010/main" val="2009927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Feb. 1, 2021</a:t>
            </a:r>
          </a:p>
        </p:txBody>
      </p:sp>
      <p:sp>
        <p:nvSpPr>
          <p:cNvPr id="2765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276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F9ECC4-9D01-6B43-A8C0-EDF5373DBAD9}" type="slidenum">
              <a:rPr lang="en-US">
                <a:latin typeface="Arial Narrow" pitchFamily="-84" charset="0"/>
              </a:rPr>
              <a:pPr/>
              <a:t>11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76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Instantaneous Velocity and Speed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11430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Can average quantities tell you the detailed story of the whole motion?</a:t>
            </a:r>
          </a:p>
        </p:txBody>
      </p:sp>
      <p:graphicFrame>
        <p:nvGraphicFramePr>
          <p:cNvPr id="13312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207590"/>
              </p:ext>
            </p:extLst>
          </p:nvPr>
        </p:nvGraphicFramePr>
        <p:xfrm>
          <a:off x="3657600" y="5121275"/>
          <a:ext cx="258762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49" name="Equation" r:id="rId3" imgW="1244600" imgH="469900" progId="Equation.DSMT4">
                  <p:embed/>
                </p:oleObj>
              </mc:Choice>
              <mc:Fallback>
                <p:oleObj name="Equation" r:id="rId3" imgW="1244600" imgH="469900" progId="Equation.DSMT4">
                  <p:embed/>
                  <p:pic>
                    <p:nvPicPr>
                      <p:cNvPr id="13312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121275"/>
                        <a:ext cx="2587625" cy="9747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6705600" y="5149850"/>
            <a:ext cx="2057400" cy="91598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0066"/>
                </a:solidFill>
                <a:latin typeface="Arial Narrow" pitchFamily="-84" charset="0"/>
              </a:rPr>
              <a:t>*Magnitude of Vectors are Expressed in absolute values</a:t>
            </a:r>
          </a:p>
        </p:txBody>
      </p:sp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304800" y="4114800"/>
            <a:ext cx="830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Instantaneous speed is the size (magnitude) of the velocity vector </a:t>
            </a:r>
            <a:r>
              <a:rPr lang="en-US" sz="3200" dirty="0">
                <a:solidFill>
                  <a:srgbClr val="CC00CC"/>
                </a:solidFill>
                <a:latin typeface="Arial Narrow" pitchFamily="-84" charset="0"/>
              </a:rPr>
              <a:t>(poll 6,3): </a:t>
            </a: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:</a:t>
            </a:r>
          </a:p>
        </p:txBody>
      </p:sp>
      <p:graphicFrame>
        <p:nvGraphicFramePr>
          <p:cNvPr id="1331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9570336"/>
              </p:ext>
            </p:extLst>
          </p:nvPr>
        </p:nvGraphicFramePr>
        <p:xfrm>
          <a:off x="6872287" y="2779568"/>
          <a:ext cx="2043113" cy="802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50" name="Equation" r:id="rId5" imgW="1130300" imgH="444500" progId="Equation.DSMT4">
                  <p:embed/>
                </p:oleObj>
              </mc:Choice>
              <mc:Fallback>
                <p:oleObj name="Equation" r:id="rId5" imgW="1130300" imgH="444500" progId="Equation.DSMT4">
                  <p:embed/>
                  <p:pic>
                    <p:nvPicPr>
                      <p:cNvPr id="1331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2287" y="2779568"/>
                        <a:ext cx="2043113" cy="802179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28" name="Rectangle 8"/>
          <p:cNvSpPr>
            <a:spLocks noChangeArrowheads="1"/>
          </p:cNvSpPr>
          <p:nvPr/>
        </p:nvSpPr>
        <p:spPr bwMode="auto">
          <a:xfrm>
            <a:off x="228600" y="2133600"/>
            <a:ext cx="7772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Instantaneous velocity is defined as </a:t>
            </a:r>
            <a:r>
              <a:rPr lang="en-US" sz="3200" dirty="0">
                <a:solidFill>
                  <a:srgbClr val="CC00CC"/>
                </a:solidFill>
                <a:latin typeface="Arial Narrow" pitchFamily="-84" charset="0"/>
              </a:rPr>
              <a:t>(poll 6,3):</a:t>
            </a:r>
            <a:endParaRPr lang="en-US" sz="3200" dirty="0">
              <a:solidFill>
                <a:schemeClr val="accent2"/>
              </a:solidFill>
              <a:latin typeface="Arial Narrow" pitchFamily="-8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pitchFamily="-84" charset="0"/>
              </a:rPr>
              <a:t>What does this mean?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Displacement in an infinitesimal time interval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Average velocity over a very, very short amount of time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971800" y="1625600"/>
            <a:ext cx="912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800000"/>
                </a:solidFill>
                <a:latin typeface="Arial Narrow" pitchFamily="-84" charset="0"/>
                <a:ea typeface="Arial Narrow" pitchFamily="-84" charset="0"/>
                <a:cs typeface="Arial Narrow" pitchFamily="-84" charset="0"/>
              </a:rPr>
              <a:t>NO!!</a:t>
            </a:r>
          </a:p>
        </p:txBody>
      </p:sp>
    </p:spTree>
    <p:extLst>
      <p:ext uri="{BB962C8B-B14F-4D97-AF65-F5344CB8AC3E}">
        <p14:creationId xmlns:p14="http://schemas.microsoft.com/office/powerpoint/2010/main" val="2294613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Feb. 1, 2021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2867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5779242-18F2-2843-8CC8-7EDA2BFF07E3}" type="slidenum">
              <a:rPr lang="en-US">
                <a:latin typeface="Arial Narrow" pitchFamily="-84" charset="0"/>
              </a:rPr>
              <a:pPr/>
              <a:t>12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8677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D4EE7705-EE62-6F4C-B085-5ACD7E866B6F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12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28678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7B6CCAA6-28BB-1C46-8AAD-5CC9487EF3E6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12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28679" name="Rectangle 2"/>
          <p:cNvSpPr>
            <a:spLocks noChangeArrowheads="1"/>
          </p:cNvSpPr>
          <p:nvPr/>
        </p:nvSpPr>
        <p:spPr bwMode="auto">
          <a:xfrm>
            <a:off x="685800" y="762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600">
                <a:solidFill>
                  <a:srgbClr val="A50021"/>
                </a:solidFill>
                <a:latin typeface="Arial Narrow" pitchFamily="-84" charset="0"/>
              </a:rPr>
              <a:t>Instantaneous Velocity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57200" y="609600"/>
            <a:ext cx="8001000" cy="5638800"/>
            <a:chOff x="384" y="480"/>
            <a:chExt cx="5040" cy="3552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84" y="480"/>
              <a:ext cx="5040" cy="3552"/>
              <a:chOff x="96" y="624"/>
              <a:chExt cx="3024" cy="2815"/>
            </a:xfrm>
          </p:grpSpPr>
          <p:pic>
            <p:nvPicPr>
              <p:cNvPr id="28688" name="Picture 5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96" y="624"/>
                <a:ext cx="3024" cy="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689" name="Text Box 6"/>
              <p:cNvSpPr txBox="1">
                <a:spLocks noChangeArrowheads="1"/>
              </p:cNvSpPr>
              <p:nvPr/>
            </p:nvSpPr>
            <p:spPr bwMode="auto">
              <a:xfrm>
                <a:off x="1536" y="2592"/>
                <a:ext cx="244" cy="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solidFill>
                      <a:srgbClr val="FF0066"/>
                    </a:solidFill>
                    <a:latin typeface="Arial Narrow" pitchFamily="-84" charset="0"/>
                  </a:rPr>
                  <a:t>Time</a:t>
                </a:r>
              </a:p>
            </p:txBody>
          </p:sp>
          <p:sp>
            <p:nvSpPr>
              <p:cNvPr id="28690" name="Line 7"/>
              <p:cNvSpPr>
                <a:spLocks noChangeShapeType="1"/>
              </p:cNvSpPr>
              <p:nvPr/>
            </p:nvSpPr>
            <p:spPr bwMode="auto">
              <a:xfrm>
                <a:off x="1968" y="2736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8686" name="Line 8"/>
            <p:cNvSpPr>
              <a:spLocks noChangeShapeType="1"/>
            </p:cNvSpPr>
            <p:nvPr/>
          </p:nvSpPr>
          <p:spPr bwMode="auto">
            <a:xfrm>
              <a:off x="2208" y="1344"/>
              <a:ext cx="384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87" name="Line 9"/>
            <p:cNvSpPr>
              <a:spLocks noChangeShapeType="1"/>
            </p:cNvSpPr>
            <p:nvPr/>
          </p:nvSpPr>
          <p:spPr bwMode="auto">
            <a:xfrm>
              <a:off x="2736" y="1584"/>
              <a:ext cx="288" cy="24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590800" y="2514600"/>
            <a:ext cx="3962400" cy="1905000"/>
            <a:chOff x="1632" y="1584"/>
            <a:chExt cx="2496" cy="1200"/>
          </a:xfrm>
        </p:grpSpPr>
        <p:sp>
          <p:nvSpPr>
            <p:cNvPr id="28683" name="Line 11"/>
            <p:cNvSpPr>
              <a:spLocks noChangeShapeType="1"/>
            </p:cNvSpPr>
            <p:nvPr/>
          </p:nvSpPr>
          <p:spPr bwMode="auto">
            <a:xfrm>
              <a:off x="1632" y="1584"/>
              <a:ext cx="2496" cy="1200"/>
            </a:xfrm>
            <a:prstGeom prst="line">
              <a:avLst/>
            </a:prstGeom>
            <a:noFill/>
            <a:ln w="38100">
              <a:solidFill>
                <a:srgbClr val="CC00CC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84" name="Text Box 12"/>
            <p:cNvSpPr txBox="1">
              <a:spLocks noChangeArrowheads="1"/>
            </p:cNvSpPr>
            <p:nvPr/>
          </p:nvSpPr>
          <p:spPr bwMode="auto">
            <a:xfrm>
              <a:off x="2018" y="2261"/>
              <a:ext cx="107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CC00CC"/>
                  </a:solidFill>
                  <a:latin typeface="Arial Narrow" pitchFamily="-84" charset="0"/>
                </a:rPr>
                <a:t>Average Velocity</a:t>
              </a:r>
            </a:p>
          </p:txBody>
        </p:sp>
      </p:grpSp>
      <p:sp>
        <p:nvSpPr>
          <p:cNvPr id="183309" name="Text Box 13"/>
          <p:cNvSpPr txBox="1">
            <a:spLocks noChangeArrowheads="1"/>
          </p:cNvSpPr>
          <p:nvPr/>
        </p:nvSpPr>
        <p:spPr bwMode="auto">
          <a:xfrm>
            <a:off x="4498975" y="2217738"/>
            <a:ext cx="2228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FF0066"/>
                </a:solidFill>
                <a:latin typeface="Arial Narrow" pitchFamily="-84" charset="0"/>
              </a:rPr>
              <a:t>Instantaneous Velocity</a:t>
            </a:r>
          </a:p>
        </p:txBody>
      </p:sp>
    </p:spTree>
    <p:extLst>
      <p:ext uri="{BB962C8B-B14F-4D97-AF65-F5344CB8AC3E}">
        <p14:creationId xmlns:p14="http://schemas.microsoft.com/office/powerpoint/2010/main" val="282582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Feb. 1, 2021</a:t>
            </a:r>
          </a:p>
        </p:txBody>
      </p:sp>
      <p:sp>
        <p:nvSpPr>
          <p:cNvPr id="29699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2970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2B9D34-9C6C-A246-BD8C-384483598DB1}" type="slidenum">
              <a:rPr lang="en-US">
                <a:latin typeface="Arial Narrow" pitchFamily="-84" charset="0"/>
              </a:rPr>
              <a:pPr/>
              <a:t>13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9701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4C00AF66-E187-5348-9C3D-DFD3E3A2E82A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13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29702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E33C62D8-C23D-3C4F-A3E1-6B9E70A0A5AB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13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297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Position vs Time Plot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676400" y="3352800"/>
            <a:ext cx="5508625" cy="685800"/>
            <a:chOff x="1056" y="2112"/>
            <a:chExt cx="3470" cy="432"/>
          </a:xfrm>
        </p:grpSpPr>
        <p:sp>
          <p:nvSpPr>
            <p:cNvPr id="29722" name="Line 4"/>
            <p:cNvSpPr>
              <a:spLocks noChangeShapeType="1"/>
            </p:cNvSpPr>
            <p:nvPr/>
          </p:nvSpPr>
          <p:spPr bwMode="auto">
            <a:xfrm>
              <a:off x="1056" y="2256"/>
              <a:ext cx="2976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3" name="Text Box 5"/>
            <p:cNvSpPr txBox="1">
              <a:spLocks noChangeArrowheads="1"/>
            </p:cNvSpPr>
            <p:nvPr/>
          </p:nvSpPr>
          <p:spPr bwMode="auto">
            <a:xfrm>
              <a:off x="4112" y="2112"/>
              <a:ext cx="41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66"/>
                  </a:solidFill>
                  <a:latin typeface="Arial Narrow" pitchFamily="-84" charset="0"/>
                </a:rPr>
                <a:t>time</a:t>
              </a:r>
            </a:p>
          </p:txBody>
        </p:sp>
        <p:sp>
          <p:nvSpPr>
            <p:cNvPr id="29724" name="Text Box 6"/>
            <p:cNvSpPr txBox="1">
              <a:spLocks noChangeArrowheads="1"/>
            </p:cNvSpPr>
            <p:nvPr/>
          </p:nvSpPr>
          <p:spPr bwMode="auto">
            <a:xfrm>
              <a:off x="1872" y="2256"/>
              <a:ext cx="21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66"/>
                  </a:solidFill>
                  <a:latin typeface="Arial Narrow" pitchFamily="-84" charset="0"/>
                </a:rPr>
                <a:t>t</a:t>
              </a:r>
              <a:r>
                <a:rPr lang="en-US" baseline="-25000">
                  <a:solidFill>
                    <a:srgbClr val="FF0066"/>
                  </a:solidFill>
                  <a:latin typeface="Arial Narrow" pitchFamily="-84" charset="0"/>
                </a:rPr>
                <a:t>1</a:t>
              </a:r>
            </a:p>
          </p:txBody>
        </p:sp>
        <p:sp>
          <p:nvSpPr>
            <p:cNvPr id="29725" name="Text Box 7"/>
            <p:cNvSpPr txBox="1">
              <a:spLocks noChangeArrowheads="1"/>
            </p:cNvSpPr>
            <p:nvPr/>
          </p:nvSpPr>
          <p:spPr bwMode="auto">
            <a:xfrm>
              <a:off x="2950" y="2256"/>
              <a:ext cx="21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66"/>
                  </a:solidFill>
                  <a:latin typeface="Arial Narrow" pitchFamily="-84" charset="0"/>
                </a:rPr>
                <a:t>t</a:t>
              </a:r>
              <a:r>
                <a:rPr lang="en-US" baseline="-25000">
                  <a:solidFill>
                    <a:srgbClr val="FF0066"/>
                  </a:solidFill>
                  <a:latin typeface="Arial Narrow" pitchFamily="-84" charset="0"/>
                </a:rPr>
                <a:t>2</a:t>
              </a:r>
            </a:p>
          </p:txBody>
        </p:sp>
        <p:sp>
          <p:nvSpPr>
            <p:cNvPr id="29726" name="Text Box 8"/>
            <p:cNvSpPr txBox="1">
              <a:spLocks noChangeArrowheads="1"/>
            </p:cNvSpPr>
            <p:nvPr/>
          </p:nvSpPr>
          <p:spPr bwMode="auto">
            <a:xfrm>
              <a:off x="3814" y="2256"/>
              <a:ext cx="21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66"/>
                  </a:solidFill>
                  <a:latin typeface="Arial Narrow" pitchFamily="-84" charset="0"/>
                </a:rPr>
                <a:t>t</a:t>
              </a:r>
              <a:r>
                <a:rPr lang="en-US" baseline="-25000">
                  <a:solidFill>
                    <a:srgbClr val="FF0066"/>
                  </a:solidFill>
                  <a:latin typeface="Arial Narrow" pitchFamily="-84" charset="0"/>
                </a:rPr>
                <a:t>3</a:t>
              </a:r>
            </a:p>
          </p:txBody>
        </p:sp>
        <p:sp>
          <p:nvSpPr>
            <p:cNvPr id="29727" name="Text Box 9"/>
            <p:cNvSpPr txBox="1">
              <a:spLocks noChangeArrowheads="1"/>
            </p:cNvSpPr>
            <p:nvPr/>
          </p:nvSpPr>
          <p:spPr bwMode="auto">
            <a:xfrm>
              <a:off x="1100" y="2256"/>
              <a:ext cx="3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66"/>
                  </a:solidFill>
                  <a:latin typeface="Arial Narrow" pitchFamily="-84" charset="0"/>
                </a:rPr>
                <a:t>t=0</a:t>
              </a:r>
              <a:endParaRPr lang="en-US" baseline="-25000">
                <a:solidFill>
                  <a:srgbClr val="FF0066"/>
                </a:solidFill>
                <a:latin typeface="Arial Narrow" pitchFamily="-84" charset="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990600" y="914400"/>
            <a:ext cx="1143000" cy="5105400"/>
            <a:chOff x="624" y="576"/>
            <a:chExt cx="720" cy="3216"/>
          </a:xfrm>
        </p:grpSpPr>
        <p:sp>
          <p:nvSpPr>
            <p:cNvPr id="29718" name="Line 11"/>
            <p:cNvSpPr>
              <a:spLocks noChangeShapeType="1"/>
            </p:cNvSpPr>
            <p:nvPr/>
          </p:nvSpPr>
          <p:spPr bwMode="auto">
            <a:xfrm rot="-5400000">
              <a:off x="-432" y="2304"/>
              <a:ext cx="2976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9" name="Text Box 12"/>
            <p:cNvSpPr txBox="1">
              <a:spLocks noChangeArrowheads="1"/>
            </p:cNvSpPr>
            <p:nvPr/>
          </p:nvSpPr>
          <p:spPr bwMode="auto">
            <a:xfrm>
              <a:off x="666" y="576"/>
              <a:ext cx="67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66"/>
                  </a:solidFill>
                  <a:latin typeface="Arial Narrow" pitchFamily="-84" charset="0"/>
                </a:rPr>
                <a:t>Position</a:t>
              </a:r>
            </a:p>
          </p:txBody>
        </p:sp>
        <p:sp>
          <p:nvSpPr>
            <p:cNvPr id="29720" name="Text Box 13"/>
            <p:cNvSpPr txBox="1">
              <a:spLocks noChangeArrowheads="1"/>
            </p:cNvSpPr>
            <p:nvPr/>
          </p:nvSpPr>
          <p:spPr bwMode="auto">
            <a:xfrm>
              <a:off x="624" y="2112"/>
              <a:ext cx="37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66"/>
                  </a:solidFill>
                  <a:latin typeface="Arial Narrow" pitchFamily="-84" charset="0"/>
                </a:rPr>
                <a:t>x=0</a:t>
              </a:r>
            </a:p>
          </p:txBody>
        </p:sp>
        <p:sp>
          <p:nvSpPr>
            <p:cNvPr id="29721" name="Text Box 14"/>
            <p:cNvSpPr txBox="1">
              <a:spLocks noChangeArrowheads="1"/>
            </p:cNvSpPr>
            <p:nvPr/>
          </p:nvSpPr>
          <p:spPr bwMode="auto">
            <a:xfrm>
              <a:off x="768" y="1152"/>
              <a:ext cx="25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66"/>
                  </a:solidFill>
                  <a:latin typeface="Arial Narrow" pitchFamily="-84" charset="0"/>
                </a:rPr>
                <a:t>x</a:t>
              </a:r>
              <a:r>
                <a:rPr lang="en-US" baseline="-25000">
                  <a:solidFill>
                    <a:srgbClr val="FF0066"/>
                  </a:solidFill>
                  <a:latin typeface="Arial Narrow" pitchFamily="-84" charset="0"/>
                </a:rPr>
                <a:t>1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676400" y="2057400"/>
            <a:ext cx="1524000" cy="1524000"/>
            <a:chOff x="1056" y="1296"/>
            <a:chExt cx="960" cy="960"/>
          </a:xfrm>
        </p:grpSpPr>
        <p:sp>
          <p:nvSpPr>
            <p:cNvPr id="29716" name="Line 16"/>
            <p:cNvSpPr>
              <a:spLocks noChangeShapeType="1"/>
            </p:cNvSpPr>
            <p:nvPr/>
          </p:nvSpPr>
          <p:spPr bwMode="auto">
            <a:xfrm flipV="1">
              <a:off x="1056" y="1296"/>
              <a:ext cx="960" cy="960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7" name="Text Box 17"/>
            <p:cNvSpPr txBox="1">
              <a:spLocks noChangeArrowheads="1"/>
            </p:cNvSpPr>
            <p:nvPr/>
          </p:nvSpPr>
          <p:spPr bwMode="auto">
            <a:xfrm>
              <a:off x="1344" y="1367"/>
              <a:ext cx="222" cy="306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66"/>
                  </a:solidFill>
                  <a:latin typeface="Arial Narrow" pitchFamily="-84" charset="0"/>
                </a:rPr>
                <a:t>1</a:t>
              </a: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3200400" y="2057400"/>
            <a:ext cx="1524000" cy="561975"/>
            <a:chOff x="2016" y="1296"/>
            <a:chExt cx="960" cy="354"/>
          </a:xfrm>
        </p:grpSpPr>
        <p:sp>
          <p:nvSpPr>
            <p:cNvPr id="29714" name="Line 19"/>
            <p:cNvSpPr>
              <a:spLocks noChangeShapeType="1"/>
            </p:cNvSpPr>
            <p:nvPr/>
          </p:nvSpPr>
          <p:spPr bwMode="auto">
            <a:xfrm>
              <a:off x="2016" y="1296"/>
              <a:ext cx="960" cy="0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5" name="Text Box 20"/>
            <p:cNvSpPr txBox="1">
              <a:spLocks noChangeArrowheads="1"/>
            </p:cNvSpPr>
            <p:nvPr/>
          </p:nvSpPr>
          <p:spPr bwMode="auto">
            <a:xfrm>
              <a:off x="2370" y="1344"/>
              <a:ext cx="222" cy="306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66"/>
                  </a:solidFill>
                  <a:latin typeface="Arial Narrow" pitchFamily="-84" charset="0"/>
                </a:rPr>
                <a:t>2</a:t>
              </a:r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4724400" y="2057400"/>
            <a:ext cx="1524000" cy="1524000"/>
            <a:chOff x="2976" y="1296"/>
            <a:chExt cx="960" cy="960"/>
          </a:xfrm>
        </p:grpSpPr>
        <p:sp>
          <p:nvSpPr>
            <p:cNvPr id="29712" name="Line 22"/>
            <p:cNvSpPr>
              <a:spLocks noChangeShapeType="1"/>
            </p:cNvSpPr>
            <p:nvPr/>
          </p:nvSpPr>
          <p:spPr bwMode="auto">
            <a:xfrm rot="5400000" flipV="1">
              <a:off x="2976" y="1296"/>
              <a:ext cx="960" cy="960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3" name="Text Box 23"/>
            <p:cNvSpPr txBox="1">
              <a:spLocks noChangeArrowheads="1"/>
            </p:cNvSpPr>
            <p:nvPr/>
          </p:nvSpPr>
          <p:spPr bwMode="auto">
            <a:xfrm>
              <a:off x="3456" y="1344"/>
              <a:ext cx="222" cy="306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66"/>
                  </a:solidFill>
                  <a:latin typeface="Arial Narrow" pitchFamily="-84" charset="0"/>
                </a:rPr>
                <a:t>3</a:t>
              </a:r>
            </a:p>
          </p:txBody>
        </p:sp>
      </p:grpSp>
      <p:sp>
        <p:nvSpPr>
          <p:cNvPr id="182296" name="Text Box 24"/>
          <p:cNvSpPr txBox="1">
            <a:spLocks noChangeArrowheads="1"/>
          </p:cNvSpPr>
          <p:nvPr/>
        </p:nvSpPr>
        <p:spPr bwMode="auto">
          <a:xfrm>
            <a:off x="1965325" y="4098925"/>
            <a:ext cx="69500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000" dirty="0">
                <a:solidFill>
                  <a:schemeClr val="accent2"/>
                </a:solidFill>
                <a:latin typeface="Arial Narrow" pitchFamily="-84" charset="0"/>
              </a:rPr>
              <a:t>Running at a constant velocity (go from x=0 to x=x</a:t>
            </a:r>
            <a:r>
              <a:rPr lang="en-US" sz="2000" baseline="-25000" dirty="0">
                <a:solidFill>
                  <a:schemeClr val="accent2"/>
                </a:solidFill>
                <a:latin typeface="Arial Narrow" pitchFamily="-84" charset="0"/>
              </a:rPr>
              <a:t>1</a:t>
            </a:r>
            <a:r>
              <a:rPr lang="en-US" sz="2000" dirty="0">
                <a:solidFill>
                  <a:schemeClr val="accent2"/>
                </a:solidFill>
                <a:latin typeface="Arial Narrow" pitchFamily="-84" charset="0"/>
              </a:rPr>
              <a:t> in t</a:t>
            </a:r>
            <a:r>
              <a:rPr lang="en-US" sz="2000" baseline="-25000" dirty="0">
                <a:solidFill>
                  <a:schemeClr val="accent2"/>
                </a:solidFill>
                <a:latin typeface="Arial Narrow" pitchFamily="-84" charset="0"/>
              </a:rPr>
              <a:t>1</a:t>
            </a:r>
            <a:r>
              <a:rPr lang="en-US" sz="2000" dirty="0">
                <a:solidFill>
                  <a:schemeClr val="accent2"/>
                </a:solidFill>
                <a:latin typeface="Arial Narrow" pitchFamily="-84" charset="0"/>
              </a:rPr>
              <a:t>, Displacement is + x</a:t>
            </a:r>
            <a:r>
              <a:rPr lang="en-US" sz="2000" baseline="-25000" dirty="0">
                <a:solidFill>
                  <a:schemeClr val="accent2"/>
                </a:solidFill>
                <a:latin typeface="Arial Narrow" pitchFamily="-84" charset="0"/>
              </a:rPr>
              <a:t>1</a:t>
            </a:r>
            <a:r>
              <a:rPr lang="en-US" sz="2000" dirty="0">
                <a:solidFill>
                  <a:schemeClr val="accent2"/>
                </a:solidFill>
                <a:latin typeface="Arial Narrow" pitchFamily="-84" charset="0"/>
              </a:rPr>
              <a:t> in t</a:t>
            </a:r>
            <a:r>
              <a:rPr lang="en-US" sz="2000" baseline="-25000" dirty="0">
                <a:solidFill>
                  <a:schemeClr val="accent2"/>
                </a:solidFill>
                <a:latin typeface="Arial Narrow" pitchFamily="-84" charset="0"/>
              </a:rPr>
              <a:t>1</a:t>
            </a:r>
            <a:r>
              <a:rPr lang="en-US" sz="2000" dirty="0">
                <a:solidFill>
                  <a:schemeClr val="accent2"/>
                </a:solidFill>
                <a:latin typeface="Arial Narrow" pitchFamily="-84" charset="0"/>
              </a:rPr>
              <a:t> time interval, velocity is)</a:t>
            </a:r>
            <a:endParaRPr lang="en-US" sz="2000" baseline="-25000" dirty="0">
              <a:solidFill>
                <a:schemeClr val="accent2"/>
              </a:solidFill>
              <a:latin typeface="Arial Narrow" pitchFamily="-84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2000" dirty="0">
                <a:solidFill>
                  <a:schemeClr val="accent2"/>
                </a:solidFill>
                <a:latin typeface="Arial Narrow" pitchFamily="-84" charset="0"/>
              </a:rPr>
              <a:t>Velocity is 0 (go from x</a:t>
            </a:r>
            <a:r>
              <a:rPr lang="en-US" sz="2000" baseline="-25000" dirty="0">
                <a:solidFill>
                  <a:schemeClr val="accent2"/>
                </a:solidFill>
                <a:latin typeface="Arial Narrow" pitchFamily="-84" charset="0"/>
              </a:rPr>
              <a:t>1</a:t>
            </a:r>
            <a:r>
              <a:rPr lang="en-US" sz="2000" dirty="0">
                <a:solidFill>
                  <a:schemeClr val="accent2"/>
                </a:solidFill>
                <a:latin typeface="Arial Narrow" pitchFamily="-84" charset="0"/>
              </a:rPr>
              <a:t> to x</a:t>
            </a:r>
            <a:r>
              <a:rPr lang="en-US" sz="2000" baseline="-25000" dirty="0">
                <a:solidFill>
                  <a:schemeClr val="accent2"/>
                </a:solidFill>
                <a:latin typeface="Arial Narrow" pitchFamily="-84" charset="0"/>
              </a:rPr>
              <a:t>1</a:t>
            </a:r>
            <a:r>
              <a:rPr lang="en-US" sz="2000" dirty="0">
                <a:solidFill>
                  <a:schemeClr val="accent2"/>
                </a:solidFill>
                <a:latin typeface="Arial Narrow" pitchFamily="-84" charset="0"/>
              </a:rPr>
              <a:t> no matter how much time changes)</a:t>
            </a:r>
          </a:p>
          <a:p>
            <a:pPr marL="457200" indent="-457200">
              <a:buFontTx/>
              <a:buAutoNum type="arabicPeriod"/>
            </a:pPr>
            <a:r>
              <a:rPr lang="en-US" sz="2000" dirty="0">
                <a:solidFill>
                  <a:schemeClr val="accent2"/>
                </a:solidFill>
                <a:latin typeface="Arial Narrow" pitchFamily="-84" charset="0"/>
              </a:rPr>
              <a:t>Running at a constant velocity but in the reverse direction as 1.  (go from x</a:t>
            </a:r>
            <a:r>
              <a:rPr lang="en-US" sz="2000" baseline="-25000" dirty="0">
                <a:solidFill>
                  <a:schemeClr val="accent2"/>
                </a:solidFill>
                <a:latin typeface="Arial Narrow" pitchFamily="-84" charset="0"/>
              </a:rPr>
              <a:t>1</a:t>
            </a:r>
            <a:r>
              <a:rPr lang="en-US" sz="2000" dirty="0">
                <a:solidFill>
                  <a:schemeClr val="accent2"/>
                </a:solidFill>
                <a:latin typeface="Arial Narrow" pitchFamily="-84" charset="0"/>
              </a:rPr>
              <a:t> to x=0 in t</a:t>
            </a:r>
            <a:r>
              <a:rPr lang="en-US" sz="2000" baseline="-25000" dirty="0">
                <a:solidFill>
                  <a:schemeClr val="accent2"/>
                </a:solidFill>
                <a:latin typeface="Arial Narrow" pitchFamily="-84" charset="0"/>
              </a:rPr>
              <a:t>3</a:t>
            </a:r>
            <a:r>
              <a:rPr lang="en-US" sz="2000" dirty="0">
                <a:solidFill>
                  <a:schemeClr val="accent2"/>
                </a:solidFill>
                <a:latin typeface="Arial Narrow" pitchFamily="-84" charset="0"/>
              </a:rPr>
              <a:t>-t</a:t>
            </a:r>
            <a:r>
              <a:rPr lang="en-US" sz="2000" baseline="-25000" dirty="0">
                <a:solidFill>
                  <a:schemeClr val="accent2"/>
                </a:solidFill>
                <a:latin typeface="Arial Narrow" pitchFamily="-84" charset="0"/>
              </a:rPr>
              <a:t>2</a:t>
            </a:r>
            <a:r>
              <a:rPr lang="en-US" sz="2000" dirty="0">
                <a:solidFill>
                  <a:schemeClr val="accent2"/>
                </a:solidFill>
                <a:latin typeface="Arial Narrow" pitchFamily="-84" charset="0"/>
              </a:rPr>
              <a:t> time interval, Displacement is - x</a:t>
            </a:r>
            <a:r>
              <a:rPr lang="en-US" sz="2000" baseline="-25000" dirty="0">
                <a:solidFill>
                  <a:schemeClr val="accent2"/>
                </a:solidFill>
                <a:latin typeface="Arial Narrow" pitchFamily="-84" charset="0"/>
              </a:rPr>
              <a:t>1</a:t>
            </a:r>
            <a:r>
              <a:rPr lang="en-US" sz="2000" dirty="0">
                <a:solidFill>
                  <a:schemeClr val="accent2"/>
                </a:solidFill>
                <a:latin typeface="Arial Narrow" pitchFamily="-84" charset="0"/>
              </a:rPr>
              <a:t> in t</a:t>
            </a:r>
            <a:r>
              <a:rPr lang="en-US" sz="2000" baseline="-25000" dirty="0">
                <a:solidFill>
                  <a:schemeClr val="accent2"/>
                </a:solidFill>
                <a:latin typeface="Arial Narrow" pitchFamily="-84" charset="0"/>
              </a:rPr>
              <a:t>3</a:t>
            </a:r>
            <a:r>
              <a:rPr lang="en-US" sz="2000" dirty="0">
                <a:solidFill>
                  <a:schemeClr val="accent2"/>
                </a:solidFill>
                <a:latin typeface="Arial Narrow" pitchFamily="-84" charset="0"/>
              </a:rPr>
              <a:t>-t</a:t>
            </a:r>
            <a:r>
              <a:rPr lang="en-US" sz="2000" baseline="-25000" dirty="0">
                <a:solidFill>
                  <a:schemeClr val="accent2"/>
                </a:solidFill>
                <a:latin typeface="Arial Narrow" pitchFamily="-84" charset="0"/>
              </a:rPr>
              <a:t>2</a:t>
            </a:r>
            <a:r>
              <a:rPr lang="en-US" sz="2000" dirty="0">
                <a:solidFill>
                  <a:schemeClr val="accent2"/>
                </a:solidFill>
                <a:latin typeface="Arial Narrow" pitchFamily="-84" charset="0"/>
              </a:rPr>
              <a:t> time interval)</a:t>
            </a:r>
          </a:p>
        </p:txBody>
      </p:sp>
      <p:sp>
        <p:nvSpPr>
          <p:cNvPr id="182297" name="Text Box 25"/>
          <p:cNvSpPr txBox="1">
            <a:spLocks noChangeArrowheads="1"/>
          </p:cNvSpPr>
          <p:nvPr/>
        </p:nvSpPr>
        <p:spPr bwMode="auto">
          <a:xfrm>
            <a:off x="4800600" y="1066800"/>
            <a:ext cx="3886200" cy="707886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003300"/>
                </a:solidFill>
                <a:latin typeface="Arial Narrow" pitchFamily="-84" charset="0"/>
              </a:rPr>
              <a:t>It is helpful to understand motions to draw them on a position vs time plot.</a:t>
            </a:r>
          </a:p>
        </p:txBody>
      </p:sp>
      <p:sp>
        <p:nvSpPr>
          <p:cNvPr id="182298" name="Text Box 26"/>
          <p:cNvSpPr txBox="1">
            <a:spLocks noChangeArrowheads="1"/>
          </p:cNvSpPr>
          <p:nvPr/>
        </p:nvSpPr>
        <p:spPr bwMode="auto">
          <a:xfrm>
            <a:off x="3810000" y="5775325"/>
            <a:ext cx="4114800" cy="3968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A50021"/>
                </a:solidFill>
                <a:latin typeface="Arial Narrow" pitchFamily="-84" charset="0"/>
              </a:rPr>
              <a:t>Does this motion physically make sense?</a:t>
            </a:r>
          </a:p>
        </p:txBody>
      </p:sp>
      <p:sp>
        <p:nvSpPr>
          <p:cNvPr id="32" name="Text Box 26">
            <a:extLst>
              <a:ext uri="{FF2B5EF4-FFF2-40B4-BE49-F238E27FC236}">
                <a16:creationId xmlns:a16="http://schemas.microsoft.com/office/drawing/2014/main" id="{869ABABC-A3CC-204E-A0EC-3E1C88F9C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6104" y="4411184"/>
            <a:ext cx="2057398" cy="3968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A50021"/>
                </a:solidFill>
                <a:latin typeface="Arial Narrow" pitchFamily="-84" charset="0"/>
              </a:rPr>
              <a:t>v</a:t>
            </a:r>
            <a:r>
              <a:rPr lang="en-US" sz="2000" baseline="-25000" dirty="0">
                <a:solidFill>
                  <a:srgbClr val="A50021"/>
                </a:solidFill>
                <a:latin typeface="Arial Narrow" pitchFamily="-84" charset="0"/>
              </a:rPr>
              <a:t>1</a:t>
            </a:r>
            <a:r>
              <a:rPr lang="en-US" sz="2000" dirty="0">
                <a:solidFill>
                  <a:srgbClr val="A50021"/>
                </a:solidFill>
                <a:latin typeface="Arial Narrow" pitchFamily="-84" charset="0"/>
              </a:rPr>
              <a:t>=(x</a:t>
            </a:r>
            <a:r>
              <a:rPr lang="en-US" sz="2000" baseline="-25000" dirty="0">
                <a:solidFill>
                  <a:srgbClr val="A50021"/>
                </a:solidFill>
                <a:latin typeface="Arial Narrow" pitchFamily="-84" charset="0"/>
              </a:rPr>
              <a:t>1</a:t>
            </a:r>
            <a:r>
              <a:rPr lang="en-US" sz="2000" dirty="0">
                <a:solidFill>
                  <a:srgbClr val="A50021"/>
                </a:solidFill>
                <a:latin typeface="Arial Narrow" pitchFamily="-84" charset="0"/>
              </a:rPr>
              <a:t>-0)/(t</a:t>
            </a:r>
            <a:r>
              <a:rPr lang="en-US" sz="2000" baseline="-25000" dirty="0">
                <a:solidFill>
                  <a:srgbClr val="A50021"/>
                </a:solidFill>
                <a:latin typeface="Arial Narrow" pitchFamily="-84" charset="0"/>
              </a:rPr>
              <a:t>1</a:t>
            </a:r>
            <a:r>
              <a:rPr lang="en-US" sz="2000" dirty="0">
                <a:solidFill>
                  <a:srgbClr val="A50021"/>
                </a:solidFill>
                <a:latin typeface="Arial Narrow" pitchFamily="-84" charset="0"/>
              </a:rPr>
              <a:t>-0)=x</a:t>
            </a:r>
            <a:r>
              <a:rPr lang="en-US" sz="2000" baseline="-25000" dirty="0">
                <a:solidFill>
                  <a:srgbClr val="A50021"/>
                </a:solidFill>
                <a:latin typeface="Arial Narrow" pitchFamily="-84" charset="0"/>
              </a:rPr>
              <a:t>1</a:t>
            </a:r>
            <a:r>
              <a:rPr lang="en-US" sz="2000" dirty="0">
                <a:solidFill>
                  <a:srgbClr val="A50021"/>
                </a:solidFill>
                <a:latin typeface="Arial Narrow" pitchFamily="-84" charset="0"/>
              </a:rPr>
              <a:t>/t</a:t>
            </a:r>
            <a:r>
              <a:rPr lang="en-US" sz="2000" baseline="-25000" dirty="0">
                <a:solidFill>
                  <a:srgbClr val="A50021"/>
                </a:solidFill>
                <a:latin typeface="Arial Narrow" pitchFamily="-8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04442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Feb. 1, 2021</a:t>
            </a:r>
          </a:p>
        </p:txBody>
      </p:sp>
      <p:sp>
        <p:nvSpPr>
          <p:cNvPr id="3072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2948C6-FB3C-9B43-AA4C-B6BDEC485FB2}" type="slidenum">
              <a:rPr lang="en-US">
                <a:latin typeface="Arial Narrow" pitchFamily="-84" charset="0"/>
              </a:rPr>
              <a:pPr/>
              <a:t>14</a:t>
            </a:fld>
            <a:endParaRPr lang="en-US">
              <a:latin typeface="Arial Narrow" pitchFamily="-84" charset="0"/>
            </a:endParaRPr>
          </a:p>
        </p:txBody>
      </p:sp>
      <p:pic>
        <p:nvPicPr>
          <p:cNvPr id="30725" name="Picture 4" descr="cutnell7e_ch02_fig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2240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6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Feb. 1, 2021</a:t>
            </a:r>
          </a:p>
        </p:txBody>
      </p:sp>
      <p:sp>
        <p:nvSpPr>
          <p:cNvPr id="3176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176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90A4F3-F9DA-4349-A8F0-95FCC30D6DF1}" type="slidenum">
              <a:rPr lang="en-US">
                <a:latin typeface="Arial Narrow" pitchFamily="-84" charset="0"/>
              </a:rPr>
              <a:pPr/>
              <a:t>15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31763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9292E04C-E6EB-BA43-86C5-4C8B39F40B07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15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31764" name="Slide Number Placeholder 7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743876D9-EBA1-9945-A556-95E56EB94923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15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381000"/>
            <a:ext cx="8001000" cy="3657600"/>
            <a:chOff x="480" y="336"/>
            <a:chExt cx="4432" cy="2424"/>
          </a:xfrm>
        </p:grpSpPr>
        <p:pic>
          <p:nvPicPr>
            <p:cNvPr id="31771" name="Picture 3" descr="FG02_0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" y="336"/>
              <a:ext cx="4432" cy="2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72" name="Rectangle 4"/>
            <p:cNvSpPr>
              <a:spLocks noChangeArrowheads="1"/>
            </p:cNvSpPr>
            <p:nvPr/>
          </p:nvSpPr>
          <p:spPr bwMode="auto">
            <a:xfrm>
              <a:off x="912" y="624"/>
              <a:ext cx="3408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766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3048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Example</a:t>
            </a:r>
          </a:p>
        </p:txBody>
      </p:sp>
      <p:graphicFrame>
        <p:nvGraphicFramePr>
          <p:cNvPr id="184326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4648200" y="3886200"/>
          <a:ext cx="554038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1" name="Equation" r:id="rId4" imgW="304560" imgH="228600" progId="Equation.DSMT4">
                  <p:embed/>
                </p:oleObj>
              </mc:Choice>
              <mc:Fallback>
                <p:oleObj name="Equation" r:id="rId4" imgW="304560" imgH="228600" progId="Equation.DSMT4">
                  <p:embed/>
                  <p:pic>
                    <p:nvPicPr>
                      <p:cNvPr id="1843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886200"/>
                        <a:ext cx="554038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27" name="Object 7"/>
          <p:cNvGraphicFramePr>
            <a:graphicFrameLocks noChangeAspect="1"/>
          </p:cNvGraphicFramePr>
          <p:nvPr/>
        </p:nvGraphicFramePr>
        <p:xfrm>
          <a:off x="234950" y="3906838"/>
          <a:ext cx="450850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2" name="Equation" r:id="rId6" imgW="279360" imgH="228600" progId="Equation.DSMT4">
                  <p:embed/>
                </p:oleObj>
              </mc:Choice>
              <mc:Fallback>
                <p:oleObj name="Equation" r:id="rId6" imgW="279360" imgH="228600" progId="Equation.DSMT4">
                  <p:embed/>
                  <p:pic>
                    <p:nvPicPr>
                      <p:cNvPr id="1843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" y="3906838"/>
                        <a:ext cx="450850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28" name="Object 8"/>
          <p:cNvGraphicFramePr>
            <a:graphicFrameLocks noChangeAspect="1"/>
          </p:cNvGraphicFramePr>
          <p:nvPr/>
        </p:nvGraphicFramePr>
        <p:xfrm>
          <a:off x="3886200" y="5467350"/>
          <a:ext cx="5969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3" name="Equation" r:id="rId8" imgW="304560" imgH="215640" progId="Equation.DSMT4">
                  <p:embed/>
                </p:oleObj>
              </mc:Choice>
              <mc:Fallback>
                <p:oleObj name="Equation" r:id="rId8" imgW="304560" imgH="215640" progId="Equation.DSMT4">
                  <p:embed/>
                  <p:pic>
                    <p:nvPicPr>
                      <p:cNvPr id="18432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467350"/>
                        <a:ext cx="59690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29" name="Object 9"/>
          <p:cNvGraphicFramePr>
            <a:graphicFrameLocks noChangeAspect="1"/>
          </p:cNvGraphicFramePr>
          <p:nvPr/>
        </p:nvGraphicFramePr>
        <p:xfrm>
          <a:off x="3932238" y="4681538"/>
          <a:ext cx="563562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4" name="Equation" r:id="rId10" imgW="330120" imgH="177480" progId="Equation.DSMT4">
                  <p:embed/>
                </p:oleObj>
              </mc:Choice>
              <mc:Fallback>
                <p:oleObj name="Equation" r:id="rId10" imgW="330120" imgH="177480" progId="Equation.DSMT4">
                  <p:embed/>
                  <p:pic>
                    <p:nvPicPr>
                      <p:cNvPr id="18432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2238" y="4681538"/>
                        <a:ext cx="563562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30" name="Text Box 10"/>
          <p:cNvSpPr txBox="1">
            <a:spLocks noChangeArrowheads="1"/>
          </p:cNvSpPr>
          <p:nvPr/>
        </p:nvSpPr>
        <p:spPr bwMode="auto">
          <a:xfrm>
            <a:off x="0" y="3429000"/>
            <a:ext cx="9015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CC00CC"/>
                </a:solidFill>
                <a:latin typeface="Arial Narrow" pitchFamily="-84" charset="0"/>
              </a:rPr>
              <a:t>(a) Determine the displacement of the engine during the interval from t</a:t>
            </a:r>
            <a:r>
              <a:rPr lang="en-US" sz="2000" b="1" baseline="-25000">
                <a:solidFill>
                  <a:srgbClr val="CC00CC"/>
                </a:solidFill>
                <a:latin typeface="Arial Narrow" pitchFamily="-84" charset="0"/>
              </a:rPr>
              <a:t>1</a:t>
            </a:r>
            <a:r>
              <a:rPr lang="en-US" sz="2000" b="1">
                <a:solidFill>
                  <a:srgbClr val="CC00CC"/>
                </a:solidFill>
                <a:latin typeface="Arial Narrow" pitchFamily="-84" charset="0"/>
              </a:rPr>
              <a:t>=3.00s to t</a:t>
            </a:r>
            <a:r>
              <a:rPr lang="en-US" sz="2000" b="1" baseline="-25000">
                <a:solidFill>
                  <a:srgbClr val="CC00CC"/>
                </a:solidFill>
                <a:latin typeface="Arial Narrow" pitchFamily="-84" charset="0"/>
              </a:rPr>
              <a:t>2</a:t>
            </a:r>
            <a:r>
              <a:rPr lang="en-US" sz="2000" b="1">
                <a:solidFill>
                  <a:srgbClr val="CC00CC"/>
                </a:solidFill>
                <a:latin typeface="Arial Narrow" pitchFamily="-84" charset="0"/>
              </a:rPr>
              <a:t>=5.00s.</a:t>
            </a:r>
            <a:endParaRPr lang="en-US" sz="2000" b="1">
              <a:solidFill>
                <a:srgbClr val="CC00CC"/>
              </a:solidFill>
              <a:latin typeface="Monotype Corsiva" pitchFamily="-84" charset="0"/>
            </a:endParaRPr>
          </a:p>
        </p:txBody>
      </p:sp>
      <p:sp>
        <p:nvSpPr>
          <p:cNvPr id="184331" name="Text Box 11"/>
          <p:cNvSpPr txBox="1">
            <a:spLocks noChangeArrowheads="1"/>
          </p:cNvSpPr>
          <p:nvPr/>
        </p:nvSpPr>
        <p:spPr bwMode="auto">
          <a:xfrm>
            <a:off x="381000" y="4648200"/>
            <a:ext cx="3298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CC00CC"/>
                </a:solidFill>
                <a:latin typeface="Arial Narrow" pitchFamily="-84" charset="0"/>
              </a:rPr>
              <a:t>Displacement is, therefore:</a:t>
            </a:r>
            <a:endParaRPr lang="en-US" sz="2000" b="1">
              <a:solidFill>
                <a:srgbClr val="CC00CC"/>
              </a:solidFill>
              <a:latin typeface="Monotype Corsiva" pitchFamily="-84" charset="0"/>
            </a:endParaRPr>
          </a:p>
        </p:txBody>
      </p:sp>
      <p:sp>
        <p:nvSpPr>
          <p:cNvPr id="184332" name="Text Box 12"/>
          <p:cNvSpPr txBox="1">
            <a:spLocks noChangeArrowheads="1"/>
          </p:cNvSpPr>
          <p:nvPr/>
        </p:nvSpPr>
        <p:spPr bwMode="auto">
          <a:xfrm>
            <a:off x="304800" y="609600"/>
            <a:ext cx="8458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A jet engine moves along a track. Its position as a function of time is given by the equation </a:t>
            </a:r>
            <a:r>
              <a:rPr lang="en-US">
                <a:solidFill>
                  <a:schemeClr val="accent2"/>
                </a:solidFill>
                <a:latin typeface="Monotype Corsiva" pitchFamily="-84" charset="0"/>
              </a:rPr>
              <a:t>x=At</a:t>
            </a:r>
            <a:r>
              <a:rPr lang="en-US" baseline="30000">
                <a:solidFill>
                  <a:schemeClr val="accent2"/>
                </a:solidFill>
                <a:latin typeface="Monotype Corsiva" pitchFamily="-84" charset="0"/>
              </a:rPr>
              <a:t>2</a:t>
            </a:r>
            <a:r>
              <a:rPr lang="en-US">
                <a:solidFill>
                  <a:schemeClr val="accent2"/>
                </a:solidFill>
                <a:latin typeface="Monotype Corsiva" pitchFamily="-84" charset="0"/>
              </a:rPr>
              <a:t>+B</a:t>
            </a: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 where A=2.10m/s</a:t>
            </a:r>
            <a:r>
              <a:rPr lang="en-US" baseline="30000">
                <a:solidFill>
                  <a:schemeClr val="accent2"/>
                </a:solidFill>
                <a:latin typeface="Arial Narrow" pitchFamily="-84" charset="0"/>
              </a:rPr>
              <a:t>2</a:t>
            </a: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 and B=2.80m.</a:t>
            </a:r>
          </a:p>
        </p:txBody>
      </p:sp>
      <p:sp>
        <p:nvSpPr>
          <p:cNvPr id="184333" name="Text Box 13"/>
          <p:cNvSpPr txBox="1">
            <a:spLocks noChangeArrowheads="1"/>
          </p:cNvSpPr>
          <p:nvPr/>
        </p:nvSpPr>
        <p:spPr bwMode="auto">
          <a:xfrm>
            <a:off x="228600" y="5257800"/>
            <a:ext cx="3581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CC00CC"/>
                </a:solidFill>
                <a:latin typeface="Arial Narrow" pitchFamily="-84" charset="0"/>
              </a:rPr>
              <a:t>(b) Determine the average velocity during this time interval.</a:t>
            </a:r>
            <a:endParaRPr lang="en-US" sz="2000" b="1">
              <a:solidFill>
                <a:srgbClr val="CC00CC"/>
              </a:solidFill>
              <a:latin typeface="Monotype Corsiva" pitchFamily="-84" charset="0"/>
            </a:endParaRPr>
          </a:p>
        </p:txBody>
      </p:sp>
      <p:graphicFrame>
        <p:nvGraphicFramePr>
          <p:cNvPr id="184334" name="Object 14"/>
          <p:cNvGraphicFramePr>
            <a:graphicFrameLocks noChangeAspect="1"/>
          </p:cNvGraphicFramePr>
          <p:nvPr/>
        </p:nvGraphicFramePr>
        <p:xfrm>
          <a:off x="701675" y="3886200"/>
          <a:ext cx="8223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5" name="Equation" r:id="rId12" imgW="507960" imgH="241200" progId="Equation.DSMT4">
                  <p:embed/>
                </p:oleObj>
              </mc:Choice>
              <mc:Fallback>
                <p:oleObj name="Equation" r:id="rId12" imgW="507960" imgH="241200" progId="Equation.DSMT4">
                  <p:embed/>
                  <p:pic>
                    <p:nvPicPr>
                      <p:cNvPr id="18433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3886200"/>
                        <a:ext cx="822325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35" name="Object 15"/>
          <p:cNvGraphicFramePr>
            <a:graphicFrameLocks noChangeAspect="1"/>
          </p:cNvGraphicFramePr>
          <p:nvPr/>
        </p:nvGraphicFramePr>
        <p:xfrm>
          <a:off x="1501775" y="3886200"/>
          <a:ext cx="2917825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6" name="Equation" r:id="rId14" imgW="1803240" imgH="228600" progId="Equation.DSMT4">
                  <p:embed/>
                </p:oleObj>
              </mc:Choice>
              <mc:Fallback>
                <p:oleObj name="Equation" r:id="rId14" imgW="1803240" imgH="228600" progId="Equation.DSMT4">
                  <p:embed/>
                  <p:pic>
                    <p:nvPicPr>
                      <p:cNvPr id="18433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1775" y="3886200"/>
                        <a:ext cx="2917825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36" name="Object 16"/>
          <p:cNvGraphicFramePr>
            <a:graphicFrameLocks noChangeAspect="1"/>
          </p:cNvGraphicFramePr>
          <p:nvPr/>
        </p:nvGraphicFramePr>
        <p:xfrm>
          <a:off x="5167313" y="3886200"/>
          <a:ext cx="852487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7" name="Equation" r:id="rId16" imgW="520560" imgH="241200" progId="Equation.DSMT4">
                  <p:embed/>
                </p:oleObj>
              </mc:Choice>
              <mc:Fallback>
                <p:oleObj name="Equation" r:id="rId16" imgW="520560" imgH="241200" progId="Equation.DSMT4">
                  <p:embed/>
                  <p:pic>
                    <p:nvPicPr>
                      <p:cNvPr id="18433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7313" y="3886200"/>
                        <a:ext cx="852487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37" name="Object 17"/>
          <p:cNvGraphicFramePr>
            <a:graphicFrameLocks noChangeAspect="1"/>
          </p:cNvGraphicFramePr>
          <p:nvPr/>
        </p:nvGraphicFramePr>
        <p:xfrm>
          <a:off x="6019800" y="3886200"/>
          <a:ext cx="2935288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8" name="Equation" r:id="rId18" imgW="1790640" imgH="228600" progId="Equation.DSMT4">
                  <p:embed/>
                </p:oleObj>
              </mc:Choice>
              <mc:Fallback>
                <p:oleObj name="Equation" r:id="rId18" imgW="1790640" imgH="228600" progId="Equation.DSMT4">
                  <p:embed/>
                  <p:pic>
                    <p:nvPicPr>
                      <p:cNvPr id="18433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886200"/>
                        <a:ext cx="2935288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38" name="Object 18"/>
          <p:cNvGraphicFramePr>
            <a:graphicFrameLocks noChangeAspect="1"/>
          </p:cNvGraphicFramePr>
          <p:nvPr/>
        </p:nvGraphicFramePr>
        <p:xfrm>
          <a:off x="4419600" y="4648200"/>
          <a:ext cx="93345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9" name="Equation" r:id="rId20" imgW="545760" imgH="228600" progId="Equation.DSMT4">
                  <p:embed/>
                </p:oleObj>
              </mc:Choice>
              <mc:Fallback>
                <p:oleObj name="Equation" r:id="rId20" imgW="545760" imgH="228600" progId="Equation.DSMT4">
                  <p:embed/>
                  <p:pic>
                    <p:nvPicPr>
                      <p:cNvPr id="18433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648200"/>
                        <a:ext cx="93345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39" name="Object 19"/>
          <p:cNvGraphicFramePr>
            <a:graphicFrameLocks noChangeAspect="1"/>
          </p:cNvGraphicFramePr>
          <p:nvPr/>
        </p:nvGraphicFramePr>
        <p:xfrm>
          <a:off x="5370513" y="4714875"/>
          <a:ext cx="1411287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0" name="Equation" r:id="rId22" imgW="825480" imgH="177480" progId="Equation.DSMT4">
                  <p:embed/>
                </p:oleObj>
              </mc:Choice>
              <mc:Fallback>
                <p:oleObj name="Equation" r:id="rId22" imgW="825480" imgH="177480" progId="Equation.DSMT4">
                  <p:embed/>
                  <p:pic>
                    <p:nvPicPr>
                      <p:cNvPr id="184339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0513" y="4714875"/>
                        <a:ext cx="1411287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40" name="Object 20"/>
          <p:cNvGraphicFramePr>
            <a:graphicFrameLocks noChangeAspect="1"/>
          </p:cNvGraphicFramePr>
          <p:nvPr/>
        </p:nvGraphicFramePr>
        <p:xfrm>
          <a:off x="6742113" y="4648200"/>
          <a:ext cx="1106487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1" name="Equation" r:id="rId24" imgW="647640" imgH="253800" progId="Equation.DSMT4">
                  <p:embed/>
                </p:oleObj>
              </mc:Choice>
              <mc:Fallback>
                <p:oleObj name="Equation" r:id="rId24" imgW="647640" imgH="253800" progId="Equation.DSMT4">
                  <p:embed/>
                  <p:pic>
                    <p:nvPicPr>
                      <p:cNvPr id="18434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2113" y="4648200"/>
                        <a:ext cx="1106487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41" name="Object 21"/>
          <p:cNvGraphicFramePr>
            <a:graphicFrameLocks noChangeAspect="1"/>
          </p:cNvGraphicFramePr>
          <p:nvPr/>
        </p:nvGraphicFramePr>
        <p:xfrm>
          <a:off x="4419600" y="5334000"/>
          <a:ext cx="696913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2" name="Equation" r:id="rId26" imgW="355320" imgH="393480" progId="Equation.DSMT4">
                  <p:embed/>
                </p:oleObj>
              </mc:Choice>
              <mc:Fallback>
                <p:oleObj name="Equation" r:id="rId26" imgW="355320" imgH="393480" progId="Equation.DSMT4">
                  <p:embed/>
                  <p:pic>
                    <p:nvPicPr>
                      <p:cNvPr id="184341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334000"/>
                        <a:ext cx="696913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42" name="Object 22"/>
          <p:cNvGraphicFramePr>
            <a:graphicFrameLocks noChangeAspect="1"/>
          </p:cNvGraphicFramePr>
          <p:nvPr/>
        </p:nvGraphicFramePr>
        <p:xfrm>
          <a:off x="5114925" y="5334000"/>
          <a:ext cx="166687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3" name="Equation" r:id="rId28" imgW="850680" imgH="393480" progId="Equation.DSMT4">
                  <p:embed/>
                </p:oleObj>
              </mc:Choice>
              <mc:Fallback>
                <p:oleObj name="Equation" r:id="rId28" imgW="850680" imgH="393480" progId="Equation.DSMT4">
                  <p:embed/>
                  <p:pic>
                    <p:nvPicPr>
                      <p:cNvPr id="184342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4925" y="5334000"/>
                        <a:ext cx="1666875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43" name="Object 23"/>
          <p:cNvGraphicFramePr>
            <a:graphicFrameLocks noChangeAspect="1"/>
          </p:cNvGraphicFramePr>
          <p:nvPr/>
        </p:nvGraphicFramePr>
        <p:xfrm>
          <a:off x="6777038" y="5334000"/>
          <a:ext cx="2214562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4" name="Equation" r:id="rId30" imgW="1130040" imgH="393480" progId="Equation.DSMT4">
                  <p:embed/>
                </p:oleObj>
              </mc:Choice>
              <mc:Fallback>
                <p:oleObj name="Equation" r:id="rId30" imgW="1130040" imgH="393480" progId="Equation.DSMT4">
                  <p:embed/>
                  <p:pic>
                    <p:nvPicPr>
                      <p:cNvPr id="184343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7038" y="5334000"/>
                        <a:ext cx="2214562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679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Feb. 1, 2021</a:t>
            </a:r>
          </a:p>
        </p:txBody>
      </p:sp>
      <p:sp>
        <p:nvSpPr>
          <p:cNvPr id="3278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278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5D630C-0811-A34B-8732-B009A022BCCA}" type="slidenum">
              <a:rPr lang="en-US">
                <a:latin typeface="Arial Narrow" pitchFamily="-84" charset="0"/>
              </a:rPr>
              <a:pPr/>
              <a:t>16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32783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203E2693-4B1C-5D48-BF83-F5D7B2D210B6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16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32784" name="Slide Number Placeholder 8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D51CB2FF-546F-1648-AEC7-2B03388B31EF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16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28600"/>
            <a:ext cx="8610600" cy="3505200"/>
            <a:chOff x="480" y="336"/>
            <a:chExt cx="4432" cy="2424"/>
          </a:xfrm>
        </p:grpSpPr>
        <p:pic>
          <p:nvPicPr>
            <p:cNvPr id="32792" name="Picture 3" descr="FG02_0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" y="336"/>
              <a:ext cx="4432" cy="2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93" name="Rectangle 4"/>
            <p:cNvSpPr>
              <a:spLocks noChangeArrowheads="1"/>
            </p:cNvSpPr>
            <p:nvPr/>
          </p:nvSpPr>
          <p:spPr bwMode="auto">
            <a:xfrm>
              <a:off x="912" y="624"/>
              <a:ext cx="3408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786" name="Rectangle 5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228600"/>
            <a:ext cx="7772400" cy="3048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Example cont’d</a:t>
            </a:r>
          </a:p>
        </p:txBody>
      </p:sp>
      <p:graphicFrame>
        <p:nvGraphicFramePr>
          <p:cNvPr id="185350" name="Object 6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318000" y="3276600"/>
          <a:ext cx="18288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01" name="Equation" r:id="rId4" imgW="1041120" imgH="393480" progId="Equation.3">
                  <p:embed/>
                </p:oleObj>
              </mc:Choice>
              <mc:Fallback>
                <p:oleObj name="Equation" r:id="rId4" imgW="1041120" imgH="393480" progId="Equation.3">
                  <p:embed/>
                  <p:pic>
                    <p:nvPicPr>
                      <p:cNvPr id="1853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3276600"/>
                        <a:ext cx="1828800" cy="6921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51" name="Object 7"/>
          <p:cNvGraphicFramePr>
            <a:graphicFrameLocks noChangeAspect="1"/>
          </p:cNvGraphicFramePr>
          <p:nvPr/>
        </p:nvGraphicFramePr>
        <p:xfrm>
          <a:off x="2895600" y="5197475"/>
          <a:ext cx="183356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02" name="Equation" r:id="rId6" imgW="952200" imgH="253800" progId="Equation.DSMT4">
                  <p:embed/>
                </p:oleObj>
              </mc:Choice>
              <mc:Fallback>
                <p:oleObj name="Equation" r:id="rId6" imgW="952200" imgH="253800" progId="Equation.DSMT4">
                  <p:embed/>
                  <p:pic>
                    <p:nvPicPr>
                      <p:cNvPr id="18535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197475"/>
                        <a:ext cx="1833563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52" name="Object 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030663" y="4318000"/>
          <a:ext cx="6175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03" name="Equation" r:id="rId8" imgW="291960" imgH="228600" progId="Equation.DSMT4">
                  <p:embed/>
                </p:oleObj>
              </mc:Choice>
              <mc:Fallback>
                <p:oleObj name="Equation" r:id="rId8" imgW="291960" imgH="228600" progId="Equation.DSMT4">
                  <p:embed/>
                  <p:pic>
                    <p:nvPicPr>
                      <p:cNvPr id="18535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0663" y="4318000"/>
                        <a:ext cx="617537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53" name="Object 9"/>
          <p:cNvGraphicFramePr>
            <a:graphicFrameLocks noChangeAspect="1"/>
          </p:cNvGraphicFramePr>
          <p:nvPr/>
        </p:nvGraphicFramePr>
        <p:xfrm>
          <a:off x="7696200" y="4386263"/>
          <a:ext cx="68580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04" name="Equation" r:id="rId10" imgW="406080" imgH="177480" progId="Equation.3">
                  <p:embed/>
                </p:oleObj>
              </mc:Choice>
              <mc:Fallback>
                <p:oleObj name="Equation" r:id="rId10" imgW="406080" imgH="177480" progId="Equation.3">
                  <p:embed/>
                  <p:pic>
                    <p:nvPicPr>
                      <p:cNvPr id="18535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4386263"/>
                        <a:ext cx="685800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5354" name="Text Box 10"/>
          <p:cNvSpPr txBox="1">
            <a:spLocks noChangeArrowheads="1"/>
          </p:cNvSpPr>
          <p:nvPr/>
        </p:nvSpPr>
        <p:spPr bwMode="auto">
          <a:xfrm>
            <a:off x="685800" y="3394075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pitchFamily="-84" charset="0"/>
              </a:rPr>
              <a:t>Calculus formula for derivative </a:t>
            </a:r>
            <a:endParaRPr lang="en-US">
              <a:solidFill>
                <a:srgbClr val="CC00CC"/>
              </a:solidFill>
              <a:latin typeface="Monotype Corsiva" pitchFamily="-84" charset="0"/>
            </a:endParaRPr>
          </a:p>
        </p:txBody>
      </p:sp>
      <p:sp>
        <p:nvSpPr>
          <p:cNvPr id="185355" name="Text Box 11"/>
          <p:cNvSpPr txBox="1">
            <a:spLocks noChangeArrowheads="1"/>
          </p:cNvSpPr>
          <p:nvPr/>
        </p:nvSpPr>
        <p:spPr bwMode="auto">
          <a:xfrm>
            <a:off x="357188" y="4114800"/>
            <a:ext cx="35290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pitchFamily="-84" charset="0"/>
              </a:rPr>
              <a:t>The derivative of the engine’s equation of motion is</a:t>
            </a:r>
            <a:endParaRPr lang="en-US">
              <a:solidFill>
                <a:srgbClr val="CC00CC"/>
              </a:solidFill>
              <a:latin typeface="Monotype Corsiva" pitchFamily="-84" charset="0"/>
            </a:endParaRPr>
          </a:p>
        </p:txBody>
      </p:sp>
      <p:sp>
        <p:nvSpPr>
          <p:cNvPr id="185356" name="Text Box 12"/>
          <p:cNvSpPr txBox="1">
            <a:spLocks noChangeArrowheads="1"/>
          </p:cNvSpPr>
          <p:nvPr/>
        </p:nvSpPr>
        <p:spPr bwMode="auto">
          <a:xfrm>
            <a:off x="457200" y="2803525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pitchFamily="-84" charset="0"/>
              </a:rPr>
              <a:t>(c) Determine the instantaneous velocity at t=t</a:t>
            </a:r>
            <a:r>
              <a:rPr lang="en-US" baseline="-25000">
                <a:solidFill>
                  <a:srgbClr val="CC00CC"/>
                </a:solidFill>
                <a:latin typeface="Arial Narrow" pitchFamily="-84" charset="0"/>
              </a:rPr>
              <a:t>2</a:t>
            </a:r>
            <a:r>
              <a:rPr lang="en-US">
                <a:solidFill>
                  <a:srgbClr val="CC00CC"/>
                </a:solidFill>
                <a:latin typeface="Arial Narrow" pitchFamily="-84" charset="0"/>
              </a:rPr>
              <a:t>=5.00s.</a:t>
            </a:r>
            <a:endParaRPr lang="en-US">
              <a:solidFill>
                <a:srgbClr val="CC00CC"/>
              </a:solidFill>
              <a:latin typeface="Monotype Corsiva" pitchFamily="-84" charset="0"/>
            </a:endParaRPr>
          </a:p>
        </p:txBody>
      </p:sp>
      <p:sp>
        <p:nvSpPr>
          <p:cNvPr id="185357" name="Text Box 13"/>
          <p:cNvSpPr txBox="1">
            <a:spLocks noChangeArrowheads="1"/>
          </p:cNvSpPr>
          <p:nvPr/>
        </p:nvSpPr>
        <p:spPr bwMode="auto">
          <a:xfrm>
            <a:off x="6197600" y="339407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pitchFamily="-84" charset="0"/>
              </a:rPr>
              <a:t>and </a:t>
            </a:r>
            <a:endParaRPr lang="en-US">
              <a:solidFill>
                <a:srgbClr val="CC00CC"/>
              </a:solidFill>
              <a:latin typeface="Monotype Corsiva" pitchFamily="-84" charset="0"/>
            </a:endParaRPr>
          </a:p>
        </p:txBody>
      </p:sp>
      <p:graphicFrame>
        <p:nvGraphicFramePr>
          <p:cNvPr id="185358" name="Object 14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6934200" y="3276600"/>
          <a:ext cx="1143000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05" name="Equation" r:id="rId12" imgW="647640" imgH="393480" progId="Equation.3">
                  <p:embed/>
                </p:oleObj>
              </mc:Choice>
              <mc:Fallback>
                <p:oleObj name="Equation" r:id="rId12" imgW="647640" imgH="393480" progId="Equation.3">
                  <p:embed/>
                  <p:pic>
                    <p:nvPicPr>
                      <p:cNvPr id="18535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276600"/>
                        <a:ext cx="1143000" cy="69373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5359" name="Text Box 15"/>
          <p:cNvSpPr txBox="1">
            <a:spLocks noChangeArrowheads="1"/>
          </p:cNvSpPr>
          <p:nvPr/>
        </p:nvSpPr>
        <p:spPr bwMode="auto">
          <a:xfrm>
            <a:off x="381000" y="5029200"/>
            <a:ext cx="2590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pitchFamily="-84" charset="0"/>
              </a:rPr>
              <a:t>The instantaneous velocity at t=5.00s is</a:t>
            </a:r>
            <a:endParaRPr lang="en-US">
              <a:solidFill>
                <a:srgbClr val="CC00CC"/>
              </a:solidFill>
              <a:latin typeface="Monotype Corsiva" pitchFamily="-84" charset="0"/>
            </a:endParaRPr>
          </a:p>
        </p:txBody>
      </p:sp>
      <p:graphicFrame>
        <p:nvGraphicFramePr>
          <p:cNvPr id="185360" name="Object 16"/>
          <p:cNvGraphicFramePr>
            <a:graphicFrameLocks noChangeAspect="1"/>
          </p:cNvGraphicFramePr>
          <p:nvPr/>
        </p:nvGraphicFramePr>
        <p:xfrm>
          <a:off x="4621213" y="4154488"/>
          <a:ext cx="1093787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06" name="Equation" r:id="rId14" imgW="596880" imgH="393480" progId="Equation.DSMT4">
                  <p:embed/>
                </p:oleObj>
              </mc:Choice>
              <mc:Fallback>
                <p:oleObj name="Equation" r:id="rId14" imgW="596880" imgH="393480" progId="Equation.DSMT4">
                  <p:embed/>
                  <p:pic>
                    <p:nvPicPr>
                      <p:cNvPr id="18536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1213" y="4154488"/>
                        <a:ext cx="1093787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61" name="Object 17"/>
          <p:cNvGraphicFramePr>
            <a:graphicFrameLocks noChangeAspect="1"/>
          </p:cNvGraphicFramePr>
          <p:nvPr/>
        </p:nvGraphicFramePr>
        <p:xfrm>
          <a:off x="5638800" y="4191000"/>
          <a:ext cx="627063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07" name="Equation" r:id="rId16" imgW="342720" imgH="393480" progId="Equation.DSMT4">
                  <p:embed/>
                </p:oleObj>
              </mc:Choice>
              <mc:Fallback>
                <p:oleObj name="Equation" r:id="rId16" imgW="342720" imgH="393480" progId="Equation.DSMT4">
                  <p:embed/>
                  <p:pic>
                    <p:nvPicPr>
                      <p:cNvPr id="18536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191000"/>
                        <a:ext cx="627063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62" name="Object 18"/>
          <p:cNvGraphicFramePr>
            <a:graphicFrameLocks noChangeAspect="1"/>
          </p:cNvGraphicFramePr>
          <p:nvPr/>
        </p:nvGraphicFramePr>
        <p:xfrm>
          <a:off x="6254750" y="4191000"/>
          <a:ext cx="144145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08" name="Equation" r:id="rId18" imgW="787320" imgH="393480" progId="Equation.DSMT4">
                  <p:embed/>
                </p:oleObj>
              </mc:Choice>
              <mc:Fallback>
                <p:oleObj name="Equation" r:id="rId18" imgW="787320" imgH="393480" progId="Equation.DSMT4">
                  <p:embed/>
                  <p:pic>
                    <p:nvPicPr>
                      <p:cNvPr id="18536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750" y="4191000"/>
                        <a:ext cx="1441450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63" name="Object 19"/>
          <p:cNvGraphicFramePr>
            <a:graphicFrameLocks noChangeAspect="1"/>
          </p:cNvGraphicFramePr>
          <p:nvPr/>
        </p:nvGraphicFramePr>
        <p:xfrm>
          <a:off x="4778375" y="5257800"/>
          <a:ext cx="1393825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09" name="Equation" r:id="rId20" imgW="723600" imgH="177480" progId="Equation.DSMT4">
                  <p:embed/>
                </p:oleObj>
              </mc:Choice>
              <mc:Fallback>
                <p:oleObj name="Equation" r:id="rId20" imgW="723600" imgH="177480" progId="Equation.DSMT4">
                  <p:embed/>
                  <p:pic>
                    <p:nvPicPr>
                      <p:cNvPr id="185363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75" y="5257800"/>
                        <a:ext cx="1393825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64" name="Object 20"/>
          <p:cNvGraphicFramePr>
            <a:graphicFrameLocks noChangeAspect="1"/>
          </p:cNvGraphicFramePr>
          <p:nvPr/>
        </p:nvGraphicFramePr>
        <p:xfrm>
          <a:off x="6181725" y="5226050"/>
          <a:ext cx="288607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10" name="Equation" r:id="rId22" imgW="1498320" imgH="253800" progId="Equation.DSMT4">
                  <p:embed/>
                </p:oleObj>
              </mc:Choice>
              <mc:Fallback>
                <p:oleObj name="Equation" r:id="rId22" imgW="1498320" imgH="253800" progId="Equation.DSMT4">
                  <p:embed/>
                  <p:pic>
                    <p:nvPicPr>
                      <p:cNvPr id="18536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1725" y="5226050"/>
                        <a:ext cx="2886075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3200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9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Feb. 1, 2021</a:t>
            </a:r>
          </a:p>
        </p:txBody>
      </p:sp>
      <p:sp>
        <p:nvSpPr>
          <p:cNvPr id="33800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380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421D52-3FCB-2A4D-8481-63F0CE778FF1}" type="slidenum">
              <a:rPr lang="en-US">
                <a:latin typeface="Arial Narrow" pitchFamily="-84" charset="0"/>
              </a:rPr>
              <a:pPr/>
              <a:t>17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33802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68DF9F51-995B-4B4B-9078-433296B646E5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17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33803" name="Slide Number Placeholder 6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9AD67AC8-5D6A-4740-A014-6837FF73EB87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17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3380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67800" cy="838200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Definitions of Displacement, Velocity and Speed</a:t>
            </a:r>
          </a:p>
        </p:txBody>
      </p:sp>
      <p:graphicFrame>
        <p:nvGraphicFramePr>
          <p:cNvPr id="186371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4953000" y="3992563"/>
          <a:ext cx="205740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17" name="Equation" r:id="rId3" imgW="1180800" imgH="419040" progId="Equation.3">
                  <p:embed/>
                </p:oleObj>
              </mc:Choice>
              <mc:Fallback>
                <p:oleObj name="Equation" r:id="rId3" imgW="1180800" imgH="419040" progId="Equation.3">
                  <p:embed/>
                  <p:pic>
                    <p:nvPicPr>
                      <p:cNvPr id="1863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992563"/>
                        <a:ext cx="2057400" cy="7302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372" name="Text Box 4"/>
          <p:cNvSpPr txBox="1">
            <a:spLocks noChangeArrowheads="1"/>
          </p:cNvSpPr>
          <p:nvPr/>
        </p:nvSpPr>
        <p:spPr bwMode="auto">
          <a:xfrm>
            <a:off x="1066799" y="1082675"/>
            <a:ext cx="33528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Displacement </a:t>
            </a:r>
            <a:r>
              <a:rPr lang="en-US" sz="2800" dirty="0">
                <a:solidFill>
                  <a:srgbClr val="CC00CC"/>
                </a:solidFill>
                <a:latin typeface="Arial Narrow" pitchFamily="-84" charset="0"/>
              </a:rPr>
              <a:t>(poll 6,5):</a:t>
            </a:r>
            <a:endParaRPr lang="en-US" sz="2800" i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graphicFrame>
        <p:nvGraphicFramePr>
          <p:cNvPr id="186373" name="Object 5"/>
          <p:cNvGraphicFramePr>
            <a:graphicFrameLocks noChangeAspect="1"/>
          </p:cNvGraphicFramePr>
          <p:nvPr/>
        </p:nvGraphicFramePr>
        <p:xfrm>
          <a:off x="4953000" y="1127125"/>
          <a:ext cx="16002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18" name="Equation" r:id="rId5" imgW="711000" imgH="190440" progId="Equation.3">
                  <p:embed/>
                </p:oleObj>
              </mc:Choice>
              <mc:Fallback>
                <p:oleObj name="Equation" r:id="rId5" imgW="711000" imgH="190440" progId="Equation.3">
                  <p:embed/>
                  <p:pic>
                    <p:nvPicPr>
                      <p:cNvPr id="1863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127125"/>
                        <a:ext cx="1600200" cy="4286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374" name="Text Box 6"/>
          <p:cNvSpPr txBox="1">
            <a:spLocks noChangeArrowheads="1"/>
          </p:cNvSpPr>
          <p:nvPr/>
        </p:nvSpPr>
        <p:spPr bwMode="auto">
          <a:xfrm>
            <a:off x="1066800" y="1933575"/>
            <a:ext cx="365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Average velocity </a:t>
            </a:r>
            <a:r>
              <a:rPr lang="en-US" sz="2800" dirty="0">
                <a:solidFill>
                  <a:srgbClr val="CC00CC"/>
                </a:solidFill>
                <a:latin typeface="Arial Narrow" pitchFamily="-84" charset="0"/>
              </a:rPr>
              <a:t>(poll 6,5):</a:t>
            </a:r>
            <a:endParaRPr lang="en-US" sz="2800" i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graphicFrame>
        <p:nvGraphicFramePr>
          <p:cNvPr id="186375" name="Object 7"/>
          <p:cNvGraphicFramePr>
            <a:graphicFrameLocks noChangeAspect="1"/>
          </p:cNvGraphicFramePr>
          <p:nvPr/>
        </p:nvGraphicFramePr>
        <p:xfrm>
          <a:off x="4953000" y="1771650"/>
          <a:ext cx="213360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19" name="Equation" r:id="rId7" imgW="1028520" imgH="406080" progId="Equation.3">
                  <p:embed/>
                </p:oleObj>
              </mc:Choice>
              <mc:Fallback>
                <p:oleObj name="Equation" r:id="rId7" imgW="1028520" imgH="406080" progId="Equation.3">
                  <p:embed/>
                  <p:pic>
                    <p:nvPicPr>
                      <p:cNvPr id="18637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771650"/>
                        <a:ext cx="2133600" cy="84137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376" name="Text Box 8"/>
          <p:cNvSpPr txBox="1">
            <a:spLocks noChangeArrowheads="1"/>
          </p:cNvSpPr>
          <p:nvPr/>
        </p:nvSpPr>
        <p:spPr bwMode="auto">
          <a:xfrm>
            <a:off x="1066800" y="3035300"/>
            <a:ext cx="350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Average speed </a:t>
            </a:r>
            <a:r>
              <a:rPr lang="en-US" sz="2800" dirty="0">
                <a:solidFill>
                  <a:srgbClr val="CC00CC"/>
                </a:solidFill>
                <a:latin typeface="Arial Narrow" pitchFamily="-84" charset="0"/>
              </a:rPr>
              <a:t>(poll 6,5):</a:t>
            </a:r>
            <a:endParaRPr lang="en-US" sz="2800" i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graphicFrame>
        <p:nvGraphicFramePr>
          <p:cNvPr id="186377" name="Object 9"/>
          <p:cNvGraphicFramePr>
            <a:graphicFrameLocks noChangeAspect="1"/>
          </p:cNvGraphicFramePr>
          <p:nvPr/>
        </p:nvGraphicFramePr>
        <p:xfrm>
          <a:off x="4953000" y="2873375"/>
          <a:ext cx="350520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20" name="Equation" r:id="rId9" imgW="1739880" imgH="419040" progId="Equation.3">
                  <p:embed/>
                </p:oleObj>
              </mc:Choice>
              <mc:Fallback>
                <p:oleObj name="Equation" r:id="rId9" imgW="1739880" imgH="419040" progId="Equation.3">
                  <p:embed/>
                  <p:pic>
                    <p:nvPicPr>
                      <p:cNvPr id="18637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873375"/>
                        <a:ext cx="3505200" cy="84296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378" name="Rectangle 10"/>
          <p:cNvSpPr>
            <a:spLocks noChangeArrowheads="1"/>
          </p:cNvSpPr>
          <p:nvPr/>
        </p:nvSpPr>
        <p:spPr bwMode="auto">
          <a:xfrm>
            <a:off x="1066800" y="4054475"/>
            <a:ext cx="3200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Instantaneous velocity </a:t>
            </a:r>
            <a:r>
              <a:rPr lang="en-US" sz="2800" dirty="0">
                <a:solidFill>
                  <a:srgbClr val="CC00CC"/>
                </a:solidFill>
                <a:latin typeface="Arial Narrow" pitchFamily="-84" charset="0"/>
              </a:rPr>
              <a:t>(poll 6,5):</a:t>
            </a:r>
            <a:endParaRPr lang="en-US" sz="2800" dirty="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186379" name="Text Box 11"/>
          <p:cNvSpPr txBox="1">
            <a:spLocks noChangeArrowheads="1"/>
          </p:cNvSpPr>
          <p:nvPr/>
        </p:nvSpPr>
        <p:spPr bwMode="auto">
          <a:xfrm>
            <a:off x="1066800" y="5029200"/>
            <a:ext cx="2971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Instantaneous speed</a:t>
            </a:r>
            <a:r>
              <a:rPr lang="en-US" sz="2800" dirty="0">
                <a:solidFill>
                  <a:srgbClr val="CC00CC"/>
                </a:solidFill>
                <a:latin typeface="Arial Narrow" pitchFamily="-84" charset="0"/>
              </a:rPr>
              <a:t> (poll 6,5):</a:t>
            </a:r>
            <a:endParaRPr lang="en-US" sz="2800" dirty="0">
              <a:latin typeface="Arial Narrow" pitchFamily="-84" charset="0"/>
            </a:endParaRPr>
          </a:p>
        </p:txBody>
      </p:sp>
      <p:graphicFrame>
        <p:nvGraphicFramePr>
          <p:cNvPr id="186380" name="Object 12"/>
          <p:cNvGraphicFramePr>
            <a:graphicFrameLocks noGrp="1" noChangeAspect="1"/>
          </p:cNvGraphicFramePr>
          <p:nvPr>
            <p:ph sz="half" idx="2"/>
          </p:nvPr>
        </p:nvGraphicFramePr>
        <p:xfrm>
          <a:off x="4953000" y="4968875"/>
          <a:ext cx="21336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21" name="Equation" r:id="rId11" imgW="1307880" imgH="457200" progId="Equation.DSMT4">
                  <p:embed/>
                </p:oleObj>
              </mc:Choice>
              <mc:Fallback>
                <p:oleObj name="Equation" r:id="rId11" imgW="1307880" imgH="457200" progId="Equation.DSMT4">
                  <p:embed/>
                  <p:pic>
                    <p:nvPicPr>
                      <p:cNvPr id="18638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968875"/>
                        <a:ext cx="2133600" cy="7461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3588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Feb. 1, 2021</a:t>
            </a:r>
          </a:p>
        </p:txBody>
      </p:sp>
      <p:sp>
        <p:nvSpPr>
          <p:cNvPr id="3483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483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D00018-3BA8-324D-AD0C-A17FF5A23807}" type="slidenum">
              <a:rPr lang="en-US">
                <a:latin typeface="Arial Narrow" pitchFamily="-84" charset="0"/>
              </a:rPr>
              <a:pPr/>
              <a:t>18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348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8671"/>
            <a:ext cx="7772400" cy="609600"/>
          </a:xfrm>
        </p:spPr>
        <p:txBody>
          <a:bodyPr/>
          <a:lstStyle/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Acceleration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267200"/>
            <a:ext cx="7772400" cy="16002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In calculus terms: The slope (derivative) of the velocity vector with respect to time or the change of slopes of position as a function of time</a:t>
            </a:r>
          </a:p>
        </p:txBody>
      </p:sp>
      <p:graphicFrame>
        <p:nvGraphicFramePr>
          <p:cNvPr id="49156" name="Object 4"/>
          <p:cNvGraphicFramePr>
            <a:graphicFrameLocks noChangeAspect="1"/>
          </p:cNvGraphicFramePr>
          <p:nvPr/>
        </p:nvGraphicFramePr>
        <p:xfrm>
          <a:off x="685800" y="2182813"/>
          <a:ext cx="538163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01" name="Equation" r:id="rId3" imgW="291960" imgH="139680" progId="Equation.DSMT4">
                  <p:embed/>
                </p:oleObj>
              </mc:Choice>
              <mc:Fallback>
                <p:oleObj name="Equation" r:id="rId3" imgW="291960" imgH="139680" progId="Equation.DSMT4">
                  <p:embed/>
                  <p:pic>
                    <p:nvPicPr>
                      <p:cNvPr id="491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182813"/>
                        <a:ext cx="538163" cy="25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7" name="Object 5"/>
          <p:cNvGraphicFramePr>
            <a:graphicFrameLocks noChangeAspect="1"/>
          </p:cNvGraphicFramePr>
          <p:nvPr/>
        </p:nvGraphicFramePr>
        <p:xfrm>
          <a:off x="5181600" y="2209800"/>
          <a:ext cx="487363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02" name="Equation" r:id="rId5" imgW="279360" imgH="139680" progId="Equation.DSMT4">
                  <p:embed/>
                </p:oleObj>
              </mc:Choice>
              <mc:Fallback>
                <p:oleObj name="Equation" r:id="rId5" imgW="279360" imgH="139680" progId="Equation.DSMT4">
                  <p:embed/>
                  <p:pic>
                    <p:nvPicPr>
                      <p:cNvPr id="4915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209800"/>
                        <a:ext cx="487363" cy="24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2946400" y="1989138"/>
            <a:ext cx="20955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accent2"/>
                </a:solidFill>
                <a:latin typeface="Arial Narrow" pitchFamily="-84" charset="0"/>
              </a:rPr>
              <a:t>analogous to</a:t>
            </a:r>
          </a:p>
        </p:txBody>
      </p:sp>
      <p:graphicFrame>
        <p:nvGraphicFramePr>
          <p:cNvPr id="49159" name="Object 7"/>
          <p:cNvGraphicFramePr>
            <a:graphicFrameLocks noChangeAspect="1"/>
          </p:cNvGraphicFramePr>
          <p:nvPr/>
        </p:nvGraphicFramePr>
        <p:xfrm>
          <a:off x="685800" y="3657600"/>
          <a:ext cx="477838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03" name="Equation" r:id="rId7" imgW="291960" imgH="139680" progId="Equation.DSMT4">
                  <p:embed/>
                </p:oleObj>
              </mc:Choice>
              <mc:Fallback>
                <p:oleObj name="Equation" r:id="rId7" imgW="291960" imgH="139680" progId="Equation.DSMT4">
                  <p:embed/>
                  <p:pic>
                    <p:nvPicPr>
                      <p:cNvPr id="4915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657600"/>
                        <a:ext cx="477838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0" name="Object 8"/>
          <p:cNvGraphicFramePr>
            <a:graphicFrameLocks noChangeAspect="1"/>
          </p:cNvGraphicFramePr>
          <p:nvPr/>
        </p:nvGraphicFramePr>
        <p:xfrm>
          <a:off x="6831013" y="3430588"/>
          <a:ext cx="1931987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04" name="Equation" r:id="rId9" imgW="1180800" imgH="419040" progId="Equation.3">
                  <p:embed/>
                </p:oleObj>
              </mc:Choice>
              <mc:Fallback>
                <p:oleObj name="Equation" r:id="rId9" imgW="1180800" imgH="419040" progId="Equation.3">
                  <p:embed/>
                  <p:pic>
                    <p:nvPicPr>
                      <p:cNvPr id="4916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1013" y="3430588"/>
                        <a:ext cx="1931987" cy="684212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4600575" y="3460750"/>
            <a:ext cx="2095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accent2"/>
                </a:solidFill>
                <a:latin typeface="Arial Narrow" pitchFamily="-84" charset="0"/>
              </a:rPr>
              <a:t>analogous to</a:t>
            </a: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381000" y="670581"/>
            <a:ext cx="89723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Change of velocity in time (what kind of quantity is this? </a:t>
            </a:r>
            <a:r>
              <a:rPr lang="en-US" sz="2800" dirty="0">
                <a:solidFill>
                  <a:srgbClr val="CC00CC"/>
                </a:solidFill>
                <a:latin typeface="Arial Narrow" pitchFamily="-84" charset="0"/>
              </a:rPr>
              <a:t>Polls 6,5</a:t>
            </a: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 )</a:t>
            </a:r>
            <a:endParaRPr lang="en-US" dirty="0"/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609600" y="1350963"/>
            <a:ext cx="590232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pitchFamily="-84" charset="0"/>
              </a:rPr>
              <a:t>Definition of the average acceleration:</a:t>
            </a:r>
            <a:endParaRPr lang="en-US"/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609600" y="2744788"/>
            <a:ext cx="67738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pitchFamily="-84" charset="0"/>
              </a:rPr>
              <a:t>Definition of the instantaneous acceleration:</a:t>
            </a:r>
          </a:p>
        </p:txBody>
      </p:sp>
      <p:graphicFrame>
        <p:nvGraphicFramePr>
          <p:cNvPr id="49165" name="Object 13"/>
          <p:cNvGraphicFramePr>
            <a:graphicFrameLocks noChangeAspect="1"/>
          </p:cNvGraphicFramePr>
          <p:nvPr/>
        </p:nvGraphicFramePr>
        <p:xfrm>
          <a:off x="1285875" y="1905000"/>
          <a:ext cx="1076325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05" name="Equation" r:id="rId11" imgW="583920" imgH="406080" progId="Equation.DSMT4">
                  <p:embed/>
                </p:oleObj>
              </mc:Choice>
              <mc:Fallback>
                <p:oleObj name="Equation" r:id="rId11" imgW="583920" imgH="406080" progId="Equation.DSMT4">
                  <p:embed/>
                  <p:pic>
                    <p:nvPicPr>
                      <p:cNvPr id="4916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75" y="1905000"/>
                        <a:ext cx="1076325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6" name="Object 14"/>
          <p:cNvGraphicFramePr>
            <a:graphicFrameLocks noChangeAspect="1"/>
          </p:cNvGraphicFramePr>
          <p:nvPr/>
        </p:nvGraphicFramePr>
        <p:xfrm>
          <a:off x="2327275" y="1905000"/>
          <a:ext cx="4921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06" name="Equation" r:id="rId13" imgW="266400" imgH="393480" progId="Equation.DSMT4">
                  <p:embed/>
                </p:oleObj>
              </mc:Choice>
              <mc:Fallback>
                <p:oleObj name="Equation" r:id="rId13" imgW="266400" imgH="393480" progId="Equation.DSMT4">
                  <p:embed/>
                  <p:pic>
                    <p:nvPicPr>
                      <p:cNvPr id="4916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7275" y="1905000"/>
                        <a:ext cx="492125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7" name="Object 15"/>
          <p:cNvGraphicFramePr>
            <a:graphicFrameLocks noChangeAspect="1"/>
          </p:cNvGraphicFramePr>
          <p:nvPr/>
        </p:nvGraphicFramePr>
        <p:xfrm>
          <a:off x="5675313" y="1957388"/>
          <a:ext cx="954087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07" name="Equation" r:id="rId15" imgW="545760" imgH="406080" progId="Equation.DSMT4">
                  <p:embed/>
                </p:oleObj>
              </mc:Choice>
              <mc:Fallback>
                <p:oleObj name="Equation" r:id="rId15" imgW="545760" imgH="406080" progId="Equation.DSMT4">
                  <p:embed/>
                  <p:pic>
                    <p:nvPicPr>
                      <p:cNvPr id="4916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5313" y="1957388"/>
                        <a:ext cx="954087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8" name="Object 16"/>
          <p:cNvGraphicFramePr>
            <a:graphicFrameLocks noChangeAspect="1"/>
          </p:cNvGraphicFramePr>
          <p:nvPr/>
        </p:nvGraphicFramePr>
        <p:xfrm>
          <a:off x="6588125" y="1957388"/>
          <a:ext cx="422275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08" name="Equation" r:id="rId17" imgW="241200" imgH="393480" progId="Equation.DSMT4">
                  <p:embed/>
                </p:oleObj>
              </mc:Choice>
              <mc:Fallback>
                <p:oleObj name="Equation" r:id="rId17" imgW="241200" imgH="393480" progId="Equation.DSMT4">
                  <p:embed/>
                  <p:pic>
                    <p:nvPicPr>
                      <p:cNvPr id="4916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1957388"/>
                        <a:ext cx="422275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9" name="Object 17"/>
          <p:cNvGraphicFramePr>
            <a:graphicFrameLocks noChangeAspect="1"/>
          </p:cNvGraphicFramePr>
          <p:nvPr/>
        </p:nvGraphicFramePr>
        <p:xfrm>
          <a:off x="1192213" y="3432175"/>
          <a:ext cx="1246187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09" name="Equation" r:id="rId19" imgW="761760" imgH="419040" progId="Equation.DSMT4">
                  <p:embed/>
                </p:oleObj>
              </mc:Choice>
              <mc:Fallback>
                <p:oleObj name="Equation" r:id="rId19" imgW="761760" imgH="419040" progId="Equation.DSMT4">
                  <p:embed/>
                  <p:pic>
                    <p:nvPicPr>
                      <p:cNvPr id="4916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213" y="3432175"/>
                        <a:ext cx="1246187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70" name="Object 18"/>
          <p:cNvGraphicFramePr>
            <a:graphicFrameLocks noChangeAspect="1"/>
          </p:cNvGraphicFramePr>
          <p:nvPr/>
        </p:nvGraphicFramePr>
        <p:xfrm>
          <a:off x="2438400" y="3429000"/>
          <a:ext cx="623888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10" name="Equation" r:id="rId21" imgW="380880" imgH="393480" progId="Equation.DSMT4">
                  <p:embed/>
                </p:oleObj>
              </mc:Choice>
              <mc:Fallback>
                <p:oleObj name="Equation" r:id="rId21" imgW="380880" imgH="393480" progId="Equation.DSMT4">
                  <p:embed/>
                  <p:pic>
                    <p:nvPicPr>
                      <p:cNvPr id="4917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429000"/>
                        <a:ext cx="623888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71" name="Object 19"/>
          <p:cNvGraphicFramePr>
            <a:graphicFrameLocks noChangeAspect="1"/>
          </p:cNvGraphicFramePr>
          <p:nvPr/>
        </p:nvGraphicFramePr>
        <p:xfrm>
          <a:off x="3033713" y="3429000"/>
          <a:ext cx="1081087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11" name="Equation" r:id="rId23" imgW="660240" imgH="431640" progId="Equation.DSMT4">
                  <p:embed/>
                </p:oleObj>
              </mc:Choice>
              <mc:Fallback>
                <p:oleObj name="Equation" r:id="rId23" imgW="660240" imgH="431640" progId="Equation.DSMT4">
                  <p:embed/>
                  <p:pic>
                    <p:nvPicPr>
                      <p:cNvPr id="4917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3713" y="3429000"/>
                        <a:ext cx="1081087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72" name="Object 20"/>
          <p:cNvGraphicFramePr>
            <a:graphicFrameLocks noChangeAspect="1"/>
          </p:cNvGraphicFramePr>
          <p:nvPr/>
        </p:nvGraphicFramePr>
        <p:xfrm>
          <a:off x="4149725" y="3429000"/>
          <a:ext cx="498475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12" name="Equation" r:id="rId25" imgW="304560" imgH="419040" progId="Equation.DSMT4">
                  <p:embed/>
                </p:oleObj>
              </mc:Choice>
              <mc:Fallback>
                <p:oleObj name="Equation" r:id="rId25" imgW="304560" imgH="419040" progId="Equation.DSMT4">
                  <p:embed/>
                  <p:pic>
                    <p:nvPicPr>
                      <p:cNvPr id="4917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9725" y="3429000"/>
                        <a:ext cx="498475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73" name="Text Box 21"/>
          <p:cNvSpPr txBox="1">
            <a:spLocks noChangeArrowheads="1"/>
          </p:cNvSpPr>
          <p:nvPr/>
        </p:nvSpPr>
        <p:spPr bwMode="auto">
          <a:xfrm>
            <a:off x="7383463" y="1204119"/>
            <a:ext cx="936625" cy="485775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A50021"/>
                </a:solidFill>
                <a:latin typeface="Arial Narrow" pitchFamily="-84" charset="0"/>
              </a:rPr>
              <a:t>Vector</a:t>
            </a:r>
          </a:p>
        </p:txBody>
      </p:sp>
    </p:spTree>
    <p:extLst>
      <p:ext uri="{BB962C8B-B14F-4D97-AF65-F5344CB8AC3E}">
        <p14:creationId xmlns:p14="http://schemas.microsoft.com/office/powerpoint/2010/main" val="1721418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Feb. 1, 2021</a:t>
            </a:r>
          </a:p>
        </p:txBody>
      </p:sp>
      <p:sp>
        <p:nvSpPr>
          <p:cNvPr id="3584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F186B8-E568-D944-90D2-9A365710188B}" type="slidenum">
              <a:rPr lang="en-US">
                <a:latin typeface="Arial Narrow" pitchFamily="-84" charset="0"/>
              </a:rPr>
              <a:pPr/>
              <a:t>19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Acceleration vs Time Plot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838200"/>
            <a:ext cx="9144000" cy="5791200"/>
            <a:chOff x="0" y="528"/>
            <a:chExt cx="5760" cy="3432"/>
          </a:xfrm>
        </p:grpSpPr>
        <p:pic>
          <p:nvPicPr>
            <p:cNvPr id="35850" name="Picture 4" descr="FG02_017C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528"/>
              <a:ext cx="5760" cy="3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51" name="Rectangle 5"/>
            <p:cNvSpPr>
              <a:spLocks noChangeArrowheads="1"/>
            </p:cNvSpPr>
            <p:nvPr/>
          </p:nvSpPr>
          <p:spPr bwMode="auto">
            <a:xfrm>
              <a:off x="1248" y="3648"/>
              <a:ext cx="576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048000" y="2743200"/>
            <a:ext cx="38651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What does this plot tell you?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048000" y="3276600"/>
            <a:ext cx="26278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Yes, you are right!!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048000" y="3810000"/>
            <a:ext cx="4800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The acceleration of this motion is a constant!!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D68F83F6-DA6A-B045-A03D-DA77F00B0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658380"/>
            <a:ext cx="53527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The speed increases at a constant rate!</a:t>
            </a:r>
          </a:p>
        </p:txBody>
      </p:sp>
    </p:spTree>
    <p:extLst>
      <p:ext uri="{BB962C8B-B14F-4D97-AF65-F5344CB8AC3E}">
        <p14:creationId xmlns:p14="http://schemas.microsoft.com/office/powerpoint/2010/main" val="2458877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Feb. 1,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PHYS 1443-003, Spring 2021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077200" cy="5562600"/>
          </a:xfrm>
        </p:spPr>
        <p:txBody>
          <a:bodyPr/>
          <a:lstStyle/>
          <a:p>
            <a:pPr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First term exam in class Wednesday, Feb. 10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BYOF: You may bring a one 8.5x11.5 sheet (front and back) of </a:t>
            </a:r>
            <a:r>
              <a:rPr lang="en-US" sz="2000" b="1" u="sng" dirty="0">
                <a:solidFill>
                  <a:srgbClr val="FF0000"/>
                </a:solidFill>
              </a:rPr>
              <a:t>handwritten</a:t>
            </a:r>
            <a:r>
              <a:rPr lang="en-US" sz="2000" dirty="0"/>
              <a:t> formulae and values of constants for the exam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No derivations, word definitions, setups or solutions of any problems, figures, pictures, diagrams or arrows, </a:t>
            </a:r>
            <a:r>
              <a:rPr lang="en-US" sz="2000" dirty="0" err="1"/>
              <a:t>etc</a:t>
            </a:r>
            <a:r>
              <a:rPr lang="en-US" sz="2000" dirty="0"/>
              <a:t>!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No additional formulae or values of constants will be provided!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Must email me the photos of front and back of the formula sheet, including the blank at </a:t>
            </a:r>
            <a:r>
              <a:rPr lang="en-US" sz="2000" dirty="0">
                <a:hlinkClick r:id="rId2"/>
              </a:rPr>
              <a:t>jaehoonyu@uta.edu</a:t>
            </a:r>
            <a:r>
              <a:rPr lang="en-US" sz="2000" dirty="0"/>
              <a:t> no later than </a:t>
            </a:r>
            <a:r>
              <a:rPr lang="en-US" sz="2000" b="1" u="sng" dirty="0">
                <a:solidFill>
                  <a:srgbClr val="C00000"/>
                </a:solidFill>
              </a:rPr>
              <a:t>12:00pm the day of the test</a:t>
            </a:r>
          </a:p>
          <a:p>
            <a:pPr lvl="2" eaLnBrk="1" hangingPunct="1">
              <a:spcBef>
                <a:spcPts val="200"/>
              </a:spcBef>
            </a:pPr>
            <a:r>
              <a:rPr lang="en-US" sz="1800" dirty="0"/>
              <a:t>The subject of the email should be the same as your file name</a:t>
            </a:r>
          </a:p>
          <a:p>
            <a:pPr lvl="2" eaLnBrk="1" hangingPunct="1">
              <a:spcBef>
                <a:spcPts val="200"/>
              </a:spcBef>
            </a:pPr>
            <a:r>
              <a:rPr lang="en-US" sz="1800" dirty="0"/>
              <a:t>File name must be FS-E1-LastName-FirstName-SP21.pdf</a:t>
            </a:r>
          </a:p>
          <a:p>
            <a:pPr lvl="2" eaLnBrk="1" hangingPunct="1">
              <a:spcBef>
                <a:spcPts val="200"/>
              </a:spcBef>
            </a:pPr>
            <a:r>
              <a:rPr lang="en-US" sz="1800" dirty="0"/>
              <a:t>Once submitted, you cannot change, unless I ask you to delete part of the sheet!</a:t>
            </a:r>
          </a:p>
          <a:p>
            <a:pPr eaLnBrk="1" hangingPunct="1">
              <a:spcBef>
                <a:spcPts val="200"/>
              </a:spcBef>
            </a:pPr>
            <a:r>
              <a:rPr lang="en-US" sz="2400" dirty="0"/>
              <a:t>Quiz 1 Results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Class average: 45.1/70</a:t>
            </a:r>
          </a:p>
          <a:p>
            <a:pPr lvl="2" eaLnBrk="1" hangingPunct="1">
              <a:spcBef>
                <a:spcPts val="200"/>
              </a:spcBef>
            </a:pPr>
            <a:r>
              <a:rPr lang="en-US" sz="1800" dirty="0"/>
              <a:t>Equivalent to 64/100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Top score: 70/70</a:t>
            </a:r>
          </a:p>
        </p:txBody>
      </p:sp>
    </p:spTree>
    <p:extLst>
      <p:ext uri="{BB962C8B-B14F-4D97-AF65-F5344CB8AC3E}">
        <p14:creationId xmlns:p14="http://schemas.microsoft.com/office/powerpoint/2010/main" val="4178327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6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Feb. 1, 2021</a:t>
            </a:r>
          </a:p>
        </p:txBody>
      </p:sp>
      <p:sp>
        <p:nvSpPr>
          <p:cNvPr id="36877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687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BED63D-816D-D645-8363-BA05A39276F9}" type="slidenum">
              <a:rPr lang="en-US">
                <a:latin typeface="Arial Narrow" pitchFamily="-84" charset="0"/>
              </a:rPr>
              <a:pPr/>
              <a:t>20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36879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Example</a:t>
            </a:r>
          </a:p>
        </p:txBody>
      </p:sp>
      <p:pic>
        <p:nvPicPr>
          <p:cNvPr id="138243" name="Picture 3" descr="FG02_01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1295400"/>
            <a:ext cx="8763000" cy="2978150"/>
          </a:xfrm>
          <a:noFill/>
        </p:spPr>
      </p:pic>
      <p:graphicFrame>
        <p:nvGraphicFramePr>
          <p:cNvPr id="138244" name="Object 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657600" y="4876800"/>
          <a:ext cx="6858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25" name="Equation" r:id="rId4" imgW="317160" imgH="215640" progId="Equation.DSMT4">
                  <p:embed/>
                </p:oleObj>
              </mc:Choice>
              <mc:Fallback>
                <p:oleObj name="Equation" r:id="rId4" imgW="317160" imgH="215640" progId="Equation.DSMT4">
                  <p:embed/>
                  <p:pic>
                    <p:nvPicPr>
                      <p:cNvPr id="13824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876800"/>
                        <a:ext cx="685800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5" name="Object 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257925" y="4846638"/>
          <a:ext cx="2798763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26" name="Equation" r:id="rId6" imgW="1688760" imgH="393480" progId="Equation.3">
                  <p:embed/>
                </p:oleObj>
              </mc:Choice>
              <mc:Fallback>
                <p:oleObj name="Equation" r:id="rId6" imgW="1688760" imgH="393480" progId="Equation.3">
                  <p:embed/>
                  <p:pic>
                    <p:nvPicPr>
                      <p:cNvPr id="13824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7925" y="4846638"/>
                        <a:ext cx="2798763" cy="65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228600" y="762000"/>
            <a:ext cx="891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A car accelerates along a straight road from rest to 75km/h in 5.0s.</a:t>
            </a:r>
          </a:p>
        </p:txBody>
      </p:sp>
      <p:sp>
        <p:nvSpPr>
          <p:cNvPr id="138247" name="Text Box 7"/>
          <p:cNvSpPr txBox="1">
            <a:spLocks noChangeArrowheads="1"/>
          </p:cNvSpPr>
          <p:nvPr/>
        </p:nvSpPr>
        <p:spPr bwMode="auto">
          <a:xfrm>
            <a:off x="457200" y="419100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pitchFamily="-84" charset="0"/>
              </a:rPr>
              <a:t>What is the magnitude of its average acceleration?</a:t>
            </a:r>
            <a:endParaRPr lang="en-US">
              <a:solidFill>
                <a:srgbClr val="CC00CC"/>
              </a:solidFill>
              <a:latin typeface="Monotype Corsiva" pitchFamily="-84" charset="0"/>
            </a:endParaRPr>
          </a:p>
        </p:txBody>
      </p:sp>
      <p:graphicFrame>
        <p:nvGraphicFramePr>
          <p:cNvPr id="138248" name="Object 4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304800" y="5410200"/>
          <a:ext cx="957263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27" name="Equation" r:id="rId8" imgW="330120" imgH="241200" progId="Equation.DSMT4">
                  <p:embed/>
                </p:oleObj>
              </mc:Choice>
              <mc:Fallback>
                <p:oleObj name="Equation" r:id="rId8" imgW="330120" imgH="241200" progId="Equation.DSMT4">
                  <p:embed/>
                  <p:pic>
                    <p:nvPicPr>
                      <p:cNvPr id="1382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410200"/>
                        <a:ext cx="957263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9" name="Object 5"/>
          <p:cNvGraphicFramePr>
            <a:graphicFrameLocks noChangeAspect="1"/>
          </p:cNvGraphicFramePr>
          <p:nvPr/>
        </p:nvGraphicFramePr>
        <p:xfrm>
          <a:off x="457200" y="4724400"/>
          <a:ext cx="68580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28" name="Equation" r:id="rId10" imgW="317160" imgH="228600" progId="Equation.DSMT4">
                  <p:embed/>
                </p:oleObj>
              </mc:Choice>
              <mc:Fallback>
                <p:oleObj name="Equation" r:id="rId10" imgW="317160" imgH="228600" progId="Equation.DSMT4">
                  <p:embed/>
                  <p:pic>
                    <p:nvPicPr>
                      <p:cNvPr id="1382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724400"/>
                        <a:ext cx="685800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50" name="Object 6"/>
          <p:cNvGraphicFramePr>
            <a:graphicFrameLocks noChangeAspect="1"/>
          </p:cNvGraphicFramePr>
          <p:nvPr/>
        </p:nvGraphicFramePr>
        <p:xfrm>
          <a:off x="5434013" y="5562600"/>
          <a:ext cx="3557587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29" name="Equation" r:id="rId12" imgW="2145960" imgH="431640" progId="Equation.3">
                  <p:embed/>
                </p:oleObj>
              </mc:Choice>
              <mc:Fallback>
                <p:oleObj name="Equation" r:id="rId12" imgW="2145960" imgH="431640" progId="Equation.3">
                  <p:embed/>
                  <p:pic>
                    <p:nvPicPr>
                      <p:cNvPr id="1382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4013" y="5562600"/>
                        <a:ext cx="3557587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52" name="Object 7"/>
          <p:cNvGraphicFramePr>
            <a:graphicFrameLocks noChangeAspect="1"/>
          </p:cNvGraphicFramePr>
          <p:nvPr/>
        </p:nvGraphicFramePr>
        <p:xfrm>
          <a:off x="1162050" y="4768850"/>
          <a:ext cx="97155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30" name="Equation" r:id="rId14" imgW="431640" imgH="177480" progId="Equation.DSMT4">
                  <p:embed/>
                </p:oleObj>
              </mc:Choice>
              <mc:Fallback>
                <p:oleObj name="Equation" r:id="rId14" imgW="431640" imgH="177480" progId="Equation.DSMT4">
                  <p:embed/>
                  <p:pic>
                    <p:nvPicPr>
                      <p:cNvPr id="13825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050" y="4768850"/>
                        <a:ext cx="97155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53" name="Object 8"/>
          <p:cNvGraphicFramePr>
            <a:graphicFrameLocks noChangeAspect="1"/>
          </p:cNvGraphicFramePr>
          <p:nvPr/>
        </p:nvGraphicFramePr>
        <p:xfrm>
          <a:off x="1219200" y="5410200"/>
          <a:ext cx="1219200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31" name="Equation" r:id="rId16" imgW="685800" imgH="393480" progId="Equation.DSMT4">
                  <p:embed/>
                </p:oleObj>
              </mc:Choice>
              <mc:Fallback>
                <p:oleObj name="Equation" r:id="rId16" imgW="685800" imgH="393480" progId="Equation.DSMT4">
                  <p:embed/>
                  <p:pic>
                    <p:nvPicPr>
                      <p:cNvPr id="13825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410200"/>
                        <a:ext cx="1219200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54" name="Object 9"/>
          <p:cNvGraphicFramePr>
            <a:graphicFrameLocks noChangeAspect="1"/>
          </p:cNvGraphicFramePr>
          <p:nvPr/>
        </p:nvGraphicFramePr>
        <p:xfrm>
          <a:off x="2397125" y="5562600"/>
          <a:ext cx="879475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32" name="Equation" r:id="rId18" imgW="495000" imgH="177480" progId="Equation.DSMT4">
                  <p:embed/>
                </p:oleObj>
              </mc:Choice>
              <mc:Fallback>
                <p:oleObj name="Equation" r:id="rId18" imgW="495000" imgH="177480" progId="Equation.DSMT4">
                  <p:embed/>
                  <p:pic>
                    <p:nvPicPr>
                      <p:cNvPr id="13825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125" y="5562600"/>
                        <a:ext cx="879475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55" name="Object 10"/>
          <p:cNvGraphicFramePr>
            <a:graphicFrameLocks noChangeAspect="1"/>
          </p:cNvGraphicFramePr>
          <p:nvPr/>
        </p:nvGraphicFramePr>
        <p:xfrm>
          <a:off x="4398963" y="4724400"/>
          <a:ext cx="1239837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33" name="Equation" r:id="rId20" imgW="647640" imgH="469800" progId="Equation.DSMT4">
                  <p:embed/>
                </p:oleObj>
              </mc:Choice>
              <mc:Fallback>
                <p:oleObj name="Equation" r:id="rId20" imgW="647640" imgH="469800" progId="Equation.DSMT4">
                  <p:embed/>
                  <p:pic>
                    <p:nvPicPr>
                      <p:cNvPr id="138255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8963" y="4724400"/>
                        <a:ext cx="1239837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56" name="Object 11"/>
          <p:cNvGraphicFramePr>
            <a:graphicFrameLocks noChangeAspect="1"/>
          </p:cNvGraphicFramePr>
          <p:nvPr/>
        </p:nvGraphicFramePr>
        <p:xfrm>
          <a:off x="5614988" y="4733925"/>
          <a:ext cx="557212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34" name="Equation" r:id="rId22" imgW="291960" imgH="393480" progId="Equation.DSMT4">
                  <p:embed/>
                </p:oleObj>
              </mc:Choice>
              <mc:Fallback>
                <p:oleObj name="Equation" r:id="rId22" imgW="291960" imgH="393480" progId="Equation.DSMT4">
                  <p:embed/>
                  <p:pic>
                    <p:nvPicPr>
                      <p:cNvPr id="13825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4988" y="4733925"/>
                        <a:ext cx="557212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5618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Feb. 1, 2021</a:t>
            </a:r>
          </a:p>
        </p:txBody>
      </p:sp>
      <p:sp>
        <p:nvSpPr>
          <p:cNvPr id="378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FFDC72-FF6B-CB4E-B9D0-5981C9A56D75}" type="slidenum">
              <a:rPr lang="en-US">
                <a:latin typeface="Arial Narrow" pitchFamily="-84" charset="0"/>
              </a:rPr>
              <a:pPr/>
              <a:t>21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 few Important Things on Acceleration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>
                <a:ea typeface="ＭＳ Ｐゴシック" pitchFamily="-84" charset="-128"/>
                <a:cs typeface="ＭＳ Ｐゴシック" pitchFamily="-84" charset="-128"/>
              </a:rPr>
              <a:t>When an object is moving in a constant velocity (</a:t>
            </a:r>
            <a:r>
              <a:rPr lang="en-US" sz="2400"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v=v</a:t>
            </a:r>
            <a:r>
              <a:rPr lang="en-US" sz="2400" baseline="-25000"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sz="2400">
                <a:ea typeface="ＭＳ Ｐゴシック" pitchFamily="-84" charset="-128"/>
                <a:cs typeface="ＭＳ Ｐゴシック" pitchFamily="-84" charset="-128"/>
              </a:rPr>
              <a:t>), there is no acceleration (</a:t>
            </a:r>
            <a:r>
              <a:rPr lang="en-US" sz="2400"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a=0</a:t>
            </a:r>
            <a:r>
              <a:rPr lang="en-US" sz="2400">
                <a:ea typeface="ＭＳ Ｐゴシック" pitchFamily="-84" charset="-128"/>
                <a:cs typeface="ＭＳ Ｐゴシック" pitchFamily="-84" charset="-128"/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Is there any acceleration when an object is not moving?</a:t>
            </a:r>
          </a:p>
          <a:p>
            <a:pPr>
              <a:lnSpc>
                <a:spcPct val="80000"/>
              </a:lnSpc>
            </a:pPr>
            <a:r>
              <a:rPr lang="en-US" sz="2400">
                <a:ea typeface="ＭＳ Ｐゴシック" pitchFamily="-84" charset="-128"/>
                <a:cs typeface="ＭＳ Ｐゴシック" pitchFamily="-84" charset="-128"/>
              </a:rPr>
              <a:t>When an object is moving faster as time goes on, (</a:t>
            </a:r>
            <a:r>
              <a:rPr lang="en-US" sz="2400"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v=v(t)</a:t>
            </a:r>
            <a:r>
              <a:rPr lang="en-US" sz="2400">
                <a:ea typeface="ＭＳ Ｐゴシック" pitchFamily="-84" charset="-128"/>
                <a:cs typeface="ＭＳ Ｐゴシック" pitchFamily="-84" charset="-128"/>
              </a:rPr>
              <a:t> ), acceleration is positive (</a:t>
            </a:r>
            <a:r>
              <a:rPr lang="en-US" sz="2400"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a&gt;0</a:t>
            </a:r>
            <a:r>
              <a:rPr lang="en-US" sz="2400">
                <a:ea typeface="ＭＳ Ｐゴシック" pitchFamily="-84" charset="-128"/>
                <a:cs typeface="ＭＳ Ｐゴシック" pitchFamily="-84" charset="-128"/>
              </a:rPr>
              <a:t>).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Incorrect, since the object might be moving in negative direction initially</a:t>
            </a:r>
          </a:p>
          <a:p>
            <a:pPr>
              <a:lnSpc>
                <a:spcPct val="80000"/>
              </a:lnSpc>
            </a:pPr>
            <a:r>
              <a:rPr lang="en-US" sz="2400">
                <a:ea typeface="ＭＳ Ｐゴシック" pitchFamily="-84" charset="-128"/>
                <a:cs typeface="ＭＳ Ｐゴシック" pitchFamily="-84" charset="-128"/>
              </a:rPr>
              <a:t>When an object is moving slower as time goes on, (</a:t>
            </a:r>
            <a:r>
              <a:rPr lang="en-US" sz="2400"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v=v(t)</a:t>
            </a:r>
            <a:r>
              <a:rPr lang="en-US" sz="2400">
                <a:ea typeface="ＭＳ Ｐゴシック" pitchFamily="-84" charset="-128"/>
                <a:cs typeface="ＭＳ Ｐゴシック" pitchFamily="-84" charset="-128"/>
              </a:rPr>
              <a:t> ), acceleration is negative (</a:t>
            </a:r>
            <a:r>
              <a:rPr lang="en-US" sz="2400"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a&lt;0</a:t>
            </a:r>
            <a:r>
              <a:rPr lang="en-US" sz="2400">
                <a:ea typeface="ＭＳ Ｐゴシック" pitchFamily="-84" charset="-128"/>
                <a:cs typeface="ＭＳ Ｐゴシック" pitchFamily="-84" charset="-128"/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Incorrect, since the object might be moving in negative direction initially</a:t>
            </a:r>
          </a:p>
          <a:p>
            <a:pPr>
              <a:lnSpc>
                <a:spcPct val="80000"/>
              </a:lnSpc>
            </a:pPr>
            <a:r>
              <a:rPr lang="en-US" sz="2400">
                <a:ea typeface="ＭＳ Ｐゴシック" pitchFamily="-84" charset="-128"/>
                <a:cs typeface="ＭＳ Ｐゴシック" pitchFamily="-84" charset="-128"/>
              </a:rPr>
              <a:t>In all cases, velocity is positive, unless the direction of the movement changes.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Incorrect, since the object might be moving in negative direction initially</a:t>
            </a:r>
          </a:p>
          <a:p>
            <a:pPr>
              <a:lnSpc>
                <a:spcPct val="80000"/>
              </a:lnSpc>
            </a:pPr>
            <a:r>
              <a:rPr lang="en-US" sz="2400">
                <a:ea typeface="ＭＳ Ｐゴシック" pitchFamily="-84" charset="-128"/>
                <a:cs typeface="ＭＳ Ｐゴシック" pitchFamily="-84" charset="-128"/>
              </a:rPr>
              <a:t>Is there acceleration if an object moves in a constant speed but changes direction?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5105400" y="5410200"/>
            <a:ext cx="2827338" cy="5191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0066"/>
                </a:solidFill>
                <a:latin typeface="Arial Narrow" pitchFamily="-84" charset="0"/>
              </a:rPr>
              <a:t>The answer is YES!!</a:t>
            </a:r>
          </a:p>
        </p:txBody>
      </p:sp>
    </p:spTree>
    <p:extLst>
      <p:ext uri="{BB962C8B-B14F-4D97-AF65-F5344CB8AC3E}">
        <p14:creationId xmlns:p14="http://schemas.microsoft.com/office/powerpoint/2010/main" val="3230201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3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Feb. 1, 2021</a:t>
            </a:r>
          </a:p>
        </p:txBody>
      </p:sp>
      <p:sp>
        <p:nvSpPr>
          <p:cNvPr id="2254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970A4B-3F1E-9049-B6C5-4A5DF59CB624}" type="slidenum">
              <a:rPr lang="en-US">
                <a:latin typeface="Arial Narrow" pitchFamily="-84" charset="0"/>
              </a:rPr>
              <a:pPr/>
              <a:t>22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2545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E815B320-84B6-5C43-98C0-941104F6B0DE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22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22546" name="Slide Number Placeholder 6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42F45049-7013-6D40-8124-4914F609D737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22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225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838200"/>
          </a:xfrm>
        </p:spPr>
        <p:txBody>
          <a:bodyPr/>
          <a:lstStyle/>
          <a:p>
            <a:pPr eaLnBrk="1" hangingPunct="1"/>
            <a:r>
              <a:rPr lang="en-US" sz="4000">
                <a:ea typeface="ＭＳ Ｐゴシック" pitchFamily="-84" charset="-128"/>
                <a:cs typeface="ＭＳ Ｐゴシック" pitchFamily="-84" charset="-128"/>
              </a:rPr>
              <a:t>Displacement, Velocity, Speed &amp; Acceleration</a:t>
            </a:r>
          </a:p>
        </p:txBody>
      </p:sp>
      <p:graphicFrame>
        <p:nvGraphicFramePr>
          <p:cNvPr id="186371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4953000" y="3230563"/>
          <a:ext cx="205740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36" name="Equation" r:id="rId4" imgW="1180800" imgH="419040" progId="Equation.3">
                  <p:embed/>
                </p:oleObj>
              </mc:Choice>
              <mc:Fallback>
                <p:oleObj name="Equation" r:id="rId4" imgW="1180800" imgH="419040" progId="Equation.3">
                  <p:embed/>
                  <p:pic>
                    <p:nvPicPr>
                      <p:cNvPr id="1863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230563"/>
                        <a:ext cx="2057400" cy="7302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372" name="Text Box 4"/>
          <p:cNvSpPr txBox="1">
            <a:spLocks noChangeArrowheads="1"/>
          </p:cNvSpPr>
          <p:nvPr/>
        </p:nvSpPr>
        <p:spPr bwMode="auto">
          <a:xfrm>
            <a:off x="1066800" y="838200"/>
            <a:ext cx="243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Displacement</a:t>
            </a:r>
            <a:endParaRPr lang="en-US" sz="2800" i="1">
              <a:solidFill>
                <a:srgbClr val="FF0066"/>
              </a:solidFill>
              <a:latin typeface="Monotype Corsiva" pitchFamily="-84" charset="0"/>
            </a:endParaRPr>
          </a:p>
        </p:txBody>
      </p:sp>
      <p:graphicFrame>
        <p:nvGraphicFramePr>
          <p:cNvPr id="186373" name="Object 5"/>
          <p:cNvGraphicFramePr>
            <a:graphicFrameLocks noChangeAspect="1"/>
          </p:cNvGraphicFramePr>
          <p:nvPr/>
        </p:nvGraphicFramePr>
        <p:xfrm>
          <a:off x="4953000" y="882650"/>
          <a:ext cx="16002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37" name="Equation" r:id="rId6" imgW="711000" imgH="190440" progId="Equation.3">
                  <p:embed/>
                </p:oleObj>
              </mc:Choice>
              <mc:Fallback>
                <p:oleObj name="Equation" r:id="rId6" imgW="711000" imgH="190440" progId="Equation.3">
                  <p:embed/>
                  <p:pic>
                    <p:nvPicPr>
                      <p:cNvPr id="1863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882650"/>
                        <a:ext cx="1600200" cy="4286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374" name="Text Box 6"/>
          <p:cNvSpPr txBox="1">
            <a:spLocks noChangeArrowheads="1"/>
          </p:cNvSpPr>
          <p:nvPr/>
        </p:nvSpPr>
        <p:spPr bwMode="auto">
          <a:xfrm>
            <a:off x="1066800" y="1654175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Average velocity</a:t>
            </a:r>
            <a:endParaRPr lang="en-US" sz="2800" i="1">
              <a:solidFill>
                <a:srgbClr val="FF0066"/>
              </a:solidFill>
              <a:latin typeface="Monotype Corsiva" pitchFamily="-84" charset="0"/>
            </a:endParaRPr>
          </a:p>
        </p:txBody>
      </p:sp>
      <p:graphicFrame>
        <p:nvGraphicFramePr>
          <p:cNvPr id="186375" name="Object 7"/>
          <p:cNvGraphicFramePr>
            <a:graphicFrameLocks noChangeAspect="1"/>
          </p:cNvGraphicFramePr>
          <p:nvPr/>
        </p:nvGraphicFramePr>
        <p:xfrm>
          <a:off x="4953000" y="1389063"/>
          <a:ext cx="213360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38" name="Equation" r:id="rId8" imgW="1028520" imgH="406080" progId="Equation.3">
                  <p:embed/>
                </p:oleObj>
              </mc:Choice>
              <mc:Fallback>
                <p:oleObj name="Equation" r:id="rId8" imgW="1028520" imgH="406080" progId="Equation.3">
                  <p:embed/>
                  <p:pic>
                    <p:nvPicPr>
                      <p:cNvPr id="18637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389063"/>
                        <a:ext cx="2133600" cy="84137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376" name="Text Box 8"/>
          <p:cNvSpPr txBox="1">
            <a:spLocks noChangeArrowheads="1"/>
          </p:cNvSpPr>
          <p:nvPr/>
        </p:nvSpPr>
        <p:spPr bwMode="auto">
          <a:xfrm>
            <a:off x="1066800" y="2468563"/>
            <a:ext cx="22098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Average speed</a:t>
            </a:r>
            <a:endParaRPr lang="en-US" sz="2800" i="1">
              <a:solidFill>
                <a:srgbClr val="FF0066"/>
              </a:solidFill>
              <a:latin typeface="Monotype Corsiva" pitchFamily="-84" charset="0"/>
            </a:endParaRPr>
          </a:p>
        </p:txBody>
      </p:sp>
      <p:graphicFrame>
        <p:nvGraphicFramePr>
          <p:cNvPr id="186377" name="Object 9"/>
          <p:cNvGraphicFramePr>
            <a:graphicFrameLocks noChangeAspect="1"/>
          </p:cNvGraphicFramePr>
          <p:nvPr/>
        </p:nvGraphicFramePr>
        <p:xfrm>
          <a:off x="4953000" y="2308225"/>
          <a:ext cx="350520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39" name="Equation" r:id="rId10" imgW="1739880" imgH="419040" progId="Equation.3">
                  <p:embed/>
                </p:oleObj>
              </mc:Choice>
              <mc:Fallback>
                <p:oleObj name="Equation" r:id="rId10" imgW="1739880" imgH="419040" progId="Equation.3">
                  <p:embed/>
                  <p:pic>
                    <p:nvPicPr>
                      <p:cNvPr id="18637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308225"/>
                        <a:ext cx="3505200" cy="84296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378" name="Rectangle 10"/>
          <p:cNvSpPr>
            <a:spLocks noChangeArrowheads="1"/>
          </p:cNvSpPr>
          <p:nvPr/>
        </p:nvSpPr>
        <p:spPr bwMode="auto">
          <a:xfrm>
            <a:off x="1066800" y="3284538"/>
            <a:ext cx="3200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Instantaneous velocity</a:t>
            </a:r>
          </a:p>
        </p:txBody>
      </p:sp>
      <p:sp>
        <p:nvSpPr>
          <p:cNvPr id="186379" name="Text Box 11"/>
          <p:cNvSpPr txBox="1">
            <a:spLocks noChangeArrowheads="1"/>
          </p:cNvSpPr>
          <p:nvPr/>
        </p:nvSpPr>
        <p:spPr bwMode="auto">
          <a:xfrm>
            <a:off x="1066800" y="4191000"/>
            <a:ext cx="297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Instantaneous speed</a:t>
            </a:r>
            <a:endParaRPr lang="en-US" sz="2800">
              <a:latin typeface="Arial Narrow" pitchFamily="-84" charset="0"/>
            </a:endParaRPr>
          </a:p>
        </p:txBody>
      </p:sp>
      <p:graphicFrame>
        <p:nvGraphicFramePr>
          <p:cNvPr id="186380" name="Object 12"/>
          <p:cNvGraphicFramePr>
            <a:graphicFrameLocks noGrp="1" noChangeAspect="1"/>
          </p:cNvGraphicFramePr>
          <p:nvPr>
            <p:ph sz="half" idx="2"/>
          </p:nvPr>
        </p:nvGraphicFramePr>
        <p:xfrm>
          <a:off x="4953000" y="4038600"/>
          <a:ext cx="21336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0" name="Equation" r:id="rId12" imgW="1307880" imgH="457200" progId="Equation.DSMT4">
                  <p:embed/>
                </p:oleObj>
              </mc:Choice>
              <mc:Fallback>
                <p:oleObj name="Equation" r:id="rId12" imgW="1307880" imgH="457200" progId="Equation.DSMT4">
                  <p:embed/>
                  <p:pic>
                    <p:nvPicPr>
                      <p:cNvPr id="18638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038600"/>
                        <a:ext cx="2133600" cy="7461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9" name="Object 7"/>
          <p:cNvGraphicFramePr>
            <a:graphicFrameLocks noChangeAspect="1"/>
          </p:cNvGraphicFramePr>
          <p:nvPr/>
        </p:nvGraphicFramePr>
        <p:xfrm>
          <a:off x="4800600" y="5924550"/>
          <a:ext cx="477838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1" name="Equation" r:id="rId14" imgW="291960" imgH="139680" progId="Equation.DSMT4">
                  <p:embed/>
                </p:oleObj>
              </mc:Choice>
              <mc:Fallback>
                <p:oleObj name="Equation" r:id="rId14" imgW="291960" imgH="139680" progId="Equation.DSMT4">
                  <p:embed/>
                  <p:pic>
                    <p:nvPicPr>
                      <p:cNvPr id="4915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5924550"/>
                        <a:ext cx="477838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9" name="Object 17"/>
          <p:cNvGraphicFramePr>
            <a:graphicFrameLocks noChangeAspect="1"/>
          </p:cNvGraphicFramePr>
          <p:nvPr/>
        </p:nvGraphicFramePr>
        <p:xfrm>
          <a:off x="5307013" y="5699125"/>
          <a:ext cx="1246187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2" name="Equation" r:id="rId16" imgW="761760" imgH="419040" progId="Equation.DSMT4">
                  <p:embed/>
                </p:oleObj>
              </mc:Choice>
              <mc:Fallback>
                <p:oleObj name="Equation" r:id="rId16" imgW="761760" imgH="419040" progId="Equation.DSMT4">
                  <p:embed/>
                  <p:pic>
                    <p:nvPicPr>
                      <p:cNvPr id="4916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7013" y="5699125"/>
                        <a:ext cx="1246187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70" name="Object 18"/>
          <p:cNvGraphicFramePr>
            <a:graphicFrameLocks noChangeAspect="1"/>
          </p:cNvGraphicFramePr>
          <p:nvPr/>
        </p:nvGraphicFramePr>
        <p:xfrm>
          <a:off x="6553200" y="5695950"/>
          <a:ext cx="623888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3" name="Equation" r:id="rId18" imgW="380880" imgH="393480" progId="Equation.DSMT4">
                  <p:embed/>
                </p:oleObj>
              </mc:Choice>
              <mc:Fallback>
                <p:oleObj name="Equation" r:id="rId18" imgW="380880" imgH="393480" progId="Equation.DSMT4">
                  <p:embed/>
                  <p:pic>
                    <p:nvPicPr>
                      <p:cNvPr id="4917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5695950"/>
                        <a:ext cx="623888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71" name="Object 19"/>
          <p:cNvGraphicFramePr>
            <a:graphicFrameLocks noChangeAspect="1"/>
          </p:cNvGraphicFramePr>
          <p:nvPr/>
        </p:nvGraphicFramePr>
        <p:xfrm>
          <a:off x="7148513" y="5695950"/>
          <a:ext cx="1081087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4" name="Equation" r:id="rId20" imgW="660240" imgH="431640" progId="Equation.DSMT4">
                  <p:embed/>
                </p:oleObj>
              </mc:Choice>
              <mc:Fallback>
                <p:oleObj name="Equation" r:id="rId20" imgW="660240" imgH="431640" progId="Equation.DSMT4">
                  <p:embed/>
                  <p:pic>
                    <p:nvPicPr>
                      <p:cNvPr id="4917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8513" y="5695950"/>
                        <a:ext cx="1081087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72" name="Object 20"/>
          <p:cNvGraphicFramePr>
            <a:graphicFrameLocks noChangeAspect="1"/>
          </p:cNvGraphicFramePr>
          <p:nvPr/>
        </p:nvGraphicFramePr>
        <p:xfrm>
          <a:off x="8264525" y="5695950"/>
          <a:ext cx="498475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5" name="Equation" r:id="rId22" imgW="304560" imgH="419040" progId="Equation.DSMT4">
                  <p:embed/>
                </p:oleObj>
              </mc:Choice>
              <mc:Fallback>
                <p:oleObj name="Equation" r:id="rId22" imgW="304560" imgH="419040" progId="Equation.DSMT4">
                  <p:embed/>
                  <p:pic>
                    <p:nvPicPr>
                      <p:cNvPr id="4917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4525" y="5695950"/>
                        <a:ext cx="498475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990600" y="5800725"/>
            <a:ext cx="3886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Instantaneous acceleration</a:t>
            </a:r>
            <a:endParaRPr lang="en-US" sz="2800">
              <a:latin typeface="Arial Narrow" pitchFamily="-84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1143000" y="5029200"/>
            <a:ext cx="335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Average acceleration </a:t>
            </a:r>
            <a:endParaRPr lang="en-US" sz="2800" i="1">
              <a:solidFill>
                <a:srgbClr val="FF0066"/>
              </a:solidFill>
              <a:latin typeface="Monotype Corsiva" pitchFamily="-84" charset="0"/>
            </a:endParaRPr>
          </a:p>
        </p:txBody>
      </p:sp>
      <p:graphicFrame>
        <p:nvGraphicFramePr>
          <p:cNvPr id="49156" name="Object 4"/>
          <p:cNvGraphicFramePr>
            <a:graphicFrameLocks noChangeAspect="1"/>
          </p:cNvGraphicFramePr>
          <p:nvPr/>
        </p:nvGraphicFramePr>
        <p:xfrm>
          <a:off x="4886325" y="5154613"/>
          <a:ext cx="538163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6" name="Equation" r:id="rId24" imgW="291960" imgH="139680" progId="Equation.DSMT4">
                  <p:embed/>
                </p:oleObj>
              </mc:Choice>
              <mc:Fallback>
                <p:oleObj name="Equation" r:id="rId24" imgW="291960" imgH="139680" progId="Equation.DSMT4">
                  <p:embed/>
                  <p:pic>
                    <p:nvPicPr>
                      <p:cNvPr id="491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6325" y="5154613"/>
                        <a:ext cx="538163" cy="25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5" name="Object 13"/>
          <p:cNvGraphicFramePr>
            <a:graphicFrameLocks noChangeAspect="1"/>
          </p:cNvGraphicFramePr>
          <p:nvPr/>
        </p:nvGraphicFramePr>
        <p:xfrm>
          <a:off x="5486400" y="4876800"/>
          <a:ext cx="1076325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7" name="Equation" r:id="rId26" imgW="583920" imgH="406080" progId="Equation.DSMT4">
                  <p:embed/>
                </p:oleObj>
              </mc:Choice>
              <mc:Fallback>
                <p:oleObj name="Equation" r:id="rId26" imgW="583920" imgH="406080" progId="Equation.DSMT4">
                  <p:embed/>
                  <p:pic>
                    <p:nvPicPr>
                      <p:cNvPr id="4916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876800"/>
                        <a:ext cx="1076325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6" name="Object 14"/>
          <p:cNvGraphicFramePr>
            <a:graphicFrameLocks noChangeAspect="1"/>
          </p:cNvGraphicFramePr>
          <p:nvPr/>
        </p:nvGraphicFramePr>
        <p:xfrm>
          <a:off x="6527800" y="4876800"/>
          <a:ext cx="4921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8" name="Equation" r:id="rId28" imgW="266400" imgH="393480" progId="Equation.DSMT4">
                  <p:embed/>
                </p:oleObj>
              </mc:Choice>
              <mc:Fallback>
                <p:oleObj name="Equation" r:id="rId28" imgW="266400" imgH="393480" progId="Equation.DSMT4">
                  <p:embed/>
                  <p:pic>
                    <p:nvPicPr>
                      <p:cNvPr id="4916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800" y="4876800"/>
                        <a:ext cx="492125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PHYS 1443-003, Spring 2021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248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Feb. 1, 2021</a:t>
            </a:r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PHYS 1443-003, Spring 2021                    Dr. Jaehoon Yu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33F1-7707-C341-BFBB-91847B67C93A}" type="slidenum">
              <a:rPr lang="en-US"/>
              <a:pPr/>
              <a:t>23</a:t>
            </a:fld>
            <a:endParaRPr lang="en-US"/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67494"/>
            <a:ext cx="7772400" cy="609600"/>
          </a:xfrm>
        </p:spPr>
        <p:txBody>
          <a:bodyPr/>
          <a:lstStyle/>
          <a:p>
            <a:r>
              <a:rPr lang="en-US" dirty="0"/>
              <a:t>Example for Acceleration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153400" cy="1143000"/>
          </a:xfrm>
        </p:spPr>
        <p:txBody>
          <a:bodyPr/>
          <a:lstStyle/>
          <a:p>
            <a:r>
              <a:rPr lang="en-US" sz="2800" dirty="0"/>
              <a:t>Velocity, </a:t>
            </a:r>
            <a:r>
              <a:rPr lang="en-US" sz="2800" dirty="0" err="1">
                <a:latin typeface="Monotype Corsiva" charset="0"/>
              </a:rPr>
              <a:t>v</a:t>
            </a:r>
            <a:r>
              <a:rPr lang="en-US" sz="2800" baseline="-25000" dirty="0" err="1">
                <a:latin typeface="Monotype Corsiva" charset="0"/>
              </a:rPr>
              <a:t>x</a:t>
            </a:r>
            <a:r>
              <a:rPr lang="en-US" sz="2800" dirty="0">
                <a:latin typeface="Monotype Corsiva" charset="0"/>
              </a:rPr>
              <a:t>, </a:t>
            </a:r>
            <a:r>
              <a:rPr lang="en-US" sz="2800" dirty="0"/>
              <a:t>is express in: </a:t>
            </a:r>
          </a:p>
          <a:p>
            <a:r>
              <a:rPr lang="en-US" sz="2800" dirty="0"/>
              <a:t>Find the average acceleration in time interval, t=0 to t=2.0s</a:t>
            </a:r>
            <a:endParaRPr lang="en-US" sz="2800" dirty="0">
              <a:latin typeface="Monotype Corsiva" charset="0"/>
            </a:endParaRPr>
          </a:p>
        </p:txBody>
      </p:sp>
      <p:graphicFrame>
        <p:nvGraphicFramePr>
          <p:cNvPr id="189444" name="Object 4"/>
          <p:cNvGraphicFramePr>
            <a:graphicFrameLocks noChangeAspect="1"/>
          </p:cNvGraphicFramePr>
          <p:nvPr/>
        </p:nvGraphicFramePr>
        <p:xfrm>
          <a:off x="4659313" y="1206500"/>
          <a:ext cx="750887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42" name="Equation" r:id="rId3" imgW="330200" imgH="241300" progId="Equation.DSMT4">
                  <p:embed/>
                </p:oleObj>
              </mc:Choice>
              <mc:Fallback>
                <p:oleObj name="Equation" r:id="rId3" imgW="330200" imgH="241300" progId="Equation.DSMT4">
                  <p:embed/>
                  <p:pic>
                    <p:nvPicPr>
                      <p:cNvPr id="1894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9313" y="1206500"/>
                        <a:ext cx="750887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974725" y="4129088"/>
            <a:ext cx="7518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Find instantaneous acceleration at any time t and t=2.0s</a:t>
            </a:r>
            <a:endParaRPr lang="en-US"/>
          </a:p>
        </p:txBody>
      </p:sp>
      <p:graphicFrame>
        <p:nvGraphicFramePr>
          <p:cNvPr id="189446" name="Object 6"/>
          <p:cNvGraphicFramePr>
            <a:graphicFrameLocks noChangeAspect="1"/>
          </p:cNvGraphicFramePr>
          <p:nvPr/>
        </p:nvGraphicFramePr>
        <p:xfrm>
          <a:off x="1219200" y="2270125"/>
          <a:ext cx="1296988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43" name="Equation" r:id="rId5" imgW="609600" imgH="241300" progId="Equation.DSMT4">
                  <p:embed/>
                </p:oleObj>
              </mc:Choice>
              <mc:Fallback>
                <p:oleObj name="Equation" r:id="rId5" imgW="609600" imgH="241300" progId="Equation.DSMT4">
                  <p:embed/>
                  <p:pic>
                    <p:nvPicPr>
                      <p:cNvPr id="18944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270125"/>
                        <a:ext cx="1296988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47" name="Object 7"/>
          <p:cNvGraphicFramePr>
            <a:graphicFrameLocks noChangeAspect="1"/>
          </p:cNvGraphicFramePr>
          <p:nvPr/>
        </p:nvGraphicFramePr>
        <p:xfrm>
          <a:off x="1535113" y="4894263"/>
          <a:ext cx="623887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44" name="Equation" r:id="rId7" imgW="342900" imgH="279400" progId="Equation.DSMT4">
                  <p:embed/>
                </p:oleObj>
              </mc:Choice>
              <mc:Fallback>
                <p:oleObj name="Equation" r:id="rId7" imgW="342900" imgH="279400" progId="Equation.DSMT4">
                  <p:embed/>
                  <p:pic>
                    <p:nvPicPr>
                      <p:cNvPr id="18944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5113" y="4894263"/>
                        <a:ext cx="623887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48" name="Object 8"/>
          <p:cNvGraphicFramePr>
            <a:graphicFrameLocks noChangeAspect="1"/>
          </p:cNvGraphicFramePr>
          <p:nvPr/>
        </p:nvGraphicFramePr>
        <p:xfrm>
          <a:off x="7077075" y="4800600"/>
          <a:ext cx="110013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45" name="Equation" r:id="rId9" imgW="673100" imgH="203200" progId="Equation.DSMT4">
                  <p:embed/>
                </p:oleObj>
              </mc:Choice>
              <mc:Fallback>
                <p:oleObj name="Equation" r:id="rId9" imgW="673100" imgH="203200" progId="Equation.DSMT4">
                  <p:embed/>
                  <p:pic>
                    <p:nvPicPr>
                      <p:cNvPr id="18944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7075" y="4800600"/>
                        <a:ext cx="110013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49" name="Text Box 9"/>
          <p:cNvSpPr txBox="1">
            <a:spLocks noChangeArrowheads="1"/>
          </p:cNvSpPr>
          <p:nvPr/>
        </p:nvSpPr>
        <p:spPr bwMode="auto">
          <a:xfrm>
            <a:off x="76200" y="4648200"/>
            <a:ext cx="1371600" cy="915988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>
                <a:solidFill>
                  <a:srgbClr val="FF0066"/>
                </a:solidFill>
                <a:latin typeface="Arial Narrow" charset="0"/>
              </a:rPr>
              <a:t>Instantaneous Acceleration at any time</a:t>
            </a:r>
            <a:endParaRPr lang="en-US" sz="1800">
              <a:solidFill>
                <a:srgbClr val="FF0066"/>
              </a:solidFill>
            </a:endParaRPr>
          </a:p>
        </p:txBody>
      </p:sp>
      <p:sp>
        <p:nvSpPr>
          <p:cNvPr id="189450" name="Text Box 10"/>
          <p:cNvSpPr txBox="1">
            <a:spLocks noChangeArrowheads="1"/>
          </p:cNvSpPr>
          <p:nvPr/>
        </p:nvSpPr>
        <p:spPr bwMode="auto">
          <a:xfrm>
            <a:off x="5486400" y="4875213"/>
            <a:ext cx="1524000" cy="915987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>
                <a:solidFill>
                  <a:srgbClr val="FF0066"/>
                </a:solidFill>
                <a:latin typeface="Arial Narrow" charset="0"/>
              </a:rPr>
              <a:t>Instantaneous Acceleration at any time t=2.0s</a:t>
            </a:r>
            <a:endParaRPr lang="en-US" sz="1800">
              <a:solidFill>
                <a:srgbClr val="FF0066"/>
              </a:solidFill>
            </a:endParaRPr>
          </a:p>
        </p:txBody>
      </p:sp>
      <p:graphicFrame>
        <p:nvGraphicFramePr>
          <p:cNvPr id="189451" name="Object 11"/>
          <p:cNvGraphicFramePr>
            <a:graphicFrameLocks noChangeAspect="1"/>
          </p:cNvGraphicFramePr>
          <p:nvPr/>
        </p:nvGraphicFramePr>
        <p:xfrm>
          <a:off x="5424488" y="1157288"/>
          <a:ext cx="2336800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46" name="Equation" r:id="rId11" imgW="1028700" imgH="292100" progId="Equation.DSMT4">
                  <p:embed/>
                </p:oleObj>
              </mc:Choice>
              <mc:Fallback>
                <p:oleObj name="Equation" r:id="rId11" imgW="1028700" imgH="292100" progId="Equation.DSMT4">
                  <p:embed/>
                  <p:pic>
                    <p:nvPicPr>
                      <p:cNvPr id="18945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4488" y="1157288"/>
                        <a:ext cx="2336800" cy="60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52" name="Object 12"/>
          <p:cNvGraphicFramePr>
            <a:graphicFrameLocks noChangeAspect="1"/>
          </p:cNvGraphicFramePr>
          <p:nvPr/>
        </p:nvGraphicFramePr>
        <p:xfrm>
          <a:off x="1219200" y="2830513"/>
          <a:ext cx="16764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47" name="Equation" r:id="rId13" imgW="787400" imgH="266700" progId="Equation.DSMT4">
                  <p:embed/>
                </p:oleObj>
              </mc:Choice>
              <mc:Fallback>
                <p:oleObj name="Equation" r:id="rId13" imgW="787400" imgH="266700" progId="Equation.DSMT4">
                  <p:embed/>
                  <p:pic>
                    <p:nvPicPr>
                      <p:cNvPr id="18945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830513"/>
                        <a:ext cx="16764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53" name="Object 13"/>
          <p:cNvGraphicFramePr>
            <a:graphicFrameLocks noChangeAspect="1"/>
          </p:cNvGraphicFramePr>
          <p:nvPr/>
        </p:nvGraphicFramePr>
        <p:xfrm>
          <a:off x="1219200" y="3511550"/>
          <a:ext cx="3778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48" name="Equation" r:id="rId15" imgW="177800" imgH="241300" progId="Equation.DSMT4">
                  <p:embed/>
                </p:oleObj>
              </mc:Choice>
              <mc:Fallback>
                <p:oleObj name="Equation" r:id="rId15" imgW="177800" imgH="241300" progId="Equation.DSMT4">
                  <p:embed/>
                  <p:pic>
                    <p:nvPicPr>
                      <p:cNvPr id="18945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511550"/>
                        <a:ext cx="37782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54" name="Object 14"/>
          <p:cNvGraphicFramePr>
            <a:graphicFrameLocks noChangeAspect="1"/>
          </p:cNvGraphicFramePr>
          <p:nvPr/>
        </p:nvGraphicFramePr>
        <p:xfrm>
          <a:off x="2514600" y="2301875"/>
          <a:ext cx="1485900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49" name="Equation" r:id="rId17" imgW="698500" imgH="203200" progId="Equation.DSMT4">
                  <p:embed/>
                </p:oleObj>
              </mc:Choice>
              <mc:Fallback>
                <p:oleObj name="Equation" r:id="rId17" imgW="698500" imgH="203200" progId="Equation.DSMT4">
                  <p:embed/>
                  <p:pic>
                    <p:nvPicPr>
                      <p:cNvPr id="18945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301875"/>
                        <a:ext cx="1485900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55" name="Object 15"/>
          <p:cNvGraphicFramePr>
            <a:graphicFrameLocks noChangeAspect="1"/>
          </p:cNvGraphicFramePr>
          <p:nvPr/>
        </p:nvGraphicFramePr>
        <p:xfrm>
          <a:off x="2881313" y="2809875"/>
          <a:ext cx="21621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50" name="Equation" r:id="rId19" imgW="1016000" imgH="292100" progId="Equation.DSMT4">
                  <p:embed/>
                </p:oleObj>
              </mc:Choice>
              <mc:Fallback>
                <p:oleObj name="Equation" r:id="rId19" imgW="1016000" imgH="292100" progId="Equation.DSMT4">
                  <p:embed/>
                  <p:pic>
                    <p:nvPicPr>
                      <p:cNvPr id="18945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1313" y="2809875"/>
                        <a:ext cx="21621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56" name="Object 16"/>
          <p:cNvGraphicFramePr>
            <a:graphicFrameLocks noChangeAspect="1"/>
          </p:cNvGraphicFramePr>
          <p:nvPr/>
        </p:nvGraphicFramePr>
        <p:xfrm>
          <a:off x="5029200" y="2884488"/>
          <a:ext cx="1485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51" name="Equation" r:id="rId21" imgW="698500" imgH="203200" progId="Equation.DSMT4">
                  <p:embed/>
                </p:oleObj>
              </mc:Choice>
              <mc:Fallback>
                <p:oleObj name="Equation" r:id="rId21" imgW="698500" imgH="203200" progId="Equation.DSMT4">
                  <p:embed/>
                  <p:pic>
                    <p:nvPicPr>
                      <p:cNvPr id="18945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884488"/>
                        <a:ext cx="14859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57" name="Object 17"/>
          <p:cNvGraphicFramePr>
            <a:graphicFrameLocks noChangeAspect="1"/>
          </p:cNvGraphicFramePr>
          <p:nvPr/>
        </p:nvGraphicFramePr>
        <p:xfrm>
          <a:off x="1550988" y="3287713"/>
          <a:ext cx="1377950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52" name="Equation" r:id="rId23" imgW="647700" imgH="508000" progId="Equation.DSMT4">
                  <p:embed/>
                </p:oleObj>
              </mc:Choice>
              <mc:Fallback>
                <p:oleObj name="Equation" r:id="rId23" imgW="647700" imgH="508000" progId="Equation.DSMT4">
                  <p:embed/>
                  <p:pic>
                    <p:nvPicPr>
                      <p:cNvPr id="18945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0988" y="3287713"/>
                        <a:ext cx="1377950" cy="858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58" name="Object 18"/>
          <p:cNvGraphicFramePr>
            <a:graphicFrameLocks noChangeAspect="1"/>
          </p:cNvGraphicFramePr>
          <p:nvPr/>
        </p:nvGraphicFramePr>
        <p:xfrm>
          <a:off x="2881313" y="3373438"/>
          <a:ext cx="892175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53" name="Equation" r:id="rId25" imgW="419100" imgH="406400" progId="Equation.DSMT4">
                  <p:embed/>
                </p:oleObj>
              </mc:Choice>
              <mc:Fallback>
                <p:oleObj name="Equation" r:id="rId25" imgW="419100" imgH="406400" progId="Equation.DSMT4">
                  <p:embed/>
                  <p:pic>
                    <p:nvPicPr>
                      <p:cNvPr id="18945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1313" y="3373438"/>
                        <a:ext cx="892175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59" name="Object 19"/>
          <p:cNvGraphicFramePr>
            <a:graphicFrameLocks noChangeAspect="1"/>
          </p:cNvGraphicFramePr>
          <p:nvPr/>
        </p:nvGraphicFramePr>
        <p:xfrm>
          <a:off x="3725863" y="3360738"/>
          <a:ext cx="1350962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54" name="Equation" r:id="rId27" imgW="635000" imgH="419100" progId="Equation.DSMT4">
                  <p:embed/>
                </p:oleObj>
              </mc:Choice>
              <mc:Fallback>
                <p:oleObj name="Equation" r:id="rId27" imgW="635000" imgH="419100" progId="Equation.DSMT4">
                  <p:embed/>
                  <p:pic>
                    <p:nvPicPr>
                      <p:cNvPr id="189459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5863" y="3360738"/>
                        <a:ext cx="1350962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60" name="Object 20"/>
          <p:cNvGraphicFramePr>
            <a:graphicFrameLocks noChangeAspect="1"/>
          </p:cNvGraphicFramePr>
          <p:nvPr/>
        </p:nvGraphicFramePr>
        <p:xfrm>
          <a:off x="5016500" y="3511550"/>
          <a:ext cx="181133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55" name="Equation" r:id="rId29" imgW="850900" imgH="241300" progId="Equation.DSMT4">
                  <p:embed/>
                </p:oleObj>
              </mc:Choice>
              <mc:Fallback>
                <p:oleObj name="Equation" r:id="rId29" imgW="850900" imgH="241300" progId="Equation.DSMT4">
                  <p:embed/>
                  <p:pic>
                    <p:nvPicPr>
                      <p:cNvPr id="18946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3511550"/>
                        <a:ext cx="1811338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61" name="Object 21"/>
          <p:cNvGraphicFramePr>
            <a:graphicFrameLocks noChangeAspect="1"/>
          </p:cNvGraphicFramePr>
          <p:nvPr/>
        </p:nvGraphicFramePr>
        <p:xfrm>
          <a:off x="2103438" y="4791075"/>
          <a:ext cx="693737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56" name="Equation" r:id="rId31" imgW="381000" imgH="406400" progId="Equation.DSMT4">
                  <p:embed/>
                </p:oleObj>
              </mc:Choice>
              <mc:Fallback>
                <p:oleObj name="Equation" r:id="rId31" imgW="381000" imgH="406400" progId="Equation.DSMT4">
                  <p:embed/>
                  <p:pic>
                    <p:nvPicPr>
                      <p:cNvPr id="189461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3438" y="4791075"/>
                        <a:ext cx="693737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62" name="Object 22"/>
          <p:cNvGraphicFramePr>
            <a:graphicFrameLocks noChangeAspect="1"/>
          </p:cNvGraphicFramePr>
          <p:nvPr/>
        </p:nvGraphicFramePr>
        <p:xfrm>
          <a:off x="2740025" y="4791075"/>
          <a:ext cx="1665288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57" name="Equation" r:id="rId33" imgW="914400" imgH="406400" progId="Equation.DSMT4">
                  <p:embed/>
                </p:oleObj>
              </mc:Choice>
              <mc:Fallback>
                <p:oleObj name="Equation" r:id="rId33" imgW="914400" imgH="406400" progId="Equation.DSMT4">
                  <p:embed/>
                  <p:pic>
                    <p:nvPicPr>
                      <p:cNvPr id="189462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0025" y="4791075"/>
                        <a:ext cx="1665288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63" name="Object 23"/>
          <p:cNvGraphicFramePr>
            <a:graphicFrameLocks noChangeAspect="1"/>
          </p:cNvGraphicFramePr>
          <p:nvPr/>
        </p:nvGraphicFramePr>
        <p:xfrm>
          <a:off x="2743200" y="5465762"/>
          <a:ext cx="1597025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58" name="Equation" r:id="rId35" imgW="876300" imgH="292100" progId="Equation.DSMT4">
                  <p:embed/>
                </p:oleObj>
              </mc:Choice>
              <mc:Fallback>
                <p:oleObj name="Equation" r:id="rId35" imgW="876300" imgH="292100" progId="Equation.DSMT4">
                  <p:embed/>
                  <p:pic>
                    <p:nvPicPr>
                      <p:cNvPr id="189463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465762"/>
                        <a:ext cx="1597025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64" name="Object 24"/>
          <p:cNvGraphicFramePr>
            <a:graphicFrameLocks noChangeAspect="1"/>
          </p:cNvGraphicFramePr>
          <p:nvPr/>
        </p:nvGraphicFramePr>
        <p:xfrm>
          <a:off x="7107238" y="5257800"/>
          <a:ext cx="1373187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59" name="Equation" r:id="rId37" imgW="838200" imgH="203200" progId="Equation.DSMT4">
                  <p:embed/>
                </p:oleObj>
              </mc:Choice>
              <mc:Fallback>
                <p:oleObj name="Equation" r:id="rId37" imgW="838200" imgH="203200" progId="Equation.DSMT4">
                  <p:embed/>
                  <p:pic>
                    <p:nvPicPr>
                      <p:cNvPr id="189464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7238" y="5257800"/>
                        <a:ext cx="1373187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65" name="Object 25"/>
          <p:cNvGraphicFramePr>
            <a:graphicFrameLocks noChangeAspect="1"/>
          </p:cNvGraphicFramePr>
          <p:nvPr/>
        </p:nvGraphicFramePr>
        <p:xfrm>
          <a:off x="7153275" y="5705475"/>
          <a:ext cx="13922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60" name="Equation" r:id="rId39" imgW="850900" imgH="241300" progId="Equation.DSMT4">
                  <p:embed/>
                </p:oleObj>
              </mc:Choice>
              <mc:Fallback>
                <p:oleObj name="Equation" r:id="rId39" imgW="850900" imgH="241300" progId="Equation.DSMT4">
                  <p:embed/>
                  <p:pic>
                    <p:nvPicPr>
                      <p:cNvPr id="189465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3275" y="5705475"/>
                        <a:ext cx="139223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72087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Feb. 1, 2021</a:t>
            </a:r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PHYS 1443-003, Spring 2021                    Dr. Jaehoon Yu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33F1-7707-C341-BFBB-91847B67C93A}" type="slidenum">
              <a:rPr lang="en-US"/>
              <a:pPr/>
              <a:t>24</a:t>
            </a:fld>
            <a:endParaRPr lang="en-US"/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dirty="0"/>
              <a:t>Example for Acceleration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74687"/>
            <a:ext cx="8153400" cy="1143000"/>
          </a:xfrm>
        </p:spPr>
        <p:txBody>
          <a:bodyPr/>
          <a:lstStyle/>
          <a:p>
            <a:r>
              <a:rPr lang="en-US" sz="2800" dirty="0"/>
              <a:t>Position is express in: </a:t>
            </a:r>
          </a:p>
          <a:p>
            <a:r>
              <a:rPr lang="en-US" sz="2800" dirty="0"/>
              <a:t>Find the particle’s velocity function v(t) and the acceleration function a(t). </a:t>
            </a:r>
            <a:endParaRPr lang="en-US" sz="2800" dirty="0">
              <a:latin typeface="Monotype Corsiva" charset="0"/>
            </a:endParaRPr>
          </a:p>
        </p:txBody>
      </p:sp>
      <p:graphicFrame>
        <p:nvGraphicFramePr>
          <p:cNvPr id="189444" name="Object 4"/>
          <p:cNvGraphicFramePr>
            <a:graphicFrameLocks noChangeAspect="1"/>
          </p:cNvGraphicFramePr>
          <p:nvPr/>
        </p:nvGraphicFramePr>
        <p:xfrm>
          <a:off x="3959225" y="609600"/>
          <a:ext cx="3432175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31" name="Equation" r:id="rId3" imgW="1168400" imgH="279400" progId="Equation.DSMT4">
                  <p:embed/>
                </p:oleObj>
              </mc:Choice>
              <mc:Fallback>
                <p:oleObj name="Equation" r:id="rId3" imgW="1168400" imgH="279400" progId="Equation.DSMT4">
                  <p:embed/>
                  <p:pic>
                    <p:nvPicPr>
                      <p:cNvPr id="1894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9225" y="609600"/>
                        <a:ext cx="3432175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685800" y="3429000"/>
            <a:ext cx="76995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Find the average acceleration between t=2.0s and t=4.0s</a:t>
            </a:r>
            <a:endParaRPr lang="en-US" dirty="0"/>
          </a:p>
        </p:txBody>
      </p:sp>
      <p:graphicFrame>
        <p:nvGraphicFramePr>
          <p:cNvPr id="189446" name="Object 6"/>
          <p:cNvGraphicFramePr>
            <a:graphicFrameLocks noChangeAspect="1"/>
          </p:cNvGraphicFramePr>
          <p:nvPr/>
        </p:nvGraphicFramePr>
        <p:xfrm>
          <a:off x="1133475" y="1981200"/>
          <a:ext cx="3971925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32" name="Equation" r:id="rId5" imgW="1866900" imgH="406400" progId="Equation.DSMT4">
                  <p:embed/>
                </p:oleObj>
              </mc:Choice>
              <mc:Fallback>
                <p:oleObj name="Equation" r:id="rId5" imgW="1866900" imgH="406400" progId="Equation.DSMT4">
                  <p:embed/>
                  <p:pic>
                    <p:nvPicPr>
                      <p:cNvPr id="18944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3475" y="1981200"/>
                        <a:ext cx="3971925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52" name="Object 12"/>
          <p:cNvGraphicFramePr>
            <a:graphicFrameLocks noChangeAspect="1"/>
          </p:cNvGraphicFramePr>
          <p:nvPr/>
        </p:nvGraphicFramePr>
        <p:xfrm>
          <a:off x="1143000" y="4013200"/>
          <a:ext cx="29464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33" name="Equation" r:id="rId7" imgW="1384300" imgH="254000" progId="Equation.DSMT4">
                  <p:embed/>
                </p:oleObj>
              </mc:Choice>
              <mc:Fallback>
                <p:oleObj name="Equation" r:id="rId7" imgW="1384300" imgH="254000" progId="Equation.DSMT4">
                  <p:embed/>
                  <p:pic>
                    <p:nvPicPr>
                      <p:cNvPr id="18945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013200"/>
                        <a:ext cx="294640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6"/>
          <p:cNvGraphicFramePr>
            <a:graphicFrameLocks noChangeAspect="1"/>
          </p:cNvGraphicFramePr>
          <p:nvPr/>
        </p:nvGraphicFramePr>
        <p:xfrm>
          <a:off x="1143000" y="2698750"/>
          <a:ext cx="1836738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34" name="Equation" r:id="rId9" imgW="863600" imgH="431800" progId="Equation.DSMT4">
                  <p:embed/>
                </p:oleObj>
              </mc:Choice>
              <mc:Fallback>
                <p:oleObj name="Equation" r:id="rId9" imgW="863600" imgH="431800" progId="Equation.DSMT4">
                  <p:embed/>
                  <p:pic>
                    <p:nvPicPr>
                      <p:cNvPr id="2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698750"/>
                        <a:ext cx="1836738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2"/>
          <p:cNvGraphicFramePr>
            <a:graphicFrameLocks noChangeAspect="1"/>
          </p:cNvGraphicFramePr>
          <p:nvPr/>
        </p:nvGraphicFramePr>
        <p:xfrm>
          <a:off x="1143000" y="4495800"/>
          <a:ext cx="616426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35" name="Equation" r:id="rId11" imgW="2895600" imgH="317500" progId="Equation.DSMT4">
                  <p:embed/>
                </p:oleObj>
              </mc:Choice>
              <mc:Fallback>
                <p:oleObj name="Equation" r:id="rId11" imgW="2895600" imgH="317500" progId="Equation.DSMT4">
                  <p:embed/>
                  <p:pic>
                    <p:nvPicPr>
                      <p:cNvPr id="3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495800"/>
                        <a:ext cx="616426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6"/>
          <p:cNvGraphicFramePr>
            <a:graphicFrameLocks noChangeAspect="1"/>
          </p:cNvGraphicFramePr>
          <p:nvPr/>
        </p:nvGraphicFramePr>
        <p:xfrm>
          <a:off x="5081588" y="2133600"/>
          <a:ext cx="1243012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36" name="Equation" r:id="rId13" imgW="584200" imgH="203200" progId="Equation.DSMT4">
                  <p:embed/>
                </p:oleObj>
              </mc:Choice>
              <mc:Fallback>
                <p:oleObj name="Equation" r:id="rId13" imgW="584200" imgH="203200" progId="Equation.DSMT4">
                  <p:embed/>
                  <p:pic>
                    <p:nvPicPr>
                      <p:cNvPr id="3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1588" y="2133600"/>
                        <a:ext cx="1243012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6"/>
          <p:cNvGraphicFramePr>
            <a:graphicFrameLocks noChangeAspect="1"/>
          </p:cNvGraphicFramePr>
          <p:nvPr/>
        </p:nvGraphicFramePr>
        <p:xfrm>
          <a:off x="6248400" y="2133600"/>
          <a:ext cx="8382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37" name="Equation" r:id="rId15" imgW="393700" imgH="279400" progId="Equation.DSMT4">
                  <p:embed/>
                </p:oleObj>
              </mc:Choice>
              <mc:Fallback>
                <p:oleObj name="Equation" r:id="rId15" imgW="393700" imgH="279400" progId="Equation.DSMT4">
                  <p:embed/>
                  <p:pic>
                    <p:nvPicPr>
                      <p:cNvPr id="3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133600"/>
                        <a:ext cx="8382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6"/>
          <p:cNvGraphicFramePr>
            <a:graphicFrameLocks noChangeAspect="1"/>
          </p:cNvGraphicFramePr>
          <p:nvPr/>
        </p:nvGraphicFramePr>
        <p:xfrm>
          <a:off x="5861050" y="2971800"/>
          <a:ext cx="539750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38" name="Equation" r:id="rId17" imgW="254000" imgH="152400" progId="Equation.DSMT4">
                  <p:embed/>
                </p:oleObj>
              </mc:Choice>
              <mc:Fallback>
                <p:oleObj name="Equation" r:id="rId17" imgW="254000" imgH="152400" progId="Equation.DSMT4">
                  <p:embed/>
                  <p:pic>
                    <p:nvPicPr>
                      <p:cNvPr id="3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1050" y="2971800"/>
                        <a:ext cx="539750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6"/>
          <p:cNvGraphicFramePr>
            <a:graphicFrameLocks noChangeAspect="1"/>
          </p:cNvGraphicFramePr>
          <p:nvPr/>
        </p:nvGraphicFramePr>
        <p:xfrm>
          <a:off x="6342062" y="2819400"/>
          <a:ext cx="973138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39" name="Equation" r:id="rId19" imgW="457200" imgH="292100" progId="Equation.DSMT4">
                  <p:embed/>
                </p:oleObj>
              </mc:Choice>
              <mc:Fallback>
                <p:oleObj name="Equation" r:id="rId19" imgW="457200" imgH="292100" progId="Equation.DSMT4">
                  <p:embed/>
                  <p:pic>
                    <p:nvPicPr>
                      <p:cNvPr id="3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2062" y="2819400"/>
                        <a:ext cx="973138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6"/>
          <p:cNvGraphicFramePr>
            <a:graphicFrameLocks noChangeAspect="1"/>
          </p:cNvGraphicFramePr>
          <p:nvPr/>
        </p:nvGraphicFramePr>
        <p:xfrm>
          <a:off x="2971800" y="2741613"/>
          <a:ext cx="2944812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40" name="Equation" r:id="rId21" imgW="1384300" imgH="406400" progId="Equation.DSMT4">
                  <p:embed/>
                </p:oleObj>
              </mc:Choice>
              <mc:Fallback>
                <p:oleObj name="Equation" r:id="rId21" imgW="1384300" imgH="406400" progId="Equation.DSMT4">
                  <p:embed/>
                  <p:pic>
                    <p:nvPicPr>
                      <p:cNvPr id="3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741613"/>
                        <a:ext cx="2944812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751785" y="5715000"/>
            <a:ext cx="70968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Find the average velocity between t=2.0s and t=4.0s</a:t>
            </a:r>
            <a:endParaRPr lang="en-US" dirty="0"/>
          </a:p>
        </p:txBody>
      </p:sp>
      <p:graphicFrame>
        <p:nvGraphicFramePr>
          <p:cNvPr id="37" name="Object 12"/>
          <p:cNvGraphicFramePr>
            <a:graphicFrameLocks noChangeAspect="1"/>
          </p:cNvGraphicFramePr>
          <p:nvPr/>
        </p:nvGraphicFramePr>
        <p:xfrm>
          <a:off x="1143000" y="5072063"/>
          <a:ext cx="35147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41" name="Equation" r:id="rId23" imgW="1651000" imgH="406400" progId="Equation.DSMT4">
                  <p:embed/>
                </p:oleObj>
              </mc:Choice>
              <mc:Fallback>
                <p:oleObj name="Equation" r:id="rId23" imgW="1651000" imgH="406400" progId="Equation.DSMT4">
                  <p:embed/>
                  <p:pic>
                    <p:nvPicPr>
                      <p:cNvPr id="3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072063"/>
                        <a:ext cx="351472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12"/>
          <p:cNvGraphicFramePr>
            <a:graphicFrameLocks noChangeAspect="1"/>
          </p:cNvGraphicFramePr>
          <p:nvPr/>
        </p:nvGraphicFramePr>
        <p:xfrm>
          <a:off x="4043363" y="3962400"/>
          <a:ext cx="3271837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42" name="Equation" r:id="rId25" imgW="1536700" imgH="317500" progId="Equation.DSMT4">
                  <p:embed/>
                </p:oleObj>
              </mc:Choice>
              <mc:Fallback>
                <p:oleObj name="Equation" r:id="rId25" imgW="1536700" imgH="317500" progId="Equation.DSMT4">
                  <p:embed/>
                  <p:pic>
                    <p:nvPicPr>
                      <p:cNvPr id="3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3363" y="3962400"/>
                        <a:ext cx="3271837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12"/>
          <p:cNvGraphicFramePr>
            <a:graphicFrameLocks noChangeAspect="1"/>
          </p:cNvGraphicFramePr>
          <p:nvPr/>
        </p:nvGraphicFramePr>
        <p:xfrm>
          <a:off x="4568825" y="5029200"/>
          <a:ext cx="2974975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43" name="Equation" r:id="rId27" imgW="1397000" imgH="444500" progId="Equation.DSMT4">
                  <p:embed/>
                </p:oleObj>
              </mc:Choice>
              <mc:Fallback>
                <p:oleObj name="Equation" r:id="rId27" imgW="1397000" imgH="444500" progId="Equation.DSMT4">
                  <p:embed/>
                  <p:pic>
                    <p:nvPicPr>
                      <p:cNvPr id="3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8825" y="5029200"/>
                        <a:ext cx="2974975" cy="75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12"/>
          <p:cNvGraphicFramePr>
            <a:graphicFrameLocks noChangeAspect="1"/>
          </p:cNvGraphicFramePr>
          <p:nvPr/>
        </p:nvGraphicFramePr>
        <p:xfrm>
          <a:off x="7485062" y="5221288"/>
          <a:ext cx="973138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44" name="Equation" r:id="rId29" imgW="457200" imgH="292100" progId="Equation.DSMT4">
                  <p:embed/>
                </p:oleObj>
              </mc:Choice>
              <mc:Fallback>
                <p:oleObj name="Equation" r:id="rId29" imgW="457200" imgH="292100" progId="Equation.DSMT4">
                  <p:embed/>
                  <p:pic>
                    <p:nvPicPr>
                      <p:cNvPr id="4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5062" y="5221288"/>
                        <a:ext cx="973138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382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Feb. 1, 2021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5991189-0017-E540-8BDC-3C82839A37B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432955" y="96982"/>
            <a:ext cx="8229600" cy="512618"/>
          </a:xfrm>
        </p:spPr>
        <p:txBody>
          <a:bodyPr/>
          <a:lstStyle/>
          <a:p>
            <a:r>
              <a:rPr lang="en-US" altLang="ko-KR" sz="4000" dirty="0">
                <a:latin typeface="Arial Narrow" charset="0"/>
                <a:ea typeface="Gulim" charset="0"/>
                <a:cs typeface="Gulim" charset="0"/>
              </a:rPr>
              <a:t>S</a:t>
            </a:r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pecial Project</a:t>
            </a:r>
            <a:r>
              <a:rPr lang="en-US" altLang="ko-KR" sz="4000" dirty="0">
                <a:latin typeface="Arial Narrow" charset="0"/>
                <a:ea typeface="Gulim" charset="0"/>
                <a:cs typeface="Gulim" charset="0"/>
              </a:rPr>
              <a:t> #2 for Extra Credit</a:t>
            </a:r>
            <a:endParaRPr lang="en-US" sz="40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610600" cy="5334000"/>
          </a:xfrm>
        </p:spPr>
        <p:txBody>
          <a:bodyPr/>
          <a:lstStyle/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Show that the trajectory of a projectile motion is a parabola!! (20 points)</a:t>
            </a:r>
            <a:endParaRPr lang="en-US" sz="2400" dirty="0">
              <a:latin typeface="Arial Narrow" charset="0"/>
              <a:ea typeface="ＭＳ Ｐゴシック" charset="0"/>
            </a:endParaRPr>
          </a:p>
          <a:p>
            <a:pPr lvl="1"/>
            <a:r>
              <a:rPr lang="en-US" sz="2400" dirty="0">
                <a:latin typeface="Arial Narrow" charset="0"/>
                <a:ea typeface="ＭＳ Ｐゴシック" charset="0"/>
              </a:rPr>
              <a:t>You MUST show full details of your OWN computations, including every step of the derivation, to obtain any credit</a:t>
            </a:r>
            <a:endParaRPr lang="en-US" altLang="ko-KR" sz="2400" dirty="0">
              <a:latin typeface="Arial Narrow" charset="0"/>
              <a:ea typeface="Gulim" charset="0"/>
              <a:cs typeface="Gulim" charset="0"/>
            </a:endParaRPr>
          </a:p>
          <a:p>
            <a:pPr lvl="2"/>
            <a:r>
              <a:rPr lang="en-US" altLang="ko-KR" sz="2000" dirty="0">
                <a:latin typeface="Arial Narrow" charset="0"/>
                <a:ea typeface="Gulim" charset="0"/>
                <a:cs typeface="Gulim" charset="0"/>
              </a:rPr>
              <a:t>Beyond what was covered in this lecture note and in the book!</a:t>
            </a:r>
            <a:endParaRPr lang="en-US" sz="2000" dirty="0">
              <a:latin typeface="Arial Narrow" charset="0"/>
              <a:ea typeface="ＭＳ Ｐゴシック" charset="0"/>
            </a:endParaRP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You must </a:t>
            </a:r>
            <a:r>
              <a:rPr lang="en-US" sz="2400" b="1" u="sng" dirty="0">
                <a:solidFill>
                  <a:srgbClr val="A5002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show your OWN work in detail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 to obtain the full credit</a:t>
            </a:r>
          </a:p>
          <a:p>
            <a:pPr marL="742950" lvl="2" indent="-342900"/>
            <a:r>
              <a:rPr lang="en-US" sz="2000" dirty="0">
                <a:latin typeface="Arial Narrow" charset="0"/>
                <a:ea typeface="ＭＳ Ｐゴシック" charset="0"/>
                <a:sym typeface="Wingdings" charset="0"/>
              </a:rPr>
              <a:t>Must be </a:t>
            </a:r>
            <a:r>
              <a:rPr lang="en-US" sz="2000" b="1" u="sng" dirty="0">
                <a:solidFill>
                  <a:srgbClr val="C00000"/>
                </a:solidFill>
                <a:latin typeface="Arial Narrow" charset="0"/>
                <a:ea typeface="ＭＳ Ｐゴシック" charset="0"/>
                <a:sym typeface="Wingdings" charset="0"/>
              </a:rPr>
              <a:t>handwritten</a:t>
            </a:r>
            <a:r>
              <a:rPr lang="en-US" sz="2000" dirty="0">
                <a:latin typeface="Arial Narrow" charset="0"/>
                <a:ea typeface="ＭＳ Ｐゴシック" charset="0"/>
                <a:sym typeface="Wingdings" charset="0"/>
              </a:rPr>
              <a:t> and in much more detail than in this lecture note or the book!</a:t>
            </a:r>
          </a:p>
          <a:p>
            <a:pPr marL="742950" lvl="2" indent="-342900"/>
            <a:r>
              <a:rPr lang="en-US" sz="2000" dirty="0">
                <a:latin typeface="Arial Narrow" charset="0"/>
                <a:ea typeface="ＭＳ Ｐゴシック" charset="0"/>
                <a:sym typeface="Wingdings" charset="0"/>
              </a:rPr>
              <a:t>Please do not copy from the lecture note or from your friends.  You will all get 0!!</a:t>
            </a:r>
          </a:p>
          <a:p>
            <a:pPr marL="742950" lvl="2" indent="-342900"/>
            <a:r>
              <a:rPr lang="en-US" sz="2000" dirty="0"/>
              <a:t>BE SURE to show all the details of your own work, including all formulae, proper references to them and explanations</a:t>
            </a:r>
          </a:p>
          <a:p>
            <a:r>
              <a:rPr lang="en-US" sz="2400" dirty="0"/>
              <a:t>Due at the beginning of the class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1:00pm Monday, Feb. 15 on </a:t>
            </a:r>
            <a:r>
              <a:rPr lang="en-US" sz="2800" b="1" u="sng" dirty="0">
                <a:solidFill>
                  <a:srgbClr val="CC00CC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Canvas</a:t>
            </a:r>
          </a:p>
          <a:p>
            <a:pPr lvl="1"/>
            <a:r>
              <a:rPr lang="en-US" sz="2400" dirty="0"/>
              <a:t>File name must be: SP2-LastName-FirstName-SP21.pdf </a:t>
            </a:r>
          </a:p>
        </p:txBody>
      </p:sp>
      <p:sp>
        <p:nvSpPr>
          <p:cNvPr id="2253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>
                <a:solidFill>
                  <a:srgbClr val="003300"/>
                </a:solidFill>
                <a:latin typeface="Arial Narrow" charset="0"/>
              </a:rPr>
              <a:t>PHYS 1443-003, Spring 2021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559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Feb. 1, 2021</a:t>
            </a:r>
          </a:p>
        </p:txBody>
      </p:sp>
      <p:sp>
        <p:nvSpPr>
          <p:cNvPr id="2151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215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8148F5-E22C-444A-B306-18723194F46B}" type="slidenum">
              <a:rPr lang="en-US">
                <a:latin typeface="Arial Narrow" pitchFamily="-84" charset="0"/>
              </a:rPr>
              <a:pPr/>
              <a:t>4</a:t>
            </a:fld>
            <a:endParaRPr lang="en-US" dirty="0">
              <a:latin typeface="Arial Narrow" pitchFamily="-84" charset="0"/>
            </a:endParaRPr>
          </a:p>
        </p:txBody>
      </p:sp>
      <p:sp>
        <p:nvSpPr>
          <p:cNvPr id="2151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153400" cy="619780"/>
          </a:xfrm>
        </p:spPr>
        <p:txBody>
          <a:bodyPr/>
          <a:lstStyle/>
          <a:p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Recap: Displacement, Velocity and Speed</a:t>
            </a:r>
          </a:p>
        </p:txBody>
      </p:sp>
      <p:sp>
        <p:nvSpPr>
          <p:cNvPr id="192515" name="Text Box 3"/>
          <p:cNvSpPr txBox="1">
            <a:spLocks noChangeArrowheads="1"/>
          </p:cNvSpPr>
          <p:nvPr/>
        </p:nvSpPr>
        <p:spPr bwMode="auto">
          <a:xfrm>
            <a:off x="762000" y="914400"/>
            <a:ext cx="716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One dimensional displacement is defined as (</a:t>
            </a:r>
            <a:r>
              <a:rPr lang="en-US" sz="2800" dirty="0">
                <a:solidFill>
                  <a:srgbClr val="CC00CC"/>
                </a:solidFill>
                <a:latin typeface="Arial Narrow" pitchFamily="-84" charset="0"/>
              </a:rPr>
              <a:t>poll6</a:t>
            </a: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): </a:t>
            </a:r>
            <a:endParaRPr lang="en-US" sz="2800" i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graphicFrame>
        <p:nvGraphicFramePr>
          <p:cNvPr id="192516" name="Object 2"/>
          <p:cNvGraphicFramePr>
            <a:graphicFrameLocks noChangeAspect="1"/>
          </p:cNvGraphicFramePr>
          <p:nvPr/>
        </p:nvGraphicFramePr>
        <p:xfrm>
          <a:off x="3276600" y="1392238"/>
          <a:ext cx="16002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09" name="Equation" r:id="rId3" imgW="711000" imgH="190440" progId="Equation.3">
                  <p:embed/>
                </p:oleObj>
              </mc:Choice>
              <mc:Fallback>
                <p:oleObj name="Equation" r:id="rId3" imgW="711000" imgH="190440" progId="Equation.3">
                  <p:embed/>
                  <p:pic>
                    <p:nvPicPr>
                      <p:cNvPr id="19251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392238"/>
                        <a:ext cx="1600200" cy="4286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2517" name="Text Box 5"/>
          <p:cNvSpPr txBox="1">
            <a:spLocks noChangeArrowheads="1"/>
          </p:cNvSpPr>
          <p:nvPr/>
        </p:nvSpPr>
        <p:spPr bwMode="auto">
          <a:xfrm>
            <a:off x="506412" y="2891135"/>
            <a:ext cx="40655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 Narrow" pitchFamily="-84" charset="0"/>
              </a:rPr>
              <a:t>The average </a:t>
            </a:r>
            <a:r>
              <a:rPr lang="en-US" dirty="0">
                <a:solidFill>
                  <a:srgbClr val="FF0000"/>
                </a:solidFill>
                <a:latin typeface="Arial Narrow" pitchFamily="-84" charset="0"/>
              </a:rPr>
              <a:t>velocity</a:t>
            </a:r>
            <a:r>
              <a:rPr lang="en-US" dirty="0">
                <a:solidFill>
                  <a:schemeClr val="accent2"/>
                </a:solidFill>
                <a:latin typeface="Arial Narrow" pitchFamily="-84" charset="0"/>
              </a:rPr>
              <a:t> is defined as: </a:t>
            </a:r>
            <a:endParaRPr lang="en-US" i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graphicFrame>
        <p:nvGraphicFramePr>
          <p:cNvPr id="192518" name="Object 3"/>
          <p:cNvGraphicFramePr>
            <a:graphicFrameLocks noChangeAspect="1"/>
          </p:cNvGraphicFramePr>
          <p:nvPr/>
        </p:nvGraphicFramePr>
        <p:xfrm>
          <a:off x="4559300" y="2832100"/>
          <a:ext cx="1146175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10" name="Equation" r:id="rId5" imgW="482600" imgH="266700" progId="Equation.DSMT4">
                  <p:embed/>
                </p:oleObj>
              </mc:Choice>
              <mc:Fallback>
                <p:oleObj name="Equation" r:id="rId5" imgW="482600" imgH="266700" progId="Equation.DSMT4">
                  <p:embed/>
                  <p:pic>
                    <p:nvPicPr>
                      <p:cNvPr id="19251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9300" y="2832100"/>
                        <a:ext cx="1146175" cy="630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2519" name="Text Box 7"/>
          <p:cNvSpPr txBox="1">
            <a:spLocks noChangeArrowheads="1"/>
          </p:cNvSpPr>
          <p:nvPr/>
        </p:nvSpPr>
        <p:spPr bwMode="auto">
          <a:xfrm>
            <a:off x="609600" y="4419600"/>
            <a:ext cx="586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The average </a:t>
            </a:r>
            <a:r>
              <a:rPr lang="en-US" sz="2800" dirty="0">
                <a:solidFill>
                  <a:srgbClr val="FF0000"/>
                </a:solidFill>
                <a:latin typeface="Arial Narrow" pitchFamily="-84" charset="0"/>
              </a:rPr>
              <a:t>speed</a:t>
            </a: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 is defined as: </a:t>
            </a:r>
            <a:endParaRPr lang="en-US" sz="2800" i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graphicFrame>
        <p:nvGraphicFramePr>
          <p:cNvPr id="192520" name="Object 4"/>
          <p:cNvGraphicFramePr>
            <a:graphicFrameLocks noChangeAspect="1"/>
          </p:cNvGraphicFramePr>
          <p:nvPr/>
        </p:nvGraphicFramePr>
        <p:xfrm>
          <a:off x="5103813" y="4241800"/>
          <a:ext cx="3814762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11" name="Equation" r:id="rId7" imgW="1892300" imgH="444500" progId="Equation.DSMT4">
                  <p:embed/>
                </p:oleObj>
              </mc:Choice>
              <mc:Fallback>
                <p:oleObj name="Equation" r:id="rId7" imgW="1892300" imgH="444500" progId="Equation.DSMT4">
                  <p:embed/>
                  <p:pic>
                    <p:nvPicPr>
                      <p:cNvPr id="1925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3813" y="4241800"/>
                        <a:ext cx="3814762" cy="8890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2522" name="Object 5"/>
          <p:cNvGraphicFramePr>
            <a:graphicFrameLocks noChangeAspect="1"/>
          </p:cNvGraphicFramePr>
          <p:nvPr/>
        </p:nvGraphicFramePr>
        <p:xfrm>
          <a:off x="5594350" y="2667000"/>
          <a:ext cx="126365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12" name="Equation" r:id="rId9" imgW="533160" imgH="406080" progId="Equation.DSMT4">
                  <p:embed/>
                </p:oleObj>
              </mc:Choice>
              <mc:Fallback>
                <p:oleObj name="Equation" r:id="rId9" imgW="533160" imgH="406080" progId="Equation.DSMT4">
                  <p:embed/>
                  <p:pic>
                    <p:nvPicPr>
                      <p:cNvPr id="19252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4350" y="2667000"/>
                        <a:ext cx="1263650" cy="96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2523" name="Object 6"/>
          <p:cNvGraphicFramePr>
            <a:graphicFrameLocks noChangeAspect="1"/>
          </p:cNvGraphicFramePr>
          <p:nvPr/>
        </p:nvGraphicFramePr>
        <p:xfrm>
          <a:off x="6819900" y="2667000"/>
          <a:ext cx="571500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13" name="Equation" r:id="rId11" imgW="241200" imgH="393480" progId="Equation.DSMT4">
                  <p:embed/>
                </p:oleObj>
              </mc:Choice>
              <mc:Fallback>
                <p:oleObj name="Equation" r:id="rId11" imgW="241200" imgH="393480" progId="Equation.DSMT4">
                  <p:embed/>
                  <p:pic>
                    <p:nvPicPr>
                      <p:cNvPr id="19252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9900" y="2667000"/>
                        <a:ext cx="571500" cy="931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2524" name="Text Box 12"/>
          <p:cNvSpPr txBox="1">
            <a:spLocks noChangeArrowheads="1"/>
          </p:cNvSpPr>
          <p:nvPr/>
        </p:nvSpPr>
        <p:spPr bwMode="auto">
          <a:xfrm>
            <a:off x="457200" y="3581400"/>
            <a:ext cx="8458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i="1" dirty="0">
                <a:solidFill>
                  <a:srgbClr val="FF0066"/>
                </a:solidFill>
                <a:latin typeface="Monotype Corsiva" pitchFamily="-84" charset="0"/>
              </a:rPr>
              <a:t>Displacement per unit time in the interval throughout the motion</a:t>
            </a:r>
          </a:p>
        </p:txBody>
      </p:sp>
      <p:sp>
        <p:nvSpPr>
          <p:cNvPr id="192525" name="Text Box 13"/>
          <p:cNvSpPr txBox="1">
            <a:spLocks noChangeArrowheads="1"/>
          </p:cNvSpPr>
          <p:nvPr/>
        </p:nvSpPr>
        <p:spPr bwMode="auto">
          <a:xfrm>
            <a:off x="762000" y="1768475"/>
            <a:ext cx="8153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i="1" dirty="0">
                <a:solidFill>
                  <a:srgbClr val="FF0066"/>
                </a:solidFill>
                <a:latin typeface="Monotype Corsiva" pitchFamily="-84" charset="0"/>
              </a:rPr>
              <a:t>Displacement is the difference between initial and final </a:t>
            </a:r>
            <a:r>
              <a:rPr lang="en-US" i="1" dirty="0" err="1">
                <a:solidFill>
                  <a:srgbClr val="FF0066"/>
                </a:solidFill>
                <a:latin typeface="Monotype Corsiva" pitchFamily="-84" charset="0"/>
              </a:rPr>
              <a:t>poisitions</a:t>
            </a:r>
            <a:r>
              <a:rPr lang="en-US" i="1" dirty="0">
                <a:solidFill>
                  <a:srgbClr val="FF0066"/>
                </a:solidFill>
                <a:latin typeface="Monotype Corsiva" pitchFamily="-84" charset="0"/>
              </a:rPr>
              <a:t> of the motion and is a vector quantity.  </a:t>
            </a:r>
            <a:r>
              <a:rPr lang="en-US" i="1" dirty="0">
                <a:solidFill>
                  <a:schemeClr val="accent2"/>
                </a:solidFill>
                <a:latin typeface="Monotype Corsiva" pitchFamily="-84" charset="0"/>
              </a:rPr>
              <a:t>How is this different than distance?</a:t>
            </a:r>
          </a:p>
        </p:txBody>
      </p:sp>
      <p:graphicFrame>
        <p:nvGraphicFramePr>
          <p:cNvPr id="192546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7315200" y="2819400"/>
          <a:ext cx="18288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14" name="Equation" r:id="rId13" imgW="1028520" imgH="419040" progId="Equation.DSMT4">
                  <p:embed/>
                </p:oleObj>
              </mc:Choice>
              <mc:Fallback>
                <p:oleObj name="Equation" r:id="rId13" imgW="1028520" imgH="419040" progId="Equation.DSMT4">
                  <p:embed/>
                  <p:pic>
                    <p:nvPicPr>
                      <p:cNvPr id="19254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2819400"/>
                        <a:ext cx="1828800" cy="7461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2548" name="Text Box 36"/>
          <p:cNvSpPr txBox="1">
            <a:spLocks noChangeArrowheads="1"/>
          </p:cNvSpPr>
          <p:nvPr/>
        </p:nvSpPr>
        <p:spPr bwMode="auto">
          <a:xfrm>
            <a:off x="554510" y="3276540"/>
            <a:ext cx="16674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CC6600"/>
                </a:solidFill>
                <a:latin typeface="Arial Narrow" pitchFamily="-84" charset="0"/>
              </a:rPr>
              <a:t>Unit (</a:t>
            </a:r>
            <a:r>
              <a:rPr lang="en-US" sz="2000" dirty="0">
                <a:solidFill>
                  <a:srgbClr val="CC00CC"/>
                </a:solidFill>
                <a:latin typeface="Arial Narrow" pitchFamily="-84" charset="0"/>
              </a:rPr>
              <a:t>poll3, 6</a:t>
            </a:r>
            <a:r>
              <a:rPr lang="en-US" sz="2000" dirty="0">
                <a:solidFill>
                  <a:srgbClr val="CC6600"/>
                </a:solidFill>
                <a:latin typeface="Arial Narrow" pitchFamily="-84" charset="0"/>
              </a:rPr>
              <a:t>)??</a:t>
            </a:r>
          </a:p>
        </p:txBody>
      </p:sp>
      <p:sp>
        <p:nvSpPr>
          <p:cNvPr id="192549" name="Text Box 37"/>
          <p:cNvSpPr txBox="1">
            <a:spLocks noChangeArrowheads="1"/>
          </p:cNvSpPr>
          <p:nvPr/>
        </p:nvSpPr>
        <p:spPr bwMode="auto">
          <a:xfrm>
            <a:off x="2209800" y="3276600"/>
            <a:ext cx="561975" cy="415925"/>
          </a:xfrm>
          <a:prstGeom prst="rect">
            <a:avLst/>
          </a:prstGeom>
          <a:solidFill>
            <a:srgbClr val="FFFFCC"/>
          </a:solidFill>
          <a:ln w="19050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A50021"/>
                </a:solidFill>
                <a:latin typeface="Arial Narrow" pitchFamily="-84" charset="0"/>
              </a:rPr>
              <a:t>m/s</a:t>
            </a:r>
          </a:p>
        </p:txBody>
      </p:sp>
      <p:sp>
        <p:nvSpPr>
          <p:cNvPr id="192550" name="Text Box 38"/>
          <p:cNvSpPr txBox="1">
            <a:spLocks noChangeArrowheads="1"/>
          </p:cNvSpPr>
          <p:nvPr/>
        </p:nvSpPr>
        <p:spPr bwMode="auto">
          <a:xfrm>
            <a:off x="838200" y="2536826"/>
            <a:ext cx="13179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CC6600"/>
                </a:solidFill>
                <a:latin typeface="Arial Narrow" pitchFamily="-84" charset="0"/>
              </a:rPr>
              <a:t>Unit (</a:t>
            </a:r>
            <a:r>
              <a:rPr lang="en-US" sz="2000" dirty="0">
                <a:solidFill>
                  <a:srgbClr val="CC00CC"/>
                </a:solidFill>
                <a:latin typeface="Arial Narrow" pitchFamily="-84" charset="0"/>
              </a:rPr>
              <a:t>poll3</a:t>
            </a:r>
            <a:r>
              <a:rPr lang="en-US" sz="2000" dirty="0">
                <a:solidFill>
                  <a:srgbClr val="CC6600"/>
                </a:solidFill>
                <a:latin typeface="Arial Narrow" pitchFamily="-84" charset="0"/>
              </a:rPr>
              <a:t>)?</a:t>
            </a:r>
          </a:p>
        </p:txBody>
      </p:sp>
      <p:sp>
        <p:nvSpPr>
          <p:cNvPr id="192551" name="Text Box 39"/>
          <p:cNvSpPr txBox="1">
            <a:spLocks noChangeArrowheads="1"/>
          </p:cNvSpPr>
          <p:nvPr/>
        </p:nvSpPr>
        <p:spPr bwMode="auto">
          <a:xfrm>
            <a:off x="2362200" y="2514600"/>
            <a:ext cx="388938" cy="415925"/>
          </a:xfrm>
          <a:prstGeom prst="rect">
            <a:avLst/>
          </a:prstGeom>
          <a:solidFill>
            <a:srgbClr val="FFFFCC"/>
          </a:solidFill>
          <a:ln w="19050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A50021"/>
                </a:solidFill>
                <a:latin typeface="Arial Narrow" pitchFamily="-84" charset="0"/>
              </a:rPr>
              <a:t>m</a:t>
            </a:r>
          </a:p>
        </p:txBody>
      </p:sp>
      <p:sp>
        <p:nvSpPr>
          <p:cNvPr id="192552" name="Text Box 40"/>
          <p:cNvSpPr txBox="1">
            <a:spLocks noChangeArrowheads="1"/>
          </p:cNvSpPr>
          <p:nvPr/>
        </p:nvSpPr>
        <p:spPr bwMode="auto">
          <a:xfrm>
            <a:off x="838200" y="4937125"/>
            <a:ext cx="15504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CC6600"/>
                </a:solidFill>
                <a:latin typeface="Arial Narrow" pitchFamily="-84" charset="0"/>
              </a:rPr>
              <a:t>Unit (</a:t>
            </a:r>
            <a:r>
              <a:rPr lang="en-US" sz="2000" dirty="0">
                <a:solidFill>
                  <a:srgbClr val="CC00CC"/>
                </a:solidFill>
                <a:latin typeface="Arial Narrow" pitchFamily="-84" charset="0"/>
              </a:rPr>
              <a:t>poll3, 6</a:t>
            </a:r>
            <a:r>
              <a:rPr lang="en-US" sz="2000" dirty="0">
                <a:solidFill>
                  <a:srgbClr val="CC6600"/>
                </a:solidFill>
                <a:latin typeface="Arial Narrow" pitchFamily="-84" charset="0"/>
              </a:rPr>
              <a:t>)?</a:t>
            </a:r>
          </a:p>
        </p:txBody>
      </p:sp>
      <p:sp>
        <p:nvSpPr>
          <p:cNvPr id="192553" name="Text Box 41"/>
          <p:cNvSpPr txBox="1">
            <a:spLocks noChangeArrowheads="1"/>
          </p:cNvSpPr>
          <p:nvPr/>
        </p:nvSpPr>
        <p:spPr bwMode="auto">
          <a:xfrm>
            <a:off x="2409825" y="4926013"/>
            <a:ext cx="561975" cy="415925"/>
          </a:xfrm>
          <a:prstGeom prst="rect">
            <a:avLst/>
          </a:prstGeom>
          <a:solidFill>
            <a:srgbClr val="FFFFCC"/>
          </a:solidFill>
          <a:ln w="19050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A50021"/>
                </a:solidFill>
                <a:latin typeface="Arial Narrow" pitchFamily="-84" charset="0"/>
              </a:rPr>
              <a:t>m/s</a:t>
            </a:r>
          </a:p>
        </p:txBody>
      </p:sp>
      <p:sp>
        <p:nvSpPr>
          <p:cNvPr id="192554" name="Text Box 42"/>
          <p:cNvSpPr txBox="1">
            <a:spLocks noChangeArrowheads="1"/>
          </p:cNvSpPr>
          <p:nvPr/>
        </p:nvSpPr>
        <p:spPr bwMode="auto">
          <a:xfrm>
            <a:off x="5638800" y="1371600"/>
            <a:ext cx="2052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6600"/>
                </a:solidFill>
                <a:latin typeface="Arial Narrow" pitchFamily="-84" charset="0"/>
              </a:rPr>
              <a:t>A vector quantity</a:t>
            </a:r>
          </a:p>
        </p:txBody>
      </p:sp>
      <p:sp>
        <p:nvSpPr>
          <p:cNvPr id="192555" name="Text Box 43"/>
          <p:cNvSpPr txBox="1">
            <a:spLocks noChangeArrowheads="1"/>
          </p:cNvSpPr>
          <p:nvPr/>
        </p:nvSpPr>
        <p:spPr bwMode="auto">
          <a:xfrm>
            <a:off x="3048000" y="5181600"/>
            <a:ext cx="2038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6600"/>
                </a:solidFill>
                <a:latin typeface="Arial Narrow" pitchFamily="-84" charset="0"/>
              </a:rPr>
              <a:t>A scalar quantity</a:t>
            </a:r>
          </a:p>
        </p:txBody>
      </p:sp>
      <p:sp>
        <p:nvSpPr>
          <p:cNvPr id="192556" name="Text Box 44"/>
          <p:cNvSpPr txBox="1">
            <a:spLocks noChangeArrowheads="1"/>
          </p:cNvSpPr>
          <p:nvPr/>
        </p:nvSpPr>
        <p:spPr bwMode="auto">
          <a:xfrm>
            <a:off x="3124200" y="3276600"/>
            <a:ext cx="2052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6600"/>
                </a:solidFill>
                <a:latin typeface="Arial Narrow" pitchFamily="-84" charset="0"/>
              </a:rPr>
              <a:t>A vector quantity</a:t>
            </a: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458788" y="5638800"/>
            <a:ext cx="8304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A50021"/>
                </a:solidFill>
                <a:latin typeface="Arial Narrow" pitchFamily="-84" charset="0"/>
              </a:rPr>
              <a:t>Can someone tell me what the difference between speed and velocity is?</a:t>
            </a:r>
          </a:p>
        </p:txBody>
      </p:sp>
    </p:spTree>
    <p:extLst>
      <p:ext uri="{BB962C8B-B14F-4D97-AF65-F5344CB8AC3E}">
        <p14:creationId xmlns:p14="http://schemas.microsoft.com/office/powerpoint/2010/main" val="1564441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Feb. 1, 2021</a:t>
            </a:r>
          </a:p>
        </p:txBody>
      </p:sp>
      <p:sp>
        <p:nvSpPr>
          <p:cNvPr id="2253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225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B6C0F1-1224-9941-B545-27A8301D2C61}" type="slidenum">
              <a:rPr lang="en-US">
                <a:latin typeface="Arial Narrow" pitchFamily="-84" charset="0"/>
              </a:rPr>
              <a:pPr/>
              <a:t>5</a:t>
            </a:fld>
            <a:endParaRPr lang="en-US">
              <a:latin typeface="Arial Narrow" pitchFamily="-84" charset="0"/>
            </a:endParaRPr>
          </a:p>
        </p:txBody>
      </p:sp>
      <p:pic>
        <p:nvPicPr>
          <p:cNvPr id="238596" name="Picture 4" descr="cutnell7e_ch02_fig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76200"/>
            <a:ext cx="838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8599" name="Text Box 7"/>
          <p:cNvSpPr txBox="1">
            <a:spLocks noChangeArrowheads="1"/>
          </p:cNvSpPr>
          <p:nvPr/>
        </p:nvSpPr>
        <p:spPr bwMode="auto">
          <a:xfrm>
            <a:off x="304800" y="4306487"/>
            <a:ext cx="37048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6600"/>
                </a:solidFill>
                <a:latin typeface="Arial Narrow" pitchFamily="-84" charset="0"/>
              </a:rPr>
              <a:t>How much is the elapsed time?</a:t>
            </a:r>
          </a:p>
        </p:txBody>
      </p:sp>
      <p:graphicFrame>
        <p:nvGraphicFramePr>
          <p:cNvPr id="23860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4887615"/>
              </p:ext>
            </p:extLst>
          </p:nvPr>
        </p:nvGraphicFramePr>
        <p:xfrm>
          <a:off x="4407508" y="4218579"/>
          <a:ext cx="743247" cy="473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7" name="Equation" r:id="rId4" imgW="279360" imgH="177480" progId="Equation.DSMT4">
                  <p:embed/>
                </p:oleObj>
              </mc:Choice>
              <mc:Fallback>
                <p:oleObj name="Equation" r:id="rId4" imgW="279360" imgH="177480" progId="Equation.DSMT4">
                  <p:embed/>
                  <p:pic>
                    <p:nvPicPr>
                      <p:cNvPr id="23860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7508" y="4218579"/>
                        <a:ext cx="743247" cy="4730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60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2638614"/>
              </p:ext>
            </p:extLst>
          </p:nvPr>
        </p:nvGraphicFramePr>
        <p:xfrm>
          <a:off x="5181600" y="4235672"/>
          <a:ext cx="270171" cy="438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8" name="Equation" r:id="rId6" imgW="101520" imgH="164880" progId="Equation.DSMT4">
                  <p:embed/>
                </p:oleObj>
              </mc:Choice>
              <mc:Fallback>
                <p:oleObj name="Equation" r:id="rId6" imgW="101520" imgH="164880" progId="Equation.DSMT4">
                  <p:embed/>
                  <p:pic>
                    <p:nvPicPr>
                      <p:cNvPr id="23860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235672"/>
                        <a:ext cx="270171" cy="4388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60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7078713"/>
              </p:ext>
            </p:extLst>
          </p:nvPr>
        </p:nvGraphicFramePr>
        <p:xfrm>
          <a:off x="5562600" y="4151313"/>
          <a:ext cx="608712" cy="607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9" name="Equation" r:id="rId8" imgW="228600" imgH="228600" progId="Equation.DSMT4">
                  <p:embed/>
                </p:oleObj>
              </mc:Choice>
              <mc:Fallback>
                <p:oleObj name="Equation" r:id="rId8" imgW="228600" imgH="228600" progId="Equation.DSMT4">
                  <p:embed/>
                  <p:pic>
                    <p:nvPicPr>
                      <p:cNvPr id="23860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151313"/>
                        <a:ext cx="608712" cy="6076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60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0948697"/>
              </p:ext>
            </p:extLst>
          </p:nvPr>
        </p:nvGraphicFramePr>
        <p:xfrm>
          <a:off x="2313484" y="1371600"/>
          <a:ext cx="406400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0" name="Equation" r:id="rId10" imgW="152280" imgH="228600" progId="Equation.DSMT4">
                  <p:embed/>
                </p:oleObj>
              </mc:Choice>
              <mc:Fallback>
                <p:oleObj name="Equation" r:id="rId10" imgW="152280" imgH="228600" progId="Equation.DSMT4">
                  <p:embed/>
                  <p:pic>
                    <p:nvPicPr>
                      <p:cNvPr id="23860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3484" y="1371600"/>
                        <a:ext cx="406400" cy="493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60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3389559"/>
              </p:ext>
            </p:extLst>
          </p:nvPr>
        </p:nvGraphicFramePr>
        <p:xfrm>
          <a:off x="8666312" y="1371600"/>
          <a:ext cx="439738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1" name="Equation" r:id="rId12" imgW="164880" imgH="228600" progId="Equation.DSMT4">
                  <p:embed/>
                </p:oleObj>
              </mc:Choice>
              <mc:Fallback>
                <p:oleObj name="Equation" r:id="rId12" imgW="164880" imgH="228600" progId="Equation.DSMT4">
                  <p:embed/>
                  <p:pic>
                    <p:nvPicPr>
                      <p:cNvPr id="23860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6312" y="1371600"/>
                        <a:ext cx="439738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8606" name="Text Box 14"/>
          <p:cNvSpPr txBox="1">
            <a:spLocks noChangeArrowheads="1"/>
          </p:cNvSpPr>
          <p:nvPr/>
        </p:nvSpPr>
        <p:spPr bwMode="auto">
          <a:xfrm>
            <a:off x="304800" y="3689131"/>
            <a:ext cx="32271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6600"/>
                </a:solidFill>
                <a:latin typeface="Arial Narrow" pitchFamily="-84" charset="0"/>
              </a:rPr>
              <a:t>What is  the displacement?</a:t>
            </a:r>
          </a:p>
        </p:txBody>
      </p:sp>
      <p:graphicFrame>
        <p:nvGraphicFramePr>
          <p:cNvPr id="23860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77416"/>
              </p:ext>
            </p:extLst>
          </p:nvPr>
        </p:nvGraphicFramePr>
        <p:xfrm>
          <a:off x="4358760" y="3622399"/>
          <a:ext cx="775630" cy="452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2" name="Equation" r:id="rId14" imgW="304560" imgH="177480" progId="Equation.DSMT4">
                  <p:embed/>
                </p:oleObj>
              </mc:Choice>
              <mc:Fallback>
                <p:oleObj name="Equation" r:id="rId14" imgW="304560" imgH="177480" progId="Equation.DSMT4">
                  <p:embed/>
                  <p:pic>
                    <p:nvPicPr>
                      <p:cNvPr id="23860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8760" y="3622399"/>
                        <a:ext cx="775630" cy="4527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60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586155"/>
              </p:ext>
            </p:extLst>
          </p:nvPr>
        </p:nvGraphicFramePr>
        <p:xfrm>
          <a:off x="5186638" y="3546475"/>
          <a:ext cx="452714" cy="581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3" name="Equation" r:id="rId16" imgW="177480" imgH="228600" progId="Equation.DSMT4">
                  <p:embed/>
                </p:oleObj>
              </mc:Choice>
              <mc:Fallback>
                <p:oleObj name="Equation" r:id="rId16" imgW="177480" imgH="228600" progId="Equation.DSMT4">
                  <p:embed/>
                  <p:pic>
                    <p:nvPicPr>
                      <p:cNvPr id="23860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6638" y="3546475"/>
                        <a:ext cx="452714" cy="5814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60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3873407"/>
              </p:ext>
            </p:extLst>
          </p:nvPr>
        </p:nvGraphicFramePr>
        <p:xfrm>
          <a:off x="5754882" y="3546475"/>
          <a:ext cx="646885" cy="581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4" name="Equation" r:id="rId18" imgW="253800" imgH="228600" progId="Equation.DSMT4">
                  <p:embed/>
                </p:oleObj>
              </mc:Choice>
              <mc:Fallback>
                <p:oleObj name="Equation" r:id="rId18" imgW="253800" imgH="228600" progId="Equation.DSMT4">
                  <p:embed/>
                  <p:pic>
                    <p:nvPicPr>
                      <p:cNvPr id="23860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4882" y="3546475"/>
                        <a:ext cx="646885" cy="5814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310153" y="4876800"/>
            <a:ext cx="34948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6600"/>
                </a:solidFill>
                <a:latin typeface="Arial Narrow" pitchFamily="-84" charset="0"/>
              </a:rPr>
              <a:t>What is the average velocity?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04800" y="5475531"/>
            <a:ext cx="34948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6600"/>
                </a:solidFill>
                <a:latin typeface="Arial Narrow" pitchFamily="-84" charset="0"/>
              </a:rPr>
              <a:t>What is the average speed ?</a:t>
            </a:r>
          </a:p>
        </p:txBody>
      </p:sp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6700972"/>
              </p:ext>
            </p:extLst>
          </p:nvPr>
        </p:nvGraphicFramePr>
        <p:xfrm>
          <a:off x="4343400" y="4795838"/>
          <a:ext cx="9493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5" name="Equation" r:id="rId20" imgW="482600" imgH="266700" progId="Equation.DSMT4">
                  <p:embed/>
                </p:oleObj>
              </mc:Choice>
              <mc:Fallback>
                <p:oleObj name="Equation" r:id="rId20" imgW="482600" imgH="266700" progId="Equation.DSMT4">
                  <p:embed/>
                  <p:pic>
                    <p:nvPicPr>
                      <p:cNvPr id="1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795838"/>
                        <a:ext cx="949325" cy="523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571681"/>
              </p:ext>
            </p:extLst>
          </p:nvPr>
        </p:nvGraphicFramePr>
        <p:xfrm>
          <a:off x="5329238" y="4608513"/>
          <a:ext cx="1147762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6" name="Equation" r:id="rId22" imgW="584200" imgH="457200" progId="Equation.DSMT4">
                  <p:embed/>
                </p:oleObj>
              </mc:Choice>
              <mc:Fallback>
                <p:oleObj name="Equation" r:id="rId22" imgW="584200" imgH="457200" progId="Equation.DSMT4">
                  <p:embed/>
                  <p:pic>
                    <p:nvPicPr>
                      <p:cNvPr id="1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9238" y="4608513"/>
                        <a:ext cx="1147762" cy="898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0755186"/>
              </p:ext>
            </p:extLst>
          </p:nvPr>
        </p:nvGraphicFramePr>
        <p:xfrm>
          <a:off x="4432300" y="5573713"/>
          <a:ext cx="7493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7" name="Equation" r:id="rId24" imgW="381000" imgH="266700" progId="Equation.DSMT4">
                  <p:embed/>
                </p:oleObj>
              </mc:Choice>
              <mc:Fallback>
                <p:oleObj name="Equation" r:id="rId24" imgW="381000" imgH="266700" progId="Equation.DSMT4">
                  <p:embed/>
                  <p:pic>
                    <p:nvPicPr>
                      <p:cNvPr id="2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2300" y="5573713"/>
                        <a:ext cx="749300" cy="523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8518020"/>
              </p:ext>
            </p:extLst>
          </p:nvPr>
        </p:nvGraphicFramePr>
        <p:xfrm>
          <a:off x="5181600" y="5346701"/>
          <a:ext cx="1223963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8" name="Equation" r:id="rId26" imgW="622300" imgH="482600" progId="Equation.DSMT4">
                  <p:embed/>
                </p:oleObj>
              </mc:Choice>
              <mc:Fallback>
                <p:oleObj name="Equation" r:id="rId26" imgW="622300" imgH="482600" progId="Equation.DSMT4">
                  <p:embed/>
                  <p:pic>
                    <p:nvPicPr>
                      <p:cNvPr id="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346701"/>
                        <a:ext cx="1223963" cy="9477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368961"/>
              </p:ext>
            </p:extLst>
          </p:nvPr>
        </p:nvGraphicFramePr>
        <p:xfrm>
          <a:off x="6384925" y="4608513"/>
          <a:ext cx="473075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9" name="Equation" r:id="rId28" imgW="241300" imgH="419100" progId="Equation.DSMT4">
                  <p:embed/>
                </p:oleObj>
              </mc:Choice>
              <mc:Fallback>
                <p:oleObj name="Equation" r:id="rId28" imgW="241300" imgH="419100" progId="Equation.DSMT4">
                  <p:embed/>
                  <p:pic>
                    <p:nvPicPr>
                      <p:cNvPr id="2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4925" y="4608513"/>
                        <a:ext cx="473075" cy="8239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74582"/>
              </p:ext>
            </p:extLst>
          </p:nvPr>
        </p:nvGraphicFramePr>
        <p:xfrm>
          <a:off x="6384925" y="5335588"/>
          <a:ext cx="54927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90" name="Equation" r:id="rId30" imgW="279400" imgH="444500" progId="Equation.DSMT4">
                  <p:embed/>
                </p:oleObj>
              </mc:Choice>
              <mc:Fallback>
                <p:oleObj name="Equation" r:id="rId30" imgW="279400" imgH="444500" progId="Equation.DSMT4">
                  <p:embed/>
                  <p:pic>
                    <p:nvPicPr>
                      <p:cNvPr id="2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4925" y="5335588"/>
                        <a:ext cx="549275" cy="873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9407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1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Feb. 1, 2021</a:t>
            </a:r>
          </a:p>
        </p:txBody>
      </p:sp>
      <p:sp>
        <p:nvSpPr>
          <p:cNvPr id="2459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FE96A5-CAAF-5349-9251-722EFF4161D6}" type="slidenum">
              <a:rPr lang="en-US">
                <a:latin typeface="Arial Narrow" pitchFamily="-84" charset="0"/>
              </a:rPr>
              <a:pPr/>
              <a:t>6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4593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876B4970-66C5-204B-BCBE-DFA1317911E9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6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24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457200"/>
          </a:xfrm>
        </p:spPr>
        <p:txBody>
          <a:bodyPr/>
          <a:lstStyle/>
          <a:p>
            <a:pPr eaLnBrk="1" hangingPunct="1"/>
            <a:r>
              <a:rPr lang="en-US" sz="4000">
                <a:ea typeface="ＭＳ Ｐゴシック" pitchFamily="-84" charset="-128"/>
                <a:cs typeface="ＭＳ Ｐゴシック" pitchFamily="-84" charset="-128"/>
              </a:rPr>
              <a:t>Difference between Speed and Velocity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838200"/>
            <a:ext cx="7772400" cy="1219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Let’s take a simple one dimensional translational motion that has many segments:</a:t>
            </a:r>
          </a:p>
          <a:p>
            <a:pPr lvl="1" eaLnBrk="1" hangingPunct="1">
              <a:buFontTx/>
              <a:buNone/>
            </a:pP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62000" y="1965325"/>
            <a:ext cx="6934200" cy="609600"/>
            <a:chOff x="480" y="1382"/>
            <a:chExt cx="4368" cy="384"/>
          </a:xfrm>
        </p:grpSpPr>
        <p:sp>
          <p:nvSpPr>
            <p:cNvPr id="24622" name="Line 5"/>
            <p:cNvSpPr>
              <a:spLocks noChangeShapeType="1"/>
            </p:cNvSpPr>
            <p:nvPr/>
          </p:nvSpPr>
          <p:spPr bwMode="auto">
            <a:xfrm>
              <a:off x="1008" y="1766"/>
              <a:ext cx="384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3" name="Text Box 6"/>
            <p:cNvSpPr txBox="1">
              <a:spLocks noChangeArrowheads="1"/>
            </p:cNvSpPr>
            <p:nvPr/>
          </p:nvSpPr>
          <p:spPr bwMode="auto">
            <a:xfrm>
              <a:off x="480" y="1382"/>
              <a:ext cx="2004" cy="288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Arial Narrow" pitchFamily="-84" charset="0"/>
                </a:rPr>
                <a:t>Let’s call this line as X-axis</a:t>
              </a:r>
            </a:p>
          </p:txBody>
        </p:sp>
      </p:grpSp>
      <p:sp>
        <p:nvSpPr>
          <p:cNvPr id="179207" name="Text Box 7"/>
          <p:cNvSpPr txBox="1">
            <a:spLocks noChangeArrowheads="1"/>
          </p:cNvSpPr>
          <p:nvPr/>
        </p:nvSpPr>
        <p:spPr bwMode="auto">
          <a:xfrm>
            <a:off x="152399" y="2667000"/>
            <a:ext cx="2117726" cy="1323439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Arial Narrow" pitchFamily="-84" charset="0"/>
              </a:rPr>
              <a:t>Let’s have 6 segments of motions in a total time interval of 20 s.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590800" y="2743200"/>
            <a:ext cx="1447800" cy="396875"/>
            <a:chOff x="1344" y="1872"/>
            <a:chExt cx="912" cy="250"/>
          </a:xfrm>
        </p:grpSpPr>
        <p:sp>
          <p:nvSpPr>
            <p:cNvPr id="24620" name="Line 9"/>
            <p:cNvSpPr>
              <a:spLocks noChangeShapeType="1"/>
            </p:cNvSpPr>
            <p:nvPr/>
          </p:nvSpPr>
          <p:spPr bwMode="auto">
            <a:xfrm>
              <a:off x="1344" y="1913"/>
              <a:ext cx="912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1" name="Text Box 10"/>
            <p:cNvSpPr txBox="1">
              <a:spLocks noChangeArrowheads="1"/>
            </p:cNvSpPr>
            <p:nvPr/>
          </p:nvSpPr>
          <p:spPr bwMode="auto">
            <a:xfrm>
              <a:off x="1430" y="1872"/>
              <a:ext cx="4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Arial Narrow" pitchFamily="-84" charset="0"/>
                </a:rPr>
                <a:t>+10m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038600" y="2727325"/>
            <a:ext cx="2133600" cy="396875"/>
            <a:chOff x="2256" y="1862"/>
            <a:chExt cx="1344" cy="250"/>
          </a:xfrm>
        </p:grpSpPr>
        <p:sp>
          <p:nvSpPr>
            <p:cNvPr id="24618" name="Line 12"/>
            <p:cNvSpPr>
              <a:spLocks noChangeShapeType="1"/>
            </p:cNvSpPr>
            <p:nvPr/>
          </p:nvSpPr>
          <p:spPr bwMode="auto">
            <a:xfrm>
              <a:off x="2256" y="1910"/>
              <a:ext cx="1344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9" name="Text Box 13"/>
            <p:cNvSpPr txBox="1">
              <a:spLocks noChangeArrowheads="1"/>
            </p:cNvSpPr>
            <p:nvPr/>
          </p:nvSpPr>
          <p:spPr bwMode="auto">
            <a:xfrm>
              <a:off x="2688" y="1862"/>
              <a:ext cx="4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Arial Narrow" pitchFamily="-84" charset="0"/>
                </a:rPr>
                <a:t>+15m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4648200" y="3184525"/>
            <a:ext cx="2133600" cy="396875"/>
            <a:chOff x="2640" y="2150"/>
            <a:chExt cx="1344" cy="250"/>
          </a:xfrm>
        </p:grpSpPr>
        <p:sp>
          <p:nvSpPr>
            <p:cNvPr id="24616" name="Line 15"/>
            <p:cNvSpPr>
              <a:spLocks noChangeShapeType="1"/>
            </p:cNvSpPr>
            <p:nvPr/>
          </p:nvSpPr>
          <p:spPr bwMode="auto">
            <a:xfrm flipH="1">
              <a:off x="2640" y="2150"/>
              <a:ext cx="1344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7" name="Text Box 16"/>
            <p:cNvSpPr txBox="1">
              <a:spLocks noChangeArrowheads="1"/>
            </p:cNvSpPr>
            <p:nvPr/>
          </p:nvSpPr>
          <p:spPr bwMode="auto">
            <a:xfrm>
              <a:off x="3104" y="2150"/>
              <a:ext cx="41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Arial Narrow" pitchFamily="-84" charset="0"/>
                </a:rPr>
                <a:t>-15m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2590800" y="3184525"/>
            <a:ext cx="619125" cy="396875"/>
            <a:chOff x="1344" y="2150"/>
            <a:chExt cx="390" cy="250"/>
          </a:xfrm>
        </p:grpSpPr>
        <p:sp>
          <p:nvSpPr>
            <p:cNvPr id="24614" name="Text Box 18"/>
            <p:cNvSpPr txBox="1">
              <a:spLocks noChangeArrowheads="1"/>
            </p:cNvSpPr>
            <p:nvPr/>
          </p:nvSpPr>
          <p:spPr bwMode="auto">
            <a:xfrm>
              <a:off x="1392" y="2150"/>
              <a:ext cx="3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Arial Narrow" pitchFamily="-84" charset="0"/>
                </a:rPr>
                <a:t>-5m</a:t>
              </a:r>
            </a:p>
          </p:txBody>
        </p:sp>
        <p:sp>
          <p:nvSpPr>
            <p:cNvPr id="24615" name="Line 19"/>
            <p:cNvSpPr>
              <a:spLocks noChangeShapeType="1"/>
            </p:cNvSpPr>
            <p:nvPr/>
          </p:nvSpPr>
          <p:spPr bwMode="auto">
            <a:xfrm flipH="1">
              <a:off x="1344" y="2153"/>
              <a:ext cx="384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3200400" y="3184525"/>
            <a:ext cx="1447800" cy="396875"/>
            <a:chOff x="1728" y="2150"/>
            <a:chExt cx="912" cy="250"/>
          </a:xfrm>
        </p:grpSpPr>
        <p:sp>
          <p:nvSpPr>
            <p:cNvPr id="24612" name="Line 21"/>
            <p:cNvSpPr>
              <a:spLocks noChangeShapeType="1"/>
            </p:cNvSpPr>
            <p:nvPr/>
          </p:nvSpPr>
          <p:spPr bwMode="auto">
            <a:xfrm flipH="1">
              <a:off x="1728" y="2150"/>
              <a:ext cx="912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3" name="Text Box 22"/>
            <p:cNvSpPr txBox="1">
              <a:spLocks noChangeArrowheads="1"/>
            </p:cNvSpPr>
            <p:nvPr/>
          </p:nvSpPr>
          <p:spPr bwMode="auto">
            <a:xfrm>
              <a:off x="1952" y="2150"/>
              <a:ext cx="41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Arial Narrow" pitchFamily="-84" charset="0"/>
                </a:rPr>
                <a:t>-10m</a:t>
              </a: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6172200" y="2727325"/>
            <a:ext cx="609600" cy="396875"/>
            <a:chOff x="3600" y="1862"/>
            <a:chExt cx="384" cy="250"/>
          </a:xfrm>
        </p:grpSpPr>
        <p:sp>
          <p:nvSpPr>
            <p:cNvPr id="24610" name="Line 24"/>
            <p:cNvSpPr>
              <a:spLocks noChangeShapeType="1"/>
            </p:cNvSpPr>
            <p:nvPr/>
          </p:nvSpPr>
          <p:spPr bwMode="auto">
            <a:xfrm>
              <a:off x="3600" y="1910"/>
              <a:ext cx="384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1" name="Text Box 25"/>
            <p:cNvSpPr txBox="1">
              <a:spLocks noChangeArrowheads="1"/>
            </p:cNvSpPr>
            <p:nvPr/>
          </p:nvSpPr>
          <p:spPr bwMode="auto">
            <a:xfrm>
              <a:off x="3600" y="1862"/>
              <a:ext cx="37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Arial Narrow" pitchFamily="-84" charset="0"/>
                </a:rPr>
                <a:t>+5m</a:t>
              </a:r>
            </a:p>
          </p:txBody>
        </p:sp>
      </p:grpSp>
      <p:sp>
        <p:nvSpPr>
          <p:cNvPr id="179226" name="Text Box 26"/>
          <p:cNvSpPr txBox="1">
            <a:spLocks noChangeArrowheads="1"/>
          </p:cNvSpPr>
          <p:nvPr/>
        </p:nvSpPr>
        <p:spPr bwMode="auto">
          <a:xfrm>
            <a:off x="2558498" y="3505200"/>
            <a:ext cx="23945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 Narrow" pitchFamily="-84" charset="0"/>
              </a:rPr>
              <a:t>Total Displacement:</a:t>
            </a:r>
            <a:endParaRPr lang="en-US" dirty="0">
              <a:solidFill>
                <a:srgbClr val="CC00CC"/>
              </a:solidFill>
              <a:latin typeface="Arial Narrow" pitchFamily="-84" charset="0"/>
            </a:endParaRPr>
          </a:p>
        </p:txBody>
      </p:sp>
      <p:graphicFrame>
        <p:nvGraphicFramePr>
          <p:cNvPr id="179227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758499"/>
              </p:ext>
            </p:extLst>
          </p:nvPr>
        </p:nvGraphicFramePr>
        <p:xfrm>
          <a:off x="5334000" y="3606800"/>
          <a:ext cx="407988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93" name="Equation" r:id="rId3" imgW="215640" imgH="177480" progId="Equation.DSMT4">
                  <p:embed/>
                </p:oleObj>
              </mc:Choice>
              <mc:Fallback>
                <p:oleObj name="Equation" r:id="rId3" imgW="215640" imgH="177480" progId="Equation.DSMT4">
                  <p:embed/>
                  <p:pic>
                    <p:nvPicPr>
                      <p:cNvPr id="179227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606800"/>
                        <a:ext cx="407988" cy="33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9228" name="Text Box 28"/>
          <p:cNvSpPr txBox="1">
            <a:spLocks noChangeArrowheads="1"/>
          </p:cNvSpPr>
          <p:nvPr/>
        </p:nvSpPr>
        <p:spPr bwMode="auto">
          <a:xfrm>
            <a:off x="228600" y="4800600"/>
            <a:ext cx="28875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 Narrow" pitchFamily="-84" charset="0"/>
              </a:rPr>
              <a:t>Total Distance Traveled:</a:t>
            </a:r>
          </a:p>
        </p:txBody>
      </p:sp>
      <p:graphicFrame>
        <p:nvGraphicFramePr>
          <p:cNvPr id="179229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3228290"/>
              </p:ext>
            </p:extLst>
          </p:nvPr>
        </p:nvGraphicFramePr>
        <p:xfrm>
          <a:off x="3276600" y="4876800"/>
          <a:ext cx="528638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94" name="Equation" r:id="rId5" imgW="279360" imgH="164880" progId="Equation.DSMT4">
                  <p:embed/>
                </p:oleObj>
              </mc:Choice>
              <mc:Fallback>
                <p:oleObj name="Equation" r:id="rId5" imgW="279360" imgH="164880" progId="Equation.DSMT4">
                  <p:embed/>
                  <p:pic>
                    <p:nvPicPr>
                      <p:cNvPr id="179229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876800"/>
                        <a:ext cx="528638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9230" name="Text Box 30"/>
          <p:cNvSpPr txBox="1">
            <a:spLocks noChangeArrowheads="1"/>
          </p:cNvSpPr>
          <p:nvPr/>
        </p:nvSpPr>
        <p:spPr bwMode="auto">
          <a:xfrm>
            <a:off x="2587853" y="4038600"/>
            <a:ext cx="21365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 Narrow" pitchFamily="-84" charset="0"/>
              </a:rPr>
              <a:t>Average Velocity</a:t>
            </a:r>
            <a:r>
              <a:rPr lang="en-US" dirty="0">
                <a:solidFill>
                  <a:srgbClr val="CC00CC"/>
                </a:solidFill>
                <a:latin typeface="Arial Narrow" pitchFamily="-84" charset="0"/>
              </a:rPr>
              <a:t>:</a:t>
            </a:r>
            <a:endParaRPr lang="en-US" dirty="0">
              <a:solidFill>
                <a:schemeClr val="accent2"/>
              </a:solidFill>
              <a:latin typeface="Arial Narrow" pitchFamily="-84" charset="0"/>
            </a:endParaRPr>
          </a:p>
        </p:txBody>
      </p:sp>
      <p:graphicFrame>
        <p:nvGraphicFramePr>
          <p:cNvPr id="179231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6438549"/>
              </p:ext>
            </p:extLst>
          </p:nvPr>
        </p:nvGraphicFramePr>
        <p:xfrm>
          <a:off x="5410200" y="4038600"/>
          <a:ext cx="1055688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95" name="Equation" r:id="rId7" imgW="685800" imgH="406080" progId="Equation.DSMT4">
                  <p:embed/>
                </p:oleObj>
              </mc:Choice>
              <mc:Fallback>
                <p:oleObj name="Equation" r:id="rId7" imgW="685800" imgH="406080" progId="Equation.DSMT4">
                  <p:embed/>
                  <p:pic>
                    <p:nvPicPr>
                      <p:cNvPr id="179231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038600"/>
                        <a:ext cx="1055688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9232" name="Text Box 32"/>
          <p:cNvSpPr txBox="1">
            <a:spLocks noChangeArrowheads="1"/>
          </p:cNvSpPr>
          <p:nvPr/>
        </p:nvSpPr>
        <p:spPr bwMode="auto">
          <a:xfrm>
            <a:off x="228600" y="5334000"/>
            <a:ext cx="19965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 Narrow" pitchFamily="-84" charset="0"/>
              </a:rPr>
              <a:t>Average Speed:</a:t>
            </a:r>
          </a:p>
        </p:txBody>
      </p:sp>
      <p:graphicFrame>
        <p:nvGraphicFramePr>
          <p:cNvPr id="179233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464185"/>
              </p:ext>
            </p:extLst>
          </p:nvPr>
        </p:nvGraphicFramePr>
        <p:xfrm>
          <a:off x="3265488" y="5257800"/>
          <a:ext cx="360362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96" name="Equation" r:id="rId9" imgW="1905000" imgH="419100" progId="Equation.DSMT4">
                  <p:embed/>
                </p:oleObj>
              </mc:Choice>
              <mc:Fallback>
                <p:oleObj name="Equation" r:id="rId9" imgW="1905000" imgH="419100" progId="Equation.DSMT4">
                  <p:embed/>
                  <p:pic>
                    <p:nvPicPr>
                      <p:cNvPr id="179233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5488" y="5257800"/>
                        <a:ext cx="3603625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9234" name="Line 34"/>
          <p:cNvSpPr>
            <a:spLocks noChangeShapeType="1"/>
          </p:cNvSpPr>
          <p:nvPr/>
        </p:nvSpPr>
        <p:spPr bwMode="auto">
          <a:xfrm>
            <a:off x="1828800" y="4800600"/>
            <a:ext cx="64008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79235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9632832"/>
              </p:ext>
            </p:extLst>
          </p:nvPr>
        </p:nvGraphicFramePr>
        <p:xfrm>
          <a:off x="6453188" y="4048125"/>
          <a:ext cx="546100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97" name="Equation" r:id="rId11" imgW="355320" imgH="393480" progId="Equation.DSMT4">
                  <p:embed/>
                </p:oleObj>
              </mc:Choice>
              <mc:Fallback>
                <p:oleObj name="Equation" r:id="rId11" imgW="355320" imgH="393480" progId="Equation.DSMT4">
                  <p:embed/>
                  <p:pic>
                    <p:nvPicPr>
                      <p:cNvPr id="179235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3188" y="4048125"/>
                        <a:ext cx="546100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36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311427"/>
              </p:ext>
            </p:extLst>
          </p:nvPr>
        </p:nvGraphicFramePr>
        <p:xfrm>
          <a:off x="6986588" y="4048125"/>
          <a:ext cx="527050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98" name="Equation" r:id="rId13" imgW="342720" imgH="393480" progId="Equation.DSMT4">
                  <p:embed/>
                </p:oleObj>
              </mc:Choice>
              <mc:Fallback>
                <p:oleObj name="Equation" r:id="rId13" imgW="342720" imgH="393480" progId="Equation.DSMT4">
                  <p:embed/>
                  <p:pic>
                    <p:nvPicPr>
                      <p:cNvPr id="179236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6588" y="4048125"/>
                        <a:ext cx="527050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37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3489954"/>
              </p:ext>
            </p:extLst>
          </p:nvPr>
        </p:nvGraphicFramePr>
        <p:xfrm>
          <a:off x="7500938" y="4194175"/>
          <a:ext cx="957262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99" name="Equation" r:id="rId15" imgW="622080" imgH="203040" progId="Equation.DSMT4">
                  <p:embed/>
                </p:oleObj>
              </mc:Choice>
              <mc:Fallback>
                <p:oleObj name="Equation" r:id="rId15" imgW="622080" imgH="203040" progId="Equation.DSMT4">
                  <p:embed/>
                  <p:pic>
                    <p:nvPicPr>
                      <p:cNvPr id="179237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0938" y="4194175"/>
                        <a:ext cx="957262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38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7932392"/>
              </p:ext>
            </p:extLst>
          </p:nvPr>
        </p:nvGraphicFramePr>
        <p:xfrm>
          <a:off x="5681663" y="3673475"/>
          <a:ext cx="1008062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00" name="Equation" r:id="rId17" imgW="533400" imgH="152400" progId="Equation.DSMT4">
                  <p:embed/>
                </p:oleObj>
              </mc:Choice>
              <mc:Fallback>
                <p:oleObj name="Equation" r:id="rId17" imgW="533400" imgH="152400" progId="Equation.DSMT4">
                  <p:embed/>
                  <p:pic>
                    <p:nvPicPr>
                      <p:cNvPr id="179238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1663" y="3673475"/>
                        <a:ext cx="1008062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39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178852"/>
              </p:ext>
            </p:extLst>
          </p:nvPr>
        </p:nvGraphicFramePr>
        <p:xfrm>
          <a:off x="6627813" y="3641725"/>
          <a:ext cx="938212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01" name="Equation" r:id="rId19" imgW="495000" imgH="139680" progId="Equation.DSMT4">
                  <p:embed/>
                </p:oleObj>
              </mc:Choice>
              <mc:Fallback>
                <p:oleObj name="Equation" r:id="rId19" imgW="495000" imgH="139680" progId="Equation.DSMT4">
                  <p:embed/>
                  <p:pic>
                    <p:nvPicPr>
                      <p:cNvPr id="179239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7813" y="3641725"/>
                        <a:ext cx="938212" cy="26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40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4166602"/>
              </p:ext>
            </p:extLst>
          </p:nvPr>
        </p:nvGraphicFramePr>
        <p:xfrm>
          <a:off x="7516813" y="3581400"/>
          <a:ext cx="86518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02" name="Equation" r:id="rId21" imgW="457200" imgH="203040" progId="Equation.DSMT4">
                  <p:embed/>
                </p:oleObj>
              </mc:Choice>
              <mc:Fallback>
                <p:oleObj name="Equation" r:id="rId21" imgW="457200" imgH="203040" progId="Equation.DSMT4">
                  <p:embed/>
                  <p:pic>
                    <p:nvPicPr>
                      <p:cNvPr id="17924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6813" y="3581400"/>
                        <a:ext cx="865187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41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2116410"/>
              </p:ext>
            </p:extLst>
          </p:nvPr>
        </p:nvGraphicFramePr>
        <p:xfrm>
          <a:off x="3733800" y="4876800"/>
          <a:ext cx="362902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03" name="Equation" r:id="rId23" imgW="1917360" imgH="203040" progId="Equation.DSMT4">
                  <p:embed/>
                </p:oleObj>
              </mc:Choice>
              <mc:Fallback>
                <p:oleObj name="Equation" r:id="rId23" imgW="1917360" imgH="203040" progId="Equation.DSMT4">
                  <p:embed/>
                  <p:pic>
                    <p:nvPicPr>
                      <p:cNvPr id="179241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876800"/>
                        <a:ext cx="3629025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42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179416"/>
              </p:ext>
            </p:extLst>
          </p:nvPr>
        </p:nvGraphicFramePr>
        <p:xfrm>
          <a:off x="6826250" y="5280025"/>
          <a:ext cx="649288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04" name="Equation" r:id="rId25" imgW="342720" imgH="393480" progId="Equation.DSMT4">
                  <p:embed/>
                </p:oleObj>
              </mc:Choice>
              <mc:Fallback>
                <p:oleObj name="Equation" r:id="rId25" imgW="342720" imgH="393480" progId="Equation.DSMT4">
                  <p:embed/>
                  <p:pic>
                    <p:nvPicPr>
                      <p:cNvPr id="179242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0" y="5280025"/>
                        <a:ext cx="649288" cy="74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43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92473"/>
              </p:ext>
            </p:extLst>
          </p:nvPr>
        </p:nvGraphicFramePr>
        <p:xfrm>
          <a:off x="7456488" y="5461000"/>
          <a:ext cx="115411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05" name="Equation" r:id="rId27" imgW="609480" imgH="203040" progId="Equation.DSMT4">
                  <p:embed/>
                </p:oleObj>
              </mc:Choice>
              <mc:Fallback>
                <p:oleObj name="Equation" r:id="rId27" imgW="609480" imgH="203040" progId="Equation.DSMT4">
                  <p:embed/>
                  <p:pic>
                    <p:nvPicPr>
                      <p:cNvPr id="179243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6488" y="5461000"/>
                        <a:ext cx="115411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9" name="Footer Placeholder 4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176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Feb. 1, 2021</a:t>
            </a:r>
          </a:p>
        </p:txBody>
      </p:sp>
      <p:sp>
        <p:nvSpPr>
          <p:cNvPr id="2561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478B1D-0590-CF42-828D-6BDDF45C7456}" type="slidenum">
              <a:rPr lang="en-US">
                <a:latin typeface="Arial Narrow" pitchFamily="-84" charset="0"/>
              </a:rPr>
              <a:pPr/>
              <a:t>7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5612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D823B6C7-42F9-8449-9D2F-1350B0D3F39F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7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pic>
        <p:nvPicPr>
          <p:cNvPr id="180226" name="Picture 2" descr="FG02_0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362200"/>
            <a:ext cx="441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4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Example</a:t>
            </a:r>
          </a:p>
        </p:txBody>
      </p:sp>
      <p:graphicFrame>
        <p:nvGraphicFramePr>
          <p:cNvPr id="180228" name="Object 4"/>
          <p:cNvGraphicFramePr>
            <a:graphicFrameLocks noChangeAspect="1"/>
          </p:cNvGraphicFramePr>
          <p:nvPr/>
        </p:nvGraphicFramePr>
        <p:xfrm>
          <a:off x="4122738" y="2795588"/>
          <a:ext cx="212566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7" name="Equation" r:id="rId5" imgW="1231560" imgH="228600" progId="Equation.DSMT4">
                  <p:embed/>
                </p:oleObj>
              </mc:Choice>
              <mc:Fallback>
                <p:oleObj name="Equation" r:id="rId5" imgW="1231560" imgH="228600" progId="Equation.DSMT4">
                  <p:embed/>
                  <p:pic>
                    <p:nvPicPr>
                      <p:cNvPr id="1802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2738" y="2795588"/>
                        <a:ext cx="2125662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229" name="Rectangle 5"/>
          <p:cNvSpPr>
            <a:spLocks noChangeArrowheads="1"/>
          </p:cNvSpPr>
          <p:nvPr/>
        </p:nvSpPr>
        <p:spPr bwMode="auto">
          <a:xfrm>
            <a:off x="4343400" y="23622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Displacement: </a:t>
            </a:r>
          </a:p>
        </p:txBody>
      </p:sp>
      <p:sp>
        <p:nvSpPr>
          <p:cNvPr id="180230" name="Rectangle 6"/>
          <p:cNvSpPr>
            <a:spLocks noChangeArrowheads="1"/>
          </p:cNvSpPr>
          <p:nvPr/>
        </p:nvSpPr>
        <p:spPr bwMode="auto">
          <a:xfrm>
            <a:off x="4343400" y="3124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Average Velocity: </a:t>
            </a:r>
          </a:p>
        </p:txBody>
      </p:sp>
      <p:graphicFrame>
        <p:nvGraphicFramePr>
          <p:cNvPr id="180231" name="Object 7"/>
          <p:cNvGraphicFramePr>
            <a:graphicFrameLocks noChangeAspect="1"/>
          </p:cNvGraphicFramePr>
          <p:nvPr/>
        </p:nvGraphicFramePr>
        <p:xfrm>
          <a:off x="4191000" y="3581400"/>
          <a:ext cx="1055688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8" name="Equation" r:id="rId7" imgW="685800" imgH="406080" progId="Equation.DSMT4">
                  <p:embed/>
                </p:oleObj>
              </mc:Choice>
              <mc:Fallback>
                <p:oleObj name="Equation" r:id="rId7" imgW="685800" imgH="406080" progId="Equation.DSMT4">
                  <p:embed/>
                  <p:pic>
                    <p:nvPicPr>
                      <p:cNvPr id="18023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581400"/>
                        <a:ext cx="1055688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232" name="Rectangle 8"/>
          <p:cNvSpPr>
            <a:spLocks noChangeArrowheads="1"/>
          </p:cNvSpPr>
          <p:nvPr/>
        </p:nvSpPr>
        <p:spPr bwMode="auto">
          <a:xfrm>
            <a:off x="4419600" y="4191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Average Speed: </a:t>
            </a:r>
          </a:p>
        </p:txBody>
      </p:sp>
      <p:graphicFrame>
        <p:nvGraphicFramePr>
          <p:cNvPr id="180233" name="Object 9"/>
          <p:cNvGraphicFramePr>
            <a:graphicFrameLocks noChangeAspect="1"/>
          </p:cNvGraphicFramePr>
          <p:nvPr/>
        </p:nvGraphicFramePr>
        <p:xfrm>
          <a:off x="4419600" y="4648200"/>
          <a:ext cx="3341688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9" name="Equation" r:id="rId9" imgW="1765080" imgH="393480" progId="Equation.DSMT4">
                  <p:embed/>
                </p:oleObj>
              </mc:Choice>
              <mc:Fallback>
                <p:oleObj name="Equation" r:id="rId9" imgW="1765080" imgH="393480" progId="Equation.DSMT4">
                  <p:embed/>
                  <p:pic>
                    <p:nvPicPr>
                      <p:cNvPr id="18023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648200"/>
                        <a:ext cx="3341688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234" name="Text Box 10"/>
          <p:cNvSpPr txBox="1">
            <a:spLocks noChangeArrowheads="1"/>
          </p:cNvSpPr>
          <p:nvPr/>
        </p:nvSpPr>
        <p:spPr bwMode="auto">
          <a:xfrm>
            <a:off x="228600" y="609600"/>
            <a:ext cx="87026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 Narrow" pitchFamily="-84" charset="0"/>
              </a:rPr>
              <a:t>The position of a runner as a function of time is plotted as moving along the x axis of a coordinate system.  During a 3.00-s time interval, the runner’s position changes from x</a:t>
            </a:r>
            <a:r>
              <a:rPr lang="en-US" baseline="-25000" dirty="0">
                <a:solidFill>
                  <a:schemeClr val="accent2"/>
                </a:solidFill>
                <a:latin typeface="Arial Narrow" pitchFamily="-84" charset="0"/>
              </a:rPr>
              <a:t>1</a:t>
            </a:r>
            <a:r>
              <a:rPr lang="en-US" dirty="0">
                <a:solidFill>
                  <a:schemeClr val="accent2"/>
                </a:solidFill>
                <a:latin typeface="Arial Narrow" pitchFamily="-84" charset="0"/>
              </a:rPr>
              <a:t>=50.0m to x</a:t>
            </a:r>
            <a:r>
              <a:rPr lang="en-US" baseline="-25000" dirty="0">
                <a:solidFill>
                  <a:schemeClr val="accent2"/>
                </a:solidFill>
                <a:latin typeface="Arial Narrow" pitchFamily="-84" charset="0"/>
              </a:rPr>
              <a:t>2</a:t>
            </a:r>
            <a:r>
              <a:rPr lang="en-US" dirty="0">
                <a:solidFill>
                  <a:schemeClr val="accent2"/>
                </a:solidFill>
                <a:latin typeface="Arial Narrow" pitchFamily="-84" charset="0"/>
              </a:rPr>
              <a:t>=30.5 m, as shown in the figure.  What was the runner’s average velocity?  What was the average speed?</a:t>
            </a:r>
          </a:p>
        </p:txBody>
      </p:sp>
      <p:graphicFrame>
        <p:nvGraphicFramePr>
          <p:cNvPr id="180235" name="Object 11"/>
          <p:cNvGraphicFramePr>
            <a:graphicFrameLocks noChangeAspect="1"/>
          </p:cNvGraphicFramePr>
          <p:nvPr/>
        </p:nvGraphicFramePr>
        <p:xfrm>
          <a:off x="6248400" y="2819400"/>
          <a:ext cx="1423988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20" name="Equation" r:id="rId11" imgW="825480" imgH="177480" progId="Equation.DSMT4">
                  <p:embed/>
                </p:oleObj>
              </mc:Choice>
              <mc:Fallback>
                <p:oleObj name="Equation" r:id="rId11" imgW="825480" imgH="177480" progId="Equation.DSMT4">
                  <p:embed/>
                  <p:pic>
                    <p:nvPicPr>
                      <p:cNvPr id="18023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819400"/>
                        <a:ext cx="1423988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236" name="Object 12"/>
          <p:cNvGraphicFramePr>
            <a:graphicFrameLocks noChangeAspect="1"/>
          </p:cNvGraphicFramePr>
          <p:nvPr/>
        </p:nvGraphicFramePr>
        <p:xfrm>
          <a:off x="7643813" y="2819400"/>
          <a:ext cx="127158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21" name="Equation" r:id="rId13" imgW="736560" imgH="203040" progId="Equation.DSMT4">
                  <p:embed/>
                </p:oleObj>
              </mc:Choice>
              <mc:Fallback>
                <p:oleObj name="Equation" r:id="rId13" imgW="736560" imgH="203040" progId="Equation.DSMT4">
                  <p:embed/>
                  <p:pic>
                    <p:nvPicPr>
                      <p:cNvPr id="18023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3813" y="2819400"/>
                        <a:ext cx="1271587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237" name="Object 13"/>
          <p:cNvGraphicFramePr>
            <a:graphicFrameLocks noChangeAspect="1"/>
          </p:cNvGraphicFramePr>
          <p:nvPr/>
        </p:nvGraphicFramePr>
        <p:xfrm>
          <a:off x="5222875" y="3581400"/>
          <a:ext cx="1406525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22" name="Equation" r:id="rId15" imgW="914400" imgH="431640" progId="Equation.DSMT4">
                  <p:embed/>
                </p:oleObj>
              </mc:Choice>
              <mc:Fallback>
                <p:oleObj name="Equation" r:id="rId15" imgW="914400" imgH="431640" progId="Equation.DSMT4">
                  <p:embed/>
                  <p:pic>
                    <p:nvPicPr>
                      <p:cNvPr id="18023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75" y="3581400"/>
                        <a:ext cx="1406525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238" name="Object 14"/>
          <p:cNvGraphicFramePr>
            <a:graphicFrameLocks noChangeAspect="1"/>
          </p:cNvGraphicFramePr>
          <p:nvPr/>
        </p:nvGraphicFramePr>
        <p:xfrm>
          <a:off x="6629400" y="3581400"/>
          <a:ext cx="2189163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23" name="Equation" r:id="rId17" imgW="1422360" imgH="393480" progId="Equation.DSMT4">
                  <p:embed/>
                </p:oleObj>
              </mc:Choice>
              <mc:Fallback>
                <p:oleObj name="Equation" r:id="rId17" imgW="1422360" imgH="393480" progId="Equation.DSMT4">
                  <p:embed/>
                  <p:pic>
                    <p:nvPicPr>
                      <p:cNvPr id="18023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581400"/>
                        <a:ext cx="2189163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239" name="Object 15"/>
          <p:cNvGraphicFramePr>
            <a:graphicFrameLocks noChangeAspect="1"/>
          </p:cNvGraphicFramePr>
          <p:nvPr/>
        </p:nvGraphicFramePr>
        <p:xfrm>
          <a:off x="4584700" y="5427663"/>
          <a:ext cx="4254500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24" name="Equation" r:id="rId19" imgW="2247840" imgH="393480" progId="Equation.DSMT4">
                  <p:embed/>
                </p:oleObj>
              </mc:Choice>
              <mc:Fallback>
                <p:oleObj name="Equation" r:id="rId19" imgW="2247840" imgH="393480" progId="Equation.DSMT4">
                  <p:embed/>
                  <p:pic>
                    <p:nvPicPr>
                      <p:cNvPr id="18023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4700" y="5427663"/>
                        <a:ext cx="4254500" cy="74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9" name="Footer Placeholder 2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940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Feb. 1, 2021</a:t>
            </a:r>
          </a:p>
        </p:txBody>
      </p:sp>
      <p:sp>
        <p:nvSpPr>
          <p:cNvPr id="2561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478B1D-0590-CF42-828D-6BDDF45C7456}" type="slidenum">
              <a:rPr lang="en-US">
                <a:latin typeface="Arial Narrow" pitchFamily="-84" charset="0"/>
              </a:rPr>
              <a:pPr/>
              <a:t>8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5612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D823B6C7-42F9-8449-9D2F-1350B0D3F39F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8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25614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Example of a segmented motion</a:t>
            </a:r>
          </a:p>
        </p:txBody>
      </p:sp>
      <p:sp>
        <p:nvSpPr>
          <p:cNvPr id="180234" name="Text Box 10"/>
          <p:cNvSpPr txBox="1">
            <a:spLocks noChangeArrowheads="1"/>
          </p:cNvSpPr>
          <p:nvPr/>
        </p:nvSpPr>
        <p:spPr bwMode="auto">
          <a:xfrm>
            <a:off x="304800" y="685800"/>
            <a:ext cx="8534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 Narrow" pitchFamily="-84" charset="0"/>
              </a:rPr>
              <a:t>You drove a beat-up pickup truck along a straight road for 8.4km at 70km/h, at which point the truck ran out of gas and stopped.  Over the next 30min, you walked another 2.0km farther along the road in the same direction to a gas station. </a:t>
            </a:r>
          </a:p>
        </p:txBody>
      </p:sp>
      <p:sp>
        <p:nvSpPr>
          <p:cNvPr id="25619" name="Footer Placeholder 2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228600" y="2438400"/>
            <a:ext cx="87026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CC00CC"/>
                </a:solidFill>
                <a:latin typeface="Arial Narrow" pitchFamily="-84" charset="0"/>
              </a:rPr>
              <a:t>(a) what is your overall displacement from the beginning of your drive to your arrival at the station? </a:t>
            </a: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304800" y="3429000"/>
            <a:ext cx="87026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You can split this motion in two </a:t>
            </a:r>
            <a:r>
              <a:rPr lang="en-US" sz="2800" dirty="0">
                <a:solidFill>
                  <a:srgbClr val="FF0000"/>
                </a:solidFill>
                <a:latin typeface="Arial Narrow" pitchFamily="-84" charset="0"/>
              </a:rPr>
              <a:t>segments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288925" y="4800600"/>
            <a:ext cx="87026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Segment 2: from the point where you started walking to the gas station, Δx</a:t>
            </a:r>
            <a:r>
              <a:rPr lang="en-US" sz="2800" baseline="-25000" dirty="0">
                <a:solidFill>
                  <a:schemeClr val="accent2"/>
                </a:solidFill>
                <a:latin typeface="Arial Narrow" pitchFamily="-84" charset="0"/>
              </a:rPr>
              <a:t>2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04800" y="3886200"/>
            <a:ext cx="87026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Segment 1: from the start to the point where the truck ran out of gas, Δx</a:t>
            </a:r>
            <a:r>
              <a:rPr lang="en-US" sz="2800" baseline="-25000" dirty="0">
                <a:solidFill>
                  <a:schemeClr val="accent2"/>
                </a:solidFill>
                <a:latin typeface="Arial Narrow" pitchFamily="-84" charset="0"/>
              </a:rPr>
              <a:t>1</a:t>
            </a: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/>
        </p:nvGraphicFramePr>
        <p:xfrm>
          <a:off x="2298700" y="4408488"/>
          <a:ext cx="151130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17" name="Equation" r:id="rId4" imgW="876300" imgH="241300" progId="Equation.DSMT4">
                  <p:embed/>
                </p:oleObj>
              </mc:Choice>
              <mc:Fallback>
                <p:oleObj name="Equation" r:id="rId4" imgW="876300" imgH="241300" progId="Equation.DSMT4">
                  <p:embed/>
                  <p:pic>
                    <p:nvPicPr>
                      <p:cNvPr id="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8700" y="4408488"/>
                        <a:ext cx="1511300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/>
        </p:nvGraphicFramePr>
        <p:xfrm>
          <a:off x="2209800" y="5334000"/>
          <a:ext cx="1535113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18" name="Equation" r:id="rId6" imgW="889000" imgH="241300" progId="Equation.DSMT4">
                  <p:embed/>
                </p:oleObj>
              </mc:Choice>
              <mc:Fallback>
                <p:oleObj name="Equation" r:id="rId6" imgW="889000" imgH="241300" progId="Equation.DSMT4">
                  <p:embed/>
                  <p:pic>
                    <p:nvPicPr>
                      <p:cNvPr id="1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334000"/>
                        <a:ext cx="1535113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304801" y="5715000"/>
            <a:ext cx="3733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Overall displacement </a:t>
            </a:r>
            <a:r>
              <a:rPr lang="en-US" sz="2800" dirty="0" err="1">
                <a:solidFill>
                  <a:schemeClr val="accent2"/>
                </a:solidFill>
                <a:latin typeface="Arial Narrow" pitchFamily="-84" charset="0"/>
              </a:rPr>
              <a:t>Δx</a:t>
            </a: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 is </a:t>
            </a:r>
            <a:endParaRPr lang="en-US" sz="2800" baseline="-25000" dirty="0">
              <a:solidFill>
                <a:schemeClr val="accent2"/>
              </a:solidFill>
              <a:latin typeface="Arial Narrow" pitchFamily="-84" charset="0"/>
            </a:endParaRPr>
          </a:p>
        </p:txBody>
      </p:sp>
      <p:graphicFrame>
        <p:nvGraphicFramePr>
          <p:cNvPr id="15" name="Object 4"/>
          <p:cNvGraphicFramePr>
            <a:graphicFrameLocks noChangeAspect="1"/>
          </p:cNvGraphicFramePr>
          <p:nvPr/>
        </p:nvGraphicFramePr>
        <p:xfrm>
          <a:off x="3925888" y="5791200"/>
          <a:ext cx="569912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19" name="Equation" r:id="rId8" imgW="330200" imgH="165100" progId="Equation.DSMT4">
                  <p:embed/>
                </p:oleObj>
              </mc:Choice>
              <mc:Fallback>
                <p:oleObj name="Equation" r:id="rId8" imgW="330200" imgH="165100" progId="Equation.DSMT4">
                  <p:embed/>
                  <p:pic>
                    <p:nvPicPr>
                      <p:cNvPr id="1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5888" y="5791200"/>
                        <a:ext cx="569912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4"/>
          <p:cNvGraphicFramePr>
            <a:graphicFrameLocks noChangeAspect="1"/>
          </p:cNvGraphicFramePr>
          <p:nvPr/>
        </p:nvGraphicFramePr>
        <p:xfrm>
          <a:off x="3792538" y="4465638"/>
          <a:ext cx="855662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20" name="Equation" r:id="rId10" imgW="495300" imgH="177800" progId="Equation.DSMT4">
                  <p:embed/>
                </p:oleObj>
              </mc:Choice>
              <mc:Fallback>
                <p:oleObj name="Equation" r:id="rId10" imgW="495300" imgH="177800" progId="Equation.DSMT4">
                  <p:embed/>
                  <p:pic>
                    <p:nvPicPr>
                      <p:cNvPr id="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2538" y="4465638"/>
                        <a:ext cx="855662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"/>
          <p:cNvGraphicFramePr>
            <a:graphicFrameLocks noChangeAspect="1"/>
          </p:cNvGraphicFramePr>
          <p:nvPr/>
        </p:nvGraphicFramePr>
        <p:xfrm>
          <a:off x="3716337" y="5410200"/>
          <a:ext cx="85566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21" name="Equation" r:id="rId12" imgW="495300" imgH="177800" progId="Equation.DSMT4">
                  <p:embed/>
                </p:oleObj>
              </mc:Choice>
              <mc:Fallback>
                <p:oleObj name="Equation" r:id="rId12" imgW="495300" imgH="177800" progId="Equation.DSMT4">
                  <p:embed/>
                  <p:pic>
                    <p:nvPicPr>
                      <p:cNvPr id="1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6337" y="5410200"/>
                        <a:ext cx="855663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"/>
          <p:cNvGraphicFramePr>
            <a:graphicFrameLocks noChangeAspect="1"/>
          </p:cNvGraphicFramePr>
          <p:nvPr/>
        </p:nvGraphicFramePr>
        <p:xfrm>
          <a:off x="4495800" y="5715000"/>
          <a:ext cx="1271588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22" name="Equation" r:id="rId14" imgW="736600" imgH="241300" progId="Equation.DSMT4">
                  <p:embed/>
                </p:oleObj>
              </mc:Choice>
              <mc:Fallback>
                <p:oleObj name="Equation" r:id="rId14" imgW="736600" imgH="241300" progId="Equation.DSMT4">
                  <p:embed/>
                  <p:pic>
                    <p:nvPicPr>
                      <p:cNvPr id="1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715000"/>
                        <a:ext cx="1271588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"/>
          <p:cNvGraphicFramePr>
            <a:graphicFrameLocks noChangeAspect="1"/>
          </p:cNvGraphicFramePr>
          <p:nvPr/>
        </p:nvGraphicFramePr>
        <p:xfrm>
          <a:off x="5746750" y="5715000"/>
          <a:ext cx="164465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23" name="Equation" r:id="rId16" imgW="952500" imgH="279400" progId="Equation.DSMT4">
                  <p:embed/>
                </p:oleObj>
              </mc:Choice>
              <mc:Fallback>
                <p:oleObj name="Equation" r:id="rId16" imgW="952500" imgH="279400" progId="Equation.DSMT4">
                  <p:embed/>
                  <p:pic>
                    <p:nvPicPr>
                      <p:cNvPr id="1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750" y="5715000"/>
                        <a:ext cx="1644650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4"/>
          <p:cNvGraphicFramePr>
            <a:graphicFrameLocks noChangeAspect="1"/>
          </p:cNvGraphicFramePr>
          <p:nvPr/>
        </p:nvGraphicFramePr>
        <p:xfrm>
          <a:off x="7351712" y="5715000"/>
          <a:ext cx="1030288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24" name="Equation" r:id="rId18" imgW="596900" imgH="279400" progId="Equation.DSMT4">
                  <p:embed/>
                </p:oleObj>
              </mc:Choice>
              <mc:Fallback>
                <p:oleObj name="Equation" r:id="rId18" imgW="596900" imgH="279400" progId="Equation.DSMT4">
                  <p:embed/>
                  <p:pic>
                    <p:nvPicPr>
                      <p:cNvPr id="2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1712" y="5715000"/>
                        <a:ext cx="1030288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4"/>
          <p:cNvGraphicFramePr>
            <a:graphicFrameLocks noChangeAspect="1"/>
          </p:cNvGraphicFramePr>
          <p:nvPr/>
        </p:nvGraphicFramePr>
        <p:xfrm>
          <a:off x="6781800" y="6096000"/>
          <a:ext cx="1316037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25" name="Equation" r:id="rId20" imgW="762000" imgH="279400" progId="Equation.DSMT4">
                  <p:embed/>
                </p:oleObj>
              </mc:Choice>
              <mc:Fallback>
                <p:oleObj name="Equation" r:id="rId20" imgW="762000" imgH="279400" progId="Equation.DSMT4">
                  <p:embed/>
                  <p:pic>
                    <p:nvPicPr>
                      <p:cNvPr id="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6096000"/>
                        <a:ext cx="1316037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2485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Feb. 1, 2021</a:t>
            </a:r>
          </a:p>
        </p:txBody>
      </p:sp>
      <p:sp>
        <p:nvSpPr>
          <p:cNvPr id="2561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478B1D-0590-CF42-828D-6BDDF45C7456}" type="slidenum">
              <a:rPr lang="en-US">
                <a:latin typeface="Arial Narrow" pitchFamily="-84" charset="0"/>
              </a:rPr>
              <a:pPr/>
              <a:t>9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5612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D823B6C7-42F9-8449-9D2F-1350B0D3F39F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9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25614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Example, </a:t>
            </a:r>
            <a:r>
              <a:rPr lang="en-US" sz="4000" dirty="0" err="1">
                <a:ea typeface="ＭＳ Ｐゴシック" pitchFamily="-84" charset="-128"/>
                <a:cs typeface="ＭＳ Ｐゴシック" pitchFamily="-84" charset="-128"/>
              </a:rPr>
              <a:t>cnt’d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0234" name="Text Box 10"/>
          <p:cNvSpPr txBox="1">
            <a:spLocks noChangeArrowheads="1"/>
          </p:cNvSpPr>
          <p:nvPr/>
        </p:nvSpPr>
        <p:spPr bwMode="auto">
          <a:xfrm>
            <a:off x="296862" y="692406"/>
            <a:ext cx="8534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 Narrow" pitchFamily="-84" charset="0"/>
              </a:rPr>
              <a:t>You drove a beat-up pickup truck along a straight road for 8.4km at 70km/h, at which point the truck ran out of gas and stopped.  Over the next 30min, you walked another 2.0km farther along the road in the same direction to a gas station. </a:t>
            </a:r>
          </a:p>
        </p:txBody>
      </p:sp>
      <p:sp>
        <p:nvSpPr>
          <p:cNvPr id="25619" name="Footer Placeholder 2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212725" y="1752600"/>
            <a:ext cx="87026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CC00CC"/>
                </a:solidFill>
                <a:latin typeface="Arial Narrow" pitchFamily="-84" charset="0"/>
              </a:rPr>
              <a:t>(b) What is the time interval </a:t>
            </a:r>
            <a:r>
              <a:rPr lang="en-US" sz="2800" dirty="0" err="1">
                <a:solidFill>
                  <a:srgbClr val="CC00CC"/>
                </a:solidFill>
                <a:latin typeface="Arial Narrow" pitchFamily="-84" charset="0"/>
              </a:rPr>
              <a:t>Δt</a:t>
            </a:r>
            <a:r>
              <a:rPr lang="en-US" sz="2800" dirty="0">
                <a:solidFill>
                  <a:srgbClr val="CC00CC"/>
                </a:solidFill>
                <a:latin typeface="Arial Narrow" pitchFamily="-84" charset="0"/>
              </a:rPr>
              <a:t> from the beginning of your drive to your arrival at the station? 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212725" y="2637339"/>
            <a:ext cx="87026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Figure out the time interval in each segments of the motion and add them together.  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12725" y="3522078"/>
            <a:ext cx="87026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We know what the interval for the second segment is: Δt</a:t>
            </a:r>
            <a:r>
              <a:rPr lang="en-US" sz="2800" baseline="-25000" dirty="0">
                <a:solidFill>
                  <a:schemeClr val="accent2"/>
                </a:solidFill>
                <a:latin typeface="Arial Narrow" pitchFamily="-84" charset="0"/>
              </a:rPr>
              <a:t>2</a:t>
            </a: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=30min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12725" y="3975930"/>
            <a:ext cx="74834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What is the interval for the first segment, Δt</a:t>
            </a:r>
            <a:r>
              <a:rPr lang="en-US" sz="2800" baseline="-25000" dirty="0">
                <a:solidFill>
                  <a:schemeClr val="accent2"/>
                </a:solidFill>
                <a:latin typeface="Arial Narrow" pitchFamily="-84" charset="0"/>
              </a:rPr>
              <a:t>1</a:t>
            </a: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? 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12725" y="4429780"/>
            <a:ext cx="74834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Use the definition of average velocity and solve it for Δt</a:t>
            </a:r>
            <a:r>
              <a:rPr lang="en-US" sz="2800" baseline="-25000" dirty="0">
                <a:solidFill>
                  <a:schemeClr val="accent2"/>
                </a:solidFill>
                <a:latin typeface="Arial Narrow" pitchFamily="-84" charset="0"/>
              </a:rPr>
              <a:t>1</a:t>
            </a: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 </a:t>
            </a:r>
          </a:p>
        </p:txBody>
      </p:sp>
      <p:graphicFrame>
        <p:nvGraphicFramePr>
          <p:cNvPr id="15" name="Object 4"/>
          <p:cNvGraphicFramePr>
            <a:graphicFrameLocks noChangeAspect="1"/>
          </p:cNvGraphicFramePr>
          <p:nvPr/>
        </p:nvGraphicFramePr>
        <p:xfrm>
          <a:off x="457200" y="4800600"/>
          <a:ext cx="1030288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41" name="Equation" r:id="rId4" imgW="596900" imgH="457200" progId="Equation.DSMT4">
                  <p:embed/>
                </p:oleObj>
              </mc:Choice>
              <mc:Fallback>
                <p:oleObj name="Equation" r:id="rId4" imgW="596900" imgH="457200" progId="Equation.DSMT4">
                  <p:embed/>
                  <p:pic>
                    <p:nvPicPr>
                      <p:cNvPr id="1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800600"/>
                        <a:ext cx="1030288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81000" y="5522893"/>
            <a:ext cx="3962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Add the two time intervals for total time interval </a:t>
            </a:r>
            <a:r>
              <a:rPr lang="en-US" sz="2800" dirty="0" err="1">
                <a:solidFill>
                  <a:schemeClr val="accent2"/>
                </a:solidFill>
                <a:latin typeface="Arial Narrow" pitchFamily="-84" charset="0"/>
              </a:rPr>
              <a:t>Δt</a:t>
            </a:r>
            <a:endParaRPr lang="en-US" sz="2800" dirty="0">
              <a:solidFill>
                <a:schemeClr val="accent2"/>
              </a:solidFill>
              <a:latin typeface="Arial Narrow" pitchFamily="-84" charset="0"/>
            </a:endParaRPr>
          </a:p>
        </p:txBody>
      </p:sp>
      <p:graphicFrame>
        <p:nvGraphicFramePr>
          <p:cNvPr id="17" name="Object 4"/>
          <p:cNvGraphicFramePr>
            <a:graphicFrameLocks noChangeAspect="1"/>
          </p:cNvGraphicFramePr>
          <p:nvPr/>
        </p:nvGraphicFramePr>
        <p:xfrm>
          <a:off x="2057400" y="5056188"/>
          <a:ext cx="92075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42" name="Equation" r:id="rId6" imgW="533400" imgH="241300" progId="Equation.DSMT4">
                  <p:embed/>
                </p:oleObj>
              </mc:Choice>
              <mc:Fallback>
                <p:oleObj name="Equation" r:id="rId6" imgW="533400" imgH="241300" progId="Equation.DSMT4">
                  <p:embed/>
                  <p:pic>
                    <p:nvPicPr>
                      <p:cNvPr id="1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056188"/>
                        <a:ext cx="920750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"/>
          <p:cNvGraphicFramePr>
            <a:graphicFrameLocks noChangeAspect="1"/>
          </p:cNvGraphicFramePr>
          <p:nvPr/>
        </p:nvGraphicFramePr>
        <p:xfrm>
          <a:off x="3760788" y="4876800"/>
          <a:ext cx="658812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43" name="Equation" r:id="rId8" imgW="381000" imgH="406400" progId="Equation.DSMT4">
                  <p:embed/>
                </p:oleObj>
              </mc:Choice>
              <mc:Fallback>
                <p:oleObj name="Equation" r:id="rId8" imgW="381000" imgH="406400" progId="Equation.DSMT4">
                  <p:embed/>
                  <p:pic>
                    <p:nvPicPr>
                      <p:cNvPr id="1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0788" y="4876800"/>
                        <a:ext cx="658812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"/>
          <p:cNvGraphicFramePr>
            <a:graphicFrameLocks noChangeAspect="1"/>
          </p:cNvGraphicFramePr>
          <p:nvPr/>
        </p:nvGraphicFramePr>
        <p:xfrm>
          <a:off x="4433888" y="5029200"/>
          <a:ext cx="1204912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44" name="Equation" r:id="rId10" imgW="698500" imgH="279400" progId="Equation.DSMT4">
                  <p:embed/>
                </p:oleObj>
              </mc:Choice>
              <mc:Fallback>
                <p:oleObj name="Equation" r:id="rId10" imgW="698500" imgH="279400" progId="Equation.DSMT4">
                  <p:embed/>
                  <p:pic>
                    <p:nvPicPr>
                      <p:cNvPr id="1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3888" y="5029200"/>
                        <a:ext cx="1204912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4"/>
          <p:cNvGraphicFramePr>
            <a:graphicFrameLocks noChangeAspect="1"/>
          </p:cNvGraphicFramePr>
          <p:nvPr/>
        </p:nvGraphicFramePr>
        <p:xfrm>
          <a:off x="5673725" y="5029200"/>
          <a:ext cx="10318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45" name="Equation" r:id="rId12" imgW="596900" imgH="279400" progId="Equation.DSMT4">
                  <p:embed/>
                </p:oleObj>
              </mc:Choice>
              <mc:Fallback>
                <p:oleObj name="Equation" r:id="rId12" imgW="596900" imgH="279400" progId="Equation.DSMT4">
                  <p:embed/>
                  <p:pic>
                    <p:nvPicPr>
                      <p:cNvPr id="2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3725" y="5029200"/>
                        <a:ext cx="1031875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4"/>
          <p:cNvGraphicFramePr>
            <a:graphicFrameLocks noChangeAspect="1"/>
          </p:cNvGraphicFramePr>
          <p:nvPr/>
        </p:nvGraphicFramePr>
        <p:xfrm>
          <a:off x="3048000" y="4876800"/>
          <a:ext cx="701675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46" name="Equation" r:id="rId14" imgW="406400" imgH="457200" progId="Equation.DSMT4">
                  <p:embed/>
                </p:oleObj>
              </mc:Choice>
              <mc:Fallback>
                <p:oleObj name="Equation" r:id="rId14" imgW="406400" imgH="457200" progId="Equation.DSMT4">
                  <p:embed/>
                  <p:pic>
                    <p:nvPicPr>
                      <p:cNvPr id="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876800"/>
                        <a:ext cx="701675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4"/>
          <p:cNvGraphicFramePr>
            <a:graphicFrameLocks noChangeAspect="1"/>
          </p:cNvGraphicFramePr>
          <p:nvPr/>
        </p:nvGraphicFramePr>
        <p:xfrm>
          <a:off x="4343400" y="5638800"/>
          <a:ext cx="1814512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47" name="Equation" r:id="rId16" imgW="977900" imgH="241300" progId="Equation.DSMT4">
                  <p:embed/>
                </p:oleObj>
              </mc:Choice>
              <mc:Fallback>
                <p:oleObj name="Equation" r:id="rId16" imgW="977900" imgH="241300" progId="Equation.DSMT4">
                  <p:embed/>
                  <p:pic>
                    <p:nvPicPr>
                      <p:cNvPr id="2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638800"/>
                        <a:ext cx="1814512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4"/>
          <p:cNvGraphicFramePr>
            <a:graphicFrameLocks noChangeAspect="1"/>
          </p:cNvGraphicFramePr>
          <p:nvPr/>
        </p:nvGraphicFramePr>
        <p:xfrm>
          <a:off x="6172200" y="5603875"/>
          <a:ext cx="219075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48" name="Equation" r:id="rId18" imgW="1181100" imgH="279400" progId="Equation.DSMT4">
                  <p:embed/>
                </p:oleObj>
              </mc:Choice>
              <mc:Fallback>
                <p:oleObj name="Equation" r:id="rId18" imgW="1181100" imgH="279400" progId="Equation.DSMT4">
                  <p:embed/>
                  <p:pic>
                    <p:nvPicPr>
                      <p:cNvPr id="2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603875"/>
                        <a:ext cx="2190750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4"/>
          <p:cNvGraphicFramePr>
            <a:graphicFrameLocks noChangeAspect="1"/>
          </p:cNvGraphicFramePr>
          <p:nvPr/>
        </p:nvGraphicFramePr>
        <p:xfrm>
          <a:off x="5867400" y="6096000"/>
          <a:ext cx="230822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49" name="Equation" r:id="rId20" imgW="1244600" imgH="279400" progId="Equation.DSMT4">
                  <p:embed/>
                </p:oleObj>
              </mc:Choice>
              <mc:Fallback>
                <p:oleObj name="Equation" r:id="rId20" imgW="1244600" imgH="279400" progId="Equation.DSMT4">
                  <p:embed/>
                  <p:pic>
                    <p:nvPicPr>
                      <p:cNvPr id="2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6096000"/>
                        <a:ext cx="2308225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2597309"/>
      </p:ext>
    </p:extLst>
  </p:cSld>
  <p:clrMapOvr>
    <a:masterClrMapping/>
  </p:clrMapOvr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18752</TotalTime>
  <Words>2188</Words>
  <Application>Microsoft Macintosh PowerPoint</Application>
  <PresentationFormat>On-screen Show (4:3)</PresentationFormat>
  <Paragraphs>279</Paragraphs>
  <Slides>24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 Narrow</vt:lpstr>
      <vt:lpstr>Monotype Corsiva</vt:lpstr>
      <vt:lpstr>Times New Roman</vt:lpstr>
      <vt:lpstr>phys1443-spring02</vt:lpstr>
      <vt:lpstr>Equation</vt:lpstr>
      <vt:lpstr>PHYS 1443 – Section 003 Lecture #4</vt:lpstr>
      <vt:lpstr>Announcements</vt:lpstr>
      <vt:lpstr>Special Project #2 for Extra Credit</vt:lpstr>
      <vt:lpstr>Recap: Displacement, Velocity and Speed</vt:lpstr>
      <vt:lpstr>PowerPoint Presentation</vt:lpstr>
      <vt:lpstr>Difference between Speed and Velocity</vt:lpstr>
      <vt:lpstr>Example</vt:lpstr>
      <vt:lpstr>Example of a segmented motion</vt:lpstr>
      <vt:lpstr>Example, cnt’d</vt:lpstr>
      <vt:lpstr>Example, cnt’d</vt:lpstr>
      <vt:lpstr>Instantaneous Velocity and Speed</vt:lpstr>
      <vt:lpstr>PowerPoint Presentation</vt:lpstr>
      <vt:lpstr>Position vs Time Plot</vt:lpstr>
      <vt:lpstr>PowerPoint Presentation</vt:lpstr>
      <vt:lpstr>Example</vt:lpstr>
      <vt:lpstr>Example cont’d</vt:lpstr>
      <vt:lpstr>Definitions of Displacement, Velocity and Speed</vt:lpstr>
      <vt:lpstr>Acceleration</vt:lpstr>
      <vt:lpstr>Acceleration vs Time Plot</vt:lpstr>
      <vt:lpstr>Example</vt:lpstr>
      <vt:lpstr>A few Important Things on Acceleration</vt:lpstr>
      <vt:lpstr>Displacement, Velocity, Speed &amp; Acceleration</vt:lpstr>
      <vt:lpstr>Example for Acceleration</vt:lpstr>
      <vt:lpstr>Example for Acceleration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808</cp:revision>
  <dcterms:created xsi:type="dcterms:W3CDTF">2012-01-19T04:21:20Z</dcterms:created>
  <dcterms:modified xsi:type="dcterms:W3CDTF">2021-02-01T22:00:05Z</dcterms:modified>
</cp:coreProperties>
</file>