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335" r:id="rId3"/>
    <p:sldId id="583" r:id="rId4"/>
    <p:sldId id="506" r:id="rId5"/>
    <p:sldId id="507" r:id="rId6"/>
    <p:sldId id="509" r:id="rId7"/>
    <p:sldId id="510" r:id="rId8"/>
    <p:sldId id="526" r:id="rId9"/>
    <p:sldId id="527" r:id="rId10"/>
    <p:sldId id="528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30" r:id="rId23"/>
    <p:sldId id="580" r:id="rId24"/>
    <p:sldId id="582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66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/>
    <p:restoredTop sz="94660"/>
  </p:normalViewPr>
  <p:slideViewPr>
    <p:cSldViewPr>
      <p:cViewPr varScale="1">
        <p:scale>
          <a:sx n="127" d="100"/>
          <a:sy n="127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2.wmf"/><Relationship Id="rId1" Type="http://schemas.openxmlformats.org/officeDocument/2006/relationships/image" Target="../media/image98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07.wmf"/><Relationship Id="rId3" Type="http://schemas.openxmlformats.org/officeDocument/2006/relationships/image" Target="../media/image99.wmf"/><Relationship Id="rId7" Type="http://schemas.openxmlformats.org/officeDocument/2006/relationships/image" Target="../media/image110.wmf"/><Relationship Id="rId12" Type="http://schemas.openxmlformats.org/officeDocument/2006/relationships/image" Target="../media/image106.wmf"/><Relationship Id="rId2" Type="http://schemas.openxmlformats.org/officeDocument/2006/relationships/image" Target="../media/image2.wmf"/><Relationship Id="rId1" Type="http://schemas.openxmlformats.org/officeDocument/2006/relationships/image" Target="../media/image98.wmf"/><Relationship Id="rId6" Type="http://schemas.openxmlformats.org/officeDocument/2006/relationships/image" Target="../media/image104.wmf"/><Relationship Id="rId11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13.wmf"/><Relationship Id="rId4" Type="http://schemas.openxmlformats.org/officeDocument/2006/relationships/image" Target="../media/image100.wmf"/><Relationship Id="rId9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8.emf"/><Relationship Id="rId18" Type="http://schemas.openxmlformats.org/officeDocument/2006/relationships/image" Target="../media/image143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12" Type="http://schemas.openxmlformats.org/officeDocument/2006/relationships/image" Target="../media/image137.emf"/><Relationship Id="rId17" Type="http://schemas.openxmlformats.org/officeDocument/2006/relationships/image" Target="../media/image142.emf"/><Relationship Id="rId2" Type="http://schemas.openxmlformats.org/officeDocument/2006/relationships/image" Target="../media/image127.emf"/><Relationship Id="rId16" Type="http://schemas.openxmlformats.org/officeDocument/2006/relationships/image" Target="../media/image141.emf"/><Relationship Id="rId1" Type="http://schemas.openxmlformats.org/officeDocument/2006/relationships/image" Target="../media/image126.emf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30.emf"/><Relationship Id="rId15" Type="http://schemas.openxmlformats.org/officeDocument/2006/relationships/image" Target="../media/image140.emf"/><Relationship Id="rId10" Type="http://schemas.openxmlformats.org/officeDocument/2006/relationships/image" Target="../media/image135.emf"/><Relationship Id="rId19" Type="http://schemas.openxmlformats.org/officeDocument/2006/relationships/image" Target="../media/image144.emf"/><Relationship Id="rId4" Type="http://schemas.openxmlformats.org/officeDocument/2006/relationships/image" Target="../media/image129.emf"/><Relationship Id="rId9" Type="http://schemas.openxmlformats.org/officeDocument/2006/relationships/image" Target="../media/image134.emf"/><Relationship Id="rId14" Type="http://schemas.openxmlformats.org/officeDocument/2006/relationships/image" Target="../media/image139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image" Target="../media/image157.emf"/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12" Type="http://schemas.openxmlformats.org/officeDocument/2006/relationships/image" Target="../media/image156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6" Type="http://schemas.openxmlformats.org/officeDocument/2006/relationships/image" Target="../media/image150.emf"/><Relationship Id="rId11" Type="http://schemas.openxmlformats.org/officeDocument/2006/relationships/image" Target="../media/image155.emf"/><Relationship Id="rId5" Type="http://schemas.openxmlformats.org/officeDocument/2006/relationships/image" Target="../media/image149.emf"/><Relationship Id="rId10" Type="http://schemas.openxmlformats.org/officeDocument/2006/relationships/image" Target="../media/image154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Relationship Id="rId14" Type="http://schemas.openxmlformats.org/officeDocument/2006/relationships/image" Target="../media/image15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e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emf"/><Relationship Id="rId5" Type="http://schemas.openxmlformats.org/officeDocument/2006/relationships/image" Target="../media/image12.wmf"/><Relationship Id="rId10" Type="http://schemas.openxmlformats.org/officeDocument/2006/relationships/image" Target="../media/image17.emf"/><Relationship Id="rId4" Type="http://schemas.openxmlformats.org/officeDocument/2006/relationships/image" Target="../media/image11.w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e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4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1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18279-C4B7-F544-8C1B-E02878155757}" type="slidenum">
              <a:rPr lang="en-US" smtClean="0">
                <a:latin typeface="Times New Roman" pitchFamily="-84" charset="0"/>
              </a:rPr>
              <a:pPr/>
              <a:t>22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7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image" Target="../media/image87.jpeg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8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8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87.jpeg"/><Relationship Id="rId21" Type="http://schemas.openxmlformats.org/officeDocument/2006/relationships/image" Target="../media/image96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0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125.jpeg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12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10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image" Target="../media/image10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129.bin"/><Relationship Id="rId5" Type="http://schemas.openxmlformats.org/officeDocument/2006/relationships/image" Target="../media/image98.wmf"/><Relationship Id="rId15" Type="http://schemas.openxmlformats.org/officeDocument/2006/relationships/image" Target="../media/image104.wmf"/><Relationship Id="rId23" Type="http://schemas.openxmlformats.org/officeDocument/2006/relationships/image" Target="../media/image113.wmf"/><Relationship Id="rId28" Type="http://schemas.openxmlformats.org/officeDocument/2006/relationships/oleObject" Target="../embeddings/oleObject131.bin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33.emf"/><Relationship Id="rId26" Type="http://schemas.openxmlformats.org/officeDocument/2006/relationships/image" Target="../media/image137.emf"/><Relationship Id="rId39" Type="http://schemas.openxmlformats.org/officeDocument/2006/relationships/oleObject" Target="../embeddings/oleObject150.bin"/><Relationship Id="rId21" Type="http://schemas.openxmlformats.org/officeDocument/2006/relationships/oleObject" Target="../embeddings/oleObject141.bin"/><Relationship Id="rId34" Type="http://schemas.openxmlformats.org/officeDocument/2006/relationships/image" Target="../media/image141.emf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0.emf"/><Relationship Id="rId17" Type="http://schemas.openxmlformats.org/officeDocument/2006/relationships/oleObject" Target="../embeddings/oleObject139.bin"/><Relationship Id="rId25" Type="http://schemas.openxmlformats.org/officeDocument/2006/relationships/oleObject" Target="../embeddings/oleObject143.bin"/><Relationship Id="rId33" Type="http://schemas.openxmlformats.org/officeDocument/2006/relationships/oleObject" Target="../embeddings/oleObject147.bin"/><Relationship Id="rId38" Type="http://schemas.openxmlformats.org/officeDocument/2006/relationships/image" Target="../media/image14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20" Type="http://schemas.openxmlformats.org/officeDocument/2006/relationships/image" Target="../media/image134.emf"/><Relationship Id="rId29" Type="http://schemas.openxmlformats.org/officeDocument/2006/relationships/oleObject" Target="../embeddings/oleObject14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7.emf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36.emf"/><Relationship Id="rId32" Type="http://schemas.openxmlformats.org/officeDocument/2006/relationships/image" Target="../media/image140.emf"/><Relationship Id="rId37" Type="http://schemas.openxmlformats.org/officeDocument/2006/relationships/oleObject" Target="../embeddings/oleObject149.bin"/><Relationship Id="rId40" Type="http://schemas.openxmlformats.org/officeDocument/2006/relationships/image" Target="../media/image144.emf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2.bin"/><Relationship Id="rId28" Type="http://schemas.openxmlformats.org/officeDocument/2006/relationships/image" Target="../media/image138.emf"/><Relationship Id="rId36" Type="http://schemas.openxmlformats.org/officeDocument/2006/relationships/image" Target="../media/image142.emf"/><Relationship Id="rId10" Type="http://schemas.openxmlformats.org/officeDocument/2006/relationships/image" Target="../media/image129.emf"/><Relationship Id="rId19" Type="http://schemas.openxmlformats.org/officeDocument/2006/relationships/oleObject" Target="../embeddings/oleObject140.bin"/><Relationship Id="rId31" Type="http://schemas.openxmlformats.org/officeDocument/2006/relationships/oleObject" Target="../embeddings/oleObject146.bin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1.emf"/><Relationship Id="rId22" Type="http://schemas.openxmlformats.org/officeDocument/2006/relationships/image" Target="../media/image135.emf"/><Relationship Id="rId27" Type="http://schemas.openxmlformats.org/officeDocument/2006/relationships/oleObject" Target="../embeddings/oleObject144.bin"/><Relationship Id="rId30" Type="http://schemas.openxmlformats.org/officeDocument/2006/relationships/image" Target="../media/image139.emf"/><Relationship Id="rId35" Type="http://schemas.openxmlformats.org/officeDocument/2006/relationships/oleObject" Target="../embeddings/oleObject148.bin"/><Relationship Id="rId8" Type="http://schemas.openxmlformats.org/officeDocument/2006/relationships/image" Target="../media/image128.emf"/><Relationship Id="rId3" Type="http://schemas.openxmlformats.org/officeDocument/2006/relationships/oleObject" Target="../embeddings/oleObject1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52.emf"/><Relationship Id="rId26" Type="http://schemas.openxmlformats.org/officeDocument/2006/relationships/image" Target="../media/image156.emf"/><Relationship Id="rId3" Type="http://schemas.openxmlformats.org/officeDocument/2006/relationships/oleObject" Target="../embeddings/oleObject151.bin"/><Relationship Id="rId21" Type="http://schemas.openxmlformats.org/officeDocument/2006/relationships/oleObject" Target="../embeddings/oleObject160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49.e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emf"/><Relationship Id="rId20" Type="http://schemas.openxmlformats.org/officeDocument/2006/relationships/image" Target="../media/image153.e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6.emf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55.emf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57.emf"/><Relationship Id="rId10" Type="http://schemas.openxmlformats.org/officeDocument/2006/relationships/image" Target="../media/image148.e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45.e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50.emf"/><Relationship Id="rId22" Type="http://schemas.openxmlformats.org/officeDocument/2006/relationships/image" Target="../media/image154.e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5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2.jpeg"/><Relationship Id="rId21" Type="http://schemas.openxmlformats.org/officeDocument/2006/relationships/image" Target="../media/image16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e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31" Type="http://schemas.openxmlformats.org/officeDocument/2006/relationships/image" Target="../media/image2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emf"/><Relationship Id="rId30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0.e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5.wmf"/><Relationship Id="rId10" Type="http://schemas.openxmlformats.org/officeDocument/2006/relationships/image" Target="../media/image26.e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9.e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2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2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4" y="1447800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571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Concepts of kinematic quantities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0066"/>
                </a:solidFill>
                <a:latin typeface="Arial Narrow" pitchFamily="-84" charset="0"/>
              </a:rPr>
              <a:t>Average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0066"/>
                </a:solidFill>
                <a:latin typeface="Arial Narrow" pitchFamily="-84" charset="0"/>
              </a:rPr>
              <a:t>Instantaneous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0066"/>
                </a:solidFill>
                <a:latin typeface="Arial Narrow" pitchFamily="-84" charset="0"/>
              </a:rPr>
              <a:t>Acceleration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Motion under constant acceleration</a:t>
            </a:r>
            <a:endParaRPr lang="en-US" sz="2800" dirty="0">
              <a:solidFill>
                <a:srgbClr val="660066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One dimensional Kinematic Equations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66C684A-F7AC-414F-AB8E-22545C6E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7" y="5636567"/>
            <a:ext cx="745005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#3, due 11pm, Tuesday, Feb. 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Example,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12737" y="785961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Using the definition of the average velocity, just simply divide the overall displacement by the overall time interval: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" y="19050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(c) What is your average velocity </a:t>
            </a:r>
            <a:r>
              <a:rPr lang="en-US" sz="2800" dirty="0" err="1">
                <a:solidFill>
                  <a:srgbClr val="CC00CC"/>
                </a:solidFill>
                <a:latin typeface="Arial Narrow" pitchFamily="-84" charset="0"/>
              </a:rPr>
              <a:t>v</a:t>
            </a:r>
            <a:r>
              <a:rPr lang="en-US" sz="2800" baseline="-25000" dirty="0" err="1">
                <a:solidFill>
                  <a:srgbClr val="CC00CC"/>
                </a:solidFill>
                <a:latin typeface="Arial Narrow" pitchFamily="-84" charset="0"/>
              </a:rPr>
              <a:t>avg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from the beginning of your drive to your arrival at the station?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04800" y="4191000"/>
          <a:ext cx="7048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3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7048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12223"/>
              </p:ext>
            </p:extLst>
          </p:nvPr>
        </p:nvGraphicFramePr>
        <p:xfrm>
          <a:off x="914400" y="3962400"/>
          <a:ext cx="8572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4" name="Equation" r:id="rId6" imgW="355600" imgH="406400" progId="Equation.DSMT4">
                  <p:embed/>
                </p:oleObj>
              </mc:Choice>
              <mc:Fallback>
                <p:oleObj name="Equation" r:id="rId6" imgW="355600" imgH="4064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8572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74189"/>
              </p:ext>
            </p:extLst>
          </p:nvPr>
        </p:nvGraphicFramePr>
        <p:xfrm>
          <a:off x="1752600" y="3962400"/>
          <a:ext cx="18383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5" name="Equation" r:id="rId8" imgW="762000" imgH="457200" progId="Equation.DSMT4">
                  <p:embed/>
                </p:oleObj>
              </mc:Choice>
              <mc:Fallback>
                <p:oleObj name="Equation" r:id="rId8" imgW="762000" imgH="4572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18383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4253"/>
              </p:ext>
            </p:extLst>
          </p:nvPr>
        </p:nvGraphicFramePr>
        <p:xfrm>
          <a:off x="3475038" y="3886200"/>
          <a:ext cx="20224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6" name="Equation" r:id="rId10" imgW="838200" imgH="520700" progId="Equation.DSMT4">
                  <p:embed/>
                </p:oleObj>
              </mc:Choice>
              <mc:Fallback>
                <p:oleObj name="Equation" r:id="rId10" imgW="838200" imgH="5207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886200"/>
                        <a:ext cx="20224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78710"/>
              </p:ext>
            </p:extLst>
          </p:nvPr>
        </p:nvGraphicFramePr>
        <p:xfrm>
          <a:off x="5399088" y="3886200"/>
          <a:ext cx="21447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7" name="Equation" r:id="rId12" imgW="889000" imgH="520700" progId="Equation.DSMT4">
                  <p:embed/>
                </p:oleObj>
              </mc:Choice>
              <mc:Fallback>
                <p:oleObj name="Equation" r:id="rId12" imgW="889000" imgH="5207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3886200"/>
                        <a:ext cx="21447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10460"/>
              </p:ext>
            </p:extLst>
          </p:nvPr>
        </p:nvGraphicFramePr>
        <p:xfrm>
          <a:off x="7489825" y="4216400"/>
          <a:ext cx="16541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8" name="Equation" r:id="rId14" imgW="685800" imgH="279400" progId="Equation.DSMT4">
                  <p:embed/>
                </p:oleObj>
              </mc:Choice>
              <mc:Fallback>
                <p:oleObj name="Equation" r:id="rId14" imgW="685800" imgH="2794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216400"/>
                        <a:ext cx="16541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4801" y="506569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average speed?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4800" y="5572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average velocity and average speed in km/h?</a:t>
            </a:r>
          </a:p>
        </p:txBody>
      </p:sp>
    </p:spTree>
    <p:extLst>
      <p:ext uri="{BB962C8B-B14F-4D97-AF65-F5344CB8AC3E}">
        <p14:creationId xmlns:p14="http://schemas.microsoft.com/office/powerpoint/2010/main" val="20099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9ECC4-9D01-6B43-A8C0-EDF5373DBAD9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07590"/>
              </p:ext>
            </p:extLst>
          </p:nvPr>
        </p:nvGraphicFramePr>
        <p:xfrm>
          <a:off x="3657600" y="5121275"/>
          <a:ext cx="25876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" name="Equation" r:id="rId3" imgW="1244600" imgH="469900" progId="Equation.DSMT4">
                  <p:embed/>
                </p:oleObj>
              </mc:Choice>
              <mc:Fallback>
                <p:oleObj name="Equation" r:id="rId3" imgW="1244600" imgH="469900" progId="Equation.DSMT4">
                  <p:embed/>
                  <p:pic>
                    <p:nvPicPr>
                      <p:cNvPr id="133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21275"/>
                        <a:ext cx="2587625" cy="974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705600" y="5149850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Instantaneous speed is the size (magnitude) of the velocity vector 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(poll 6,3):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70336"/>
              </p:ext>
            </p:extLst>
          </p:nvPr>
        </p:nvGraphicFramePr>
        <p:xfrm>
          <a:off x="6872287" y="2779568"/>
          <a:ext cx="2043113" cy="80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" name="Equation" r:id="rId5" imgW="1130300" imgH="444500" progId="Equation.DSMT4">
                  <p:embed/>
                </p:oleObj>
              </mc:Choice>
              <mc:Fallback>
                <p:oleObj name="Equation" r:id="rId5" imgW="1130300" imgH="444500" progId="Equation.DSMT4">
                  <p:embed/>
                  <p:pic>
                    <p:nvPicPr>
                      <p:cNvPr id="1331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7" y="2779568"/>
                        <a:ext cx="2043113" cy="80217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Instantaneous velocity is defined as 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(poll 6,3):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pitchFamily="-84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NO!!</a:t>
            </a:r>
          </a:p>
        </p:txBody>
      </p:sp>
    </p:spTree>
    <p:extLst>
      <p:ext uri="{BB962C8B-B14F-4D97-AF65-F5344CB8AC3E}">
        <p14:creationId xmlns:p14="http://schemas.microsoft.com/office/powerpoint/2010/main" val="22946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5" grpId="0" animBg="1" autoUpdateAnimBg="0"/>
      <p:bldP spid="133126" grpId="0" build="p" autoUpdateAnimBg="0"/>
      <p:bldP spid="133128" grpId="0" uiExpand="1" build="p" autoUpdateAnimBg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79242-18F2-2843-8CC8-7EDA2BFF07E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4EE7705-EE62-6F4C-B085-5ACD7E866B6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B6CCAA6-28BB-1C46-8AAD-5CC9487EF3E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pitchFamily="-84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pitchFamily="-84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pitchFamily="-84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pitchFamily="-84" charset="0"/>
              </a:rPr>
              <a:t>Instantaneous Velocity</a:t>
            </a:r>
          </a:p>
        </p:txBody>
      </p:sp>
    </p:spTree>
    <p:extLst>
      <p:ext uri="{BB962C8B-B14F-4D97-AF65-F5344CB8AC3E}">
        <p14:creationId xmlns:p14="http://schemas.microsoft.com/office/powerpoint/2010/main" val="2825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B9D34-9C6C-A246-BD8C-384483598DB1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C00AF66-E187-5348-9C3D-DFD3E3A2E82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33C62D8-C23D-3C4F-A3E1-6B9E70A0A5A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Running at a constant velocity (go from x=0 to x=x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, Displacement is +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interval, velocity is)</a:t>
            </a:r>
            <a:endParaRPr lang="en-US" sz="2000" baseline="-250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Velocity is 0 (go from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to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Running at a constant velocity but in the reverse direction as 1.  (go from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to x=0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interval, Displacement is - x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  <a:latin typeface="Arial Narrow" pitchFamily="-84" charset="0"/>
              </a:rPr>
              <a:t>It is helpful to understand motions to draw them on a position vs time plot.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Does this motion physically make sense?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869ABABC-A3CC-204E-A0EC-3E1C88F9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104" y="4411184"/>
            <a:ext cx="2057398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v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=(x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-0)/(t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-0)=x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 Narrow" pitchFamily="-84" charset="0"/>
              </a:rPr>
              <a:t>/t</a:t>
            </a:r>
            <a:r>
              <a:rPr lang="en-US" sz="2000" baseline="-25000" dirty="0">
                <a:solidFill>
                  <a:srgbClr val="A50021"/>
                </a:solidFill>
                <a:latin typeface="Arial Narrow" pitchFamily="-8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4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6" grpId="0" uiExpand="1" build="p" autoUpdateAnimBg="0"/>
      <p:bldP spid="182297" grpId="0" animBg="1" autoUpdateAnimBg="0"/>
      <p:bldP spid="182298" grpId="0" animBg="1" autoUpdateAnimBg="0"/>
      <p:bldP spid="3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948C6-FB3C-9B43-AA4C-B6BDEC485FB2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24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0A4F3-F9DA-4349-A8F0-95FCC30D6DF1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292E04C-E6EB-BA43-86C5-4C8B39F40B0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43876D9-EBA1-9945-A556-95E56EB949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graphicFrame>
        <p:nvGraphicFramePr>
          <p:cNvPr id="1843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184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5540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2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184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906838"/>
                        <a:ext cx="4508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" name="Equation" r:id="rId8" imgW="304560" imgH="215640" progId="Equation.DSMT4">
                  <p:embed/>
                </p:oleObj>
              </mc:Choice>
              <mc:Fallback>
                <p:oleObj name="Equation" r:id="rId8" imgW="304560" imgH="215640" progId="Equation.DSMT4">
                  <p:embed/>
                  <p:pic>
                    <p:nvPicPr>
                      <p:cNvPr id="184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67350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184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681538"/>
                        <a:ext cx="5635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609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jet engine moves along a track. Its position as a function of time is given by the equation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x=At</a:t>
            </a:r>
            <a:r>
              <a:rPr lang="en-US" baseline="3000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+B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where A=2.10m/s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5" name="Equation" r:id="rId12" imgW="507960" imgH="241200" progId="Equation.DSMT4">
                  <p:embed/>
                </p:oleObj>
              </mc:Choice>
              <mc:Fallback>
                <p:oleObj name="Equation" r:id="rId12" imgW="507960" imgH="241200" progId="Equation.DSMT4">
                  <p:embed/>
                  <p:pic>
                    <p:nvPicPr>
                      <p:cNvPr id="1843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886200"/>
                        <a:ext cx="822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6" name="Equation" r:id="rId14" imgW="1803240" imgH="228600" progId="Equation.DSMT4">
                  <p:embed/>
                </p:oleObj>
              </mc:Choice>
              <mc:Fallback>
                <p:oleObj name="Equation" r:id="rId14" imgW="1803240" imgH="228600" progId="Equation.DSMT4">
                  <p:embed/>
                  <p:pic>
                    <p:nvPicPr>
                      <p:cNvPr id="1843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886200"/>
                        <a:ext cx="29178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7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1843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86200"/>
                        <a:ext cx="8524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8" name="Equation" r:id="rId18" imgW="1790640" imgH="228600" progId="Equation.DSMT4">
                  <p:embed/>
                </p:oleObj>
              </mc:Choice>
              <mc:Fallback>
                <p:oleObj name="Equation" r:id="rId18" imgW="1790640" imgH="228600" progId="Equation.DSMT4">
                  <p:embed/>
                  <p:pic>
                    <p:nvPicPr>
                      <p:cNvPr id="1843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2935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9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1843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933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0" name="Equation" r:id="rId22" imgW="825480" imgH="177480" progId="Equation.DSMT4">
                  <p:embed/>
                </p:oleObj>
              </mc:Choice>
              <mc:Fallback>
                <p:oleObj name="Equation" r:id="rId22" imgW="825480" imgH="177480" progId="Equation.DSMT4">
                  <p:embed/>
                  <p:pic>
                    <p:nvPicPr>
                      <p:cNvPr id="1843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714875"/>
                        <a:ext cx="14112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1" name="Equation" r:id="rId24" imgW="647640" imgH="253800" progId="Equation.DSMT4">
                  <p:embed/>
                </p:oleObj>
              </mc:Choice>
              <mc:Fallback>
                <p:oleObj name="Equation" r:id="rId24" imgW="647640" imgH="253800" progId="Equation.DSMT4">
                  <p:embed/>
                  <p:pic>
                    <p:nvPicPr>
                      <p:cNvPr id="1843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4648200"/>
                        <a:ext cx="110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2" name="Equation" r:id="rId26" imgW="355320" imgH="393480" progId="Equation.DSMT4">
                  <p:embed/>
                </p:oleObj>
              </mc:Choice>
              <mc:Fallback>
                <p:oleObj name="Equation" r:id="rId26" imgW="355320" imgH="393480" progId="Equation.DSMT4">
                  <p:embed/>
                  <p:pic>
                    <p:nvPicPr>
                      <p:cNvPr id="1843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6969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" name="Equation" r:id="rId28" imgW="850680" imgH="393480" progId="Equation.DSMT4">
                  <p:embed/>
                </p:oleObj>
              </mc:Choice>
              <mc:Fallback>
                <p:oleObj name="Equation" r:id="rId28" imgW="850680" imgH="393480" progId="Equation.DSMT4">
                  <p:embed/>
                  <p:pic>
                    <p:nvPicPr>
                      <p:cNvPr id="1843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5334000"/>
                        <a:ext cx="1666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" name="Equation" r:id="rId30" imgW="1130040" imgH="393480" progId="Equation.DSMT4">
                  <p:embed/>
                </p:oleObj>
              </mc:Choice>
              <mc:Fallback>
                <p:oleObj name="Equation" r:id="rId30" imgW="1130040" imgH="393480" progId="Equation.DSMT4">
                  <p:embed/>
                  <p:pic>
                    <p:nvPicPr>
                      <p:cNvPr id="1843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5334000"/>
                        <a:ext cx="22145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184332" grpId="0"/>
      <p:bldP spid="1843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D630C-0811-A34B-8732-B009A022BCCA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03E2693-4B1C-5D48-BF83-F5D7B2D210B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51CB2FF-546F-1648-AEC7-2B03388B31E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cont’d</a:t>
            </a:r>
          </a:p>
        </p:txBody>
      </p:sp>
      <p:graphicFrame>
        <p:nvGraphicFramePr>
          <p:cNvPr id="1853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1" name="Equation" r:id="rId4" imgW="1041120" imgH="393480" progId="Equation.3">
                  <p:embed/>
                </p:oleObj>
              </mc:Choice>
              <mc:Fallback>
                <p:oleObj name="Equation" r:id="rId4" imgW="1041120" imgH="393480" progId="Equation.3">
                  <p:embed/>
                  <p:pic>
                    <p:nvPicPr>
                      <p:cNvPr id="185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276600"/>
                        <a:ext cx="1828800" cy="692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2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185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97475"/>
                        <a:ext cx="18335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3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185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318000"/>
                        <a:ext cx="6175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4" name="Equation" r:id="rId10" imgW="406080" imgH="177480" progId="Equation.3">
                  <p:embed/>
                </p:oleObj>
              </mc:Choice>
              <mc:Fallback>
                <p:oleObj name="Equation" r:id="rId10" imgW="406080" imgH="177480" progId="Equation.3">
                  <p:embed/>
                  <p:pic>
                    <p:nvPicPr>
                      <p:cNvPr id="185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86263"/>
                        <a:ext cx="685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and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58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5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1853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1143000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6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1853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154488"/>
                        <a:ext cx="10937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7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1853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6270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8" name="Equation" r:id="rId18" imgW="787320" imgH="393480" progId="Equation.DSMT4">
                  <p:embed/>
                </p:oleObj>
              </mc:Choice>
              <mc:Fallback>
                <p:oleObj name="Equation" r:id="rId18" imgW="787320" imgH="393480" progId="Equation.DSMT4">
                  <p:embed/>
                  <p:pic>
                    <p:nvPicPr>
                      <p:cNvPr id="1853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191000"/>
                        <a:ext cx="14414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9" name="Equation" r:id="rId20" imgW="723600" imgH="177480" progId="Equation.DSMT4">
                  <p:embed/>
                </p:oleObj>
              </mc:Choice>
              <mc:Fallback>
                <p:oleObj name="Equation" r:id="rId20" imgW="723600" imgH="177480" progId="Equation.DSMT4">
                  <p:embed/>
                  <p:pic>
                    <p:nvPicPr>
                      <p:cNvPr id="1853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257800"/>
                        <a:ext cx="1393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0" name="Equation" r:id="rId22" imgW="1498320" imgH="253800" progId="Equation.DSMT4">
                  <p:embed/>
                </p:oleObj>
              </mc:Choice>
              <mc:Fallback>
                <p:oleObj name="Equation" r:id="rId22" imgW="1498320" imgH="253800" progId="Equation.DSMT4">
                  <p:embed/>
                  <p:pic>
                    <p:nvPicPr>
                      <p:cNvPr id="18536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226050"/>
                        <a:ext cx="28860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2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  <p:bldP spid="185355" grpId="0"/>
      <p:bldP spid="185356" grpId="0"/>
      <p:bldP spid="185357" grpId="0"/>
      <p:bldP spid="1853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Definitions of Displacement,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2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18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799" y="1082675"/>
            <a:ext cx="3352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Displacement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3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186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186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speed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186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(poll 6,5):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29200"/>
            <a:ext cx="297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(poll 6,5):</a:t>
            </a:r>
            <a:endParaRPr lang="en-US" sz="2800" dirty="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6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5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00018-3BA8-324D-AD0C-A17FF5A23807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71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1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28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2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48736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3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4" name="Equation" r:id="rId9" imgW="1180800" imgH="419040" progId="Equation.3">
                  <p:embed/>
                </p:oleObj>
              </mc:Choice>
              <mc:Fallback>
                <p:oleObj name="Equation" r:id="rId9" imgW="1180800" imgH="419040" progId="Equation.3">
                  <p:embed/>
                  <p:pic>
                    <p:nvPicPr>
                      <p:cNvPr id="49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3430588"/>
                        <a:ext cx="1931987" cy="6842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1000" y="670581"/>
            <a:ext cx="897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Change of velocity in time (what kind of quantity is this?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Polls 6,5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)</a:t>
            </a:r>
            <a:endParaRPr lang="en-US" dirty="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5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491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9050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6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49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9050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7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491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957388"/>
                        <a:ext cx="9540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8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49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57388"/>
                        <a:ext cx="4222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9" name="Equation" r:id="rId19" imgW="761760" imgH="419040" progId="Equation.DSMT4">
                  <p:embed/>
                </p:oleObj>
              </mc:Choice>
              <mc:Fallback>
                <p:oleObj name="Equation" r:id="rId19" imgW="761760" imgH="419040" progId="Equation.DSMT4">
                  <p:embed/>
                  <p:pic>
                    <p:nvPicPr>
                      <p:cNvPr id="49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43217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0" name="Equation" r:id="rId21" imgW="380880" imgH="393480" progId="Equation.DSMT4">
                  <p:embed/>
                </p:oleObj>
              </mc:Choice>
              <mc:Fallback>
                <p:oleObj name="Equation" r:id="rId21" imgW="380880" imgH="393480" progId="Equation.DSMT4">
                  <p:embed/>
                  <p:pic>
                    <p:nvPicPr>
                      <p:cNvPr id="491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1" name="Equation" r:id="rId23" imgW="660240" imgH="431640" progId="Equation.DSMT4">
                  <p:embed/>
                </p:oleObj>
              </mc:Choice>
              <mc:Fallback>
                <p:oleObj name="Equation" r:id="rId23" imgW="660240" imgH="431640" progId="Equation.DSMT4">
                  <p:embed/>
                  <p:pic>
                    <p:nvPicPr>
                      <p:cNvPr id="491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42900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" name="Equation" r:id="rId25" imgW="304560" imgH="419040" progId="Equation.DSMT4">
                  <p:embed/>
                </p:oleObj>
              </mc:Choice>
              <mc:Fallback>
                <p:oleObj name="Equation" r:id="rId25" imgW="304560" imgH="419040" progId="Equation.DSMT4">
                  <p:embed/>
                  <p:pic>
                    <p:nvPicPr>
                      <p:cNvPr id="491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2900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383463" y="1204119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7214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58" grpId="0" build="p" autoUpdateAnimBg="0"/>
      <p:bldP spid="49161" grpId="0" build="p" autoUpdateAnimBg="0"/>
      <p:bldP spid="49162" grpId="0" build="p" autoUpdateAnimBg="0"/>
      <p:bldP spid="49163" grpId="0" build="p" autoUpdateAnimBg="0"/>
      <p:bldP spid="49164" grpId="0" build="p" autoUpdateAnimBg="0"/>
      <p:bldP spid="49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186B8-E568-D944-90D2-9A365710188B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743200"/>
            <a:ext cx="3865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0" y="3276600"/>
            <a:ext cx="2627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0" y="381000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acceleration of this motion is a constant!!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68F83F6-DA6A-B045-A03D-DA77F00B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58380"/>
            <a:ext cx="5352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speed increases at a constant rate!</a:t>
            </a:r>
          </a:p>
        </p:txBody>
      </p:sp>
    </p:spTree>
    <p:extLst>
      <p:ext uri="{BB962C8B-B14F-4D97-AF65-F5344CB8AC3E}">
        <p14:creationId xmlns:p14="http://schemas.microsoft.com/office/powerpoint/2010/main" val="24588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1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1,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First term exam in class Wednesday, Feb.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FS-E1-LastName-FirstName-SP21.pdf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1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Class average: 45.1/70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Equivalent to 64/100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Top score: 70/70</a:t>
            </a:r>
          </a:p>
        </p:txBody>
      </p:sp>
    </p:spTree>
    <p:extLst>
      <p:ext uri="{BB962C8B-B14F-4D97-AF65-F5344CB8AC3E}">
        <p14:creationId xmlns:p14="http://schemas.microsoft.com/office/powerpoint/2010/main" val="41783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5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138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6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138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7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1382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1382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1382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1382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1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1382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2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1382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3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1382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4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1382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6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few Important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3230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70A4B-3F1E-9049-B6C5-4A5DF59CB624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815B320-84B6-5C43-98C0-941104F6B0D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F45049-7013-6D40-8124-4914F609D73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1" name="Equation" r:id="rId4" imgW="1180800" imgH="419040" progId="Equation.3">
                  <p:embed/>
                </p:oleObj>
              </mc:Choice>
              <mc:Fallback>
                <p:oleObj name="Equation" r:id="rId4" imgW="1180800" imgH="419040" progId="Equation.3">
                  <p:embed/>
                  <p:pic>
                    <p:nvPicPr>
                      <p:cNvPr id="18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30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2" name="Equation" r:id="rId6" imgW="711000" imgH="190440" progId="Equation.3">
                  <p:embed/>
                </p:oleObj>
              </mc:Choice>
              <mc:Fallback>
                <p:oleObj name="Equation" r:id="rId6" imgW="711000" imgH="190440" progId="Equation.3">
                  <p:embed/>
                  <p:pic>
                    <p:nvPicPr>
                      <p:cNvPr id="186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82650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3" name="Equation" r:id="rId8" imgW="1028520" imgH="406080" progId="Equation.3">
                  <p:embed/>
                </p:oleObj>
              </mc:Choice>
              <mc:Fallback>
                <p:oleObj name="Equation" r:id="rId8" imgW="1028520" imgH="406080" progId="Equation.3">
                  <p:embed/>
                  <p:pic>
                    <p:nvPicPr>
                      <p:cNvPr id="186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89063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4" name="Equation" r:id="rId10" imgW="1739880" imgH="419040" progId="Equation.3">
                  <p:embed/>
                </p:oleObj>
              </mc:Choice>
              <mc:Fallback>
                <p:oleObj name="Equation" r:id="rId10" imgW="1739880" imgH="419040" progId="Equation.3">
                  <p:embed/>
                  <p:pic>
                    <p:nvPicPr>
                      <p:cNvPr id="186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" name="Equation" r:id="rId12" imgW="1307880" imgH="457200" progId="Equation.DSMT4">
                  <p:embed/>
                </p:oleObj>
              </mc:Choice>
              <mc:Fallback>
                <p:oleObj name="Equation" r:id="rId12" imgW="1307880" imgH="457200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800600" y="592455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" name="Equation" r:id="rId14" imgW="291960" imgH="139680" progId="Equation.DSMT4">
                  <p:embed/>
                </p:oleObj>
              </mc:Choice>
              <mc:Fallback>
                <p:oleObj name="Equation" r:id="rId14" imgW="291960" imgH="139680" progId="Equation.DSMT4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92455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5307013" y="569912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7" name="Equation" r:id="rId16" imgW="761760" imgH="419040" progId="Equation.DSMT4">
                  <p:embed/>
                </p:oleObj>
              </mc:Choice>
              <mc:Fallback>
                <p:oleObj name="Equation" r:id="rId16" imgW="761760" imgH="419040" progId="Equation.DSMT4">
                  <p:embed/>
                  <p:pic>
                    <p:nvPicPr>
                      <p:cNvPr id="49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569912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6553200" y="569595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8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491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9595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7148513" y="569595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9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491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569595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8264525" y="569595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0" name="Equation" r:id="rId22" imgW="304560" imgH="419040" progId="Equation.DSMT4">
                  <p:embed/>
                </p:oleObj>
              </mc:Choice>
              <mc:Fallback>
                <p:oleObj name="Equation" r:id="rId22" imgW="304560" imgH="419040" progId="Equation.DSMT4">
                  <p:embed/>
                  <p:pic>
                    <p:nvPicPr>
                      <p:cNvPr id="491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569595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800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acceleration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886325" y="51546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1" name="Equation" r:id="rId24" imgW="291960" imgH="139680" progId="Equation.DSMT4">
                  <p:embed/>
                </p:oleObj>
              </mc:Choice>
              <mc:Fallback>
                <p:oleObj name="Equation" r:id="rId24" imgW="291960" imgH="13968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1546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486400" y="48768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2" name="Equation" r:id="rId26" imgW="583920" imgH="406080" progId="Equation.DSMT4">
                  <p:embed/>
                </p:oleObj>
              </mc:Choice>
              <mc:Fallback>
                <p:oleObj name="Equation" r:id="rId26" imgW="583920" imgH="406080" progId="Equation.DSMT4">
                  <p:embed/>
                  <p:pic>
                    <p:nvPicPr>
                      <p:cNvPr id="491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527800" y="48768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49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8768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  <p:bldP spid="23" grpId="0"/>
      <p:bldP spid="2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Feb. 1, 2021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23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7494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143000"/>
          </a:xfrm>
        </p:spPr>
        <p:txBody>
          <a:bodyPr/>
          <a:lstStyle/>
          <a:p>
            <a:r>
              <a:rPr lang="en-US" sz="2800" dirty="0"/>
              <a:t>Velocity,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baseline="-25000" dirty="0" err="1">
                <a:latin typeface="Monotype Corsiva" charset="0"/>
              </a:rPr>
              <a:t>x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is express in: </a:t>
            </a:r>
          </a:p>
          <a:p>
            <a:r>
              <a:rPr lang="en-US" sz="2800" dirty="0"/>
              <a:t>Find the average acceleration in time interval, t=0 to t=2.0s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4659313" y="1206500"/>
          <a:ext cx="7508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7" name="Equation" r:id="rId3" imgW="330200" imgH="241300" progId="Equation.DSMT4">
                  <p:embed/>
                </p:oleObj>
              </mc:Choice>
              <mc:Fallback>
                <p:oleObj name="Equation" r:id="rId3" imgW="330200" imgH="241300" progId="Equation.DSMT4">
                  <p:embed/>
                  <p:pic>
                    <p:nvPicPr>
                      <p:cNvPr id="189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06500"/>
                        <a:ext cx="7508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74725" y="4129088"/>
            <a:ext cx="751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Find instantaneous acceleration at any time t and t=2.0s</a:t>
            </a:r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219200" y="2270125"/>
          <a:ext cx="1296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8" name="Equation" r:id="rId5" imgW="609600" imgH="241300" progId="Equation.DSMT4">
                  <p:embed/>
                </p:oleObj>
              </mc:Choice>
              <mc:Fallback>
                <p:oleObj name="Equation" r:id="rId5" imgW="609600" imgH="241300" progId="Equation.DSMT4">
                  <p:embed/>
                  <p:pic>
                    <p:nvPicPr>
                      <p:cNvPr id="189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70125"/>
                        <a:ext cx="1296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1535113" y="4894263"/>
          <a:ext cx="6238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9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189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894263"/>
                        <a:ext cx="6238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7077075" y="4800600"/>
          <a:ext cx="11001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0" name="Equation" r:id="rId9" imgW="673100" imgH="203200" progId="Equation.DSMT4">
                  <p:embed/>
                </p:oleObj>
              </mc:Choice>
              <mc:Fallback>
                <p:oleObj name="Equation" r:id="rId9" imgW="673100" imgH="203200" progId="Equation.DSMT4">
                  <p:embed/>
                  <p:pic>
                    <p:nvPicPr>
                      <p:cNvPr id="189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4800600"/>
                        <a:ext cx="11001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76200" y="4648200"/>
            <a:ext cx="137160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486400" y="4875213"/>
            <a:ext cx="1524000" cy="915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 t=2.0s</a:t>
            </a:r>
            <a:endParaRPr lang="en-US" sz="1800">
              <a:solidFill>
                <a:srgbClr val="FF0066"/>
              </a:solidFill>
            </a:endParaRPr>
          </a:p>
        </p:txBody>
      </p:sp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5424488" y="1157288"/>
          <a:ext cx="23368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1" name="Equation" r:id="rId11" imgW="1028700" imgH="292100" progId="Equation.DSMT4">
                  <p:embed/>
                </p:oleObj>
              </mc:Choice>
              <mc:Fallback>
                <p:oleObj name="Equation" r:id="rId11" imgW="1028700" imgH="292100" progId="Equation.DSMT4">
                  <p:embed/>
                  <p:pic>
                    <p:nvPicPr>
                      <p:cNvPr id="189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157288"/>
                        <a:ext cx="23368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1219200" y="2830513"/>
          <a:ext cx="1676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2" name="Equation" r:id="rId13" imgW="787400" imgH="266700" progId="Equation.DSMT4">
                  <p:embed/>
                </p:oleObj>
              </mc:Choice>
              <mc:Fallback>
                <p:oleObj name="Equation" r:id="rId13" imgW="787400" imgH="266700" progId="Equation.DSMT4">
                  <p:embed/>
                  <p:pic>
                    <p:nvPicPr>
                      <p:cNvPr id="189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30513"/>
                        <a:ext cx="1676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/>
        </p:nvGraphicFramePr>
        <p:xfrm>
          <a:off x="1219200" y="3511550"/>
          <a:ext cx="377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3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189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11550"/>
                        <a:ext cx="377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2514600" y="2301875"/>
          <a:ext cx="1485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4" name="Equation" r:id="rId17" imgW="698500" imgH="203200" progId="Equation.DSMT4">
                  <p:embed/>
                </p:oleObj>
              </mc:Choice>
              <mc:Fallback>
                <p:oleObj name="Equation" r:id="rId17" imgW="698500" imgH="203200" progId="Equation.DSMT4">
                  <p:embed/>
                  <p:pic>
                    <p:nvPicPr>
                      <p:cNvPr id="189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01875"/>
                        <a:ext cx="14859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/>
        </p:nvGraphicFramePr>
        <p:xfrm>
          <a:off x="2881313" y="2809875"/>
          <a:ext cx="2162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5" name="Equation" r:id="rId19" imgW="1016000" imgH="292100" progId="Equation.DSMT4">
                  <p:embed/>
                </p:oleObj>
              </mc:Choice>
              <mc:Fallback>
                <p:oleObj name="Equation" r:id="rId19" imgW="1016000" imgH="292100" progId="Equation.DSMT4">
                  <p:embed/>
                  <p:pic>
                    <p:nvPicPr>
                      <p:cNvPr id="189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809875"/>
                        <a:ext cx="2162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6" name="Object 16"/>
          <p:cNvGraphicFramePr>
            <a:graphicFrameLocks noChangeAspect="1"/>
          </p:cNvGraphicFramePr>
          <p:nvPr/>
        </p:nvGraphicFramePr>
        <p:xfrm>
          <a:off x="5029200" y="2884488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6" name="Equation" r:id="rId21" imgW="698500" imgH="203200" progId="Equation.DSMT4">
                  <p:embed/>
                </p:oleObj>
              </mc:Choice>
              <mc:Fallback>
                <p:oleObj name="Equation" r:id="rId21" imgW="698500" imgH="203200" progId="Equation.DSMT4">
                  <p:embed/>
                  <p:pic>
                    <p:nvPicPr>
                      <p:cNvPr id="189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84488"/>
                        <a:ext cx="148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/>
        </p:nvGraphicFramePr>
        <p:xfrm>
          <a:off x="1550988" y="3287713"/>
          <a:ext cx="1377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7" name="Equation" r:id="rId23" imgW="647700" imgH="508000" progId="Equation.DSMT4">
                  <p:embed/>
                </p:oleObj>
              </mc:Choice>
              <mc:Fallback>
                <p:oleObj name="Equation" r:id="rId23" imgW="647700" imgH="508000" progId="Equation.DSMT4">
                  <p:embed/>
                  <p:pic>
                    <p:nvPicPr>
                      <p:cNvPr id="189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287713"/>
                        <a:ext cx="13779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8" name="Object 18"/>
          <p:cNvGraphicFramePr>
            <a:graphicFrameLocks noChangeAspect="1"/>
          </p:cNvGraphicFramePr>
          <p:nvPr/>
        </p:nvGraphicFramePr>
        <p:xfrm>
          <a:off x="2881313" y="3373438"/>
          <a:ext cx="892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8" name="Equation" r:id="rId25" imgW="419100" imgH="406400" progId="Equation.DSMT4">
                  <p:embed/>
                </p:oleObj>
              </mc:Choice>
              <mc:Fallback>
                <p:oleObj name="Equation" r:id="rId25" imgW="419100" imgH="406400" progId="Equation.DSMT4">
                  <p:embed/>
                  <p:pic>
                    <p:nvPicPr>
                      <p:cNvPr id="189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373438"/>
                        <a:ext cx="8921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9" name="Object 19"/>
          <p:cNvGraphicFramePr>
            <a:graphicFrameLocks noChangeAspect="1"/>
          </p:cNvGraphicFramePr>
          <p:nvPr/>
        </p:nvGraphicFramePr>
        <p:xfrm>
          <a:off x="3725863" y="3360738"/>
          <a:ext cx="13509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9" name="Equation" r:id="rId27" imgW="635000" imgH="419100" progId="Equation.DSMT4">
                  <p:embed/>
                </p:oleObj>
              </mc:Choice>
              <mc:Fallback>
                <p:oleObj name="Equation" r:id="rId27" imgW="635000" imgH="419100" progId="Equation.DSMT4">
                  <p:embed/>
                  <p:pic>
                    <p:nvPicPr>
                      <p:cNvPr id="189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360738"/>
                        <a:ext cx="13509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20"/>
          <p:cNvGraphicFramePr>
            <a:graphicFrameLocks noChangeAspect="1"/>
          </p:cNvGraphicFramePr>
          <p:nvPr/>
        </p:nvGraphicFramePr>
        <p:xfrm>
          <a:off x="5016500" y="3511550"/>
          <a:ext cx="18113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0" name="Equation" r:id="rId29" imgW="850900" imgH="241300" progId="Equation.DSMT4">
                  <p:embed/>
                </p:oleObj>
              </mc:Choice>
              <mc:Fallback>
                <p:oleObj name="Equation" r:id="rId29" imgW="850900" imgH="241300" progId="Equation.DSMT4">
                  <p:embed/>
                  <p:pic>
                    <p:nvPicPr>
                      <p:cNvPr id="1894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11550"/>
                        <a:ext cx="18113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21"/>
          <p:cNvGraphicFramePr>
            <a:graphicFrameLocks noChangeAspect="1"/>
          </p:cNvGraphicFramePr>
          <p:nvPr/>
        </p:nvGraphicFramePr>
        <p:xfrm>
          <a:off x="2103438" y="4791075"/>
          <a:ext cx="693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1" name="Equation" r:id="rId31" imgW="381000" imgH="406400" progId="Equation.DSMT4">
                  <p:embed/>
                </p:oleObj>
              </mc:Choice>
              <mc:Fallback>
                <p:oleObj name="Equation" r:id="rId31" imgW="381000" imgH="406400" progId="Equation.DSMT4">
                  <p:embed/>
                  <p:pic>
                    <p:nvPicPr>
                      <p:cNvPr id="1894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791075"/>
                        <a:ext cx="6937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22"/>
          <p:cNvGraphicFramePr>
            <a:graphicFrameLocks noChangeAspect="1"/>
          </p:cNvGraphicFramePr>
          <p:nvPr/>
        </p:nvGraphicFramePr>
        <p:xfrm>
          <a:off x="2740025" y="4791075"/>
          <a:ext cx="1665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2" name="Equation" r:id="rId33" imgW="914400" imgH="406400" progId="Equation.DSMT4">
                  <p:embed/>
                </p:oleObj>
              </mc:Choice>
              <mc:Fallback>
                <p:oleObj name="Equation" r:id="rId33" imgW="914400" imgH="406400" progId="Equation.DSMT4">
                  <p:embed/>
                  <p:pic>
                    <p:nvPicPr>
                      <p:cNvPr id="1894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91075"/>
                        <a:ext cx="1665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3" name="Object 23"/>
          <p:cNvGraphicFramePr>
            <a:graphicFrameLocks noChangeAspect="1"/>
          </p:cNvGraphicFramePr>
          <p:nvPr/>
        </p:nvGraphicFramePr>
        <p:xfrm>
          <a:off x="2743200" y="5465762"/>
          <a:ext cx="1597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3" name="Equation" r:id="rId35" imgW="876300" imgH="292100" progId="Equation.DSMT4">
                  <p:embed/>
                </p:oleObj>
              </mc:Choice>
              <mc:Fallback>
                <p:oleObj name="Equation" r:id="rId35" imgW="876300" imgH="292100" progId="Equation.DSMT4">
                  <p:embed/>
                  <p:pic>
                    <p:nvPicPr>
                      <p:cNvPr id="1894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65762"/>
                        <a:ext cx="15970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4" name="Object 24"/>
          <p:cNvGraphicFramePr>
            <a:graphicFrameLocks noChangeAspect="1"/>
          </p:cNvGraphicFramePr>
          <p:nvPr/>
        </p:nvGraphicFramePr>
        <p:xfrm>
          <a:off x="7107238" y="5257800"/>
          <a:ext cx="1373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4" name="Equation" r:id="rId37" imgW="838200" imgH="203200" progId="Equation.DSMT4">
                  <p:embed/>
                </p:oleObj>
              </mc:Choice>
              <mc:Fallback>
                <p:oleObj name="Equation" r:id="rId37" imgW="838200" imgH="203200" progId="Equation.DSMT4">
                  <p:embed/>
                  <p:pic>
                    <p:nvPicPr>
                      <p:cNvPr id="1894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257800"/>
                        <a:ext cx="13731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25"/>
          <p:cNvGraphicFramePr>
            <a:graphicFrameLocks noChangeAspect="1"/>
          </p:cNvGraphicFramePr>
          <p:nvPr/>
        </p:nvGraphicFramePr>
        <p:xfrm>
          <a:off x="7153275" y="5705475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5" name="Equation" r:id="rId39" imgW="850900" imgH="241300" progId="Equation.DSMT4">
                  <p:embed/>
                </p:oleObj>
              </mc:Choice>
              <mc:Fallback>
                <p:oleObj name="Equation" r:id="rId39" imgW="850900" imgH="241300" progId="Equation.DSMT4">
                  <p:embed/>
                  <p:pic>
                    <p:nvPicPr>
                      <p:cNvPr id="189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705475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2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 build="p" autoUpdateAnimBg="0"/>
      <p:bldP spid="189449" grpId="0" animBg="1" autoUpdateAnimBg="0"/>
      <p:bldP spid="18945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Feb. 1, 2021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74687"/>
            <a:ext cx="8153400" cy="1143000"/>
          </a:xfrm>
        </p:spPr>
        <p:txBody>
          <a:bodyPr/>
          <a:lstStyle/>
          <a:p>
            <a:r>
              <a:rPr lang="en-US" sz="2800" dirty="0"/>
              <a:t>Position is express in: </a:t>
            </a:r>
          </a:p>
          <a:p>
            <a:r>
              <a:rPr lang="en-US" sz="2800" dirty="0"/>
              <a:t>Find the particle’s velocity function v(t) and the acceleration function a(t). 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3959225" y="609600"/>
          <a:ext cx="34321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1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189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609600"/>
                        <a:ext cx="34321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the average acceleration between t=2.0s and t=4.0s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133475" y="1981200"/>
          <a:ext cx="39719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2" name="Equation" r:id="rId5" imgW="1866900" imgH="406400" progId="Equation.DSMT4">
                  <p:embed/>
                </p:oleObj>
              </mc:Choice>
              <mc:Fallback>
                <p:oleObj name="Equation" r:id="rId5" imgW="1866900" imgH="406400" progId="Equation.DSMT4">
                  <p:embed/>
                  <p:pic>
                    <p:nvPicPr>
                      <p:cNvPr id="189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81200"/>
                        <a:ext cx="39719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1143000" y="4013200"/>
          <a:ext cx="294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3" name="Equation" r:id="rId7" imgW="1384300" imgH="254000" progId="Equation.DSMT4">
                  <p:embed/>
                </p:oleObj>
              </mc:Choice>
              <mc:Fallback>
                <p:oleObj name="Equation" r:id="rId7" imgW="1384300" imgH="254000" progId="Equation.DSMT4">
                  <p:embed/>
                  <p:pic>
                    <p:nvPicPr>
                      <p:cNvPr id="189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3200"/>
                        <a:ext cx="2946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143000" y="2698750"/>
          <a:ext cx="1836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4" name="Equation" r:id="rId9" imgW="863600" imgH="431800" progId="Equation.DSMT4">
                  <p:embed/>
                </p:oleObj>
              </mc:Choice>
              <mc:Fallback>
                <p:oleObj name="Equation" r:id="rId9" imgW="863600" imgH="4318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98750"/>
                        <a:ext cx="18367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1143000" y="4495800"/>
          <a:ext cx="6164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5" name="Equation" r:id="rId11" imgW="2895600" imgH="317500" progId="Equation.DSMT4">
                  <p:embed/>
                </p:oleObj>
              </mc:Choice>
              <mc:Fallback>
                <p:oleObj name="Equation" r:id="rId11" imgW="2895600" imgH="317500" progId="Equation.DSMT4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61642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5081588" y="2133600"/>
          <a:ext cx="1243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6" name="Equation" r:id="rId13" imgW="584200" imgH="203200" progId="Equation.DSMT4">
                  <p:embed/>
                </p:oleObj>
              </mc:Choice>
              <mc:Fallback>
                <p:oleObj name="Equation" r:id="rId13" imgW="584200" imgH="20320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133600"/>
                        <a:ext cx="1243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/>
        </p:nvGraphicFramePr>
        <p:xfrm>
          <a:off x="6248400" y="2133600"/>
          <a:ext cx="83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7" name="Equation" r:id="rId15" imgW="393700" imgH="279400" progId="Equation.DSMT4">
                  <p:embed/>
                </p:oleObj>
              </mc:Choice>
              <mc:Fallback>
                <p:oleObj name="Equation" r:id="rId15" imgW="393700" imgH="2794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8382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5861050" y="2971800"/>
          <a:ext cx="539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8" name="Equation" r:id="rId17" imgW="254000" imgH="152400" progId="Equation.DSMT4">
                  <p:embed/>
                </p:oleObj>
              </mc:Choice>
              <mc:Fallback>
                <p:oleObj name="Equation" r:id="rId17" imgW="254000" imgH="1524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971800"/>
                        <a:ext cx="539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6342062" y="2819400"/>
          <a:ext cx="973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9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2" y="2819400"/>
                        <a:ext cx="973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2971800" y="2741613"/>
          <a:ext cx="29448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0" name="Equation" r:id="rId21" imgW="1384300" imgH="406400" progId="Equation.DSMT4">
                  <p:embed/>
                </p:oleObj>
              </mc:Choice>
              <mc:Fallback>
                <p:oleObj name="Equation" r:id="rId21" imgW="1384300" imgH="406400" progId="Equation.DSMT4">
                  <p:embed/>
                  <p:pic>
                    <p:nvPicPr>
                      <p:cNvPr id="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1613"/>
                        <a:ext cx="29448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51785" y="5715000"/>
            <a:ext cx="7096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the average velocity between t=2.0s and t=4.0s</a:t>
            </a:r>
            <a:endParaRPr lang="en-US" dirty="0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/>
        </p:nvGraphicFramePr>
        <p:xfrm>
          <a:off x="1143000" y="5072063"/>
          <a:ext cx="3514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" name="Equation" r:id="rId23" imgW="1651000" imgH="406400" progId="Equation.DSMT4">
                  <p:embed/>
                </p:oleObj>
              </mc:Choice>
              <mc:Fallback>
                <p:oleObj name="Equation" r:id="rId23" imgW="1651000" imgH="406400" progId="Equation.DSMT4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2063"/>
                        <a:ext cx="3514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4043363" y="3962400"/>
          <a:ext cx="3271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2" name="Equation" r:id="rId25" imgW="1536700" imgH="317500" progId="Equation.DSMT4">
                  <p:embed/>
                </p:oleObj>
              </mc:Choice>
              <mc:Fallback>
                <p:oleObj name="Equation" r:id="rId25" imgW="1536700" imgH="317500" progId="Equation.DSMT4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962400"/>
                        <a:ext cx="3271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4568825" y="5029200"/>
          <a:ext cx="2974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3" name="Equation" r:id="rId27" imgW="1397000" imgH="444500" progId="Equation.DSMT4">
                  <p:embed/>
                </p:oleObj>
              </mc:Choice>
              <mc:Fallback>
                <p:oleObj name="Equation" r:id="rId27" imgW="1397000" imgH="444500" progId="Equation.DSMT4">
                  <p:embed/>
                  <p:pic>
                    <p:nvPicPr>
                      <p:cNvPr id="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029200"/>
                        <a:ext cx="29749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7485062" y="5221288"/>
          <a:ext cx="9731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4" name="Equation" r:id="rId29" imgW="457200" imgH="292100" progId="Equation.DSMT4">
                  <p:embed/>
                </p:oleObj>
              </mc:Choice>
              <mc:Fallback>
                <p:oleObj name="Equation" r:id="rId29" imgW="457200" imgH="292100" progId="Equation.DSMT4">
                  <p:embed/>
                  <p:pic>
                    <p:nvPicPr>
                      <p:cNvPr id="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2" y="5221288"/>
                        <a:ext cx="9731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 build="p" autoUpdateAnimBg="0"/>
      <p:bldP spid="3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1, 2021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955" y="96982"/>
            <a:ext cx="8229600" cy="512618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 (20 points)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You MUST show full details of your OWN computations, including every step of the derivation, to obtain any credit</a:t>
            </a:r>
            <a:endParaRPr lang="en-US" altLang="ko-KR" sz="24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2000" dirty="0">
                <a:latin typeface="Arial Narrow" charset="0"/>
                <a:ea typeface="Gulim" charset="0"/>
                <a:cs typeface="Gulim" charset="0"/>
              </a:rPr>
              <a:t>Beyond what was covered in this lecture note and in the book!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4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sym typeface="Wingdings" charset="0"/>
              </a:rPr>
              <a:t>handwritten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 and in much more detail than in this lecture note or the book!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0!!</a:t>
            </a:r>
          </a:p>
          <a:p>
            <a:pPr marL="742950" lvl="2" indent="-342900"/>
            <a:r>
              <a:rPr lang="en-US" sz="20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Due at the beginning of the class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1:00pm Monday, Feb. 15 on </a:t>
            </a:r>
            <a:r>
              <a:rPr lang="en-US" sz="2800" b="1" u="sng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Canvas</a:t>
            </a:r>
          </a:p>
          <a:p>
            <a:pPr lvl="1"/>
            <a:r>
              <a:rPr lang="en-US" sz="2400" dirty="0"/>
              <a:t>File name must be: SP2-LastName-FirstName-SP21.pdf 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4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1978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Recap: 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One dimensional displacement is defined as (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poll6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): 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9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1925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06412" y="2891135"/>
            <a:ext cx="4065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average </a:t>
            </a:r>
            <a:r>
              <a:rPr lang="en-US" dirty="0">
                <a:solidFill>
                  <a:srgbClr val="FF0000"/>
                </a:solidFill>
                <a:latin typeface="Arial Narrow" pitchFamily="-84" charset="0"/>
              </a:rPr>
              <a:t>velocity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is defined as: </a:t>
            </a:r>
            <a:endParaRPr lang="en-US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559300" y="2832100"/>
          <a:ext cx="11461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0" name="Equation" r:id="rId5" imgW="482600" imgH="266700" progId="Equation.DSMT4">
                  <p:embed/>
                </p:oleObj>
              </mc:Choice>
              <mc:Fallback>
                <p:oleObj name="Equation" r:id="rId5" imgW="482600" imgH="266700" progId="Equation.DSMT4">
                  <p:embed/>
                  <p:pic>
                    <p:nvPicPr>
                      <p:cNvPr id="1925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832100"/>
                        <a:ext cx="114617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average </a:t>
            </a:r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speed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is defined as: 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103813" y="4241800"/>
          <a:ext cx="3814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" name="Equation" r:id="rId7" imgW="1892300" imgH="444500" progId="Equation.DSMT4">
                  <p:embed/>
                </p:oleObj>
              </mc:Choice>
              <mc:Fallback>
                <p:oleObj name="Equation" r:id="rId7" imgW="1892300" imgH="444500" progId="Equation.DSMT4">
                  <p:embed/>
                  <p:pic>
                    <p:nvPicPr>
                      <p:cNvPr id="1925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241800"/>
                        <a:ext cx="3814762" cy="889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594350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1925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819900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3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1925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Displacement per unit time in the interval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</a:t>
            </a:r>
            <a:r>
              <a:rPr lang="en-US" i="1" dirty="0" err="1">
                <a:solidFill>
                  <a:srgbClr val="FF0066"/>
                </a:solidFill>
                <a:latin typeface="Monotype Corsiva" pitchFamily="-84" charset="0"/>
              </a:rPr>
              <a:t>poisitions</a:t>
            </a:r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 of the motion and is a vector quantity.  </a:t>
            </a:r>
            <a:r>
              <a:rPr lang="en-US" i="1" dirty="0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3152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1925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554510" y="3276540"/>
            <a:ext cx="1667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poll3, 6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838200" y="2536826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838200" y="4937125"/>
            <a:ext cx="1550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Unit (</a:t>
            </a:r>
            <a:r>
              <a:rPr lang="en-US" sz="2000" dirty="0">
                <a:solidFill>
                  <a:srgbClr val="CC00CC"/>
                </a:solidFill>
                <a:latin typeface="Arial Narrow" pitchFamily="-84" charset="0"/>
              </a:rPr>
              <a:t>poll3, 6</a:t>
            </a:r>
            <a:r>
              <a:rPr lang="en-US" sz="2000" dirty="0">
                <a:solidFill>
                  <a:srgbClr val="CC6600"/>
                </a:solidFill>
                <a:latin typeface="Arial Narrow" pitchFamily="-84" charset="0"/>
              </a:rPr>
              <a:t>)?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40982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8788" y="5638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Can someone tell me what the difference between speed and velocity is?</a:t>
            </a:r>
          </a:p>
        </p:txBody>
      </p:sp>
    </p:spTree>
    <p:extLst>
      <p:ext uri="{BB962C8B-B14F-4D97-AF65-F5344CB8AC3E}">
        <p14:creationId xmlns:p14="http://schemas.microsoft.com/office/powerpoint/2010/main" val="15644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9" grpId="0" animBg="1"/>
      <p:bldP spid="192551" grpId="0" animBg="1"/>
      <p:bldP spid="192553" grpId="0" animBg="1"/>
      <p:bldP spid="192555" grpId="0"/>
      <p:bldP spid="192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04800" y="4306487"/>
            <a:ext cx="3704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87615"/>
              </p:ext>
            </p:extLst>
          </p:nvPr>
        </p:nvGraphicFramePr>
        <p:xfrm>
          <a:off x="4407508" y="4218579"/>
          <a:ext cx="743247" cy="47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2386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508" y="4218579"/>
                        <a:ext cx="743247" cy="473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638614"/>
              </p:ext>
            </p:extLst>
          </p:nvPr>
        </p:nvGraphicFramePr>
        <p:xfrm>
          <a:off x="5181600" y="4235672"/>
          <a:ext cx="270171" cy="43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2386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35672"/>
                        <a:ext cx="270171" cy="438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78713"/>
              </p:ext>
            </p:extLst>
          </p:nvPr>
        </p:nvGraphicFramePr>
        <p:xfrm>
          <a:off x="5562600" y="4151313"/>
          <a:ext cx="608712" cy="60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2386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51313"/>
                        <a:ext cx="608712" cy="60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48697"/>
              </p:ext>
            </p:extLst>
          </p:nvPr>
        </p:nvGraphicFramePr>
        <p:xfrm>
          <a:off x="2313484" y="1371600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238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484" y="1371600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89559"/>
              </p:ext>
            </p:extLst>
          </p:nvPr>
        </p:nvGraphicFramePr>
        <p:xfrm>
          <a:off x="8666312" y="1371600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386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312" y="1371600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304800" y="3689131"/>
            <a:ext cx="3227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7416"/>
              </p:ext>
            </p:extLst>
          </p:nvPr>
        </p:nvGraphicFramePr>
        <p:xfrm>
          <a:off x="4358760" y="3622399"/>
          <a:ext cx="775630" cy="45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238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760" y="3622399"/>
                        <a:ext cx="775630" cy="452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586155"/>
              </p:ext>
            </p:extLst>
          </p:nvPr>
        </p:nvGraphicFramePr>
        <p:xfrm>
          <a:off x="5186638" y="3546475"/>
          <a:ext cx="452714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3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238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638" y="3546475"/>
                        <a:ext cx="452714" cy="581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73407"/>
              </p:ext>
            </p:extLst>
          </p:nvPr>
        </p:nvGraphicFramePr>
        <p:xfrm>
          <a:off x="5754882" y="3546475"/>
          <a:ext cx="646885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4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238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882" y="3546475"/>
                        <a:ext cx="646885" cy="581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0153" y="4876800"/>
            <a:ext cx="3494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the average velocity?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5475531"/>
            <a:ext cx="3494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What is the average speed ?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00972"/>
              </p:ext>
            </p:extLst>
          </p:nvPr>
        </p:nvGraphicFramePr>
        <p:xfrm>
          <a:off x="4343400" y="4795838"/>
          <a:ext cx="949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" name="Equation" r:id="rId20" imgW="482600" imgH="266700" progId="Equation.DSMT4">
                  <p:embed/>
                </p:oleObj>
              </mc:Choice>
              <mc:Fallback>
                <p:oleObj name="Equation" r:id="rId20" imgW="482600" imgH="2667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95838"/>
                        <a:ext cx="9493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71681"/>
              </p:ext>
            </p:extLst>
          </p:nvPr>
        </p:nvGraphicFramePr>
        <p:xfrm>
          <a:off x="5329238" y="4608513"/>
          <a:ext cx="1147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6" name="Equation" r:id="rId22" imgW="584200" imgH="457200" progId="Equation.DSMT4">
                  <p:embed/>
                </p:oleObj>
              </mc:Choice>
              <mc:Fallback>
                <p:oleObj name="Equation" r:id="rId22" imgW="584200" imgH="45720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4608513"/>
                        <a:ext cx="11477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755186"/>
              </p:ext>
            </p:extLst>
          </p:nvPr>
        </p:nvGraphicFramePr>
        <p:xfrm>
          <a:off x="4432300" y="5573713"/>
          <a:ext cx="749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7" name="Equation" r:id="rId24" imgW="381000" imgH="266700" progId="Equation.DSMT4">
                  <p:embed/>
                </p:oleObj>
              </mc:Choice>
              <mc:Fallback>
                <p:oleObj name="Equation" r:id="rId24" imgW="381000" imgH="2667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3713"/>
                        <a:ext cx="74930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18020"/>
              </p:ext>
            </p:extLst>
          </p:nvPr>
        </p:nvGraphicFramePr>
        <p:xfrm>
          <a:off x="5181600" y="5346701"/>
          <a:ext cx="12239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" name="Equation" r:id="rId26" imgW="622300" imgH="482600" progId="Equation.DSMT4">
                  <p:embed/>
                </p:oleObj>
              </mc:Choice>
              <mc:Fallback>
                <p:oleObj name="Equation" r:id="rId26" imgW="622300" imgH="4826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46701"/>
                        <a:ext cx="1223963" cy="94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68961"/>
              </p:ext>
            </p:extLst>
          </p:nvPr>
        </p:nvGraphicFramePr>
        <p:xfrm>
          <a:off x="6384925" y="4608513"/>
          <a:ext cx="473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9" name="Equation" r:id="rId28" imgW="241300" imgH="419100" progId="Equation.DSMT4">
                  <p:embed/>
                </p:oleObj>
              </mc:Choice>
              <mc:Fallback>
                <p:oleObj name="Equation" r:id="rId28" imgW="241300" imgH="41910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608513"/>
                        <a:ext cx="473075" cy="82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582"/>
              </p:ext>
            </p:extLst>
          </p:nvPr>
        </p:nvGraphicFramePr>
        <p:xfrm>
          <a:off x="6384925" y="5335588"/>
          <a:ext cx="549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0" name="Equation" r:id="rId30" imgW="279400" imgH="444500" progId="Equation.DSMT4">
                  <p:embed/>
                </p:oleObj>
              </mc:Choice>
              <mc:Fallback>
                <p:oleObj name="Equation" r:id="rId30" imgW="279400" imgH="44450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335588"/>
                        <a:ext cx="549275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/>
      <p:bldP spid="238606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translational motion that has many segments: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399" y="2667000"/>
            <a:ext cx="2117726" cy="13234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Let’s have 6 segments of motions in a total time interval of 20 s.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908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386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5908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004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1722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558498" y="3505200"/>
            <a:ext cx="2394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  <a:endParaRPr lang="en-US" dirty="0">
              <a:solidFill>
                <a:srgbClr val="CC00CC"/>
              </a:solidFill>
              <a:latin typeface="Arial Narrow" pitchFamily="-84" charset="0"/>
            </a:endParaRP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58499"/>
              </p:ext>
            </p:extLst>
          </p:nvPr>
        </p:nvGraphicFramePr>
        <p:xfrm>
          <a:off x="5334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8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1792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228600" y="4800600"/>
            <a:ext cx="2887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228290"/>
              </p:ext>
            </p:extLst>
          </p:nvPr>
        </p:nvGraphicFramePr>
        <p:xfrm>
          <a:off x="32766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1792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587853" y="4038600"/>
            <a:ext cx="2136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: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38549"/>
              </p:ext>
            </p:extLst>
          </p:nvPr>
        </p:nvGraphicFramePr>
        <p:xfrm>
          <a:off x="54102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1792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228600" y="5334000"/>
            <a:ext cx="1996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64185"/>
              </p:ext>
            </p:extLst>
          </p:nvPr>
        </p:nvGraphicFramePr>
        <p:xfrm>
          <a:off x="3265488" y="5257800"/>
          <a:ext cx="3603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" name="Equation" r:id="rId9" imgW="1905000" imgH="419100" progId="Equation.DSMT4">
                  <p:embed/>
                </p:oleObj>
              </mc:Choice>
              <mc:Fallback>
                <p:oleObj name="Equation" r:id="rId9" imgW="1905000" imgH="419100" progId="Equation.DSMT4">
                  <p:embed/>
                  <p:pic>
                    <p:nvPicPr>
                      <p:cNvPr id="1792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257800"/>
                        <a:ext cx="3603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632832"/>
              </p:ext>
            </p:extLst>
          </p:nvPr>
        </p:nvGraphicFramePr>
        <p:xfrm>
          <a:off x="64531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2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17923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11427"/>
              </p:ext>
            </p:extLst>
          </p:nvPr>
        </p:nvGraphicFramePr>
        <p:xfrm>
          <a:off x="69865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17923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89954"/>
              </p:ext>
            </p:extLst>
          </p:nvPr>
        </p:nvGraphicFramePr>
        <p:xfrm>
          <a:off x="75009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4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17923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32392"/>
              </p:ext>
            </p:extLst>
          </p:nvPr>
        </p:nvGraphicFramePr>
        <p:xfrm>
          <a:off x="5681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1792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78852"/>
              </p:ext>
            </p:extLst>
          </p:nvPr>
        </p:nvGraphicFramePr>
        <p:xfrm>
          <a:off x="6627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6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17923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66602"/>
              </p:ext>
            </p:extLst>
          </p:nvPr>
        </p:nvGraphicFramePr>
        <p:xfrm>
          <a:off x="7516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7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1792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16410"/>
              </p:ext>
            </p:extLst>
          </p:nvPr>
        </p:nvGraphicFramePr>
        <p:xfrm>
          <a:off x="37338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8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17924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79416"/>
              </p:ext>
            </p:extLst>
          </p:nvPr>
        </p:nvGraphicFramePr>
        <p:xfrm>
          <a:off x="6826250" y="5280025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17924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5280025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2473"/>
              </p:ext>
            </p:extLst>
          </p:nvPr>
        </p:nvGraphicFramePr>
        <p:xfrm>
          <a:off x="7456488" y="5461000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0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17924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5461000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  <p:bldP spid="179207" grpId="0" animBg="1" autoUpdateAnimBg="0"/>
      <p:bldP spid="179226" grpId="0" build="p" autoUpdateAnimBg="0"/>
      <p:bldP spid="179228" grpId="0" build="p" autoUpdateAnimBg="0"/>
      <p:bldP spid="179230" grpId="0" build="p" autoUpdateAnimBg="0"/>
      <p:bldP spid="179232" grpId="0" build="p" autoUpdateAnimBg="0"/>
      <p:bldP spid="1792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5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180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795588"/>
                        <a:ext cx="2125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6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180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1055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7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33416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096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=50.0m to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8" name="Equation" r:id="rId11" imgW="825480" imgH="177480" progId="Equation.DSMT4">
                  <p:embed/>
                </p:oleObj>
              </mc:Choice>
              <mc:Fallback>
                <p:oleObj name="Equation" r:id="rId11" imgW="825480" imgH="177480" progId="Equation.DSMT4">
                  <p:embed/>
                  <p:pic>
                    <p:nvPicPr>
                      <p:cNvPr id="180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19400"/>
                        <a:ext cx="1423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9"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1802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819400"/>
                        <a:ext cx="12715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0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1802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81400"/>
                        <a:ext cx="14065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1" name="Equation" r:id="rId17" imgW="1422360" imgH="393480" progId="Equation.DSMT4">
                  <p:embed/>
                </p:oleObj>
              </mc:Choice>
              <mc:Fallback>
                <p:oleObj name="Equation" r:id="rId17" imgW="1422360" imgH="393480" progId="Equation.DSMT4">
                  <p:embed/>
                  <p:pic>
                    <p:nvPicPr>
                      <p:cNvPr id="1802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2189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584700" y="5427663"/>
          <a:ext cx="4254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4" name="Equation" r:id="rId19" imgW="2247840" imgH="393480" progId="Equation.DSMT4">
                  <p:embed/>
                </p:oleObj>
              </mc:Choice>
              <mc:Fallback>
                <p:oleObj name="Equation" r:id="rId19" imgW="2247840" imgH="393480" progId="Equation.DSMT4">
                  <p:embed/>
                  <p:pic>
                    <p:nvPicPr>
                      <p:cNvPr id="1802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427663"/>
                        <a:ext cx="42545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 autoUpdateAnimBg="0"/>
      <p:bldP spid="180230" grpId="0" build="p" autoUpdateAnimBg="0"/>
      <p:bldP spid="180232" grpId="0" build="p" autoUpdateAnimBg="0"/>
      <p:bldP spid="180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 of a segmented motion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(a) what is your overall displacement from the beginning of your drive to your arrival at the station?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You can split this motion in two </a:t>
            </a:r>
            <a:r>
              <a:rPr lang="en-US" sz="2800" dirty="0">
                <a:solidFill>
                  <a:srgbClr val="FF0000"/>
                </a:solidFill>
                <a:latin typeface="Arial Narrow" pitchFamily="-84" charset="0"/>
              </a:rPr>
              <a:t>segments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88925" y="4800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2: from the point where you started walking to the gas station, 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1: from the start to the point where the truck ran out of gas, 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98700" y="4408488"/>
          <a:ext cx="15113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" name="Equation" r:id="rId4" imgW="876300" imgH="241300" progId="Equation.DSMT4">
                  <p:embed/>
                </p:oleObj>
              </mc:Choice>
              <mc:Fallback>
                <p:oleObj name="Equation" r:id="rId4" imgW="876300" imgH="2413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08488"/>
                        <a:ext cx="15113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209800" y="5334000"/>
          <a:ext cx="1535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3" name="Equation" r:id="rId6" imgW="889000" imgH="241300" progId="Equation.DSMT4">
                  <p:embed/>
                </p:oleObj>
              </mc:Choice>
              <mc:Fallback>
                <p:oleObj name="Equation" r:id="rId6" imgW="889000" imgH="2413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1535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1" y="5715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Overall displacement </a:t>
            </a:r>
            <a:r>
              <a:rPr lang="en-US" sz="2800" dirty="0" err="1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is </a:t>
            </a:r>
            <a:endParaRPr lang="en-US" sz="2800" baseline="-25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925888" y="5791200"/>
          <a:ext cx="5699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4" name="Equation" r:id="rId8" imgW="330200" imgH="165100" progId="Equation.DSMT4">
                  <p:embed/>
                </p:oleObj>
              </mc:Choice>
              <mc:Fallback>
                <p:oleObj name="Equation" r:id="rId8" imgW="330200" imgH="1651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791200"/>
                        <a:ext cx="5699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792538" y="4465638"/>
          <a:ext cx="8556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5" name="Equation" r:id="rId10" imgW="495300" imgH="177800" progId="Equation.DSMT4">
                  <p:embed/>
                </p:oleObj>
              </mc:Choice>
              <mc:Fallback>
                <p:oleObj name="Equation" r:id="rId10" imgW="495300" imgH="1778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465638"/>
                        <a:ext cx="8556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716337" y="5410200"/>
          <a:ext cx="8556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6" name="Equation" r:id="rId12" imgW="495300" imgH="177800" progId="Equation.DSMT4">
                  <p:embed/>
                </p:oleObj>
              </mc:Choice>
              <mc:Fallback>
                <p:oleObj name="Equation" r:id="rId12" imgW="495300" imgH="1778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5410200"/>
                        <a:ext cx="8556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4495800" y="5715000"/>
          <a:ext cx="1271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7" name="Equation" r:id="rId14" imgW="736600" imgH="241300" progId="Equation.DSMT4">
                  <p:embed/>
                </p:oleObj>
              </mc:Choice>
              <mc:Fallback>
                <p:oleObj name="Equation" r:id="rId14" imgW="736600" imgH="2413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15000"/>
                        <a:ext cx="12715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5746750" y="5715000"/>
          <a:ext cx="164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" name="Equation" r:id="rId16" imgW="952500" imgH="279400" progId="Equation.DSMT4">
                  <p:embed/>
                </p:oleObj>
              </mc:Choice>
              <mc:Fallback>
                <p:oleObj name="Equation" r:id="rId16" imgW="952500" imgH="27940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5715000"/>
                        <a:ext cx="164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7351712" y="5715000"/>
          <a:ext cx="1030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" name="Equation" r:id="rId18" imgW="596900" imgH="279400" progId="Equation.DSMT4">
                  <p:embed/>
                </p:oleObj>
              </mc:Choice>
              <mc:Fallback>
                <p:oleObj name="Equation" r:id="rId18" imgW="596900" imgH="2794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2" y="5715000"/>
                        <a:ext cx="1030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6781800" y="6096000"/>
          <a:ext cx="1316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" name="Equation" r:id="rId20" imgW="762000" imgH="279400" progId="Equation.DSMT4">
                  <p:embed/>
                </p:oleObj>
              </mc:Choice>
              <mc:Fallback>
                <p:oleObj name="Equation" r:id="rId20" imgW="762000" imgH="2794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0"/>
                        <a:ext cx="1316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4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/>
      <p:bldP spid="20" grpId="0"/>
      <p:bldP spid="21" grpId="0"/>
      <p:bldP spid="2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1, 2021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Example,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96862" y="692406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You drove a beat-up pickup truck along a straight road for 8.4km at 70km/h, at which point the truck ran out of gas and stopped.  Over the next 30min, you walked another 2.0km farther along the road in the same direction to a gas station. </a:t>
            </a: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2725" y="1752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(b) What is the time interval </a:t>
            </a:r>
            <a:r>
              <a:rPr lang="en-US" sz="2800" dirty="0" err="1">
                <a:solidFill>
                  <a:srgbClr val="CC00CC"/>
                </a:solidFill>
                <a:latin typeface="Arial Narrow" pitchFamily="-84" charset="0"/>
              </a:rPr>
              <a:t>Δt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 from the beginning of your drive to your arrival at the station?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2725" y="2637339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Figure out the time interval in each segments of the motion and add them together.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2725" y="3522078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We know what the interval for the second segment is: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=30min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2725" y="397593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What is the interval for the first segment,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?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2725" y="442978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Use the definition of average velocity and solve it for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57200" y="4800600"/>
          <a:ext cx="10302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name="Equation" r:id="rId4" imgW="596900" imgH="457200" progId="Equation.DSMT4">
                  <p:embed/>
                </p:oleObj>
              </mc:Choice>
              <mc:Fallback>
                <p:oleObj name="Equation" r:id="rId4" imgW="596900" imgH="4572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10302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1000" y="5522893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Add the two time intervals for total time interval </a:t>
            </a:r>
            <a:r>
              <a:rPr lang="en-US" sz="2800" dirty="0" err="1">
                <a:solidFill>
                  <a:schemeClr val="accent2"/>
                </a:solidFill>
                <a:latin typeface="Arial Narrow" pitchFamily="-84" charset="0"/>
              </a:rPr>
              <a:t>Δt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057400" y="5056188"/>
          <a:ext cx="920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7" name="Equation" r:id="rId6" imgW="533400" imgH="241300" progId="Equation.DSMT4">
                  <p:embed/>
                </p:oleObj>
              </mc:Choice>
              <mc:Fallback>
                <p:oleObj name="Equation" r:id="rId6" imgW="533400" imgH="2413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56188"/>
                        <a:ext cx="9207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760788" y="4876800"/>
          <a:ext cx="658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" name="Equation" r:id="rId8" imgW="381000" imgH="406400" progId="Equation.DSMT4">
                  <p:embed/>
                </p:oleObj>
              </mc:Choice>
              <mc:Fallback>
                <p:oleObj name="Equation" r:id="rId8" imgW="381000" imgH="4064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876800"/>
                        <a:ext cx="6588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4433888" y="5029200"/>
          <a:ext cx="1204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Equation" r:id="rId10" imgW="698500" imgH="279400" progId="Equation.DSMT4">
                  <p:embed/>
                </p:oleObj>
              </mc:Choice>
              <mc:Fallback>
                <p:oleObj name="Equation" r:id="rId10" imgW="698500" imgH="27940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5029200"/>
                        <a:ext cx="12049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673725" y="5029200"/>
          <a:ext cx="1031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0" name="Equation" r:id="rId12" imgW="596900" imgH="279400" progId="Equation.DSMT4">
                  <p:embed/>
                </p:oleObj>
              </mc:Choice>
              <mc:Fallback>
                <p:oleObj name="Equation" r:id="rId12" imgW="596900" imgH="2794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29200"/>
                        <a:ext cx="10318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3048000" y="4876800"/>
          <a:ext cx="7016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1" name="Equation" r:id="rId14" imgW="406400" imgH="457200" progId="Equation.DSMT4">
                  <p:embed/>
                </p:oleObj>
              </mc:Choice>
              <mc:Fallback>
                <p:oleObj name="Equation" r:id="rId14" imgW="406400" imgH="4572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7016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4343400" y="5638800"/>
          <a:ext cx="18145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Equation" r:id="rId16" imgW="977900" imgH="241300" progId="Equation.DSMT4">
                  <p:embed/>
                </p:oleObj>
              </mc:Choice>
              <mc:Fallback>
                <p:oleObj name="Equation" r:id="rId16" imgW="977900" imgH="24130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8145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172200" y="5603875"/>
          <a:ext cx="219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Equation" r:id="rId18" imgW="1181100" imgH="279400" progId="Equation.DSMT4">
                  <p:embed/>
                </p:oleObj>
              </mc:Choice>
              <mc:Fallback>
                <p:oleObj name="Equation" r:id="rId18" imgW="1181100" imgH="279400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03875"/>
                        <a:ext cx="219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5867400" y="6096000"/>
          <a:ext cx="2308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Equation" r:id="rId20" imgW="1244600" imgH="279400" progId="Equation.DSMT4">
                  <p:embed/>
                </p:oleObj>
              </mc:Choice>
              <mc:Fallback>
                <p:oleObj name="Equation" r:id="rId20" imgW="1244600" imgH="2794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96000"/>
                        <a:ext cx="2308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5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18750</TotalTime>
  <Words>2199</Words>
  <Application>Microsoft Macintosh PowerPoint</Application>
  <PresentationFormat>On-screen Show (4:3)</PresentationFormat>
  <Paragraphs>282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Narrow</vt:lpstr>
      <vt:lpstr>Monotype Corsiva</vt:lpstr>
      <vt:lpstr>Times New Roman</vt:lpstr>
      <vt:lpstr>phys1443-spring02</vt:lpstr>
      <vt:lpstr>Equation</vt:lpstr>
      <vt:lpstr>PHYS 1443 – Section 003 Lecture #4</vt:lpstr>
      <vt:lpstr>Announcements</vt:lpstr>
      <vt:lpstr>Special Project #2 for Extra Credit</vt:lpstr>
      <vt:lpstr>Recap: Displacement, Velocity and Speed</vt:lpstr>
      <vt:lpstr>PowerPoint Presentation</vt:lpstr>
      <vt:lpstr>Difference between Speed and Velocity</vt:lpstr>
      <vt:lpstr>Example</vt:lpstr>
      <vt:lpstr>Example of a segmented motion</vt:lpstr>
      <vt:lpstr>Example, cnt’d</vt:lpstr>
      <vt:lpstr>Example, cnt’d</vt:lpstr>
      <vt:lpstr>Instantaneous Velocity and Speed</vt:lpstr>
      <vt:lpstr>PowerPoint Presentation</vt:lpstr>
      <vt:lpstr>Position vs Time Plot</vt:lpstr>
      <vt:lpstr>PowerPoint Presentation</vt:lpstr>
      <vt:lpstr>Example</vt:lpstr>
      <vt:lpstr>Example cont’d</vt:lpstr>
      <vt:lpstr>Definitions of Displacement, Velocity and Speed</vt:lpstr>
      <vt:lpstr>Acceleration</vt:lpstr>
      <vt:lpstr>Acceleration vs Time Plot</vt:lpstr>
      <vt:lpstr>Example</vt:lpstr>
      <vt:lpstr>A few Important Things on Acceleration</vt:lpstr>
      <vt:lpstr>Displacement, Velocity, Speed &amp; Acceleration</vt:lpstr>
      <vt:lpstr>Example for Acceleration</vt:lpstr>
      <vt:lpstr>Example for Acceleration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805</cp:revision>
  <dcterms:created xsi:type="dcterms:W3CDTF">2012-01-19T04:21:20Z</dcterms:created>
  <dcterms:modified xsi:type="dcterms:W3CDTF">2021-02-01T21:57:39Z</dcterms:modified>
</cp:coreProperties>
</file>