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91" r:id="rId2"/>
    <p:sldId id="335" r:id="rId3"/>
    <p:sldId id="583" r:id="rId4"/>
    <p:sldId id="531" r:id="rId5"/>
    <p:sldId id="532" r:id="rId6"/>
    <p:sldId id="533" r:id="rId7"/>
    <p:sldId id="534" r:id="rId8"/>
    <p:sldId id="581" r:id="rId9"/>
    <p:sldId id="535" r:id="rId10"/>
    <p:sldId id="584" r:id="rId11"/>
    <p:sldId id="586" r:id="rId12"/>
    <p:sldId id="587" r:id="rId13"/>
    <p:sldId id="536" r:id="rId14"/>
    <p:sldId id="537" r:id="rId15"/>
    <p:sldId id="538" r:id="rId16"/>
    <p:sldId id="539" r:id="rId17"/>
    <p:sldId id="540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6600"/>
    <a:srgbClr val="660066"/>
    <a:srgbClr val="99FFCC"/>
    <a:srgbClr val="FFFFCC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/>
    <p:restoredTop sz="94660"/>
  </p:normalViewPr>
  <p:slideViewPr>
    <p:cSldViewPr>
      <p:cViewPr varScale="1">
        <p:scale>
          <a:sx n="138" d="100"/>
          <a:sy n="138" d="100"/>
        </p:scale>
        <p:origin x="13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emf"/><Relationship Id="rId13" Type="http://schemas.openxmlformats.org/officeDocument/2006/relationships/image" Target="../media/image95.emf"/><Relationship Id="rId3" Type="http://schemas.openxmlformats.org/officeDocument/2006/relationships/image" Target="../media/image85.emf"/><Relationship Id="rId7" Type="http://schemas.openxmlformats.org/officeDocument/2006/relationships/image" Target="../media/image89.emf"/><Relationship Id="rId12" Type="http://schemas.openxmlformats.org/officeDocument/2006/relationships/image" Target="../media/image94.emf"/><Relationship Id="rId2" Type="http://schemas.openxmlformats.org/officeDocument/2006/relationships/image" Target="../media/image84.emf"/><Relationship Id="rId1" Type="http://schemas.openxmlformats.org/officeDocument/2006/relationships/image" Target="../media/image83.wmf"/><Relationship Id="rId6" Type="http://schemas.openxmlformats.org/officeDocument/2006/relationships/image" Target="../media/image88.emf"/><Relationship Id="rId11" Type="http://schemas.openxmlformats.org/officeDocument/2006/relationships/image" Target="../media/image93.emf"/><Relationship Id="rId5" Type="http://schemas.openxmlformats.org/officeDocument/2006/relationships/image" Target="../media/image87.emf"/><Relationship Id="rId10" Type="http://schemas.openxmlformats.org/officeDocument/2006/relationships/image" Target="../media/image92.emf"/><Relationship Id="rId4" Type="http://schemas.openxmlformats.org/officeDocument/2006/relationships/image" Target="../media/image86.wmf"/><Relationship Id="rId9" Type="http://schemas.openxmlformats.org/officeDocument/2006/relationships/image" Target="../media/image9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emf"/><Relationship Id="rId1" Type="http://schemas.openxmlformats.org/officeDocument/2006/relationships/image" Target="../media/image9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4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e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e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e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13" Type="http://schemas.openxmlformats.org/officeDocument/2006/relationships/image" Target="../media/image82.emf"/><Relationship Id="rId3" Type="http://schemas.openxmlformats.org/officeDocument/2006/relationships/image" Target="../media/image72.wmf"/><Relationship Id="rId7" Type="http://schemas.openxmlformats.org/officeDocument/2006/relationships/image" Target="../media/image76.emf"/><Relationship Id="rId12" Type="http://schemas.openxmlformats.org/officeDocument/2006/relationships/image" Target="../media/image81.e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11" Type="http://schemas.openxmlformats.org/officeDocument/2006/relationships/image" Target="../media/image80.emf"/><Relationship Id="rId5" Type="http://schemas.openxmlformats.org/officeDocument/2006/relationships/image" Target="../media/image74.emf"/><Relationship Id="rId10" Type="http://schemas.openxmlformats.org/officeDocument/2006/relationships/image" Target="../media/image79.wmf"/><Relationship Id="rId4" Type="http://schemas.openxmlformats.org/officeDocument/2006/relationships/image" Target="../media/image73.emf"/><Relationship Id="rId9" Type="http://schemas.openxmlformats.org/officeDocument/2006/relationships/image" Target="../media/image7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9A4FAA-97D4-0845-9099-C1DC65550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90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F0E2A-AF8B-B847-AB2C-FCDC59C5A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AE5937-BECD-5C40-8ED3-6BC3751A49B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9" r:id="rId13"/>
    <p:sldLayoutId id="2147483690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3.wmf"/><Relationship Id="rId26" Type="http://schemas.openxmlformats.org/officeDocument/2006/relationships/image" Target="../media/image67.e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6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image" Target="../media/image68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6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3.wmf"/><Relationship Id="rId26" Type="http://schemas.openxmlformats.org/officeDocument/2006/relationships/image" Target="../media/image67.e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68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image" Target="../media/image68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6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77.emf"/><Relationship Id="rId26" Type="http://schemas.openxmlformats.org/officeDocument/2006/relationships/image" Target="../media/image81.emf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74.e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e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80.emf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82.emf"/><Relationship Id="rId10" Type="http://schemas.openxmlformats.org/officeDocument/2006/relationships/image" Target="../media/image73.e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Relationship Id="rId27" Type="http://schemas.openxmlformats.org/officeDocument/2006/relationships/oleObject" Target="../embeddings/oleObject8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e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90.emf"/><Relationship Id="rId26" Type="http://schemas.openxmlformats.org/officeDocument/2006/relationships/image" Target="../media/image94.emf"/><Relationship Id="rId3" Type="http://schemas.openxmlformats.org/officeDocument/2006/relationships/oleObject" Target="../embeddings/oleObject82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7.e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9.emf"/><Relationship Id="rId20" Type="http://schemas.openxmlformats.org/officeDocument/2006/relationships/image" Target="../media/image91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4.e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93.emf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28" Type="http://schemas.openxmlformats.org/officeDocument/2006/relationships/image" Target="../media/image95.emf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8.emf"/><Relationship Id="rId22" Type="http://schemas.openxmlformats.org/officeDocument/2006/relationships/image" Target="../media/image92.emf"/><Relationship Id="rId27" Type="http://schemas.openxmlformats.org/officeDocument/2006/relationships/oleObject" Target="../embeddings/oleObject9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7.e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9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ehoonyu@uta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e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34" Type="http://schemas.openxmlformats.org/officeDocument/2006/relationships/image" Target="../media/image39.wmf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33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4.wmf"/><Relationship Id="rId32" Type="http://schemas.openxmlformats.org/officeDocument/2006/relationships/image" Target="../media/image38.wmf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36.wmf"/><Relationship Id="rId36" Type="http://schemas.openxmlformats.org/officeDocument/2006/relationships/image" Target="../media/image40.e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1.bin"/><Relationship Id="rId31" Type="http://schemas.openxmlformats.org/officeDocument/2006/relationships/oleObject" Target="../embeddings/oleObject3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35.bin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39.bin"/><Relationship Id="rId8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60725" y="1447800"/>
            <a:ext cx="29145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Feb. 3,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Motion under constant acceleration</a:t>
            </a:r>
            <a:endParaRPr lang="en-US" sz="2800" dirty="0">
              <a:solidFill>
                <a:srgbClr val="660066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One dimensional Kinematic Equations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How do we solve kinematic problems?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Falling motions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Motion in two dimensions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7030A0"/>
                </a:solidFill>
                <a:latin typeface="Arial Narrow" charset="0"/>
              </a:rPr>
              <a:t>Coordinate system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8CB60-BE14-E94F-96BC-6046C3F7A028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Using 1D Kinematic Equations on a Falling object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stone was thrown straight upward at t=0 with +20.0m/s initial velocity on the roof of a 50.0m tall building,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980112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pitchFamily="-84" charset="0"/>
              </a:rPr>
              <a:t>2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(a) Find the time the stone reaches at the maximum height.</a:t>
            </a:r>
            <a:endParaRPr lang="en-US">
              <a:latin typeface="Arial Narrow" pitchFamily="-8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96830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is the acceleration in this motion (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poll 8</a:t>
            </a: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) 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33400" y="3198034"/>
            <a:ext cx="659186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happens to the speed at the maximum height?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059612" y="3238889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66"/>
                </a:solidFill>
                <a:latin typeface="Arial Narrow" pitchFamily="-84" charset="0"/>
              </a:rPr>
              <a:t>V=0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19175" y="3672477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(b) Find the maximum height.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FA4B5E-1C5B-ED4D-8CDB-1A70E5039FA8}"/>
              </a:ext>
            </a:extLst>
          </p:cNvPr>
          <p:cNvSpPr/>
          <p:nvPr/>
        </p:nvSpPr>
        <p:spPr bwMode="auto">
          <a:xfrm>
            <a:off x="8458200" y="1371600"/>
            <a:ext cx="457200" cy="910507"/>
          </a:xfrm>
          <a:prstGeom prst="rect">
            <a:avLst/>
          </a:prstGeom>
          <a:solidFill>
            <a:srgbClr val="CC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C12E0-6C24-4B4E-970D-DCBE889C7CCC}"/>
              </a:ext>
            </a:extLst>
          </p:cNvPr>
          <p:cNvCxnSpPr/>
          <p:nvPr/>
        </p:nvCxnSpPr>
        <p:spPr bwMode="auto">
          <a:xfrm>
            <a:off x="8001000" y="2282107"/>
            <a:ext cx="882650" cy="0"/>
          </a:xfrm>
          <a:prstGeom prst="line">
            <a:avLst/>
          </a:prstGeom>
          <a:noFill/>
          <a:ln w="38100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9D9B5C-2A2B-214B-8395-430324213DF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0600" y="1371600"/>
            <a:ext cx="0" cy="910507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8F161D-1FE0-EB49-AEC9-56D485E84DDD}"/>
              </a:ext>
            </a:extLst>
          </p:cNvPr>
          <p:cNvSpPr txBox="1"/>
          <p:nvPr/>
        </p:nvSpPr>
        <p:spPr>
          <a:xfrm rot="16200000">
            <a:off x="8414496" y="164249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50m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5EFA5B2-7E7C-294A-9868-CEC7A8274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194655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(c) Find the time the stone reaches back to its original height.</a:t>
            </a: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45B897C6-AD31-0747-AE00-06C933C76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" y="4704811"/>
            <a:ext cx="8138766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(d) Find the velocity of the stone when it reaches its original height.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A5AD7A9C-59BA-DA41-BE88-4081C2690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75" y="5219011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(e) Find the velocity and position of the stone at t=5.00s.</a:t>
            </a:r>
          </a:p>
        </p:txBody>
      </p:sp>
    </p:spTree>
    <p:extLst>
      <p:ext uri="{BB962C8B-B14F-4D97-AF65-F5344CB8AC3E}">
        <p14:creationId xmlns:p14="http://schemas.microsoft.com/office/powerpoint/2010/main" val="140444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  <p:bldP spid="57348" grpId="0" animBg="1" autoUpdateAnimBg="0"/>
      <p:bldP spid="57351" grpId="0"/>
      <p:bldP spid="57352" grpId="0"/>
      <p:bldP spid="57353" grpId="0"/>
      <p:bldP spid="57354" grpId="0"/>
      <p:bldP spid="57356" grpId="0"/>
      <p:bldP spid="2" grpId="0" animBg="1"/>
      <p:bldP spid="7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8CB60-BE14-E94F-96BC-6046C3F7A028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Using 1D Kinematic Equations on a Falling object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stone was thrown straight upward at t=0 with +20.0m/s initial velocity on the roof of a 50.0m tall building,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980112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pitchFamily="-84" charset="0"/>
              </a:rPr>
              <a:t>2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09600" y="3840163"/>
          <a:ext cx="64293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8" name="Equation" r:id="rId3" imgW="304560" imgH="241200" progId="Equation.DSMT4">
                  <p:embed/>
                </p:oleObj>
              </mc:Choice>
              <mc:Fallback>
                <p:oleObj name="Equation" r:id="rId3" imgW="304560" imgH="241200" progId="Equation.DSMT4">
                  <p:embed/>
                  <p:pic>
                    <p:nvPicPr>
                      <p:cNvPr id="573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40163"/>
                        <a:ext cx="642938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33400" y="5105400"/>
          <a:ext cx="6127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9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6127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(a) Find the time the stone reaches at the maximum height.</a:t>
            </a:r>
            <a:endParaRPr lang="en-US">
              <a:latin typeface="Arial Narrow" pitchFamily="-8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96830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is the acceleration in this motion (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poll 8</a:t>
            </a: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) 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88950" y="3228975"/>
            <a:ext cx="659186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happens to the speed at the maximum height?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059612" y="3238889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66"/>
                </a:solidFill>
                <a:latin typeface="Arial Narrow" pitchFamily="-84" charset="0"/>
              </a:rPr>
              <a:t>V=0</a:t>
            </a:r>
          </a:p>
        </p:txBody>
      </p:sp>
      <p:graphicFrame>
        <p:nvGraphicFramePr>
          <p:cNvPr id="5735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705600" y="3962400"/>
          <a:ext cx="49371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0" name="Equation" r:id="rId7" imgW="215640" imgH="152280" progId="Equation.DSMT4">
                  <p:embed/>
                </p:oleObj>
              </mc:Choice>
              <mc:Fallback>
                <p:oleObj name="Equation" r:id="rId7" imgW="215640" imgH="152280" progId="Equation.DSMT4">
                  <p:embed/>
                  <p:pic>
                    <p:nvPicPr>
                      <p:cNvPr id="57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62400"/>
                        <a:ext cx="49371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07950" y="4495800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(b) Find the maximum height.</a:t>
            </a:r>
            <a:endParaRPr lang="en-US">
              <a:latin typeface="Arial Narrow" pitchFamily="-84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158875" y="3917950"/>
          <a:ext cx="1203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1" name="Equation" r:id="rId9" imgW="571320" imgH="164880" progId="Equation.DSMT4">
                  <p:embed/>
                </p:oleObj>
              </mc:Choice>
              <mc:Fallback>
                <p:oleObj name="Equation" r:id="rId9" imgW="571320" imgH="164880" progId="Equation.DSMT4">
                  <p:embed/>
                  <p:pic>
                    <p:nvPicPr>
                      <p:cNvPr id="57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917950"/>
                        <a:ext cx="1203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2335213" y="3886200"/>
          <a:ext cx="20335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2" name="Equation" r:id="rId11" imgW="965160" imgH="177480" progId="Equation.DSMT4">
                  <p:embed/>
                </p:oleObj>
              </mc:Choice>
              <mc:Fallback>
                <p:oleObj name="Equation" r:id="rId11" imgW="965160" imgH="177480" progId="Equation.DSMT4">
                  <p:embed/>
                  <p:pic>
                    <p:nvPicPr>
                      <p:cNvPr id="573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3886200"/>
                        <a:ext cx="20335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4330700" y="3886200"/>
          <a:ext cx="1231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3" name="Equation" r:id="rId13" imgW="583920" imgH="177480" progId="Equation.DSMT4">
                  <p:embed/>
                </p:oleObj>
              </mc:Choice>
              <mc:Fallback>
                <p:oleObj name="Equation" r:id="rId13" imgW="583920" imgH="177480" progId="Equation.DSMT4">
                  <p:embed/>
                  <p:pic>
                    <p:nvPicPr>
                      <p:cNvPr id="573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3886200"/>
                        <a:ext cx="12319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5638800" y="37338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rgbClr val="A50021"/>
                </a:solidFill>
                <a:latin typeface="Arial Narrow" pitchFamily="-84" charset="0"/>
              </a:rPr>
              <a:t>Solve for t</a:t>
            </a:r>
          </a:p>
        </p:txBody>
      </p:sp>
      <p:graphicFrame>
        <p:nvGraphicFramePr>
          <p:cNvPr id="57361" name="Object 17"/>
          <p:cNvGraphicFramePr>
            <a:graphicFrameLocks noChangeAspect="1"/>
          </p:cNvGraphicFramePr>
          <p:nvPr/>
        </p:nvGraphicFramePr>
        <p:xfrm>
          <a:off x="7162800" y="3733800"/>
          <a:ext cx="84296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4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5736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733800"/>
                        <a:ext cx="842963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7985125" y="3886200"/>
          <a:ext cx="7016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5"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573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5" y="3886200"/>
                        <a:ext cx="7016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3478213" y="4800600"/>
          <a:ext cx="51260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6" name="Equation" r:id="rId19" imgW="2336760" imgH="393480" progId="Equation.DSMT4">
                  <p:embed/>
                </p:oleObj>
              </mc:Choice>
              <mc:Fallback>
                <p:oleObj name="Equation" r:id="rId19" imgW="2336760" imgH="393480" progId="Equation.DSMT4">
                  <p:embed/>
                  <p:pic>
                    <p:nvPicPr>
                      <p:cNvPr id="573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4800600"/>
                        <a:ext cx="51260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5649913"/>
          <a:ext cx="32035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7" name="Equation" r:id="rId21" imgW="1460160" imgH="203040" progId="Equation.DSMT4">
                  <p:embed/>
                </p:oleObj>
              </mc:Choice>
              <mc:Fallback>
                <p:oleObj name="Equation" r:id="rId21" imgW="1460160" imgH="203040" progId="Equation.DSMT4">
                  <p:embed/>
                  <p:pic>
                    <p:nvPicPr>
                      <p:cNvPr id="573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49913"/>
                        <a:ext cx="32035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1136650" y="4800600"/>
          <a:ext cx="2368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8" name="Equation" r:id="rId23" imgW="1079280" imgH="393480" progId="Equation.DSMT4">
                  <p:embed/>
                </p:oleObj>
              </mc:Choice>
              <mc:Fallback>
                <p:oleObj name="Equation" r:id="rId23" imgW="1079280" imgH="393480" progId="Equation.DSMT4">
                  <p:embed/>
                  <p:pic>
                    <p:nvPicPr>
                      <p:cNvPr id="573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4800600"/>
                        <a:ext cx="23685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CFA4B5E-1C5B-ED4D-8CDB-1A70E5039FA8}"/>
              </a:ext>
            </a:extLst>
          </p:cNvPr>
          <p:cNvSpPr/>
          <p:nvPr/>
        </p:nvSpPr>
        <p:spPr bwMode="auto">
          <a:xfrm>
            <a:off x="8458200" y="1371600"/>
            <a:ext cx="457200" cy="910507"/>
          </a:xfrm>
          <a:prstGeom prst="rect">
            <a:avLst/>
          </a:prstGeom>
          <a:solidFill>
            <a:srgbClr val="CC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C12E0-6C24-4B4E-970D-DCBE889C7CCC}"/>
              </a:ext>
            </a:extLst>
          </p:cNvPr>
          <p:cNvCxnSpPr/>
          <p:nvPr/>
        </p:nvCxnSpPr>
        <p:spPr bwMode="auto">
          <a:xfrm>
            <a:off x="8001000" y="2282107"/>
            <a:ext cx="882650" cy="0"/>
          </a:xfrm>
          <a:prstGeom prst="line">
            <a:avLst/>
          </a:prstGeom>
          <a:noFill/>
          <a:ln w="38100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9D9B5C-2A2B-214B-8395-430324213DF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0600" y="1371600"/>
            <a:ext cx="0" cy="910507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8F161D-1FE0-EB49-AEC9-56D485E84DDD}"/>
              </a:ext>
            </a:extLst>
          </p:cNvPr>
          <p:cNvSpPr txBox="1"/>
          <p:nvPr/>
        </p:nvSpPr>
        <p:spPr>
          <a:xfrm rot="16200000">
            <a:off x="8414496" y="164249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50m</a:t>
            </a:r>
          </a:p>
        </p:txBody>
      </p:sp>
    </p:spTree>
    <p:extLst>
      <p:ext uri="{BB962C8B-B14F-4D97-AF65-F5344CB8AC3E}">
        <p14:creationId xmlns:p14="http://schemas.microsoft.com/office/powerpoint/2010/main" val="363425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  <p:bldP spid="573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073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0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D6D8D4-EDCA-C34C-B42A-8DB707E57CA1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0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Example of a Falling Object cnt’d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676400" y="1557338"/>
          <a:ext cx="5619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3" name="Equation" r:id="rId3" imgW="215640" imgH="152280" progId="Equation.DSMT4">
                  <p:embed/>
                </p:oleObj>
              </mc:Choice>
              <mc:Fallback>
                <p:oleObj name="Equation" r:id="rId3" imgW="215640" imgH="152280" progId="Equation.DSMT4">
                  <p:embed/>
                  <p:pic>
                    <p:nvPicPr>
                      <p:cNvPr id="583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57338"/>
                        <a:ext cx="5619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800" y="2746375"/>
          <a:ext cx="7889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4" name="Equation" r:id="rId5" imgW="317160" imgH="152280" progId="Equation.DSMT4">
                  <p:embed/>
                </p:oleObj>
              </mc:Choice>
              <mc:Fallback>
                <p:oleObj name="Equation" r:id="rId5" imgW="317160" imgH="152280" progId="Equation.DSMT4">
                  <p:embed/>
                  <p:pic>
                    <p:nvPicPr>
                      <p:cNvPr id="58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6375"/>
                        <a:ext cx="7889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676400" y="4652963"/>
          <a:ext cx="7858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5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583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52963"/>
                        <a:ext cx="78581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954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Position</a:t>
            </a:r>
            <a:endParaRPr lang="en-US" sz="20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600200" y="3962400"/>
          <a:ext cx="7429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6" name="Equation" r:id="rId9" imgW="317160" imgH="152280" progId="Equation.DSMT4">
                  <p:embed/>
                </p:oleObj>
              </mc:Choice>
              <mc:Fallback>
                <p:oleObj name="Equation" r:id="rId9" imgW="317160" imgH="152280" progId="Equation.DSMT4">
                  <p:embed/>
                  <p:pic>
                    <p:nvPicPr>
                      <p:cNvPr id="58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7429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914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Velocity</a:t>
            </a:r>
            <a:endParaRPr lang="en-US" sz="18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(c) Find the time the stone reaches back to its original height.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2613" y="1981200"/>
            <a:ext cx="80613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(d) Find the velocity of the stone when it reaches its original height.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(e) Find the velocity and position of the stone at t=5.00s.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2209800" y="1524000"/>
          <a:ext cx="16192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7" name="Equation" r:id="rId11" imgW="622080" imgH="177480" progId="Equation.DSMT4">
                  <p:embed/>
                </p:oleObj>
              </mc:Choice>
              <mc:Fallback>
                <p:oleObj name="Equation" r:id="rId11" imgW="622080" imgH="177480" progId="Equation.DSMT4">
                  <p:embed/>
                  <p:pic>
                    <p:nvPicPr>
                      <p:cNvPr id="583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6192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3808413" y="1524000"/>
          <a:ext cx="9921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8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58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1524000"/>
                        <a:ext cx="992187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1828800" y="2667000"/>
          <a:ext cx="15128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9" name="Equation" r:id="rId15" imgW="609480" imgH="164880" progId="Equation.DSMT4">
                  <p:embed/>
                </p:oleObj>
              </mc:Choice>
              <mc:Fallback>
                <p:oleObj name="Equation" r:id="rId15" imgW="609480" imgH="16488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15128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352800" y="2620963"/>
          <a:ext cx="35004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0" name="Equation" r:id="rId17" imgW="1409400" imgH="203040" progId="Equation.DSMT4">
                  <p:embed/>
                </p:oleObj>
              </mc:Choice>
              <mc:Fallback>
                <p:oleObj name="Equation" r:id="rId17" imgW="1409400" imgH="20304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20963"/>
                        <a:ext cx="350043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764338" y="2590800"/>
          <a:ext cx="19224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1" name="Equation" r:id="rId19" imgW="774360" imgH="203040" progId="Equation.DSMT4">
                  <p:embed/>
                </p:oleObj>
              </mc:Choice>
              <mc:Fallback>
                <p:oleObj name="Equation" r:id="rId19" imgW="774360" imgH="203040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590800"/>
                        <a:ext cx="19224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306638" y="3962400"/>
          <a:ext cx="1427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2" name="Equation" r:id="rId21" imgW="609480" imgH="164880" progId="Equation.DSMT4">
                  <p:embed/>
                </p:oleObj>
              </mc:Choice>
              <mc:Fallback>
                <p:oleObj name="Equation" r:id="rId21" imgW="609480" imgH="164880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3962400"/>
                        <a:ext cx="14271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3709988" y="3886200"/>
          <a:ext cx="5053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3" name="Equation" r:id="rId23" imgW="2158920" imgH="203040" progId="Equation.DSMT4">
                  <p:embed/>
                </p:oleObj>
              </mc:Choice>
              <mc:Fallback>
                <p:oleObj name="Equation" r:id="rId23" imgW="2158920" imgH="203040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3886200"/>
                        <a:ext cx="50530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524000" y="5218113"/>
          <a:ext cx="59928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4" name="Equation" r:id="rId25" imgW="2667000" imgH="406400" progId="Equation.DSMT4">
                  <p:embed/>
                </p:oleObj>
              </mc:Choice>
              <mc:Fallback>
                <p:oleObj name="Equation" r:id="rId25" imgW="2667000" imgH="406400" progId="Equation.DSMT4">
                  <p:embed/>
                  <p:pic>
                    <p:nvPicPr>
                      <p:cNvPr id="58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18113"/>
                        <a:ext cx="59928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2351088" y="4343400"/>
          <a:ext cx="26781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5" name="Equation" r:id="rId27" imgW="952200" imgH="393480" progId="Equation.DSMT4">
                  <p:embed/>
                </p:oleObj>
              </mc:Choice>
              <mc:Fallback>
                <p:oleObj name="Equation" r:id="rId27" imgW="952200" imgH="393480" progId="Equation.DSMT4">
                  <p:embed/>
                  <p:pic>
                    <p:nvPicPr>
                      <p:cNvPr id="58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343400"/>
                        <a:ext cx="2678112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7467600" y="5410200"/>
          <a:ext cx="1655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6" name="Equation" r:id="rId29" imgW="736560" imgH="203040" progId="Equation.DSMT4">
                  <p:embed/>
                </p:oleObj>
              </mc:Choice>
              <mc:Fallback>
                <p:oleObj name="Equation" r:id="rId29" imgW="736560" imgH="203040" progId="Equation.DSMT4">
                  <p:embed/>
                  <p:pic>
                    <p:nvPicPr>
                      <p:cNvPr id="58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410200"/>
                        <a:ext cx="165576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905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  <p:bldP spid="583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8CB60-BE14-E94F-96BC-6046C3F7A028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Using 1D Kinematic Equations on a Falling object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stone was thrown straight upward at t=0 with +20.0m/s initial velocity on the roof of a 50.0m tall building,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980112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pitchFamily="-84" charset="0"/>
              </a:rPr>
              <a:t>2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09600" y="3840163"/>
          <a:ext cx="642938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6" name="Equation" r:id="rId3" imgW="304560" imgH="241200" progId="Equation.DSMT4">
                  <p:embed/>
                </p:oleObj>
              </mc:Choice>
              <mc:Fallback>
                <p:oleObj name="Equation" r:id="rId3" imgW="304560" imgH="241200" progId="Equation.DSMT4">
                  <p:embed/>
                  <p:pic>
                    <p:nvPicPr>
                      <p:cNvPr id="573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40163"/>
                        <a:ext cx="642938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33400" y="5105400"/>
          <a:ext cx="6127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7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6127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(a) Find the time the stone reaches at the maximum height.</a:t>
            </a:r>
            <a:endParaRPr lang="en-US">
              <a:latin typeface="Arial Narrow" pitchFamily="-8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96830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is the acceleration in this motion (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poll 8</a:t>
            </a: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) 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88950" y="3228975"/>
            <a:ext cx="6591869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What happens to the speed at the maximum height?</a:t>
            </a:r>
            <a:endParaRPr lang="en-US" dirty="0">
              <a:latin typeface="Arial Narrow" pitchFamily="-84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059612" y="3238889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rgbClr val="FF0066"/>
                </a:solidFill>
                <a:latin typeface="Arial Narrow" pitchFamily="-84" charset="0"/>
              </a:rPr>
              <a:t>V=0</a:t>
            </a:r>
          </a:p>
        </p:txBody>
      </p:sp>
      <p:graphicFrame>
        <p:nvGraphicFramePr>
          <p:cNvPr id="5735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705600" y="3962400"/>
          <a:ext cx="49371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8" name="Equation" r:id="rId7" imgW="215640" imgH="152280" progId="Equation.DSMT4">
                  <p:embed/>
                </p:oleObj>
              </mc:Choice>
              <mc:Fallback>
                <p:oleObj name="Equation" r:id="rId7" imgW="215640" imgH="152280" progId="Equation.DSMT4">
                  <p:embed/>
                  <p:pic>
                    <p:nvPicPr>
                      <p:cNvPr id="57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62400"/>
                        <a:ext cx="49371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07950" y="4495800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(b) Find the maximum height.</a:t>
            </a:r>
            <a:endParaRPr lang="en-US">
              <a:latin typeface="Arial Narrow" pitchFamily="-84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158875" y="3917950"/>
          <a:ext cx="1203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9" name="Equation" r:id="rId9" imgW="571320" imgH="164880" progId="Equation.DSMT4">
                  <p:embed/>
                </p:oleObj>
              </mc:Choice>
              <mc:Fallback>
                <p:oleObj name="Equation" r:id="rId9" imgW="571320" imgH="164880" progId="Equation.DSMT4">
                  <p:embed/>
                  <p:pic>
                    <p:nvPicPr>
                      <p:cNvPr id="57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917950"/>
                        <a:ext cx="1203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2335213" y="3886200"/>
          <a:ext cx="20335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0" name="Equation" r:id="rId11" imgW="965160" imgH="177480" progId="Equation.DSMT4">
                  <p:embed/>
                </p:oleObj>
              </mc:Choice>
              <mc:Fallback>
                <p:oleObj name="Equation" r:id="rId11" imgW="965160" imgH="177480" progId="Equation.DSMT4">
                  <p:embed/>
                  <p:pic>
                    <p:nvPicPr>
                      <p:cNvPr id="573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3886200"/>
                        <a:ext cx="20335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4330700" y="3886200"/>
          <a:ext cx="12319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1" name="Equation" r:id="rId13" imgW="583920" imgH="177480" progId="Equation.DSMT4">
                  <p:embed/>
                </p:oleObj>
              </mc:Choice>
              <mc:Fallback>
                <p:oleObj name="Equation" r:id="rId13" imgW="583920" imgH="177480" progId="Equation.DSMT4">
                  <p:embed/>
                  <p:pic>
                    <p:nvPicPr>
                      <p:cNvPr id="573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3886200"/>
                        <a:ext cx="12319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5638800" y="37338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rgbClr val="A50021"/>
                </a:solidFill>
                <a:latin typeface="Arial Narrow" pitchFamily="-84" charset="0"/>
              </a:rPr>
              <a:t>Solve for t</a:t>
            </a:r>
          </a:p>
        </p:txBody>
      </p:sp>
      <p:graphicFrame>
        <p:nvGraphicFramePr>
          <p:cNvPr id="57361" name="Object 17"/>
          <p:cNvGraphicFramePr>
            <a:graphicFrameLocks noChangeAspect="1"/>
          </p:cNvGraphicFramePr>
          <p:nvPr/>
        </p:nvGraphicFramePr>
        <p:xfrm>
          <a:off x="7162800" y="3733800"/>
          <a:ext cx="842963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2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5736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733800"/>
                        <a:ext cx="842963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7985125" y="3886200"/>
          <a:ext cx="7016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3"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573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5" y="3886200"/>
                        <a:ext cx="7016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3478213" y="4800600"/>
          <a:ext cx="51260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" name="Equation" r:id="rId19" imgW="2336760" imgH="393480" progId="Equation.DSMT4">
                  <p:embed/>
                </p:oleObj>
              </mc:Choice>
              <mc:Fallback>
                <p:oleObj name="Equation" r:id="rId19" imgW="2336760" imgH="393480" progId="Equation.DSMT4">
                  <p:embed/>
                  <p:pic>
                    <p:nvPicPr>
                      <p:cNvPr id="573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4800600"/>
                        <a:ext cx="51260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5649913"/>
          <a:ext cx="32035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" name="Equation" r:id="rId21" imgW="1460160" imgH="203040" progId="Equation.DSMT4">
                  <p:embed/>
                </p:oleObj>
              </mc:Choice>
              <mc:Fallback>
                <p:oleObj name="Equation" r:id="rId21" imgW="1460160" imgH="203040" progId="Equation.DSMT4">
                  <p:embed/>
                  <p:pic>
                    <p:nvPicPr>
                      <p:cNvPr id="573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49913"/>
                        <a:ext cx="32035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1136650" y="4800600"/>
          <a:ext cx="23685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6" name="Equation" r:id="rId23" imgW="1079280" imgH="393480" progId="Equation.DSMT4">
                  <p:embed/>
                </p:oleObj>
              </mc:Choice>
              <mc:Fallback>
                <p:oleObj name="Equation" r:id="rId23" imgW="1079280" imgH="393480" progId="Equation.DSMT4">
                  <p:embed/>
                  <p:pic>
                    <p:nvPicPr>
                      <p:cNvPr id="573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4800600"/>
                        <a:ext cx="23685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CFA4B5E-1C5B-ED4D-8CDB-1A70E5039FA8}"/>
              </a:ext>
            </a:extLst>
          </p:cNvPr>
          <p:cNvSpPr/>
          <p:nvPr/>
        </p:nvSpPr>
        <p:spPr bwMode="auto">
          <a:xfrm>
            <a:off x="8458200" y="1371600"/>
            <a:ext cx="457200" cy="910507"/>
          </a:xfrm>
          <a:prstGeom prst="rect">
            <a:avLst/>
          </a:prstGeom>
          <a:solidFill>
            <a:srgbClr val="CC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C12E0-6C24-4B4E-970D-DCBE889C7CCC}"/>
              </a:ext>
            </a:extLst>
          </p:cNvPr>
          <p:cNvCxnSpPr/>
          <p:nvPr/>
        </p:nvCxnSpPr>
        <p:spPr bwMode="auto">
          <a:xfrm>
            <a:off x="8001000" y="2282107"/>
            <a:ext cx="882650" cy="0"/>
          </a:xfrm>
          <a:prstGeom prst="line">
            <a:avLst/>
          </a:prstGeom>
          <a:noFill/>
          <a:ln w="38100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9D9B5C-2A2B-214B-8395-430324213DF1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0600" y="1371600"/>
            <a:ext cx="0" cy="910507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38F161D-1FE0-EB49-AEC9-56D485E84DDD}"/>
              </a:ext>
            </a:extLst>
          </p:cNvPr>
          <p:cNvSpPr txBox="1"/>
          <p:nvPr/>
        </p:nvSpPr>
        <p:spPr>
          <a:xfrm rot="16200000">
            <a:off x="8414496" y="1642493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50m</a:t>
            </a:r>
          </a:p>
        </p:txBody>
      </p:sp>
    </p:spTree>
    <p:extLst>
      <p:ext uri="{BB962C8B-B14F-4D97-AF65-F5344CB8AC3E}">
        <p14:creationId xmlns:p14="http://schemas.microsoft.com/office/powerpoint/2010/main" val="189938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  <p:bldP spid="57348" grpId="0" animBg="1" autoUpdateAnimBg="0"/>
      <p:bldP spid="57351" grpId="0"/>
      <p:bldP spid="57352" grpId="0"/>
      <p:bldP spid="57353" grpId="0"/>
      <p:bldP spid="57354" grpId="0"/>
      <p:bldP spid="57356" grpId="0"/>
      <p:bldP spid="57360" grpId="0" animBg="1"/>
      <p:bldP spid="2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073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0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D6D8D4-EDCA-C34C-B42A-8DB707E57CA1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0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Example of a Falling Object cnt’d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676400" y="1557338"/>
          <a:ext cx="5619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7" name="Equation" r:id="rId3" imgW="215640" imgH="152280" progId="Equation.DSMT4">
                  <p:embed/>
                </p:oleObj>
              </mc:Choice>
              <mc:Fallback>
                <p:oleObj name="Equation" r:id="rId3" imgW="215640" imgH="152280" progId="Equation.DSMT4">
                  <p:embed/>
                  <p:pic>
                    <p:nvPicPr>
                      <p:cNvPr id="583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57338"/>
                        <a:ext cx="5619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800" y="2746375"/>
          <a:ext cx="7889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8" name="Equation" r:id="rId5" imgW="317160" imgH="152280" progId="Equation.DSMT4">
                  <p:embed/>
                </p:oleObj>
              </mc:Choice>
              <mc:Fallback>
                <p:oleObj name="Equation" r:id="rId5" imgW="317160" imgH="152280" progId="Equation.DSMT4">
                  <p:embed/>
                  <p:pic>
                    <p:nvPicPr>
                      <p:cNvPr id="58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6375"/>
                        <a:ext cx="7889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676400" y="4652963"/>
          <a:ext cx="7858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9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583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52963"/>
                        <a:ext cx="78581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954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Position</a:t>
            </a:r>
            <a:endParaRPr lang="en-US" sz="20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600200" y="3962400"/>
          <a:ext cx="7429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0" name="Equation" r:id="rId9" imgW="317160" imgH="152280" progId="Equation.DSMT4">
                  <p:embed/>
                </p:oleObj>
              </mc:Choice>
              <mc:Fallback>
                <p:oleObj name="Equation" r:id="rId9" imgW="317160" imgH="152280" progId="Equation.DSMT4">
                  <p:embed/>
                  <p:pic>
                    <p:nvPicPr>
                      <p:cNvPr id="58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7429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914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Velocity</a:t>
            </a:r>
            <a:endParaRPr lang="en-US" sz="1800" baseline="30000">
              <a:solidFill>
                <a:srgbClr val="FF0066"/>
              </a:solidFill>
              <a:latin typeface="Arial Narrow" pitchFamily="-8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(c) Find the time the stone reaches back to its original height.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2613" y="1981200"/>
            <a:ext cx="80613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(d) Find the velocity of the stone when it reaches its original height.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(e) Find the velocity and position of the stone at t=5.00s.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2209800" y="1524000"/>
          <a:ext cx="16192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1" name="Equation" r:id="rId11" imgW="622080" imgH="177480" progId="Equation.DSMT4">
                  <p:embed/>
                </p:oleObj>
              </mc:Choice>
              <mc:Fallback>
                <p:oleObj name="Equation" r:id="rId11" imgW="622080" imgH="177480" progId="Equation.DSMT4">
                  <p:embed/>
                  <p:pic>
                    <p:nvPicPr>
                      <p:cNvPr id="583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0"/>
                        <a:ext cx="16192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3808413" y="1524000"/>
          <a:ext cx="9921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2" name="Equation" r:id="rId13" imgW="380880" imgH="177480" progId="Equation.DSMT4">
                  <p:embed/>
                </p:oleObj>
              </mc:Choice>
              <mc:Fallback>
                <p:oleObj name="Equation" r:id="rId13" imgW="380880" imgH="177480" progId="Equation.DSMT4">
                  <p:embed/>
                  <p:pic>
                    <p:nvPicPr>
                      <p:cNvPr id="58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1524000"/>
                        <a:ext cx="992187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1828800" y="2667000"/>
          <a:ext cx="15128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3" name="Equation" r:id="rId15" imgW="609480" imgH="164880" progId="Equation.DSMT4">
                  <p:embed/>
                </p:oleObj>
              </mc:Choice>
              <mc:Fallback>
                <p:oleObj name="Equation" r:id="rId15" imgW="609480" imgH="16488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000"/>
                        <a:ext cx="15128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352800" y="2620963"/>
          <a:ext cx="35004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4" name="Equation" r:id="rId17" imgW="1409400" imgH="203040" progId="Equation.DSMT4">
                  <p:embed/>
                </p:oleObj>
              </mc:Choice>
              <mc:Fallback>
                <p:oleObj name="Equation" r:id="rId17" imgW="1409400" imgH="20304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20963"/>
                        <a:ext cx="350043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764338" y="2590800"/>
          <a:ext cx="19224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5" name="Equation" r:id="rId19" imgW="774360" imgH="203040" progId="Equation.DSMT4">
                  <p:embed/>
                </p:oleObj>
              </mc:Choice>
              <mc:Fallback>
                <p:oleObj name="Equation" r:id="rId19" imgW="774360" imgH="203040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338" y="2590800"/>
                        <a:ext cx="192246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306638" y="3962400"/>
          <a:ext cx="1427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6" name="Equation" r:id="rId21" imgW="609480" imgH="164880" progId="Equation.DSMT4">
                  <p:embed/>
                </p:oleObj>
              </mc:Choice>
              <mc:Fallback>
                <p:oleObj name="Equation" r:id="rId21" imgW="609480" imgH="164880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3962400"/>
                        <a:ext cx="14271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3709988" y="3886200"/>
          <a:ext cx="5053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7" name="Equation" r:id="rId23" imgW="2158920" imgH="203040" progId="Equation.DSMT4">
                  <p:embed/>
                </p:oleObj>
              </mc:Choice>
              <mc:Fallback>
                <p:oleObj name="Equation" r:id="rId23" imgW="2158920" imgH="203040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3886200"/>
                        <a:ext cx="50530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524000" y="5218113"/>
          <a:ext cx="59928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8" name="Equation" r:id="rId25" imgW="2667000" imgH="406400" progId="Equation.DSMT4">
                  <p:embed/>
                </p:oleObj>
              </mc:Choice>
              <mc:Fallback>
                <p:oleObj name="Equation" r:id="rId25" imgW="2667000" imgH="406400" progId="Equation.DSMT4">
                  <p:embed/>
                  <p:pic>
                    <p:nvPicPr>
                      <p:cNvPr id="58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18113"/>
                        <a:ext cx="5992813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2351088" y="4343400"/>
          <a:ext cx="26781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9" name="Equation" r:id="rId27" imgW="952200" imgH="393480" progId="Equation.DSMT4">
                  <p:embed/>
                </p:oleObj>
              </mc:Choice>
              <mc:Fallback>
                <p:oleObj name="Equation" r:id="rId27" imgW="952200" imgH="393480" progId="Equation.DSMT4">
                  <p:embed/>
                  <p:pic>
                    <p:nvPicPr>
                      <p:cNvPr id="58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343400"/>
                        <a:ext cx="2678112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7467600" y="5410200"/>
          <a:ext cx="1655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00" name="Equation" r:id="rId29" imgW="736560" imgH="203040" progId="Equation.DSMT4">
                  <p:embed/>
                </p:oleObj>
              </mc:Choice>
              <mc:Fallback>
                <p:oleObj name="Equation" r:id="rId29" imgW="736560" imgH="203040" progId="Equation.DSMT4">
                  <p:embed/>
                  <p:pic>
                    <p:nvPicPr>
                      <p:cNvPr id="58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410200"/>
                        <a:ext cx="165576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77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  <p:bldP spid="58376" grpId="0" animBg="1"/>
      <p:bldP spid="58377" grpId="0"/>
      <p:bldP spid="58378" grpId="0"/>
      <p:bldP spid="583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17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17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D4CD6-9DEA-234F-B1AF-BFAAF276E973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2D Coordinate Systems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153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They make it easy  and consistent to express locations or positions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Two commonly used systems, depending on convenience, are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Cartesian (Rectangular) Coordinate System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Coordinates are expressed in (x,y)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Polar Coordinate System </a:t>
            </a:r>
          </a:p>
          <a:p>
            <a:pPr lvl="2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Coordinates are expressed in distance from the origin ® and the angle measured from the x-axis, </a:t>
            </a:r>
            <a:r>
              <a:rPr lang="en-US" sz="1800">
                <a:latin typeface="Symbol" pitchFamily="-84" charset="2"/>
                <a:ea typeface="ＭＳ Ｐゴシック" pitchFamily="-84" charset="-128"/>
              </a:rPr>
              <a:t>θ </a:t>
            </a:r>
            <a:r>
              <a:rPr lang="en-US" sz="1800">
                <a:ea typeface="ＭＳ Ｐゴシック" pitchFamily="-84" charset="-128"/>
              </a:rPr>
              <a:t>(r</a:t>
            </a:r>
            <a:r>
              <a:rPr lang="en-US" sz="1800">
                <a:latin typeface="Symbol" pitchFamily="-84" charset="2"/>
                <a:ea typeface="ＭＳ Ｐゴシック" pitchFamily="-84" charset="-128"/>
              </a:rPr>
              <a:t>,θ</a:t>
            </a:r>
            <a:r>
              <a:rPr lang="en-US" sz="1800">
                <a:ea typeface="ＭＳ Ｐゴシック" pitchFamily="-84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Vectors become a lot easier to express and compute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484188" y="57912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O (0,0)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743200" y="41148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(x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,y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)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1943100" y="44958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r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66900" y="5257800"/>
            <a:ext cx="600075" cy="534988"/>
            <a:chOff x="1152" y="3311"/>
            <a:chExt cx="378" cy="337"/>
          </a:xfrm>
        </p:grpSpPr>
        <p:sp>
          <p:nvSpPr>
            <p:cNvPr id="31785" name="Text Box 8"/>
            <p:cNvSpPr txBox="1">
              <a:spLocks noChangeArrowheads="1"/>
            </p:cNvSpPr>
            <p:nvPr/>
          </p:nvSpPr>
          <p:spPr bwMode="auto">
            <a:xfrm>
              <a:off x="1248" y="3311"/>
              <a:ext cx="28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pitchFamily="-84" charset="2"/>
                </a:rPr>
                <a:t>θ</a:t>
              </a:r>
              <a:r>
                <a:rPr lang="en-US" baseline="-25000">
                  <a:solidFill>
                    <a:srgbClr val="333399"/>
                  </a:solidFill>
                  <a:latin typeface="Symbol" pitchFamily="-84" charset="2"/>
                </a:rPr>
                <a:t>1</a:t>
              </a:r>
            </a:p>
          </p:txBody>
        </p:sp>
        <p:sp>
          <p:nvSpPr>
            <p:cNvPr id="31786" name="AutoShape 9"/>
            <p:cNvSpPr>
              <a:spLocks noChangeArrowheads="1"/>
            </p:cNvSpPr>
            <p:nvPr/>
          </p:nvSpPr>
          <p:spPr bwMode="auto">
            <a:xfrm rot="-5681994">
              <a:off x="1032" y="3432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4570" name="Object 2"/>
          <p:cNvGraphicFramePr>
            <a:graphicFrameLocks noChangeAspect="1"/>
          </p:cNvGraphicFramePr>
          <p:nvPr/>
        </p:nvGraphicFramePr>
        <p:xfrm>
          <a:off x="4643438" y="4527550"/>
          <a:ext cx="6143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6" name="Equation" r:id="rId3" imgW="279360" imgH="228600" progId="Equation.DSMT4">
                  <p:embed/>
                </p:oleObj>
              </mc:Choice>
              <mc:Fallback>
                <p:oleObj name="Equation" r:id="rId3" imgW="279360" imgH="228600" progId="Equation.DSMT4">
                  <p:embed/>
                  <p:pic>
                    <p:nvPicPr>
                      <p:cNvPr id="1945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527550"/>
                        <a:ext cx="61436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5029200" y="3581400"/>
            <a:ext cx="31242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are Cartesian and Polar coordinates related?</a:t>
            </a:r>
          </a:p>
        </p:txBody>
      </p:sp>
      <p:graphicFrame>
        <p:nvGraphicFramePr>
          <p:cNvPr id="194572" name="Object 3"/>
          <p:cNvGraphicFramePr>
            <a:graphicFrameLocks noChangeAspect="1"/>
          </p:cNvGraphicFramePr>
          <p:nvPr/>
        </p:nvGraphicFramePr>
        <p:xfrm>
          <a:off x="6667500" y="4635500"/>
          <a:ext cx="508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7" name="Equation" r:id="rId5" imgW="253800" imgH="228600" progId="Equation.DSMT4">
                  <p:embed/>
                </p:oleObj>
              </mc:Choice>
              <mc:Fallback>
                <p:oleObj name="Equation" r:id="rId5" imgW="253800" imgH="228600" progId="Equation.DSMT4">
                  <p:embed/>
                  <p:pic>
                    <p:nvPicPr>
                      <p:cNvPr id="19457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0" y="4635500"/>
                        <a:ext cx="508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93763" y="4114800"/>
            <a:ext cx="1849437" cy="457200"/>
            <a:chOff x="563" y="2592"/>
            <a:chExt cx="1165" cy="288"/>
          </a:xfrm>
        </p:grpSpPr>
        <p:sp>
          <p:nvSpPr>
            <p:cNvPr id="31783" name="Line 14"/>
            <p:cNvSpPr>
              <a:spLocks noChangeShapeType="1"/>
            </p:cNvSpPr>
            <p:nvPr/>
          </p:nvSpPr>
          <p:spPr bwMode="auto">
            <a:xfrm rot="-5400000">
              <a:off x="1320" y="2328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15"/>
            <p:cNvSpPr txBox="1">
              <a:spLocks noChangeArrowheads="1"/>
            </p:cNvSpPr>
            <p:nvPr/>
          </p:nvSpPr>
          <p:spPr bwMode="auto">
            <a:xfrm>
              <a:off x="563" y="2592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y</a:t>
              </a:r>
              <a:r>
                <a:rPr lang="en-US" baseline="-25000">
                  <a:solidFill>
                    <a:srgbClr val="333399"/>
                  </a:solidFill>
                  <a:latin typeface="Arial Narrow" pitchFamily="-84" charset="0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570163" y="4343400"/>
            <a:ext cx="401637" cy="1905000"/>
            <a:chOff x="1619" y="2736"/>
            <a:chExt cx="253" cy="1200"/>
          </a:xfrm>
        </p:grpSpPr>
        <p:sp>
          <p:nvSpPr>
            <p:cNvPr id="31781" name="Line 17"/>
            <p:cNvSpPr>
              <a:spLocks noChangeShapeType="1"/>
            </p:cNvSpPr>
            <p:nvPr/>
          </p:nvSpPr>
          <p:spPr bwMode="auto">
            <a:xfrm>
              <a:off x="1745" y="2736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Text Box 18"/>
            <p:cNvSpPr txBox="1">
              <a:spLocks noChangeArrowheads="1"/>
            </p:cNvSpPr>
            <p:nvPr/>
          </p:nvSpPr>
          <p:spPr bwMode="auto">
            <a:xfrm>
              <a:off x="1619" y="3648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x</a:t>
              </a:r>
              <a:r>
                <a:rPr lang="en-US" baseline="-25000">
                  <a:solidFill>
                    <a:srgbClr val="333399"/>
                  </a:solidFill>
                  <a:latin typeface="Arial Narrow" pitchFamily="-84" charset="0"/>
                </a:rPr>
                <a:t>1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219200" y="5562600"/>
            <a:ext cx="2797175" cy="457200"/>
            <a:chOff x="768" y="3504"/>
            <a:chExt cx="1762" cy="288"/>
          </a:xfrm>
        </p:grpSpPr>
        <p:sp>
          <p:nvSpPr>
            <p:cNvPr id="31779" name="Line 20"/>
            <p:cNvSpPr>
              <a:spLocks noChangeShapeType="1"/>
            </p:cNvSpPr>
            <p:nvPr/>
          </p:nvSpPr>
          <p:spPr bwMode="auto">
            <a:xfrm>
              <a:off x="768" y="3648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2243" y="3504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+x</a:t>
              </a:r>
              <a:endParaRPr lang="en-US" baseline="-25000">
                <a:solidFill>
                  <a:srgbClr val="333399"/>
                </a:solidFill>
                <a:latin typeface="Arial Narrow" pitchFamily="-84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92188" y="3429000"/>
            <a:ext cx="455612" cy="2590800"/>
            <a:chOff x="625" y="2160"/>
            <a:chExt cx="287" cy="1632"/>
          </a:xfrm>
        </p:grpSpPr>
        <p:sp>
          <p:nvSpPr>
            <p:cNvPr id="31777" name="Line 23"/>
            <p:cNvSpPr>
              <a:spLocks noChangeShapeType="1"/>
            </p:cNvSpPr>
            <p:nvPr/>
          </p:nvSpPr>
          <p:spPr bwMode="auto">
            <a:xfrm rot="-5400000">
              <a:off x="192" y="307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Text Box 24"/>
            <p:cNvSpPr txBox="1">
              <a:spLocks noChangeArrowheads="1"/>
            </p:cNvSpPr>
            <p:nvPr/>
          </p:nvSpPr>
          <p:spPr bwMode="auto">
            <a:xfrm>
              <a:off x="625" y="216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pitchFamily="-84" charset="0"/>
                </a:rPr>
                <a:t>+y</a:t>
              </a:r>
              <a:endParaRPr lang="en-US" baseline="-25000">
                <a:solidFill>
                  <a:srgbClr val="333399"/>
                </a:solidFill>
                <a:latin typeface="Arial Narrow" pitchFamily="-84" charset="0"/>
              </a:endParaRPr>
            </a:p>
          </p:txBody>
        </p:sp>
      </p:grpSp>
      <p:graphicFrame>
        <p:nvGraphicFramePr>
          <p:cNvPr id="194585" name="Object 4"/>
          <p:cNvGraphicFramePr>
            <a:graphicFrameLocks noChangeAspect="1"/>
          </p:cNvGraphicFramePr>
          <p:nvPr/>
        </p:nvGraphicFramePr>
        <p:xfrm>
          <a:off x="4616450" y="5165725"/>
          <a:ext cx="6413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8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19458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5165725"/>
                        <a:ext cx="6413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6" name="Object 5"/>
          <p:cNvGraphicFramePr>
            <a:graphicFrameLocks noChangeAspect="1"/>
          </p:cNvGraphicFramePr>
          <p:nvPr/>
        </p:nvGraphicFramePr>
        <p:xfrm>
          <a:off x="6565900" y="5295900"/>
          <a:ext cx="990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9" name="Equation" r:id="rId9" imgW="495300" imgH="241300" progId="Equation.DSMT4">
                  <p:embed/>
                </p:oleObj>
              </mc:Choice>
              <mc:Fallback>
                <p:oleObj name="Equation" r:id="rId9" imgW="495300" imgH="241300" progId="Equation.DSMT4">
                  <p:embed/>
                  <p:pic>
                    <p:nvPicPr>
                      <p:cNvPr id="19458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5295900"/>
                        <a:ext cx="990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7" name="Object 6"/>
          <p:cNvGraphicFramePr>
            <a:graphicFrameLocks noChangeAspect="1"/>
          </p:cNvGraphicFramePr>
          <p:nvPr/>
        </p:nvGraphicFramePr>
        <p:xfrm>
          <a:off x="7048500" y="4533900"/>
          <a:ext cx="1498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0" name="Equation" r:id="rId11" imgW="749300" imgH="330200" progId="Equation.DSMT4">
                  <p:embed/>
                </p:oleObj>
              </mc:Choice>
              <mc:Fallback>
                <p:oleObj name="Equation" r:id="rId11" imgW="749300" imgH="330200" progId="Equation.DSMT4">
                  <p:embed/>
                  <p:pic>
                    <p:nvPicPr>
                      <p:cNvPr id="19458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4533900"/>
                        <a:ext cx="14986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8" name="Object 7"/>
          <p:cNvGraphicFramePr>
            <a:graphicFrameLocks noChangeAspect="1"/>
          </p:cNvGraphicFramePr>
          <p:nvPr/>
        </p:nvGraphicFramePr>
        <p:xfrm>
          <a:off x="7670800" y="5029200"/>
          <a:ext cx="330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1" name="Equation" r:id="rId13" imgW="164880" imgH="228600" progId="Equation.DSMT4">
                  <p:embed/>
                </p:oleObj>
              </mc:Choice>
              <mc:Fallback>
                <p:oleObj name="Equation" r:id="rId13" imgW="164880" imgH="228600" progId="Equation.DSMT4">
                  <p:embed/>
                  <p:pic>
                    <p:nvPicPr>
                      <p:cNvPr id="19458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5029200"/>
                        <a:ext cx="330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9" name="Object 8"/>
          <p:cNvGraphicFramePr>
            <a:graphicFrameLocks noChangeAspect="1"/>
          </p:cNvGraphicFramePr>
          <p:nvPr/>
        </p:nvGraphicFramePr>
        <p:xfrm>
          <a:off x="5283200" y="4481513"/>
          <a:ext cx="2794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2" name="Equation" r:id="rId15" imgW="127000" imgH="241300" progId="Equation.DSMT4">
                  <p:embed/>
                </p:oleObj>
              </mc:Choice>
              <mc:Fallback>
                <p:oleObj name="Equation" r:id="rId15" imgW="127000" imgH="241300" progId="Equation.DSMT4">
                  <p:embed/>
                  <p:pic>
                    <p:nvPicPr>
                      <p:cNvPr id="19458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4481513"/>
                        <a:ext cx="2794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0" name="Object 9"/>
          <p:cNvGraphicFramePr>
            <a:graphicFrameLocks noChangeAspect="1"/>
          </p:cNvGraphicFramePr>
          <p:nvPr/>
        </p:nvGraphicFramePr>
        <p:xfrm>
          <a:off x="5283200" y="5092700"/>
          <a:ext cx="279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3" name="Equation" r:id="rId17" imgW="127000" imgH="241300" progId="Equation.DSMT4">
                  <p:embed/>
                </p:oleObj>
              </mc:Choice>
              <mc:Fallback>
                <p:oleObj name="Equation" r:id="rId17" imgW="127000" imgH="241300" progId="Equation.DSMT4">
                  <p:embed/>
                  <p:pic>
                    <p:nvPicPr>
                      <p:cNvPr id="19459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5092700"/>
                        <a:ext cx="279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1" name="Oval 31"/>
          <p:cNvSpPr>
            <a:spLocks noChangeArrowheads="1"/>
          </p:cNvSpPr>
          <p:nvPr/>
        </p:nvSpPr>
        <p:spPr bwMode="auto">
          <a:xfrm>
            <a:off x="2667000" y="4267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2" name="Line 32"/>
          <p:cNvSpPr>
            <a:spLocks noChangeShapeType="1"/>
          </p:cNvSpPr>
          <p:nvPr/>
        </p:nvSpPr>
        <p:spPr bwMode="auto">
          <a:xfrm flipV="1">
            <a:off x="1447800" y="4343400"/>
            <a:ext cx="1295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3" name="Text Box 33"/>
          <p:cNvSpPr txBox="1">
            <a:spLocks noChangeArrowheads="1"/>
          </p:cNvSpPr>
          <p:nvPr/>
        </p:nvSpPr>
        <p:spPr bwMode="auto">
          <a:xfrm>
            <a:off x="3429000" y="4116388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=</a:t>
            </a:r>
          </a:p>
        </p:txBody>
      </p:sp>
      <p:sp>
        <p:nvSpPr>
          <p:cNvPr id="194594" name="Text Box 34"/>
          <p:cNvSpPr txBox="1">
            <a:spLocks noChangeArrowheads="1"/>
          </p:cNvSpPr>
          <p:nvPr/>
        </p:nvSpPr>
        <p:spPr bwMode="auto">
          <a:xfrm>
            <a:off x="3600450" y="4114800"/>
            <a:ext cx="86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(r</a:t>
            </a:r>
            <a:r>
              <a:rPr lang="en-US" baseline="-25000">
                <a:solidFill>
                  <a:srgbClr val="333399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rgbClr val="333399"/>
                </a:solidFill>
                <a:latin typeface="Symbol" pitchFamily="-84" charset="2"/>
              </a:rPr>
              <a:t>,θ</a:t>
            </a:r>
            <a:r>
              <a:rPr lang="en-US" baseline="-25000">
                <a:solidFill>
                  <a:srgbClr val="333399"/>
                </a:solidFill>
                <a:latin typeface="Symbol" pitchFamily="-84" charset="2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pitchFamily="-84" charset="0"/>
              </a:rPr>
              <a:t>)</a:t>
            </a:r>
          </a:p>
        </p:txBody>
      </p:sp>
      <p:graphicFrame>
        <p:nvGraphicFramePr>
          <p:cNvPr id="194595" name="Object 10"/>
          <p:cNvGraphicFramePr>
            <a:graphicFrameLocks noChangeAspect="1"/>
          </p:cNvGraphicFramePr>
          <p:nvPr/>
        </p:nvGraphicFramePr>
        <p:xfrm>
          <a:off x="7620000" y="5154613"/>
          <a:ext cx="533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4" name="Equation" r:id="rId19" imgW="266400" imgH="393480" progId="Equation.DSMT4">
                  <p:embed/>
                </p:oleObj>
              </mc:Choice>
              <mc:Fallback>
                <p:oleObj name="Equation" r:id="rId19" imgW="266400" imgH="393480" progId="Equation.DSMT4">
                  <p:embed/>
                  <p:pic>
                    <p:nvPicPr>
                      <p:cNvPr id="19459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154613"/>
                        <a:ext cx="53340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6" name="Object 11"/>
          <p:cNvGraphicFramePr>
            <a:graphicFrameLocks noChangeAspect="1"/>
          </p:cNvGraphicFramePr>
          <p:nvPr/>
        </p:nvGraphicFramePr>
        <p:xfrm>
          <a:off x="7696200" y="55626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5" name="Equation" r:id="rId21" imgW="152280" imgH="228600" progId="Equation.DSMT4">
                  <p:embed/>
                </p:oleObj>
              </mc:Choice>
              <mc:Fallback>
                <p:oleObj name="Equation" r:id="rId21" imgW="152280" imgH="228600" progId="Equation.DSMT4">
                  <p:embed/>
                  <p:pic>
                    <p:nvPicPr>
                      <p:cNvPr id="19459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562600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7" name="Object 12"/>
          <p:cNvGraphicFramePr>
            <a:graphicFrameLocks noChangeAspect="1"/>
          </p:cNvGraphicFramePr>
          <p:nvPr/>
        </p:nvGraphicFramePr>
        <p:xfrm>
          <a:off x="6619875" y="6043613"/>
          <a:ext cx="15446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6" name="Equation" r:id="rId23" imgW="939800" imgH="508000" progId="Equation.DSMT4">
                  <p:embed/>
                </p:oleObj>
              </mc:Choice>
              <mc:Fallback>
                <p:oleObj name="Equation" r:id="rId23" imgW="939800" imgH="508000" progId="Equation.DSMT4">
                  <p:embed/>
                  <p:pic>
                    <p:nvPicPr>
                      <p:cNvPr id="19459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6043613"/>
                        <a:ext cx="154463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8" name="Object 13"/>
          <p:cNvGraphicFramePr>
            <a:graphicFrameLocks noChangeAspect="1"/>
          </p:cNvGraphicFramePr>
          <p:nvPr/>
        </p:nvGraphicFramePr>
        <p:xfrm>
          <a:off x="5486400" y="4481513"/>
          <a:ext cx="8080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7" name="Equation" r:id="rId25" imgW="368300" imgH="241300" progId="Equation.DSMT4">
                  <p:embed/>
                </p:oleObj>
              </mc:Choice>
              <mc:Fallback>
                <p:oleObj name="Equation" r:id="rId25" imgW="368300" imgH="241300" progId="Equation.DSMT4">
                  <p:embed/>
                  <p:pic>
                    <p:nvPicPr>
                      <p:cNvPr id="19459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81513"/>
                        <a:ext cx="8080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9" name="Object 14"/>
          <p:cNvGraphicFramePr>
            <a:graphicFrameLocks noChangeAspect="1"/>
          </p:cNvGraphicFramePr>
          <p:nvPr/>
        </p:nvGraphicFramePr>
        <p:xfrm>
          <a:off x="5495925" y="5092700"/>
          <a:ext cx="7524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8" name="Equation" r:id="rId27" imgW="342900" imgH="241300" progId="Equation.DSMT4">
                  <p:embed/>
                </p:oleObj>
              </mc:Choice>
              <mc:Fallback>
                <p:oleObj name="Equation" r:id="rId27" imgW="342900" imgH="241300" progId="Equation.DSMT4">
                  <p:embed/>
                  <p:pic>
                    <p:nvPicPr>
                      <p:cNvPr id="19459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5092700"/>
                        <a:ext cx="75247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9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9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9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9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9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9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9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9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9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9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9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  <p:bldP spid="194564" grpId="0"/>
      <p:bldP spid="194565" grpId="0"/>
      <p:bldP spid="194566" grpId="0"/>
      <p:bldP spid="194571" grpId="0" animBg="1"/>
      <p:bldP spid="194591" grpId="0" animBg="1"/>
      <p:bldP spid="194592" grpId="0" animBg="1"/>
      <p:bldP spid="194593" grpId="0"/>
      <p:bldP spid="1945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27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27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2C9FE-4E43-EF43-9937-DE6CA74C4316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Example 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382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Cartesian Coordinate of a point in the xy plane are (x,y)= (-3.50,-2.50)m.  Find the equivalent polar coordinates of this point.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160588"/>
            <a:ext cx="3657600" cy="3352800"/>
            <a:chOff x="432" y="1536"/>
            <a:chExt cx="2304" cy="2112"/>
          </a:xfrm>
        </p:grpSpPr>
        <p:sp>
          <p:nvSpPr>
            <p:cNvPr id="32799" name="Rectangle 5" descr="Large grid"/>
            <p:cNvSpPr>
              <a:spLocks noChangeArrowheads="1"/>
            </p:cNvSpPr>
            <p:nvPr/>
          </p:nvSpPr>
          <p:spPr bwMode="auto">
            <a:xfrm>
              <a:off x="432" y="1536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2800" name="Line 6"/>
            <p:cNvSpPr>
              <a:spLocks noChangeShapeType="1"/>
            </p:cNvSpPr>
            <p:nvPr/>
          </p:nvSpPr>
          <p:spPr bwMode="auto">
            <a:xfrm>
              <a:off x="768" y="2544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1" name="Line 7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2" name="Text Box 8"/>
            <p:cNvSpPr txBox="1">
              <a:spLocks noChangeArrowheads="1"/>
            </p:cNvSpPr>
            <p:nvPr/>
          </p:nvSpPr>
          <p:spPr bwMode="auto">
            <a:xfrm>
              <a:off x="1488" y="15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y</a:t>
              </a:r>
            </a:p>
          </p:txBody>
        </p:sp>
        <p:sp>
          <p:nvSpPr>
            <p:cNvPr id="32803" name="Text Box 9"/>
            <p:cNvSpPr txBox="1">
              <a:spLocks noChangeArrowheads="1"/>
            </p:cNvSpPr>
            <p:nvPr/>
          </p:nvSpPr>
          <p:spPr bwMode="auto">
            <a:xfrm>
              <a:off x="2349" y="240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x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22338" y="3760788"/>
            <a:ext cx="1592262" cy="1082675"/>
            <a:chOff x="581" y="2544"/>
            <a:chExt cx="1003" cy="682"/>
          </a:xfrm>
        </p:grpSpPr>
        <p:sp>
          <p:nvSpPr>
            <p:cNvPr id="32797" name="Text Box 11"/>
            <p:cNvSpPr txBox="1">
              <a:spLocks noChangeArrowheads="1"/>
            </p:cNvSpPr>
            <p:nvPr/>
          </p:nvSpPr>
          <p:spPr bwMode="auto">
            <a:xfrm>
              <a:off x="581" y="2976"/>
              <a:ext cx="9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990000"/>
                  </a:solidFill>
                  <a:latin typeface="Arial Narrow" pitchFamily="-84" charset="0"/>
                </a:rPr>
                <a:t>(-3.50,-2.50)m</a:t>
              </a:r>
            </a:p>
          </p:txBody>
        </p:sp>
        <p:sp>
          <p:nvSpPr>
            <p:cNvPr id="32798" name="Line 12"/>
            <p:cNvSpPr>
              <a:spLocks noChangeShapeType="1"/>
            </p:cNvSpPr>
            <p:nvPr/>
          </p:nvSpPr>
          <p:spPr bwMode="auto">
            <a:xfrm flipH="1">
              <a:off x="1056" y="2544"/>
              <a:ext cx="528" cy="384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oval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2057400" y="3989388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990000"/>
                </a:solidFill>
                <a:latin typeface="Arial Narrow" pitchFamily="-84" charset="0"/>
              </a:rPr>
              <a:t>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019300" y="2998788"/>
            <a:ext cx="647700" cy="838200"/>
            <a:chOff x="1272" y="2064"/>
            <a:chExt cx="408" cy="528"/>
          </a:xfrm>
        </p:grpSpPr>
        <p:sp>
          <p:nvSpPr>
            <p:cNvPr id="32795" name="Text Box 15"/>
            <p:cNvSpPr txBox="1">
              <a:spLocks noChangeArrowheads="1"/>
            </p:cNvSpPr>
            <p:nvPr/>
          </p:nvSpPr>
          <p:spPr bwMode="auto">
            <a:xfrm>
              <a:off x="1272" y="2064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pitchFamily="-84" charset="2"/>
                </a:rPr>
                <a:t>θ</a:t>
              </a:r>
            </a:p>
          </p:txBody>
        </p:sp>
        <p:sp>
          <p:nvSpPr>
            <p:cNvPr id="32796" name="AutoShape 16"/>
            <p:cNvSpPr>
              <a:spLocks noChangeArrowheads="1"/>
            </p:cNvSpPr>
            <p:nvPr/>
          </p:nvSpPr>
          <p:spPr bwMode="auto">
            <a:xfrm rot="9739434">
              <a:off x="1392" y="2304"/>
              <a:ext cx="288" cy="288"/>
            </a:xfrm>
            <a:prstGeom prst="curvedUp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630363" y="3760788"/>
            <a:ext cx="428625" cy="461962"/>
            <a:chOff x="1027" y="2544"/>
            <a:chExt cx="270" cy="291"/>
          </a:xfrm>
        </p:grpSpPr>
        <p:sp>
          <p:nvSpPr>
            <p:cNvPr id="32793" name="Text Box 18"/>
            <p:cNvSpPr txBox="1">
              <a:spLocks noChangeArrowheads="1"/>
            </p:cNvSpPr>
            <p:nvPr/>
          </p:nvSpPr>
          <p:spPr bwMode="auto">
            <a:xfrm>
              <a:off x="1027" y="2544"/>
              <a:ext cx="2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pitchFamily="-84" charset="2"/>
                </a:rPr>
                <a:t>θ</a:t>
              </a:r>
              <a:r>
                <a:rPr lang="en-US" baseline="-25000">
                  <a:solidFill>
                    <a:srgbClr val="990000"/>
                  </a:solidFill>
                  <a:latin typeface="Arial Narrow" pitchFamily="-84" charset="0"/>
                </a:rPr>
                <a:t>s</a:t>
              </a:r>
            </a:p>
          </p:txBody>
        </p:sp>
        <p:sp>
          <p:nvSpPr>
            <p:cNvPr id="32794" name="AutoShape 19"/>
            <p:cNvSpPr>
              <a:spLocks noChangeArrowheads="1"/>
            </p:cNvSpPr>
            <p:nvPr/>
          </p:nvSpPr>
          <p:spPr bwMode="auto">
            <a:xfrm rot="5400000">
              <a:off x="1152" y="2640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5604" name="Object 2"/>
          <p:cNvGraphicFramePr>
            <a:graphicFrameLocks noChangeAspect="1"/>
          </p:cNvGraphicFramePr>
          <p:nvPr/>
        </p:nvGraphicFramePr>
        <p:xfrm>
          <a:off x="4648200" y="2020888"/>
          <a:ext cx="546100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0" name="Equation" r:id="rId3" imgW="241200" imgH="126720" progId="Equation.DSMT4">
                  <p:embed/>
                </p:oleObj>
              </mc:Choice>
              <mc:Fallback>
                <p:oleObj name="Equation" r:id="rId3" imgW="241200" imgH="126720" progId="Equation.DSMT4">
                  <p:embed/>
                  <p:pic>
                    <p:nvPicPr>
                      <p:cNvPr id="19560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20888"/>
                        <a:ext cx="546100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5" name="Object 3"/>
          <p:cNvGraphicFramePr>
            <a:graphicFrameLocks noChangeAspect="1"/>
          </p:cNvGraphicFramePr>
          <p:nvPr/>
        </p:nvGraphicFramePr>
        <p:xfrm>
          <a:off x="4713288" y="3779838"/>
          <a:ext cx="131286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1" name="Equation" r:id="rId5" imgW="762000" imgH="203200" progId="Equation.DSMT4">
                  <p:embed/>
                </p:oleObj>
              </mc:Choice>
              <mc:Fallback>
                <p:oleObj name="Equation" r:id="rId5" imgW="762000" imgH="203200" progId="Equation.DSMT4">
                  <p:embed/>
                  <p:pic>
                    <p:nvPicPr>
                      <p:cNvPr id="19560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288" y="3779838"/>
                        <a:ext cx="1312862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6" name="Object 4"/>
          <p:cNvGraphicFramePr>
            <a:graphicFrameLocks noChangeAspect="1"/>
          </p:cNvGraphicFramePr>
          <p:nvPr/>
        </p:nvGraphicFramePr>
        <p:xfrm>
          <a:off x="4659313" y="4294188"/>
          <a:ext cx="850900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2" name="Equation" r:id="rId7" imgW="495300" imgH="177800" progId="Equation.DSMT4">
                  <p:embed/>
                </p:oleObj>
              </mc:Choice>
              <mc:Fallback>
                <p:oleObj name="Equation" r:id="rId7" imgW="495300" imgH="177800" progId="Equation.DSMT4">
                  <p:embed/>
                  <p:pic>
                    <p:nvPicPr>
                      <p:cNvPr id="1956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4294188"/>
                        <a:ext cx="850900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7" name="Object 5"/>
          <p:cNvGraphicFramePr>
            <a:graphicFrameLocks noChangeAspect="1"/>
          </p:cNvGraphicFramePr>
          <p:nvPr/>
        </p:nvGraphicFramePr>
        <p:xfrm>
          <a:off x="4648200" y="5057775"/>
          <a:ext cx="5032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3" name="Equation" r:id="rId9" imgW="291960" imgH="177480" progId="Equation.DSMT4">
                  <p:embed/>
                </p:oleObj>
              </mc:Choice>
              <mc:Fallback>
                <p:oleObj name="Equation" r:id="rId9" imgW="291960" imgH="177480" progId="Equation.DSMT4">
                  <p:embed/>
                  <p:pic>
                    <p:nvPicPr>
                      <p:cNvPr id="19560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57775"/>
                        <a:ext cx="50323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8" name="Object 6"/>
          <p:cNvGraphicFramePr>
            <a:graphicFrameLocks noChangeAspect="1"/>
          </p:cNvGraphicFramePr>
          <p:nvPr/>
        </p:nvGraphicFramePr>
        <p:xfrm>
          <a:off x="4294188" y="5584825"/>
          <a:ext cx="74771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4" name="Equation" r:id="rId11" imgW="381000" imgH="177800" progId="Equation.DSMT4">
                  <p:embed/>
                </p:oleObj>
              </mc:Choice>
              <mc:Fallback>
                <p:oleObj name="Equation" r:id="rId11" imgW="381000" imgH="177800" progId="Equation.DSMT4">
                  <p:embed/>
                  <p:pic>
                    <p:nvPicPr>
                      <p:cNvPr id="19560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5584825"/>
                        <a:ext cx="74771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09" name="Object 7"/>
          <p:cNvGraphicFramePr>
            <a:graphicFrameLocks noChangeAspect="1"/>
          </p:cNvGraphicFramePr>
          <p:nvPr/>
        </p:nvGraphicFramePr>
        <p:xfrm>
          <a:off x="4751388" y="2417763"/>
          <a:ext cx="337343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5" name="Equation" r:id="rId13" imgW="1549400" imgH="406400" progId="Equation.DSMT4">
                  <p:embed/>
                </p:oleObj>
              </mc:Choice>
              <mc:Fallback>
                <p:oleObj name="Equation" r:id="rId13" imgW="1549400" imgH="406400" progId="Equation.DSMT4">
                  <p:embed/>
                  <p:pic>
                    <p:nvPicPr>
                      <p:cNvPr id="1956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2417763"/>
                        <a:ext cx="337343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0" name="Object 8"/>
          <p:cNvGraphicFramePr>
            <a:graphicFrameLocks noChangeAspect="1"/>
          </p:cNvGraphicFramePr>
          <p:nvPr/>
        </p:nvGraphicFramePr>
        <p:xfrm>
          <a:off x="4710113" y="3024188"/>
          <a:ext cx="26765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6" name="Equation" r:id="rId15" imgW="1181100" imgH="266700" progId="Equation.DSMT4">
                  <p:embed/>
                </p:oleObj>
              </mc:Choice>
              <mc:Fallback>
                <p:oleObj name="Equation" r:id="rId15" imgW="1181100" imgH="266700" progId="Equation.DSMT4">
                  <p:embed/>
                  <p:pic>
                    <p:nvPicPr>
                      <p:cNvPr id="1956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3024188"/>
                        <a:ext cx="26765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1" name="Object 9"/>
          <p:cNvGraphicFramePr>
            <a:graphicFrameLocks noChangeAspect="1"/>
          </p:cNvGraphicFramePr>
          <p:nvPr/>
        </p:nvGraphicFramePr>
        <p:xfrm>
          <a:off x="5149850" y="1817688"/>
          <a:ext cx="15557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7" name="Equation" r:id="rId17" imgW="685800" imgH="330200" progId="Equation.DSMT4">
                  <p:embed/>
                </p:oleObj>
              </mc:Choice>
              <mc:Fallback>
                <p:oleObj name="Equation" r:id="rId17" imgW="685800" imgH="330200" progId="Equation.DSMT4">
                  <p:embed/>
                  <p:pic>
                    <p:nvPicPr>
                      <p:cNvPr id="1956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1817688"/>
                        <a:ext cx="15557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2" name="Object 10"/>
          <p:cNvGraphicFramePr>
            <a:graphicFrameLocks noChangeAspect="1"/>
          </p:cNvGraphicFramePr>
          <p:nvPr/>
        </p:nvGraphicFramePr>
        <p:xfrm>
          <a:off x="5551488" y="4122738"/>
          <a:ext cx="11795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8" name="Equation" r:id="rId19" imgW="685800" imgH="419100" progId="Equation.DSMT4">
                  <p:embed/>
                </p:oleObj>
              </mc:Choice>
              <mc:Fallback>
                <p:oleObj name="Equation" r:id="rId19" imgW="685800" imgH="419100" progId="Equation.DSMT4">
                  <p:embed/>
                  <p:pic>
                    <p:nvPicPr>
                      <p:cNvPr id="19561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488" y="4122738"/>
                        <a:ext cx="117951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3" name="Object 11"/>
          <p:cNvGraphicFramePr>
            <a:graphicFrameLocks noChangeAspect="1"/>
          </p:cNvGraphicFramePr>
          <p:nvPr/>
        </p:nvGraphicFramePr>
        <p:xfrm>
          <a:off x="5133975" y="4816475"/>
          <a:ext cx="12668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9" name="Equation" r:id="rId21" imgW="736600" imgH="469900" progId="Equation.DSMT4">
                  <p:embed/>
                </p:oleObj>
              </mc:Choice>
              <mc:Fallback>
                <p:oleObj name="Equation" r:id="rId21" imgW="736600" imgH="469900" progId="Equation.DSMT4">
                  <p:embed/>
                  <p:pic>
                    <p:nvPicPr>
                      <p:cNvPr id="1956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4816475"/>
                        <a:ext cx="12668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4" name="Object 12"/>
          <p:cNvGraphicFramePr>
            <a:graphicFrameLocks noChangeAspect="1"/>
          </p:cNvGraphicFramePr>
          <p:nvPr/>
        </p:nvGraphicFramePr>
        <p:xfrm>
          <a:off x="6399213" y="4970463"/>
          <a:ext cx="61118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0" name="Equation" r:id="rId23" imgW="355600" imgH="215900" progId="Equation.DSMT4">
                  <p:embed/>
                </p:oleObj>
              </mc:Choice>
              <mc:Fallback>
                <p:oleObj name="Equation" r:id="rId23" imgW="355600" imgH="215900" progId="Equation.DSMT4">
                  <p:embed/>
                  <p:pic>
                    <p:nvPicPr>
                      <p:cNvPr id="1956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970463"/>
                        <a:ext cx="611187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5" name="Object 13"/>
          <p:cNvGraphicFramePr>
            <a:graphicFrameLocks noChangeAspect="1"/>
          </p:cNvGraphicFramePr>
          <p:nvPr/>
        </p:nvGraphicFramePr>
        <p:xfrm>
          <a:off x="5067300" y="5529263"/>
          <a:ext cx="1296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1" name="Equation" r:id="rId25" imgW="660400" imgH="241300" progId="Equation.DSMT4">
                  <p:embed/>
                </p:oleObj>
              </mc:Choice>
              <mc:Fallback>
                <p:oleObj name="Equation" r:id="rId25" imgW="660400" imgH="241300" progId="Equation.DSMT4">
                  <p:embed/>
                  <p:pic>
                    <p:nvPicPr>
                      <p:cNvPr id="1956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300" y="5529263"/>
                        <a:ext cx="1296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6" name="Object 14"/>
          <p:cNvGraphicFramePr>
            <a:graphicFrameLocks noChangeAspect="1"/>
          </p:cNvGraphicFramePr>
          <p:nvPr/>
        </p:nvGraphicFramePr>
        <p:xfrm>
          <a:off x="6388100" y="5475288"/>
          <a:ext cx="239712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2" name="Equation" r:id="rId27" imgW="1219200" imgH="215900" progId="Equation.DSMT4">
                  <p:embed/>
                </p:oleObj>
              </mc:Choice>
              <mc:Fallback>
                <p:oleObj name="Equation" r:id="rId27" imgW="1219200" imgH="215900" progId="Equation.DSMT4">
                  <p:embed/>
                  <p:pic>
                    <p:nvPicPr>
                      <p:cNvPr id="19561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5475288"/>
                        <a:ext cx="239712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62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5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9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9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animBg="1" autoUpdateAnimBg="0"/>
      <p:bldP spid="19559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567A9-FB1F-EB4A-AF90-84CE99978610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Vector and Scalar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Vector quantities have both magnitudes (sizes) and directions</a:t>
            </a:r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62000" y="3808413"/>
            <a:ext cx="6629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Scalar quantities have magnitudes only</a:t>
            </a:r>
          </a:p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Can be completely specified with a value and its unit</a:t>
            </a:r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5163" y="1724025"/>
            <a:ext cx="4986337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pitchFamily="-84" charset="0"/>
              </a:rPr>
              <a:t>Force, gravitational acceleration, momentum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88988" y="2362200"/>
            <a:ext cx="744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BOLD 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letters,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 letter with arrow on top</a:t>
            </a:r>
          </a:p>
        </p:txBody>
      </p:sp>
      <p:graphicFrame>
        <p:nvGraphicFramePr>
          <p:cNvPr id="63495" name="Object 2"/>
          <p:cNvGraphicFramePr>
            <a:graphicFrameLocks noChangeAspect="1"/>
          </p:cNvGraphicFramePr>
          <p:nvPr/>
        </p:nvGraphicFramePr>
        <p:xfrm>
          <a:off x="8181975" y="2271713"/>
          <a:ext cx="39211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7" name="Equation" r:id="rId3" imgW="139700" imgH="228600" progId="Equation.DSMT4">
                  <p:embed/>
                </p:oleObj>
              </mc:Choice>
              <mc:Fallback>
                <p:oleObj name="Equation" r:id="rId3" imgW="139700" imgH="228600" progId="Equation.DSMT4">
                  <p:embed/>
                  <p:pic>
                    <p:nvPicPr>
                      <p:cNvPr id="634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5" y="2271713"/>
                        <a:ext cx="39211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0" y="28194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Their sizes or magnitudes are denoted with normal letters, </a:t>
            </a:r>
            <a:r>
              <a:rPr lang="en-US">
                <a:solidFill>
                  <a:srgbClr val="003300"/>
                </a:solidFill>
                <a:latin typeface="Monotype Corsiva" pitchFamily="-84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, or absolute values:</a:t>
            </a:r>
          </a:p>
        </p:txBody>
      </p:sp>
      <p:graphicFrame>
        <p:nvGraphicFramePr>
          <p:cNvPr id="63497" name="Object 3"/>
          <p:cNvGraphicFramePr>
            <a:graphicFrameLocks noChangeAspect="1"/>
          </p:cNvGraphicFramePr>
          <p:nvPr/>
        </p:nvGraphicFramePr>
        <p:xfrm>
          <a:off x="2708275" y="3167063"/>
          <a:ext cx="124936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8" name="Equation" r:id="rId5" imgW="673100" imgH="355600" progId="Equation.DSMT4">
                  <p:embed/>
                </p:oleObj>
              </mc:Choice>
              <mc:Fallback>
                <p:oleObj name="Equation" r:id="rId5" imgW="673100" imgH="355600" progId="Equation.DSMT4">
                  <p:embed/>
                  <p:pic>
                    <p:nvPicPr>
                      <p:cNvPr id="6349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3167063"/>
                        <a:ext cx="124936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119938" y="3873500"/>
            <a:ext cx="1719262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pitchFamily="-84" charset="0"/>
              </a:rPr>
              <a:t>Energy, heat, mass, time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832100" y="4953000"/>
            <a:ext cx="433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Normally denoted in normal letters, </a:t>
            </a:r>
            <a:r>
              <a:rPr lang="en-US">
                <a:solidFill>
                  <a:srgbClr val="003300"/>
                </a:solidFill>
                <a:latin typeface="Monotype Corsiva" pitchFamily="-84" charset="0"/>
              </a:rPr>
              <a:t>E</a:t>
            </a:r>
            <a:endParaRPr lang="en-US">
              <a:solidFill>
                <a:srgbClr val="003300"/>
              </a:solidFill>
              <a:latin typeface="Arial Narrow" pitchFamily="-84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362325" y="5638800"/>
            <a:ext cx="2152650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Both have units!!!</a:t>
            </a: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609600" y="3733800"/>
            <a:ext cx="8153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5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  <p:bldP spid="63492" grpId="0" build="p" autoUpdateAnimBg="0"/>
      <p:bldP spid="63493" grpId="0" animBg="1" autoUpdateAnimBg="0"/>
      <p:bldP spid="63494" grpId="0" build="p" autoUpdateAnimBg="0"/>
      <p:bldP spid="63496" grpId="0" build="p" autoUpdateAnimBg="0"/>
      <p:bldP spid="63498" grpId="0" animBg="1" autoUpdateAnimBg="0"/>
      <p:bldP spid="63499" grpId="0" build="p" autoUpdateAnimBg="0"/>
      <p:bldP spid="63500" grpId="0" animBg="1" autoUpdateAnimBg="0"/>
      <p:bldP spid="635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5626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First term exam in class Wednesday, Feb. 10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BYOF: You may bring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No derivations, word definitions, setups or solutions of any problems, figures, pictures, diagrams or arrows, </a:t>
            </a:r>
            <a:r>
              <a:rPr lang="en-US" sz="2400" dirty="0" err="1"/>
              <a:t>etc</a:t>
            </a:r>
            <a:r>
              <a:rPr lang="en-US" sz="2400" dirty="0"/>
              <a:t>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Must email me the photos of front and back of the formula sheet, including the blank at </a:t>
            </a:r>
            <a:r>
              <a:rPr lang="en-US" sz="2400" dirty="0">
                <a:hlinkClick r:id="rId2"/>
              </a:rPr>
              <a:t>jaehoonyu@uta.edu</a:t>
            </a:r>
            <a:r>
              <a:rPr lang="en-US" sz="2400" dirty="0"/>
              <a:t> no later than </a:t>
            </a:r>
            <a:r>
              <a:rPr lang="en-US" sz="2400" b="1" u="sng" dirty="0">
                <a:solidFill>
                  <a:srgbClr val="C00000"/>
                </a:solidFill>
              </a:rPr>
              <a:t>12:00pm the day of the test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The subject of the email should be the same as your file name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File name must be FS-E1-LastName-FirstName-SP21.pdf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2000" dirty="0"/>
              <a:t>Once submitted, you cannot change, unless I ask you to delete part of the sheet!</a:t>
            </a:r>
          </a:p>
          <a:p>
            <a:pPr eaLnBrk="1" hangingPunct="1">
              <a:spcBef>
                <a:spcPts val="200"/>
              </a:spcBef>
            </a:pPr>
            <a:r>
              <a:rPr lang="en-US" sz="2800" dirty="0"/>
              <a:t>Extra credit special COVID seminar at 4pm Saturday, March 20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Extra credit for participation and for asking </a:t>
            </a:r>
            <a:r>
              <a:rPr lang="en-US" sz="2400"/>
              <a:t>the relevant questions</a:t>
            </a:r>
            <a:endParaRPr lang="en-US" sz="2400" dirty="0"/>
          </a:p>
          <a:p>
            <a:pPr lvl="1" eaLnBrk="1" hangingPunct="1">
              <a:spcBef>
                <a:spcPts val="200"/>
              </a:spcBef>
            </a:pPr>
            <a:r>
              <a:rPr lang="en-US" sz="2400" dirty="0"/>
              <a:t>Dr. Linda Lee, a practicing physician from Wisconsin</a:t>
            </a:r>
          </a:p>
        </p:txBody>
      </p:sp>
    </p:spTree>
    <p:extLst>
      <p:ext uri="{BB962C8B-B14F-4D97-AF65-F5344CB8AC3E}">
        <p14:creationId xmlns:p14="http://schemas.microsoft.com/office/powerpoint/2010/main" val="417832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Feb. 3, 2021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5991189-0017-E540-8BDC-3C82839A37B7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5" y="96982"/>
            <a:ext cx="8711045" cy="512618"/>
          </a:xfrm>
        </p:spPr>
        <p:txBody>
          <a:bodyPr/>
          <a:lstStyle/>
          <a:p>
            <a:r>
              <a:rPr lang="en-US" altLang="ko-KR" sz="4000" dirty="0">
                <a:latin typeface="Arial Narrow" charset="0"/>
                <a:ea typeface="Gulim" charset="0"/>
                <a:cs typeface="Gulim" charset="0"/>
              </a:rPr>
              <a:t>Reminder: S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pecial Project</a:t>
            </a:r>
            <a:r>
              <a:rPr lang="en-US" altLang="ko-KR" sz="4000" dirty="0">
                <a:latin typeface="Arial Narrow" charset="0"/>
                <a:ea typeface="Gulim" charset="0"/>
                <a:cs typeface="Gulim" charset="0"/>
              </a:rPr>
              <a:t> #2 for Extra 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3340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Show that the trajectory of a projectile motion is a parabola!! (20 points)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You MUST show full details of your OWN computations, including every step of the derivation, to obtain any credit</a:t>
            </a:r>
            <a:endParaRPr lang="en-US" altLang="ko-KR" sz="2400" dirty="0">
              <a:latin typeface="Arial Narrow" charset="0"/>
              <a:ea typeface="Gulim" charset="0"/>
              <a:cs typeface="Gulim" charset="0"/>
            </a:endParaRPr>
          </a:p>
          <a:p>
            <a:pPr lvl="2"/>
            <a:r>
              <a:rPr lang="en-US" altLang="ko-KR" sz="2000" dirty="0">
                <a:latin typeface="Arial Narrow" charset="0"/>
                <a:ea typeface="Gulim" charset="0"/>
                <a:cs typeface="Gulim" charset="0"/>
              </a:rPr>
              <a:t>Beyond what was covered in this lecture note and in the book!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 or the book!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15 on </a:t>
            </a:r>
            <a:r>
              <a:rPr lang="en-US" sz="2800" b="1" u="sng" dirty="0">
                <a:solidFill>
                  <a:srgbClr val="CC00CC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Canvas</a:t>
            </a:r>
          </a:p>
          <a:p>
            <a:pPr lvl="1"/>
            <a:r>
              <a:rPr lang="en-US" sz="2400" dirty="0"/>
              <a:t>File name must be: SP2-LastName-FirstName-SP21.pdf 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>
                <a:solidFill>
                  <a:srgbClr val="003300"/>
                </a:solidFill>
                <a:latin typeface="Arial Narrow" charset="0"/>
              </a:rPr>
              <a:t>PHYS 1443-003, Spring 2021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55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45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45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12A742-6372-3344-81D3-76CBAB659096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Dimensional Motion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010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Let’s focus on the simplest case: </a:t>
            </a:r>
            <a:r>
              <a:rPr lang="en-US" sz="2400" u="sng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acceleration is a constant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a=a</a:t>
            </a:r>
            <a:r>
              <a:rPr lang="en-US" sz="2400" baseline="-25000" dirty="0"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0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Using the definitions of average acceleration and velocity, we can derive equations of motion (description of motion, velocity and position as a function of time)</a:t>
            </a:r>
          </a:p>
        </p:txBody>
      </p:sp>
      <p:graphicFrame>
        <p:nvGraphicFramePr>
          <p:cNvPr id="141316" name="Object 2"/>
          <p:cNvGraphicFramePr>
            <a:graphicFrameLocks noChangeAspect="1"/>
          </p:cNvGraphicFramePr>
          <p:nvPr/>
        </p:nvGraphicFramePr>
        <p:xfrm>
          <a:off x="838200" y="2590800"/>
          <a:ext cx="5921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1" name="Equation" r:id="rId3" imgW="317160" imgH="215640" progId="Equation.DSMT4">
                  <p:embed/>
                </p:oleObj>
              </mc:Choice>
              <mc:Fallback>
                <p:oleObj name="Equation" r:id="rId3" imgW="317160" imgH="215640" progId="Equation.DSMT4">
                  <p:embed/>
                  <p:pic>
                    <p:nvPicPr>
                      <p:cNvPr id="1413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90800"/>
                        <a:ext cx="59213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892425" y="2635250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(If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f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=t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 and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i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=0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)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18" name="Object 3"/>
          <p:cNvGraphicFramePr>
            <a:graphicFrameLocks noChangeAspect="1"/>
          </p:cNvGraphicFramePr>
          <p:nvPr/>
        </p:nvGraphicFramePr>
        <p:xfrm>
          <a:off x="6527800" y="2590800"/>
          <a:ext cx="7223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2" name="Equation" r:id="rId5" imgW="291960" imgH="152280" progId="Equation.DSMT4">
                  <p:embed/>
                </p:oleObj>
              </mc:Choice>
              <mc:Fallback>
                <p:oleObj name="Equation" r:id="rId5" imgW="291960" imgH="152280" progId="Equation.DSMT4">
                  <p:embed/>
                  <p:pic>
                    <p:nvPicPr>
                      <p:cNvPr id="1413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2590800"/>
                        <a:ext cx="7223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For constant acceleration, average velocity is a simple numeric average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20" name="Object 4"/>
          <p:cNvGraphicFramePr>
            <a:graphicFrameLocks noChangeAspect="1"/>
          </p:cNvGraphicFramePr>
          <p:nvPr/>
        </p:nvGraphicFramePr>
        <p:xfrm>
          <a:off x="574675" y="4232275"/>
          <a:ext cx="8318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3" name="Equation" r:id="rId7" imgW="304560" imgH="215640" progId="Equation.DSMT4">
                  <p:embed/>
                </p:oleObj>
              </mc:Choice>
              <mc:Fallback>
                <p:oleObj name="Equation" r:id="rId7" imgW="304560" imgH="215640" progId="Equation.DSMT4">
                  <p:embed/>
                  <p:pic>
                    <p:nvPicPr>
                      <p:cNvPr id="1413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4232275"/>
                        <a:ext cx="8318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1" name="Object 5"/>
          <p:cNvGraphicFramePr>
            <a:graphicFrameLocks noChangeAspect="1"/>
          </p:cNvGraphicFramePr>
          <p:nvPr/>
        </p:nvGraphicFramePr>
        <p:xfrm>
          <a:off x="3886200" y="5410200"/>
          <a:ext cx="692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4" name="Equation" r:id="rId9" imgW="279360" imgH="152280" progId="Equation.DSMT4">
                  <p:embed/>
                </p:oleObj>
              </mc:Choice>
              <mc:Fallback>
                <p:oleObj name="Equation" r:id="rId9" imgW="279360" imgH="152280" progId="Equation.DSMT4">
                  <p:embed/>
                  <p:pic>
                    <p:nvPicPr>
                      <p:cNvPr id="1413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10200"/>
                        <a:ext cx="6921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1143000" y="5105400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Resulting Equation of Motion becomes</a:t>
            </a:r>
            <a:endParaRPr lang="en-US" baseline="-25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23" name="Object 6"/>
          <p:cNvGraphicFramePr>
            <a:graphicFrameLocks noChangeAspect="1"/>
          </p:cNvGraphicFramePr>
          <p:nvPr/>
        </p:nvGraphicFramePr>
        <p:xfrm>
          <a:off x="4191000" y="3429000"/>
          <a:ext cx="56673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5" name="Equation" r:id="rId11" imgW="266400" imgH="215640" progId="Equation.DSMT4">
                  <p:embed/>
                </p:oleObj>
              </mc:Choice>
              <mc:Fallback>
                <p:oleObj name="Equation" r:id="rId11" imgW="266400" imgH="215640" progId="Equation.DSMT4">
                  <p:embed/>
                  <p:pic>
                    <p:nvPicPr>
                      <p:cNvPr id="1413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429000"/>
                        <a:ext cx="56673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4" name="Object 7"/>
          <p:cNvGraphicFramePr>
            <a:graphicFrameLocks noChangeAspect="1"/>
          </p:cNvGraphicFramePr>
          <p:nvPr/>
        </p:nvGraphicFramePr>
        <p:xfrm>
          <a:off x="6400800" y="4344988"/>
          <a:ext cx="69056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6" name="Equation" r:id="rId13" imgW="279360" imgH="152280" progId="Equation.DSMT4">
                  <p:embed/>
                </p:oleObj>
              </mc:Choice>
              <mc:Fallback>
                <p:oleObj name="Equation" r:id="rId13" imgW="279360" imgH="152280" progId="Equation.DSMT4">
                  <p:embed/>
                  <p:pic>
                    <p:nvPicPr>
                      <p:cNvPr id="1413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44988"/>
                        <a:ext cx="690563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5" name="Object 8"/>
          <p:cNvGraphicFramePr>
            <a:graphicFrameLocks noChangeAspect="1"/>
          </p:cNvGraphicFramePr>
          <p:nvPr/>
        </p:nvGraphicFramePr>
        <p:xfrm>
          <a:off x="7250113" y="2593975"/>
          <a:ext cx="11318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7" name="Equation" r:id="rId15" imgW="457200" imgH="152280" progId="Equation.DSMT4">
                  <p:embed/>
                </p:oleObj>
              </mc:Choice>
              <mc:Fallback>
                <p:oleObj name="Equation" r:id="rId15" imgW="457200" imgH="152280" progId="Equation.DSMT4">
                  <p:embed/>
                  <p:pic>
                    <p:nvPicPr>
                      <p:cNvPr id="14132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113" y="2593975"/>
                        <a:ext cx="113188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6" name="Object 9"/>
          <p:cNvGraphicFramePr>
            <a:graphicFrameLocks noChangeAspect="1"/>
          </p:cNvGraphicFramePr>
          <p:nvPr/>
        </p:nvGraphicFramePr>
        <p:xfrm>
          <a:off x="1412875" y="2620963"/>
          <a:ext cx="5683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8" name="Equation" r:id="rId17" imgW="304560" imgH="228600" progId="Equation.DSMT4">
                  <p:embed/>
                </p:oleObj>
              </mc:Choice>
              <mc:Fallback>
                <p:oleObj name="Equation" r:id="rId17" imgW="304560" imgH="228600" progId="Equation.DSMT4">
                  <p:embed/>
                  <p:pic>
                    <p:nvPicPr>
                      <p:cNvPr id="14132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2620963"/>
                        <a:ext cx="5683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7" name="Object 10"/>
          <p:cNvGraphicFramePr>
            <a:graphicFrameLocks noChangeAspect="1"/>
          </p:cNvGraphicFramePr>
          <p:nvPr/>
        </p:nvGraphicFramePr>
        <p:xfrm>
          <a:off x="1943100" y="2438400"/>
          <a:ext cx="8763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79" name="Equation" r:id="rId19" imgW="469800" imgH="406080" progId="Equation.DSMT4">
                  <p:embed/>
                </p:oleObj>
              </mc:Choice>
              <mc:Fallback>
                <p:oleObj name="Equation" r:id="rId19" imgW="469800" imgH="406080" progId="Equation.DSMT4">
                  <p:embed/>
                  <p:pic>
                    <p:nvPicPr>
                      <p:cNvPr id="14132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438400"/>
                        <a:ext cx="8763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8" name="Object 11"/>
          <p:cNvGraphicFramePr>
            <a:graphicFrameLocks noChangeAspect="1"/>
          </p:cNvGraphicFramePr>
          <p:nvPr/>
        </p:nvGraphicFramePr>
        <p:xfrm>
          <a:off x="4521200" y="2438400"/>
          <a:ext cx="14224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0" name="Equation" r:id="rId21" imgW="761760" imgH="393480" progId="Equation.DSMT4">
                  <p:embed/>
                </p:oleObj>
              </mc:Choice>
              <mc:Fallback>
                <p:oleObj name="Equation" r:id="rId21" imgW="761760" imgH="393480" progId="Equation.DSMT4">
                  <p:embed/>
                  <p:pic>
                    <p:nvPicPr>
                      <p:cNvPr id="14132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438400"/>
                        <a:ext cx="14224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9" name="AutoShape 17"/>
          <p:cNvSpPr>
            <a:spLocks noChangeArrowheads="1"/>
          </p:cNvSpPr>
          <p:nvPr/>
        </p:nvSpPr>
        <p:spPr bwMode="auto">
          <a:xfrm>
            <a:off x="6019800" y="24384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41330" name="Object 12"/>
          <p:cNvGraphicFramePr>
            <a:graphicFrameLocks noChangeAspect="1"/>
          </p:cNvGraphicFramePr>
          <p:nvPr/>
        </p:nvGraphicFramePr>
        <p:xfrm>
          <a:off x="4703763" y="3276600"/>
          <a:ext cx="12398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1" name="Equation" r:id="rId23" imgW="583920" imgH="393480" progId="Equation.DSMT4">
                  <p:embed/>
                </p:oleObj>
              </mc:Choice>
              <mc:Fallback>
                <p:oleObj name="Equation" r:id="rId23" imgW="583920" imgH="393480" progId="Equation.DSMT4">
                  <p:embed/>
                  <p:pic>
                    <p:nvPicPr>
                      <p:cNvPr id="1413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3276600"/>
                        <a:ext cx="12398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1" name="Object 13"/>
          <p:cNvGraphicFramePr>
            <a:graphicFrameLocks noChangeAspect="1"/>
          </p:cNvGraphicFramePr>
          <p:nvPr/>
        </p:nvGraphicFramePr>
        <p:xfrm>
          <a:off x="5943600" y="3276600"/>
          <a:ext cx="1430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2" name="Equation" r:id="rId25" imgW="672840" imgH="393480" progId="Equation.DSMT4">
                  <p:embed/>
                </p:oleObj>
              </mc:Choice>
              <mc:Fallback>
                <p:oleObj name="Equation" r:id="rId25" imgW="672840" imgH="393480" progId="Equation.DSMT4">
                  <p:embed/>
                  <p:pic>
                    <p:nvPicPr>
                      <p:cNvPr id="14133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76600"/>
                        <a:ext cx="1430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2" name="Object 14"/>
          <p:cNvGraphicFramePr>
            <a:graphicFrameLocks noChangeAspect="1"/>
          </p:cNvGraphicFramePr>
          <p:nvPr/>
        </p:nvGraphicFramePr>
        <p:xfrm>
          <a:off x="7319963" y="3276600"/>
          <a:ext cx="12144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3" name="Equation" r:id="rId27" imgW="571320" imgH="393480" progId="Equation.DSMT4">
                  <p:embed/>
                </p:oleObj>
              </mc:Choice>
              <mc:Fallback>
                <p:oleObj name="Equation" r:id="rId27" imgW="571320" imgH="393480" progId="Equation.DSMT4">
                  <p:embed/>
                  <p:pic>
                    <p:nvPicPr>
                      <p:cNvPr id="14133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3276600"/>
                        <a:ext cx="12144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3" name="Object 15"/>
          <p:cNvGraphicFramePr>
            <a:graphicFrameLocks noChangeAspect="1"/>
          </p:cNvGraphicFramePr>
          <p:nvPr/>
        </p:nvGraphicFramePr>
        <p:xfrm>
          <a:off x="1350963" y="4116388"/>
          <a:ext cx="9350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4" name="Equation" r:id="rId29" imgW="419040" imgH="406080" progId="Equation.DSMT4">
                  <p:embed/>
                </p:oleObj>
              </mc:Choice>
              <mc:Fallback>
                <p:oleObj name="Equation" r:id="rId29" imgW="419040" imgH="406080" progId="Equation.DSMT4">
                  <p:embed/>
                  <p:pic>
                    <p:nvPicPr>
                      <p:cNvPr id="14133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4116388"/>
                        <a:ext cx="935037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4" name="Object 16"/>
          <p:cNvGraphicFramePr>
            <a:graphicFrameLocks noChangeAspect="1"/>
          </p:cNvGraphicFramePr>
          <p:nvPr/>
        </p:nvGraphicFramePr>
        <p:xfrm>
          <a:off x="4038600" y="4140200"/>
          <a:ext cx="16002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5" name="Equation" r:id="rId31" imgW="685800" imgH="393480" progId="Equation.DSMT4">
                  <p:embed/>
                </p:oleObj>
              </mc:Choice>
              <mc:Fallback>
                <p:oleObj name="Equation" r:id="rId31" imgW="685800" imgH="393480" progId="Equation.DSMT4">
                  <p:embed/>
                  <p:pic>
                    <p:nvPicPr>
                      <p:cNvPr id="14133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140200"/>
                        <a:ext cx="160020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209800" y="4327525"/>
            <a:ext cx="166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(If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f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=t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 and 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t</a:t>
            </a:r>
            <a:r>
              <a:rPr lang="en-US" sz="2000" baseline="-25000">
                <a:solidFill>
                  <a:srgbClr val="FF0066"/>
                </a:solidFill>
                <a:latin typeface="Monotype Corsiva" pitchFamily="-84" charset="0"/>
              </a:rPr>
              <a:t>i</a:t>
            </a:r>
            <a:r>
              <a:rPr lang="en-US" sz="2000">
                <a:solidFill>
                  <a:srgbClr val="FF0066"/>
                </a:solidFill>
                <a:latin typeface="Monotype Corsiva" pitchFamily="-84" charset="0"/>
              </a:rPr>
              <a:t>=0</a:t>
            </a:r>
            <a:r>
              <a:rPr lang="en-US" sz="2000">
                <a:solidFill>
                  <a:srgbClr val="FF0066"/>
                </a:solidFill>
                <a:latin typeface="Arial Narrow" pitchFamily="-84" charset="0"/>
              </a:rPr>
              <a:t>)</a:t>
            </a:r>
            <a:endParaRPr lang="en-US" sz="200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41336" name="Object 17"/>
          <p:cNvGraphicFramePr>
            <a:graphicFrameLocks noChangeAspect="1"/>
          </p:cNvGraphicFramePr>
          <p:nvPr/>
        </p:nvGraphicFramePr>
        <p:xfrm>
          <a:off x="7116763" y="4267200"/>
          <a:ext cx="10366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6" name="Equation" r:id="rId33" imgW="419040" imgH="190440" progId="Equation.DSMT4">
                  <p:embed/>
                </p:oleObj>
              </mc:Choice>
              <mc:Fallback>
                <p:oleObj name="Equation" r:id="rId33" imgW="419040" imgH="190440" progId="Equation.DSMT4">
                  <p:embed/>
                  <p:pic>
                    <p:nvPicPr>
                      <p:cNvPr id="14133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6763" y="4267200"/>
                        <a:ext cx="1036637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37" name="AutoShape 25"/>
          <p:cNvSpPr>
            <a:spLocks noChangeArrowheads="1"/>
          </p:cNvSpPr>
          <p:nvPr/>
        </p:nvSpPr>
        <p:spPr bwMode="auto">
          <a:xfrm>
            <a:off x="5715000" y="42672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41338" name="Object 18"/>
          <p:cNvGraphicFramePr>
            <a:graphicFrameLocks noChangeAspect="1"/>
          </p:cNvGraphicFramePr>
          <p:nvPr/>
        </p:nvGraphicFramePr>
        <p:xfrm>
          <a:off x="4621213" y="5334000"/>
          <a:ext cx="132238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7" name="Equation" r:id="rId35" imgW="533160" imgH="190440" progId="Equation.DSMT4">
                  <p:embed/>
                </p:oleObj>
              </mc:Choice>
              <mc:Fallback>
                <p:oleObj name="Equation" r:id="rId35" imgW="533160" imgH="190440" progId="Equation.DSMT4">
                  <p:embed/>
                  <p:pic>
                    <p:nvPicPr>
                      <p:cNvPr id="1413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5334000"/>
                        <a:ext cx="1322387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9" name="Object 19"/>
          <p:cNvGraphicFramePr>
            <a:graphicFrameLocks noChangeAspect="1"/>
          </p:cNvGraphicFramePr>
          <p:nvPr/>
        </p:nvGraphicFramePr>
        <p:xfrm>
          <a:off x="5943600" y="5119688"/>
          <a:ext cx="2265363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88" name="Equation" r:id="rId37" imgW="914400" imgH="393480" progId="Equation.DSMT4">
                  <p:embed/>
                </p:oleObj>
              </mc:Choice>
              <mc:Fallback>
                <p:oleObj name="Equation" r:id="rId37" imgW="914400" imgH="393480" progId="Equation.DSMT4">
                  <p:embed/>
                  <p:pic>
                    <p:nvPicPr>
                      <p:cNvPr id="1413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119688"/>
                        <a:ext cx="2265363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38100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987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1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41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4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4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  <p:bldP spid="141317" grpId="0" build="p" autoUpdateAnimBg="0"/>
      <p:bldP spid="141319" grpId="0" build="p" autoUpdateAnimBg="0"/>
      <p:bldP spid="141322" grpId="0" build="p" autoUpdateAnimBg="0"/>
      <p:bldP spid="141329" grpId="0" animBg="1"/>
      <p:bldP spid="141335" grpId="0" build="p" autoUpdateAnimBg="0"/>
      <p:bldP spid="1413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560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560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DC4A7-FB3B-A741-BDED-47D27C575EDB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Kinematic Equations of Motion on a Straight Line Under </a:t>
            </a:r>
            <a:r>
              <a:rPr lang="en-US" sz="4000" b="1" u="sng" dirty="0">
                <a:ea typeface="ＭＳ Ｐゴシック" pitchFamily="-84" charset="-128"/>
                <a:cs typeface="ＭＳ Ｐゴシック" pitchFamily="-84" charset="-128"/>
              </a:rPr>
              <a:t>Constant Acceleration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417624"/>
              </p:ext>
            </p:extLst>
          </p:nvPr>
        </p:nvGraphicFramePr>
        <p:xfrm>
          <a:off x="863600" y="1598613"/>
          <a:ext cx="22955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3" name="Equation" r:id="rId3" imgW="927100" imgH="228600" progId="Equation.DSMT4">
                  <p:embed/>
                </p:oleObj>
              </mc:Choice>
              <mc:Fallback>
                <p:oleObj name="Equation" r:id="rId3" imgW="927100" imgH="228600" progId="Equation.DSMT4">
                  <p:embed/>
                  <p:pic>
                    <p:nvPicPr>
                      <p:cNvPr id="532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1598613"/>
                        <a:ext cx="2295525" cy="566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830305"/>
              </p:ext>
            </p:extLst>
          </p:nvPr>
        </p:nvGraphicFramePr>
        <p:xfrm>
          <a:off x="863600" y="3484563"/>
          <a:ext cx="2957513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4" name="Equation" r:id="rId5" imgW="1193800" imgH="393700" progId="Equation.DSMT4">
                  <p:embed/>
                </p:oleObj>
              </mc:Choice>
              <mc:Fallback>
                <p:oleObj name="Equation" r:id="rId5" imgW="1193800" imgH="393700" progId="Equation.DSMT4">
                  <p:embed/>
                  <p:pic>
                    <p:nvPicPr>
                      <p:cNvPr id="532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3484563"/>
                        <a:ext cx="2957513" cy="976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437634"/>
              </p:ext>
            </p:extLst>
          </p:nvPr>
        </p:nvGraphicFramePr>
        <p:xfrm>
          <a:off x="863600" y="2336800"/>
          <a:ext cx="490537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5" name="Equation" r:id="rId7" imgW="1689100" imgH="393700" progId="Equation.DSMT4">
                  <p:embed/>
                </p:oleObj>
              </mc:Choice>
              <mc:Fallback>
                <p:oleObj name="Equation" r:id="rId7" imgW="1689100" imgH="393700" progId="Equation.DSMT4">
                  <p:embed/>
                  <p:pic>
                    <p:nvPicPr>
                      <p:cNvPr id="53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336800"/>
                        <a:ext cx="4905375" cy="976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71920"/>
              </p:ext>
            </p:extLst>
          </p:nvPr>
        </p:nvGraphicFramePr>
        <p:xfrm>
          <a:off x="863600" y="4632325"/>
          <a:ext cx="34575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6" name="Equation" r:id="rId9" imgW="1397000" imgH="228600" progId="Equation.DSMT4">
                  <p:embed/>
                </p:oleObj>
              </mc:Choice>
              <mc:Fallback>
                <p:oleObj name="Equation" r:id="rId9" imgW="1397000" imgH="228600" progId="Equation.DSMT4">
                  <p:embed/>
                  <p:pic>
                    <p:nvPicPr>
                      <p:cNvPr id="53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632325"/>
                        <a:ext cx="3457575" cy="5667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810000" y="1600200"/>
            <a:ext cx="337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Velocity as a function of time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791200" y="2378075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 as a function of velocities and time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343400" y="3521075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 as a function of time, velocity, and acceleration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572000" y="4495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Velocity as a function of Displacement and acceleration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838200" y="5410200"/>
            <a:ext cx="7712075" cy="8223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You may use different forms of Kinematic equations, depending on the information given to you in specific physical problems!!</a:t>
            </a:r>
          </a:p>
        </p:txBody>
      </p:sp>
    </p:spTree>
    <p:extLst>
      <p:ext uri="{BB962C8B-B14F-4D97-AF65-F5344CB8AC3E}">
        <p14:creationId xmlns:p14="http://schemas.microsoft.com/office/powerpoint/2010/main" val="53371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build="p" autoUpdateAnimBg="0"/>
      <p:bldP spid="53256" grpId="0" build="p" autoUpdateAnimBg="0"/>
      <p:bldP spid="53257" grpId="0" build="p" autoUpdateAnimBg="0"/>
      <p:bldP spid="53258" grpId="0" build="p" autoUpdateAnimBg="0"/>
      <p:bldP spid="5325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40E11-D78C-9647-B38C-940BF38BF13C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/>
          <a:lstStyle/>
          <a:p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How do we solve a problem using a kinematic formula under a constant acceleration?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what information is given in the problem.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Initial and final velocity?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Acceleration?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Distance, initial position or final position?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Time information?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Convert the units of all quantities to SI units to be consistent.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what the problem is asking you to do in what unit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Identify which kinematic formula is </a:t>
            </a:r>
            <a:r>
              <a:rPr lang="en-US" sz="26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most appropriate and easiest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 to solve for what the problem wants.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Often multiple formulae can give you the answer for the quantities you are looking for.  </a:t>
            </a:r>
            <a:r>
              <a:rPr lang="en-US" sz="2200" dirty="0">
                <a:sym typeface="Wingdings" pitchFamily="-84" charset="2"/>
              </a:rPr>
              <a:t> Do not just use any formula but use the one that can be easiest to solve with the given set of information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Solve the equations for the quantity or quantities wanted.</a:t>
            </a:r>
          </a:p>
        </p:txBody>
      </p:sp>
    </p:spTree>
    <p:extLst>
      <p:ext uri="{BB962C8B-B14F-4D97-AF65-F5344CB8AC3E}">
        <p14:creationId xmlns:p14="http://schemas.microsoft.com/office/powerpoint/2010/main" val="422601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766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766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849070-AAD1-9C47-9A25-F073B67EBD52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</a:t>
            </a:r>
          </a:p>
        </p:txBody>
      </p:sp>
      <p:graphicFrame>
        <p:nvGraphicFramePr>
          <p:cNvPr id="55299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1799192"/>
              </p:ext>
            </p:extLst>
          </p:nvPr>
        </p:nvGraphicFramePr>
        <p:xfrm>
          <a:off x="3124200" y="4087812"/>
          <a:ext cx="816340" cy="46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2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55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087812"/>
                        <a:ext cx="816340" cy="466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20128281"/>
              </p:ext>
            </p:extLst>
          </p:nvPr>
        </p:nvGraphicFramePr>
        <p:xfrm>
          <a:off x="4724400" y="3543300"/>
          <a:ext cx="1338134" cy="402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3" name="Equation" r:id="rId5" imgW="507960" imgH="152280" progId="Equation.DSMT4">
                  <p:embed/>
                </p:oleObj>
              </mc:Choice>
              <mc:Fallback>
                <p:oleObj name="Equation" r:id="rId5" imgW="507960" imgH="152280" progId="Equation.DSMT4">
                  <p:embed/>
                  <p:pic>
                    <p:nvPicPr>
                      <p:cNvPr id="55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543300"/>
                        <a:ext cx="1338134" cy="4020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66129"/>
              </p:ext>
            </p:extLst>
          </p:nvPr>
        </p:nvGraphicFramePr>
        <p:xfrm>
          <a:off x="3505200" y="2838450"/>
          <a:ext cx="6508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4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55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38450"/>
                        <a:ext cx="6508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15640"/>
              </p:ext>
            </p:extLst>
          </p:nvPr>
        </p:nvGraphicFramePr>
        <p:xfrm>
          <a:off x="2438400" y="3502025"/>
          <a:ext cx="7429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5" name="Equation" r:id="rId9" imgW="330120" imgH="241200" progId="Equation.DSMT4">
                  <p:embed/>
                </p:oleObj>
              </mc:Choice>
              <mc:Fallback>
                <p:oleObj name="Equation" r:id="rId9" imgW="330120" imgH="241200" progId="Equation.DSMT4">
                  <p:embed/>
                  <p:pic>
                    <p:nvPicPr>
                      <p:cNvPr id="553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2025"/>
                        <a:ext cx="7429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04800" y="681037"/>
            <a:ext cx="8686800" cy="14465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Suppose you want to design an air-bag system that can protect the driver in a head-on collision at the speed 100km/</a:t>
            </a:r>
            <a:r>
              <a:rPr lang="en-US" sz="2200" dirty="0" err="1">
                <a:solidFill>
                  <a:schemeClr val="accent2"/>
                </a:solidFill>
                <a:latin typeface="Arial Narrow" pitchFamily="-84" charset="0"/>
              </a:rPr>
              <a:t>hr</a:t>
            </a: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 (~60miles/</a:t>
            </a:r>
            <a:r>
              <a:rPr lang="en-US" sz="2200" dirty="0" err="1">
                <a:solidFill>
                  <a:schemeClr val="accent2"/>
                </a:solidFill>
                <a:latin typeface="Arial Narrow" pitchFamily="-84" charset="0"/>
              </a:rPr>
              <a:t>hr</a:t>
            </a:r>
            <a:r>
              <a:rPr lang="en-US" sz="2200" dirty="0">
                <a:solidFill>
                  <a:schemeClr val="accent2"/>
                </a:solidFill>
                <a:latin typeface="Arial Narrow" pitchFamily="-84" charset="0"/>
              </a:rPr>
              <a:t>).  Estimate how fast the air-bag must inflate to effectively protect the driver. Assume the car crumples upon impact over a distance of about 1m.  How does the use of a seat belt help the driver? </a:t>
            </a:r>
            <a:endParaRPr lang="en-US" sz="2200" dirty="0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403632"/>
              </p:ext>
            </p:extLst>
          </p:nvPr>
        </p:nvGraphicFramePr>
        <p:xfrm>
          <a:off x="4181476" y="5713414"/>
          <a:ext cx="427422" cy="28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6" name="Equation" r:id="rId11" imgW="215640" imgH="152280" progId="Equation.DSMT4">
                  <p:embed/>
                </p:oleObj>
              </mc:Choice>
              <mc:Fallback>
                <p:oleObj name="Equation" r:id="rId11" imgW="215640" imgH="152280" progId="Equation.DSMT4">
                  <p:embed/>
                  <p:pic>
                    <p:nvPicPr>
                      <p:cNvPr id="55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6" y="5713414"/>
                        <a:ext cx="427422" cy="280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0" y="2197100"/>
            <a:ext cx="5313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How long does it take for the car to come to a full stop? 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667375" y="2197100"/>
            <a:ext cx="347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As long as it takes for it to crumple. </a:t>
            </a: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5300663" y="2128837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228600" y="3541712"/>
            <a:ext cx="1884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We also know that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4210050" y="3540125"/>
            <a:ext cx="531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and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228600" y="4186237"/>
            <a:ext cx="2751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Using the kinematic formula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228600" y="4859337"/>
            <a:ext cx="1931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The acceleration is</a:t>
            </a:r>
          </a:p>
        </p:txBody>
      </p:sp>
      <p:graphicFrame>
        <p:nvGraphicFramePr>
          <p:cNvPr id="55312" name="Object 1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80312921"/>
              </p:ext>
            </p:extLst>
          </p:nvPr>
        </p:nvGraphicFramePr>
        <p:xfrm>
          <a:off x="2590800" y="4948237"/>
          <a:ext cx="6223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7" name="Equation" r:id="rId13" imgW="291960" imgH="139680" progId="Equation.DSMT4">
                  <p:embed/>
                </p:oleObj>
              </mc:Choice>
              <mc:Fallback>
                <p:oleObj name="Equation" r:id="rId13" imgW="291960" imgH="139680" progId="Equation.DSMT4">
                  <p:embed/>
                  <p:pic>
                    <p:nvPicPr>
                      <p:cNvPr id="55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48237"/>
                        <a:ext cx="6223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28600" y="5541962"/>
            <a:ext cx="3559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Thus the time for air-bag to deploy is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28600" y="2909887"/>
            <a:ext cx="2830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The initial speed of the car is</a:t>
            </a:r>
          </a:p>
        </p:txBody>
      </p:sp>
      <p:graphicFrame>
        <p:nvGraphicFramePr>
          <p:cNvPr id="553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369855"/>
              </p:ext>
            </p:extLst>
          </p:nvPr>
        </p:nvGraphicFramePr>
        <p:xfrm>
          <a:off x="3228975" y="3532187"/>
          <a:ext cx="885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8" name="Equation" r:id="rId15" imgW="393480" imgH="177480" progId="Equation.DSMT4">
                  <p:embed/>
                </p:oleObj>
              </mc:Choice>
              <mc:Fallback>
                <p:oleObj name="Equation" r:id="rId15" imgW="393480" imgH="177480" progId="Equation.DSMT4">
                  <p:embed/>
                  <p:pic>
                    <p:nvPicPr>
                      <p:cNvPr id="553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3532187"/>
                        <a:ext cx="8858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171469"/>
              </p:ext>
            </p:extLst>
          </p:nvPr>
        </p:nvGraphicFramePr>
        <p:xfrm>
          <a:off x="4154488" y="2890837"/>
          <a:ext cx="148431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19" name="Equation" r:id="rId17" imgW="723600" imgH="177480" progId="Equation.DSMT4">
                  <p:embed/>
                </p:oleObj>
              </mc:Choice>
              <mc:Fallback>
                <p:oleObj name="Equation" r:id="rId17" imgW="723600" imgH="177480" progId="Equation.DSMT4">
                  <p:embed/>
                  <p:pic>
                    <p:nvPicPr>
                      <p:cNvPr id="5531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2890837"/>
                        <a:ext cx="148431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265843"/>
              </p:ext>
            </p:extLst>
          </p:nvPr>
        </p:nvGraphicFramePr>
        <p:xfrm>
          <a:off x="5605463" y="2662237"/>
          <a:ext cx="2471737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0" name="Equation" r:id="rId19" imgW="1206360" imgH="393480" progId="Equation.DSMT4">
                  <p:embed/>
                </p:oleObj>
              </mc:Choice>
              <mc:Fallback>
                <p:oleObj name="Equation" r:id="rId19" imgW="1206360" imgH="393480" progId="Equation.DSMT4">
                  <p:embed/>
                  <p:pic>
                    <p:nvPicPr>
                      <p:cNvPr id="5531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2662237"/>
                        <a:ext cx="2471737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807639"/>
              </p:ext>
            </p:extLst>
          </p:nvPr>
        </p:nvGraphicFramePr>
        <p:xfrm>
          <a:off x="6096000" y="3500437"/>
          <a:ext cx="470987" cy="412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1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553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0437"/>
                        <a:ext cx="470987" cy="412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61808"/>
              </p:ext>
            </p:extLst>
          </p:nvPr>
        </p:nvGraphicFramePr>
        <p:xfrm>
          <a:off x="3962400" y="4098925"/>
          <a:ext cx="224941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2" name="Equation" r:id="rId23" imgW="1041120" imgH="253800" progId="Equation.DSMT4">
                  <p:embed/>
                </p:oleObj>
              </mc:Choice>
              <mc:Fallback>
                <p:oleObj name="Equation" r:id="rId23" imgW="1041120" imgH="253800" progId="Equation.DSMT4">
                  <p:embed/>
                  <p:pic>
                    <p:nvPicPr>
                      <p:cNvPr id="553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098925"/>
                        <a:ext cx="224941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672821"/>
              </p:ext>
            </p:extLst>
          </p:nvPr>
        </p:nvGraphicFramePr>
        <p:xfrm>
          <a:off x="3251200" y="4719637"/>
          <a:ext cx="13208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3" name="Equation" r:id="rId25" imgW="749160" imgH="444240" progId="Equation.DSMT4">
                  <p:embed/>
                </p:oleObj>
              </mc:Choice>
              <mc:Fallback>
                <p:oleObj name="Equation" r:id="rId25" imgW="749160" imgH="444240" progId="Equation.DSMT4">
                  <p:embed/>
                  <p:pic>
                    <p:nvPicPr>
                      <p:cNvPr id="553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719637"/>
                        <a:ext cx="13208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8576"/>
              </p:ext>
            </p:extLst>
          </p:nvPr>
        </p:nvGraphicFramePr>
        <p:xfrm>
          <a:off x="4479925" y="4643437"/>
          <a:ext cx="17684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4" name="Equation" r:id="rId27" imgW="1002960" imgH="457200" progId="Equation.DSMT4">
                  <p:embed/>
                </p:oleObj>
              </mc:Choice>
              <mc:Fallback>
                <p:oleObj name="Equation" r:id="rId27" imgW="1002960" imgH="457200" progId="Equation.DSMT4">
                  <p:embed/>
                  <p:pic>
                    <p:nvPicPr>
                      <p:cNvPr id="553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4643437"/>
                        <a:ext cx="1768475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361376"/>
              </p:ext>
            </p:extLst>
          </p:nvPr>
        </p:nvGraphicFramePr>
        <p:xfrm>
          <a:off x="6183313" y="4816475"/>
          <a:ext cx="12080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5" name="Equation" r:id="rId29" imgW="685800" imgH="203040" progId="Equation.DSMT4">
                  <p:embed/>
                </p:oleObj>
              </mc:Choice>
              <mc:Fallback>
                <p:oleObj name="Equation" r:id="rId29" imgW="685800" imgH="203040" progId="Equation.DSMT4">
                  <p:embed/>
                  <p:pic>
                    <p:nvPicPr>
                      <p:cNvPr id="553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3313" y="4816475"/>
                        <a:ext cx="1208087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841937"/>
              </p:ext>
            </p:extLst>
          </p:nvPr>
        </p:nvGraphicFramePr>
        <p:xfrm>
          <a:off x="4586588" y="5410200"/>
          <a:ext cx="1280812" cy="771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6" name="Equation" r:id="rId31" imgW="647640" imgH="419040" progId="Equation.DSMT4">
                  <p:embed/>
                </p:oleObj>
              </mc:Choice>
              <mc:Fallback>
                <p:oleObj name="Equation" r:id="rId31" imgW="647640" imgH="419040" progId="Equation.DSMT4">
                  <p:embed/>
                  <p:pic>
                    <p:nvPicPr>
                      <p:cNvPr id="5532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588" y="5410200"/>
                        <a:ext cx="1280812" cy="771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491817"/>
              </p:ext>
            </p:extLst>
          </p:nvPr>
        </p:nvGraphicFramePr>
        <p:xfrm>
          <a:off x="5943600" y="5456238"/>
          <a:ext cx="1657350" cy="725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7" name="Equation" r:id="rId33" imgW="838080" imgH="393480" progId="Equation.DSMT4">
                  <p:embed/>
                </p:oleObj>
              </mc:Choice>
              <mc:Fallback>
                <p:oleObj name="Equation" r:id="rId33" imgW="838080" imgH="393480" progId="Equation.DSMT4">
                  <p:embed/>
                  <p:pic>
                    <p:nvPicPr>
                      <p:cNvPr id="5532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456238"/>
                        <a:ext cx="1657350" cy="725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127662"/>
              </p:ext>
            </p:extLst>
          </p:nvPr>
        </p:nvGraphicFramePr>
        <p:xfrm>
          <a:off x="7620000" y="5673726"/>
          <a:ext cx="7524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28" name="Equation" r:id="rId35" imgW="381000" imgH="165100" progId="Equation.DSMT4">
                  <p:embed/>
                </p:oleObj>
              </mc:Choice>
              <mc:Fallback>
                <p:oleObj name="Equation" r:id="rId35" imgW="381000" imgH="165100" progId="Equation.DSMT4">
                  <p:embed/>
                  <p:pic>
                    <p:nvPicPr>
                      <p:cNvPr id="5532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673726"/>
                        <a:ext cx="75247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320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 animBg="1" autoUpdateAnimBg="0"/>
      <p:bldP spid="55305" grpId="0"/>
      <p:bldP spid="55306" grpId="0"/>
      <p:bldP spid="55307" grpId="0" animBg="1"/>
      <p:bldP spid="55308" grpId="0"/>
      <p:bldP spid="55309" grpId="0"/>
      <p:bldP spid="55310" grpId="0"/>
      <p:bldP spid="55311" grpId="0"/>
      <p:bldP spid="55313" grpId="0"/>
      <p:bldP spid="55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763000" cy="990600"/>
          </a:xfrm>
        </p:spPr>
        <p:txBody>
          <a:bodyPr/>
          <a:lstStyle/>
          <a:p>
            <a:r>
              <a:rPr lang="en-US" dirty="0"/>
              <a:t>Check point for conceptual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8458200" cy="4876800"/>
          </a:xfrm>
        </p:spPr>
        <p:txBody>
          <a:bodyPr/>
          <a:lstStyle/>
          <a:p>
            <a:r>
              <a:rPr lang="en-US" dirty="0"/>
              <a:t>Which of the following equations for positions of a particle as a function of time can the four kinematic equations under constant acceleration applicable?</a:t>
            </a:r>
          </a:p>
          <a:p>
            <a:r>
              <a:rPr lang="en-US" dirty="0"/>
              <a:t>(a)</a:t>
            </a:r>
          </a:p>
          <a:p>
            <a:r>
              <a:rPr lang="en-US" dirty="0"/>
              <a:t>(b)</a:t>
            </a:r>
          </a:p>
          <a:p>
            <a:r>
              <a:rPr lang="en-US" dirty="0"/>
              <a:t>(c) </a:t>
            </a:r>
          </a:p>
          <a:p>
            <a:r>
              <a:rPr lang="en-US" dirty="0"/>
              <a:t>(d)</a:t>
            </a:r>
          </a:p>
          <a:p>
            <a:r>
              <a:rPr lang="en-US" dirty="0"/>
              <a:t>What is the key here?   Finding which equation gives a constant acceleration using its definition!</a:t>
            </a:r>
          </a:p>
          <a:p>
            <a:r>
              <a:rPr lang="en-US" dirty="0"/>
              <a:t>Yes, you are right!  The answers are (a) and (d)!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Feb. 3, 2021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73256-6F70-2C45-A5A6-8E0C651467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/>
        </p:nvGraphicFramePr>
        <p:xfrm>
          <a:off x="1606550" y="2438400"/>
          <a:ext cx="15176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1" name="Equation" r:id="rId3" imgW="609600" imgH="152400" progId="Equation.DSMT4">
                  <p:embed/>
                </p:oleObj>
              </mc:Choice>
              <mc:Fallback>
                <p:oleObj name="Equation" r:id="rId3" imgW="609600" imgH="152400" progId="Equation.DSMT4">
                  <p:embed/>
                  <p:pic>
                    <p:nvPicPr>
                      <p:cNvPr id="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2438400"/>
                        <a:ext cx="15176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3"/>
          <p:cNvGraphicFramePr>
            <a:graphicFrameLocks noChangeAspect="1"/>
          </p:cNvGraphicFramePr>
          <p:nvPr/>
        </p:nvGraphicFramePr>
        <p:xfrm>
          <a:off x="1533525" y="2895600"/>
          <a:ext cx="26574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2" name="Equation" r:id="rId5" imgW="1066800" imgH="203200" progId="Equation.DSMT4">
                  <p:embed/>
                </p:oleObj>
              </mc:Choice>
              <mc:Fallback>
                <p:oleObj name="Equation" r:id="rId5" imgW="1066800" imgH="203200" progId="Equation.DSMT4">
                  <p:embed/>
                  <p:pic>
                    <p:nvPicPr>
                      <p:cNvPr id="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2895600"/>
                        <a:ext cx="26574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3"/>
          <p:cNvGraphicFramePr>
            <a:graphicFrameLocks noChangeAspect="1"/>
          </p:cNvGraphicFramePr>
          <p:nvPr/>
        </p:nvGraphicFramePr>
        <p:xfrm>
          <a:off x="1524000" y="3505200"/>
          <a:ext cx="2119312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3" name="Equation" r:id="rId7" imgW="850900" imgH="241300" progId="Equation.DSMT4">
                  <p:embed/>
                </p:oleObj>
              </mc:Choice>
              <mc:Fallback>
                <p:oleObj name="Equation" r:id="rId7" imgW="850900" imgH="241300" progId="Equation.DSMT4">
                  <p:embed/>
                  <p:pic>
                    <p:nvPicPr>
                      <p:cNvPr id="1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05200"/>
                        <a:ext cx="2119312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3"/>
          <p:cNvGraphicFramePr>
            <a:graphicFrameLocks noChangeAspect="1"/>
          </p:cNvGraphicFramePr>
          <p:nvPr/>
        </p:nvGraphicFramePr>
        <p:xfrm>
          <a:off x="1524000" y="4114800"/>
          <a:ext cx="1644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4" name="Equation" r:id="rId9" imgW="660400" imgH="203200" progId="Equation.DSMT4">
                  <p:embed/>
                </p:oleObj>
              </mc:Choice>
              <mc:Fallback>
                <p:oleObj name="Equation" r:id="rId9" imgW="660400" imgH="203200" progId="Equation.DSMT4">
                  <p:embed/>
                  <p:pic>
                    <p:nvPicPr>
                      <p:cNvPr id="1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14800"/>
                        <a:ext cx="16446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938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Feb. 3, 2021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040F6D-6D3C-BF44-AF23-95F714FC804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76200"/>
            <a:ext cx="3429000" cy="609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Falling Motion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Falling motion is a motion under the influence of the gravitational pull (gravity) only (how many dimensions? </a:t>
            </a:r>
            <a:r>
              <a:rPr lang="en-US" sz="26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5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) ;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Which direction is a freely falling object moving? (</a:t>
            </a:r>
            <a:r>
              <a:rPr lang="en-US" sz="26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7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 motion under a constant acceleration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All kinematic formula we’ve learned can be used to solve for falling motions. 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Gravitational acceleration is inversely proportional to the distance between the object and the center of the Earth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The magnitude of the gravitational acceleration is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g=9.80m/s</a:t>
            </a:r>
            <a:r>
              <a:rPr lang="en-US" sz="2600" baseline="300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600" baseline="3000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on the surface of the earth, most of the time.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direction of the gravitational acceleration is </a:t>
            </a:r>
            <a:r>
              <a:rPr lang="en-US" sz="2600" b="1" u="sng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ALWAYS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 toward the center of the earth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, which we normally call (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-y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); where up and down direction are indicated as the variable “y”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Thus, the correct denotation of gravitational acceleration on the surface of the earth is </a:t>
            </a:r>
            <a:r>
              <a:rPr lang="en-US" sz="26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g=-9.80m/s</a:t>
            </a:r>
            <a:r>
              <a:rPr lang="en-US" sz="2600" baseline="30000" dirty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600" baseline="3000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when +y points upward</a:t>
            </a:r>
            <a:endParaRPr lang="en-US" sz="2600" baseline="30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05400" y="1447800"/>
            <a:ext cx="3878263" cy="4000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Narrow" pitchFamily="-84" charset="0"/>
              </a:rPr>
              <a:t>Yes, down to the center of the Earth!!</a:t>
            </a:r>
          </a:p>
        </p:txBody>
      </p:sp>
    </p:spTree>
    <p:extLst>
      <p:ext uri="{BB962C8B-B14F-4D97-AF65-F5344CB8AC3E}">
        <p14:creationId xmlns:p14="http://schemas.microsoft.com/office/powerpoint/2010/main" val="295071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  <p:bldP spid="7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21649</TotalTime>
  <Words>1966</Words>
  <Application>Microsoft Macintosh PowerPoint</Application>
  <PresentationFormat>On-screen Show (4:3)</PresentationFormat>
  <Paragraphs>215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1443 – Section 003 Lecture #5</vt:lpstr>
      <vt:lpstr>Announcements</vt:lpstr>
      <vt:lpstr>Reminder: Special Project #2 for Extra Credit</vt:lpstr>
      <vt:lpstr>One Dimensional Motion</vt:lpstr>
      <vt:lpstr>Kinematic Equations of Motion on a Straight Line Under Constant Acceleration</vt:lpstr>
      <vt:lpstr>How do we solve a problem using a kinematic formula under a constant acceleration?</vt:lpstr>
      <vt:lpstr>Example</vt:lpstr>
      <vt:lpstr>Check point for conceptual understanding</vt:lpstr>
      <vt:lpstr>Falling Motion</vt:lpstr>
      <vt:lpstr>Example for Using 1D Kinematic Equations on a Falling object</vt:lpstr>
      <vt:lpstr>Example for Using 1D Kinematic Equations on a Falling object</vt:lpstr>
      <vt:lpstr>Example of a Falling Object cnt’d</vt:lpstr>
      <vt:lpstr>Example for Using 1D Kinematic Equations on a Falling object</vt:lpstr>
      <vt:lpstr>Example of a Falling Object cnt’d</vt:lpstr>
      <vt:lpstr>2D Coordinate Systems</vt:lpstr>
      <vt:lpstr>Example </vt:lpstr>
      <vt:lpstr>Vector and Scalar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845</cp:revision>
  <dcterms:created xsi:type="dcterms:W3CDTF">2012-01-19T04:21:20Z</dcterms:created>
  <dcterms:modified xsi:type="dcterms:W3CDTF">2021-02-03T22:00:04Z</dcterms:modified>
</cp:coreProperties>
</file>