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335" r:id="rId3"/>
    <p:sldId id="419" r:id="rId4"/>
    <p:sldId id="748" r:id="rId5"/>
    <p:sldId id="747" r:id="rId6"/>
    <p:sldId id="557" r:id="rId7"/>
    <p:sldId id="569" r:id="rId8"/>
    <p:sldId id="571" r:id="rId9"/>
    <p:sldId id="570" r:id="rId10"/>
    <p:sldId id="572" r:id="rId11"/>
    <p:sldId id="576" r:id="rId12"/>
    <p:sldId id="577" r:id="rId13"/>
    <p:sldId id="584" r:id="rId14"/>
    <p:sldId id="573" r:id="rId15"/>
    <p:sldId id="574" r:id="rId16"/>
    <p:sldId id="575" r:id="rId17"/>
    <p:sldId id="578"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6"/>
    <p:restoredTop sz="94660"/>
  </p:normalViewPr>
  <p:slideViewPr>
    <p:cSldViewPr>
      <p:cViewPr varScale="1">
        <p:scale>
          <a:sx n="135" d="100"/>
          <a:sy n="135" d="100"/>
        </p:scale>
        <p:origin x="10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image" Target="../media/image28.emf"/><Relationship Id="rId3" Type="http://schemas.openxmlformats.org/officeDocument/2006/relationships/image" Target="../media/image18.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image" Target="../media/image17.emf"/><Relationship Id="rId16" Type="http://schemas.openxmlformats.org/officeDocument/2006/relationships/image" Target="../media/image31.emf"/><Relationship Id="rId1" Type="http://schemas.openxmlformats.org/officeDocument/2006/relationships/image" Target="../media/image16.emf"/><Relationship Id="rId6" Type="http://schemas.openxmlformats.org/officeDocument/2006/relationships/image" Target="../media/image21.wmf"/><Relationship Id="rId11" Type="http://schemas.openxmlformats.org/officeDocument/2006/relationships/image" Target="../media/image26.emf"/><Relationship Id="rId5" Type="http://schemas.openxmlformats.org/officeDocument/2006/relationships/image" Target="../media/image20.emf"/><Relationship Id="rId15" Type="http://schemas.openxmlformats.org/officeDocument/2006/relationships/image" Target="../media/image30.emf"/><Relationship Id="rId10" Type="http://schemas.openxmlformats.org/officeDocument/2006/relationships/image" Target="../media/image25.emf"/><Relationship Id="rId4" Type="http://schemas.openxmlformats.org/officeDocument/2006/relationships/image" Target="../media/image19.wmf"/><Relationship Id="rId9" Type="http://schemas.openxmlformats.org/officeDocument/2006/relationships/image" Target="../media/image24.emf"/><Relationship Id="rId14"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emf"/><Relationship Id="rId4" Type="http://schemas.openxmlformats.org/officeDocument/2006/relationships/image" Target="../media/image35.wmf"/><Relationship Id="rId9"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3.wmf"/><Relationship Id="rId3" Type="http://schemas.openxmlformats.org/officeDocument/2006/relationships/image" Target="../media/image43.emf"/><Relationship Id="rId7" Type="http://schemas.openxmlformats.org/officeDocument/2006/relationships/image" Target="../media/image47.wmf"/><Relationship Id="rId12"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emf"/><Relationship Id="rId9" Type="http://schemas.openxmlformats.org/officeDocument/2006/relationships/image" Target="../media/image49.wmf"/><Relationship Id="rId14" Type="http://schemas.openxmlformats.org/officeDocument/2006/relationships/image" Target="../media/image54.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10" Type="http://schemas.openxmlformats.org/officeDocument/2006/relationships/image" Target="../media/image65.wmf"/><Relationship Id="rId4" Type="http://schemas.openxmlformats.org/officeDocument/2006/relationships/image" Target="../media/image59.wmf"/><Relationship Id="rId9"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2.wmf"/><Relationship Id="rId7" Type="http://schemas.openxmlformats.org/officeDocument/2006/relationships/image" Target="../media/image41.wmf"/><Relationship Id="rId12" Type="http://schemas.openxmlformats.org/officeDocument/2006/relationships/image" Target="../media/image90.wmf"/><Relationship Id="rId17" Type="http://schemas.openxmlformats.org/officeDocument/2006/relationships/image" Target="../media/image95.wmf"/><Relationship Id="rId2" Type="http://schemas.openxmlformats.org/officeDocument/2006/relationships/image" Target="../media/image81.wmf"/><Relationship Id="rId16" Type="http://schemas.openxmlformats.org/officeDocument/2006/relationships/image" Target="../media/image94.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89.wmf"/><Relationship Id="rId5" Type="http://schemas.openxmlformats.org/officeDocument/2006/relationships/image" Target="../media/image84.wmf"/><Relationship Id="rId15" Type="http://schemas.openxmlformats.org/officeDocument/2006/relationships/image" Target="../media/image93.wmf"/><Relationship Id="rId10" Type="http://schemas.openxmlformats.org/officeDocument/2006/relationships/image" Target="../media/image88.wmf"/><Relationship Id="rId4" Type="http://schemas.openxmlformats.org/officeDocument/2006/relationships/image" Target="../media/image83.wmf"/><Relationship Id="rId9" Type="http://schemas.openxmlformats.org/officeDocument/2006/relationships/image" Target="../media/image87.wmf"/><Relationship Id="rId14" Type="http://schemas.openxmlformats.org/officeDocument/2006/relationships/image" Target="../media/image9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919F94C-666F-A24B-AFEB-13684379BA48}" type="slidenum">
              <a:rPr lang="en-US">
                <a:latin typeface="Times New Roman" pitchFamily="-84" charset="0"/>
              </a:rPr>
              <a:pPr/>
              <a:t>6</a:t>
            </a:fld>
            <a:endParaRPr lang="en-US">
              <a:latin typeface="Times New Roman"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41388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Feb. 22,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Monday, Feb. 22, 2021</a:t>
            </a:r>
          </a:p>
        </p:txBody>
      </p:sp>
      <p:sp>
        <p:nvSpPr>
          <p:cNvPr id="6" name="Rectangle 5"/>
          <p:cNvSpPr>
            <a:spLocks noGrp="1" noChangeArrowheads="1"/>
          </p:cNvSpPr>
          <p:nvPr>
            <p:ph type="ftr" sz="quarter" idx="11"/>
          </p:nvPr>
        </p:nvSpPr>
        <p:spPr>
          <a:ln/>
        </p:spPr>
        <p:txBody>
          <a:bodyPr/>
          <a:lstStyle>
            <a:lvl1pPr>
              <a:defRPr/>
            </a:lvl1pPr>
          </a:lstStyle>
          <a:p>
            <a:pPr>
              <a:defRPr/>
            </a:pPr>
            <a:r>
              <a:rPr lang="nl-NL"/>
              <a:t>PHYS 1443-003, Spring 2021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F0E2A-AF8B-B847-AB2C-FCDC59C5A265}" type="slidenum">
              <a:rPr lang="en-US"/>
              <a:pPr>
                <a:defRPr/>
              </a:pPr>
              <a:t>‹#›</a:t>
            </a:fld>
            <a:endParaRPr lang="en-US"/>
          </a:p>
        </p:txBody>
      </p:sp>
    </p:spTree>
    <p:extLst>
      <p:ext uri="{BB962C8B-B14F-4D97-AF65-F5344CB8AC3E}">
        <p14:creationId xmlns:p14="http://schemas.microsoft.com/office/powerpoint/2010/main" val="745198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Monday, Feb. 22, 2021</a:t>
            </a:r>
          </a:p>
        </p:txBody>
      </p:sp>
      <p:sp>
        <p:nvSpPr>
          <p:cNvPr id="4" name="Rectangle 5"/>
          <p:cNvSpPr>
            <a:spLocks noGrp="1" noChangeArrowheads="1"/>
          </p:cNvSpPr>
          <p:nvPr>
            <p:ph type="ftr" sz="quarter" idx="11"/>
          </p:nvPr>
        </p:nvSpPr>
        <p:spPr>
          <a:ln/>
        </p:spPr>
        <p:txBody>
          <a:bodyPr/>
          <a:lstStyle>
            <a:lvl1pPr>
              <a:defRPr/>
            </a:lvl1pPr>
          </a:lstStyle>
          <a:p>
            <a:pPr>
              <a:defRPr/>
            </a:pPr>
            <a:r>
              <a:rPr lang="nl-NL"/>
              <a:t>PHYS 1443-003, Spring 2021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C3E1B1-2EB5-464C-83CE-4E24C6824A0B}" type="slidenum">
              <a:rPr lang="en-US"/>
              <a:pPr>
                <a:defRPr/>
              </a:pPr>
              <a:t>‹#›</a:t>
            </a:fld>
            <a:endParaRPr lang="en-US"/>
          </a:p>
        </p:txBody>
      </p:sp>
    </p:spTree>
    <p:extLst>
      <p:ext uri="{BB962C8B-B14F-4D97-AF65-F5344CB8AC3E}">
        <p14:creationId xmlns:p14="http://schemas.microsoft.com/office/powerpoint/2010/main" val="200481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Feb. 22,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Feb.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Feb. 22,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Feb. 22,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Feb. 22,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Feb. 22,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Feb. 22,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90" r:id="rId13"/>
    <p:sldLayoutId id="2147483692"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3.bin"/><Relationship Id="rId18" Type="http://schemas.openxmlformats.org/officeDocument/2006/relationships/image" Target="../media/image39.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6.e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5.wmf"/><Relationship Id="rId19" Type="http://schemas.openxmlformats.org/officeDocument/2006/relationships/oleObject" Target="../embeddings/oleObject36.bin"/><Relationship Id="rId4" Type="http://schemas.openxmlformats.org/officeDocument/2006/relationships/image" Target="../media/image32.wmf"/><Relationship Id="rId9" Type="http://schemas.openxmlformats.org/officeDocument/2006/relationships/oleObject" Target="../embeddings/oleObject31.bin"/><Relationship Id="rId14" Type="http://schemas.openxmlformats.org/officeDocument/2006/relationships/image" Target="../media/image3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5.wmf"/><Relationship Id="rId18" Type="http://schemas.openxmlformats.org/officeDocument/2006/relationships/oleObject" Target="../embeddings/oleObject44.bin"/><Relationship Id="rId26" Type="http://schemas.openxmlformats.org/officeDocument/2006/relationships/oleObject" Target="../embeddings/oleObject48.bin"/><Relationship Id="rId3" Type="http://schemas.openxmlformats.org/officeDocument/2006/relationships/image" Target="../media/image55.jpeg"/><Relationship Id="rId21" Type="http://schemas.openxmlformats.org/officeDocument/2006/relationships/image" Target="../media/image49.wmf"/><Relationship Id="rId7" Type="http://schemas.openxmlformats.org/officeDocument/2006/relationships/image" Target="../media/image42.wmf"/><Relationship Id="rId12" Type="http://schemas.openxmlformats.org/officeDocument/2006/relationships/oleObject" Target="../embeddings/oleObject41.bin"/><Relationship Id="rId17" Type="http://schemas.openxmlformats.org/officeDocument/2006/relationships/image" Target="../media/image47.wmf"/><Relationship Id="rId25"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oleObject" Target="../embeddings/oleObject45.bin"/><Relationship Id="rId29" Type="http://schemas.openxmlformats.org/officeDocument/2006/relationships/image" Target="../media/image53.wmf"/><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44.emf"/><Relationship Id="rId24" Type="http://schemas.openxmlformats.org/officeDocument/2006/relationships/oleObject" Target="../embeddings/oleObject47.bin"/><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image" Target="../media/image50.wmf"/><Relationship Id="rId28" Type="http://schemas.openxmlformats.org/officeDocument/2006/relationships/oleObject" Target="../embeddings/oleObject49.bin"/><Relationship Id="rId10" Type="http://schemas.openxmlformats.org/officeDocument/2006/relationships/oleObject" Target="../embeddings/oleObject40.bin"/><Relationship Id="rId19" Type="http://schemas.openxmlformats.org/officeDocument/2006/relationships/image" Target="../media/image48.wmf"/><Relationship Id="rId31" Type="http://schemas.openxmlformats.org/officeDocument/2006/relationships/image" Target="../media/image54.emf"/><Relationship Id="rId4" Type="http://schemas.openxmlformats.org/officeDocument/2006/relationships/oleObject" Target="../embeddings/oleObject37.bin"/><Relationship Id="rId9" Type="http://schemas.openxmlformats.org/officeDocument/2006/relationships/image" Target="../media/image43.emf"/><Relationship Id="rId14" Type="http://schemas.openxmlformats.org/officeDocument/2006/relationships/oleObject" Target="../embeddings/oleObject42.bin"/><Relationship Id="rId22" Type="http://schemas.openxmlformats.org/officeDocument/2006/relationships/oleObject" Target="../embeddings/oleObject46.bin"/><Relationship Id="rId27" Type="http://schemas.openxmlformats.org/officeDocument/2006/relationships/image" Target="../media/image52.wmf"/><Relationship Id="rId30" Type="http://schemas.openxmlformats.org/officeDocument/2006/relationships/oleObject" Target="../embeddings/oleObject50.bin"/></Relationships>
</file>

<file path=ppt/slides/_rels/slide12.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6.bin"/><Relationship Id="rId18" Type="http://schemas.openxmlformats.org/officeDocument/2006/relationships/image" Target="../media/image63.wmf"/><Relationship Id="rId3" Type="http://schemas.openxmlformats.org/officeDocument/2006/relationships/oleObject" Target="../embeddings/oleObject51.bin"/><Relationship Id="rId21" Type="http://schemas.openxmlformats.org/officeDocument/2006/relationships/oleObject" Target="../embeddings/oleObject60.bin"/><Relationship Id="rId7" Type="http://schemas.openxmlformats.org/officeDocument/2006/relationships/oleObject" Target="../embeddings/oleObject53.bin"/><Relationship Id="rId12" Type="http://schemas.openxmlformats.org/officeDocument/2006/relationships/image" Target="../media/image60.wmf"/><Relationship Id="rId17"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6.vml"/><Relationship Id="rId6" Type="http://schemas.openxmlformats.org/officeDocument/2006/relationships/image" Target="../media/image57.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59.wmf"/><Relationship Id="rId19" Type="http://schemas.openxmlformats.org/officeDocument/2006/relationships/oleObject" Target="../embeddings/oleObject59.bin"/><Relationship Id="rId4" Type="http://schemas.openxmlformats.org/officeDocument/2006/relationships/image" Target="../media/image56.wmf"/><Relationship Id="rId9" Type="http://schemas.openxmlformats.org/officeDocument/2006/relationships/oleObject" Target="../embeddings/oleObject54.bin"/><Relationship Id="rId14" Type="http://schemas.openxmlformats.org/officeDocument/2006/relationships/image" Target="../media/image61.wmf"/><Relationship Id="rId22" Type="http://schemas.openxmlformats.org/officeDocument/2006/relationships/image" Target="../media/image65.wmf"/></Relationships>
</file>

<file path=ppt/slides/_rels/slide13.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66.bin"/><Relationship Id="rId18" Type="http://schemas.openxmlformats.org/officeDocument/2006/relationships/image" Target="../media/image73.emf"/><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0.emf"/><Relationship Id="rId17" Type="http://schemas.openxmlformats.org/officeDocument/2006/relationships/oleObject" Target="../embeddings/oleObject68.bin"/><Relationship Id="rId2" Type="http://schemas.openxmlformats.org/officeDocument/2006/relationships/slideLayout" Target="../slideLayouts/slideLayout2.xml"/><Relationship Id="rId16" Type="http://schemas.openxmlformats.org/officeDocument/2006/relationships/image" Target="../media/image72.emf"/><Relationship Id="rId1" Type="http://schemas.openxmlformats.org/officeDocument/2006/relationships/vmlDrawing" Target="../drawings/vmlDrawing7.vml"/><Relationship Id="rId6" Type="http://schemas.openxmlformats.org/officeDocument/2006/relationships/image" Target="../media/image67.emf"/><Relationship Id="rId11" Type="http://schemas.openxmlformats.org/officeDocument/2006/relationships/oleObject" Target="../embeddings/oleObject65.bin"/><Relationship Id="rId5" Type="http://schemas.openxmlformats.org/officeDocument/2006/relationships/oleObject" Target="../embeddings/oleObject62.bin"/><Relationship Id="rId15" Type="http://schemas.openxmlformats.org/officeDocument/2006/relationships/oleObject" Target="../embeddings/oleObject67.bin"/><Relationship Id="rId10" Type="http://schemas.openxmlformats.org/officeDocument/2006/relationships/image" Target="../media/image69.emf"/><Relationship Id="rId4" Type="http://schemas.openxmlformats.org/officeDocument/2006/relationships/image" Target="../media/image66.emf"/><Relationship Id="rId9" Type="http://schemas.openxmlformats.org/officeDocument/2006/relationships/oleObject" Target="../embeddings/oleObject64.bin"/><Relationship Id="rId14" Type="http://schemas.openxmlformats.org/officeDocument/2006/relationships/image" Target="../media/image71.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8.wmf"/><Relationship Id="rId3" Type="http://schemas.openxmlformats.org/officeDocument/2006/relationships/oleObject" Target="../embeddings/oleObject69.bin"/><Relationship Id="rId7" Type="http://schemas.openxmlformats.org/officeDocument/2006/relationships/image" Target="../media/image75.wmf"/><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70.bin"/><Relationship Id="rId11" Type="http://schemas.openxmlformats.org/officeDocument/2006/relationships/image" Target="../media/image77.wmf"/><Relationship Id="rId5" Type="http://schemas.openxmlformats.org/officeDocument/2006/relationships/image" Target="../media/image79.png"/><Relationship Id="rId10" Type="http://schemas.openxmlformats.org/officeDocument/2006/relationships/oleObject" Target="../embeddings/oleObject72.bin"/><Relationship Id="rId4" Type="http://schemas.openxmlformats.org/officeDocument/2006/relationships/image" Target="../media/image74.wmf"/><Relationship Id="rId9" Type="http://schemas.openxmlformats.org/officeDocument/2006/relationships/image" Target="../media/image76.emf"/></Relationships>
</file>

<file path=ppt/slides/_rels/slide15.xml.rels><?xml version="1.0" encoding="UTF-8" standalone="yes"?>
<Relationships xmlns="http://schemas.openxmlformats.org/package/2006/relationships"><Relationship Id="rId13" Type="http://schemas.openxmlformats.org/officeDocument/2006/relationships/oleObject" Target="../embeddings/oleObject79.bin"/><Relationship Id="rId18" Type="http://schemas.openxmlformats.org/officeDocument/2006/relationships/image" Target="../media/image86.wmf"/><Relationship Id="rId26" Type="http://schemas.openxmlformats.org/officeDocument/2006/relationships/image" Target="../media/image90.wmf"/><Relationship Id="rId3" Type="http://schemas.openxmlformats.org/officeDocument/2006/relationships/oleObject" Target="../embeddings/oleObject74.bin"/><Relationship Id="rId21" Type="http://schemas.openxmlformats.org/officeDocument/2006/relationships/oleObject" Target="../embeddings/oleObject83.bin"/><Relationship Id="rId34" Type="http://schemas.openxmlformats.org/officeDocument/2006/relationships/image" Target="../media/image94.wmf"/><Relationship Id="rId7" Type="http://schemas.openxmlformats.org/officeDocument/2006/relationships/oleObject" Target="../embeddings/oleObject76.bin"/><Relationship Id="rId12" Type="http://schemas.openxmlformats.org/officeDocument/2006/relationships/image" Target="../media/image84.wmf"/><Relationship Id="rId17" Type="http://schemas.openxmlformats.org/officeDocument/2006/relationships/oleObject" Target="../embeddings/oleObject81.bin"/><Relationship Id="rId25" Type="http://schemas.openxmlformats.org/officeDocument/2006/relationships/oleObject" Target="../embeddings/oleObject85.bin"/><Relationship Id="rId33" Type="http://schemas.openxmlformats.org/officeDocument/2006/relationships/oleObject" Target="../embeddings/oleObject89.bin"/><Relationship Id="rId2" Type="http://schemas.openxmlformats.org/officeDocument/2006/relationships/slideLayout" Target="../slideLayouts/slideLayout2.xml"/><Relationship Id="rId16" Type="http://schemas.openxmlformats.org/officeDocument/2006/relationships/image" Target="../media/image41.wmf"/><Relationship Id="rId20" Type="http://schemas.openxmlformats.org/officeDocument/2006/relationships/image" Target="../media/image87.wmf"/><Relationship Id="rId29" Type="http://schemas.openxmlformats.org/officeDocument/2006/relationships/oleObject" Target="../embeddings/oleObject87.bin"/><Relationship Id="rId1" Type="http://schemas.openxmlformats.org/officeDocument/2006/relationships/vmlDrawing" Target="../drawings/vmlDrawing9.vml"/><Relationship Id="rId6" Type="http://schemas.openxmlformats.org/officeDocument/2006/relationships/image" Target="../media/image81.wmf"/><Relationship Id="rId11" Type="http://schemas.openxmlformats.org/officeDocument/2006/relationships/oleObject" Target="../embeddings/oleObject78.bin"/><Relationship Id="rId24" Type="http://schemas.openxmlformats.org/officeDocument/2006/relationships/image" Target="../media/image89.wmf"/><Relationship Id="rId32" Type="http://schemas.openxmlformats.org/officeDocument/2006/relationships/image" Target="../media/image93.w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91.wmf"/><Relationship Id="rId36" Type="http://schemas.openxmlformats.org/officeDocument/2006/relationships/image" Target="../media/image95.wmf"/><Relationship Id="rId10" Type="http://schemas.openxmlformats.org/officeDocument/2006/relationships/image" Target="../media/image83.wmf"/><Relationship Id="rId19" Type="http://schemas.openxmlformats.org/officeDocument/2006/relationships/oleObject" Target="../embeddings/oleObject82.bin"/><Relationship Id="rId31" Type="http://schemas.openxmlformats.org/officeDocument/2006/relationships/oleObject" Target="../embeddings/oleObject88.bin"/><Relationship Id="rId4" Type="http://schemas.openxmlformats.org/officeDocument/2006/relationships/image" Target="../media/image80.wmf"/><Relationship Id="rId9" Type="http://schemas.openxmlformats.org/officeDocument/2006/relationships/oleObject" Target="../embeddings/oleObject77.bin"/><Relationship Id="rId14" Type="http://schemas.openxmlformats.org/officeDocument/2006/relationships/image" Target="../media/image85.wmf"/><Relationship Id="rId22" Type="http://schemas.openxmlformats.org/officeDocument/2006/relationships/image" Target="../media/image88.wmf"/><Relationship Id="rId27" Type="http://schemas.openxmlformats.org/officeDocument/2006/relationships/oleObject" Target="../embeddings/oleObject86.bin"/><Relationship Id="rId30" Type="http://schemas.openxmlformats.org/officeDocument/2006/relationships/image" Target="../media/image92.wmf"/><Relationship Id="rId35" Type="http://schemas.openxmlformats.org/officeDocument/2006/relationships/oleObject" Target="../embeddings/oleObject90.bin"/><Relationship Id="rId8" Type="http://schemas.openxmlformats.org/officeDocument/2006/relationships/image" Target="../media/image8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97.wmf"/><Relationship Id="rId5" Type="http://schemas.openxmlformats.org/officeDocument/2006/relationships/oleObject" Target="../embeddings/oleObject92.bin"/><Relationship Id="rId4" Type="http://schemas.openxmlformats.org/officeDocument/2006/relationships/image" Target="../media/image9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uta.edu/physics/current/clinics.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emf"/><Relationship Id="rId1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4.emf"/><Relationship Id="rId12" Type="http://schemas.openxmlformats.org/officeDocument/2006/relationships/oleObject" Target="../embeddings/oleObject5.bin"/><Relationship Id="rId17" Type="http://schemas.openxmlformats.org/officeDocument/2006/relationships/image" Target="../media/image9.emf"/><Relationship Id="rId2" Type="http://schemas.openxmlformats.org/officeDocument/2006/relationships/slideLayout" Target="../slideLayouts/slideLayout6.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emf"/><Relationship Id="rId5" Type="http://schemas.openxmlformats.org/officeDocument/2006/relationships/image" Target="../media/image3.emf"/><Relationship Id="rId15" Type="http://schemas.openxmlformats.org/officeDocument/2006/relationships/image" Target="../media/image8.emf"/><Relationship Id="rId10" Type="http://schemas.openxmlformats.org/officeDocument/2006/relationships/oleObject" Target="../embeddings/oleObject4.bin"/><Relationship Id="rId19" Type="http://schemas.openxmlformats.org/officeDocument/2006/relationships/image" Target="../media/image10.emf"/><Relationship Id="rId4" Type="http://schemas.openxmlformats.org/officeDocument/2006/relationships/oleObject" Target="../embeddings/oleObject1.bin"/><Relationship Id="rId9" Type="http://schemas.openxmlformats.org/officeDocument/2006/relationships/image" Target="../media/image5.emf"/><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4.jpeg"/><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7.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2.bin"/><Relationship Id="rId21" Type="http://schemas.openxmlformats.org/officeDocument/2006/relationships/oleObject" Target="../embeddings/oleObject21.bin"/><Relationship Id="rId34" Type="http://schemas.openxmlformats.org/officeDocument/2006/relationships/image" Target="../media/image31.emf"/><Relationship Id="rId7" Type="http://schemas.openxmlformats.org/officeDocument/2006/relationships/oleObject" Target="../embeddings/oleObject14.bin"/><Relationship Id="rId12" Type="http://schemas.openxmlformats.org/officeDocument/2006/relationships/image" Target="../media/image20.emf"/><Relationship Id="rId17" Type="http://schemas.openxmlformats.org/officeDocument/2006/relationships/oleObject" Target="../embeddings/oleObject19.bin"/><Relationship Id="rId25" Type="http://schemas.openxmlformats.org/officeDocument/2006/relationships/oleObject" Target="../embeddings/oleObject23.bin"/><Relationship Id="rId33" Type="http://schemas.openxmlformats.org/officeDocument/2006/relationships/oleObject" Target="../embeddings/oleObject27.bin"/><Relationship Id="rId2" Type="http://schemas.openxmlformats.org/officeDocument/2006/relationships/slideLayout" Target="../slideLayouts/slideLayout14.xml"/><Relationship Id="rId16" Type="http://schemas.openxmlformats.org/officeDocument/2006/relationships/image" Target="../media/image22.emf"/><Relationship Id="rId20" Type="http://schemas.openxmlformats.org/officeDocument/2006/relationships/image" Target="../media/image24.emf"/><Relationship Id="rId29" Type="http://schemas.openxmlformats.org/officeDocument/2006/relationships/oleObject" Target="../embeddings/oleObject25.bin"/><Relationship Id="rId1" Type="http://schemas.openxmlformats.org/officeDocument/2006/relationships/vmlDrawing" Target="../drawings/vmlDrawing3.vml"/><Relationship Id="rId6" Type="http://schemas.openxmlformats.org/officeDocument/2006/relationships/image" Target="../media/image17.emf"/><Relationship Id="rId11" Type="http://schemas.openxmlformats.org/officeDocument/2006/relationships/oleObject" Target="../embeddings/oleObject16.bin"/><Relationship Id="rId24" Type="http://schemas.openxmlformats.org/officeDocument/2006/relationships/image" Target="../media/image26.emf"/><Relationship Id="rId32" Type="http://schemas.openxmlformats.org/officeDocument/2006/relationships/image" Target="../media/image30.e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28.emf"/><Relationship Id="rId10" Type="http://schemas.openxmlformats.org/officeDocument/2006/relationships/image" Target="../media/image19.wmf"/><Relationship Id="rId19" Type="http://schemas.openxmlformats.org/officeDocument/2006/relationships/oleObject" Target="../embeddings/oleObject20.bin"/><Relationship Id="rId31" Type="http://schemas.openxmlformats.org/officeDocument/2006/relationships/oleObject" Target="../embeddings/oleObject26.bin"/><Relationship Id="rId4" Type="http://schemas.openxmlformats.org/officeDocument/2006/relationships/image" Target="../media/image16.emf"/><Relationship Id="rId9" Type="http://schemas.openxmlformats.org/officeDocument/2006/relationships/oleObject" Target="../embeddings/oleObject15.bin"/><Relationship Id="rId14" Type="http://schemas.openxmlformats.org/officeDocument/2006/relationships/image" Target="../media/image21.wmf"/><Relationship Id="rId22" Type="http://schemas.openxmlformats.org/officeDocument/2006/relationships/image" Target="../media/image25.emf"/><Relationship Id="rId27" Type="http://schemas.openxmlformats.org/officeDocument/2006/relationships/oleObject" Target="../embeddings/oleObject24.bin"/><Relationship Id="rId30" Type="http://schemas.openxmlformats.org/officeDocument/2006/relationships/image" Target="../media/image29.emf"/><Relationship Id="rId8"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Feb. 22,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#7</a:t>
            </a:r>
          </a:p>
        </p:txBody>
      </p:sp>
      <p:sp>
        <p:nvSpPr>
          <p:cNvPr id="18438" name="Text Box 4"/>
          <p:cNvSpPr txBox="1">
            <a:spLocks noChangeArrowheads="1"/>
          </p:cNvSpPr>
          <p:nvPr/>
        </p:nvSpPr>
        <p:spPr bwMode="auto">
          <a:xfrm>
            <a:off x="3058506" y="1447800"/>
            <a:ext cx="271901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Feb. 22,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471313" y="2209800"/>
            <a:ext cx="69342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charset="0"/>
              </a:rPr>
              <a:t>CH3: Motion in two dimensions</a:t>
            </a:r>
          </a:p>
          <a:p>
            <a:pPr marL="1066800" lvl="1" indent="-609600">
              <a:spcBef>
                <a:spcPct val="20000"/>
              </a:spcBef>
              <a:buFontTx/>
              <a:buChar char="•"/>
            </a:pPr>
            <a:r>
              <a:rPr lang="en-US" sz="2800" dirty="0">
                <a:solidFill>
                  <a:srgbClr val="CC00CC"/>
                </a:solidFill>
                <a:latin typeface="Arial Narrow" charset="0"/>
              </a:rPr>
              <a:t>Projectile Motion</a:t>
            </a:r>
          </a:p>
          <a:p>
            <a:pPr marL="1066800" lvl="1" indent="-609600">
              <a:spcBef>
                <a:spcPct val="20000"/>
              </a:spcBef>
              <a:buFontTx/>
              <a:buChar char="•"/>
            </a:pPr>
            <a:r>
              <a:rPr lang="en-US" sz="2800" dirty="0">
                <a:solidFill>
                  <a:srgbClr val="CC00CC"/>
                </a:solidFill>
                <a:latin typeface="Arial Narrow" charset="0"/>
              </a:rPr>
              <a:t>Maximum range and height</a:t>
            </a:r>
          </a:p>
          <a:p>
            <a:pPr marL="609600" indent="-609600">
              <a:spcBef>
                <a:spcPct val="20000"/>
              </a:spcBef>
              <a:buFontTx/>
              <a:buChar char="•"/>
            </a:pPr>
            <a:r>
              <a:rPr lang="en-US" sz="3200" dirty="0">
                <a:solidFill>
                  <a:schemeClr val="accent2"/>
                </a:solidFill>
                <a:latin typeface="Arial Narrow" pitchFamily="-84" charset="0"/>
              </a:rPr>
              <a:t>CH4: Newton’s Laws of Motion </a:t>
            </a:r>
          </a:p>
          <a:p>
            <a:pPr marL="990600" lvl="1" indent="-533400">
              <a:spcBef>
                <a:spcPct val="20000"/>
              </a:spcBef>
              <a:buFont typeface="Arial"/>
              <a:buChar char="•"/>
            </a:pPr>
            <a:r>
              <a:rPr lang="en-US" sz="2800" dirty="0">
                <a:solidFill>
                  <a:srgbClr val="CC00CC"/>
                </a:solidFill>
                <a:latin typeface="Arial Narrow" pitchFamily="-84" charset="0"/>
              </a:rPr>
              <a:t>Force &amp; Newton’s 1</a:t>
            </a:r>
            <a:r>
              <a:rPr lang="en-US" sz="2800" baseline="30000" dirty="0">
                <a:solidFill>
                  <a:srgbClr val="CC00CC"/>
                </a:solidFill>
                <a:latin typeface="Arial Narrow" pitchFamily="-84" charset="0"/>
              </a:rPr>
              <a:t>st</a:t>
            </a:r>
            <a:r>
              <a:rPr lang="en-US" sz="2800" dirty="0">
                <a:solidFill>
                  <a:srgbClr val="CC00CC"/>
                </a:solidFill>
                <a:latin typeface="Arial Narrow" pitchFamily="-84" charset="0"/>
              </a:rPr>
              <a:t> Law of Motion</a:t>
            </a:r>
          </a:p>
          <a:p>
            <a:pPr marL="1066800" lvl="1" indent="-609600">
              <a:spcBef>
                <a:spcPct val="20000"/>
              </a:spcBef>
              <a:buFontTx/>
              <a:buChar char="•"/>
            </a:pPr>
            <a:endParaRPr lang="en-US" sz="3200" dirty="0">
              <a:solidFill>
                <a:srgbClr val="7030A0"/>
              </a:solidFill>
              <a:latin typeface="Arial Narrow" charset="0"/>
            </a:endParaRPr>
          </a:p>
        </p:txBody>
      </p:sp>
      <p:sp>
        <p:nvSpPr>
          <p:cNvPr id="8" name="Text Box 11">
            <a:extLst>
              <a:ext uri="{FF2B5EF4-FFF2-40B4-BE49-F238E27FC236}">
                <a16:creationId xmlns:a16="http://schemas.microsoft.com/office/drawing/2014/main" id="{90D5C59A-A078-1741-BDCD-36498596966F}"/>
              </a:ext>
            </a:extLst>
          </p:cNvPr>
          <p:cNvSpPr txBox="1">
            <a:spLocks noChangeArrowheads="1"/>
          </p:cNvSpPr>
          <p:nvPr/>
        </p:nvSpPr>
        <p:spPr bwMode="auto">
          <a:xfrm>
            <a:off x="914400" y="6019800"/>
            <a:ext cx="764561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#5, due 11pm, Tuesday, March 9!!</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allAtOnce"/>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7"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5548" name="Rectangle 2"/>
          <p:cNvSpPr>
            <a:spLocks noGrp="1" noChangeArrowheads="1"/>
          </p:cNvSpPr>
          <p:nvPr>
            <p:ph type="title"/>
          </p:nvPr>
        </p:nvSpPr>
        <p:spPr>
          <a:xfrm>
            <a:off x="685800" y="228600"/>
            <a:ext cx="7772400" cy="609600"/>
          </a:xfrm>
        </p:spPr>
        <p:txBody>
          <a:bodyPr/>
          <a:lstStyle/>
          <a:p>
            <a:r>
              <a:rPr lang="en-US">
                <a:ea typeface="ＭＳ Ｐゴシック" pitchFamily="-84" charset="-128"/>
                <a:cs typeface="ＭＳ Ｐゴシック" pitchFamily="-84" charset="-128"/>
              </a:rPr>
              <a:t>Example for Projectile Motion</a:t>
            </a:r>
          </a:p>
        </p:txBody>
      </p:sp>
      <p:sp>
        <p:nvSpPr>
          <p:cNvPr id="79875" name="Text Box 3"/>
          <p:cNvSpPr txBox="1">
            <a:spLocks noChangeArrowheads="1"/>
          </p:cNvSpPr>
          <p:nvPr/>
        </p:nvSpPr>
        <p:spPr bwMode="auto">
          <a:xfrm>
            <a:off x="533400" y="990600"/>
            <a:ext cx="8001000" cy="79057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defRPr/>
            </a:pPr>
            <a:r>
              <a:rPr lang="en-US" sz="2200" dirty="0">
                <a:solidFill>
                  <a:schemeClr val="accent2"/>
                </a:solidFill>
                <a:latin typeface="Arial Narrow" charset="0"/>
              </a:rPr>
              <a:t>A ball is thrown with </a:t>
            </a:r>
            <a:r>
              <a:rPr lang="en-US" sz="2200" dirty="0">
                <a:solidFill>
                  <a:srgbClr val="990000"/>
                </a:solidFill>
                <a:latin typeface="Arial Narrow" charset="0"/>
              </a:rPr>
              <a:t>an initial velocity  </a:t>
            </a:r>
            <a:r>
              <a:rPr lang="en-US" sz="2200" b="1" dirty="0">
                <a:solidFill>
                  <a:srgbClr val="990000"/>
                </a:solidFill>
                <a:effectLst>
                  <a:outerShdw blurRad="38100" dist="38100" dir="2700000" algn="tl">
                    <a:srgbClr val="000000"/>
                  </a:outerShdw>
                </a:effectLst>
                <a:latin typeface="Arial Narrow" charset="0"/>
              </a:rPr>
              <a:t>v</a:t>
            </a:r>
            <a:r>
              <a:rPr lang="en-US" sz="2200" dirty="0">
                <a:solidFill>
                  <a:srgbClr val="990000"/>
                </a:solidFill>
                <a:latin typeface="Arial Narrow" charset="0"/>
              </a:rPr>
              <a:t>=(20</a:t>
            </a:r>
            <a:r>
              <a:rPr lang="en-US" sz="2200" b="1" dirty="0">
                <a:solidFill>
                  <a:srgbClr val="990000"/>
                </a:solidFill>
                <a:effectLst>
                  <a:outerShdw blurRad="38100" dist="38100" dir="2700000" algn="tl">
                    <a:srgbClr val="000000"/>
                  </a:outerShdw>
                </a:effectLst>
                <a:latin typeface="Arial Narrow" charset="0"/>
              </a:rPr>
              <a:t>i</a:t>
            </a:r>
            <a:r>
              <a:rPr lang="en-US" sz="2200" dirty="0">
                <a:solidFill>
                  <a:srgbClr val="990000"/>
                </a:solidFill>
                <a:latin typeface="Arial Narrow" charset="0"/>
              </a:rPr>
              <a:t>+40</a:t>
            </a:r>
            <a:r>
              <a:rPr lang="en-US" sz="2200" b="1" dirty="0">
                <a:solidFill>
                  <a:srgbClr val="990000"/>
                </a:solidFill>
                <a:effectLst>
                  <a:outerShdw blurRad="38100" dist="38100" dir="2700000" algn="tl">
                    <a:srgbClr val="000000"/>
                  </a:outerShdw>
                </a:effectLst>
                <a:latin typeface="Arial Narrow" charset="0"/>
              </a:rPr>
              <a:t>j</a:t>
            </a:r>
            <a:r>
              <a:rPr lang="en-US" sz="2200" dirty="0">
                <a:solidFill>
                  <a:srgbClr val="990000"/>
                </a:solidFill>
                <a:latin typeface="Arial Narrow" charset="0"/>
              </a:rPr>
              <a:t>)m/s</a:t>
            </a:r>
            <a:r>
              <a:rPr lang="en-US" sz="2200" dirty="0">
                <a:solidFill>
                  <a:schemeClr val="accent2"/>
                </a:solidFill>
                <a:latin typeface="Arial Narrow" charset="0"/>
              </a:rPr>
              <a:t>.  </a:t>
            </a:r>
            <a:r>
              <a:rPr lang="en-US" sz="2200">
                <a:solidFill>
                  <a:schemeClr val="accent2"/>
                </a:solidFill>
                <a:latin typeface="Arial Narrow" charset="0"/>
              </a:rPr>
              <a:t>Determine </a:t>
            </a:r>
            <a:r>
              <a:rPr lang="en-US" sz="2200" dirty="0">
                <a:solidFill>
                  <a:schemeClr val="accent2"/>
                </a:solidFill>
                <a:latin typeface="Arial Narrow" charset="0"/>
              </a:rPr>
              <a:t>the time of flight and the distance the ball is from the original position when landed.</a:t>
            </a:r>
          </a:p>
        </p:txBody>
      </p:sp>
      <p:sp>
        <p:nvSpPr>
          <p:cNvPr id="79876" name="Text Box 4"/>
          <p:cNvSpPr txBox="1">
            <a:spLocks noChangeArrowheads="1"/>
          </p:cNvSpPr>
          <p:nvPr/>
        </p:nvSpPr>
        <p:spPr bwMode="auto">
          <a:xfrm>
            <a:off x="914400" y="1905000"/>
            <a:ext cx="7145338" cy="485775"/>
          </a:xfrm>
          <a:prstGeom prst="rect">
            <a:avLst/>
          </a:prstGeom>
          <a:solidFill>
            <a:srgbClr val="FFFF99"/>
          </a:solidFill>
          <a:ln w="28575">
            <a:solidFill>
              <a:srgbClr val="990000"/>
            </a:solidFill>
            <a:miter lim="800000"/>
            <a:headEnd/>
            <a:tailEnd/>
          </a:ln>
        </p:spPr>
        <p:txBody>
          <a:bodyPr wrap="none">
            <a:prstTxWarp prst="textNoShape">
              <a:avLst/>
            </a:prstTxWarp>
            <a:spAutoFit/>
          </a:bodyPr>
          <a:lstStyle/>
          <a:p>
            <a:r>
              <a:rPr lang="en-US">
                <a:solidFill>
                  <a:srgbClr val="990000"/>
                </a:solidFill>
                <a:latin typeface="Arial Narrow" pitchFamily="-84" charset="0"/>
              </a:rPr>
              <a:t>Which component determines the flight time and the distance?</a:t>
            </a:r>
          </a:p>
        </p:txBody>
      </p:sp>
      <p:graphicFrame>
        <p:nvGraphicFramePr>
          <p:cNvPr id="79877" name="Object 2"/>
          <p:cNvGraphicFramePr>
            <a:graphicFrameLocks noChangeAspect="1"/>
          </p:cNvGraphicFramePr>
          <p:nvPr/>
        </p:nvGraphicFramePr>
        <p:xfrm>
          <a:off x="4603750" y="2560638"/>
          <a:ext cx="730250" cy="485775"/>
        </p:xfrm>
        <a:graphic>
          <a:graphicData uri="http://schemas.openxmlformats.org/presentationml/2006/ole">
            <mc:AlternateContent xmlns:mc="http://schemas.openxmlformats.org/markup-compatibility/2006">
              <mc:Choice xmlns:v="urn:schemas-microsoft-com:vml" Requires="v">
                <p:oleObj spid="_x0000_s162918" name="Equation" r:id="rId3" imgW="330120" imgH="241200" progId="Equation.DSMT4">
                  <p:embed/>
                </p:oleObj>
              </mc:Choice>
              <mc:Fallback>
                <p:oleObj name="Equation" r:id="rId3" imgW="330120" imgH="241200" progId="Equation.DSMT4">
                  <p:embed/>
                  <p:pic>
                    <p:nvPicPr>
                      <p:cNvPr id="7987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2560638"/>
                        <a:ext cx="730250" cy="4857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78" name="Object 3"/>
          <p:cNvGraphicFramePr>
            <a:graphicFrameLocks noChangeAspect="1"/>
          </p:cNvGraphicFramePr>
          <p:nvPr/>
        </p:nvGraphicFramePr>
        <p:xfrm>
          <a:off x="5257800" y="5622925"/>
          <a:ext cx="725488" cy="549275"/>
        </p:xfrm>
        <a:graphic>
          <a:graphicData uri="http://schemas.openxmlformats.org/presentationml/2006/ole">
            <mc:AlternateContent xmlns:mc="http://schemas.openxmlformats.org/markup-compatibility/2006">
              <mc:Choice xmlns:v="urn:schemas-microsoft-com:vml" Requires="v">
                <p:oleObj spid="_x0000_s162919" name="Equation" r:id="rId5" imgW="317160" imgH="241200" progId="Equation.DSMT4">
                  <p:embed/>
                </p:oleObj>
              </mc:Choice>
              <mc:Fallback>
                <p:oleObj name="Equation" r:id="rId5" imgW="317160" imgH="241200" progId="Equation.DSMT4">
                  <p:embed/>
                  <p:pic>
                    <p:nvPicPr>
                      <p:cNvPr id="7987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5622925"/>
                        <a:ext cx="725488" cy="549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79879" name="AutoShape 7"/>
          <p:cNvSpPr>
            <a:spLocks noChangeArrowheads="1"/>
          </p:cNvSpPr>
          <p:nvPr/>
        </p:nvSpPr>
        <p:spPr bwMode="auto">
          <a:xfrm>
            <a:off x="228600" y="2514600"/>
            <a:ext cx="4038600" cy="2133600"/>
          </a:xfrm>
          <a:prstGeom prst="cloudCallout">
            <a:avLst>
              <a:gd name="adj1" fmla="val 55699"/>
              <a:gd name="adj2" fmla="val -36014"/>
            </a:avLst>
          </a:prstGeom>
          <a:solidFill>
            <a:srgbClr val="FFFF99"/>
          </a:solidFill>
          <a:ln w="28575">
            <a:solidFill>
              <a:srgbClr val="990000"/>
            </a:solidFill>
            <a:round/>
            <a:headEnd/>
            <a:tailEnd/>
          </a:ln>
        </p:spPr>
        <p:txBody>
          <a:bodyPr>
            <a:prstTxWarp prst="textNoShape">
              <a:avLst/>
            </a:prstTxWarp>
          </a:bodyPr>
          <a:lstStyle/>
          <a:p>
            <a:r>
              <a:rPr lang="en-US" sz="2000">
                <a:solidFill>
                  <a:srgbClr val="990000"/>
                </a:solidFill>
                <a:latin typeface="Arial Narrow" pitchFamily="-84" charset="0"/>
              </a:rPr>
              <a:t>Flight time is determined by the </a:t>
            </a:r>
            <a:r>
              <a:rPr lang="en-US" sz="2000">
                <a:solidFill>
                  <a:srgbClr val="990000"/>
                </a:solidFill>
                <a:latin typeface="Monotype Corsiva" pitchFamily="-84" charset="0"/>
              </a:rPr>
              <a:t>y</a:t>
            </a:r>
            <a:r>
              <a:rPr lang="en-US" sz="2000">
                <a:solidFill>
                  <a:srgbClr val="990000"/>
                </a:solidFill>
                <a:latin typeface="Arial Narrow" pitchFamily="-84" charset="0"/>
              </a:rPr>
              <a:t> component, because the ball stops moving when it is on the ground after the flight.</a:t>
            </a:r>
          </a:p>
          <a:p>
            <a:pPr algn="ctr"/>
            <a:endParaRPr lang="en-US" sz="2000"/>
          </a:p>
        </p:txBody>
      </p:sp>
      <p:sp>
        <p:nvSpPr>
          <p:cNvPr id="79880" name="AutoShape 8"/>
          <p:cNvSpPr>
            <a:spLocks noChangeArrowheads="1"/>
          </p:cNvSpPr>
          <p:nvPr/>
        </p:nvSpPr>
        <p:spPr bwMode="auto">
          <a:xfrm>
            <a:off x="304800" y="4495800"/>
            <a:ext cx="4876800" cy="1905000"/>
          </a:xfrm>
          <a:prstGeom prst="cloudCallout">
            <a:avLst>
              <a:gd name="adj1" fmla="val 46972"/>
              <a:gd name="adj2" fmla="val 30083"/>
            </a:avLst>
          </a:prstGeom>
          <a:solidFill>
            <a:srgbClr val="FFFF99"/>
          </a:solidFill>
          <a:ln w="28575">
            <a:solidFill>
              <a:srgbClr val="990000"/>
            </a:solidFill>
            <a:round/>
            <a:headEnd/>
            <a:tailEnd/>
          </a:ln>
        </p:spPr>
        <p:txBody>
          <a:bodyPr>
            <a:prstTxWarp prst="textNoShape">
              <a:avLst/>
            </a:prstTxWarp>
          </a:bodyPr>
          <a:lstStyle/>
          <a:p>
            <a:r>
              <a:rPr lang="en-US" sz="2000">
                <a:solidFill>
                  <a:srgbClr val="990000"/>
                </a:solidFill>
                <a:latin typeface="Arial Narrow" pitchFamily="-84" charset="0"/>
              </a:rPr>
              <a:t>Distance is determined by the </a:t>
            </a:r>
            <a:r>
              <a:rPr lang="en-US" sz="2000">
                <a:solidFill>
                  <a:srgbClr val="990000"/>
                </a:solidFill>
                <a:latin typeface="Monotype Corsiva" pitchFamily="-84" charset="0"/>
              </a:rPr>
              <a:t>x</a:t>
            </a:r>
            <a:r>
              <a:rPr lang="en-US" sz="2000">
                <a:solidFill>
                  <a:srgbClr val="990000"/>
                </a:solidFill>
                <a:latin typeface="Arial Narrow" pitchFamily="-84" charset="0"/>
              </a:rPr>
              <a:t>  component in 2-dim, because the ball is at </a:t>
            </a:r>
            <a:r>
              <a:rPr lang="en-US" sz="2000">
                <a:solidFill>
                  <a:srgbClr val="990000"/>
                </a:solidFill>
                <a:latin typeface="Monotype Corsiva" pitchFamily="-84" charset="0"/>
              </a:rPr>
              <a:t>y=0</a:t>
            </a:r>
            <a:r>
              <a:rPr lang="en-US" sz="2000">
                <a:solidFill>
                  <a:srgbClr val="990000"/>
                </a:solidFill>
                <a:latin typeface="Arial Narrow" pitchFamily="-84" charset="0"/>
              </a:rPr>
              <a:t> position when it completed it’s flight.</a:t>
            </a:r>
          </a:p>
          <a:p>
            <a:pPr algn="ctr"/>
            <a:endParaRPr lang="en-US" sz="2000"/>
          </a:p>
        </p:txBody>
      </p:sp>
      <p:graphicFrame>
        <p:nvGraphicFramePr>
          <p:cNvPr id="79881" name="Object 4"/>
          <p:cNvGraphicFramePr>
            <a:graphicFrameLocks noChangeAspect="1"/>
          </p:cNvGraphicFramePr>
          <p:nvPr/>
        </p:nvGraphicFramePr>
        <p:xfrm>
          <a:off x="4876800" y="4078288"/>
          <a:ext cx="3048000" cy="874712"/>
        </p:xfrm>
        <a:graphic>
          <a:graphicData uri="http://schemas.openxmlformats.org/presentationml/2006/ole">
            <mc:AlternateContent xmlns:mc="http://schemas.openxmlformats.org/markup-compatibility/2006">
              <mc:Choice xmlns:v="urn:schemas-microsoft-com:vml" Requires="v">
                <p:oleObj spid="_x0000_s162920" name="Equation" r:id="rId7" imgW="1434960" imgH="419040" progId="Equation.3">
                  <p:embed/>
                </p:oleObj>
              </mc:Choice>
              <mc:Fallback>
                <p:oleObj name="Equation" r:id="rId7" imgW="1434960" imgH="419040" progId="Equation.3">
                  <p:embed/>
                  <p:pic>
                    <p:nvPicPr>
                      <p:cNvPr id="79881"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078288"/>
                        <a:ext cx="3048000" cy="8747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82" name="Object 5"/>
          <p:cNvGraphicFramePr>
            <a:graphicFrameLocks noChangeAspect="1"/>
          </p:cNvGraphicFramePr>
          <p:nvPr/>
        </p:nvGraphicFramePr>
        <p:xfrm>
          <a:off x="4648200" y="3124200"/>
          <a:ext cx="1938338" cy="511175"/>
        </p:xfrm>
        <a:graphic>
          <a:graphicData uri="http://schemas.openxmlformats.org/presentationml/2006/ole">
            <mc:AlternateContent xmlns:mc="http://schemas.openxmlformats.org/markup-compatibility/2006">
              <mc:Choice xmlns:v="urn:schemas-microsoft-com:vml" Requires="v">
                <p:oleObj spid="_x0000_s162921" name="Equation" r:id="rId9" imgW="876240" imgH="253800" progId="Equation.DSMT4">
                  <p:embed/>
                </p:oleObj>
              </mc:Choice>
              <mc:Fallback>
                <p:oleObj name="Equation" r:id="rId9" imgW="876240" imgH="253800" progId="Equation.DSMT4">
                  <p:embed/>
                  <p:pic>
                    <p:nvPicPr>
                      <p:cNvPr id="79882"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124200"/>
                        <a:ext cx="1938338" cy="5111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83" name="Object 6"/>
          <p:cNvGraphicFramePr>
            <a:graphicFrameLocks noChangeAspect="1"/>
          </p:cNvGraphicFramePr>
          <p:nvPr/>
        </p:nvGraphicFramePr>
        <p:xfrm>
          <a:off x="5302250" y="2395538"/>
          <a:ext cx="2303463" cy="817562"/>
        </p:xfrm>
        <a:graphic>
          <a:graphicData uri="http://schemas.openxmlformats.org/presentationml/2006/ole">
            <mc:AlternateContent xmlns:mc="http://schemas.openxmlformats.org/markup-compatibility/2006">
              <mc:Choice xmlns:v="urn:schemas-microsoft-com:vml" Requires="v">
                <p:oleObj spid="_x0000_s162922" name="Equation" r:id="rId11" imgW="1041400" imgH="406400" progId="Equation.DSMT4">
                  <p:embed/>
                </p:oleObj>
              </mc:Choice>
              <mc:Fallback>
                <p:oleObj name="Equation" r:id="rId11" imgW="1041400" imgH="406400" progId="Equation.DSMT4">
                  <p:embed/>
                  <p:pic>
                    <p:nvPicPr>
                      <p:cNvPr id="79883" name="Object 6"/>
                      <p:cNvPicPr>
                        <a:picLocks noChangeAspect="1" noChangeArrowheads="1"/>
                      </p:cNvPicPr>
                      <p:nvPr/>
                    </p:nvPicPr>
                    <p:blipFill>
                      <a:blip r:embed="rId12"/>
                      <a:srcRect/>
                      <a:stretch>
                        <a:fillRect/>
                      </a:stretch>
                    </p:blipFill>
                    <p:spPr bwMode="auto">
                      <a:xfrm>
                        <a:off x="5302250" y="2395538"/>
                        <a:ext cx="2303463" cy="8175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84" name="Object 7"/>
          <p:cNvGraphicFramePr>
            <a:graphicFrameLocks noChangeAspect="1"/>
          </p:cNvGraphicFramePr>
          <p:nvPr>
            <p:extLst>
              <p:ext uri="{D42A27DB-BD31-4B8C-83A1-F6EECF244321}">
                <p14:modId xmlns:p14="http://schemas.microsoft.com/office/powerpoint/2010/main" val="2949035108"/>
              </p:ext>
            </p:extLst>
          </p:nvPr>
        </p:nvGraphicFramePr>
        <p:xfrm>
          <a:off x="7543800" y="2690812"/>
          <a:ext cx="533400" cy="357188"/>
        </p:xfrm>
        <a:graphic>
          <a:graphicData uri="http://schemas.openxmlformats.org/presentationml/2006/ole">
            <mc:AlternateContent xmlns:mc="http://schemas.openxmlformats.org/markup-compatibility/2006">
              <mc:Choice xmlns:v="urn:schemas-microsoft-com:vml" Requires="v">
                <p:oleObj spid="_x0000_s162923" name="Equation" r:id="rId13" imgW="241200" imgH="177480" progId="Equation.DSMT4">
                  <p:embed/>
                </p:oleObj>
              </mc:Choice>
              <mc:Fallback>
                <p:oleObj name="Equation" r:id="rId13" imgW="241200" imgH="177480" progId="Equation.DSMT4">
                  <p:embed/>
                  <p:pic>
                    <p:nvPicPr>
                      <p:cNvPr id="79884"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2690812"/>
                        <a:ext cx="533400" cy="3571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85" name="Object 8"/>
          <p:cNvGraphicFramePr>
            <a:graphicFrameLocks noChangeAspect="1"/>
          </p:cNvGraphicFramePr>
          <p:nvPr/>
        </p:nvGraphicFramePr>
        <p:xfrm>
          <a:off x="5029200" y="4962525"/>
          <a:ext cx="1455738" cy="371475"/>
        </p:xfrm>
        <a:graphic>
          <a:graphicData uri="http://schemas.openxmlformats.org/presentationml/2006/ole">
            <mc:AlternateContent xmlns:mc="http://schemas.openxmlformats.org/markup-compatibility/2006">
              <mc:Choice xmlns:v="urn:schemas-microsoft-com:vml" Requires="v">
                <p:oleObj spid="_x0000_s162924" name="Equation" r:id="rId15" imgW="685800" imgH="177480" progId="Equation.DSMT4">
                  <p:embed/>
                </p:oleObj>
              </mc:Choice>
              <mc:Fallback>
                <p:oleObj name="Equation" r:id="rId15" imgW="685800" imgH="177480" progId="Equation.DSMT4">
                  <p:embed/>
                  <p:pic>
                    <p:nvPicPr>
                      <p:cNvPr id="79885"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9200" y="4962525"/>
                        <a:ext cx="1455738" cy="3714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86" name="Object 9"/>
          <p:cNvGraphicFramePr>
            <a:graphicFrameLocks noChangeAspect="1"/>
          </p:cNvGraphicFramePr>
          <p:nvPr/>
        </p:nvGraphicFramePr>
        <p:xfrm>
          <a:off x="5943600" y="5638800"/>
          <a:ext cx="812800" cy="520700"/>
        </p:xfrm>
        <a:graphic>
          <a:graphicData uri="http://schemas.openxmlformats.org/presentationml/2006/ole">
            <mc:AlternateContent xmlns:mc="http://schemas.openxmlformats.org/markup-compatibility/2006">
              <mc:Choice xmlns:v="urn:schemas-microsoft-com:vml" Requires="v">
                <p:oleObj spid="_x0000_s162925" name="Equation" r:id="rId17" imgW="355320" imgH="228600" progId="Equation.DSMT4">
                  <p:embed/>
                </p:oleObj>
              </mc:Choice>
              <mc:Fallback>
                <p:oleObj name="Equation" r:id="rId17" imgW="355320" imgH="228600" progId="Equation.DSMT4">
                  <p:embed/>
                  <p:pic>
                    <p:nvPicPr>
                      <p:cNvPr id="79886"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5638800"/>
                        <a:ext cx="812800" cy="520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9887" name="Object 10"/>
          <p:cNvGraphicFramePr>
            <a:graphicFrameLocks noChangeAspect="1"/>
          </p:cNvGraphicFramePr>
          <p:nvPr/>
        </p:nvGraphicFramePr>
        <p:xfrm>
          <a:off x="6726238" y="5594350"/>
          <a:ext cx="2265362" cy="577850"/>
        </p:xfrm>
        <a:graphic>
          <a:graphicData uri="http://schemas.openxmlformats.org/presentationml/2006/ole">
            <mc:AlternateContent xmlns:mc="http://schemas.openxmlformats.org/markup-compatibility/2006">
              <mc:Choice xmlns:v="urn:schemas-microsoft-com:vml" Requires="v">
                <p:oleObj spid="_x0000_s162926" name="Equation" r:id="rId19" imgW="990360" imgH="253800" progId="Equation.DSMT4">
                  <p:embed/>
                </p:oleObj>
              </mc:Choice>
              <mc:Fallback>
                <p:oleObj name="Equation" r:id="rId19" imgW="990360" imgH="253800" progId="Equation.DSMT4">
                  <p:embed/>
                  <p:pic>
                    <p:nvPicPr>
                      <p:cNvPr id="79887"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26238" y="5594350"/>
                        <a:ext cx="2265362"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79888" name="Text Box 16"/>
          <p:cNvSpPr txBox="1">
            <a:spLocks noChangeArrowheads="1"/>
          </p:cNvSpPr>
          <p:nvPr/>
        </p:nvSpPr>
        <p:spPr bwMode="auto">
          <a:xfrm>
            <a:off x="4724400" y="3641725"/>
            <a:ext cx="3054350" cy="396875"/>
          </a:xfrm>
          <a:prstGeom prst="rect">
            <a:avLst/>
          </a:prstGeom>
          <a:noFill/>
          <a:ln w="9525">
            <a:noFill/>
            <a:miter lim="800000"/>
            <a:headEnd/>
            <a:tailEnd/>
          </a:ln>
        </p:spPr>
        <p:txBody>
          <a:bodyPr wrap="none">
            <a:prstTxWarp prst="textNoShape">
              <a:avLst/>
            </a:prstTxWarp>
            <a:spAutoFit/>
          </a:bodyPr>
          <a:lstStyle/>
          <a:p>
            <a:r>
              <a:rPr lang="en-US" sz="2000">
                <a:solidFill>
                  <a:srgbClr val="A50021"/>
                </a:solidFill>
                <a:latin typeface="Arial Narrow" pitchFamily="-84" charset="0"/>
              </a:rPr>
              <a:t>So the possible solutions are…</a:t>
            </a:r>
          </a:p>
        </p:txBody>
      </p:sp>
      <p:sp>
        <p:nvSpPr>
          <p:cNvPr id="79889" name="Text Box 17"/>
          <p:cNvSpPr txBox="1">
            <a:spLocks noChangeArrowheads="1"/>
          </p:cNvSpPr>
          <p:nvPr/>
        </p:nvSpPr>
        <p:spPr bwMode="auto">
          <a:xfrm>
            <a:off x="6934200" y="4860925"/>
            <a:ext cx="1371600" cy="701675"/>
          </a:xfrm>
          <a:prstGeom prst="rect">
            <a:avLst/>
          </a:prstGeom>
          <a:noFill/>
          <a:ln w="9525">
            <a:noFill/>
            <a:miter lim="800000"/>
            <a:headEnd/>
            <a:tailEnd/>
          </a:ln>
        </p:spPr>
        <p:txBody>
          <a:bodyPr>
            <a:prstTxWarp prst="textNoShape">
              <a:avLst/>
            </a:prstTxWarp>
            <a:spAutoFit/>
          </a:bodyPr>
          <a:lstStyle/>
          <a:p>
            <a:r>
              <a:rPr lang="en-US" sz="2000" dirty="0">
                <a:solidFill>
                  <a:srgbClr val="A50021"/>
                </a:solidFill>
                <a:latin typeface="Arial Narrow" pitchFamily="-84" charset="0"/>
              </a:rPr>
              <a:t>Why isn’t 0 the answer?</a:t>
            </a:r>
          </a:p>
        </p:txBody>
      </p:sp>
      <p:sp>
        <p:nvSpPr>
          <p:cNvPr id="65555" name="Footer Placeholder 20"/>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5556" name="Slide Number Placeholder 21"/>
          <p:cNvSpPr>
            <a:spLocks noGrp="1"/>
          </p:cNvSpPr>
          <p:nvPr>
            <p:ph type="sldNum" sz="quarter" idx="12"/>
          </p:nvPr>
        </p:nvSpPr>
        <p:spPr>
          <a:noFill/>
        </p:spPr>
        <p:txBody>
          <a:bodyPr/>
          <a:lstStyle/>
          <a:p>
            <a:fld id="{A69DFD15-BABB-3649-A6A5-1F76B0F447B7}" type="slidenum">
              <a:rPr lang="en-US" smtClean="0">
                <a:latin typeface="Arial Narrow" pitchFamily="-84" charset="0"/>
              </a:rPr>
              <a:pPr/>
              <a:t>10</a:t>
            </a:fld>
            <a:endParaRPr lang="en-US">
              <a:latin typeface="Arial Narrow" pitchFamily="-84" charset="0"/>
            </a:endParaRPr>
          </a:p>
        </p:txBody>
      </p:sp>
    </p:spTree>
    <p:extLst>
      <p:ext uri="{BB962C8B-B14F-4D97-AF65-F5344CB8AC3E}">
        <p14:creationId xmlns:p14="http://schemas.microsoft.com/office/powerpoint/2010/main" val="12617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875"/>
                                        </p:tgtEl>
                                        <p:attrNameLst>
                                          <p:attrName>style.visibility</p:attrName>
                                        </p:attrNameLst>
                                      </p:cBhvr>
                                      <p:to>
                                        <p:strVal val="visible"/>
                                      </p:to>
                                    </p:set>
                                    <p:animEffect transition="in" filter="wipe(left)">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9876"/>
                                        </p:tgtEl>
                                        <p:attrNameLst>
                                          <p:attrName>style.visibility</p:attrName>
                                        </p:attrNameLst>
                                      </p:cBhvr>
                                      <p:to>
                                        <p:strVal val="visible"/>
                                      </p:to>
                                    </p:set>
                                    <p:animEffect transition="in" filter="wipe(left)">
                                      <p:cBhvr>
                                        <p:cTn id="12" dur="500"/>
                                        <p:tgtEl>
                                          <p:spTgt spid="798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9877"/>
                                        </p:tgtEl>
                                        <p:attrNameLst>
                                          <p:attrName>style.visibility</p:attrName>
                                        </p:attrNameLst>
                                      </p:cBhvr>
                                      <p:to>
                                        <p:strVal val="visible"/>
                                      </p:to>
                                    </p:set>
                                    <p:animEffect transition="in" filter="wipe(left)">
                                      <p:cBhvr>
                                        <p:cTn id="17" dur="500"/>
                                        <p:tgtEl>
                                          <p:spTgt spid="798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9883"/>
                                        </p:tgtEl>
                                        <p:attrNameLst>
                                          <p:attrName>style.visibility</p:attrName>
                                        </p:attrNameLst>
                                      </p:cBhvr>
                                      <p:to>
                                        <p:strVal val="visible"/>
                                      </p:to>
                                    </p:set>
                                    <p:animEffect transition="in" filter="wipe(left)">
                                      <p:cBhvr>
                                        <p:cTn id="22" dur="500"/>
                                        <p:tgtEl>
                                          <p:spTgt spid="798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9879"/>
                                        </p:tgtEl>
                                        <p:attrNameLst>
                                          <p:attrName>style.visibility</p:attrName>
                                        </p:attrNameLst>
                                      </p:cBhvr>
                                      <p:to>
                                        <p:strVal val="visible"/>
                                      </p:to>
                                    </p:set>
                                    <p:animEffect transition="in" filter="wipe(left)">
                                      <p:cBhvr>
                                        <p:cTn id="27" dur="500"/>
                                        <p:tgtEl>
                                          <p:spTgt spid="79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9884"/>
                                        </p:tgtEl>
                                        <p:attrNameLst>
                                          <p:attrName>style.visibility</p:attrName>
                                        </p:attrNameLst>
                                      </p:cBhvr>
                                      <p:to>
                                        <p:strVal val="visible"/>
                                      </p:to>
                                    </p:set>
                                    <p:animEffect transition="in" filter="wipe(left)">
                                      <p:cBhvr>
                                        <p:cTn id="32" dur="500"/>
                                        <p:tgtEl>
                                          <p:spTgt spid="798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9882"/>
                                        </p:tgtEl>
                                        <p:attrNameLst>
                                          <p:attrName>style.visibility</p:attrName>
                                        </p:attrNameLst>
                                      </p:cBhvr>
                                      <p:to>
                                        <p:strVal val="visible"/>
                                      </p:to>
                                    </p:set>
                                    <p:animEffect transition="in" filter="wipe(left)">
                                      <p:cBhvr>
                                        <p:cTn id="37" dur="500"/>
                                        <p:tgtEl>
                                          <p:spTgt spid="798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79888"/>
                                        </p:tgtEl>
                                        <p:attrNameLst>
                                          <p:attrName>style.visibility</p:attrName>
                                        </p:attrNameLst>
                                      </p:cBhvr>
                                      <p:to>
                                        <p:strVal val="visible"/>
                                      </p:to>
                                    </p:set>
                                    <p:animEffect transition="in" filter="wipe(left)">
                                      <p:cBhvr>
                                        <p:cTn id="42" dur="500"/>
                                        <p:tgtEl>
                                          <p:spTgt spid="798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9881"/>
                                        </p:tgtEl>
                                        <p:attrNameLst>
                                          <p:attrName>style.visibility</p:attrName>
                                        </p:attrNameLst>
                                      </p:cBhvr>
                                      <p:to>
                                        <p:strVal val="visible"/>
                                      </p:to>
                                    </p:set>
                                    <p:animEffect transition="in" filter="wipe(left)">
                                      <p:cBhvr>
                                        <p:cTn id="47" dur="500"/>
                                        <p:tgtEl>
                                          <p:spTgt spid="7988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9885"/>
                                        </p:tgtEl>
                                        <p:attrNameLst>
                                          <p:attrName>style.visibility</p:attrName>
                                        </p:attrNameLst>
                                      </p:cBhvr>
                                      <p:to>
                                        <p:strVal val="visible"/>
                                      </p:to>
                                    </p:set>
                                    <p:animEffect transition="in" filter="wipe(left)">
                                      <p:cBhvr>
                                        <p:cTn id="52" dur="500"/>
                                        <p:tgtEl>
                                          <p:spTgt spid="7988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79889"/>
                                        </p:tgtEl>
                                        <p:attrNameLst>
                                          <p:attrName>style.visibility</p:attrName>
                                        </p:attrNameLst>
                                      </p:cBhvr>
                                      <p:to>
                                        <p:strVal val="visible"/>
                                      </p:to>
                                    </p:set>
                                    <p:animEffect transition="in" filter="wipe(left)">
                                      <p:cBhvr>
                                        <p:cTn id="57" dur="500"/>
                                        <p:tgtEl>
                                          <p:spTgt spid="798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9878"/>
                                        </p:tgtEl>
                                        <p:attrNameLst>
                                          <p:attrName>style.visibility</p:attrName>
                                        </p:attrNameLst>
                                      </p:cBhvr>
                                      <p:to>
                                        <p:strVal val="visible"/>
                                      </p:to>
                                    </p:set>
                                    <p:animEffect transition="in" filter="wipe(left)">
                                      <p:cBhvr>
                                        <p:cTn id="62" dur="500"/>
                                        <p:tgtEl>
                                          <p:spTgt spid="798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79880"/>
                                        </p:tgtEl>
                                        <p:attrNameLst>
                                          <p:attrName>style.visibility</p:attrName>
                                        </p:attrNameLst>
                                      </p:cBhvr>
                                      <p:to>
                                        <p:strVal val="visible"/>
                                      </p:to>
                                    </p:set>
                                    <p:animEffect transition="in" filter="wipe(left)">
                                      <p:cBhvr>
                                        <p:cTn id="67" dur="500"/>
                                        <p:tgtEl>
                                          <p:spTgt spid="7988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9886"/>
                                        </p:tgtEl>
                                        <p:attrNameLst>
                                          <p:attrName>style.visibility</p:attrName>
                                        </p:attrNameLst>
                                      </p:cBhvr>
                                      <p:to>
                                        <p:strVal val="visible"/>
                                      </p:to>
                                    </p:set>
                                    <p:animEffect transition="in" filter="wipe(left)">
                                      <p:cBhvr>
                                        <p:cTn id="72" dur="500"/>
                                        <p:tgtEl>
                                          <p:spTgt spid="7988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9887"/>
                                        </p:tgtEl>
                                        <p:attrNameLst>
                                          <p:attrName>style.visibility</p:attrName>
                                        </p:attrNameLst>
                                      </p:cBhvr>
                                      <p:to>
                                        <p:strVal val="visible"/>
                                      </p:to>
                                    </p:set>
                                    <p:animEffect transition="in" filter="wipe(left)">
                                      <p:cBhvr>
                                        <p:cTn id="77" dur="500"/>
                                        <p:tgtEl>
                                          <p:spTgt spid="7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P spid="79876" grpId="0" animBg="1" autoUpdateAnimBg="0"/>
      <p:bldP spid="79879" grpId="0" animBg="1" autoUpdateAnimBg="0"/>
      <p:bldP spid="79880" grpId="0" animBg="1" autoUpdateAnimBg="0"/>
      <p:bldP spid="79888" grpId="0"/>
      <p:bldP spid="7988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48"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9649" name="Rectangle 6"/>
          <p:cNvSpPr>
            <a:spLocks noGrp="1" noChangeArrowheads="1"/>
          </p:cNvSpPr>
          <p:nvPr>
            <p:ph type="sldNum" sz="quarter" idx="12"/>
          </p:nvPr>
        </p:nvSpPr>
        <p:spPr>
          <a:noFill/>
        </p:spPr>
        <p:txBody>
          <a:bodyPr/>
          <a:lstStyle/>
          <a:p>
            <a:fld id="{3F37B28C-180A-4C4B-9501-7CD30911FEAD}" type="slidenum">
              <a:rPr lang="en-US">
                <a:latin typeface="Arial Narrow" pitchFamily="-84" charset="0"/>
              </a:rPr>
              <a:pPr/>
              <a:t>11</a:t>
            </a:fld>
            <a:endParaRPr lang="en-US">
              <a:latin typeface="Arial Narrow" pitchFamily="-84" charset="0"/>
            </a:endParaRPr>
          </a:p>
        </p:txBody>
      </p:sp>
      <p:sp>
        <p:nvSpPr>
          <p:cNvPr id="6965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965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34E1F38F-EAA5-C64D-A49B-8F731C16B0D1}" type="slidenum">
              <a:rPr lang="en-US" sz="1400" b="1">
                <a:solidFill>
                  <a:srgbClr val="A50021"/>
                </a:solidFill>
                <a:latin typeface="Arial Narrow" pitchFamily="-84" charset="0"/>
              </a:rPr>
              <a:pPr algn="r"/>
              <a:t>11</a:t>
            </a:fld>
            <a:endParaRPr lang="en-US" sz="1400" b="1">
              <a:solidFill>
                <a:srgbClr val="A50021"/>
              </a:solidFill>
              <a:latin typeface="Arial Narrow" pitchFamily="-84" charset="0"/>
            </a:endParaRPr>
          </a:p>
        </p:txBody>
      </p:sp>
      <p:pic>
        <p:nvPicPr>
          <p:cNvPr id="249858" name="Picture 2" descr="FG03_044"/>
          <p:cNvPicPr>
            <a:picLocks noChangeAspect="1" noChangeArrowheads="1"/>
          </p:cNvPicPr>
          <p:nvPr/>
        </p:nvPicPr>
        <p:blipFill>
          <a:blip r:embed="rId3"/>
          <a:srcRect/>
          <a:stretch>
            <a:fillRect/>
          </a:stretch>
        </p:blipFill>
        <p:spPr bwMode="auto">
          <a:xfrm>
            <a:off x="5105400" y="1981200"/>
            <a:ext cx="4267200" cy="4800600"/>
          </a:xfrm>
          <a:prstGeom prst="rect">
            <a:avLst/>
          </a:prstGeom>
          <a:noFill/>
          <a:ln w="9525">
            <a:noFill/>
            <a:miter lim="800000"/>
            <a:headEnd/>
            <a:tailEnd/>
          </a:ln>
        </p:spPr>
      </p:pic>
      <p:sp>
        <p:nvSpPr>
          <p:cNvPr id="69653" name="Rectangle 3"/>
          <p:cNvSpPr>
            <a:spLocks noGrp="1" noChangeArrowheads="1"/>
          </p:cNvSpPr>
          <p:nvPr>
            <p:ph type="title"/>
          </p:nvPr>
        </p:nvSpPr>
        <p:spPr>
          <a:xfrm>
            <a:off x="762000" y="152400"/>
            <a:ext cx="7696200" cy="381000"/>
          </a:xfrm>
        </p:spPr>
        <p:txBody>
          <a:bodyPr/>
          <a:lstStyle/>
          <a:p>
            <a:pPr eaLnBrk="1" hangingPunct="1"/>
            <a:r>
              <a:rPr lang="en-US">
                <a:ea typeface="ＭＳ Ｐゴシック" pitchFamily="-84" charset="-128"/>
                <a:cs typeface="ＭＳ Ｐゴシック" pitchFamily="-84" charset="-128"/>
              </a:rPr>
              <a:t>Example for a Projectile Motion</a:t>
            </a:r>
          </a:p>
        </p:txBody>
      </p:sp>
      <p:sp>
        <p:nvSpPr>
          <p:cNvPr id="249860" name="Rectangle 4"/>
          <p:cNvSpPr>
            <a:spLocks noChangeArrowheads="1"/>
          </p:cNvSpPr>
          <p:nvPr/>
        </p:nvSpPr>
        <p:spPr bwMode="auto">
          <a:xfrm>
            <a:off x="609600" y="762000"/>
            <a:ext cx="8077200" cy="1143000"/>
          </a:xfrm>
          <a:prstGeom prst="rect">
            <a:avLst/>
          </a:prstGeom>
          <a:solidFill>
            <a:srgbClr val="CCFFFF"/>
          </a:solidFill>
          <a:ln w="28575">
            <a:solidFill>
              <a:srgbClr val="990000"/>
            </a:solidFill>
            <a:miter lim="800000"/>
            <a:headEnd/>
            <a:tailEnd/>
          </a:ln>
        </p:spPr>
        <p:txBody>
          <a:bodyPr>
            <a:prstTxWarp prst="textNoShape">
              <a:avLst/>
            </a:prstTxWarp>
          </a:bodyPr>
          <a:lstStyle/>
          <a:p>
            <a:pPr algn="just">
              <a:lnSpc>
                <a:spcPct val="90000"/>
              </a:lnSpc>
              <a:spcBef>
                <a:spcPct val="20000"/>
              </a:spcBef>
            </a:pPr>
            <a:r>
              <a:rPr lang="en-US" dirty="0">
                <a:solidFill>
                  <a:schemeClr val="accent2"/>
                </a:solidFill>
                <a:latin typeface="Arial Narrow" pitchFamily="-84" charset="0"/>
              </a:rPr>
              <a:t>A stone was thrown upward from the top of a cliff at an angle of 37</a:t>
            </a:r>
            <a:r>
              <a:rPr lang="en-US" baseline="30000" dirty="0">
                <a:solidFill>
                  <a:schemeClr val="accent2"/>
                </a:solidFill>
                <a:latin typeface="Arial Narrow" pitchFamily="-84" charset="0"/>
              </a:rPr>
              <a:t>o</a:t>
            </a:r>
            <a:r>
              <a:rPr lang="en-US" dirty="0">
                <a:solidFill>
                  <a:schemeClr val="accent2"/>
                </a:solidFill>
                <a:latin typeface="Arial Narrow" pitchFamily="-84" charset="0"/>
              </a:rPr>
              <a:t> to horizontal with an initial speed of 65.0m/s.  If the height of the cliff is 125.0m, how long is it before the stone hits the ground? </a:t>
            </a:r>
          </a:p>
        </p:txBody>
      </p:sp>
      <p:graphicFrame>
        <p:nvGraphicFramePr>
          <p:cNvPr id="249861" name="Object 5"/>
          <p:cNvGraphicFramePr>
            <a:graphicFrameLocks noChangeAspect="1"/>
          </p:cNvGraphicFramePr>
          <p:nvPr/>
        </p:nvGraphicFramePr>
        <p:xfrm>
          <a:off x="457200" y="2068513"/>
          <a:ext cx="336550" cy="433387"/>
        </p:xfrm>
        <a:graphic>
          <a:graphicData uri="http://schemas.openxmlformats.org/presentationml/2006/ole">
            <mc:AlternateContent xmlns:mc="http://schemas.openxmlformats.org/markup-compatibility/2006">
              <mc:Choice xmlns:v="urn:schemas-microsoft-com:vml" Requires="v">
                <p:oleObj spid="_x0000_s141015" name="Equation" r:id="rId4" imgW="190440" imgH="228600" progId="Equation.DSMT4">
                  <p:embed/>
                </p:oleObj>
              </mc:Choice>
              <mc:Fallback>
                <p:oleObj name="Equation" r:id="rId4" imgW="190440" imgH="228600" progId="Equation.DSMT4">
                  <p:embed/>
                  <p:pic>
                    <p:nvPicPr>
                      <p:cNvPr id="2498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68513"/>
                        <a:ext cx="336550" cy="4333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62" name="Object 6"/>
          <p:cNvGraphicFramePr>
            <a:graphicFrameLocks noChangeAspect="1"/>
          </p:cNvGraphicFramePr>
          <p:nvPr/>
        </p:nvGraphicFramePr>
        <p:xfrm>
          <a:off x="533400" y="3292475"/>
          <a:ext cx="633413" cy="509588"/>
        </p:xfrm>
        <a:graphic>
          <a:graphicData uri="http://schemas.openxmlformats.org/presentationml/2006/ole">
            <mc:AlternateContent xmlns:mc="http://schemas.openxmlformats.org/markup-compatibility/2006">
              <mc:Choice xmlns:v="urn:schemas-microsoft-com:vml" Requires="v">
                <p:oleObj spid="_x0000_s141016" name="Equation" r:id="rId6" imgW="330120" imgH="241200" progId="Equation.DSMT4">
                  <p:embed/>
                </p:oleObj>
              </mc:Choice>
              <mc:Fallback>
                <p:oleObj name="Equation" r:id="rId6" imgW="330120" imgH="241200" progId="Equation.DSMT4">
                  <p:embed/>
                  <p:pic>
                    <p:nvPicPr>
                      <p:cNvPr id="24986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292475"/>
                        <a:ext cx="633413" cy="5095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63" name="Object 7"/>
          <p:cNvGraphicFramePr>
            <a:graphicFrameLocks noChangeAspect="1"/>
          </p:cNvGraphicFramePr>
          <p:nvPr/>
        </p:nvGraphicFramePr>
        <p:xfrm>
          <a:off x="309563" y="4025900"/>
          <a:ext cx="2128837" cy="461963"/>
        </p:xfrm>
        <a:graphic>
          <a:graphicData uri="http://schemas.openxmlformats.org/presentationml/2006/ole">
            <mc:AlternateContent xmlns:mc="http://schemas.openxmlformats.org/markup-compatibility/2006">
              <mc:Choice xmlns:v="urn:schemas-microsoft-com:vml" Requires="v">
                <p:oleObj spid="_x0000_s141017" name="Equation" r:id="rId8" imgW="1181100" imgH="241300" progId="Equation.DSMT4">
                  <p:embed/>
                </p:oleObj>
              </mc:Choice>
              <mc:Fallback>
                <p:oleObj name="Equation" r:id="rId8" imgW="1181100" imgH="241300" progId="Equation.DSMT4">
                  <p:embed/>
                  <p:pic>
                    <p:nvPicPr>
                      <p:cNvPr id="249863" name="Object 7"/>
                      <p:cNvPicPr>
                        <a:picLocks noChangeAspect="1" noChangeArrowheads="1"/>
                      </p:cNvPicPr>
                      <p:nvPr/>
                    </p:nvPicPr>
                    <p:blipFill>
                      <a:blip r:embed="rId9"/>
                      <a:srcRect/>
                      <a:stretch>
                        <a:fillRect/>
                      </a:stretch>
                    </p:blipFill>
                    <p:spPr bwMode="auto">
                      <a:xfrm>
                        <a:off x="309563" y="4025900"/>
                        <a:ext cx="2128837" cy="4619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64" name="Object 8"/>
          <p:cNvGraphicFramePr>
            <a:graphicFrameLocks noChangeAspect="1"/>
          </p:cNvGraphicFramePr>
          <p:nvPr/>
        </p:nvGraphicFramePr>
        <p:xfrm>
          <a:off x="407988" y="4656138"/>
          <a:ext cx="4900612" cy="782637"/>
        </p:xfrm>
        <a:graphic>
          <a:graphicData uri="http://schemas.openxmlformats.org/presentationml/2006/ole">
            <mc:AlternateContent xmlns:mc="http://schemas.openxmlformats.org/markup-compatibility/2006">
              <mc:Choice xmlns:v="urn:schemas-microsoft-com:vml" Requires="v">
                <p:oleObj spid="_x0000_s141018" name="Equation" r:id="rId10" imgW="2501900" imgH="482600" progId="Equation.DSMT4">
                  <p:embed/>
                </p:oleObj>
              </mc:Choice>
              <mc:Fallback>
                <p:oleObj name="Equation" r:id="rId10" imgW="2501900" imgH="482600" progId="Equation.DSMT4">
                  <p:embed/>
                  <p:pic>
                    <p:nvPicPr>
                      <p:cNvPr id="249864" name="Object 8"/>
                      <p:cNvPicPr>
                        <a:picLocks noChangeAspect="1" noChangeArrowheads="1"/>
                      </p:cNvPicPr>
                      <p:nvPr/>
                    </p:nvPicPr>
                    <p:blipFill>
                      <a:blip r:embed="rId11"/>
                      <a:srcRect/>
                      <a:stretch>
                        <a:fillRect/>
                      </a:stretch>
                    </p:blipFill>
                    <p:spPr bwMode="auto">
                      <a:xfrm>
                        <a:off x="407988" y="4656138"/>
                        <a:ext cx="4900612" cy="7826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65" name="Object 9"/>
          <p:cNvGraphicFramePr>
            <a:graphicFrameLocks noChangeAspect="1"/>
          </p:cNvGraphicFramePr>
          <p:nvPr/>
        </p:nvGraphicFramePr>
        <p:xfrm>
          <a:off x="457200" y="5554663"/>
          <a:ext cx="3810000" cy="388937"/>
        </p:xfrm>
        <a:graphic>
          <a:graphicData uri="http://schemas.openxmlformats.org/presentationml/2006/ole">
            <mc:AlternateContent xmlns:mc="http://schemas.openxmlformats.org/markup-compatibility/2006">
              <mc:Choice xmlns:v="urn:schemas-microsoft-com:vml" Requires="v">
                <p:oleObj spid="_x0000_s141019" name="Equation" r:id="rId12" imgW="1447560" imgH="177480" progId="Equation.3">
                  <p:embed/>
                </p:oleObj>
              </mc:Choice>
              <mc:Fallback>
                <p:oleObj name="Equation" r:id="rId12" imgW="1447560" imgH="177480" progId="Equation.3">
                  <p:embed/>
                  <p:pic>
                    <p:nvPicPr>
                      <p:cNvPr id="249865"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5554663"/>
                        <a:ext cx="3810000" cy="3889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66" name="Object 10"/>
          <p:cNvGraphicFramePr>
            <a:graphicFrameLocks noChangeAspect="1"/>
          </p:cNvGraphicFramePr>
          <p:nvPr/>
        </p:nvGraphicFramePr>
        <p:xfrm>
          <a:off x="457200" y="6096000"/>
          <a:ext cx="1382713" cy="381000"/>
        </p:xfrm>
        <a:graphic>
          <a:graphicData uri="http://schemas.openxmlformats.org/presentationml/2006/ole">
            <mc:AlternateContent xmlns:mc="http://schemas.openxmlformats.org/markup-compatibility/2006">
              <mc:Choice xmlns:v="urn:schemas-microsoft-com:vml" Requires="v">
                <p:oleObj spid="_x0000_s141020" name="Equation" r:id="rId14" imgW="571320" imgH="177480" progId="Equation.3">
                  <p:embed/>
                </p:oleObj>
              </mc:Choice>
              <mc:Fallback>
                <p:oleObj name="Equation" r:id="rId14" imgW="571320" imgH="177480" progId="Equation.3">
                  <p:embed/>
                  <p:pic>
                    <p:nvPicPr>
                      <p:cNvPr id="249866"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096000"/>
                        <a:ext cx="1382713" cy="381000"/>
                      </a:xfrm>
                      <a:prstGeom prst="rect">
                        <a:avLst/>
                      </a:prstGeom>
                      <a:solidFill>
                        <a:srgbClr val="FFFF99"/>
                      </a:solidFill>
                      <a:ln w="38100">
                        <a:solidFill>
                          <a:srgbClr val="A50021"/>
                        </a:solidFill>
                        <a:miter lim="800000"/>
                        <a:headEnd/>
                        <a:tailEnd/>
                      </a:ln>
                    </p:spPr>
                  </p:pic>
                </p:oleObj>
              </mc:Fallback>
            </mc:AlternateContent>
          </a:graphicData>
        </a:graphic>
      </p:graphicFrame>
      <p:graphicFrame>
        <p:nvGraphicFramePr>
          <p:cNvPr id="249867" name="Object 11"/>
          <p:cNvGraphicFramePr>
            <a:graphicFrameLocks noChangeAspect="1"/>
          </p:cNvGraphicFramePr>
          <p:nvPr/>
        </p:nvGraphicFramePr>
        <p:xfrm>
          <a:off x="457200" y="2668588"/>
          <a:ext cx="336550" cy="434975"/>
        </p:xfrm>
        <a:graphic>
          <a:graphicData uri="http://schemas.openxmlformats.org/presentationml/2006/ole">
            <mc:AlternateContent xmlns:mc="http://schemas.openxmlformats.org/markup-compatibility/2006">
              <mc:Choice xmlns:v="urn:schemas-microsoft-com:vml" Requires="v">
                <p:oleObj spid="_x0000_s141021" name="Equation" r:id="rId16" imgW="190440" imgH="241200" progId="Equation.DSMT4">
                  <p:embed/>
                </p:oleObj>
              </mc:Choice>
              <mc:Fallback>
                <p:oleObj name="Equation" r:id="rId16" imgW="190440" imgH="241200" progId="Equation.DSMT4">
                  <p:embed/>
                  <p:pic>
                    <p:nvPicPr>
                      <p:cNvPr id="249867"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2668588"/>
                        <a:ext cx="336550" cy="4349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sp>
        <p:nvSpPr>
          <p:cNvPr id="249868" name="Text Box 12"/>
          <p:cNvSpPr txBox="1">
            <a:spLocks noChangeArrowheads="1"/>
          </p:cNvSpPr>
          <p:nvPr/>
        </p:nvSpPr>
        <p:spPr bwMode="auto">
          <a:xfrm>
            <a:off x="2286000" y="6096000"/>
            <a:ext cx="2895600" cy="338554"/>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spcBef>
                <a:spcPct val="20000"/>
              </a:spcBef>
            </a:pPr>
            <a:r>
              <a:rPr lang="en-US" sz="1600" dirty="0">
                <a:solidFill>
                  <a:schemeClr val="accent2"/>
                </a:solidFill>
                <a:latin typeface="Arial Narrow" pitchFamily="-84" charset="0"/>
              </a:rPr>
              <a:t>The stone lands after the initial time.</a:t>
            </a:r>
          </a:p>
        </p:txBody>
      </p:sp>
      <p:graphicFrame>
        <p:nvGraphicFramePr>
          <p:cNvPr id="249869" name="Object 13"/>
          <p:cNvGraphicFramePr>
            <a:graphicFrameLocks noChangeAspect="1"/>
          </p:cNvGraphicFramePr>
          <p:nvPr/>
        </p:nvGraphicFramePr>
        <p:xfrm>
          <a:off x="762000" y="2057400"/>
          <a:ext cx="1073150" cy="433388"/>
        </p:xfrm>
        <a:graphic>
          <a:graphicData uri="http://schemas.openxmlformats.org/presentationml/2006/ole">
            <mc:AlternateContent xmlns:mc="http://schemas.openxmlformats.org/markup-compatibility/2006">
              <mc:Choice xmlns:v="urn:schemas-microsoft-com:vml" Requires="v">
                <p:oleObj spid="_x0000_s141022" name="Equation" r:id="rId18" imgW="609480" imgH="228600" progId="Equation.DSMT4">
                  <p:embed/>
                </p:oleObj>
              </mc:Choice>
              <mc:Fallback>
                <p:oleObj name="Equation" r:id="rId18" imgW="609480" imgH="228600" progId="Equation.DSMT4">
                  <p:embed/>
                  <p:pic>
                    <p:nvPicPr>
                      <p:cNvPr id="249869" name="Object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2057400"/>
                        <a:ext cx="1073150" cy="4333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70" name="Object 14"/>
          <p:cNvGraphicFramePr>
            <a:graphicFrameLocks noChangeAspect="1"/>
          </p:cNvGraphicFramePr>
          <p:nvPr/>
        </p:nvGraphicFramePr>
        <p:xfrm>
          <a:off x="1866900" y="2057400"/>
          <a:ext cx="2933700" cy="385763"/>
        </p:xfrm>
        <a:graphic>
          <a:graphicData uri="http://schemas.openxmlformats.org/presentationml/2006/ole">
            <mc:AlternateContent xmlns:mc="http://schemas.openxmlformats.org/markup-compatibility/2006">
              <mc:Choice xmlns:v="urn:schemas-microsoft-com:vml" Requires="v">
                <p:oleObj spid="_x0000_s141023" name="Equation" r:id="rId20" imgW="1663560" imgH="203040" progId="Equation.DSMT4">
                  <p:embed/>
                </p:oleObj>
              </mc:Choice>
              <mc:Fallback>
                <p:oleObj name="Equation" r:id="rId20" imgW="1663560" imgH="203040" progId="Equation.DSMT4">
                  <p:embed/>
                  <p:pic>
                    <p:nvPicPr>
                      <p:cNvPr id="249870"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66900" y="2057400"/>
                        <a:ext cx="2933700" cy="3857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71" name="Object 15"/>
          <p:cNvGraphicFramePr>
            <a:graphicFrameLocks noChangeAspect="1"/>
          </p:cNvGraphicFramePr>
          <p:nvPr/>
        </p:nvGraphicFramePr>
        <p:xfrm>
          <a:off x="773113" y="2667000"/>
          <a:ext cx="1055687" cy="411163"/>
        </p:xfrm>
        <a:graphic>
          <a:graphicData uri="http://schemas.openxmlformats.org/presentationml/2006/ole">
            <mc:AlternateContent xmlns:mc="http://schemas.openxmlformats.org/markup-compatibility/2006">
              <mc:Choice xmlns:v="urn:schemas-microsoft-com:vml" Requires="v">
                <p:oleObj spid="_x0000_s141024" name="Equation" r:id="rId22" imgW="596880" imgH="228600" progId="Equation.DSMT4">
                  <p:embed/>
                </p:oleObj>
              </mc:Choice>
              <mc:Fallback>
                <p:oleObj name="Equation" r:id="rId22" imgW="596880" imgH="228600" progId="Equation.DSMT4">
                  <p:embed/>
                  <p:pic>
                    <p:nvPicPr>
                      <p:cNvPr id="249871" name="Object 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3113" y="2667000"/>
                        <a:ext cx="1055687" cy="4111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72" name="Object 16"/>
          <p:cNvGraphicFramePr>
            <a:graphicFrameLocks noChangeAspect="1"/>
          </p:cNvGraphicFramePr>
          <p:nvPr/>
        </p:nvGraphicFramePr>
        <p:xfrm>
          <a:off x="1851025" y="2667000"/>
          <a:ext cx="2873375" cy="365125"/>
        </p:xfrm>
        <a:graphic>
          <a:graphicData uri="http://schemas.openxmlformats.org/presentationml/2006/ole">
            <mc:AlternateContent xmlns:mc="http://schemas.openxmlformats.org/markup-compatibility/2006">
              <mc:Choice xmlns:v="urn:schemas-microsoft-com:vml" Requires="v">
                <p:oleObj spid="_x0000_s141025" name="Equation" r:id="rId24" imgW="1625400" imgH="203040" progId="Equation.DSMT4">
                  <p:embed/>
                </p:oleObj>
              </mc:Choice>
              <mc:Fallback>
                <p:oleObj name="Equation" r:id="rId24" imgW="1625400" imgH="203040" progId="Equation.DSMT4">
                  <p:embed/>
                  <p:pic>
                    <p:nvPicPr>
                      <p:cNvPr id="249872" name="Object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51025" y="2667000"/>
                        <a:ext cx="2873375" cy="3651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73" name="Object 17"/>
          <p:cNvGraphicFramePr>
            <a:graphicFrameLocks noChangeAspect="1"/>
          </p:cNvGraphicFramePr>
          <p:nvPr/>
        </p:nvGraphicFramePr>
        <p:xfrm>
          <a:off x="1216025" y="3359150"/>
          <a:ext cx="1146175" cy="374650"/>
        </p:xfrm>
        <a:graphic>
          <a:graphicData uri="http://schemas.openxmlformats.org/presentationml/2006/ole">
            <mc:AlternateContent xmlns:mc="http://schemas.openxmlformats.org/markup-compatibility/2006">
              <mc:Choice xmlns:v="urn:schemas-microsoft-com:vml" Requires="v">
                <p:oleObj spid="_x0000_s141026" name="Equation" r:id="rId26" imgW="596880" imgH="177480" progId="Equation.DSMT4">
                  <p:embed/>
                </p:oleObj>
              </mc:Choice>
              <mc:Fallback>
                <p:oleObj name="Equation" r:id="rId26" imgW="596880" imgH="177480" progId="Equation.DSMT4">
                  <p:embed/>
                  <p:pic>
                    <p:nvPicPr>
                      <p:cNvPr id="249873" name="Object 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16025" y="3359150"/>
                        <a:ext cx="1146175" cy="3746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74" name="Object 18"/>
          <p:cNvGraphicFramePr>
            <a:graphicFrameLocks noChangeAspect="1"/>
          </p:cNvGraphicFramePr>
          <p:nvPr/>
        </p:nvGraphicFramePr>
        <p:xfrm>
          <a:off x="2339975" y="3130550"/>
          <a:ext cx="1317625" cy="831850"/>
        </p:xfrm>
        <a:graphic>
          <a:graphicData uri="http://schemas.openxmlformats.org/presentationml/2006/ole">
            <mc:AlternateContent xmlns:mc="http://schemas.openxmlformats.org/markup-compatibility/2006">
              <mc:Choice xmlns:v="urn:schemas-microsoft-com:vml" Requires="v">
                <p:oleObj spid="_x0000_s141027" name="Equation" r:id="rId28" imgW="685800" imgH="393480" progId="Equation.DSMT4">
                  <p:embed/>
                </p:oleObj>
              </mc:Choice>
              <mc:Fallback>
                <p:oleObj name="Equation" r:id="rId28" imgW="685800" imgH="393480" progId="Equation.DSMT4">
                  <p:embed/>
                  <p:pic>
                    <p:nvPicPr>
                      <p:cNvPr id="249874" name="Object 1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9975" y="3130550"/>
                        <a:ext cx="1317625" cy="831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graphicFrame>
        <p:nvGraphicFramePr>
          <p:cNvPr id="249875" name="Object 19"/>
          <p:cNvGraphicFramePr>
            <a:graphicFrameLocks noChangeAspect="1"/>
          </p:cNvGraphicFramePr>
          <p:nvPr/>
        </p:nvGraphicFramePr>
        <p:xfrm>
          <a:off x="2473325" y="4027488"/>
          <a:ext cx="2632075" cy="411162"/>
        </p:xfrm>
        <a:graphic>
          <a:graphicData uri="http://schemas.openxmlformats.org/presentationml/2006/ole">
            <mc:AlternateContent xmlns:mc="http://schemas.openxmlformats.org/markup-compatibility/2006">
              <mc:Choice xmlns:v="urn:schemas-microsoft-com:vml" Requires="v">
                <p:oleObj spid="_x0000_s141028" name="Equation" r:id="rId30" imgW="1460500" imgH="215900" progId="Equation.DSMT4">
                  <p:embed/>
                </p:oleObj>
              </mc:Choice>
              <mc:Fallback>
                <p:oleObj name="Equation" r:id="rId30" imgW="1460500" imgH="215900" progId="Equation.DSMT4">
                  <p:embed/>
                  <p:pic>
                    <p:nvPicPr>
                      <p:cNvPr id="249875" name="Object 19"/>
                      <p:cNvPicPr>
                        <a:picLocks noChangeAspect="1" noChangeArrowheads="1"/>
                      </p:cNvPicPr>
                      <p:nvPr/>
                    </p:nvPicPr>
                    <p:blipFill>
                      <a:blip r:embed="rId31"/>
                      <a:srcRect/>
                      <a:stretch>
                        <a:fillRect/>
                      </a:stretch>
                    </p:blipFill>
                    <p:spPr bwMode="auto">
                      <a:xfrm>
                        <a:off x="2473325" y="4027488"/>
                        <a:ext cx="2632075" cy="4111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A50021"/>
                            </a:solidFill>
                            <a:miter lim="800000"/>
                            <a:headEnd/>
                            <a:tailEnd/>
                          </a14:hiddenLine>
                        </a:ext>
                      </a:extLst>
                    </p:spPr>
                  </p:pic>
                </p:oleObj>
              </mc:Fallback>
            </mc:AlternateContent>
          </a:graphicData>
        </a:graphic>
      </p:graphicFrame>
      <p:sp>
        <p:nvSpPr>
          <p:cNvPr id="249876" name="AutoShape 20"/>
          <p:cNvSpPr>
            <a:spLocks noChangeArrowheads="1"/>
          </p:cNvSpPr>
          <p:nvPr/>
        </p:nvSpPr>
        <p:spPr bwMode="auto">
          <a:xfrm>
            <a:off x="3962400" y="3200400"/>
            <a:ext cx="1143000" cy="685800"/>
          </a:xfrm>
          <a:prstGeom prst="rightArrow">
            <a:avLst>
              <a:gd name="adj1" fmla="val 50000"/>
              <a:gd name="adj2" fmla="val 41667"/>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pitchFamily="-84" charset="0"/>
              </a:rPr>
              <a:t>Becomes</a:t>
            </a:r>
          </a:p>
        </p:txBody>
      </p:sp>
    </p:spTree>
    <p:extLst>
      <p:ext uri="{BB962C8B-B14F-4D97-AF65-F5344CB8AC3E}">
        <p14:creationId xmlns:p14="http://schemas.microsoft.com/office/powerpoint/2010/main" val="281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9860"/>
                                        </p:tgtEl>
                                        <p:attrNameLst>
                                          <p:attrName>style.visibility</p:attrName>
                                        </p:attrNameLst>
                                      </p:cBhvr>
                                      <p:to>
                                        <p:strVal val="visible"/>
                                      </p:to>
                                    </p:set>
                                    <p:animEffect transition="in" filter="wipe(left)">
                                      <p:cBhvr>
                                        <p:cTn id="7" dur="500"/>
                                        <p:tgtEl>
                                          <p:spTgt spid="2498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49858"/>
                                        </p:tgtEl>
                                        <p:attrNameLst>
                                          <p:attrName>style.visibility</p:attrName>
                                        </p:attrNameLst>
                                      </p:cBhvr>
                                      <p:to>
                                        <p:strVal val="visible"/>
                                      </p:to>
                                    </p:set>
                                    <p:anim calcmode="lin" valueType="num">
                                      <p:cBhvr>
                                        <p:cTn id="12" dur="500" fill="hold"/>
                                        <p:tgtEl>
                                          <p:spTgt spid="249858"/>
                                        </p:tgtEl>
                                        <p:attrNameLst>
                                          <p:attrName>ppt_w</p:attrName>
                                        </p:attrNameLst>
                                      </p:cBhvr>
                                      <p:tavLst>
                                        <p:tav tm="0">
                                          <p:val>
                                            <p:fltVal val="0"/>
                                          </p:val>
                                        </p:tav>
                                        <p:tav tm="100000">
                                          <p:val>
                                            <p:strVal val="#ppt_w"/>
                                          </p:val>
                                        </p:tav>
                                      </p:tavLst>
                                    </p:anim>
                                    <p:anim calcmode="lin" valueType="num">
                                      <p:cBhvr>
                                        <p:cTn id="13" dur="500" fill="hold"/>
                                        <p:tgtEl>
                                          <p:spTgt spid="249858"/>
                                        </p:tgtEl>
                                        <p:attrNameLst>
                                          <p:attrName>ppt_h</p:attrName>
                                        </p:attrNameLst>
                                      </p:cBhvr>
                                      <p:tavLst>
                                        <p:tav tm="0">
                                          <p:val>
                                            <p:fltVal val="0"/>
                                          </p:val>
                                        </p:tav>
                                        <p:tav tm="100000">
                                          <p:val>
                                            <p:strVal val="#ppt_h"/>
                                          </p:val>
                                        </p:tav>
                                      </p:tavLst>
                                    </p:anim>
                                    <p:animEffect transition="in" filter="fade">
                                      <p:cBhvr>
                                        <p:cTn id="14" dur="500"/>
                                        <p:tgtEl>
                                          <p:spTgt spid="2498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iterate type="wd">
                                    <p:tmPct val="10000"/>
                                  </p:iterate>
                                  <p:childTnLst>
                                    <p:set>
                                      <p:cBhvr>
                                        <p:cTn id="18" dur="1" fill="hold">
                                          <p:stCondLst>
                                            <p:cond delay="0"/>
                                          </p:stCondLst>
                                        </p:cTn>
                                        <p:tgtEl>
                                          <p:spTgt spid="249861"/>
                                        </p:tgtEl>
                                        <p:attrNameLst>
                                          <p:attrName>style.visibility</p:attrName>
                                        </p:attrNameLst>
                                      </p:cBhvr>
                                      <p:to>
                                        <p:strVal val="visible"/>
                                      </p:to>
                                    </p:set>
                                    <p:animEffect transition="in" filter="wipe(left)">
                                      <p:cBhvr>
                                        <p:cTn id="19" dur="500"/>
                                        <p:tgtEl>
                                          <p:spTgt spid="2498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49869"/>
                                        </p:tgtEl>
                                        <p:attrNameLst>
                                          <p:attrName>style.visibility</p:attrName>
                                        </p:attrNameLst>
                                      </p:cBhvr>
                                      <p:to>
                                        <p:strVal val="visible"/>
                                      </p:to>
                                    </p:set>
                                    <p:animEffect transition="in" filter="wipe(left)">
                                      <p:cBhvr>
                                        <p:cTn id="24" dur="500"/>
                                        <p:tgtEl>
                                          <p:spTgt spid="24986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249870"/>
                                        </p:tgtEl>
                                        <p:attrNameLst>
                                          <p:attrName>style.visibility</p:attrName>
                                        </p:attrNameLst>
                                      </p:cBhvr>
                                      <p:to>
                                        <p:strVal val="visible"/>
                                      </p:to>
                                    </p:set>
                                    <p:animEffect transition="in" filter="wipe(left)">
                                      <p:cBhvr>
                                        <p:cTn id="29" dur="500"/>
                                        <p:tgtEl>
                                          <p:spTgt spid="24987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249867"/>
                                        </p:tgtEl>
                                        <p:attrNameLst>
                                          <p:attrName>style.visibility</p:attrName>
                                        </p:attrNameLst>
                                      </p:cBhvr>
                                      <p:to>
                                        <p:strVal val="visible"/>
                                      </p:to>
                                    </p:set>
                                    <p:animEffect transition="in" filter="wipe(left)">
                                      <p:cBhvr>
                                        <p:cTn id="34" dur="500"/>
                                        <p:tgtEl>
                                          <p:spTgt spid="2498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249871"/>
                                        </p:tgtEl>
                                        <p:attrNameLst>
                                          <p:attrName>style.visibility</p:attrName>
                                        </p:attrNameLst>
                                      </p:cBhvr>
                                      <p:to>
                                        <p:strVal val="visible"/>
                                      </p:to>
                                    </p:set>
                                    <p:animEffect transition="in" filter="wipe(left)">
                                      <p:cBhvr>
                                        <p:cTn id="39" dur="500"/>
                                        <p:tgtEl>
                                          <p:spTgt spid="2498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249872"/>
                                        </p:tgtEl>
                                        <p:attrNameLst>
                                          <p:attrName>style.visibility</p:attrName>
                                        </p:attrNameLst>
                                      </p:cBhvr>
                                      <p:to>
                                        <p:strVal val="visible"/>
                                      </p:to>
                                    </p:set>
                                    <p:animEffect transition="in" filter="wipe(left)">
                                      <p:cBhvr>
                                        <p:cTn id="44" dur="500"/>
                                        <p:tgtEl>
                                          <p:spTgt spid="2498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249862"/>
                                        </p:tgtEl>
                                        <p:attrNameLst>
                                          <p:attrName>style.visibility</p:attrName>
                                        </p:attrNameLst>
                                      </p:cBhvr>
                                      <p:to>
                                        <p:strVal val="visible"/>
                                      </p:to>
                                    </p:set>
                                    <p:animEffect transition="in" filter="wipe(left)">
                                      <p:cBhvr>
                                        <p:cTn id="49" dur="500"/>
                                        <p:tgtEl>
                                          <p:spTgt spid="2498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249873"/>
                                        </p:tgtEl>
                                        <p:attrNameLst>
                                          <p:attrName>style.visibility</p:attrName>
                                        </p:attrNameLst>
                                      </p:cBhvr>
                                      <p:to>
                                        <p:strVal val="visible"/>
                                      </p:to>
                                    </p:set>
                                    <p:animEffect transition="in" filter="wipe(left)">
                                      <p:cBhvr>
                                        <p:cTn id="54" dur="500"/>
                                        <p:tgtEl>
                                          <p:spTgt spid="2498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249874"/>
                                        </p:tgtEl>
                                        <p:attrNameLst>
                                          <p:attrName>style.visibility</p:attrName>
                                        </p:attrNameLst>
                                      </p:cBhvr>
                                      <p:to>
                                        <p:strVal val="visible"/>
                                      </p:to>
                                    </p:set>
                                    <p:animEffect transition="in" filter="wipe(left)">
                                      <p:cBhvr>
                                        <p:cTn id="59" dur="500"/>
                                        <p:tgtEl>
                                          <p:spTgt spid="24987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49876"/>
                                        </p:tgtEl>
                                        <p:attrNameLst>
                                          <p:attrName>style.visibility</p:attrName>
                                        </p:attrNameLst>
                                      </p:cBhvr>
                                      <p:to>
                                        <p:strVal val="visible"/>
                                      </p:to>
                                    </p:set>
                                    <p:animEffect transition="in" filter="wipe(left)">
                                      <p:cBhvr>
                                        <p:cTn id="64" dur="500"/>
                                        <p:tgtEl>
                                          <p:spTgt spid="2498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249863"/>
                                        </p:tgtEl>
                                        <p:attrNameLst>
                                          <p:attrName>style.visibility</p:attrName>
                                        </p:attrNameLst>
                                      </p:cBhvr>
                                      <p:to>
                                        <p:strVal val="visible"/>
                                      </p:to>
                                    </p:set>
                                    <p:animEffect transition="in" filter="wipe(left)">
                                      <p:cBhvr>
                                        <p:cTn id="69" dur="500"/>
                                        <p:tgtEl>
                                          <p:spTgt spid="24986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249875"/>
                                        </p:tgtEl>
                                        <p:attrNameLst>
                                          <p:attrName>style.visibility</p:attrName>
                                        </p:attrNameLst>
                                      </p:cBhvr>
                                      <p:to>
                                        <p:strVal val="visible"/>
                                      </p:to>
                                    </p:set>
                                    <p:animEffect transition="in" filter="wipe(left)">
                                      <p:cBhvr>
                                        <p:cTn id="74" dur="500"/>
                                        <p:tgtEl>
                                          <p:spTgt spid="24987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249864"/>
                                        </p:tgtEl>
                                        <p:attrNameLst>
                                          <p:attrName>style.visibility</p:attrName>
                                        </p:attrNameLst>
                                      </p:cBhvr>
                                      <p:to>
                                        <p:strVal val="visible"/>
                                      </p:to>
                                    </p:set>
                                    <p:animEffect transition="in" filter="wipe(left)">
                                      <p:cBhvr>
                                        <p:cTn id="79" dur="500"/>
                                        <p:tgtEl>
                                          <p:spTgt spid="24986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249865"/>
                                        </p:tgtEl>
                                        <p:attrNameLst>
                                          <p:attrName>style.visibility</p:attrName>
                                        </p:attrNameLst>
                                      </p:cBhvr>
                                      <p:to>
                                        <p:strVal val="visible"/>
                                      </p:to>
                                    </p:set>
                                    <p:animEffect transition="in" filter="wipe(left)">
                                      <p:cBhvr>
                                        <p:cTn id="84" dur="500"/>
                                        <p:tgtEl>
                                          <p:spTgt spid="24986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249866"/>
                                        </p:tgtEl>
                                        <p:attrNameLst>
                                          <p:attrName>style.visibility</p:attrName>
                                        </p:attrNameLst>
                                      </p:cBhvr>
                                      <p:to>
                                        <p:strVal val="visible"/>
                                      </p:to>
                                    </p:set>
                                    <p:animEffect transition="in" filter="wipe(left)">
                                      <p:cBhvr>
                                        <p:cTn id="89" dur="500"/>
                                        <p:tgtEl>
                                          <p:spTgt spid="24986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249868"/>
                                        </p:tgtEl>
                                        <p:attrNameLst>
                                          <p:attrName>style.visibility</p:attrName>
                                        </p:attrNameLst>
                                      </p:cBhvr>
                                      <p:to>
                                        <p:strVal val="visible"/>
                                      </p:to>
                                    </p:set>
                                    <p:animEffect transition="in" filter="wipe(left)">
                                      <p:cBhvr>
                                        <p:cTn id="94" dur="500"/>
                                        <p:tgtEl>
                                          <p:spTgt spid="249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animBg="1" autoUpdateAnimBg="0"/>
      <p:bldP spid="249868" grpId="0" animBg="1" autoUpdateAnimBg="0"/>
      <p:bldP spid="24987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8"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70669" name="Rectangle 6"/>
          <p:cNvSpPr>
            <a:spLocks noGrp="1" noChangeArrowheads="1"/>
          </p:cNvSpPr>
          <p:nvPr>
            <p:ph type="sldNum" sz="quarter" idx="12"/>
          </p:nvPr>
        </p:nvSpPr>
        <p:spPr>
          <a:noFill/>
        </p:spPr>
        <p:txBody>
          <a:bodyPr/>
          <a:lstStyle/>
          <a:p>
            <a:fld id="{B1D510C1-B4C6-A041-B13E-488B597BF9F8}" type="slidenum">
              <a:rPr lang="en-US">
                <a:latin typeface="Arial Narrow" pitchFamily="-84" charset="0"/>
              </a:rPr>
              <a:pPr/>
              <a:t>12</a:t>
            </a:fld>
            <a:endParaRPr lang="en-US">
              <a:latin typeface="Arial Narrow" pitchFamily="-84" charset="0"/>
            </a:endParaRPr>
          </a:p>
        </p:txBody>
      </p:sp>
      <p:sp>
        <p:nvSpPr>
          <p:cNvPr id="7067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7067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2ADF50B9-B2DE-9B4E-803A-2E6542843C3E}" type="slidenum">
              <a:rPr lang="en-US" sz="1400" b="1">
                <a:solidFill>
                  <a:srgbClr val="A50021"/>
                </a:solidFill>
                <a:latin typeface="Arial Narrow" pitchFamily="-84" charset="0"/>
              </a:rPr>
              <a:pPr algn="r"/>
              <a:t>12</a:t>
            </a:fld>
            <a:endParaRPr lang="en-US" sz="1400" b="1">
              <a:solidFill>
                <a:srgbClr val="A50021"/>
              </a:solidFill>
              <a:latin typeface="Arial Narrow" pitchFamily="-84" charset="0"/>
            </a:endParaRPr>
          </a:p>
        </p:txBody>
      </p:sp>
      <p:sp>
        <p:nvSpPr>
          <p:cNvPr id="70672" name="Rectangle 2"/>
          <p:cNvSpPr>
            <a:spLocks noGrp="1" noChangeArrowheads="1"/>
          </p:cNvSpPr>
          <p:nvPr>
            <p:ph type="title"/>
          </p:nvPr>
        </p:nvSpPr>
        <p:spPr>
          <a:xfrm>
            <a:off x="1447800" y="152400"/>
            <a:ext cx="6400800" cy="457200"/>
          </a:xfrm>
        </p:spPr>
        <p:txBody>
          <a:bodyPr/>
          <a:lstStyle/>
          <a:p>
            <a:pPr eaLnBrk="1" hangingPunct="1"/>
            <a:r>
              <a:rPr lang="en-US">
                <a:ea typeface="ＭＳ Ｐゴシック" pitchFamily="-84" charset="-128"/>
                <a:cs typeface="ＭＳ Ｐゴシック" pitchFamily="-84" charset="-128"/>
              </a:rPr>
              <a:t>Example cont’d</a:t>
            </a:r>
          </a:p>
        </p:txBody>
      </p:sp>
      <p:sp>
        <p:nvSpPr>
          <p:cNvPr id="250883" name="Rectangle 3"/>
          <p:cNvSpPr>
            <a:spLocks noChangeArrowheads="1"/>
          </p:cNvSpPr>
          <p:nvPr/>
        </p:nvSpPr>
        <p:spPr bwMode="auto">
          <a:xfrm>
            <a:off x="381000" y="762000"/>
            <a:ext cx="8458200" cy="609600"/>
          </a:xfrm>
          <a:prstGeom prst="rect">
            <a:avLst/>
          </a:prstGeom>
          <a:solidFill>
            <a:srgbClr val="CCFFFF"/>
          </a:solidFill>
          <a:ln w="28575">
            <a:solidFill>
              <a:srgbClr val="990000"/>
            </a:solidFill>
            <a:miter lim="800000"/>
            <a:headEnd/>
            <a:tailEnd/>
          </a:ln>
        </p:spPr>
        <p:txBody>
          <a:bodyPr>
            <a:prstTxWarp prst="textNoShape">
              <a:avLst/>
            </a:prstTxWarp>
          </a:bodyPr>
          <a:lstStyle/>
          <a:p>
            <a:pPr marL="342900" indent="-342900">
              <a:lnSpc>
                <a:spcPct val="90000"/>
              </a:lnSpc>
              <a:spcBef>
                <a:spcPct val="20000"/>
              </a:spcBef>
              <a:buFontTx/>
              <a:buChar char="•"/>
            </a:pPr>
            <a:r>
              <a:rPr lang="en-US" sz="2800">
                <a:solidFill>
                  <a:schemeClr val="accent2"/>
                </a:solidFill>
                <a:latin typeface="Arial Narrow" pitchFamily="-84" charset="0"/>
              </a:rPr>
              <a:t>What is the speed of the stone just before it hits the ground? </a:t>
            </a:r>
          </a:p>
        </p:txBody>
      </p:sp>
      <p:graphicFrame>
        <p:nvGraphicFramePr>
          <p:cNvPr id="250884" name="Object 4"/>
          <p:cNvGraphicFramePr>
            <a:graphicFrameLocks noChangeAspect="1"/>
          </p:cNvGraphicFramePr>
          <p:nvPr/>
        </p:nvGraphicFramePr>
        <p:xfrm>
          <a:off x="381000" y="2362200"/>
          <a:ext cx="785813" cy="566738"/>
        </p:xfrm>
        <a:graphic>
          <a:graphicData uri="http://schemas.openxmlformats.org/presentationml/2006/ole">
            <mc:AlternateContent xmlns:mc="http://schemas.openxmlformats.org/markup-compatibility/2006">
              <mc:Choice xmlns:v="urn:schemas-microsoft-com:vml" Requires="v">
                <p:oleObj spid="_x0000_s159971" name="Equation" r:id="rId3" imgW="342720" imgH="241200" progId="Equation.DSMT4">
                  <p:embed/>
                </p:oleObj>
              </mc:Choice>
              <mc:Fallback>
                <p:oleObj name="Equation" r:id="rId3" imgW="342720" imgH="241200" progId="Equation.DSMT4">
                  <p:embed/>
                  <p:pic>
                    <p:nvPicPr>
                      <p:cNvPr id="2508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62200"/>
                        <a:ext cx="785813" cy="566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85" name="Object 5"/>
          <p:cNvGraphicFramePr>
            <a:graphicFrameLocks noChangeAspect="1"/>
          </p:cNvGraphicFramePr>
          <p:nvPr/>
        </p:nvGraphicFramePr>
        <p:xfrm>
          <a:off x="533400" y="3227388"/>
          <a:ext cx="750888" cy="669925"/>
        </p:xfrm>
        <a:graphic>
          <a:graphicData uri="http://schemas.openxmlformats.org/presentationml/2006/ole">
            <mc:AlternateContent xmlns:mc="http://schemas.openxmlformats.org/markup-compatibility/2006">
              <mc:Choice xmlns:v="urn:schemas-microsoft-com:vml" Requires="v">
                <p:oleObj spid="_x0000_s159972" name="Equation" r:id="rId5" imgW="279360" imgH="253800" progId="Equation.DSMT4">
                  <p:embed/>
                </p:oleObj>
              </mc:Choice>
              <mc:Fallback>
                <p:oleObj name="Equation" r:id="rId5" imgW="279360" imgH="253800" progId="Equation.DSMT4">
                  <p:embed/>
                  <p:pic>
                    <p:nvPicPr>
                      <p:cNvPr id="25088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27388"/>
                        <a:ext cx="750888" cy="6699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86" name="Object 6"/>
          <p:cNvGraphicFramePr>
            <a:graphicFrameLocks noChangeAspect="1"/>
          </p:cNvGraphicFramePr>
          <p:nvPr/>
        </p:nvGraphicFramePr>
        <p:xfrm>
          <a:off x="457200" y="1616075"/>
          <a:ext cx="1898650" cy="579438"/>
        </p:xfrm>
        <a:graphic>
          <a:graphicData uri="http://schemas.openxmlformats.org/presentationml/2006/ole">
            <mc:AlternateContent xmlns:mc="http://schemas.openxmlformats.org/markup-compatibility/2006">
              <mc:Choice xmlns:v="urn:schemas-microsoft-com:vml" Requires="v">
                <p:oleObj spid="_x0000_s159973" name="Equation" r:id="rId7" imgW="647640" imgH="241200" progId="Equation.3">
                  <p:embed/>
                </p:oleObj>
              </mc:Choice>
              <mc:Fallback>
                <p:oleObj name="Equation" r:id="rId7" imgW="647640" imgH="241200" progId="Equation.3">
                  <p:embed/>
                  <p:pic>
                    <p:nvPicPr>
                      <p:cNvPr id="250886"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616075"/>
                        <a:ext cx="1898650" cy="5794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50887" name="Rectangle 7"/>
          <p:cNvSpPr>
            <a:spLocks noChangeArrowheads="1"/>
          </p:cNvSpPr>
          <p:nvPr/>
        </p:nvSpPr>
        <p:spPr bwMode="auto">
          <a:xfrm>
            <a:off x="381000" y="4191000"/>
            <a:ext cx="8229600" cy="533400"/>
          </a:xfrm>
          <a:prstGeom prst="rect">
            <a:avLst/>
          </a:prstGeom>
          <a:solidFill>
            <a:srgbClr val="CCFFFF"/>
          </a:solidFill>
          <a:ln w="28575">
            <a:solidFill>
              <a:srgbClr val="990000"/>
            </a:solidFill>
            <a:miter lim="800000"/>
            <a:headEnd/>
            <a:tailEnd/>
          </a:ln>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pitchFamily="-84" charset="0"/>
              </a:rPr>
              <a:t>What are the maximum height and the maximum range of the stone? </a:t>
            </a:r>
          </a:p>
        </p:txBody>
      </p:sp>
      <p:sp>
        <p:nvSpPr>
          <p:cNvPr id="250888" name="Rectangle 8"/>
          <p:cNvSpPr>
            <a:spLocks noChangeArrowheads="1"/>
          </p:cNvSpPr>
          <p:nvPr/>
        </p:nvSpPr>
        <p:spPr bwMode="auto">
          <a:xfrm>
            <a:off x="495300" y="5029200"/>
            <a:ext cx="8001000" cy="762000"/>
          </a:xfrm>
          <a:prstGeom prst="rect">
            <a:avLst/>
          </a:prstGeom>
          <a:solidFill>
            <a:srgbClr val="FFFFCC"/>
          </a:solidFill>
          <a:ln w="28575">
            <a:solidFill>
              <a:srgbClr val="990000"/>
            </a:solidFill>
            <a:miter lim="800000"/>
            <a:headEnd/>
            <a:tailEnd/>
          </a:ln>
        </p:spPr>
        <p:txBody>
          <a:bodyPr>
            <a:prstTxWarp prst="textNoShape">
              <a:avLst/>
            </a:prstTxWarp>
          </a:bodyPr>
          <a:lstStyle/>
          <a:p>
            <a:pPr marL="342900" indent="-342900">
              <a:lnSpc>
                <a:spcPct val="90000"/>
              </a:lnSpc>
              <a:spcBef>
                <a:spcPct val="20000"/>
              </a:spcBef>
            </a:pPr>
            <a:r>
              <a:rPr lang="en-US" sz="4400">
                <a:solidFill>
                  <a:srgbClr val="A50021"/>
                </a:solidFill>
                <a:latin typeface="Arial Narrow" pitchFamily="-84" charset="0"/>
              </a:rPr>
              <a:t>Do these yourselves at home for fun!!!</a:t>
            </a:r>
          </a:p>
        </p:txBody>
      </p:sp>
      <p:graphicFrame>
        <p:nvGraphicFramePr>
          <p:cNvPr id="250889" name="Object 9"/>
          <p:cNvGraphicFramePr>
            <a:graphicFrameLocks noChangeAspect="1"/>
          </p:cNvGraphicFramePr>
          <p:nvPr/>
        </p:nvGraphicFramePr>
        <p:xfrm>
          <a:off x="2486025" y="2343150"/>
          <a:ext cx="2009775" cy="552450"/>
        </p:xfrm>
        <a:graphic>
          <a:graphicData uri="http://schemas.openxmlformats.org/presentationml/2006/ole">
            <mc:AlternateContent xmlns:mc="http://schemas.openxmlformats.org/markup-compatibility/2006">
              <mc:Choice xmlns:v="urn:schemas-microsoft-com:vml" Requires="v">
                <p:oleObj spid="_x0000_s159974" name="Equation" r:id="rId9" imgW="876240" imgH="228600" progId="Equation.DSMT4">
                  <p:embed/>
                </p:oleObj>
              </mc:Choice>
              <mc:Fallback>
                <p:oleObj name="Equation" r:id="rId9" imgW="876240" imgH="228600" progId="Equation.DSMT4">
                  <p:embed/>
                  <p:pic>
                    <p:nvPicPr>
                      <p:cNvPr id="25088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6025" y="2343150"/>
                        <a:ext cx="2009775"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90" name="Object 10"/>
          <p:cNvGraphicFramePr>
            <a:graphicFrameLocks noChangeAspect="1"/>
          </p:cNvGraphicFramePr>
          <p:nvPr/>
        </p:nvGraphicFramePr>
        <p:xfrm>
          <a:off x="2286000" y="1600200"/>
          <a:ext cx="1824038" cy="549275"/>
        </p:xfrm>
        <a:graphic>
          <a:graphicData uri="http://schemas.openxmlformats.org/presentationml/2006/ole">
            <mc:AlternateContent xmlns:mc="http://schemas.openxmlformats.org/markup-compatibility/2006">
              <mc:Choice xmlns:v="urn:schemas-microsoft-com:vml" Requires="v">
                <p:oleObj spid="_x0000_s159975" name="Equation" r:id="rId11" imgW="622080" imgH="228600" progId="Equation.DSMT4">
                  <p:embed/>
                </p:oleObj>
              </mc:Choice>
              <mc:Fallback>
                <p:oleObj name="Equation" r:id="rId11" imgW="622080" imgH="228600" progId="Equation.DSMT4">
                  <p:embed/>
                  <p:pic>
                    <p:nvPicPr>
                      <p:cNvPr id="25089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1600200"/>
                        <a:ext cx="1824038" cy="549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91" name="Object 11"/>
          <p:cNvGraphicFramePr>
            <a:graphicFrameLocks noChangeAspect="1"/>
          </p:cNvGraphicFramePr>
          <p:nvPr/>
        </p:nvGraphicFramePr>
        <p:xfrm>
          <a:off x="1144588" y="2362200"/>
          <a:ext cx="1370012" cy="566738"/>
        </p:xfrm>
        <a:graphic>
          <a:graphicData uri="http://schemas.openxmlformats.org/presentationml/2006/ole">
            <mc:AlternateContent xmlns:mc="http://schemas.openxmlformats.org/markup-compatibility/2006">
              <mc:Choice xmlns:v="urn:schemas-microsoft-com:vml" Requires="v">
                <p:oleObj spid="_x0000_s159976" name="Equation" r:id="rId13" imgW="596880" imgH="241200" progId="Equation.DSMT4">
                  <p:embed/>
                </p:oleObj>
              </mc:Choice>
              <mc:Fallback>
                <p:oleObj name="Equation" r:id="rId13" imgW="596880" imgH="241200" progId="Equation.DSMT4">
                  <p:embed/>
                  <p:pic>
                    <p:nvPicPr>
                      <p:cNvPr id="25089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4588" y="2362200"/>
                        <a:ext cx="1370012" cy="566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92" name="Object 12"/>
          <p:cNvGraphicFramePr>
            <a:graphicFrameLocks noChangeAspect="1"/>
          </p:cNvGraphicFramePr>
          <p:nvPr/>
        </p:nvGraphicFramePr>
        <p:xfrm>
          <a:off x="1219200" y="3124200"/>
          <a:ext cx="2322513" cy="804863"/>
        </p:xfrm>
        <a:graphic>
          <a:graphicData uri="http://schemas.openxmlformats.org/presentationml/2006/ole">
            <mc:AlternateContent xmlns:mc="http://schemas.openxmlformats.org/markup-compatibility/2006">
              <mc:Choice xmlns:v="urn:schemas-microsoft-com:vml" Requires="v">
                <p:oleObj spid="_x0000_s159977" name="Equation" r:id="rId15" imgW="863280" imgH="304560" progId="Equation.DSMT4">
                  <p:embed/>
                </p:oleObj>
              </mc:Choice>
              <mc:Fallback>
                <p:oleObj name="Equation" r:id="rId15" imgW="863280" imgH="304560" progId="Equation.DSMT4">
                  <p:embed/>
                  <p:pic>
                    <p:nvPicPr>
                      <p:cNvPr id="25089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19200" y="3124200"/>
                        <a:ext cx="2322513" cy="8048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93" name="Object 13"/>
          <p:cNvGraphicFramePr>
            <a:graphicFrameLocks noChangeAspect="1"/>
          </p:cNvGraphicFramePr>
          <p:nvPr/>
        </p:nvGraphicFramePr>
        <p:xfrm>
          <a:off x="3505200" y="3124200"/>
          <a:ext cx="4954588" cy="871538"/>
        </p:xfrm>
        <a:graphic>
          <a:graphicData uri="http://schemas.openxmlformats.org/presentationml/2006/ole">
            <mc:AlternateContent xmlns:mc="http://schemas.openxmlformats.org/markup-compatibility/2006">
              <mc:Choice xmlns:v="urn:schemas-microsoft-com:vml" Requires="v">
                <p:oleObj spid="_x0000_s159978" name="Equation" r:id="rId17" imgW="1841400" imgH="330120" progId="Equation.DSMT4">
                  <p:embed/>
                </p:oleObj>
              </mc:Choice>
              <mc:Fallback>
                <p:oleObj name="Equation" r:id="rId17" imgW="1841400" imgH="330120" progId="Equation.DSMT4">
                  <p:embed/>
                  <p:pic>
                    <p:nvPicPr>
                      <p:cNvPr id="25089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5200" y="3124200"/>
                        <a:ext cx="4954588" cy="8715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94" name="Object 14"/>
          <p:cNvGraphicFramePr>
            <a:graphicFrameLocks noChangeAspect="1"/>
          </p:cNvGraphicFramePr>
          <p:nvPr/>
        </p:nvGraphicFramePr>
        <p:xfrm>
          <a:off x="4491038" y="2389188"/>
          <a:ext cx="4195762" cy="430212"/>
        </p:xfrm>
        <a:graphic>
          <a:graphicData uri="http://schemas.openxmlformats.org/presentationml/2006/ole">
            <mc:AlternateContent xmlns:mc="http://schemas.openxmlformats.org/markup-compatibility/2006">
              <mc:Choice xmlns:v="urn:schemas-microsoft-com:vml" Requires="v">
                <p:oleObj spid="_x0000_s159979" name="Equation" r:id="rId19" imgW="1828800" imgH="177480" progId="Equation.DSMT4">
                  <p:embed/>
                </p:oleObj>
              </mc:Choice>
              <mc:Fallback>
                <p:oleObj name="Equation" r:id="rId19" imgW="1828800" imgH="177480" progId="Equation.DSMT4">
                  <p:embed/>
                  <p:pic>
                    <p:nvPicPr>
                      <p:cNvPr id="250894"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1038" y="2389188"/>
                        <a:ext cx="4195762" cy="4302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50895" name="Object 15"/>
          <p:cNvGraphicFramePr>
            <a:graphicFrameLocks noChangeAspect="1"/>
          </p:cNvGraphicFramePr>
          <p:nvPr/>
        </p:nvGraphicFramePr>
        <p:xfrm>
          <a:off x="4029075" y="1600200"/>
          <a:ext cx="4505325" cy="488950"/>
        </p:xfrm>
        <a:graphic>
          <a:graphicData uri="http://schemas.openxmlformats.org/presentationml/2006/ole">
            <mc:AlternateContent xmlns:mc="http://schemas.openxmlformats.org/markup-compatibility/2006">
              <mc:Choice xmlns:v="urn:schemas-microsoft-com:vml" Requires="v">
                <p:oleObj spid="_x0000_s159980" name="Equation" r:id="rId21" imgW="1536480" imgH="203040" progId="Equation.DSMT4">
                  <p:embed/>
                </p:oleObj>
              </mc:Choice>
              <mc:Fallback>
                <p:oleObj name="Equation" r:id="rId21" imgW="1536480" imgH="203040" progId="Equation.DSMT4">
                  <p:embed/>
                  <p:pic>
                    <p:nvPicPr>
                      <p:cNvPr id="250895" name="Object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29075" y="1600200"/>
                        <a:ext cx="4505325" cy="4889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239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0883"/>
                                        </p:tgtEl>
                                        <p:attrNameLst>
                                          <p:attrName>style.visibility</p:attrName>
                                        </p:attrNameLst>
                                      </p:cBhvr>
                                      <p:to>
                                        <p:strVal val="visible"/>
                                      </p:to>
                                    </p:set>
                                    <p:animEffect transition="in" filter="wipe(left)">
                                      <p:cBhvr>
                                        <p:cTn id="7" dur="500"/>
                                        <p:tgtEl>
                                          <p:spTgt spid="2508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50886"/>
                                        </p:tgtEl>
                                        <p:attrNameLst>
                                          <p:attrName>style.visibility</p:attrName>
                                        </p:attrNameLst>
                                      </p:cBhvr>
                                      <p:to>
                                        <p:strVal val="visible"/>
                                      </p:to>
                                    </p:set>
                                    <p:animEffect transition="in" filter="wipe(left)">
                                      <p:cBhvr>
                                        <p:cTn id="12" dur="500"/>
                                        <p:tgtEl>
                                          <p:spTgt spid="2508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50890"/>
                                        </p:tgtEl>
                                        <p:attrNameLst>
                                          <p:attrName>style.visibility</p:attrName>
                                        </p:attrNameLst>
                                      </p:cBhvr>
                                      <p:to>
                                        <p:strVal val="visible"/>
                                      </p:to>
                                    </p:set>
                                    <p:animEffect transition="in" filter="wipe(left)">
                                      <p:cBhvr>
                                        <p:cTn id="17" dur="500"/>
                                        <p:tgtEl>
                                          <p:spTgt spid="2508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50895"/>
                                        </p:tgtEl>
                                        <p:attrNameLst>
                                          <p:attrName>style.visibility</p:attrName>
                                        </p:attrNameLst>
                                      </p:cBhvr>
                                      <p:to>
                                        <p:strVal val="visible"/>
                                      </p:to>
                                    </p:set>
                                    <p:animEffect transition="in" filter="wipe(left)">
                                      <p:cBhvr>
                                        <p:cTn id="22" dur="500"/>
                                        <p:tgtEl>
                                          <p:spTgt spid="2508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50884"/>
                                        </p:tgtEl>
                                        <p:attrNameLst>
                                          <p:attrName>style.visibility</p:attrName>
                                        </p:attrNameLst>
                                      </p:cBhvr>
                                      <p:to>
                                        <p:strVal val="visible"/>
                                      </p:to>
                                    </p:set>
                                    <p:animEffect transition="in" filter="wipe(left)">
                                      <p:cBhvr>
                                        <p:cTn id="27" dur="500"/>
                                        <p:tgtEl>
                                          <p:spTgt spid="2508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50891"/>
                                        </p:tgtEl>
                                        <p:attrNameLst>
                                          <p:attrName>style.visibility</p:attrName>
                                        </p:attrNameLst>
                                      </p:cBhvr>
                                      <p:to>
                                        <p:strVal val="visible"/>
                                      </p:to>
                                    </p:set>
                                    <p:animEffect transition="in" filter="wipe(left)">
                                      <p:cBhvr>
                                        <p:cTn id="32" dur="500"/>
                                        <p:tgtEl>
                                          <p:spTgt spid="2508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50889"/>
                                        </p:tgtEl>
                                        <p:attrNameLst>
                                          <p:attrName>style.visibility</p:attrName>
                                        </p:attrNameLst>
                                      </p:cBhvr>
                                      <p:to>
                                        <p:strVal val="visible"/>
                                      </p:to>
                                    </p:set>
                                    <p:animEffect transition="in" filter="wipe(left)">
                                      <p:cBhvr>
                                        <p:cTn id="37" dur="500"/>
                                        <p:tgtEl>
                                          <p:spTgt spid="25088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50894"/>
                                        </p:tgtEl>
                                        <p:attrNameLst>
                                          <p:attrName>style.visibility</p:attrName>
                                        </p:attrNameLst>
                                      </p:cBhvr>
                                      <p:to>
                                        <p:strVal val="visible"/>
                                      </p:to>
                                    </p:set>
                                    <p:animEffect transition="in" filter="wipe(left)">
                                      <p:cBhvr>
                                        <p:cTn id="42" dur="500"/>
                                        <p:tgtEl>
                                          <p:spTgt spid="2508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50885"/>
                                        </p:tgtEl>
                                        <p:attrNameLst>
                                          <p:attrName>style.visibility</p:attrName>
                                        </p:attrNameLst>
                                      </p:cBhvr>
                                      <p:to>
                                        <p:strVal val="visible"/>
                                      </p:to>
                                    </p:set>
                                    <p:animEffect transition="in" filter="wipe(left)">
                                      <p:cBhvr>
                                        <p:cTn id="47" dur="500"/>
                                        <p:tgtEl>
                                          <p:spTgt spid="250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250892"/>
                                        </p:tgtEl>
                                        <p:attrNameLst>
                                          <p:attrName>style.visibility</p:attrName>
                                        </p:attrNameLst>
                                      </p:cBhvr>
                                      <p:to>
                                        <p:strVal val="visible"/>
                                      </p:to>
                                    </p:set>
                                    <p:animEffect transition="in" filter="wipe(left)">
                                      <p:cBhvr>
                                        <p:cTn id="52" dur="500"/>
                                        <p:tgtEl>
                                          <p:spTgt spid="25089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50893"/>
                                        </p:tgtEl>
                                        <p:attrNameLst>
                                          <p:attrName>style.visibility</p:attrName>
                                        </p:attrNameLst>
                                      </p:cBhvr>
                                      <p:to>
                                        <p:strVal val="visible"/>
                                      </p:to>
                                    </p:set>
                                    <p:animEffect transition="in" filter="wipe(left)">
                                      <p:cBhvr>
                                        <p:cTn id="57" dur="500"/>
                                        <p:tgtEl>
                                          <p:spTgt spid="25089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50887"/>
                                        </p:tgtEl>
                                        <p:attrNameLst>
                                          <p:attrName>style.visibility</p:attrName>
                                        </p:attrNameLst>
                                      </p:cBhvr>
                                      <p:to>
                                        <p:strVal val="visible"/>
                                      </p:to>
                                    </p:set>
                                    <p:animEffect transition="in" filter="wipe(left)">
                                      <p:cBhvr>
                                        <p:cTn id="62" dur="500"/>
                                        <p:tgtEl>
                                          <p:spTgt spid="250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50888"/>
                                        </p:tgtEl>
                                        <p:attrNameLst>
                                          <p:attrName>style.visibility</p:attrName>
                                        </p:attrNameLst>
                                      </p:cBhvr>
                                      <p:to>
                                        <p:strVal val="visible"/>
                                      </p:to>
                                    </p:set>
                                    <p:animEffect transition="in" filter="wipe(left)">
                                      <p:cBhvr>
                                        <p:cTn id="67" dur="500"/>
                                        <p:tgtEl>
                                          <p:spTgt spid="250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nimBg="1" autoUpdateAnimBg="0"/>
      <p:bldP spid="250887" grpId="0" animBg="1" autoUpdateAnimBg="0"/>
      <p:bldP spid="2508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48"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9649" name="Rectangle 6"/>
          <p:cNvSpPr>
            <a:spLocks noGrp="1" noChangeArrowheads="1"/>
          </p:cNvSpPr>
          <p:nvPr>
            <p:ph type="sldNum" sz="quarter" idx="12"/>
          </p:nvPr>
        </p:nvSpPr>
        <p:spPr>
          <a:noFill/>
        </p:spPr>
        <p:txBody>
          <a:bodyPr/>
          <a:lstStyle/>
          <a:p>
            <a:fld id="{3F37B28C-180A-4C4B-9501-7CD30911FEAD}" type="slidenum">
              <a:rPr lang="en-US">
                <a:latin typeface="Arial Narrow" pitchFamily="-84" charset="0"/>
              </a:rPr>
              <a:pPr/>
              <a:t>13</a:t>
            </a:fld>
            <a:endParaRPr lang="en-US">
              <a:latin typeface="Arial Narrow" pitchFamily="-84" charset="0"/>
            </a:endParaRPr>
          </a:p>
        </p:txBody>
      </p:sp>
      <p:sp>
        <p:nvSpPr>
          <p:cNvPr id="69650"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965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34E1F38F-EAA5-C64D-A49B-8F731C16B0D1}" type="slidenum">
              <a:rPr lang="en-US" sz="1400" b="1">
                <a:solidFill>
                  <a:srgbClr val="A50021"/>
                </a:solidFill>
                <a:latin typeface="Arial Narrow" pitchFamily="-84" charset="0"/>
              </a:rPr>
              <a:pPr algn="r"/>
              <a:t>13</a:t>
            </a:fld>
            <a:endParaRPr lang="en-US" sz="1400" b="1">
              <a:solidFill>
                <a:srgbClr val="A50021"/>
              </a:solidFill>
              <a:latin typeface="Arial Narrow" pitchFamily="-84" charset="0"/>
            </a:endParaRPr>
          </a:p>
        </p:txBody>
      </p:sp>
      <p:sp>
        <p:nvSpPr>
          <p:cNvPr id="69653" name="Rectangle 3"/>
          <p:cNvSpPr>
            <a:spLocks noGrp="1" noChangeArrowheads="1"/>
          </p:cNvSpPr>
          <p:nvPr>
            <p:ph type="title"/>
          </p:nvPr>
        </p:nvSpPr>
        <p:spPr>
          <a:xfrm>
            <a:off x="762000" y="152400"/>
            <a:ext cx="7696200" cy="381000"/>
          </a:xfrm>
        </p:spPr>
        <p:txBody>
          <a:bodyPr/>
          <a:lstStyle/>
          <a:p>
            <a:pPr eaLnBrk="1" hangingPunct="1"/>
            <a:r>
              <a:rPr lang="en-US">
                <a:ea typeface="ＭＳ Ｐゴシック" pitchFamily="-84" charset="-128"/>
                <a:cs typeface="ＭＳ Ｐゴシック" pitchFamily="-84" charset="-128"/>
              </a:rPr>
              <a:t>Example for a Projectile Motion</a:t>
            </a:r>
          </a:p>
        </p:txBody>
      </p:sp>
      <p:sp>
        <p:nvSpPr>
          <p:cNvPr id="249860" name="Rectangle 4"/>
          <p:cNvSpPr>
            <a:spLocks noChangeArrowheads="1"/>
          </p:cNvSpPr>
          <p:nvPr/>
        </p:nvSpPr>
        <p:spPr bwMode="auto">
          <a:xfrm>
            <a:off x="457200" y="762000"/>
            <a:ext cx="8229600" cy="990600"/>
          </a:xfrm>
          <a:prstGeom prst="rect">
            <a:avLst/>
          </a:prstGeom>
          <a:solidFill>
            <a:srgbClr val="CCFFFF"/>
          </a:solidFill>
          <a:ln w="28575">
            <a:solidFill>
              <a:srgbClr val="990000"/>
            </a:solidFill>
            <a:miter lim="800000"/>
            <a:headEnd/>
            <a:tailEnd/>
          </a:ln>
        </p:spPr>
        <p:txBody>
          <a:bodyPr>
            <a:prstTxWarp prst="textNoShape">
              <a:avLst/>
            </a:prstTxWarp>
          </a:bodyPr>
          <a:lstStyle/>
          <a:p>
            <a:pPr>
              <a:lnSpc>
                <a:spcPct val="90000"/>
              </a:lnSpc>
              <a:spcBef>
                <a:spcPct val="20000"/>
              </a:spcBef>
            </a:pPr>
            <a:r>
              <a:rPr lang="en-US" sz="2000" dirty="0">
                <a:solidFill>
                  <a:schemeClr val="accent2"/>
                </a:solidFill>
                <a:latin typeface="Arial Narrow" pitchFamily="-84" charset="0"/>
              </a:rPr>
              <a:t>A rescue plane flies at 198km/h (=55.0m/s) and constant height h=500m toward a point directly over a victim, where a rescue capsule is to land. What should be the angle </a:t>
            </a:r>
            <a:r>
              <a:rPr lang="en-US" sz="2000" dirty="0" err="1">
                <a:solidFill>
                  <a:schemeClr val="accent2"/>
                </a:solidFill>
                <a:latin typeface="Arial Narrow" pitchFamily="-84" charset="0"/>
              </a:rPr>
              <a:t>Φ</a:t>
            </a:r>
            <a:r>
              <a:rPr lang="en-US" sz="2000" dirty="0">
                <a:solidFill>
                  <a:schemeClr val="accent2"/>
                </a:solidFill>
                <a:latin typeface="Arial Narrow" pitchFamily="-84" charset="0"/>
              </a:rPr>
              <a:t> of the pilot’s line of sight to the victim when the capsule release is made?</a:t>
            </a:r>
          </a:p>
        </p:txBody>
      </p:sp>
      <p:sp>
        <p:nvSpPr>
          <p:cNvPr id="249868" name="Text Box 12"/>
          <p:cNvSpPr txBox="1">
            <a:spLocks noChangeArrowheads="1"/>
          </p:cNvSpPr>
          <p:nvPr/>
        </p:nvSpPr>
        <p:spPr bwMode="auto">
          <a:xfrm>
            <a:off x="685800" y="5892224"/>
            <a:ext cx="7848600" cy="584776"/>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spcBef>
                <a:spcPct val="20000"/>
              </a:spcBef>
            </a:pPr>
            <a:r>
              <a:rPr lang="en-US" sz="1600" dirty="0">
                <a:solidFill>
                  <a:schemeClr val="accent2"/>
                </a:solidFill>
                <a:latin typeface="Arial Narrow" pitchFamily="-84" charset="0"/>
              </a:rPr>
              <a:t>What is the velocity of the capsule as it reaches the water?  If it stops after pushing the victim 50cm into the water, what would be the acceleration of the capsule?</a:t>
            </a:r>
          </a:p>
        </p:txBody>
      </p:sp>
      <p:graphicFrame>
        <p:nvGraphicFramePr>
          <p:cNvPr id="249870" name="Object 14"/>
          <p:cNvGraphicFramePr>
            <a:graphicFrameLocks noChangeAspect="1"/>
          </p:cNvGraphicFramePr>
          <p:nvPr/>
        </p:nvGraphicFramePr>
        <p:xfrm>
          <a:off x="1143000" y="2514600"/>
          <a:ext cx="4194175" cy="334963"/>
        </p:xfrm>
        <a:graphic>
          <a:graphicData uri="http://schemas.openxmlformats.org/presentationml/2006/ole">
            <mc:AlternateContent xmlns:mc="http://schemas.openxmlformats.org/markup-compatibility/2006">
              <mc:Choice xmlns:v="urn:schemas-microsoft-com:vml" Requires="v">
                <p:oleObj spid="_x0000_s111593" name="Equation" r:id="rId3" imgW="2578100" imgH="254000" progId="Equation.DSMT4">
                  <p:embed/>
                </p:oleObj>
              </mc:Choice>
              <mc:Fallback>
                <p:oleObj name="Equation" r:id="rId3" imgW="2578100" imgH="254000" progId="Equation.DSMT4">
                  <p:embed/>
                  <p:pic>
                    <p:nvPicPr>
                      <p:cNvPr id="249870" name="Object 14"/>
                      <p:cNvPicPr>
                        <a:picLocks noChangeAspect="1" noChangeArrowheads="1"/>
                      </p:cNvPicPr>
                      <p:nvPr/>
                    </p:nvPicPr>
                    <p:blipFill>
                      <a:blip r:embed="rId4"/>
                      <a:srcRect/>
                      <a:stretch>
                        <a:fillRect/>
                      </a:stretch>
                    </p:blipFill>
                    <p:spPr bwMode="auto">
                      <a:xfrm>
                        <a:off x="1143000" y="2514600"/>
                        <a:ext cx="4194175" cy="334963"/>
                      </a:xfrm>
                      <a:prstGeom prst="rect">
                        <a:avLst/>
                      </a:prstGeom>
                      <a:noFill/>
                      <a:ln>
                        <a:noFill/>
                      </a:ln>
                    </p:spPr>
                  </p:pic>
                </p:oleObj>
              </mc:Fallback>
            </mc:AlternateContent>
          </a:graphicData>
        </a:graphic>
      </p:graphicFrame>
      <p:sp>
        <p:nvSpPr>
          <p:cNvPr id="25" name="Text Box 12"/>
          <p:cNvSpPr txBox="1">
            <a:spLocks noChangeArrowheads="1"/>
          </p:cNvSpPr>
          <p:nvPr/>
        </p:nvSpPr>
        <p:spPr bwMode="auto">
          <a:xfrm>
            <a:off x="446088" y="1837461"/>
            <a:ext cx="8316912" cy="584776"/>
          </a:xfrm>
          <a:prstGeom prst="rect">
            <a:avLst/>
          </a:prstGeom>
          <a:solidFill>
            <a:srgbClr val="CCFFFF"/>
          </a:solidFill>
          <a:ln w="28575">
            <a:solidFill>
              <a:srgbClr val="990000"/>
            </a:solidFill>
            <a:miter lim="800000"/>
            <a:headEnd/>
            <a:tailEnd/>
          </a:ln>
        </p:spPr>
        <p:txBody>
          <a:bodyPr wrap="square">
            <a:prstTxWarp prst="textNoShape">
              <a:avLst/>
            </a:prstTxWarp>
            <a:spAutoFit/>
          </a:bodyPr>
          <a:lstStyle/>
          <a:p>
            <a:pPr>
              <a:spcBef>
                <a:spcPct val="20000"/>
              </a:spcBef>
            </a:pPr>
            <a:r>
              <a:rPr lang="en-US" sz="1600" dirty="0">
                <a:solidFill>
                  <a:schemeClr val="accent2"/>
                </a:solidFill>
                <a:latin typeface="Arial Narrow" pitchFamily="-84" charset="0"/>
              </a:rPr>
              <a:t>Once the rescue capsule is release, it will undergo a projectile motion, and this becomes a simple trigonometry problem.  What is the initial angle of capsule release?</a:t>
            </a:r>
          </a:p>
        </p:txBody>
      </p:sp>
      <p:graphicFrame>
        <p:nvGraphicFramePr>
          <p:cNvPr id="26" name="Object 14"/>
          <p:cNvGraphicFramePr>
            <a:graphicFrameLocks noChangeAspect="1"/>
          </p:cNvGraphicFramePr>
          <p:nvPr>
            <p:extLst>
              <p:ext uri="{D42A27DB-BD31-4B8C-83A1-F6EECF244321}">
                <p14:modId xmlns:p14="http://schemas.microsoft.com/office/powerpoint/2010/main" val="4162758369"/>
              </p:ext>
            </p:extLst>
          </p:nvPr>
        </p:nvGraphicFramePr>
        <p:xfrm>
          <a:off x="1092200" y="2857500"/>
          <a:ext cx="3430588" cy="369888"/>
        </p:xfrm>
        <a:graphic>
          <a:graphicData uri="http://schemas.openxmlformats.org/presentationml/2006/ole">
            <mc:AlternateContent xmlns:mc="http://schemas.openxmlformats.org/markup-compatibility/2006">
              <mc:Choice xmlns:v="urn:schemas-microsoft-com:vml" Requires="v">
                <p:oleObj spid="_x0000_s111594" name="Equation" r:id="rId5" imgW="2108200" imgH="279400" progId="Equation.DSMT4">
                  <p:embed/>
                </p:oleObj>
              </mc:Choice>
              <mc:Fallback>
                <p:oleObj name="Equation" r:id="rId5" imgW="2108200" imgH="279400" progId="Equation.DSMT4">
                  <p:embed/>
                  <p:pic>
                    <p:nvPicPr>
                      <p:cNvPr id="26" name="Object 14"/>
                      <p:cNvPicPr>
                        <a:picLocks noChangeAspect="1" noChangeArrowheads="1"/>
                      </p:cNvPicPr>
                      <p:nvPr/>
                    </p:nvPicPr>
                    <p:blipFill>
                      <a:blip r:embed="rId6"/>
                      <a:srcRect/>
                      <a:stretch>
                        <a:fillRect/>
                      </a:stretch>
                    </p:blipFill>
                    <p:spPr bwMode="auto">
                      <a:xfrm>
                        <a:off x="1092200" y="2857500"/>
                        <a:ext cx="3430588" cy="369888"/>
                      </a:xfrm>
                      <a:prstGeom prst="rect">
                        <a:avLst/>
                      </a:prstGeom>
                      <a:noFill/>
                      <a:ln>
                        <a:noFill/>
                      </a:ln>
                    </p:spPr>
                  </p:pic>
                </p:oleObj>
              </mc:Fallback>
            </mc:AlternateContent>
          </a:graphicData>
        </a:graphic>
      </p:graphicFrame>
      <p:graphicFrame>
        <p:nvGraphicFramePr>
          <p:cNvPr id="27" name="Object 14"/>
          <p:cNvGraphicFramePr>
            <a:graphicFrameLocks noChangeAspect="1"/>
          </p:cNvGraphicFramePr>
          <p:nvPr>
            <p:extLst>
              <p:ext uri="{D42A27DB-BD31-4B8C-83A1-F6EECF244321}">
                <p14:modId xmlns:p14="http://schemas.microsoft.com/office/powerpoint/2010/main" val="3484499237"/>
              </p:ext>
            </p:extLst>
          </p:nvPr>
        </p:nvGraphicFramePr>
        <p:xfrm>
          <a:off x="1122363" y="3235325"/>
          <a:ext cx="2046287" cy="319088"/>
        </p:xfrm>
        <a:graphic>
          <a:graphicData uri="http://schemas.openxmlformats.org/presentationml/2006/ole">
            <mc:AlternateContent xmlns:mc="http://schemas.openxmlformats.org/markup-compatibility/2006">
              <mc:Choice xmlns:v="urn:schemas-microsoft-com:vml" Requires="v">
                <p:oleObj spid="_x0000_s111595" name="Equation" r:id="rId7" imgW="1257300" imgH="241300" progId="Equation.DSMT4">
                  <p:embed/>
                </p:oleObj>
              </mc:Choice>
              <mc:Fallback>
                <p:oleObj name="Equation" r:id="rId7" imgW="1257300" imgH="241300" progId="Equation.DSMT4">
                  <p:embed/>
                  <p:pic>
                    <p:nvPicPr>
                      <p:cNvPr id="27" name="Object 14"/>
                      <p:cNvPicPr>
                        <a:picLocks noChangeAspect="1" noChangeArrowheads="1"/>
                      </p:cNvPicPr>
                      <p:nvPr/>
                    </p:nvPicPr>
                    <p:blipFill>
                      <a:blip r:embed="rId8"/>
                      <a:srcRect/>
                      <a:stretch>
                        <a:fillRect/>
                      </a:stretch>
                    </p:blipFill>
                    <p:spPr bwMode="auto">
                      <a:xfrm>
                        <a:off x="1122363" y="3235325"/>
                        <a:ext cx="2046287" cy="319088"/>
                      </a:xfrm>
                      <a:prstGeom prst="rect">
                        <a:avLst/>
                      </a:prstGeom>
                      <a:noFill/>
                      <a:ln>
                        <a:noFill/>
                      </a:ln>
                    </p:spPr>
                  </p:pic>
                </p:oleObj>
              </mc:Fallback>
            </mc:AlternateContent>
          </a:graphicData>
        </a:graphic>
      </p:graphicFrame>
      <p:graphicFrame>
        <p:nvGraphicFramePr>
          <p:cNvPr id="28" name="Object 14"/>
          <p:cNvGraphicFramePr>
            <a:graphicFrameLocks noChangeAspect="1"/>
          </p:cNvGraphicFramePr>
          <p:nvPr>
            <p:extLst>
              <p:ext uri="{D42A27DB-BD31-4B8C-83A1-F6EECF244321}">
                <p14:modId xmlns:p14="http://schemas.microsoft.com/office/powerpoint/2010/main" val="2754585599"/>
              </p:ext>
            </p:extLst>
          </p:nvPr>
        </p:nvGraphicFramePr>
        <p:xfrm>
          <a:off x="1122363" y="3562350"/>
          <a:ext cx="4918075" cy="538163"/>
        </p:xfrm>
        <a:graphic>
          <a:graphicData uri="http://schemas.openxmlformats.org/presentationml/2006/ole">
            <mc:AlternateContent xmlns:mc="http://schemas.openxmlformats.org/markup-compatibility/2006">
              <mc:Choice xmlns:v="urn:schemas-microsoft-com:vml" Requires="v">
                <p:oleObj spid="_x0000_s111596" name="Equation" r:id="rId9" imgW="3022600" imgH="406400" progId="Equation.DSMT4">
                  <p:embed/>
                </p:oleObj>
              </mc:Choice>
              <mc:Fallback>
                <p:oleObj name="Equation" r:id="rId9" imgW="3022600" imgH="406400" progId="Equation.DSMT4">
                  <p:embed/>
                  <p:pic>
                    <p:nvPicPr>
                      <p:cNvPr id="28" name="Object 14"/>
                      <p:cNvPicPr>
                        <a:picLocks noChangeAspect="1" noChangeArrowheads="1"/>
                      </p:cNvPicPr>
                      <p:nvPr/>
                    </p:nvPicPr>
                    <p:blipFill>
                      <a:blip r:embed="rId10"/>
                      <a:srcRect/>
                      <a:stretch>
                        <a:fillRect/>
                      </a:stretch>
                    </p:blipFill>
                    <p:spPr bwMode="auto">
                      <a:xfrm>
                        <a:off x="1122363" y="3562350"/>
                        <a:ext cx="4918075" cy="538163"/>
                      </a:xfrm>
                      <a:prstGeom prst="rect">
                        <a:avLst/>
                      </a:prstGeom>
                      <a:noFill/>
                      <a:ln>
                        <a:noFill/>
                      </a:ln>
                    </p:spPr>
                  </p:pic>
                </p:oleObj>
              </mc:Fallback>
            </mc:AlternateContent>
          </a:graphicData>
        </a:graphic>
      </p:graphicFrame>
      <p:graphicFrame>
        <p:nvGraphicFramePr>
          <p:cNvPr id="29" name="Object 14"/>
          <p:cNvGraphicFramePr>
            <a:graphicFrameLocks noChangeAspect="1"/>
          </p:cNvGraphicFramePr>
          <p:nvPr/>
        </p:nvGraphicFramePr>
        <p:xfrm>
          <a:off x="1143000" y="4109357"/>
          <a:ext cx="3946525" cy="403225"/>
        </p:xfrm>
        <a:graphic>
          <a:graphicData uri="http://schemas.openxmlformats.org/presentationml/2006/ole">
            <mc:AlternateContent xmlns:mc="http://schemas.openxmlformats.org/markup-compatibility/2006">
              <mc:Choice xmlns:v="urn:schemas-microsoft-com:vml" Requires="v">
                <p:oleObj spid="_x0000_s111597" name="Equation" r:id="rId11" imgW="2425700" imgH="304800" progId="Equation.DSMT4">
                  <p:embed/>
                </p:oleObj>
              </mc:Choice>
              <mc:Fallback>
                <p:oleObj name="Equation" r:id="rId11" imgW="2425700" imgH="304800" progId="Equation.DSMT4">
                  <p:embed/>
                  <p:pic>
                    <p:nvPicPr>
                      <p:cNvPr id="29" name="Object 14"/>
                      <p:cNvPicPr>
                        <a:picLocks noChangeAspect="1" noChangeArrowheads="1"/>
                      </p:cNvPicPr>
                      <p:nvPr/>
                    </p:nvPicPr>
                    <p:blipFill>
                      <a:blip r:embed="rId12"/>
                      <a:srcRect/>
                      <a:stretch>
                        <a:fillRect/>
                      </a:stretch>
                    </p:blipFill>
                    <p:spPr bwMode="auto">
                      <a:xfrm>
                        <a:off x="1143000" y="4109357"/>
                        <a:ext cx="3946525" cy="403225"/>
                      </a:xfrm>
                      <a:prstGeom prst="rect">
                        <a:avLst/>
                      </a:prstGeom>
                      <a:noFill/>
                      <a:ln>
                        <a:noFill/>
                      </a:ln>
                    </p:spPr>
                  </p:pic>
                </p:oleObj>
              </mc:Fallback>
            </mc:AlternateContent>
          </a:graphicData>
        </a:graphic>
      </p:graphicFrame>
      <p:graphicFrame>
        <p:nvGraphicFramePr>
          <p:cNvPr id="30" name="Object 14"/>
          <p:cNvGraphicFramePr>
            <a:graphicFrameLocks noChangeAspect="1"/>
          </p:cNvGraphicFramePr>
          <p:nvPr>
            <p:extLst>
              <p:ext uri="{D42A27DB-BD31-4B8C-83A1-F6EECF244321}">
                <p14:modId xmlns:p14="http://schemas.microsoft.com/office/powerpoint/2010/main" val="4224754984"/>
              </p:ext>
            </p:extLst>
          </p:nvPr>
        </p:nvGraphicFramePr>
        <p:xfrm>
          <a:off x="1122363" y="4521200"/>
          <a:ext cx="4008437" cy="369888"/>
        </p:xfrm>
        <a:graphic>
          <a:graphicData uri="http://schemas.openxmlformats.org/presentationml/2006/ole">
            <mc:AlternateContent xmlns:mc="http://schemas.openxmlformats.org/markup-compatibility/2006">
              <mc:Choice xmlns:v="urn:schemas-microsoft-com:vml" Requires="v">
                <p:oleObj spid="_x0000_s111598" name="Equation" r:id="rId13" imgW="2463800" imgH="279400" progId="Equation.DSMT4">
                  <p:embed/>
                </p:oleObj>
              </mc:Choice>
              <mc:Fallback>
                <p:oleObj name="Equation" r:id="rId13" imgW="2463800" imgH="279400" progId="Equation.DSMT4">
                  <p:embed/>
                  <p:pic>
                    <p:nvPicPr>
                      <p:cNvPr id="30" name="Object 14"/>
                      <p:cNvPicPr>
                        <a:picLocks noChangeAspect="1" noChangeArrowheads="1"/>
                      </p:cNvPicPr>
                      <p:nvPr/>
                    </p:nvPicPr>
                    <p:blipFill>
                      <a:blip r:embed="rId14"/>
                      <a:srcRect/>
                      <a:stretch>
                        <a:fillRect/>
                      </a:stretch>
                    </p:blipFill>
                    <p:spPr bwMode="auto">
                      <a:xfrm>
                        <a:off x="1122363" y="4521200"/>
                        <a:ext cx="4008437" cy="369888"/>
                      </a:xfrm>
                      <a:prstGeom prst="rect">
                        <a:avLst/>
                      </a:prstGeom>
                      <a:noFill/>
                      <a:ln>
                        <a:noFill/>
                      </a:ln>
                    </p:spPr>
                  </p:pic>
                </p:oleObj>
              </mc:Fallback>
            </mc:AlternateContent>
          </a:graphicData>
        </a:graphic>
      </p:graphicFrame>
      <p:graphicFrame>
        <p:nvGraphicFramePr>
          <p:cNvPr id="31" name="Object 14"/>
          <p:cNvGraphicFramePr>
            <a:graphicFrameLocks noChangeAspect="1"/>
          </p:cNvGraphicFramePr>
          <p:nvPr/>
        </p:nvGraphicFramePr>
        <p:xfrm>
          <a:off x="1143000" y="4898798"/>
          <a:ext cx="3286125" cy="269875"/>
        </p:xfrm>
        <a:graphic>
          <a:graphicData uri="http://schemas.openxmlformats.org/presentationml/2006/ole">
            <mc:AlternateContent xmlns:mc="http://schemas.openxmlformats.org/markup-compatibility/2006">
              <mc:Choice xmlns:v="urn:schemas-microsoft-com:vml" Requires="v">
                <p:oleObj spid="_x0000_s111599" name="Equation" r:id="rId15" imgW="2019300" imgH="203200" progId="Equation.DSMT4">
                  <p:embed/>
                </p:oleObj>
              </mc:Choice>
              <mc:Fallback>
                <p:oleObj name="Equation" r:id="rId15" imgW="2019300" imgH="203200" progId="Equation.DSMT4">
                  <p:embed/>
                  <p:pic>
                    <p:nvPicPr>
                      <p:cNvPr id="31" name="Object 14"/>
                      <p:cNvPicPr>
                        <a:picLocks noChangeAspect="1" noChangeArrowheads="1"/>
                      </p:cNvPicPr>
                      <p:nvPr/>
                    </p:nvPicPr>
                    <p:blipFill>
                      <a:blip r:embed="rId16"/>
                      <a:srcRect/>
                      <a:stretch>
                        <a:fillRect/>
                      </a:stretch>
                    </p:blipFill>
                    <p:spPr bwMode="auto">
                      <a:xfrm>
                        <a:off x="1143000" y="4898798"/>
                        <a:ext cx="3286125" cy="269875"/>
                      </a:xfrm>
                      <a:prstGeom prst="rect">
                        <a:avLst/>
                      </a:prstGeom>
                      <a:noFill/>
                      <a:ln>
                        <a:noFill/>
                      </a:ln>
                    </p:spPr>
                  </p:pic>
                </p:oleObj>
              </mc:Fallback>
            </mc:AlternateContent>
          </a:graphicData>
        </a:graphic>
      </p:graphicFrame>
      <p:graphicFrame>
        <p:nvGraphicFramePr>
          <p:cNvPr id="32" name="Object 14"/>
          <p:cNvGraphicFramePr>
            <a:graphicFrameLocks noChangeAspect="1"/>
          </p:cNvGraphicFramePr>
          <p:nvPr/>
        </p:nvGraphicFramePr>
        <p:xfrm>
          <a:off x="1143000" y="5176838"/>
          <a:ext cx="4216400" cy="538162"/>
        </p:xfrm>
        <a:graphic>
          <a:graphicData uri="http://schemas.openxmlformats.org/presentationml/2006/ole">
            <mc:AlternateContent xmlns:mc="http://schemas.openxmlformats.org/markup-compatibility/2006">
              <mc:Choice xmlns:v="urn:schemas-microsoft-com:vml" Requires="v">
                <p:oleObj spid="_x0000_s111600" name="Equation" r:id="rId17" imgW="2590800" imgH="406400" progId="Equation.DSMT4">
                  <p:embed/>
                </p:oleObj>
              </mc:Choice>
              <mc:Fallback>
                <p:oleObj name="Equation" r:id="rId17" imgW="2590800" imgH="406400" progId="Equation.DSMT4">
                  <p:embed/>
                  <p:pic>
                    <p:nvPicPr>
                      <p:cNvPr id="32" name="Object 14"/>
                      <p:cNvPicPr>
                        <a:picLocks noChangeAspect="1" noChangeArrowheads="1"/>
                      </p:cNvPicPr>
                      <p:nvPr/>
                    </p:nvPicPr>
                    <p:blipFill>
                      <a:blip r:embed="rId18"/>
                      <a:srcRect/>
                      <a:stretch>
                        <a:fillRect/>
                      </a:stretch>
                    </p:blipFill>
                    <p:spPr bwMode="auto">
                      <a:xfrm>
                        <a:off x="1143000" y="5176838"/>
                        <a:ext cx="4216400" cy="5381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542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9860"/>
                                        </p:tgtEl>
                                        <p:attrNameLst>
                                          <p:attrName>style.visibility</p:attrName>
                                        </p:attrNameLst>
                                      </p:cBhvr>
                                      <p:to>
                                        <p:strVal val="visible"/>
                                      </p:to>
                                    </p:set>
                                    <p:animEffect transition="in" filter="wipe(left)">
                                      <p:cBhvr>
                                        <p:cTn id="7" dur="500"/>
                                        <p:tgtEl>
                                          <p:spTgt spid="2498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9868"/>
                                        </p:tgtEl>
                                        <p:attrNameLst>
                                          <p:attrName>style.visibility</p:attrName>
                                        </p:attrNameLst>
                                      </p:cBhvr>
                                      <p:to>
                                        <p:strVal val="visible"/>
                                      </p:to>
                                    </p:set>
                                    <p:animEffect transition="in" filter="wipe(left)">
                                      <p:cBhvr>
                                        <p:cTn id="17" dur="500"/>
                                        <p:tgtEl>
                                          <p:spTgt spid="2498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49870"/>
                                        </p:tgtEl>
                                        <p:attrNameLst>
                                          <p:attrName>style.visibility</p:attrName>
                                        </p:attrNameLst>
                                      </p:cBhvr>
                                      <p:to>
                                        <p:strVal val="visible"/>
                                      </p:to>
                                    </p:set>
                                    <p:animEffect transition="in" filter="wipe(left)">
                                      <p:cBhvr>
                                        <p:cTn id="22" dur="500"/>
                                        <p:tgtEl>
                                          <p:spTgt spid="249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2"/>
                                        </p:tgtEl>
                                        <p:attrNameLst>
                                          <p:attrName>style.visibility</p:attrName>
                                        </p:attrNameLst>
                                      </p:cBhvr>
                                      <p:to>
                                        <p:strVal val="visible"/>
                                      </p:to>
                                    </p:set>
                                    <p:animEffect transition="in" filter="wipe(left)">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animBg="1" autoUpdateAnimBg="0"/>
      <p:bldP spid="249868" grpId="0" animBg="1" autoUpdateAnimBg="0"/>
      <p:bldP spid="2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7"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6568" name="Rectangle 6"/>
          <p:cNvSpPr>
            <a:spLocks noGrp="1" noChangeArrowheads="1"/>
          </p:cNvSpPr>
          <p:nvPr>
            <p:ph type="sldNum" sz="quarter" idx="12"/>
          </p:nvPr>
        </p:nvSpPr>
        <p:spPr>
          <a:noFill/>
        </p:spPr>
        <p:txBody>
          <a:bodyPr/>
          <a:lstStyle/>
          <a:p>
            <a:fld id="{D5683739-51E9-AF43-93D8-6AB3AD4FA55F}" type="slidenum">
              <a:rPr lang="en-US">
                <a:latin typeface="Arial Narrow" pitchFamily="-84" charset="0"/>
              </a:rPr>
              <a:pPr/>
              <a:t>14</a:t>
            </a:fld>
            <a:endParaRPr lang="en-US">
              <a:latin typeface="Arial Narrow" pitchFamily="-84" charset="0"/>
            </a:endParaRPr>
          </a:p>
        </p:txBody>
      </p:sp>
      <p:sp>
        <p:nvSpPr>
          <p:cNvPr id="66569"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6570"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4EE80F7-7BE0-E343-B5EB-0861583D94A8}" type="slidenum">
              <a:rPr lang="en-US" sz="1400" b="1">
                <a:solidFill>
                  <a:srgbClr val="A50021"/>
                </a:solidFill>
                <a:latin typeface="Arial Narrow" pitchFamily="-84" charset="0"/>
              </a:rPr>
              <a:pPr algn="r"/>
              <a:t>14</a:t>
            </a:fld>
            <a:endParaRPr lang="en-US" sz="1400" b="1">
              <a:solidFill>
                <a:srgbClr val="A50021"/>
              </a:solidFill>
              <a:latin typeface="Arial Narrow" pitchFamily="-84" charset="0"/>
            </a:endParaRPr>
          </a:p>
        </p:txBody>
      </p:sp>
      <p:sp>
        <p:nvSpPr>
          <p:cNvPr id="66571" name="Rectangle 2"/>
          <p:cNvSpPr>
            <a:spLocks noGrp="1" noChangeArrowheads="1"/>
          </p:cNvSpPr>
          <p:nvPr>
            <p:ph type="title"/>
          </p:nvPr>
        </p:nvSpPr>
        <p:spPr>
          <a:xfrm>
            <a:off x="685800" y="152400"/>
            <a:ext cx="7772400" cy="609600"/>
          </a:xfrm>
        </p:spPr>
        <p:txBody>
          <a:bodyPr/>
          <a:lstStyle/>
          <a:p>
            <a:pPr eaLnBrk="1" hangingPunct="1"/>
            <a:r>
              <a:rPr lang="en-US">
                <a:ea typeface="ＭＳ Ｐゴシック" pitchFamily="-84" charset="-128"/>
                <a:cs typeface="ＭＳ Ｐゴシック" pitchFamily="-84" charset="-128"/>
              </a:rPr>
              <a:t>Horizontal Range and Max Height</a:t>
            </a:r>
          </a:p>
        </p:txBody>
      </p:sp>
      <p:sp>
        <p:nvSpPr>
          <p:cNvPr id="246787" name="Rectangle 3"/>
          <p:cNvSpPr>
            <a:spLocks noGrp="1" noChangeArrowheads="1"/>
          </p:cNvSpPr>
          <p:nvPr>
            <p:ph type="body" idx="1"/>
          </p:nvPr>
        </p:nvSpPr>
        <p:spPr>
          <a:xfrm>
            <a:off x="685800" y="838200"/>
            <a:ext cx="7772400" cy="1447800"/>
          </a:xfrm>
        </p:spPr>
        <p:txBody>
          <a:bodyPr/>
          <a:lstStyle/>
          <a:p>
            <a:pPr eaLnBrk="1" hangingPunct="1">
              <a:lnSpc>
                <a:spcPct val="90000"/>
              </a:lnSpc>
            </a:pPr>
            <a:r>
              <a:rPr lang="en-US" sz="2600">
                <a:ea typeface="ＭＳ Ｐゴシック" pitchFamily="-84" charset="-128"/>
                <a:cs typeface="ＭＳ Ｐゴシック" pitchFamily="-84" charset="-128"/>
              </a:rPr>
              <a:t>Based on what we have learned, one can analyze a projectile motion in more detail</a:t>
            </a:r>
          </a:p>
          <a:p>
            <a:pPr lvl="1" eaLnBrk="1" hangingPunct="1">
              <a:lnSpc>
                <a:spcPct val="90000"/>
              </a:lnSpc>
            </a:pPr>
            <a:r>
              <a:rPr lang="en-US" sz="2200"/>
              <a:t>Maximum height an object can reach</a:t>
            </a:r>
          </a:p>
          <a:p>
            <a:pPr lvl="1" eaLnBrk="1" hangingPunct="1">
              <a:lnSpc>
                <a:spcPct val="90000"/>
              </a:lnSpc>
            </a:pPr>
            <a:r>
              <a:rPr lang="en-US" sz="2200"/>
              <a:t>Maximum range</a:t>
            </a:r>
          </a:p>
        </p:txBody>
      </p:sp>
      <p:graphicFrame>
        <p:nvGraphicFramePr>
          <p:cNvPr id="246788" name="Object 4"/>
          <p:cNvGraphicFramePr>
            <a:graphicFrameLocks noChangeAspect="1"/>
          </p:cNvGraphicFramePr>
          <p:nvPr/>
        </p:nvGraphicFramePr>
        <p:xfrm>
          <a:off x="4191000" y="3124200"/>
          <a:ext cx="1136650" cy="730250"/>
        </p:xfrm>
        <a:graphic>
          <a:graphicData uri="http://schemas.openxmlformats.org/presentationml/2006/ole">
            <mc:AlternateContent xmlns:mc="http://schemas.openxmlformats.org/markup-compatibility/2006">
              <mc:Choice xmlns:v="urn:schemas-microsoft-com:vml" Requires="v">
                <p:oleObj spid="_x0000_s112242" name="Equation" r:id="rId3" imgW="342720" imgH="241200" progId="Equation.DSMT4">
                  <p:embed/>
                </p:oleObj>
              </mc:Choice>
              <mc:Fallback>
                <p:oleObj name="Equation" r:id="rId3" imgW="342720" imgH="241200" progId="Equation.DSMT4">
                  <p:embed/>
                  <p:pic>
                    <p:nvPicPr>
                      <p:cNvPr id="2467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124200"/>
                        <a:ext cx="1136650" cy="7302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46789" name="Text Box 5"/>
          <p:cNvSpPr txBox="1">
            <a:spLocks noChangeArrowheads="1"/>
          </p:cNvSpPr>
          <p:nvPr/>
        </p:nvSpPr>
        <p:spPr bwMode="auto">
          <a:xfrm>
            <a:off x="4327525" y="2209800"/>
            <a:ext cx="4206875" cy="730250"/>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2000" dirty="0">
                <a:solidFill>
                  <a:srgbClr val="A50021"/>
                </a:solidFill>
                <a:latin typeface="Arial Narrow" pitchFamily="-84" charset="0"/>
              </a:rPr>
              <a:t>At the maximum height the object’s vertical motion stops to turn around!!</a:t>
            </a:r>
          </a:p>
        </p:txBody>
      </p:sp>
      <p:grpSp>
        <p:nvGrpSpPr>
          <p:cNvPr id="2" name="Group 6"/>
          <p:cNvGrpSpPr>
            <a:grpSpLocks/>
          </p:cNvGrpSpPr>
          <p:nvPr/>
        </p:nvGrpSpPr>
        <p:grpSpPr bwMode="auto">
          <a:xfrm>
            <a:off x="381000" y="2514600"/>
            <a:ext cx="3657600" cy="3581400"/>
            <a:chOff x="432" y="1665"/>
            <a:chExt cx="2016" cy="1311"/>
          </a:xfrm>
        </p:grpSpPr>
        <p:pic>
          <p:nvPicPr>
            <p:cNvPr id="66577" name="Picture 7"/>
            <p:cNvPicPr>
              <a:picLocks noChangeAspect="1" noChangeArrowheads="1"/>
            </p:cNvPicPr>
            <p:nvPr/>
          </p:nvPicPr>
          <p:blipFill>
            <a:blip r:embed="rId5"/>
            <a:srcRect/>
            <a:stretch>
              <a:fillRect/>
            </a:stretch>
          </p:blipFill>
          <p:spPr bwMode="auto">
            <a:xfrm>
              <a:off x="432" y="1665"/>
              <a:ext cx="2016" cy="1311"/>
            </a:xfrm>
            <a:prstGeom prst="rect">
              <a:avLst/>
            </a:prstGeom>
            <a:noFill/>
            <a:ln w="9525">
              <a:noFill/>
              <a:miter lim="800000"/>
              <a:headEnd/>
              <a:tailEnd/>
            </a:ln>
          </p:spPr>
        </p:pic>
        <p:sp>
          <p:nvSpPr>
            <p:cNvPr id="246792" name="Text Box 8"/>
            <p:cNvSpPr txBox="1">
              <a:spLocks noChangeArrowheads="1"/>
            </p:cNvSpPr>
            <p:nvPr/>
          </p:nvSpPr>
          <p:spPr bwMode="auto">
            <a:xfrm>
              <a:off x="967" y="2208"/>
              <a:ext cx="206" cy="167"/>
            </a:xfrm>
            <a:prstGeom prst="rect">
              <a:avLst/>
            </a:prstGeom>
            <a:noFill/>
            <a:ln w="9525">
              <a:noFill/>
              <a:miter lim="800000"/>
              <a:headEnd/>
              <a:tailEnd/>
            </a:ln>
            <a:effectLst/>
          </p:spPr>
          <p:txBody>
            <a:bodyPr wrap="none">
              <a:prstTxWarp prst="textNoShape">
                <a:avLst/>
              </a:prstTxWarp>
              <a:spAutoFit/>
            </a:bodyPr>
            <a:lstStyle/>
            <a:p>
              <a:pPr>
                <a:defRPr/>
              </a:pPr>
              <a:r>
                <a:rPr lang="en-US" b="1">
                  <a:solidFill>
                    <a:srgbClr val="333399"/>
                  </a:solidFill>
                  <a:effectLst>
                    <a:outerShdw blurRad="38100" dist="38100" dir="2700000" algn="tl">
                      <a:srgbClr val="DDDDDD"/>
                    </a:outerShdw>
                  </a:effectLst>
                  <a:latin typeface="Arial Narrow" charset="0"/>
                </a:rPr>
                <a:t>v</a:t>
              </a:r>
              <a:r>
                <a:rPr lang="en-US" b="1" baseline="-25000">
                  <a:solidFill>
                    <a:srgbClr val="333399"/>
                  </a:solidFill>
                  <a:effectLst>
                    <a:outerShdw blurRad="38100" dist="38100" dir="2700000" algn="tl">
                      <a:srgbClr val="DDDDDD"/>
                    </a:outerShdw>
                  </a:effectLst>
                  <a:latin typeface="Arial Narrow" charset="0"/>
                </a:rPr>
                <a:t>i</a:t>
              </a:r>
              <a:endParaRPr lang="en-US" b="1">
                <a:solidFill>
                  <a:srgbClr val="333399"/>
                </a:solidFill>
                <a:effectLst>
                  <a:outerShdw blurRad="38100" dist="38100" dir="2700000" algn="tl">
                    <a:srgbClr val="DDDDDD"/>
                  </a:outerShdw>
                </a:effectLst>
                <a:latin typeface="Arial Narrow" charset="0"/>
              </a:endParaRPr>
            </a:p>
          </p:txBody>
        </p:sp>
        <p:sp>
          <p:nvSpPr>
            <p:cNvPr id="66579" name="Text Box 9"/>
            <p:cNvSpPr txBox="1">
              <a:spLocks noChangeArrowheads="1"/>
            </p:cNvSpPr>
            <p:nvPr/>
          </p:nvSpPr>
          <p:spPr bwMode="auto">
            <a:xfrm>
              <a:off x="1272" y="2502"/>
              <a:ext cx="190" cy="169"/>
            </a:xfrm>
            <a:prstGeom prst="rect">
              <a:avLst/>
            </a:prstGeom>
            <a:noFill/>
            <a:ln w="9525">
              <a:noFill/>
              <a:miter lim="800000"/>
              <a:headEnd/>
              <a:tailEnd/>
            </a:ln>
          </p:spPr>
          <p:txBody>
            <a:bodyPr wrap="none">
              <a:prstTxWarp prst="textNoShape">
                <a:avLst/>
              </a:prstTxWarp>
              <a:spAutoFit/>
            </a:bodyPr>
            <a:lstStyle/>
            <a:p>
              <a:r>
                <a:rPr lang="en-US">
                  <a:solidFill>
                    <a:srgbClr val="333399"/>
                  </a:solidFill>
                  <a:latin typeface="Symbol" pitchFamily="-84" charset="2"/>
                </a:rPr>
                <a:t>θ</a:t>
              </a:r>
            </a:p>
          </p:txBody>
        </p:sp>
        <p:sp>
          <p:nvSpPr>
            <p:cNvPr id="66580" name="AutoShape 10"/>
            <p:cNvSpPr>
              <a:spLocks noChangeArrowheads="1"/>
            </p:cNvSpPr>
            <p:nvPr/>
          </p:nvSpPr>
          <p:spPr bwMode="auto">
            <a:xfrm rot="-5681994">
              <a:off x="1032" y="2568"/>
              <a:ext cx="336" cy="96"/>
            </a:xfrm>
            <a:prstGeom prst="curvedUpArrow">
              <a:avLst>
                <a:gd name="adj1" fmla="val 70000"/>
                <a:gd name="adj2" fmla="val 140000"/>
                <a:gd name="adj3" fmla="val 33333"/>
              </a:avLst>
            </a:prstGeom>
            <a:solidFill>
              <a:srgbClr val="808000"/>
            </a:solidFill>
            <a:ln w="9525">
              <a:noFill/>
              <a:miter lim="800000"/>
              <a:headEnd/>
              <a:tailEnd/>
            </a:ln>
          </p:spPr>
          <p:txBody>
            <a:bodyPr wrap="none" anchor="ctr">
              <a:prstTxWarp prst="textNoShape">
                <a:avLst/>
              </a:prstTxWarp>
            </a:bodyPr>
            <a:lstStyle/>
            <a:p>
              <a:endParaRPr lang="en-US"/>
            </a:p>
          </p:txBody>
        </p:sp>
        <p:sp>
          <p:nvSpPr>
            <p:cNvPr id="66581" name="Line 11"/>
            <p:cNvSpPr>
              <a:spLocks noChangeShapeType="1"/>
            </p:cNvSpPr>
            <p:nvPr/>
          </p:nvSpPr>
          <p:spPr bwMode="auto">
            <a:xfrm flipV="1">
              <a:off x="1632" y="2160"/>
              <a:ext cx="0" cy="576"/>
            </a:xfrm>
            <a:prstGeom prst="line">
              <a:avLst/>
            </a:prstGeom>
            <a:noFill/>
            <a:ln w="28575">
              <a:solidFill>
                <a:srgbClr val="990000"/>
              </a:solidFill>
              <a:round/>
              <a:headEnd/>
              <a:tailEnd type="triangle" w="med" len="med"/>
            </a:ln>
          </p:spPr>
          <p:txBody>
            <a:bodyPr>
              <a:prstTxWarp prst="textNoShape">
                <a:avLst/>
              </a:prstTxWarp>
            </a:bodyPr>
            <a:lstStyle/>
            <a:p>
              <a:endParaRPr lang="en-US"/>
            </a:p>
          </p:txBody>
        </p:sp>
        <p:sp>
          <p:nvSpPr>
            <p:cNvPr id="66582" name="Text Box 12"/>
            <p:cNvSpPr txBox="1">
              <a:spLocks noChangeArrowheads="1"/>
            </p:cNvSpPr>
            <p:nvPr/>
          </p:nvSpPr>
          <p:spPr bwMode="auto">
            <a:xfrm>
              <a:off x="1670" y="2327"/>
              <a:ext cx="179" cy="16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h</a:t>
              </a:r>
            </a:p>
          </p:txBody>
        </p:sp>
      </p:grpSp>
      <p:graphicFrame>
        <p:nvGraphicFramePr>
          <p:cNvPr id="246797" name="Object 13"/>
          <p:cNvGraphicFramePr>
            <a:graphicFrameLocks noChangeAspect="1"/>
          </p:cNvGraphicFramePr>
          <p:nvPr/>
        </p:nvGraphicFramePr>
        <p:xfrm>
          <a:off x="6477000" y="4876800"/>
          <a:ext cx="2514600" cy="1084263"/>
        </p:xfrm>
        <a:graphic>
          <a:graphicData uri="http://schemas.openxmlformats.org/presentationml/2006/ole">
            <mc:AlternateContent xmlns:mc="http://schemas.openxmlformats.org/markup-compatibility/2006">
              <mc:Choice xmlns:v="urn:schemas-microsoft-com:vml" Requires="v">
                <p:oleObj spid="_x0000_s112243" name="Equation" r:id="rId6" imgW="914400" imgH="419040" progId="Equation.3">
                  <p:embed/>
                </p:oleObj>
              </mc:Choice>
              <mc:Fallback>
                <p:oleObj name="Equation" r:id="rId6" imgW="914400" imgH="419040" progId="Equation.3">
                  <p:embed/>
                  <p:pic>
                    <p:nvPicPr>
                      <p:cNvPr id="246797"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876800"/>
                        <a:ext cx="2514600" cy="1084263"/>
                      </a:xfrm>
                      <a:prstGeom prst="rect">
                        <a:avLst/>
                      </a:prstGeom>
                      <a:solidFill>
                        <a:srgbClr val="FFFF99"/>
                      </a:solidFill>
                      <a:ln w="28575">
                        <a:solidFill>
                          <a:srgbClr val="A50021"/>
                        </a:solidFill>
                        <a:miter lim="800000"/>
                        <a:headEnd/>
                        <a:tailEnd/>
                      </a:ln>
                    </p:spPr>
                  </p:pic>
                </p:oleObj>
              </mc:Fallback>
            </mc:AlternateContent>
          </a:graphicData>
        </a:graphic>
      </p:graphicFrame>
      <p:sp>
        <p:nvSpPr>
          <p:cNvPr id="246798" name="Text Box 14"/>
          <p:cNvSpPr txBox="1">
            <a:spLocks noChangeArrowheads="1"/>
          </p:cNvSpPr>
          <p:nvPr/>
        </p:nvSpPr>
        <p:spPr bwMode="auto">
          <a:xfrm>
            <a:off x="5486400" y="1676400"/>
            <a:ext cx="3505200" cy="395288"/>
          </a:xfrm>
          <a:prstGeom prst="rect">
            <a:avLst/>
          </a:prstGeom>
          <a:solidFill>
            <a:srgbClr val="FFFF99"/>
          </a:solidFill>
          <a:ln w="28575">
            <a:solidFill>
              <a:srgbClr val="003300"/>
            </a:solidFill>
            <a:miter lim="800000"/>
            <a:headEnd/>
            <a:tailEnd/>
          </a:ln>
        </p:spPr>
        <p:txBody>
          <a:bodyPr>
            <a:prstTxWarp prst="textNoShape">
              <a:avLst/>
            </a:prstTxWarp>
            <a:spAutoFit/>
          </a:bodyPr>
          <a:lstStyle/>
          <a:p>
            <a:r>
              <a:rPr lang="en-US" sz="1800" dirty="0">
                <a:solidFill>
                  <a:srgbClr val="FF0066"/>
                </a:solidFill>
                <a:latin typeface="Arial Narrow" pitchFamily="-84" charset="0"/>
              </a:rPr>
              <a:t>What happens at the maximum height?</a:t>
            </a:r>
          </a:p>
        </p:txBody>
      </p:sp>
      <p:graphicFrame>
        <p:nvGraphicFramePr>
          <p:cNvPr id="246799" name="Object 15"/>
          <p:cNvGraphicFramePr>
            <a:graphicFrameLocks noChangeAspect="1"/>
          </p:cNvGraphicFramePr>
          <p:nvPr>
            <p:extLst>
              <p:ext uri="{D42A27DB-BD31-4B8C-83A1-F6EECF244321}">
                <p14:modId xmlns:p14="http://schemas.microsoft.com/office/powerpoint/2010/main" val="1078254269"/>
              </p:ext>
            </p:extLst>
          </p:nvPr>
        </p:nvGraphicFramePr>
        <p:xfrm>
          <a:off x="5486400" y="3086100"/>
          <a:ext cx="1728788" cy="808038"/>
        </p:xfrm>
        <a:graphic>
          <a:graphicData uri="http://schemas.openxmlformats.org/presentationml/2006/ole">
            <mc:AlternateContent xmlns:mc="http://schemas.openxmlformats.org/markup-compatibility/2006">
              <mc:Choice xmlns:v="urn:schemas-microsoft-com:vml" Requires="v">
                <p:oleObj spid="_x0000_s112244" name="Equation" r:id="rId8" imgW="520700" imgH="266700" progId="Equation.DSMT4">
                  <p:embed/>
                </p:oleObj>
              </mc:Choice>
              <mc:Fallback>
                <p:oleObj name="Equation" r:id="rId8" imgW="520700" imgH="266700" progId="Equation.DSMT4">
                  <p:embed/>
                  <p:pic>
                    <p:nvPicPr>
                      <p:cNvPr id="246799" name="Object 15"/>
                      <p:cNvPicPr>
                        <a:picLocks noChangeAspect="1" noChangeArrowheads="1"/>
                      </p:cNvPicPr>
                      <p:nvPr/>
                    </p:nvPicPr>
                    <p:blipFill>
                      <a:blip r:embed="rId9"/>
                      <a:srcRect/>
                      <a:stretch>
                        <a:fillRect/>
                      </a:stretch>
                    </p:blipFill>
                    <p:spPr bwMode="auto">
                      <a:xfrm>
                        <a:off x="5486400" y="3086100"/>
                        <a:ext cx="1728788" cy="8080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6800" name="Object 16"/>
          <p:cNvGraphicFramePr>
            <a:graphicFrameLocks noChangeAspect="1"/>
          </p:cNvGraphicFramePr>
          <p:nvPr/>
        </p:nvGraphicFramePr>
        <p:xfrm>
          <a:off x="4914900" y="3868738"/>
          <a:ext cx="3543300" cy="693737"/>
        </p:xfrm>
        <a:graphic>
          <a:graphicData uri="http://schemas.openxmlformats.org/presentationml/2006/ole">
            <mc:AlternateContent xmlns:mc="http://schemas.openxmlformats.org/markup-compatibility/2006">
              <mc:Choice xmlns:v="urn:schemas-microsoft-com:vml" Requires="v">
                <p:oleObj spid="_x0000_s112245" name="Equation" r:id="rId10" imgW="1066680" imgH="228600" progId="Equation.DSMT4">
                  <p:embed/>
                </p:oleObj>
              </mc:Choice>
              <mc:Fallback>
                <p:oleObj name="Equation" r:id="rId10" imgW="1066680" imgH="228600" progId="Equation.DSMT4">
                  <p:embed/>
                  <p:pic>
                    <p:nvPicPr>
                      <p:cNvPr id="24680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14900" y="3868738"/>
                        <a:ext cx="3543300" cy="6937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6801" name="Object 17"/>
          <p:cNvGraphicFramePr>
            <a:graphicFrameLocks noChangeAspect="1"/>
          </p:cNvGraphicFramePr>
          <p:nvPr/>
        </p:nvGraphicFramePr>
        <p:xfrm>
          <a:off x="8416925" y="3957638"/>
          <a:ext cx="422275" cy="538162"/>
        </p:xfrm>
        <a:graphic>
          <a:graphicData uri="http://schemas.openxmlformats.org/presentationml/2006/ole">
            <mc:AlternateContent xmlns:mc="http://schemas.openxmlformats.org/markup-compatibility/2006">
              <mc:Choice xmlns:v="urn:schemas-microsoft-com:vml" Requires="v">
                <p:oleObj spid="_x0000_s112246" name="Equation" r:id="rId12" imgW="126720" imgH="177480" progId="Equation.DSMT4">
                  <p:embed/>
                </p:oleObj>
              </mc:Choice>
              <mc:Fallback>
                <p:oleObj name="Equation" r:id="rId12" imgW="126720" imgH="177480" progId="Equation.DSMT4">
                  <p:embed/>
                  <p:pic>
                    <p:nvPicPr>
                      <p:cNvPr id="246801"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6925" y="3957638"/>
                        <a:ext cx="422275" cy="5381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46802" name="AutoShape 18"/>
          <p:cNvSpPr>
            <a:spLocks noChangeArrowheads="1"/>
          </p:cNvSpPr>
          <p:nvPr/>
        </p:nvSpPr>
        <p:spPr bwMode="auto">
          <a:xfrm>
            <a:off x="4572000" y="5111750"/>
            <a:ext cx="1525588" cy="679450"/>
          </a:xfrm>
          <a:prstGeom prst="rightArrow">
            <a:avLst>
              <a:gd name="adj1" fmla="val 50000"/>
              <a:gd name="adj2" fmla="val 56133"/>
            </a:avLst>
          </a:prstGeom>
          <a:solidFill>
            <a:srgbClr val="FFFFCC"/>
          </a:solidFill>
          <a:ln w="38100">
            <a:solidFill>
              <a:srgbClr val="A50021"/>
            </a:solidFill>
            <a:miter lim="800000"/>
            <a:headEnd/>
            <a:tailEnd/>
          </a:ln>
        </p:spPr>
        <p:txBody>
          <a:bodyPr anchor="ctr">
            <a:prstTxWarp prst="textNoShape">
              <a:avLst/>
            </a:prstTxWarp>
            <a:spAutoFit/>
          </a:bodyPr>
          <a:lstStyle/>
          <a:p>
            <a:pPr algn="ctr"/>
            <a:r>
              <a:rPr lang="en-US" sz="1800" b="1">
                <a:solidFill>
                  <a:srgbClr val="A50021"/>
                </a:solidFill>
                <a:latin typeface="Arial Narrow" pitchFamily="-84" charset="0"/>
              </a:rPr>
              <a:t>Solve for t</a:t>
            </a:r>
            <a:r>
              <a:rPr lang="en-US" sz="1800" b="1" baseline="-25000">
                <a:solidFill>
                  <a:srgbClr val="A50021"/>
                </a:solidFill>
                <a:latin typeface="Arial Narrow" pitchFamily="-84" charset="0"/>
              </a:rPr>
              <a:t>A</a:t>
            </a:r>
          </a:p>
        </p:txBody>
      </p:sp>
      <p:sp>
        <p:nvSpPr>
          <p:cNvPr id="23" name="Text Box 5"/>
          <p:cNvSpPr txBox="1">
            <a:spLocks noChangeArrowheads="1"/>
          </p:cNvSpPr>
          <p:nvPr/>
        </p:nvSpPr>
        <p:spPr bwMode="auto">
          <a:xfrm>
            <a:off x="5638800" y="6076890"/>
            <a:ext cx="3352800" cy="400110"/>
          </a:xfrm>
          <a:prstGeom prst="rect">
            <a:avLst/>
          </a:prstGeom>
          <a:solidFill>
            <a:srgbClr val="FFFF99"/>
          </a:solidFill>
          <a:ln w="28575">
            <a:solidFill>
              <a:srgbClr val="A50021"/>
            </a:solidFill>
            <a:miter lim="800000"/>
            <a:headEnd/>
            <a:tailEnd/>
          </a:ln>
        </p:spPr>
        <p:txBody>
          <a:bodyPr wrap="square">
            <a:prstTxWarp prst="textNoShape">
              <a:avLst/>
            </a:prstTxWarp>
            <a:spAutoFit/>
          </a:bodyPr>
          <a:lstStyle/>
          <a:p>
            <a:r>
              <a:rPr lang="en-US" sz="2000" dirty="0">
                <a:solidFill>
                  <a:srgbClr val="A50021"/>
                </a:solidFill>
                <a:latin typeface="Arial Narrow" pitchFamily="-84" charset="0"/>
              </a:rPr>
              <a:t>This is the time to reach the peak!</a:t>
            </a:r>
          </a:p>
        </p:txBody>
      </p:sp>
    </p:spTree>
    <p:extLst>
      <p:ext uri="{BB962C8B-B14F-4D97-AF65-F5344CB8AC3E}">
        <p14:creationId xmlns:p14="http://schemas.microsoft.com/office/powerpoint/2010/main" val="844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wipe(left)">
                                      <p:cBhvr>
                                        <p:cTn id="7" dur="3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wipe(left)">
                                      <p:cBhvr>
                                        <p:cTn id="12" dur="300"/>
                                        <p:tgtEl>
                                          <p:spTgt spid="246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wipe(left)">
                                      <p:cBhvr>
                                        <p:cTn id="17" dur="300"/>
                                        <p:tgtEl>
                                          <p:spTgt spid="246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46798"/>
                                        </p:tgtEl>
                                        <p:attrNameLst>
                                          <p:attrName>style.visibility</p:attrName>
                                        </p:attrNameLst>
                                      </p:cBhvr>
                                      <p:to>
                                        <p:strVal val="visible"/>
                                      </p:to>
                                    </p:set>
                                    <p:animEffect transition="in" filter="wipe(left)">
                                      <p:cBhvr>
                                        <p:cTn id="29" dur="500"/>
                                        <p:tgtEl>
                                          <p:spTgt spid="24679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46789"/>
                                        </p:tgtEl>
                                        <p:attrNameLst>
                                          <p:attrName>style.visibility</p:attrName>
                                        </p:attrNameLst>
                                      </p:cBhvr>
                                      <p:to>
                                        <p:strVal val="visible"/>
                                      </p:to>
                                    </p:set>
                                    <p:animEffect transition="in" filter="wipe(left)">
                                      <p:cBhvr>
                                        <p:cTn id="34" dur="500"/>
                                        <p:tgtEl>
                                          <p:spTgt spid="24678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246788"/>
                                        </p:tgtEl>
                                        <p:attrNameLst>
                                          <p:attrName>style.visibility</p:attrName>
                                        </p:attrNameLst>
                                      </p:cBhvr>
                                      <p:to>
                                        <p:strVal val="visible"/>
                                      </p:to>
                                    </p:set>
                                    <p:animEffect transition="in" filter="wipe(left)">
                                      <p:cBhvr>
                                        <p:cTn id="39" dur="500"/>
                                        <p:tgtEl>
                                          <p:spTgt spid="24678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246799"/>
                                        </p:tgtEl>
                                        <p:attrNameLst>
                                          <p:attrName>style.visibility</p:attrName>
                                        </p:attrNameLst>
                                      </p:cBhvr>
                                      <p:to>
                                        <p:strVal val="visible"/>
                                      </p:to>
                                    </p:set>
                                    <p:animEffect transition="in" filter="wipe(left)">
                                      <p:cBhvr>
                                        <p:cTn id="44" dur="500"/>
                                        <p:tgtEl>
                                          <p:spTgt spid="24679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246800"/>
                                        </p:tgtEl>
                                        <p:attrNameLst>
                                          <p:attrName>style.visibility</p:attrName>
                                        </p:attrNameLst>
                                      </p:cBhvr>
                                      <p:to>
                                        <p:strVal val="visible"/>
                                      </p:to>
                                    </p:set>
                                    <p:animEffect transition="in" filter="wipe(left)">
                                      <p:cBhvr>
                                        <p:cTn id="49" dur="500"/>
                                        <p:tgtEl>
                                          <p:spTgt spid="24680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246801"/>
                                        </p:tgtEl>
                                        <p:attrNameLst>
                                          <p:attrName>style.visibility</p:attrName>
                                        </p:attrNameLst>
                                      </p:cBhvr>
                                      <p:to>
                                        <p:strVal val="visible"/>
                                      </p:to>
                                    </p:set>
                                    <p:animEffect transition="in" filter="wipe(left)">
                                      <p:cBhvr>
                                        <p:cTn id="54" dur="500"/>
                                        <p:tgtEl>
                                          <p:spTgt spid="24680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46802"/>
                                        </p:tgtEl>
                                        <p:attrNameLst>
                                          <p:attrName>style.visibility</p:attrName>
                                        </p:attrNameLst>
                                      </p:cBhvr>
                                      <p:to>
                                        <p:strVal val="visible"/>
                                      </p:to>
                                    </p:set>
                                    <p:animEffect transition="in" filter="wipe(left)">
                                      <p:cBhvr>
                                        <p:cTn id="59" dur="500"/>
                                        <p:tgtEl>
                                          <p:spTgt spid="24680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246797"/>
                                        </p:tgtEl>
                                        <p:attrNameLst>
                                          <p:attrName>style.visibility</p:attrName>
                                        </p:attrNameLst>
                                      </p:cBhvr>
                                      <p:to>
                                        <p:strVal val="visible"/>
                                      </p:to>
                                    </p:set>
                                    <p:animEffect transition="in" filter="wipe(left)">
                                      <p:cBhvr>
                                        <p:cTn id="64" dur="500"/>
                                        <p:tgtEl>
                                          <p:spTgt spid="24679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autoUpdateAnimBg="0"/>
      <p:bldP spid="246789" grpId="0" animBg="1" autoUpdateAnimBg="0"/>
      <p:bldP spid="246798" grpId="0" animBg="1" autoUpdateAnimBg="0"/>
      <p:bldP spid="246802" grpId="0" animBg="1"/>
      <p:bldP spid="2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03"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7604" name="Rectangle 6"/>
          <p:cNvSpPr>
            <a:spLocks noGrp="1" noChangeArrowheads="1"/>
          </p:cNvSpPr>
          <p:nvPr>
            <p:ph type="sldNum" sz="quarter" idx="12"/>
          </p:nvPr>
        </p:nvSpPr>
        <p:spPr>
          <a:noFill/>
        </p:spPr>
        <p:txBody>
          <a:bodyPr/>
          <a:lstStyle/>
          <a:p>
            <a:fld id="{38E8CDFE-1CAA-9044-9674-D8482B7350B4}" type="slidenum">
              <a:rPr lang="en-US">
                <a:latin typeface="Arial Narrow" pitchFamily="-84" charset="0"/>
              </a:rPr>
              <a:pPr/>
              <a:t>15</a:t>
            </a:fld>
            <a:endParaRPr lang="en-US">
              <a:latin typeface="Arial Narrow" pitchFamily="-84" charset="0"/>
            </a:endParaRPr>
          </a:p>
        </p:txBody>
      </p:sp>
      <p:sp>
        <p:nvSpPr>
          <p:cNvPr id="67605"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7606"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7B65E3E7-E626-5A4C-82EF-8CD80C817B7D}" type="slidenum">
              <a:rPr lang="en-US" sz="1400" b="1">
                <a:solidFill>
                  <a:srgbClr val="A50021"/>
                </a:solidFill>
                <a:latin typeface="Arial Narrow" pitchFamily="-84" charset="0"/>
              </a:rPr>
              <a:pPr algn="r"/>
              <a:t>15</a:t>
            </a:fld>
            <a:endParaRPr lang="en-US" sz="1400" b="1">
              <a:solidFill>
                <a:srgbClr val="A50021"/>
              </a:solidFill>
              <a:latin typeface="Arial Narrow" pitchFamily="-84" charset="0"/>
            </a:endParaRPr>
          </a:p>
        </p:txBody>
      </p:sp>
      <p:sp>
        <p:nvSpPr>
          <p:cNvPr id="67607" name="Rectangle 2"/>
          <p:cNvSpPr>
            <a:spLocks noGrp="1" noChangeArrowheads="1"/>
          </p:cNvSpPr>
          <p:nvPr>
            <p:ph type="title"/>
          </p:nvPr>
        </p:nvSpPr>
        <p:spPr>
          <a:xfrm>
            <a:off x="685800" y="76200"/>
            <a:ext cx="7772400" cy="762000"/>
          </a:xfrm>
        </p:spPr>
        <p:txBody>
          <a:bodyPr/>
          <a:lstStyle/>
          <a:p>
            <a:pPr eaLnBrk="1" hangingPunct="1"/>
            <a:r>
              <a:rPr lang="en-US">
                <a:ea typeface="ＭＳ Ｐゴシック" pitchFamily="-84" charset="-128"/>
                <a:cs typeface="ＭＳ Ｐゴシック" pitchFamily="-84" charset="-128"/>
              </a:rPr>
              <a:t>Horizontal Range and Max Height</a:t>
            </a:r>
          </a:p>
        </p:txBody>
      </p:sp>
      <p:graphicFrame>
        <p:nvGraphicFramePr>
          <p:cNvPr id="247811" name="Object 3"/>
          <p:cNvGraphicFramePr>
            <a:graphicFrameLocks noChangeAspect="1"/>
          </p:cNvGraphicFramePr>
          <p:nvPr/>
        </p:nvGraphicFramePr>
        <p:xfrm>
          <a:off x="414338" y="4135438"/>
          <a:ext cx="728662" cy="504825"/>
        </p:xfrm>
        <a:graphic>
          <a:graphicData uri="http://schemas.openxmlformats.org/presentationml/2006/ole">
            <mc:AlternateContent xmlns:mc="http://schemas.openxmlformats.org/markup-compatibility/2006">
              <mc:Choice xmlns:v="urn:schemas-microsoft-com:vml" Requires="v">
                <p:oleObj spid="_x0000_s164942" name="Equation" r:id="rId3" imgW="330120" imgH="241200" progId="Equation.DSMT4">
                  <p:embed/>
                </p:oleObj>
              </mc:Choice>
              <mc:Fallback>
                <p:oleObj name="Equation" r:id="rId3" imgW="330120" imgH="241200" progId="Equation.DSMT4">
                  <p:embed/>
                  <p:pic>
                    <p:nvPicPr>
                      <p:cNvPr id="2478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4135438"/>
                        <a:ext cx="728662" cy="504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47812" name="Text Box 4"/>
          <p:cNvSpPr txBox="1">
            <a:spLocks noChangeArrowheads="1"/>
          </p:cNvSpPr>
          <p:nvPr/>
        </p:nvSpPr>
        <p:spPr bwMode="auto">
          <a:xfrm>
            <a:off x="304800" y="914400"/>
            <a:ext cx="8610600" cy="523220"/>
          </a:xfrm>
          <a:prstGeom prst="rect">
            <a:avLst/>
          </a:prstGeom>
          <a:solidFill>
            <a:srgbClr val="FFFF99"/>
          </a:solidFill>
          <a:ln w="28575">
            <a:noFill/>
            <a:miter lim="800000"/>
            <a:headEnd/>
            <a:tailEnd/>
          </a:ln>
        </p:spPr>
        <p:txBody>
          <a:bodyPr wrap="square">
            <a:prstTxWarp prst="textNoShape">
              <a:avLst/>
            </a:prstTxWarp>
            <a:spAutoFit/>
          </a:bodyPr>
          <a:lstStyle/>
          <a:p>
            <a:r>
              <a:rPr lang="en-US" sz="2800" dirty="0">
                <a:solidFill>
                  <a:srgbClr val="A50021"/>
                </a:solidFill>
                <a:latin typeface="Arial Narrow" pitchFamily="-84" charset="0"/>
              </a:rPr>
              <a:t>Since no acceleration is in the x direction, it still flies even if</a:t>
            </a:r>
            <a:r>
              <a:rPr lang="en-US" sz="2800" dirty="0">
                <a:solidFill>
                  <a:srgbClr val="A50021"/>
                </a:solidFill>
                <a:latin typeface="Monotype Corsiva" pitchFamily="-84" charset="0"/>
              </a:rPr>
              <a:t> </a:t>
            </a:r>
            <a:r>
              <a:rPr lang="en-US" sz="2800" dirty="0" err="1">
                <a:solidFill>
                  <a:srgbClr val="A50021"/>
                </a:solidFill>
                <a:latin typeface="Monotype Corsiva" pitchFamily="-84" charset="0"/>
              </a:rPr>
              <a:t>v</a:t>
            </a:r>
            <a:r>
              <a:rPr lang="en-US" sz="2800" baseline="-25000" dirty="0" err="1">
                <a:solidFill>
                  <a:srgbClr val="A50021"/>
                </a:solidFill>
                <a:latin typeface="Monotype Corsiva" pitchFamily="-84" charset="0"/>
              </a:rPr>
              <a:t>y</a:t>
            </a:r>
            <a:r>
              <a:rPr lang="en-US" sz="2800" dirty="0">
                <a:solidFill>
                  <a:srgbClr val="A50021"/>
                </a:solidFill>
                <a:latin typeface="Arial Narrow" pitchFamily="-84" charset="0"/>
              </a:rPr>
              <a:t>=0.</a:t>
            </a:r>
          </a:p>
        </p:txBody>
      </p:sp>
      <p:graphicFrame>
        <p:nvGraphicFramePr>
          <p:cNvPr id="247813" name="Object 5"/>
          <p:cNvGraphicFramePr>
            <a:graphicFrameLocks noChangeAspect="1"/>
          </p:cNvGraphicFramePr>
          <p:nvPr/>
        </p:nvGraphicFramePr>
        <p:xfrm>
          <a:off x="609600" y="1828800"/>
          <a:ext cx="866775" cy="492125"/>
        </p:xfrm>
        <a:graphic>
          <a:graphicData uri="http://schemas.openxmlformats.org/presentationml/2006/ole">
            <mc:AlternateContent xmlns:mc="http://schemas.openxmlformats.org/markup-compatibility/2006">
              <mc:Choice xmlns:v="urn:schemas-microsoft-com:vml" Requires="v">
                <p:oleObj spid="_x0000_s164943" name="Equation" r:id="rId5" imgW="266400" imgH="164880" progId="Equation.DSMT4">
                  <p:embed/>
                </p:oleObj>
              </mc:Choice>
              <mc:Fallback>
                <p:oleObj name="Equation" r:id="rId5" imgW="266400" imgH="164880" progId="Equation.DSMT4">
                  <p:embed/>
                  <p:pic>
                    <p:nvPicPr>
                      <p:cNvPr id="24781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828800"/>
                        <a:ext cx="866775" cy="4921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14" name="Object 6"/>
          <p:cNvGraphicFramePr>
            <a:graphicFrameLocks noChangeAspect="1"/>
          </p:cNvGraphicFramePr>
          <p:nvPr/>
        </p:nvGraphicFramePr>
        <p:xfrm>
          <a:off x="2362200" y="2705100"/>
          <a:ext cx="3200400" cy="1181100"/>
        </p:xfrm>
        <a:graphic>
          <a:graphicData uri="http://schemas.openxmlformats.org/presentationml/2006/ole">
            <mc:AlternateContent xmlns:mc="http://schemas.openxmlformats.org/markup-compatibility/2006">
              <mc:Choice xmlns:v="urn:schemas-microsoft-com:vml" Requires="v">
                <p:oleObj spid="_x0000_s164944" name="Equation" r:id="rId7" imgW="1041120" imgH="507960" progId="Equation.3">
                  <p:embed/>
                </p:oleObj>
              </mc:Choice>
              <mc:Fallback>
                <p:oleObj name="Equation" r:id="rId7" imgW="1041120" imgH="507960" progId="Equation.3">
                  <p:embed/>
                  <p:pic>
                    <p:nvPicPr>
                      <p:cNvPr id="24781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2705100"/>
                        <a:ext cx="3200400" cy="1181100"/>
                      </a:xfrm>
                      <a:prstGeom prst="rect">
                        <a:avLst/>
                      </a:prstGeom>
                      <a:solidFill>
                        <a:srgbClr val="FFFF99"/>
                      </a:solidFill>
                      <a:ln w="28575">
                        <a:solidFill>
                          <a:srgbClr val="A50021"/>
                        </a:solidFill>
                        <a:miter lim="800000"/>
                        <a:headEnd/>
                        <a:tailEnd/>
                      </a:ln>
                    </p:spPr>
                  </p:pic>
                </p:oleObj>
              </mc:Fallback>
            </mc:AlternateContent>
          </a:graphicData>
        </a:graphic>
      </p:graphicFrame>
      <p:graphicFrame>
        <p:nvGraphicFramePr>
          <p:cNvPr id="247815" name="Object 7"/>
          <p:cNvGraphicFramePr>
            <a:graphicFrameLocks noChangeAspect="1"/>
          </p:cNvGraphicFramePr>
          <p:nvPr/>
        </p:nvGraphicFramePr>
        <p:xfrm>
          <a:off x="3697288" y="4197350"/>
          <a:ext cx="1408112" cy="450850"/>
        </p:xfrm>
        <a:graphic>
          <a:graphicData uri="http://schemas.openxmlformats.org/presentationml/2006/ole">
            <mc:AlternateContent xmlns:mc="http://schemas.openxmlformats.org/markup-compatibility/2006">
              <mc:Choice xmlns:v="urn:schemas-microsoft-com:vml" Requires="v">
                <p:oleObj spid="_x0000_s164945" name="Equation" r:id="rId9" imgW="596880" imgH="228600" progId="Equation.DSMT4">
                  <p:embed/>
                </p:oleObj>
              </mc:Choice>
              <mc:Fallback>
                <p:oleObj name="Equation" r:id="rId9" imgW="596880" imgH="228600" progId="Equation.DSMT4">
                  <p:embed/>
                  <p:pic>
                    <p:nvPicPr>
                      <p:cNvPr id="247815"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7288" y="4197350"/>
                        <a:ext cx="1408112" cy="450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16" name="Object 8"/>
          <p:cNvGraphicFramePr>
            <a:graphicFrameLocks noChangeAspect="1"/>
          </p:cNvGraphicFramePr>
          <p:nvPr/>
        </p:nvGraphicFramePr>
        <p:xfrm>
          <a:off x="2073275" y="4981575"/>
          <a:ext cx="3870325" cy="1076325"/>
        </p:xfrm>
        <a:graphic>
          <a:graphicData uri="http://schemas.openxmlformats.org/presentationml/2006/ole">
            <mc:AlternateContent xmlns:mc="http://schemas.openxmlformats.org/markup-compatibility/2006">
              <mc:Choice xmlns:v="urn:schemas-microsoft-com:vml" Requires="v">
                <p:oleObj spid="_x0000_s164946" name="Equation" r:id="rId11" imgW="1320480" imgH="482400" progId="Equation.DSMT4">
                  <p:embed/>
                </p:oleObj>
              </mc:Choice>
              <mc:Fallback>
                <p:oleObj name="Equation" r:id="rId11" imgW="1320480" imgH="482400" progId="Equation.DSMT4">
                  <p:embed/>
                  <p:pic>
                    <p:nvPicPr>
                      <p:cNvPr id="247816"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3275" y="4981575"/>
                        <a:ext cx="3870325" cy="1076325"/>
                      </a:xfrm>
                      <a:prstGeom prst="rect">
                        <a:avLst/>
                      </a:prstGeom>
                      <a:solidFill>
                        <a:srgbClr val="FFFF99"/>
                      </a:solidFill>
                      <a:ln w="28575">
                        <a:solidFill>
                          <a:srgbClr val="A50021"/>
                        </a:solidFill>
                        <a:miter lim="800000"/>
                        <a:headEnd/>
                        <a:tailEnd/>
                      </a:ln>
                    </p:spPr>
                  </p:pic>
                </p:oleObj>
              </mc:Fallback>
            </mc:AlternateContent>
          </a:graphicData>
        </a:graphic>
      </p:graphicFrame>
      <p:graphicFrame>
        <p:nvGraphicFramePr>
          <p:cNvPr id="247817" name="Object 9"/>
          <p:cNvGraphicFramePr>
            <a:graphicFrameLocks noChangeAspect="1"/>
          </p:cNvGraphicFramePr>
          <p:nvPr/>
        </p:nvGraphicFramePr>
        <p:xfrm>
          <a:off x="4191000" y="1779588"/>
          <a:ext cx="2216150" cy="592137"/>
        </p:xfrm>
        <a:graphic>
          <a:graphicData uri="http://schemas.openxmlformats.org/presentationml/2006/ole">
            <mc:AlternateContent xmlns:mc="http://schemas.openxmlformats.org/markup-compatibility/2006">
              <mc:Choice xmlns:v="urn:schemas-microsoft-com:vml" Requires="v">
                <p:oleObj spid="_x0000_s164947" name="Equation" r:id="rId13" imgW="685800" imgH="228600" progId="Equation.DSMT4">
                  <p:embed/>
                </p:oleObj>
              </mc:Choice>
              <mc:Fallback>
                <p:oleObj name="Equation" r:id="rId13" imgW="685800" imgH="228600" progId="Equation.DSMT4">
                  <p:embed/>
                  <p:pic>
                    <p:nvPicPr>
                      <p:cNvPr id="247817"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1779588"/>
                        <a:ext cx="2216150" cy="5921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18" name="Object 10"/>
          <p:cNvGraphicFramePr>
            <a:graphicFrameLocks noChangeAspect="1"/>
          </p:cNvGraphicFramePr>
          <p:nvPr/>
        </p:nvGraphicFramePr>
        <p:xfrm>
          <a:off x="2565400" y="1735138"/>
          <a:ext cx="620713" cy="681037"/>
        </p:xfrm>
        <a:graphic>
          <a:graphicData uri="http://schemas.openxmlformats.org/presentationml/2006/ole">
            <mc:AlternateContent xmlns:mc="http://schemas.openxmlformats.org/markup-compatibility/2006">
              <mc:Choice xmlns:v="urn:schemas-microsoft-com:vml" Requires="v">
                <p:oleObj spid="_x0000_s164948" name="Equation" r:id="rId15" imgW="190440" imgH="228600" progId="Equation.DSMT4">
                  <p:embed/>
                </p:oleObj>
              </mc:Choice>
              <mc:Fallback>
                <p:oleObj name="Equation" r:id="rId15" imgW="190440" imgH="228600" progId="Equation.DSMT4">
                  <p:embed/>
                  <p:pic>
                    <p:nvPicPr>
                      <p:cNvPr id="247818"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65400" y="1735138"/>
                        <a:ext cx="620713" cy="6810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19" name="Object 11"/>
          <p:cNvGraphicFramePr>
            <a:graphicFrameLocks noChangeAspect="1"/>
          </p:cNvGraphicFramePr>
          <p:nvPr/>
        </p:nvGraphicFramePr>
        <p:xfrm>
          <a:off x="3033713" y="1697038"/>
          <a:ext cx="1157287" cy="757237"/>
        </p:xfrm>
        <a:graphic>
          <a:graphicData uri="http://schemas.openxmlformats.org/presentationml/2006/ole">
            <mc:AlternateContent xmlns:mc="http://schemas.openxmlformats.org/markup-compatibility/2006">
              <mc:Choice xmlns:v="urn:schemas-microsoft-com:vml" Requires="v">
                <p:oleObj spid="_x0000_s164949" name="Equation" r:id="rId17" imgW="355320" imgH="253800" progId="Equation.DSMT4">
                  <p:embed/>
                </p:oleObj>
              </mc:Choice>
              <mc:Fallback>
                <p:oleObj name="Equation" r:id="rId17" imgW="355320" imgH="253800" progId="Equation.DSMT4">
                  <p:embed/>
                  <p:pic>
                    <p:nvPicPr>
                      <p:cNvPr id="247819"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33713" y="1697038"/>
                        <a:ext cx="1157287" cy="757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0" name="Object 12"/>
          <p:cNvGraphicFramePr>
            <a:graphicFrameLocks noChangeAspect="1"/>
          </p:cNvGraphicFramePr>
          <p:nvPr/>
        </p:nvGraphicFramePr>
        <p:xfrm>
          <a:off x="1447800" y="1735138"/>
          <a:ext cx="620713" cy="681037"/>
        </p:xfrm>
        <a:graphic>
          <a:graphicData uri="http://schemas.openxmlformats.org/presentationml/2006/ole">
            <mc:AlternateContent xmlns:mc="http://schemas.openxmlformats.org/markup-compatibility/2006">
              <mc:Choice xmlns:v="urn:schemas-microsoft-com:vml" Requires="v">
                <p:oleObj spid="_x0000_s164950" name="Equation" r:id="rId19" imgW="190440" imgH="228600" progId="Equation.DSMT4">
                  <p:embed/>
                </p:oleObj>
              </mc:Choice>
              <mc:Fallback>
                <p:oleObj name="Equation" r:id="rId19" imgW="190440" imgH="228600" progId="Equation.DSMT4">
                  <p:embed/>
                  <p:pic>
                    <p:nvPicPr>
                      <p:cNvPr id="24782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7800" y="1735138"/>
                        <a:ext cx="620713" cy="6810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1" name="Object 13"/>
          <p:cNvGraphicFramePr>
            <a:graphicFrameLocks noChangeAspect="1"/>
          </p:cNvGraphicFramePr>
          <p:nvPr/>
        </p:nvGraphicFramePr>
        <p:xfrm>
          <a:off x="1920875" y="1849438"/>
          <a:ext cx="288925" cy="454025"/>
        </p:xfrm>
        <a:graphic>
          <a:graphicData uri="http://schemas.openxmlformats.org/presentationml/2006/ole">
            <mc:AlternateContent xmlns:mc="http://schemas.openxmlformats.org/markup-compatibility/2006">
              <mc:Choice xmlns:v="urn:schemas-microsoft-com:vml" Requires="v">
                <p:oleObj spid="_x0000_s164951" name="Equation" r:id="rId21" imgW="88560" imgH="152280" progId="Equation.DSMT4">
                  <p:embed/>
                </p:oleObj>
              </mc:Choice>
              <mc:Fallback>
                <p:oleObj name="Equation" r:id="rId21" imgW="88560" imgH="152280" progId="Equation.DSMT4">
                  <p:embed/>
                  <p:pic>
                    <p:nvPicPr>
                      <p:cNvPr id="247821"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0875" y="1849438"/>
                        <a:ext cx="288925" cy="454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2" name="Object 14"/>
          <p:cNvGraphicFramePr>
            <a:graphicFrameLocks noChangeAspect="1"/>
          </p:cNvGraphicFramePr>
          <p:nvPr/>
        </p:nvGraphicFramePr>
        <p:xfrm>
          <a:off x="2254250" y="1906588"/>
          <a:ext cx="412750" cy="339725"/>
        </p:xfrm>
        <a:graphic>
          <a:graphicData uri="http://schemas.openxmlformats.org/presentationml/2006/ole">
            <mc:AlternateContent xmlns:mc="http://schemas.openxmlformats.org/markup-compatibility/2006">
              <mc:Choice xmlns:v="urn:schemas-microsoft-com:vml" Requires="v">
                <p:oleObj spid="_x0000_s164952" name="Equation" r:id="rId23" imgW="126720" imgH="114120" progId="Equation.DSMT4">
                  <p:embed/>
                </p:oleObj>
              </mc:Choice>
              <mc:Fallback>
                <p:oleObj name="Equation" r:id="rId23" imgW="126720" imgH="114120" progId="Equation.DSMT4">
                  <p:embed/>
                  <p:pic>
                    <p:nvPicPr>
                      <p:cNvPr id="247822" name="Object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54250" y="1906588"/>
                        <a:ext cx="412750" cy="339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3" name="Object 15"/>
          <p:cNvGraphicFramePr>
            <a:graphicFrameLocks noChangeAspect="1"/>
          </p:cNvGraphicFramePr>
          <p:nvPr/>
        </p:nvGraphicFramePr>
        <p:xfrm>
          <a:off x="6324600" y="1484313"/>
          <a:ext cx="2133600" cy="1182687"/>
        </p:xfrm>
        <a:graphic>
          <a:graphicData uri="http://schemas.openxmlformats.org/presentationml/2006/ole">
            <mc:AlternateContent xmlns:mc="http://schemas.openxmlformats.org/markup-compatibility/2006">
              <mc:Choice xmlns:v="urn:schemas-microsoft-com:vml" Requires="v">
                <p:oleObj spid="_x0000_s164953" name="Equation" r:id="rId25" imgW="660240" imgH="457200" progId="Equation.DSMT4">
                  <p:embed/>
                </p:oleObj>
              </mc:Choice>
              <mc:Fallback>
                <p:oleObj name="Equation" r:id="rId25" imgW="660240" imgH="457200" progId="Equation.DSMT4">
                  <p:embed/>
                  <p:pic>
                    <p:nvPicPr>
                      <p:cNvPr id="247823" name="Object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324600" y="1484313"/>
                        <a:ext cx="2133600" cy="11826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4" name="Object 16"/>
          <p:cNvGraphicFramePr>
            <a:graphicFrameLocks noChangeAspect="1"/>
          </p:cNvGraphicFramePr>
          <p:nvPr/>
        </p:nvGraphicFramePr>
        <p:xfrm>
          <a:off x="1143000" y="4191000"/>
          <a:ext cx="533400" cy="373063"/>
        </p:xfrm>
        <a:graphic>
          <a:graphicData uri="http://schemas.openxmlformats.org/presentationml/2006/ole">
            <mc:AlternateContent xmlns:mc="http://schemas.openxmlformats.org/markup-compatibility/2006">
              <mc:Choice xmlns:v="urn:schemas-microsoft-com:vml" Requires="v">
                <p:oleObj spid="_x0000_s164954" name="Equation" r:id="rId27" imgW="241200" imgH="177480" progId="Equation.DSMT4">
                  <p:embed/>
                </p:oleObj>
              </mc:Choice>
              <mc:Fallback>
                <p:oleObj name="Equation" r:id="rId27" imgW="241200" imgH="177480" progId="Equation.DSMT4">
                  <p:embed/>
                  <p:pic>
                    <p:nvPicPr>
                      <p:cNvPr id="247824" name="Object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43000" y="4191000"/>
                        <a:ext cx="533400" cy="3730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5" name="Object 17"/>
          <p:cNvGraphicFramePr>
            <a:graphicFrameLocks noChangeAspect="1"/>
          </p:cNvGraphicFramePr>
          <p:nvPr/>
        </p:nvGraphicFramePr>
        <p:xfrm>
          <a:off x="1676400" y="3975100"/>
          <a:ext cx="2020888" cy="825500"/>
        </p:xfrm>
        <a:graphic>
          <a:graphicData uri="http://schemas.openxmlformats.org/presentationml/2006/ole">
            <mc:AlternateContent xmlns:mc="http://schemas.openxmlformats.org/markup-compatibility/2006">
              <mc:Choice xmlns:v="urn:schemas-microsoft-com:vml" Requires="v">
                <p:oleObj spid="_x0000_s164955" name="Equation" r:id="rId29" imgW="914400" imgH="393480" progId="Equation.DSMT4">
                  <p:embed/>
                </p:oleObj>
              </mc:Choice>
              <mc:Fallback>
                <p:oleObj name="Equation" r:id="rId29" imgW="914400" imgH="393480" progId="Equation.DSMT4">
                  <p:embed/>
                  <p:pic>
                    <p:nvPicPr>
                      <p:cNvPr id="247825" name="Object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76400" y="3975100"/>
                        <a:ext cx="2020888" cy="825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6" name="Object 18"/>
          <p:cNvGraphicFramePr>
            <a:graphicFrameLocks noChangeAspect="1"/>
          </p:cNvGraphicFramePr>
          <p:nvPr/>
        </p:nvGraphicFramePr>
        <p:xfrm>
          <a:off x="5029200" y="3962400"/>
          <a:ext cx="1557338" cy="901700"/>
        </p:xfrm>
        <a:graphic>
          <a:graphicData uri="http://schemas.openxmlformats.org/presentationml/2006/ole">
            <mc:AlternateContent xmlns:mc="http://schemas.openxmlformats.org/markup-compatibility/2006">
              <mc:Choice xmlns:v="urn:schemas-microsoft-com:vml" Requires="v">
                <p:oleObj spid="_x0000_s164956" name="Equation" r:id="rId31" imgW="660240" imgH="457200" progId="Equation.DSMT4">
                  <p:embed/>
                </p:oleObj>
              </mc:Choice>
              <mc:Fallback>
                <p:oleObj name="Equation" r:id="rId31" imgW="660240" imgH="457200" progId="Equation.DSMT4">
                  <p:embed/>
                  <p:pic>
                    <p:nvPicPr>
                      <p:cNvPr id="247826" name="Object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29200" y="3962400"/>
                        <a:ext cx="1557338" cy="901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7" name="Object 19"/>
          <p:cNvGraphicFramePr>
            <a:graphicFrameLocks noChangeAspect="1"/>
          </p:cNvGraphicFramePr>
          <p:nvPr/>
        </p:nvGraphicFramePr>
        <p:xfrm>
          <a:off x="6553200" y="4038600"/>
          <a:ext cx="868363" cy="776288"/>
        </p:xfrm>
        <a:graphic>
          <a:graphicData uri="http://schemas.openxmlformats.org/presentationml/2006/ole">
            <mc:AlternateContent xmlns:mc="http://schemas.openxmlformats.org/markup-compatibility/2006">
              <mc:Choice xmlns:v="urn:schemas-microsoft-com:vml" Requires="v">
                <p:oleObj spid="_x0000_s164957" name="Equation" r:id="rId33" imgW="368280" imgH="393480" progId="Equation.DSMT4">
                  <p:embed/>
                </p:oleObj>
              </mc:Choice>
              <mc:Fallback>
                <p:oleObj name="Equation" r:id="rId33" imgW="368280" imgH="393480" progId="Equation.DSMT4">
                  <p:embed/>
                  <p:pic>
                    <p:nvPicPr>
                      <p:cNvPr id="247827" name="Object 1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553200" y="4038600"/>
                        <a:ext cx="868363" cy="7762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247828" name="Object 20"/>
          <p:cNvGraphicFramePr>
            <a:graphicFrameLocks noChangeAspect="1"/>
          </p:cNvGraphicFramePr>
          <p:nvPr/>
        </p:nvGraphicFramePr>
        <p:xfrm>
          <a:off x="7315200" y="3886200"/>
          <a:ext cx="1677988" cy="977900"/>
        </p:xfrm>
        <a:graphic>
          <a:graphicData uri="http://schemas.openxmlformats.org/presentationml/2006/ole">
            <mc:AlternateContent xmlns:mc="http://schemas.openxmlformats.org/markup-compatibility/2006">
              <mc:Choice xmlns:v="urn:schemas-microsoft-com:vml" Requires="v">
                <p:oleObj spid="_x0000_s164958" name="Equation" r:id="rId35" imgW="711000" imgH="495000" progId="Equation.DSMT4">
                  <p:embed/>
                </p:oleObj>
              </mc:Choice>
              <mc:Fallback>
                <p:oleObj name="Equation" r:id="rId35" imgW="711000" imgH="495000" progId="Equation.DSMT4">
                  <p:embed/>
                  <p:pic>
                    <p:nvPicPr>
                      <p:cNvPr id="247828" name="Object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315200" y="3886200"/>
                        <a:ext cx="1677988" cy="9779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47829" name="Text Box 21"/>
          <p:cNvSpPr txBox="1">
            <a:spLocks noChangeArrowheads="1"/>
          </p:cNvSpPr>
          <p:nvPr/>
        </p:nvSpPr>
        <p:spPr bwMode="auto">
          <a:xfrm>
            <a:off x="822325" y="3008313"/>
            <a:ext cx="962025" cy="495300"/>
          </a:xfrm>
          <a:prstGeom prst="rect">
            <a:avLst/>
          </a:prstGeom>
          <a:solidFill>
            <a:srgbClr val="FFFF99"/>
          </a:solidFill>
          <a:ln w="38100">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Range</a:t>
            </a:r>
          </a:p>
        </p:txBody>
      </p:sp>
      <p:sp>
        <p:nvSpPr>
          <p:cNvPr id="247830" name="Text Box 22"/>
          <p:cNvSpPr txBox="1">
            <a:spLocks noChangeArrowheads="1"/>
          </p:cNvSpPr>
          <p:nvPr/>
        </p:nvSpPr>
        <p:spPr bwMode="auto">
          <a:xfrm>
            <a:off x="762000" y="5219700"/>
            <a:ext cx="947738" cy="495300"/>
          </a:xfrm>
          <a:prstGeom prst="rect">
            <a:avLst/>
          </a:prstGeom>
          <a:solidFill>
            <a:srgbClr val="FFFF99"/>
          </a:solidFill>
          <a:ln w="38100">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Height</a:t>
            </a:r>
          </a:p>
        </p:txBody>
      </p:sp>
    </p:spTree>
    <p:extLst>
      <p:ext uri="{BB962C8B-B14F-4D97-AF65-F5344CB8AC3E}">
        <p14:creationId xmlns:p14="http://schemas.microsoft.com/office/powerpoint/2010/main" val="11697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7812"/>
                                        </p:tgtEl>
                                        <p:attrNameLst>
                                          <p:attrName>style.visibility</p:attrName>
                                        </p:attrNameLst>
                                      </p:cBhvr>
                                      <p:to>
                                        <p:strVal val="visible"/>
                                      </p:to>
                                    </p:set>
                                    <p:animEffect transition="in" filter="wipe(left)">
                                      <p:cBhvr>
                                        <p:cTn id="7" dur="500"/>
                                        <p:tgtEl>
                                          <p:spTgt spid="2478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47813"/>
                                        </p:tgtEl>
                                        <p:attrNameLst>
                                          <p:attrName>style.visibility</p:attrName>
                                        </p:attrNameLst>
                                      </p:cBhvr>
                                      <p:to>
                                        <p:strVal val="visible"/>
                                      </p:to>
                                    </p:set>
                                    <p:animEffect transition="in" filter="wipe(left)">
                                      <p:cBhvr>
                                        <p:cTn id="12" dur="500"/>
                                        <p:tgtEl>
                                          <p:spTgt spid="2478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47820"/>
                                        </p:tgtEl>
                                        <p:attrNameLst>
                                          <p:attrName>style.visibility</p:attrName>
                                        </p:attrNameLst>
                                      </p:cBhvr>
                                      <p:to>
                                        <p:strVal val="visible"/>
                                      </p:to>
                                    </p:set>
                                    <p:animEffect transition="in" filter="wipe(left)">
                                      <p:cBhvr>
                                        <p:cTn id="17" dur="500"/>
                                        <p:tgtEl>
                                          <p:spTgt spid="2478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47821"/>
                                        </p:tgtEl>
                                        <p:attrNameLst>
                                          <p:attrName>style.visibility</p:attrName>
                                        </p:attrNameLst>
                                      </p:cBhvr>
                                      <p:to>
                                        <p:strVal val="visible"/>
                                      </p:to>
                                    </p:set>
                                    <p:animEffect transition="in" filter="wipe(left)">
                                      <p:cBhvr>
                                        <p:cTn id="22" dur="500"/>
                                        <p:tgtEl>
                                          <p:spTgt spid="2478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47822"/>
                                        </p:tgtEl>
                                        <p:attrNameLst>
                                          <p:attrName>style.visibility</p:attrName>
                                        </p:attrNameLst>
                                      </p:cBhvr>
                                      <p:to>
                                        <p:strVal val="visible"/>
                                      </p:to>
                                    </p:set>
                                    <p:animEffect transition="in" filter="wipe(left)">
                                      <p:cBhvr>
                                        <p:cTn id="27" dur="500"/>
                                        <p:tgtEl>
                                          <p:spTgt spid="247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47818"/>
                                        </p:tgtEl>
                                        <p:attrNameLst>
                                          <p:attrName>style.visibility</p:attrName>
                                        </p:attrNameLst>
                                      </p:cBhvr>
                                      <p:to>
                                        <p:strVal val="visible"/>
                                      </p:to>
                                    </p:set>
                                    <p:animEffect transition="in" filter="wipe(left)">
                                      <p:cBhvr>
                                        <p:cTn id="32" dur="500"/>
                                        <p:tgtEl>
                                          <p:spTgt spid="2478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47819"/>
                                        </p:tgtEl>
                                        <p:attrNameLst>
                                          <p:attrName>style.visibility</p:attrName>
                                        </p:attrNameLst>
                                      </p:cBhvr>
                                      <p:to>
                                        <p:strVal val="visible"/>
                                      </p:to>
                                    </p:set>
                                    <p:animEffect transition="in" filter="wipe(left)">
                                      <p:cBhvr>
                                        <p:cTn id="37" dur="500"/>
                                        <p:tgtEl>
                                          <p:spTgt spid="2478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47817"/>
                                        </p:tgtEl>
                                        <p:attrNameLst>
                                          <p:attrName>style.visibility</p:attrName>
                                        </p:attrNameLst>
                                      </p:cBhvr>
                                      <p:to>
                                        <p:strVal val="visible"/>
                                      </p:to>
                                    </p:set>
                                    <p:animEffect transition="in" filter="wipe(left)">
                                      <p:cBhvr>
                                        <p:cTn id="42" dur="500"/>
                                        <p:tgtEl>
                                          <p:spTgt spid="2478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247823"/>
                                        </p:tgtEl>
                                        <p:attrNameLst>
                                          <p:attrName>style.visibility</p:attrName>
                                        </p:attrNameLst>
                                      </p:cBhvr>
                                      <p:to>
                                        <p:strVal val="visible"/>
                                      </p:to>
                                    </p:set>
                                    <p:animEffect transition="in" filter="wipe(left)">
                                      <p:cBhvr>
                                        <p:cTn id="47" dur="500"/>
                                        <p:tgtEl>
                                          <p:spTgt spid="2478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47829"/>
                                        </p:tgtEl>
                                        <p:attrNameLst>
                                          <p:attrName>style.visibility</p:attrName>
                                        </p:attrNameLst>
                                      </p:cBhvr>
                                      <p:to>
                                        <p:strVal val="visible"/>
                                      </p:to>
                                    </p:set>
                                    <p:animEffect transition="in" filter="wipe(left)">
                                      <p:cBhvr>
                                        <p:cTn id="52" dur="500"/>
                                        <p:tgtEl>
                                          <p:spTgt spid="2478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47814"/>
                                        </p:tgtEl>
                                        <p:attrNameLst>
                                          <p:attrName>style.visibility</p:attrName>
                                        </p:attrNameLst>
                                      </p:cBhvr>
                                      <p:to>
                                        <p:strVal val="visible"/>
                                      </p:to>
                                    </p:set>
                                    <p:animEffect transition="in" filter="wipe(left)">
                                      <p:cBhvr>
                                        <p:cTn id="57" dur="500"/>
                                        <p:tgtEl>
                                          <p:spTgt spid="2478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247811"/>
                                        </p:tgtEl>
                                        <p:attrNameLst>
                                          <p:attrName>style.visibility</p:attrName>
                                        </p:attrNameLst>
                                      </p:cBhvr>
                                      <p:to>
                                        <p:strVal val="visible"/>
                                      </p:to>
                                    </p:set>
                                    <p:animEffect transition="in" filter="wipe(left)">
                                      <p:cBhvr>
                                        <p:cTn id="62" dur="500"/>
                                        <p:tgtEl>
                                          <p:spTgt spid="2478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247824"/>
                                        </p:tgtEl>
                                        <p:attrNameLst>
                                          <p:attrName>style.visibility</p:attrName>
                                        </p:attrNameLst>
                                      </p:cBhvr>
                                      <p:to>
                                        <p:strVal val="visible"/>
                                      </p:to>
                                    </p:set>
                                    <p:animEffect transition="in" filter="wipe(left)">
                                      <p:cBhvr>
                                        <p:cTn id="67" dur="500"/>
                                        <p:tgtEl>
                                          <p:spTgt spid="2478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247825"/>
                                        </p:tgtEl>
                                        <p:attrNameLst>
                                          <p:attrName>style.visibility</p:attrName>
                                        </p:attrNameLst>
                                      </p:cBhvr>
                                      <p:to>
                                        <p:strVal val="visible"/>
                                      </p:to>
                                    </p:set>
                                    <p:animEffect transition="in" filter="wipe(left)">
                                      <p:cBhvr>
                                        <p:cTn id="72" dur="500"/>
                                        <p:tgtEl>
                                          <p:spTgt spid="24782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247815"/>
                                        </p:tgtEl>
                                        <p:attrNameLst>
                                          <p:attrName>style.visibility</p:attrName>
                                        </p:attrNameLst>
                                      </p:cBhvr>
                                      <p:to>
                                        <p:strVal val="visible"/>
                                      </p:to>
                                    </p:set>
                                    <p:animEffect transition="in" filter="wipe(left)">
                                      <p:cBhvr>
                                        <p:cTn id="77" dur="500"/>
                                        <p:tgtEl>
                                          <p:spTgt spid="2478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247826"/>
                                        </p:tgtEl>
                                        <p:attrNameLst>
                                          <p:attrName>style.visibility</p:attrName>
                                        </p:attrNameLst>
                                      </p:cBhvr>
                                      <p:to>
                                        <p:strVal val="visible"/>
                                      </p:to>
                                    </p:set>
                                    <p:animEffect transition="in" filter="wipe(left)">
                                      <p:cBhvr>
                                        <p:cTn id="82" dur="500"/>
                                        <p:tgtEl>
                                          <p:spTgt spid="24782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247827"/>
                                        </p:tgtEl>
                                        <p:attrNameLst>
                                          <p:attrName>style.visibility</p:attrName>
                                        </p:attrNameLst>
                                      </p:cBhvr>
                                      <p:to>
                                        <p:strVal val="visible"/>
                                      </p:to>
                                    </p:set>
                                    <p:animEffect transition="in" filter="wipe(left)">
                                      <p:cBhvr>
                                        <p:cTn id="87" dur="500"/>
                                        <p:tgtEl>
                                          <p:spTgt spid="24782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247828"/>
                                        </p:tgtEl>
                                        <p:attrNameLst>
                                          <p:attrName>style.visibility</p:attrName>
                                        </p:attrNameLst>
                                      </p:cBhvr>
                                      <p:to>
                                        <p:strVal val="visible"/>
                                      </p:to>
                                    </p:set>
                                    <p:animEffect transition="in" filter="wipe(left)">
                                      <p:cBhvr>
                                        <p:cTn id="92" dur="500"/>
                                        <p:tgtEl>
                                          <p:spTgt spid="24782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47830"/>
                                        </p:tgtEl>
                                        <p:attrNameLst>
                                          <p:attrName>style.visibility</p:attrName>
                                        </p:attrNameLst>
                                      </p:cBhvr>
                                      <p:to>
                                        <p:strVal val="visible"/>
                                      </p:to>
                                    </p:set>
                                    <p:animEffect transition="in" filter="wipe(left)">
                                      <p:cBhvr>
                                        <p:cTn id="97" dur="500"/>
                                        <p:tgtEl>
                                          <p:spTgt spid="2478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247816"/>
                                        </p:tgtEl>
                                        <p:attrNameLst>
                                          <p:attrName>style.visibility</p:attrName>
                                        </p:attrNameLst>
                                      </p:cBhvr>
                                      <p:to>
                                        <p:strVal val="visible"/>
                                      </p:to>
                                    </p:set>
                                    <p:animEffect transition="in" filter="wipe(left)">
                                      <p:cBhvr>
                                        <p:cTn id="102" dur="500"/>
                                        <p:tgtEl>
                                          <p:spTgt spid="247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animBg="1" autoUpdateAnimBg="0"/>
      <p:bldP spid="247829" grpId="0" animBg="1"/>
      <p:bldP spid="24783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4"/>
          <p:cNvSpPr>
            <a:spLocks noGrp="1" noChangeArrowheads="1"/>
          </p:cNvSpPr>
          <p:nvPr>
            <p:ph type="dt" sz="quarter" idx="10"/>
          </p:nvPr>
        </p:nvSpPr>
        <p:spPr>
          <a:noFill/>
        </p:spPr>
        <p:txBody>
          <a:bodyPr/>
          <a:lstStyle/>
          <a:p>
            <a:r>
              <a:rPr lang="en-US">
                <a:latin typeface="Arial Narrow" pitchFamily="-84" charset="0"/>
              </a:rPr>
              <a:t>Monday, Feb. 22, 2021</a:t>
            </a:r>
          </a:p>
        </p:txBody>
      </p:sp>
      <p:sp>
        <p:nvSpPr>
          <p:cNvPr id="68613" name="Rectangle 6"/>
          <p:cNvSpPr>
            <a:spLocks noGrp="1" noChangeArrowheads="1"/>
          </p:cNvSpPr>
          <p:nvPr>
            <p:ph type="sldNum" sz="quarter" idx="12"/>
          </p:nvPr>
        </p:nvSpPr>
        <p:spPr>
          <a:noFill/>
        </p:spPr>
        <p:txBody>
          <a:bodyPr/>
          <a:lstStyle/>
          <a:p>
            <a:fld id="{B896D85E-AEC1-6D44-A835-A440DA014C28}" type="slidenum">
              <a:rPr lang="en-US">
                <a:latin typeface="Arial Narrow" pitchFamily="-84" charset="0"/>
              </a:rPr>
              <a:pPr/>
              <a:t>16</a:t>
            </a:fld>
            <a:endParaRPr lang="en-US">
              <a:latin typeface="Arial Narrow" pitchFamily="-84" charset="0"/>
            </a:endParaRPr>
          </a:p>
        </p:txBody>
      </p:sp>
      <p:sp>
        <p:nvSpPr>
          <p:cNvPr id="68614"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861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prstTxWarp prst="textNoShape">
              <a:avLst/>
            </a:prstTxWarp>
          </a:bodyPr>
          <a:lstStyle/>
          <a:p>
            <a:pPr algn="r"/>
            <a:fld id="{10458FB4-6D5E-FD43-B092-5E2B210D42CF}" type="slidenum">
              <a:rPr lang="en-US" sz="1400" b="1">
                <a:solidFill>
                  <a:srgbClr val="A50021"/>
                </a:solidFill>
                <a:latin typeface="Arial Narrow" pitchFamily="-84" charset="0"/>
              </a:rPr>
              <a:pPr algn="r"/>
              <a:t>16</a:t>
            </a:fld>
            <a:endParaRPr lang="en-US" sz="1400" b="1">
              <a:solidFill>
                <a:srgbClr val="A50021"/>
              </a:solidFill>
              <a:latin typeface="Arial Narrow" pitchFamily="-84" charset="0"/>
            </a:endParaRPr>
          </a:p>
        </p:txBody>
      </p:sp>
      <p:sp>
        <p:nvSpPr>
          <p:cNvPr id="68616" name="Rectangle 2"/>
          <p:cNvSpPr>
            <a:spLocks noGrp="1" noChangeArrowheads="1"/>
          </p:cNvSpPr>
          <p:nvPr>
            <p:ph type="title"/>
          </p:nvPr>
        </p:nvSpPr>
        <p:spPr>
          <a:xfrm>
            <a:off x="685800" y="76200"/>
            <a:ext cx="7772400" cy="609600"/>
          </a:xfrm>
        </p:spPr>
        <p:txBody>
          <a:bodyPr/>
          <a:lstStyle/>
          <a:p>
            <a:pPr eaLnBrk="1" hangingPunct="1"/>
            <a:r>
              <a:rPr lang="en-US">
                <a:ea typeface="ＭＳ Ｐゴシック" pitchFamily="-84" charset="-128"/>
                <a:cs typeface="ＭＳ Ｐゴシック" pitchFamily="-84" charset="-128"/>
              </a:rPr>
              <a:t>Maximum Range and Height</a:t>
            </a:r>
          </a:p>
        </p:txBody>
      </p:sp>
      <p:sp>
        <p:nvSpPr>
          <p:cNvPr id="248835" name="Rectangle 3"/>
          <p:cNvSpPr>
            <a:spLocks noGrp="1" noChangeArrowheads="1"/>
          </p:cNvSpPr>
          <p:nvPr>
            <p:ph type="body" idx="1"/>
          </p:nvPr>
        </p:nvSpPr>
        <p:spPr>
          <a:xfrm>
            <a:off x="609600" y="838200"/>
            <a:ext cx="7848600" cy="914400"/>
          </a:xfrm>
          <a:solidFill>
            <a:srgbClr val="CCFFFF"/>
          </a:solidFill>
          <a:ln w="28575">
            <a:solidFill>
              <a:srgbClr val="990000"/>
            </a:solidFill>
          </a:ln>
        </p:spPr>
        <p:txBody>
          <a:bodyPr/>
          <a:lstStyle/>
          <a:p>
            <a:pPr eaLnBrk="1" hangingPunct="1">
              <a:lnSpc>
                <a:spcPct val="90000"/>
              </a:lnSpc>
            </a:pPr>
            <a:r>
              <a:rPr lang="en-US" sz="2800" dirty="0">
                <a:ea typeface="ＭＳ Ｐゴシック" pitchFamily="-84" charset="-128"/>
                <a:cs typeface="ＭＳ Ｐゴシック" pitchFamily="-84" charset="-128"/>
              </a:rPr>
              <a:t>What are the conditions that give the maximum height and range to a projectile motion?</a:t>
            </a:r>
          </a:p>
        </p:txBody>
      </p:sp>
      <p:graphicFrame>
        <p:nvGraphicFramePr>
          <p:cNvPr id="248836" name="Object 4"/>
          <p:cNvGraphicFramePr>
            <a:graphicFrameLocks noChangeAspect="1"/>
          </p:cNvGraphicFramePr>
          <p:nvPr/>
        </p:nvGraphicFramePr>
        <p:xfrm>
          <a:off x="685800" y="2209800"/>
          <a:ext cx="2813050" cy="1179513"/>
        </p:xfrm>
        <a:graphic>
          <a:graphicData uri="http://schemas.openxmlformats.org/presentationml/2006/ole">
            <mc:AlternateContent xmlns:mc="http://schemas.openxmlformats.org/markup-compatibility/2006">
              <mc:Choice xmlns:v="urn:schemas-microsoft-com:vml" Requires="v">
                <p:oleObj spid="_x0000_s113915" name="Equation" r:id="rId3" imgW="1002960" imgH="507960" progId="Equation.3">
                  <p:embed/>
                </p:oleObj>
              </mc:Choice>
              <mc:Fallback>
                <p:oleObj name="Equation" r:id="rId3" imgW="1002960" imgH="507960" progId="Equation.3">
                  <p:embed/>
                  <p:pic>
                    <p:nvPicPr>
                      <p:cNvPr id="2488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09800"/>
                        <a:ext cx="2813050" cy="1179513"/>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248837" name="AutoShape 5"/>
          <p:cNvSpPr>
            <a:spLocks noChangeArrowheads="1"/>
          </p:cNvSpPr>
          <p:nvPr/>
        </p:nvSpPr>
        <p:spPr bwMode="auto">
          <a:xfrm>
            <a:off x="3962400" y="1828800"/>
            <a:ext cx="4953000" cy="1981200"/>
          </a:xfrm>
          <a:prstGeom prst="cloudCallout">
            <a:avLst>
              <a:gd name="adj1" fmla="val -58880"/>
              <a:gd name="adj2" fmla="val 14343"/>
            </a:avLst>
          </a:prstGeom>
          <a:solidFill>
            <a:srgbClr val="FFFF99"/>
          </a:solidFill>
          <a:ln w="28575">
            <a:solidFill>
              <a:srgbClr val="990000"/>
            </a:solidFill>
            <a:round/>
            <a:headEnd/>
            <a:tailEnd/>
          </a:ln>
        </p:spPr>
        <p:txBody>
          <a:bodyPr>
            <a:prstTxWarp prst="textNoShape">
              <a:avLst/>
            </a:prstTxWarp>
          </a:bodyPr>
          <a:lstStyle/>
          <a:p>
            <a:r>
              <a:rPr lang="en-US">
                <a:solidFill>
                  <a:srgbClr val="990000"/>
                </a:solidFill>
                <a:latin typeface="Arial Narrow" pitchFamily="-84" charset="0"/>
              </a:rPr>
              <a:t>This formula tells us that the maximum height can be achieved when </a:t>
            </a:r>
            <a:r>
              <a:rPr lang="en-US">
                <a:solidFill>
                  <a:srgbClr val="990000"/>
                </a:solidFill>
                <a:latin typeface="Lucida Grande" pitchFamily="-84" charset="0"/>
                <a:ea typeface="Lucida Grande" pitchFamily="-84" charset="0"/>
                <a:cs typeface="Lucida Grande" pitchFamily="-84" charset="0"/>
              </a:rPr>
              <a:t>θ</a:t>
            </a:r>
            <a:r>
              <a:rPr lang="en-US" baseline="-25000">
                <a:solidFill>
                  <a:srgbClr val="990000"/>
                </a:solidFill>
                <a:latin typeface="Arial Narrow" pitchFamily="-84" charset="0"/>
              </a:rPr>
              <a:t>i</a:t>
            </a:r>
            <a:r>
              <a:rPr lang="en-US">
                <a:solidFill>
                  <a:srgbClr val="990000"/>
                </a:solidFill>
                <a:latin typeface="Arial Narrow" pitchFamily="-84" charset="0"/>
              </a:rPr>
              <a:t>=90</a:t>
            </a:r>
            <a:r>
              <a:rPr lang="en-US" baseline="30000">
                <a:solidFill>
                  <a:srgbClr val="990000"/>
                </a:solidFill>
                <a:latin typeface="Arial Narrow" pitchFamily="-84" charset="0"/>
              </a:rPr>
              <a:t>o</a:t>
            </a:r>
            <a:r>
              <a:rPr lang="en-US">
                <a:solidFill>
                  <a:srgbClr val="990000"/>
                </a:solidFill>
                <a:latin typeface="Arial Narrow" pitchFamily="-84" charset="0"/>
              </a:rPr>
              <a:t>!!!</a:t>
            </a:r>
            <a:endParaRPr lang="en-US"/>
          </a:p>
        </p:txBody>
      </p:sp>
      <p:graphicFrame>
        <p:nvGraphicFramePr>
          <p:cNvPr id="248838" name="Object 6"/>
          <p:cNvGraphicFramePr>
            <a:graphicFrameLocks noChangeAspect="1"/>
          </p:cNvGraphicFramePr>
          <p:nvPr/>
        </p:nvGraphicFramePr>
        <p:xfrm>
          <a:off x="762000" y="4419600"/>
          <a:ext cx="2052638" cy="1284288"/>
        </p:xfrm>
        <a:graphic>
          <a:graphicData uri="http://schemas.openxmlformats.org/presentationml/2006/ole">
            <mc:AlternateContent xmlns:mc="http://schemas.openxmlformats.org/markup-compatibility/2006">
              <mc:Choice xmlns:v="urn:schemas-microsoft-com:vml" Requires="v">
                <p:oleObj spid="_x0000_s113916" name="Equation" r:id="rId5" imgW="1041120" imgH="507960" progId="Equation.DSMT4">
                  <p:embed/>
                </p:oleObj>
              </mc:Choice>
              <mc:Fallback>
                <p:oleObj name="Equation" r:id="rId5" imgW="1041120" imgH="507960" progId="Equation.DSMT4">
                  <p:embed/>
                  <p:pic>
                    <p:nvPicPr>
                      <p:cNvPr id="24883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419600"/>
                        <a:ext cx="2052638" cy="1284288"/>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248839" name="AutoShape 7"/>
          <p:cNvSpPr>
            <a:spLocks noChangeArrowheads="1"/>
          </p:cNvSpPr>
          <p:nvPr/>
        </p:nvSpPr>
        <p:spPr bwMode="auto">
          <a:xfrm>
            <a:off x="3733800" y="3810000"/>
            <a:ext cx="4876800" cy="2286000"/>
          </a:xfrm>
          <a:prstGeom prst="cloudCallout">
            <a:avLst>
              <a:gd name="adj1" fmla="val -65236"/>
              <a:gd name="adj2" fmla="val 13889"/>
            </a:avLst>
          </a:prstGeom>
          <a:solidFill>
            <a:srgbClr val="FFFF99"/>
          </a:solidFill>
          <a:ln w="28575">
            <a:solidFill>
              <a:srgbClr val="990000"/>
            </a:solidFill>
            <a:round/>
            <a:headEnd/>
            <a:tailEnd/>
          </a:ln>
        </p:spPr>
        <p:txBody>
          <a:bodyPr>
            <a:prstTxWarp prst="textNoShape">
              <a:avLst/>
            </a:prstTxWarp>
          </a:bodyPr>
          <a:lstStyle/>
          <a:p>
            <a:r>
              <a:rPr lang="en-US">
                <a:solidFill>
                  <a:srgbClr val="990000"/>
                </a:solidFill>
                <a:latin typeface="Arial Narrow" pitchFamily="-84" charset="0"/>
              </a:rPr>
              <a:t>This formula tells us that the maximum range can be achieved when 2θ</a:t>
            </a:r>
            <a:r>
              <a:rPr lang="en-US" baseline="-25000">
                <a:solidFill>
                  <a:srgbClr val="990000"/>
                </a:solidFill>
                <a:latin typeface="Arial Narrow" pitchFamily="-84" charset="0"/>
              </a:rPr>
              <a:t>i</a:t>
            </a:r>
            <a:r>
              <a:rPr lang="en-US">
                <a:solidFill>
                  <a:srgbClr val="990000"/>
                </a:solidFill>
                <a:latin typeface="Arial Narrow" pitchFamily="-84" charset="0"/>
              </a:rPr>
              <a:t>=90</a:t>
            </a:r>
            <a:r>
              <a:rPr lang="en-US" baseline="30000">
                <a:solidFill>
                  <a:srgbClr val="990000"/>
                </a:solidFill>
                <a:latin typeface="Arial Narrow" pitchFamily="-84" charset="0"/>
              </a:rPr>
              <a:t>o</a:t>
            </a:r>
            <a:r>
              <a:rPr lang="en-US">
                <a:solidFill>
                  <a:srgbClr val="990000"/>
                </a:solidFill>
                <a:latin typeface="Arial Narrow" pitchFamily="-84" charset="0"/>
              </a:rPr>
              <a:t>, i.e., θ</a:t>
            </a:r>
            <a:r>
              <a:rPr lang="en-US" baseline="-25000">
                <a:solidFill>
                  <a:srgbClr val="990000"/>
                </a:solidFill>
                <a:latin typeface="Arial Narrow" pitchFamily="-84" charset="0"/>
              </a:rPr>
              <a:t>i</a:t>
            </a:r>
            <a:r>
              <a:rPr lang="en-US">
                <a:solidFill>
                  <a:srgbClr val="990000"/>
                </a:solidFill>
                <a:latin typeface="Arial Narrow" pitchFamily="-84" charset="0"/>
              </a:rPr>
              <a:t>=45</a:t>
            </a:r>
            <a:r>
              <a:rPr lang="en-US" baseline="30000">
                <a:solidFill>
                  <a:srgbClr val="990000"/>
                </a:solidFill>
                <a:latin typeface="Arial Narrow" pitchFamily="-84" charset="0"/>
              </a:rPr>
              <a:t>o</a:t>
            </a:r>
            <a:r>
              <a:rPr lang="en-US">
                <a:solidFill>
                  <a:srgbClr val="990000"/>
                </a:solidFill>
                <a:latin typeface="Arial Narrow" pitchFamily="-84" charset="0"/>
              </a:rPr>
              <a:t>!!!</a:t>
            </a:r>
          </a:p>
        </p:txBody>
      </p:sp>
    </p:spTree>
    <p:extLst>
      <p:ext uri="{BB962C8B-B14F-4D97-AF65-F5344CB8AC3E}">
        <p14:creationId xmlns:p14="http://schemas.microsoft.com/office/powerpoint/2010/main" val="28661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wipe(left)">
                                      <p:cBhvr>
                                        <p:cTn id="7" dur="500"/>
                                        <p:tgtEl>
                                          <p:spTgt spid="248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48836"/>
                                        </p:tgtEl>
                                        <p:attrNameLst>
                                          <p:attrName>style.visibility</p:attrName>
                                        </p:attrNameLst>
                                      </p:cBhvr>
                                      <p:to>
                                        <p:strVal val="visible"/>
                                      </p:to>
                                    </p:set>
                                    <p:animEffect transition="in" filter="wipe(left)">
                                      <p:cBhvr>
                                        <p:cTn id="12" dur="500"/>
                                        <p:tgtEl>
                                          <p:spTgt spid="2488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48837"/>
                                        </p:tgtEl>
                                        <p:attrNameLst>
                                          <p:attrName>style.visibility</p:attrName>
                                        </p:attrNameLst>
                                      </p:cBhvr>
                                      <p:to>
                                        <p:strVal val="visible"/>
                                      </p:to>
                                    </p:set>
                                    <p:animEffect transition="in" filter="wipe(left)">
                                      <p:cBhvr>
                                        <p:cTn id="17" dur="500"/>
                                        <p:tgtEl>
                                          <p:spTgt spid="2488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48838"/>
                                        </p:tgtEl>
                                        <p:attrNameLst>
                                          <p:attrName>style.visibility</p:attrName>
                                        </p:attrNameLst>
                                      </p:cBhvr>
                                      <p:to>
                                        <p:strVal val="visible"/>
                                      </p:to>
                                    </p:set>
                                    <p:animEffect transition="in" filter="wipe(left)">
                                      <p:cBhvr>
                                        <p:cTn id="22" dur="500"/>
                                        <p:tgtEl>
                                          <p:spTgt spid="2488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48839"/>
                                        </p:tgtEl>
                                        <p:attrNameLst>
                                          <p:attrName>style.visibility</p:attrName>
                                        </p:attrNameLst>
                                      </p:cBhvr>
                                      <p:to>
                                        <p:strVal val="visible"/>
                                      </p:to>
                                    </p:set>
                                    <p:animEffect transition="in" filter="wipe(left)">
                                      <p:cBhvr>
                                        <p:cTn id="27" dur="500"/>
                                        <p:tgtEl>
                                          <p:spTgt spid="248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P spid="248837" grpId="0" animBg="1"/>
      <p:bldP spid="24883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a:latin typeface="Arial Narrow" pitchFamily="-84" charset="0"/>
              </a:rPr>
              <a:t>Monday, Feb. 22, 2021</a:t>
            </a:r>
          </a:p>
        </p:txBody>
      </p:sp>
      <p:sp>
        <p:nvSpPr>
          <p:cNvPr id="22531" name="Footer Placeholder 4"/>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2532" name="Slide Number Placeholder 5"/>
          <p:cNvSpPr>
            <a:spLocks noGrp="1"/>
          </p:cNvSpPr>
          <p:nvPr>
            <p:ph type="sldNum" sz="quarter" idx="12"/>
          </p:nvPr>
        </p:nvSpPr>
        <p:spPr>
          <a:noFill/>
        </p:spPr>
        <p:txBody>
          <a:bodyPr/>
          <a:lstStyle/>
          <a:p>
            <a:fld id="{D15BB32D-664A-E146-A951-22A2EB2D3D02}" type="slidenum">
              <a:rPr lang="en-US">
                <a:latin typeface="Arial Narrow" pitchFamily="-84" charset="0"/>
              </a:rPr>
              <a:pPr/>
              <a:t>17</a:t>
            </a:fld>
            <a:endParaRPr lang="en-US">
              <a:latin typeface="Arial Narrow" pitchFamily="-84" charset="0"/>
            </a:endParaRPr>
          </a:p>
        </p:txBody>
      </p:sp>
      <p:sp>
        <p:nvSpPr>
          <p:cNvPr id="22533" name="Rectangle 2"/>
          <p:cNvSpPr>
            <a:spLocks noGrp="1" noChangeArrowheads="1"/>
          </p:cNvSpPr>
          <p:nvPr>
            <p:ph type="title"/>
          </p:nvPr>
        </p:nvSpPr>
        <p:spPr>
          <a:xfrm>
            <a:off x="685800" y="152400"/>
            <a:ext cx="7772400" cy="609600"/>
          </a:xfrm>
        </p:spPr>
        <p:txBody>
          <a:bodyPr/>
          <a:lstStyle/>
          <a:p>
            <a:r>
              <a:rPr lang="en-US">
                <a:ea typeface="ＭＳ Ｐゴシック" pitchFamily="-84" charset="-128"/>
                <a:cs typeface="ＭＳ Ｐゴシック" pitchFamily="-84" charset="-128"/>
              </a:rPr>
              <a:t>Force</a:t>
            </a:r>
          </a:p>
        </p:txBody>
      </p:sp>
      <p:sp>
        <p:nvSpPr>
          <p:cNvPr id="421891" name="Text Box 3"/>
          <p:cNvSpPr txBox="1">
            <a:spLocks noChangeArrowheads="1"/>
          </p:cNvSpPr>
          <p:nvPr/>
        </p:nvSpPr>
        <p:spPr bwMode="auto">
          <a:xfrm>
            <a:off x="441325" y="685800"/>
            <a:ext cx="8397875" cy="749300"/>
          </a:xfrm>
          <a:prstGeom prst="rect">
            <a:avLst/>
          </a:prstGeom>
          <a:noFill/>
          <a:ln w="952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Arial Narrow" pitchFamily="-84" charset="0"/>
              </a:rPr>
              <a:t>We’ve been learning kinematics; describing motion without understanding what the cause of the motion is. Now we are going to learn dynamics!!</a:t>
            </a:r>
            <a:endParaRPr lang="en-US"/>
          </a:p>
        </p:txBody>
      </p:sp>
      <p:sp>
        <p:nvSpPr>
          <p:cNvPr id="421892" name="Text Box 4"/>
          <p:cNvSpPr txBox="1">
            <a:spLocks noChangeArrowheads="1"/>
          </p:cNvSpPr>
          <p:nvPr/>
        </p:nvSpPr>
        <p:spPr bwMode="auto">
          <a:xfrm>
            <a:off x="457200" y="1798638"/>
            <a:ext cx="2362200" cy="777875"/>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lnSpc>
                <a:spcPct val="90000"/>
              </a:lnSpc>
              <a:spcBef>
                <a:spcPct val="20000"/>
              </a:spcBef>
            </a:pPr>
            <a:r>
              <a:rPr lang="en-US">
                <a:solidFill>
                  <a:srgbClr val="990000"/>
                </a:solidFill>
                <a:latin typeface="Monotype Corsiva" pitchFamily="-84" charset="0"/>
              </a:rPr>
              <a:t>Can someone tell me what FORCE is?</a:t>
            </a:r>
          </a:p>
        </p:txBody>
      </p:sp>
      <p:sp>
        <p:nvSpPr>
          <p:cNvPr id="421893" name="Text Box 5"/>
          <p:cNvSpPr txBox="1">
            <a:spLocks noChangeArrowheads="1"/>
          </p:cNvSpPr>
          <p:nvPr/>
        </p:nvSpPr>
        <p:spPr bwMode="auto">
          <a:xfrm>
            <a:off x="3200400" y="1433513"/>
            <a:ext cx="4724400" cy="449262"/>
          </a:xfrm>
          <a:prstGeom prst="rect">
            <a:avLst/>
          </a:prstGeom>
          <a:solidFill>
            <a:srgbClr val="FFFFCC"/>
          </a:solidFill>
          <a:ln w="28575">
            <a:solidFill>
              <a:srgbClr val="990000"/>
            </a:solidFill>
            <a:miter lim="800000"/>
            <a:headEnd/>
            <a:tailEnd/>
          </a:ln>
        </p:spPr>
        <p:txBody>
          <a:bodyPr>
            <a:prstTxWarp prst="textNoShape">
              <a:avLst/>
            </a:prstTxWarp>
            <a:spAutoFit/>
          </a:bodyPr>
          <a:lstStyle/>
          <a:p>
            <a:pPr>
              <a:lnSpc>
                <a:spcPct val="90000"/>
              </a:lnSpc>
              <a:spcBef>
                <a:spcPct val="20000"/>
              </a:spcBef>
            </a:pPr>
            <a:r>
              <a:rPr lang="en-US">
                <a:solidFill>
                  <a:srgbClr val="990000"/>
                </a:solidFill>
                <a:latin typeface="Monotype Corsiva" pitchFamily="-84" charset="0"/>
              </a:rPr>
              <a:t>FORCE is what causes an object to move.</a:t>
            </a:r>
          </a:p>
        </p:txBody>
      </p:sp>
      <p:sp>
        <p:nvSpPr>
          <p:cNvPr id="421894" name="Text Box 6"/>
          <p:cNvSpPr txBox="1">
            <a:spLocks noChangeArrowheads="1"/>
          </p:cNvSpPr>
          <p:nvPr/>
        </p:nvSpPr>
        <p:spPr bwMode="auto">
          <a:xfrm>
            <a:off x="457200" y="3186113"/>
            <a:ext cx="7696200" cy="433965"/>
          </a:xfrm>
          <a:prstGeom prst="rect">
            <a:avLst/>
          </a:prstGeom>
          <a:solidFill>
            <a:srgbClr val="FFFFCC"/>
          </a:solidFill>
          <a:ln w="28575">
            <a:solidFill>
              <a:srgbClr val="990000"/>
            </a:solidFill>
            <a:miter lim="800000"/>
            <a:headEnd/>
            <a:tailEnd/>
          </a:ln>
        </p:spPr>
        <p:txBody>
          <a:bodyPr wrap="square">
            <a:prstTxWarp prst="textNoShape">
              <a:avLst/>
            </a:prstTxWarp>
            <a:spAutoFit/>
          </a:bodyPr>
          <a:lstStyle/>
          <a:p>
            <a:pPr>
              <a:lnSpc>
                <a:spcPct val="90000"/>
              </a:lnSpc>
              <a:spcBef>
                <a:spcPct val="20000"/>
              </a:spcBef>
            </a:pPr>
            <a:r>
              <a:rPr lang="en-US" dirty="0">
                <a:solidFill>
                  <a:srgbClr val="990000"/>
                </a:solidFill>
                <a:latin typeface="Monotype Corsiva" pitchFamily="-84" charset="0"/>
              </a:rPr>
              <a:t>FORCE is what causes changes to the velocity of an object!!  (</a:t>
            </a:r>
            <a:r>
              <a:rPr lang="en-US" dirty="0">
                <a:solidFill>
                  <a:srgbClr val="CC00CC"/>
                </a:solidFill>
                <a:latin typeface="Monotype Corsiva" pitchFamily="-84" charset="0"/>
              </a:rPr>
              <a:t>poll 6)</a:t>
            </a:r>
          </a:p>
        </p:txBody>
      </p:sp>
      <p:sp>
        <p:nvSpPr>
          <p:cNvPr id="421895" name="Text Box 7"/>
          <p:cNvSpPr txBox="1">
            <a:spLocks noChangeArrowheads="1"/>
          </p:cNvSpPr>
          <p:nvPr/>
        </p:nvSpPr>
        <p:spPr bwMode="auto">
          <a:xfrm>
            <a:off x="3048000" y="1974850"/>
            <a:ext cx="5562600" cy="420688"/>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Monotype Corsiva" pitchFamily="-84" charset="0"/>
              </a:rPr>
              <a:t>The above statement is not entirely correct.  Why?</a:t>
            </a:r>
          </a:p>
        </p:txBody>
      </p:sp>
      <p:sp>
        <p:nvSpPr>
          <p:cNvPr id="421896" name="AutoShape 8"/>
          <p:cNvSpPr>
            <a:spLocks noChangeArrowheads="1"/>
          </p:cNvSpPr>
          <p:nvPr/>
        </p:nvSpPr>
        <p:spPr bwMode="auto">
          <a:xfrm>
            <a:off x="3200400" y="1357313"/>
            <a:ext cx="6858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990000"/>
            </a:solidFill>
            <a:miter lim="800000"/>
            <a:headEnd/>
            <a:tailEnd/>
          </a:ln>
        </p:spPr>
        <p:txBody>
          <a:bodyPr wrap="none" anchor="ctr">
            <a:prstTxWarp prst="textNoShape">
              <a:avLst/>
            </a:prstTxWarp>
          </a:bodyPr>
          <a:lstStyle/>
          <a:p>
            <a:endParaRPr lang="en-US"/>
          </a:p>
        </p:txBody>
      </p:sp>
      <p:sp>
        <p:nvSpPr>
          <p:cNvPr id="421897" name="Text Box 9"/>
          <p:cNvSpPr txBox="1">
            <a:spLocks noChangeArrowheads="1"/>
          </p:cNvSpPr>
          <p:nvPr/>
        </p:nvSpPr>
        <p:spPr bwMode="auto">
          <a:xfrm>
            <a:off x="3048000" y="2424113"/>
            <a:ext cx="5638800" cy="641350"/>
          </a:xfrm>
          <a:prstGeom prst="rect">
            <a:avLst/>
          </a:prstGeom>
          <a:noFill/>
          <a:ln w="38100">
            <a:noFill/>
            <a:miter lim="800000"/>
            <a:headEnd/>
            <a:tailEnd/>
          </a:ln>
        </p:spPr>
        <p:txBody>
          <a:bodyPr>
            <a:prstTxWarp prst="textNoShape">
              <a:avLst/>
            </a:prstTxWarp>
            <a:spAutoFit/>
          </a:bodyPr>
          <a:lstStyle/>
          <a:p>
            <a:pPr>
              <a:lnSpc>
                <a:spcPct val="90000"/>
              </a:lnSpc>
              <a:spcBef>
                <a:spcPct val="20000"/>
              </a:spcBef>
            </a:pPr>
            <a:r>
              <a:rPr lang="en-US" sz="2000">
                <a:solidFill>
                  <a:schemeClr val="accent2"/>
                </a:solidFill>
                <a:latin typeface="Monotype Corsiva" pitchFamily="-84" charset="0"/>
              </a:rPr>
              <a:t>Because when an object is moving with a constant velocity no force is exerted on the object!!!</a:t>
            </a:r>
          </a:p>
        </p:txBody>
      </p:sp>
      <p:sp>
        <p:nvSpPr>
          <p:cNvPr id="421898" name="Text Box 10"/>
          <p:cNvSpPr txBox="1">
            <a:spLocks noChangeArrowheads="1"/>
          </p:cNvSpPr>
          <p:nvPr/>
        </p:nvSpPr>
        <p:spPr bwMode="auto">
          <a:xfrm>
            <a:off x="457200" y="3795713"/>
            <a:ext cx="3733800" cy="420687"/>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Monotype Corsiva" pitchFamily="-84" charset="0"/>
              </a:rPr>
              <a:t>What does this statement mean?</a:t>
            </a:r>
          </a:p>
        </p:txBody>
      </p:sp>
      <p:sp>
        <p:nvSpPr>
          <p:cNvPr id="421899" name="Text Box 11"/>
          <p:cNvSpPr txBox="1">
            <a:spLocks noChangeArrowheads="1"/>
          </p:cNvSpPr>
          <p:nvPr/>
        </p:nvSpPr>
        <p:spPr bwMode="auto">
          <a:xfrm>
            <a:off x="4343400" y="3719513"/>
            <a:ext cx="4495800" cy="377026"/>
          </a:xfrm>
          <a:prstGeom prst="rect">
            <a:avLst/>
          </a:prstGeom>
          <a:noFill/>
          <a:ln w="38100">
            <a:noFill/>
            <a:miter lim="800000"/>
            <a:headEnd/>
            <a:tailEnd/>
          </a:ln>
        </p:spPr>
        <p:txBody>
          <a:bodyPr>
            <a:prstTxWarp prst="textNoShape">
              <a:avLst/>
            </a:prstTxWarp>
            <a:spAutoFit/>
          </a:bodyPr>
          <a:lstStyle/>
          <a:p>
            <a:pPr>
              <a:lnSpc>
                <a:spcPct val="90000"/>
              </a:lnSpc>
              <a:spcBef>
                <a:spcPct val="20000"/>
              </a:spcBef>
            </a:pPr>
            <a:r>
              <a:rPr lang="en-US" sz="2000" dirty="0">
                <a:solidFill>
                  <a:schemeClr val="accent2"/>
                </a:solidFill>
                <a:latin typeface="Monotype Corsiva" pitchFamily="-84" charset="0"/>
              </a:rPr>
              <a:t>When there is force, there is change of velocity!!</a:t>
            </a:r>
          </a:p>
        </p:txBody>
      </p:sp>
      <p:sp>
        <p:nvSpPr>
          <p:cNvPr id="421900" name="Text Box 12"/>
          <p:cNvSpPr txBox="1">
            <a:spLocks noChangeArrowheads="1"/>
          </p:cNvSpPr>
          <p:nvPr/>
        </p:nvSpPr>
        <p:spPr bwMode="auto">
          <a:xfrm>
            <a:off x="152400" y="4481513"/>
            <a:ext cx="3962400" cy="749300"/>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dirty="0">
                <a:solidFill>
                  <a:schemeClr val="accent2"/>
                </a:solidFill>
                <a:latin typeface="Monotype Corsiva" pitchFamily="-84" charset="0"/>
              </a:rPr>
              <a:t>What happens if there are several forces being exerted on an object?</a:t>
            </a:r>
          </a:p>
        </p:txBody>
      </p:sp>
      <p:sp>
        <p:nvSpPr>
          <p:cNvPr id="421901" name="Text Box 13"/>
          <p:cNvSpPr txBox="1">
            <a:spLocks noChangeArrowheads="1"/>
          </p:cNvSpPr>
          <p:nvPr/>
        </p:nvSpPr>
        <p:spPr bwMode="auto">
          <a:xfrm>
            <a:off x="4191000" y="4495800"/>
            <a:ext cx="4876800" cy="928688"/>
          </a:xfrm>
          <a:prstGeom prst="rect">
            <a:avLst/>
          </a:prstGeom>
          <a:noFill/>
          <a:ln w="38100">
            <a:noFill/>
            <a:miter lim="800000"/>
            <a:headEnd/>
            <a:tailEnd/>
          </a:ln>
        </p:spPr>
        <p:txBody>
          <a:bodyPr>
            <a:prstTxWarp prst="textNoShape">
              <a:avLst/>
            </a:prstTxWarp>
            <a:spAutoFit/>
          </a:bodyPr>
          <a:lstStyle/>
          <a:p>
            <a:pPr>
              <a:lnSpc>
                <a:spcPct val="90000"/>
              </a:lnSpc>
              <a:spcBef>
                <a:spcPct val="20000"/>
              </a:spcBef>
            </a:pPr>
            <a:r>
              <a:rPr lang="en-US" sz="2000" dirty="0">
                <a:solidFill>
                  <a:schemeClr val="accent2"/>
                </a:solidFill>
                <a:latin typeface="Monotype Corsiva" pitchFamily="-84" charset="0"/>
              </a:rPr>
              <a:t>Force is a vector quantity, so vector sum of all forces, the NET FORCE, determines the direction of the resulting acceleration of the object.</a:t>
            </a:r>
          </a:p>
        </p:txBody>
      </p:sp>
      <p:grpSp>
        <p:nvGrpSpPr>
          <p:cNvPr id="2" name="Group 14"/>
          <p:cNvGrpSpPr>
            <a:grpSpLocks/>
          </p:cNvGrpSpPr>
          <p:nvPr/>
        </p:nvGrpSpPr>
        <p:grpSpPr bwMode="auto">
          <a:xfrm>
            <a:off x="457200" y="5395913"/>
            <a:ext cx="914400" cy="457200"/>
            <a:chOff x="288" y="3399"/>
            <a:chExt cx="576" cy="288"/>
          </a:xfrm>
        </p:grpSpPr>
        <p:sp>
          <p:nvSpPr>
            <p:cNvPr id="22554" name="Line 15"/>
            <p:cNvSpPr>
              <a:spLocks noChangeShapeType="1"/>
            </p:cNvSpPr>
            <p:nvPr/>
          </p:nvSpPr>
          <p:spPr bwMode="auto">
            <a:xfrm>
              <a:off x="288" y="3687"/>
              <a:ext cx="576" cy="0"/>
            </a:xfrm>
            <a:prstGeom prst="line">
              <a:avLst/>
            </a:prstGeom>
            <a:noFill/>
            <a:ln w="28575">
              <a:solidFill>
                <a:srgbClr val="003300"/>
              </a:solidFill>
              <a:round/>
              <a:headEnd/>
              <a:tailEnd type="triangle" w="med" len="med"/>
            </a:ln>
          </p:spPr>
          <p:txBody>
            <a:bodyPr>
              <a:prstTxWarp prst="textNoShape">
                <a:avLst/>
              </a:prstTxWarp>
            </a:bodyPr>
            <a:lstStyle/>
            <a:p>
              <a:endParaRPr lang="en-US"/>
            </a:p>
          </p:txBody>
        </p:sp>
        <p:sp>
          <p:nvSpPr>
            <p:cNvPr id="22555" name="Text Box 16"/>
            <p:cNvSpPr txBox="1">
              <a:spLocks noChangeArrowheads="1"/>
            </p:cNvSpPr>
            <p:nvPr/>
          </p:nvSpPr>
          <p:spPr bwMode="auto">
            <a:xfrm>
              <a:off x="422" y="3399"/>
              <a:ext cx="283" cy="288"/>
            </a:xfrm>
            <a:prstGeom prst="rect">
              <a:avLst/>
            </a:prstGeom>
            <a:noFill/>
            <a:ln w="9525">
              <a:noFill/>
              <a:miter lim="800000"/>
              <a:headEnd/>
              <a:tailEnd/>
            </a:ln>
          </p:spPr>
          <p:txBody>
            <a:bodyPr wrap="none">
              <a:prstTxWarp prst="textNoShape">
                <a:avLst/>
              </a:prstTxWarp>
              <a:spAutoFit/>
            </a:bodyPr>
            <a:lstStyle/>
            <a:p>
              <a:r>
                <a:rPr lang="en-US" b="1">
                  <a:latin typeface="Monotype Corsiva" pitchFamily="-84" charset="0"/>
                </a:rPr>
                <a:t>F</a:t>
              </a:r>
              <a:r>
                <a:rPr lang="en-US" b="1" baseline="-25000">
                  <a:latin typeface="Monotype Corsiva" pitchFamily="-84" charset="0"/>
                </a:rPr>
                <a:t>1</a:t>
              </a:r>
              <a:endParaRPr lang="en-US" b="1">
                <a:latin typeface="Monotype Corsiva" pitchFamily="-84" charset="0"/>
              </a:endParaRPr>
            </a:p>
          </p:txBody>
        </p:sp>
      </p:grpSp>
      <p:grpSp>
        <p:nvGrpSpPr>
          <p:cNvPr id="3" name="Group 17"/>
          <p:cNvGrpSpPr>
            <a:grpSpLocks/>
          </p:cNvGrpSpPr>
          <p:nvPr/>
        </p:nvGrpSpPr>
        <p:grpSpPr bwMode="auto">
          <a:xfrm>
            <a:off x="1676400" y="5395913"/>
            <a:ext cx="914400" cy="457200"/>
            <a:chOff x="1056" y="3399"/>
            <a:chExt cx="576" cy="288"/>
          </a:xfrm>
        </p:grpSpPr>
        <p:sp>
          <p:nvSpPr>
            <p:cNvPr id="22552" name="Line 18"/>
            <p:cNvSpPr>
              <a:spLocks noChangeShapeType="1"/>
            </p:cNvSpPr>
            <p:nvPr/>
          </p:nvSpPr>
          <p:spPr bwMode="auto">
            <a:xfrm rot="10800000">
              <a:off x="1056" y="3687"/>
              <a:ext cx="576" cy="0"/>
            </a:xfrm>
            <a:prstGeom prst="line">
              <a:avLst/>
            </a:prstGeom>
            <a:noFill/>
            <a:ln w="28575">
              <a:solidFill>
                <a:srgbClr val="003300"/>
              </a:solidFill>
              <a:round/>
              <a:headEnd/>
              <a:tailEnd type="triangle" w="med" len="med"/>
            </a:ln>
          </p:spPr>
          <p:txBody>
            <a:bodyPr>
              <a:prstTxWarp prst="textNoShape">
                <a:avLst/>
              </a:prstTxWarp>
            </a:bodyPr>
            <a:lstStyle/>
            <a:p>
              <a:endParaRPr lang="en-US"/>
            </a:p>
          </p:txBody>
        </p:sp>
        <p:sp>
          <p:nvSpPr>
            <p:cNvPr id="22553" name="Text Box 19"/>
            <p:cNvSpPr txBox="1">
              <a:spLocks noChangeArrowheads="1"/>
            </p:cNvSpPr>
            <p:nvPr/>
          </p:nvSpPr>
          <p:spPr bwMode="auto">
            <a:xfrm>
              <a:off x="1205" y="3399"/>
              <a:ext cx="283" cy="288"/>
            </a:xfrm>
            <a:prstGeom prst="rect">
              <a:avLst/>
            </a:prstGeom>
            <a:noFill/>
            <a:ln w="9525">
              <a:noFill/>
              <a:miter lim="800000"/>
              <a:headEnd/>
              <a:tailEnd/>
            </a:ln>
          </p:spPr>
          <p:txBody>
            <a:bodyPr wrap="none">
              <a:prstTxWarp prst="textNoShape">
                <a:avLst/>
              </a:prstTxWarp>
              <a:spAutoFit/>
            </a:bodyPr>
            <a:lstStyle/>
            <a:p>
              <a:r>
                <a:rPr lang="en-US" b="1">
                  <a:latin typeface="Monotype Corsiva" pitchFamily="-84" charset="0"/>
                </a:rPr>
                <a:t>F</a:t>
              </a:r>
              <a:r>
                <a:rPr lang="en-US" b="1" baseline="-25000">
                  <a:latin typeface="Monotype Corsiva" pitchFamily="-84" charset="0"/>
                </a:rPr>
                <a:t>2</a:t>
              </a:r>
              <a:endParaRPr lang="en-US" b="1">
                <a:latin typeface="Monotype Corsiva" pitchFamily="-84" charset="0"/>
              </a:endParaRPr>
            </a:p>
          </p:txBody>
        </p:sp>
      </p:grpSp>
      <p:sp>
        <p:nvSpPr>
          <p:cNvPr id="421908" name="AutoShape 20"/>
          <p:cNvSpPr>
            <a:spLocks noChangeArrowheads="1"/>
          </p:cNvSpPr>
          <p:nvPr/>
        </p:nvSpPr>
        <p:spPr bwMode="auto">
          <a:xfrm>
            <a:off x="1371600" y="5700713"/>
            <a:ext cx="304800" cy="304800"/>
          </a:xfrm>
          <a:prstGeom prst="cube">
            <a:avLst>
              <a:gd name="adj" fmla="val 25000"/>
            </a:avLst>
          </a:prstGeom>
          <a:solidFill>
            <a:srgbClr val="FF0000"/>
          </a:solidFill>
          <a:ln w="28575">
            <a:solidFill>
              <a:srgbClr val="003300"/>
            </a:solidFill>
            <a:miter lim="800000"/>
            <a:headEnd/>
            <a:tailEnd/>
          </a:ln>
        </p:spPr>
        <p:txBody>
          <a:bodyPr wrap="none" anchor="ctr">
            <a:prstTxWarp prst="textNoShape">
              <a:avLst/>
            </a:prstTxWarp>
          </a:bodyPr>
          <a:lstStyle/>
          <a:p>
            <a:endParaRPr lang="en-US"/>
          </a:p>
        </p:txBody>
      </p:sp>
      <p:sp>
        <p:nvSpPr>
          <p:cNvPr id="421909" name="Text Box 21"/>
          <p:cNvSpPr txBox="1">
            <a:spLocks noChangeArrowheads="1"/>
          </p:cNvSpPr>
          <p:nvPr/>
        </p:nvSpPr>
        <p:spPr bwMode="auto">
          <a:xfrm>
            <a:off x="2743200" y="5562600"/>
            <a:ext cx="1500188" cy="679450"/>
          </a:xfrm>
          <a:prstGeom prst="rect">
            <a:avLst/>
          </a:prstGeom>
          <a:solidFill>
            <a:srgbClr val="FFFFCC"/>
          </a:solidFill>
          <a:ln w="38100">
            <a:solidFill>
              <a:srgbClr val="003300"/>
            </a:solidFill>
            <a:miter lim="800000"/>
            <a:headEnd/>
            <a:tailEnd/>
          </a:ln>
        </p:spPr>
        <p:txBody>
          <a:bodyPr wrap="square">
            <a:prstTxWarp prst="textNoShape">
              <a:avLst/>
            </a:prstTxWarp>
            <a:spAutoFit/>
          </a:bodyPr>
          <a:lstStyle/>
          <a:p>
            <a:pPr>
              <a:lnSpc>
                <a:spcPct val="90000"/>
              </a:lnSpc>
              <a:spcBef>
                <a:spcPct val="20000"/>
              </a:spcBef>
            </a:pPr>
            <a:r>
              <a:rPr lang="en-US" sz="2000" dirty="0">
                <a:solidFill>
                  <a:srgbClr val="990000"/>
                </a:solidFill>
                <a:latin typeface="Monotype Corsiva" pitchFamily="-84" charset="0"/>
              </a:rPr>
              <a:t>NET FORCE, </a:t>
            </a:r>
            <a:r>
              <a:rPr lang="en-US" sz="2000" b="1" dirty="0">
                <a:solidFill>
                  <a:srgbClr val="990000"/>
                </a:solidFill>
                <a:latin typeface="Monotype Corsiva" pitchFamily="-84" charset="0"/>
              </a:rPr>
              <a:t>F= F</a:t>
            </a:r>
            <a:r>
              <a:rPr lang="en-US" sz="2000" b="1" baseline="-25000" dirty="0">
                <a:solidFill>
                  <a:srgbClr val="990000"/>
                </a:solidFill>
                <a:latin typeface="Monotype Corsiva" pitchFamily="-84" charset="0"/>
              </a:rPr>
              <a:t>1</a:t>
            </a:r>
            <a:r>
              <a:rPr lang="en-US" sz="2000" b="1" dirty="0">
                <a:solidFill>
                  <a:srgbClr val="990000"/>
                </a:solidFill>
                <a:latin typeface="Monotype Corsiva" pitchFamily="-84" charset="0"/>
              </a:rPr>
              <a:t>+F</a:t>
            </a:r>
            <a:r>
              <a:rPr lang="en-US" sz="2000" b="1" baseline="-25000" dirty="0">
                <a:solidFill>
                  <a:srgbClr val="990000"/>
                </a:solidFill>
                <a:latin typeface="Monotype Corsiva" pitchFamily="-84" charset="0"/>
              </a:rPr>
              <a:t>2</a:t>
            </a:r>
          </a:p>
        </p:txBody>
      </p:sp>
      <p:sp>
        <p:nvSpPr>
          <p:cNvPr id="421910" name="Text Box 22"/>
          <p:cNvSpPr txBox="1">
            <a:spLocks noChangeArrowheads="1"/>
          </p:cNvSpPr>
          <p:nvPr/>
        </p:nvSpPr>
        <p:spPr bwMode="auto">
          <a:xfrm>
            <a:off x="4395788" y="5568950"/>
            <a:ext cx="4114800" cy="679450"/>
          </a:xfrm>
          <a:prstGeom prst="rect">
            <a:avLst/>
          </a:prstGeom>
          <a:solidFill>
            <a:srgbClr val="FFFFCC"/>
          </a:solidFill>
          <a:ln w="38100">
            <a:solidFill>
              <a:srgbClr val="003300"/>
            </a:solid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Monotype Corsiva" pitchFamily="-84" charset="0"/>
              </a:rPr>
              <a:t>When the net force on an object is </a:t>
            </a:r>
            <a:r>
              <a:rPr lang="en-US" sz="2000" b="1">
                <a:solidFill>
                  <a:srgbClr val="990000"/>
                </a:solidFill>
                <a:latin typeface="Monotype Corsiva" pitchFamily="-84" charset="0"/>
              </a:rPr>
              <a:t>0</a:t>
            </a:r>
            <a:r>
              <a:rPr lang="en-US" sz="2000">
                <a:solidFill>
                  <a:srgbClr val="990000"/>
                </a:solidFill>
                <a:latin typeface="Monotype Corsiva" pitchFamily="-84" charset="0"/>
              </a:rPr>
              <a:t>, it has constant velocity and is at its equilibrium!!</a:t>
            </a:r>
            <a:endParaRPr lang="en-US" sz="2000" b="1" baseline="-25000">
              <a:solidFill>
                <a:srgbClr val="990000"/>
              </a:solidFill>
              <a:latin typeface="Monotype Corsiva" pitchFamily="-84" charset="0"/>
            </a:endParaRPr>
          </a:p>
        </p:txBody>
      </p:sp>
      <p:sp>
        <p:nvSpPr>
          <p:cNvPr id="421911" name="Text Box 23"/>
          <p:cNvSpPr txBox="1">
            <a:spLocks noChangeArrowheads="1"/>
          </p:cNvSpPr>
          <p:nvPr/>
        </p:nvSpPr>
        <p:spPr bwMode="auto">
          <a:xfrm>
            <a:off x="4343400" y="4052888"/>
            <a:ext cx="3124200" cy="377026"/>
          </a:xfrm>
          <a:prstGeom prst="rect">
            <a:avLst/>
          </a:prstGeom>
          <a:noFill/>
          <a:ln w="38100">
            <a:noFill/>
            <a:miter lim="800000"/>
            <a:headEnd/>
            <a:tailEnd/>
          </a:ln>
        </p:spPr>
        <p:txBody>
          <a:bodyPr wrap="square">
            <a:prstTxWarp prst="textNoShape">
              <a:avLst/>
            </a:prstTxWarp>
            <a:spAutoFit/>
          </a:bodyPr>
          <a:lstStyle/>
          <a:p>
            <a:pPr>
              <a:lnSpc>
                <a:spcPct val="90000"/>
              </a:lnSpc>
              <a:spcBef>
                <a:spcPct val="20000"/>
              </a:spcBef>
            </a:pPr>
            <a:r>
              <a:rPr lang="en-US" sz="2000" dirty="0">
                <a:solidFill>
                  <a:schemeClr val="accent2"/>
                </a:solidFill>
                <a:latin typeface="Monotype Corsiva" pitchFamily="-84" charset="0"/>
              </a:rPr>
              <a:t>What does force cause? (</a:t>
            </a:r>
            <a:r>
              <a:rPr lang="en-US" sz="2000" dirty="0">
                <a:solidFill>
                  <a:srgbClr val="CC00CC"/>
                </a:solidFill>
                <a:latin typeface="Monotype Corsiva" pitchFamily="-84" charset="0"/>
              </a:rPr>
              <a:t>poll 10</a:t>
            </a:r>
            <a:r>
              <a:rPr lang="en-US" sz="2000" dirty="0">
                <a:solidFill>
                  <a:schemeClr val="accent2"/>
                </a:solidFill>
                <a:latin typeface="Monotype Corsiva" pitchFamily="-84" charset="0"/>
              </a:rPr>
              <a:t>)</a:t>
            </a:r>
          </a:p>
        </p:txBody>
      </p:sp>
      <p:sp>
        <p:nvSpPr>
          <p:cNvPr id="421912" name="Text Box 24"/>
          <p:cNvSpPr txBox="1">
            <a:spLocks noChangeArrowheads="1"/>
          </p:cNvSpPr>
          <p:nvPr/>
        </p:nvSpPr>
        <p:spPr bwMode="auto">
          <a:xfrm>
            <a:off x="7467600" y="4052888"/>
            <a:ext cx="1524000" cy="377026"/>
          </a:xfrm>
          <a:prstGeom prst="rect">
            <a:avLst/>
          </a:prstGeom>
          <a:noFill/>
          <a:ln w="38100">
            <a:noFill/>
            <a:miter lim="800000"/>
            <a:headEnd/>
            <a:tailEnd/>
          </a:ln>
        </p:spPr>
        <p:txBody>
          <a:bodyPr wrap="square">
            <a:prstTxWarp prst="textNoShape">
              <a:avLst/>
            </a:prstTxWarp>
            <a:spAutoFit/>
          </a:bodyPr>
          <a:lstStyle/>
          <a:p>
            <a:pPr>
              <a:lnSpc>
                <a:spcPct val="90000"/>
              </a:lnSpc>
              <a:spcBef>
                <a:spcPct val="20000"/>
              </a:spcBef>
            </a:pPr>
            <a:r>
              <a:rPr lang="en-US" sz="2000" dirty="0">
                <a:solidFill>
                  <a:srgbClr val="A50021"/>
                </a:solidFill>
                <a:latin typeface="Monotype Corsiva" pitchFamily="-84" charset="0"/>
              </a:rPr>
              <a:t>an acceleration</a:t>
            </a:r>
          </a:p>
        </p:txBody>
      </p:sp>
    </p:spTree>
    <p:extLst>
      <p:ext uri="{BB962C8B-B14F-4D97-AF65-F5344CB8AC3E}">
        <p14:creationId xmlns:p14="http://schemas.microsoft.com/office/powerpoint/2010/main" val="155184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wipe(left)">
                                      <p:cBhvr>
                                        <p:cTn id="7" dur="500"/>
                                        <p:tgtEl>
                                          <p:spTgt spid="421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1892"/>
                                        </p:tgtEl>
                                        <p:attrNameLst>
                                          <p:attrName>style.visibility</p:attrName>
                                        </p:attrNameLst>
                                      </p:cBhvr>
                                      <p:to>
                                        <p:strVal val="visible"/>
                                      </p:to>
                                    </p:set>
                                    <p:animEffect transition="in" filter="wipe(left)">
                                      <p:cBhvr>
                                        <p:cTn id="12" dur="500"/>
                                        <p:tgtEl>
                                          <p:spTgt spid="4218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1893"/>
                                        </p:tgtEl>
                                        <p:attrNameLst>
                                          <p:attrName>style.visibility</p:attrName>
                                        </p:attrNameLst>
                                      </p:cBhvr>
                                      <p:to>
                                        <p:strVal val="visible"/>
                                      </p:to>
                                    </p:set>
                                    <p:animEffect transition="in" filter="wipe(left)">
                                      <p:cBhvr>
                                        <p:cTn id="17" dur="500"/>
                                        <p:tgtEl>
                                          <p:spTgt spid="4218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1895"/>
                                        </p:tgtEl>
                                        <p:attrNameLst>
                                          <p:attrName>style.visibility</p:attrName>
                                        </p:attrNameLst>
                                      </p:cBhvr>
                                      <p:to>
                                        <p:strVal val="visible"/>
                                      </p:to>
                                    </p:set>
                                    <p:animEffect transition="in" filter="wipe(left)">
                                      <p:cBhvr>
                                        <p:cTn id="22" dur="500"/>
                                        <p:tgtEl>
                                          <p:spTgt spid="421895"/>
                                        </p:tgtEl>
                                      </p:cBhvr>
                                    </p:animEffect>
                                  </p:childTnLst>
                                </p:cTn>
                              </p:par>
                            </p:childTnLst>
                          </p:cTn>
                        </p:par>
                        <p:par>
                          <p:cTn id="23" fill="hold">
                            <p:stCondLst>
                              <p:cond delay="950"/>
                            </p:stCondLst>
                            <p:childTnLst>
                              <p:par>
                                <p:cTn id="24" presetID="22" presetClass="entr" presetSubtype="8" fill="hold" grpId="0" nodeType="afterEffect">
                                  <p:stCondLst>
                                    <p:cond delay="0"/>
                                  </p:stCondLst>
                                  <p:childTnLst>
                                    <p:set>
                                      <p:cBhvr>
                                        <p:cTn id="25" dur="1" fill="hold">
                                          <p:stCondLst>
                                            <p:cond delay="0"/>
                                          </p:stCondLst>
                                        </p:cTn>
                                        <p:tgtEl>
                                          <p:spTgt spid="421896"/>
                                        </p:tgtEl>
                                        <p:attrNameLst>
                                          <p:attrName>style.visibility</p:attrName>
                                        </p:attrNameLst>
                                      </p:cBhvr>
                                      <p:to>
                                        <p:strVal val="visible"/>
                                      </p:to>
                                    </p:set>
                                    <p:animEffect transition="in" filter="wipe(left)">
                                      <p:cBhvr>
                                        <p:cTn id="26" dur="2000"/>
                                        <p:tgtEl>
                                          <p:spTgt spid="42189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421897"/>
                                        </p:tgtEl>
                                        <p:attrNameLst>
                                          <p:attrName>style.visibility</p:attrName>
                                        </p:attrNameLst>
                                      </p:cBhvr>
                                      <p:to>
                                        <p:strVal val="visible"/>
                                      </p:to>
                                    </p:set>
                                    <p:animEffect transition="in" filter="wipe(left)">
                                      <p:cBhvr>
                                        <p:cTn id="31" dur="500"/>
                                        <p:tgtEl>
                                          <p:spTgt spid="42189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21894"/>
                                        </p:tgtEl>
                                        <p:attrNameLst>
                                          <p:attrName>style.visibility</p:attrName>
                                        </p:attrNameLst>
                                      </p:cBhvr>
                                      <p:to>
                                        <p:strVal val="visible"/>
                                      </p:to>
                                    </p:set>
                                    <p:animEffect transition="in" filter="wipe(left)">
                                      <p:cBhvr>
                                        <p:cTn id="36" dur="500"/>
                                        <p:tgtEl>
                                          <p:spTgt spid="42189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21898"/>
                                        </p:tgtEl>
                                        <p:attrNameLst>
                                          <p:attrName>style.visibility</p:attrName>
                                        </p:attrNameLst>
                                      </p:cBhvr>
                                      <p:to>
                                        <p:strVal val="visible"/>
                                      </p:to>
                                    </p:set>
                                    <p:animEffect transition="in" filter="wipe(left)">
                                      <p:cBhvr>
                                        <p:cTn id="41" dur="500"/>
                                        <p:tgtEl>
                                          <p:spTgt spid="42189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421899"/>
                                        </p:tgtEl>
                                        <p:attrNameLst>
                                          <p:attrName>style.visibility</p:attrName>
                                        </p:attrNameLst>
                                      </p:cBhvr>
                                      <p:to>
                                        <p:strVal val="visible"/>
                                      </p:to>
                                    </p:set>
                                    <p:animEffect transition="in" filter="wipe(left)">
                                      <p:cBhvr>
                                        <p:cTn id="46" dur="500"/>
                                        <p:tgtEl>
                                          <p:spTgt spid="42189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421911"/>
                                        </p:tgtEl>
                                        <p:attrNameLst>
                                          <p:attrName>style.visibility</p:attrName>
                                        </p:attrNameLst>
                                      </p:cBhvr>
                                      <p:to>
                                        <p:strVal val="visible"/>
                                      </p:to>
                                    </p:set>
                                    <p:animEffect transition="in" filter="wipe(left)">
                                      <p:cBhvr>
                                        <p:cTn id="51" dur="500"/>
                                        <p:tgtEl>
                                          <p:spTgt spid="4219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421912"/>
                                        </p:tgtEl>
                                        <p:attrNameLst>
                                          <p:attrName>style.visibility</p:attrName>
                                        </p:attrNameLst>
                                      </p:cBhvr>
                                      <p:to>
                                        <p:strVal val="visible"/>
                                      </p:to>
                                    </p:set>
                                    <p:animEffect transition="in" filter="wipe(left)">
                                      <p:cBhvr>
                                        <p:cTn id="56" dur="500"/>
                                        <p:tgtEl>
                                          <p:spTgt spid="4219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421900"/>
                                        </p:tgtEl>
                                        <p:attrNameLst>
                                          <p:attrName>style.visibility</p:attrName>
                                        </p:attrNameLst>
                                      </p:cBhvr>
                                      <p:to>
                                        <p:strVal val="visible"/>
                                      </p:to>
                                    </p:set>
                                    <p:animEffect transition="in" filter="wipe(left)">
                                      <p:cBhvr>
                                        <p:cTn id="61" dur="500"/>
                                        <p:tgtEl>
                                          <p:spTgt spid="42190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421901"/>
                                        </p:tgtEl>
                                        <p:attrNameLst>
                                          <p:attrName>style.visibility</p:attrName>
                                        </p:attrNameLst>
                                      </p:cBhvr>
                                      <p:to>
                                        <p:strVal val="visible"/>
                                      </p:to>
                                    </p:set>
                                    <p:animEffect transition="in" filter="wipe(left)">
                                      <p:cBhvr>
                                        <p:cTn id="66" dur="500"/>
                                        <p:tgtEl>
                                          <p:spTgt spid="42190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21908"/>
                                        </p:tgtEl>
                                        <p:attrNameLst>
                                          <p:attrName>style.visibility</p:attrName>
                                        </p:attrNameLst>
                                      </p:cBhvr>
                                      <p:to>
                                        <p:strVal val="visible"/>
                                      </p:to>
                                    </p:set>
                                    <p:animEffect transition="in" filter="wipe(left)">
                                      <p:cBhvr>
                                        <p:cTn id="71" dur="500"/>
                                        <p:tgtEl>
                                          <p:spTgt spid="42190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left)">
                                      <p:cBhvr>
                                        <p:cTn id="76" dur="500"/>
                                        <p:tgtEl>
                                          <p:spTgt spid="2"/>
                                        </p:tgtEl>
                                      </p:cBhvr>
                                    </p:animEffect>
                                  </p:childTnLst>
                                </p:cTn>
                              </p:par>
                            </p:childTnLst>
                          </p:cTn>
                        </p:par>
                        <p:par>
                          <p:cTn id="77" fill="hold">
                            <p:stCondLst>
                              <p:cond delay="500"/>
                            </p:stCondLst>
                            <p:childTnLst>
                              <p:par>
                                <p:cTn id="78" presetID="22" presetClass="entr" presetSubtype="2" fill="hold" nodeType="after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right)">
                                      <p:cBhvr>
                                        <p:cTn id="80" dur="10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421909"/>
                                        </p:tgtEl>
                                        <p:attrNameLst>
                                          <p:attrName>style.visibility</p:attrName>
                                        </p:attrNameLst>
                                      </p:cBhvr>
                                      <p:to>
                                        <p:strVal val="visible"/>
                                      </p:to>
                                    </p:set>
                                    <p:animEffect transition="in" filter="wipe(left)">
                                      <p:cBhvr>
                                        <p:cTn id="85" dur="500"/>
                                        <p:tgtEl>
                                          <p:spTgt spid="42190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421910"/>
                                        </p:tgtEl>
                                        <p:attrNameLst>
                                          <p:attrName>style.visibility</p:attrName>
                                        </p:attrNameLst>
                                      </p:cBhvr>
                                      <p:to>
                                        <p:strVal val="visible"/>
                                      </p:to>
                                    </p:set>
                                    <p:animEffect transition="in" filter="wipe(left)">
                                      <p:cBhvr>
                                        <p:cTn id="90" dur="500"/>
                                        <p:tgtEl>
                                          <p:spTgt spid="421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P spid="421892" grpId="0" animBg="1" autoUpdateAnimBg="0"/>
      <p:bldP spid="421893" grpId="0" animBg="1" autoUpdateAnimBg="0"/>
      <p:bldP spid="421894" grpId="0" animBg="1" autoUpdateAnimBg="0"/>
      <p:bldP spid="421895" grpId="0"/>
      <p:bldP spid="421896" grpId="0" animBg="1"/>
      <p:bldP spid="421897" grpId="0"/>
      <p:bldP spid="421898" grpId="0"/>
      <p:bldP spid="421899" grpId="0"/>
      <p:bldP spid="421900" grpId="0"/>
      <p:bldP spid="421901" grpId="0"/>
      <p:bldP spid="421908" grpId="0" animBg="1"/>
      <p:bldP spid="421909" grpId="0" animBg="1" autoUpdateAnimBg="0"/>
      <p:bldP spid="421910" grpId="0" animBg="1" autoUpdateAnimBg="0"/>
      <p:bldP spid="421911" grpId="0"/>
      <p:bldP spid="4219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Monday, Feb. 22,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457200"/>
            <a:ext cx="8839200" cy="5562600"/>
          </a:xfrm>
        </p:spPr>
        <p:txBody>
          <a:bodyPr/>
          <a:lstStyle/>
          <a:p>
            <a:pPr eaLnBrk="1" hangingPunct="1"/>
            <a:r>
              <a:rPr lang="en-US" sz="2400" dirty="0">
                <a:ea typeface="ＭＳ Ｐゴシック" pitchFamily="-84" charset="-128"/>
                <a:cs typeface="ＭＳ Ｐゴシック" pitchFamily="-84" charset="-128"/>
              </a:rPr>
              <a:t>Quiz #2 beginning of the class next Wednesday, March 3</a:t>
            </a:r>
          </a:p>
          <a:p>
            <a:pPr lvl="1" eaLnBrk="1" hangingPunct="1">
              <a:spcBef>
                <a:spcPts val="200"/>
              </a:spcBef>
            </a:pPr>
            <a:r>
              <a:rPr lang="en-US" sz="2000" dirty="0"/>
              <a:t>Covers CH3.4 to what we finish next Monday, March 1</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FS-Q2-LastName-FirstName-SP21.pdf</a:t>
            </a:r>
          </a:p>
          <a:p>
            <a:pPr lvl="2" eaLnBrk="1" hangingPunct="1">
              <a:spcBef>
                <a:spcPts val="200"/>
              </a:spcBef>
            </a:pPr>
            <a:r>
              <a:rPr lang="en-US" sz="1800" dirty="0"/>
              <a:t>Once submitted, you cannot change, unless I ask you to delete part of the sheet!</a:t>
            </a:r>
            <a:endParaRPr lang="en-US" sz="2400" dirty="0"/>
          </a:p>
          <a:p>
            <a:pPr eaLnBrk="1" hangingPunct="1">
              <a:spcBef>
                <a:spcPts val="200"/>
              </a:spcBef>
            </a:pPr>
            <a:r>
              <a:rPr lang="en-US" sz="2400" dirty="0"/>
              <a:t>Reminder: Extra credit special COVID seminar at 4pm Saturday, March 20</a:t>
            </a:r>
            <a:endParaRPr lang="en-US" sz="2000" dirty="0"/>
          </a:p>
          <a:p>
            <a:pPr lvl="1" eaLnBrk="1" hangingPunct="1">
              <a:spcBef>
                <a:spcPts val="200"/>
              </a:spcBef>
            </a:pPr>
            <a:r>
              <a:rPr lang="en-US" sz="2000" dirty="0"/>
              <a:t>Extra credit for participation and for asking the relevant questions</a:t>
            </a:r>
          </a:p>
          <a:p>
            <a:pPr lvl="1" eaLnBrk="1" hangingPunct="1">
              <a:spcBef>
                <a:spcPts val="200"/>
              </a:spcBef>
            </a:pPr>
            <a:r>
              <a:rPr lang="en-US" sz="2000" dirty="0"/>
              <a:t>Dr. Linda Lee, a practicing physician from Wisconsin</a:t>
            </a:r>
          </a:p>
          <a:p>
            <a:pPr eaLnBrk="1" hangingPunct="1">
              <a:spcBef>
                <a:spcPts val="200"/>
              </a:spcBef>
            </a:pPr>
            <a:r>
              <a:rPr lang="en-US" sz="2400" dirty="0"/>
              <a:t>Term 1 results</a:t>
            </a:r>
          </a:p>
          <a:p>
            <a:pPr lvl="1" eaLnBrk="1" hangingPunct="1">
              <a:spcBef>
                <a:spcPts val="200"/>
              </a:spcBef>
            </a:pPr>
            <a:r>
              <a:rPr lang="en-US" sz="2000" dirty="0"/>
              <a:t>Class average: 79/102</a:t>
            </a:r>
          </a:p>
          <a:p>
            <a:pPr lvl="2" eaLnBrk="1" hangingPunct="1">
              <a:spcBef>
                <a:spcPts val="200"/>
              </a:spcBef>
            </a:pPr>
            <a:r>
              <a:rPr lang="en-US" sz="1600" dirty="0"/>
              <a:t>Equivalent to 77.4/100</a:t>
            </a:r>
          </a:p>
          <a:p>
            <a:pPr lvl="1" eaLnBrk="1" hangingPunct="1">
              <a:spcBef>
                <a:spcPts val="200"/>
              </a:spcBef>
            </a:pPr>
            <a:r>
              <a:rPr lang="en-US" sz="2000" dirty="0"/>
              <a:t>Top score: 102/102</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Monday, Feb. 22, 2021</a:t>
            </a:r>
          </a:p>
        </p:txBody>
      </p:sp>
      <p:sp>
        <p:nvSpPr>
          <p:cNvPr id="8" name="Footer Placeholder 4"/>
          <p:cNvSpPr>
            <a:spLocks noGrp="1"/>
          </p:cNvSpPr>
          <p:nvPr>
            <p:ph type="ftr" sz="quarter" idx="11"/>
          </p:nvPr>
        </p:nvSpPr>
        <p:spPr/>
        <p:txBody>
          <a:bodyPr/>
          <a:lstStyle/>
          <a:p>
            <a:pPr>
              <a:defRPr/>
            </a:pPr>
            <a:r>
              <a:rPr lang="de-DE"/>
              <a:t>PHYS 1443-003, Spring 2021                    Dr. Jaehoon Yu</a:t>
            </a:r>
            <a:endParaRPr lang="en-US"/>
          </a:p>
        </p:txBody>
      </p:sp>
      <p:sp>
        <p:nvSpPr>
          <p:cNvPr id="38916" name="Slide Number Placeholder 5"/>
          <p:cNvSpPr>
            <a:spLocks noGrp="1"/>
          </p:cNvSpPr>
          <p:nvPr>
            <p:ph type="sldNum" sz="quarter" idx="12"/>
          </p:nvPr>
        </p:nvSpPr>
        <p:spPr/>
        <p:txBody>
          <a:bodyPr/>
          <a:lstStyle/>
          <a:p>
            <a:pPr>
              <a:defRPr/>
            </a:pPr>
            <a:fld id="{1BC293E1-DDA2-4944-B029-05297B3D35FB}" type="slidenum">
              <a:rPr lang="en-US"/>
              <a:pPr>
                <a:defRPr/>
              </a:pPr>
              <a:t>3</a:t>
            </a:fld>
            <a:endParaRPr lang="en-US"/>
          </a:p>
        </p:txBody>
      </p:sp>
      <p:sp>
        <p:nvSpPr>
          <p:cNvPr id="37893" name="Rectangle 2"/>
          <p:cNvSpPr>
            <a:spLocks noGrp="1" noChangeArrowheads="1"/>
          </p:cNvSpPr>
          <p:nvPr>
            <p:ph type="title"/>
          </p:nvPr>
        </p:nvSpPr>
        <p:spPr>
          <a:xfrm>
            <a:off x="886769" y="-23019"/>
            <a:ext cx="7772400" cy="685800"/>
          </a:xfrm>
        </p:spPr>
        <p:txBody>
          <a:bodyPr/>
          <a:lstStyle/>
          <a:p>
            <a:pPr eaLnBrk="1" hangingPunct="1"/>
            <a:r>
              <a:rPr lang="en-US" sz="4000" dirty="0"/>
              <a:t>Evaluation Policy</a:t>
            </a:r>
          </a:p>
        </p:txBody>
      </p:sp>
      <p:sp>
        <p:nvSpPr>
          <p:cNvPr id="200707" name="Rectangle 3"/>
          <p:cNvSpPr>
            <a:spLocks noGrp="1" noChangeArrowheads="1"/>
          </p:cNvSpPr>
          <p:nvPr>
            <p:ph type="body" idx="1"/>
          </p:nvPr>
        </p:nvSpPr>
        <p:spPr>
          <a:xfrm>
            <a:off x="533400" y="533400"/>
            <a:ext cx="8610600" cy="5410200"/>
          </a:xfrm>
          <a:solidFill>
            <a:srgbClr val="FFFFFF"/>
          </a:solidFill>
        </p:spPr>
        <p:txBody>
          <a:bodyPr/>
          <a:lstStyle/>
          <a:p>
            <a:pPr eaLnBrk="1" hangingPunct="1">
              <a:lnSpc>
                <a:spcPct val="80000"/>
              </a:lnSpc>
            </a:pPr>
            <a:r>
              <a:rPr lang="en-US" sz="2400" dirty="0"/>
              <a:t>Homework: </a:t>
            </a:r>
            <a:r>
              <a:rPr lang="en-US" altLang="ko-KR" sz="2400" dirty="0">
                <a:ea typeface="굴림" charset="-127"/>
                <a:cs typeface="굴림" charset="-127"/>
              </a:rPr>
              <a:t>25</a:t>
            </a:r>
            <a:r>
              <a:rPr lang="en-US" sz="2400" dirty="0"/>
              <a:t>%!!! </a:t>
            </a:r>
            <a:r>
              <a:rPr lang="en-US" sz="1800" dirty="0"/>
              <a:t>(clinic: </a:t>
            </a:r>
            <a:r>
              <a:rPr lang="en-US" sz="2400" u="sng" dirty="0">
                <a:hlinkClick r:id="rId2"/>
              </a:rPr>
              <a:t>https://www.uta.edu/physics/current/clinics.php</a:t>
            </a:r>
            <a:r>
              <a:rPr lang="en-US" sz="2400" u="sng" dirty="0"/>
              <a:t>) </a:t>
            </a:r>
            <a:endParaRPr lang="en-US" sz="2400" dirty="0"/>
          </a:p>
          <a:p>
            <a:pPr eaLnBrk="1" hangingPunct="1">
              <a:lnSpc>
                <a:spcPct val="80000"/>
              </a:lnSpc>
            </a:pPr>
            <a:r>
              <a:rPr lang="en-US" sz="2400" dirty="0"/>
              <a:t>Exams</a:t>
            </a:r>
          </a:p>
          <a:p>
            <a:pPr lvl="1" eaLnBrk="1" hangingPunct="1">
              <a:lnSpc>
                <a:spcPct val="80000"/>
              </a:lnSpc>
            </a:pPr>
            <a:r>
              <a:rPr lang="en-US" sz="2000" dirty="0"/>
              <a:t>Final Comprehensive Exam (2pm, Mon., </a:t>
            </a:r>
            <a:r>
              <a:rPr lang="en-US" sz="2000" dirty="0">
                <a:ea typeface="굴림" charset="-127"/>
              </a:rPr>
              <a:t>5</a:t>
            </a:r>
            <a:r>
              <a:rPr lang="en-US" sz="2000" dirty="0">
                <a:ea typeface="굴림" charset="-127"/>
                <a:cs typeface="굴림" charset="-127"/>
              </a:rPr>
              <a:t>/10/21</a:t>
            </a:r>
            <a:r>
              <a:rPr lang="en-US" sz="2000" dirty="0"/>
              <a:t>): 23%</a:t>
            </a:r>
          </a:p>
          <a:p>
            <a:pPr lvl="1" eaLnBrk="1" hangingPunct="1">
              <a:lnSpc>
                <a:spcPct val="80000"/>
              </a:lnSpc>
            </a:pPr>
            <a:r>
              <a:rPr lang="en-US" sz="2000" dirty="0"/>
              <a:t>Mid-term Comprehensive Exam (2:30pm, Wed., 3/10/21): 20%</a:t>
            </a:r>
          </a:p>
          <a:p>
            <a:pPr lvl="1" eaLnBrk="1" hangingPunct="1">
              <a:lnSpc>
                <a:spcPct val="80000"/>
              </a:lnSpc>
            </a:pPr>
            <a:r>
              <a:rPr lang="en-US" sz="2000" dirty="0"/>
              <a:t>One better of the two term Exams (2/10/21 and 4/12/21): </a:t>
            </a:r>
            <a:r>
              <a:rPr lang="en-US" altLang="ko-KR" sz="2000" dirty="0">
                <a:ea typeface="굴림" charset="-127"/>
                <a:cs typeface="굴림" charset="-127"/>
              </a:rPr>
              <a:t>12</a:t>
            </a:r>
            <a:r>
              <a:rPr lang="en-US" sz="2000" dirty="0"/>
              <a:t>%</a:t>
            </a:r>
            <a:endParaRPr lang="en-US" sz="1800" dirty="0"/>
          </a:p>
          <a:p>
            <a:pPr lvl="1" eaLnBrk="1" hangingPunct="1">
              <a:lnSpc>
                <a:spcPct val="80000"/>
              </a:lnSpc>
            </a:pPr>
            <a:r>
              <a:rPr lang="en-US" sz="2000" dirty="0"/>
              <a:t>Missing an exam is not permissible unless pre-approved</a:t>
            </a:r>
          </a:p>
          <a:p>
            <a:pPr lvl="2" eaLnBrk="1" hangingPunct="1">
              <a:lnSpc>
                <a:spcPct val="80000"/>
              </a:lnSpc>
            </a:pPr>
            <a:r>
              <a:rPr lang="en-US" sz="1800" dirty="0"/>
              <a:t>No makeup test</a:t>
            </a:r>
          </a:p>
          <a:p>
            <a:pPr lvl="2" eaLnBrk="1" hangingPunct="1">
              <a:lnSpc>
                <a:spcPct val="80000"/>
              </a:lnSpc>
            </a:pPr>
            <a:r>
              <a:rPr lang="en-US" sz="1800" u="sng" dirty="0">
                <a:solidFill>
                  <a:srgbClr val="A50021"/>
                </a:solidFill>
              </a:rPr>
              <a:t>You will get an F if you miss any of the exams without a prior approval no matter how well you’ve been doing in class!</a:t>
            </a:r>
          </a:p>
          <a:p>
            <a:pPr eaLnBrk="1" hangingPunct="1">
              <a:lnSpc>
                <a:spcPct val="80000"/>
              </a:lnSpc>
            </a:pPr>
            <a:r>
              <a:rPr lang="en-US" sz="2400" dirty="0"/>
              <a:t>Lab score: 10%</a:t>
            </a:r>
          </a:p>
          <a:p>
            <a:pPr lvl="1" eaLnBrk="1" hangingPunct="1">
              <a:lnSpc>
                <a:spcPct val="80000"/>
              </a:lnSpc>
            </a:pPr>
            <a:r>
              <a:rPr lang="en-US" sz="2000" dirty="0">
                <a:solidFill>
                  <a:srgbClr val="FF0066"/>
                </a:solidFill>
              </a:rPr>
              <a:t>If passed the lab before, can request a lab exemption (form available on web)</a:t>
            </a:r>
          </a:p>
          <a:p>
            <a:pPr eaLnBrk="1" hangingPunct="1">
              <a:lnSpc>
                <a:spcPct val="80000"/>
              </a:lnSpc>
            </a:pPr>
            <a:r>
              <a:rPr lang="en-US" sz="2400" dirty="0"/>
              <a:t>Pop-quizzes: 10%</a:t>
            </a:r>
          </a:p>
          <a:p>
            <a:pPr eaLnBrk="1" hangingPunct="1">
              <a:lnSpc>
                <a:spcPct val="80000"/>
              </a:lnSpc>
            </a:pPr>
            <a:r>
              <a:rPr lang="en-US" sz="2400" dirty="0"/>
              <a:t>Extra credits: 10% of the total</a:t>
            </a:r>
          </a:p>
          <a:p>
            <a:pPr lvl="1" eaLnBrk="1" hangingPunct="1">
              <a:lnSpc>
                <a:spcPct val="80000"/>
              </a:lnSpc>
            </a:pPr>
            <a:r>
              <a:rPr lang="en-US" sz="2000" dirty="0"/>
              <a:t>Random attendances</a:t>
            </a:r>
          </a:p>
          <a:p>
            <a:pPr lvl="1" eaLnBrk="1" hangingPunct="1">
              <a:lnSpc>
                <a:spcPct val="80000"/>
              </a:lnSpc>
            </a:pPr>
            <a:r>
              <a:rPr lang="en-US" sz="2000" dirty="0"/>
              <a:t>Strong participation in the class discussions</a:t>
            </a:r>
          </a:p>
          <a:p>
            <a:pPr lvl="1" eaLnBrk="1" hangingPunct="1">
              <a:lnSpc>
                <a:spcPct val="80000"/>
              </a:lnSpc>
            </a:pPr>
            <a:r>
              <a:rPr lang="en-US" sz="2000" dirty="0"/>
              <a:t>Special projects (BIGGGGG!!!)</a:t>
            </a:r>
          </a:p>
          <a:p>
            <a:pPr lvl="1" eaLnBrk="1" hangingPunct="1">
              <a:lnSpc>
                <a:spcPct val="80000"/>
              </a:lnSpc>
            </a:pPr>
            <a:r>
              <a:rPr lang="en-US" sz="2000" dirty="0"/>
              <a:t>Special seminars</a:t>
            </a:r>
          </a:p>
          <a:p>
            <a:pPr eaLnBrk="1" hangingPunct="1">
              <a:lnSpc>
                <a:spcPct val="80000"/>
              </a:lnSpc>
            </a:pPr>
            <a:r>
              <a:rPr lang="en-US" sz="2400" dirty="0"/>
              <a:t>Grading will be done on a sliding scale (</a:t>
            </a:r>
            <a:r>
              <a:rPr lang="en-US" sz="2400" dirty="0">
                <a:solidFill>
                  <a:srgbClr val="CC00CC"/>
                </a:solidFill>
              </a:rPr>
              <a:t>poll 9</a:t>
            </a:r>
            <a:r>
              <a:rPr lang="en-US" sz="2400" dirty="0"/>
              <a:t>)</a:t>
            </a:r>
          </a:p>
        </p:txBody>
      </p:sp>
      <p:grpSp>
        <p:nvGrpSpPr>
          <p:cNvPr id="2" name="Group 4"/>
          <p:cNvGrpSpPr>
            <a:grpSpLocks/>
          </p:cNvGrpSpPr>
          <p:nvPr/>
        </p:nvGrpSpPr>
        <p:grpSpPr bwMode="auto">
          <a:xfrm>
            <a:off x="-107950" y="4098925"/>
            <a:ext cx="8947150" cy="396875"/>
            <a:chOff x="28" y="2551"/>
            <a:chExt cx="4964" cy="250"/>
          </a:xfrm>
        </p:grpSpPr>
        <p:sp>
          <p:nvSpPr>
            <p:cNvPr id="37896" name="Line 5"/>
            <p:cNvSpPr>
              <a:spLocks noChangeShapeType="1"/>
            </p:cNvSpPr>
            <p:nvPr/>
          </p:nvSpPr>
          <p:spPr bwMode="auto">
            <a:xfrm>
              <a:off x="480" y="2676"/>
              <a:ext cx="4512" cy="0"/>
            </a:xfrm>
            <a:prstGeom prst="line">
              <a:avLst/>
            </a:prstGeom>
            <a:noFill/>
            <a:ln w="28575">
              <a:solidFill>
                <a:srgbClr val="FF0066"/>
              </a:solidFill>
              <a:round/>
              <a:headEnd/>
              <a:tailEnd/>
            </a:ln>
          </p:spPr>
          <p:txBody>
            <a:bodyPr>
              <a:prstTxWarp prst="textNoShape">
                <a:avLst/>
              </a:prstTxWarp>
            </a:bodyPr>
            <a:lstStyle/>
            <a:p>
              <a:endParaRPr lang="en-US"/>
            </a:p>
          </p:txBody>
        </p:sp>
        <p:sp>
          <p:nvSpPr>
            <p:cNvPr id="37897" name="Text Box 6"/>
            <p:cNvSpPr txBox="1">
              <a:spLocks noChangeArrowheads="1"/>
            </p:cNvSpPr>
            <p:nvPr/>
          </p:nvSpPr>
          <p:spPr bwMode="auto">
            <a:xfrm>
              <a:off x="28" y="2551"/>
              <a:ext cx="452" cy="250"/>
            </a:xfrm>
            <a:prstGeom prst="rect">
              <a:avLst/>
            </a:prstGeom>
            <a:noFill/>
            <a:ln w="9525">
              <a:noFill/>
              <a:miter lim="800000"/>
              <a:headEnd/>
              <a:tailEnd/>
            </a:ln>
          </p:spPr>
          <p:txBody>
            <a:bodyPr wrap="none">
              <a:prstTxWarp prst="textNoShape">
                <a:avLst/>
              </a:prstTxWarp>
              <a:spAutoFit/>
            </a:bodyPr>
            <a:lstStyle/>
            <a:p>
              <a:r>
                <a:rPr lang="en-US" sz="2000" b="1">
                  <a:solidFill>
                    <a:srgbClr val="FF0066"/>
                  </a:solidFill>
                  <a:latin typeface="Arial Narrow" charset="0"/>
                </a:rPr>
                <a:t>100%</a:t>
              </a:r>
            </a:p>
          </p:txBody>
        </p:sp>
      </p:grpSp>
    </p:spTree>
    <p:extLst>
      <p:ext uri="{BB962C8B-B14F-4D97-AF65-F5344CB8AC3E}">
        <p14:creationId xmlns:p14="http://schemas.microsoft.com/office/powerpoint/2010/main" val="125350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500"/>
                                        <p:tgtEl>
                                          <p:spTgt spid="200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500"/>
                                        <p:tgtEl>
                                          <p:spTgt spid="200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0707">
                                            <p:txEl>
                                              <p:pRg st="2" end="2"/>
                                            </p:txEl>
                                          </p:spTgt>
                                        </p:tgtEl>
                                        <p:attrNameLst>
                                          <p:attrName>style.visibility</p:attrName>
                                        </p:attrNameLst>
                                      </p:cBhvr>
                                      <p:to>
                                        <p:strVal val="visible"/>
                                      </p:to>
                                    </p:set>
                                    <p:animEffect transition="in" filter="wipe(left)">
                                      <p:cBhvr>
                                        <p:cTn id="17" dur="500"/>
                                        <p:tgtEl>
                                          <p:spTgt spid="200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0707">
                                            <p:txEl>
                                              <p:pRg st="3" end="3"/>
                                            </p:txEl>
                                          </p:spTgt>
                                        </p:tgtEl>
                                        <p:attrNameLst>
                                          <p:attrName>style.visibility</p:attrName>
                                        </p:attrNameLst>
                                      </p:cBhvr>
                                      <p:to>
                                        <p:strVal val="visible"/>
                                      </p:to>
                                    </p:set>
                                    <p:animEffect transition="in" filter="wipe(left)">
                                      <p:cBhvr>
                                        <p:cTn id="22" dur="500"/>
                                        <p:tgtEl>
                                          <p:spTgt spid="200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0707">
                                            <p:txEl>
                                              <p:pRg st="4" end="4"/>
                                            </p:txEl>
                                          </p:spTgt>
                                        </p:tgtEl>
                                        <p:attrNameLst>
                                          <p:attrName>style.visibility</p:attrName>
                                        </p:attrNameLst>
                                      </p:cBhvr>
                                      <p:to>
                                        <p:strVal val="visible"/>
                                      </p:to>
                                    </p:set>
                                    <p:animEffect transition="in" filter="wipe(left)">
                                      <p:cBhvr>
                                        <p:cTn id="27" dur="500"/>
                                        <p:tgtEl>
                                          <p:spTgt spid="200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0707">
                                            <p:txEl>
                                              <p:pRg st="5" end="5"/>
                                            </p:txEl>
                                          </p:spTgt>
                                        </p:tgtEl>
                                        <p:attrNameLst>
                                          <p:attrName>style.visibility</p:attrName>
                                        </p:attrNameLst>
                                      </p:cBhvr>
                                      <p:to>
                                        <p:strVal val="visible"/>
                                      </p:to>
                                    </p:set>
                                    <p:animEffect transition="in" filter="wipe(left)">
                                      <p:cBhvr>
                                        <p:cTn id="32" dur="500"/>
                                        <p:tgtEl>
                                          <p:spTgt spid="200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0707">
                                            <p:txEl>
                                              <p:pRg st="6" end="6"/>
                                            </p:txEl>
                                          </p:spTgt>
                                        </p:tgtEl>
                                        <p:attrNameLst>
                                          <p:attrName>style.visibility</p:attrName>
                                        </p:attrNameLst>
                                      </p:cBhvr>
                                      <p:to>
                                        <p:strVal val="visible"/>
                                      </p:to>
                                    </p:set>
                                    <p:animEffect transition="in" filter="wipe(left)">
                                      <p:cBhvr>
                                        <p:cTn id="37" dur="500"/>
                                        <p:tgtEl>
                                          <p:spTgt spid="200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0707">
                                            <p:txEl>
                                              <p:pRg st="7" end="7"/>
                                            </p:txEl>
                                          </p:spTgt>
                                        </p:tgtEl>
                                        <p:attrNameLst>
                                          <p:attrName>style.visibility</p:attrName>
                                        </p:attrNameLst>
                                      </p:cBhvr>
                                      <p:to>
                                        <p:strVal val="visible"/>
                                      </p:to>
                                    </p:set>
                                    <p:animEffect transition="in" filter="wipe(left)">
                                      <p:cBhvr>
                                        <p:cTn id="42" dur="500"/>
                                        <p:tgtEl>
                                          <p:spTgt spid="20070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0707">
                                            <p:txEl>
                                              <p:pRg st="8" end="8"/>
                                            </p:txEl>
                                          </p:spTgt>
                                        </p:tgtEl>
                                        <p:attrNameLst>
                                          <p:attrName>style.visibility</p:attrName>
                                        </p:attrNameLst>
                                      </p:cBhvr>
                                      <p:to>
                                        <p:strVal val="visible"/>
                                      </p:to>
                                    </p:set>
                                    <p:animEffect transition="in" filter="wipe(left)">
                                      <p:cBhvr>
                                        <p:cTn id="47" dur="500"/>
                                        <p:tgtEl>
                                          <p:spTgt spid="20070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0707">
                                            <p:txEl>
                                              <p:pRg st="9" end="9"/>
                                            </p:txEl>
                                          </p:spTgt>
                                        </p:tgtEl>
                                        <p:attrNameLst>
                                          <p:attrName>style.visibility</p:attrName>
                                        </p:attrNameLst>
                                      </p:cBhvr>
                                      <p:to>
                                        <p:strVal val="visible"/>
                                      </p:to>
                                    </p:set>
                                    <p:animEffect transition="in" filter="wipe(left)">
                                      <p:cBhvr>
                                        <p:cTn id="52" dur="500"/>
                                        <p:tgtEl>
                                          <p:spTgt spid="20070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0707">
                                            <p:txEl>
                                              <p:pRg st="10" end="10"/>
                                            </p:txEl>
                                          </p:spTgt>
                                        </p:tgtEl>
                                        <p:attrNameLst>
                                          <p:attrName>style.visibility</p:attrName>
                                        </p:attrNameLst>
                                      </p:cBhvr>
                                      <p:to>
                                        <p:strVal val="visible"/>
                                      </p:to>
                                    </p:set>
                                    <p:animEffect transition="in" filter="wipe(left)">
                                      <p:cBhvr>
                                        <p:cTn id="57" dur="500"/>
                                        <p:tgtEl>
                                          <p:spTgt spid="20070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2"/>
                                        </p:tgtEl>
                                        <p:attrNameLst>
                                          <p:attrName>style.visibility</p:attrName>
                                        </p:attrNameLst>
                                      </p:cBhvr>
                                      <p:to>
                                        <p:strVal val="visible"/>
                                      </p:to>
                                    </p:set>
                                    <p:animEffect transition="in" filter="wipe(left)">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00707">
                                            <p:txEl>
                                              <p:pRg st="11" end="11"/>
                                            </p:txEl>
                                          </p:spTgt>
                                        </p:tgtEl>
                                        <p:attrNameLst>
                                          <p:attrName>style.visibility</p:attrName>
                                        </p:attrNameLst>
                                      </p:cBhvr>
                                      <p:to>
                                        <p:strVal val="visible"/>
                                      </p:to>
                                    </p:set>
                                    <p:animEffect transition="in" filter="wipe(left)">
                                      <p:cBhvr>
                                        <p:cTn id="67" dur="500"/>
                                        <p:tgtEl>
                                          <p:spTgt spid="200707">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00707">
                                            <p:txEl>
                                              <p:pRg st="12" end="12"/>
                                            </p:txEl>
                                          </p:spTgt>
                                        </p:tgtEl>
                                        <p:attrNameLst>
                                          <p:attrName>style.visibility</p:attrName>
                                        </p:attrNameLst>
                                      </p:cBhvr>
                                      <p:to>
                                        <p:strVal val="visible"/>
                                      </p:to>
                                    </p:set>
                                    <p:animEffect transition="in" filter="wipe(left)">
                                      <p:cBhvr>
                                        <p:cTn id="72" dur="500"/>
                                        <p:tgtEl>
                                          <p:spTgt spid="200707">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00707">
                                            <p:txEl>
                                              <p:pRg st="13" end="13"/>
                                            </p:txEl>
                                          </p:spTgt>
                                        </p:tgtEl>
                                        <p:attrNameLst>
                                          <p:attrName>style.visibility</p:attrName>
                                        </p:attrNameLst>
                                      </p:cBhvr>
                                      <p:to>
                                        <p:strVal val="visible"/>
                                      </p:to>
                                    </p:set>
                                    <p:animEffect transition="in" filter="wipe(left)">
                                      <p:cBhvr>
                                        <p:cTn id="77" dur="500"/>
                                        <p:tgtEl>
                                          <p:spTgt spid="200707">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00707">
                                            <p:txEl>
                                              <p:pRg st="14" end="14"/>
                                            </p:txEl>
                                          </p:spTgt>
                                        </p:tgtEl>
                                        <p:attrNameLst>
                                          <p:attrName>style.visibility</p:attrName>
                                        </p:attrNameLst>
                                      </p:cBhvr>
                                      <p:to>
                                        <p:strVal val="visible"/>
                                      </p:to>
                                    </p:set>
                                    <p:animEffect transition="in" filter="wipe(left)">
                                      <p:cBhvr>
                                        <p:cTn id="82" dur="500"/>
                                        <p:tgtEl>
                                          <p:spTgt spid="200707">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200707">
                                            <p:txEl>
                                              <p:pRg st="15" end="15"/>
                                            </p:txEl>
                                          </p:spTgt>
                                        </p:tgtEl>
                                        <p:attrNameLst>
                                          <p:attrName>style.visibility</p:attrName>
                                        </p:attrNameLst>
                                      </p:cBhvr>
                                      <p:to>
                                        <p:strVal val="visible"/>
                                      </p:to>
                                    </p:set>
                                    <p:animEffect transition="in" filter="wipe(left)">
                                      <p:cBhvr>
                                        <p:cTn id="87" dur="500"/>
                                        <p:tgtEl>
                                          <p:spTgt spid="200707">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00707">
                                            <p:txEl>
                                              <p:pRg st="16" end="16"/>
                                            </p:txEl>
                                          </p:spTgt>
                                        </p:tgtEl>
                                        <p:attrNameLst>
                                          <p:attrName>style.visibility</p:attrName>
                                        </p:attrNameLst>
                                      </p:cBhvr>
                                      <p:to>
                                        <p:strVal val="visible"/>
                                      </p:to>
                                    </p:set>
                                    <p:animEffect transition="in" filter="wipe(left)">
                                      <p:cBhvr>
                                        <p:cTn id="92" dur="500"/>
                                        <p:tgtEl>
                                          <p:spTgt spid="20070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 #3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533400"/>
            <a:ext cx="8839200" cy="54126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60 points</a:t>
            </a:r>
            <a:r>
              <a:rPr lang="en-US" sz="1600" dirty="0"/>
              <a:t>: 1 point for each of the top 20 cells and 2 points for each of the 12 cells for testing and the 8 cells for vaccination </a:t>
            </a:r>
          </a:p>
          <a:p>
            <a:r>
              <a:rPr lang="en-US" sz="1800" dirty="0"/>
              <a:t>Fill the US Historic event analysis table at the bottom, 1 point each (</a:t>
            </a:r>
            <a:r>
              <a:rPr lang="en-US" sz="1800" dirty="0">
                <a:solidFill>
                  <a:srgbClr val="C00000"/>
                </a:solidFill>
              </a:rPr>
              <a:t>16 points </a:t>
            </a:r>
            <a:r>
              <a:rPr lang="en-US" sz="1800" dirty="0"/>
              <a:t>total) and make a &gt;3 sentence statement on COVID19 with respect to other events (</a:t>
            </a:r>
            <a:r>
              <a:rPr lang="en-US" sz="1800" dirty="0">
                <a:solidFill>
                  <a:srgbClr val="C00000"/>
                </a:solidFill>
              </a:rPr>
              <a:t>6 points</a:t>
            </a:r>
            <a:r>
              <a:rPr lang="en-US" sz="1800" dirty="0"/>
              <a:t>) </a:t>
            </a:r>
            <a:r>
              <a:rPr lang="en-US" sz="1800" dirty="0">
                <a:sym typeface="Wingdings" pitchFamily="2" charset="2"/>
              </a:rPr>
              <a:t> </a:t>
            </a:r>
            <a:r>
              <a:rPr lang="en-US" sz="1800" dirty="0">
                <a:solidFill>
                  <a:srgbClr val="C00000"/>
                </a:solidFill>
                <a:sym typeface="Wingdings" pitchFamily="2" charset="2"/>
              </a:rPr>
              <a:t>22 points total</a:t>
            </a:r>
            <a:endParaRPr lang="en-US" sz="1800" dirty="0">
              <a:solidFill>
                <a:srgbClr val="C00000"/>
              </a:solidFill>
            </a:endParaRP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2020 in 5 sentences and that in 2021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20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Possible maximum: 122 points total</a:t>
            </a:r>
          </a:p>
          <a:p>
            <a:r>
              <a:rPr lang="en-US" sz="1800" b="1" u="sng" dirty="0">
                <a:solidFill>
                  <a:srgbClr val="C00000"/>
                </a:solidFill>
              </a:rPr>
              <a:t>Due: 11pm, Friday, March 19</a:t>
            </a:r>
          </a:p>
          <a:p>
            <a:pPr lvl="1"/>
            <a:r>
              <a:rPr lang="en-US" sz="1600" dirty="0"/>
              <a:t>Submit one pdf file SP3-YourLastName-YourFirstName.pdf, including the spreadsheet</a:t>
            </a:r>
          </a:p>
          <a:p>
            <a:pPr lvl="1"/>
            <a:r>
              <a:rPr lang="en-US" sz="1600" dirty="0"/>
              <a:t>Spreadsheet will be posted on canvas.  Download ASAP.</a:t>
            </a:r>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spTree>
    <p:extLst>
      <p:ext uri="{BB962C8B-B14F-4D97-AF65-F5344CB8AC3E}">
        <p14:creationId xmlns:p14="http://schemas.microsoft.com/office/powerpoint/2010/main" val="105279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51306-D394-624A-939F-901BC72584DD}"/>
              </a:ext>
            </a:extLst>
          </p:cNvPr>
          <p:cNvSpPr>
            <a:spLocks noGrp="1"/>
          </p:cNvSpPr>
          <p:nvPr>
            <p:ph type="dt" sz="half" idx="10"/>
          </p:nvPr>
        </p:nvSpPr>
        <p:spPr/>
        <p:txBody>
          <a:bodyPr/>
          <a:lstStyle/>
          <a:p>
            <a:pPr>
              <a:defRPr/>
            </a:pPr>
            <a:r>
              <a:rPr lang="en-US"/>
              <a:t>Monday, Feb. 22, 2021</a:t>
            </a:r>
          </a:p>
        </p:txBody>
      </p:sp>
      <p:sp>
        <p:nvSpPr>
          <p:cNvPr id="5" name="Footer Placeholder 4">
            <a:extLst>
              <a:ext uri="{FF2B5EF4-FFF2-40B4-BE49-F238E27FC236}">
                <a16:creationId xmlns:a16="http://schemas.microsoft.com/office/drawing/2014/main" id="{69113921-666A-104C-ADE6-0B6B621395DB}"/>
              </a:ext>
            </a:extLst>
          </p:cNvPr>
          <p:cNvSpPr>
            <a:spLocks noGrp="1"/>
          </p:cNvSpPr>
          <p:nvPr>
            <p:ph type="ftr" sz="quarter" idx="11"/>
          </p:nvPr>
        </p:nvSpPr>
        <p:spPr/>
        <p:txBody>
          <a:bodyPr/>
          <a:lstStyle/>
          <a:p>
            <a:pPr>
              <a:defRPr/>
            </a:pPr>
            <a:r>
              <a:rPr lang="de-DE"/>
              <a:t>PHYS 1443-003, Spring 2021                    Dr. Jaehoon Yu</a:t>
            </a:r>
            <a:endParaRPr lang="en-US"/>
          </a:p>
        </p:txBody>
      </p:sp>
      <p:sp>
        <p:nvSpPr>
          <p:cNvPr id="6" name="Slide Number Placeholder 5">
            <a:extLst>
              <a:ext uri="{FF2B5EF4-FFF2-40B4-BE49-F238E27FC236}">
                <a16:creationId xmlns:a16="http://schemas.microsoft.com/office/drawing/2014/main" id="{BA183154-4F6A-2D46-82D9-01A455CAED41}"/>
              </a:ext>
            </a:extLst>
          </p:cNvPr>
          <p:cNvSpPr>
            <a:spLocks noGrp="1"/>
          </p:cNvSpPr>
          <p:nvPr>
            <p:ph type="sldNum" sz="quarter" idx="12"/>
          </p:nvPr>
        </p:nvSpPr>
        <p:spPr/>
        <p:txBody>
          <a:bodyPr/>
          <a:lstStyle/>
          <a:p>
            <a:pPr>
              <a:defRPr/>
            </a:pPr>
            <a:fld id="{BEF3D8A4-74EF-534D-976E-1FB9C4B72804}" type="slidenum">
              <a:rPr lang="en-US" smtClean="0"/>
              <a:pPr>
                <a:defRPr/>
              </a:pPr>
              <a:t>5</a:t>
            </a:fld>
            <a:endParaRPr lang="en-US"/>
          </a:p>
        </p:txBody>
      </p:sp>
      <p:pic>
        <p:nvPicPr>
          <p:cNvPr id="7" name="Picture 6">
            <a:extLst>
              <a:ext uri="{FF2B5EF4-FFF2-40B4-BE49-F238E27FC236}">
                <a16:creationId xmlns:a16="http://schemas.microsoft.com/office/drawing/2014/main" id="{0E7E43A1-F8C7-A946-AE3B-A94F3AC32C83}"/>
              </a:ext>
            </a:extLst>
          </p:cNvPr>
          <p:cNvPicPr>
            <a:picLocks noChangeAspect="1"/>
          </p:cNvPicPr>
          <p:nvPr/>
        </p:nvPicPr>
        <p:blipFill>
          <a:blip r:embed="rId2"/>
          <a:stretch>
            <a:fillRect/>
          </a:stretch>
        </p:blipFill>
        <p:spPr>
          <a:xfrm>
            <a:off x="0" y="0"/>
            <a:ext cx="9220200" cy="6858000"/>
          </a:xfrm>
          <a:prstGeom prst="rect">
            <a:avLst/>
          </a:prstGeom>
        </p:spPr>
      </p:pic>
    </p:spTree>
    <p:extLst>
      <p:ext uri="{BB962C8B-B14F-4D97-AF65-F5344CB8AC3E}">
        <p14:creationId xmlns:p14="http://schemas.microsoft.com/office/powerpoint/2010/main" val="100949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Date Placeholder 2"/>
          <p:cNvSpPr>
            <a:spLocks noGrp="1"/>
          </p:cNvSpPr>
          <p:nvPr>
            <p:ph type="dt" sz="quarter" idx="10"/>
          </p:nvPr>
        </p:nvSpPr>
        <p:spPr>
          <a:noFill/>
        </p:spPr>
        <p:txBody>
          <a:bodyPr/>
          <a:lstStyle/>
          <a:p>
            <a:r>
              <a:rPr lang="en-US">
                <a:latin typeface="Arial Narrow" pitchFamily="-84" charset="0"/>
              </a:rPr>
              <a:t>Monday, Feb. 22, 2021</a:t>
            </a:r>
          </a:p>
        </p:txBody>
      </p:sp>
      <p:sp>
        <p:nvSpPr>
          <p:cNvPr id="342019" name="Text Box 3"/>
          <p:cNvSpPr txBox="1">
            <a:spLocks noChangeArrowheads="1"/>
          </p:cNvSpPr>
          <p:nvPr/>
        </p:nvSpPr>
        <p:spPr bwMode="auto">
          <a:xfrm>
            <a:off x="1219200" y="838200"/>
            <a:ext cx="2286000" cy="579438"/>
          </a:xfrm>
          <a:prstGeom prst="rect">
            <a:avLst/>
          </a:prstGeom>
          <a:noFill/>
          <a:ln w="9525">
            <a:noFill/>
            <a:miter lim="800000"/>
            <a:headEnd/>
            <a:tailEnd/>
          </a:ln>
        </p:spPr>
        <p:txBody>
          <a:bodyPr>
            <a:prstTxWarp prst="textNoShape">
              <a:avLst/>
            </a:prstTxWarp>
            <a:spAutoFit/>
          </a:bodyPr>
          <a:lstStyle/>
          <a:p>
            <a:r>
              <a:rPr lang="en-US" sz="3200" b="1">
                <a:solidFill>
                  <a:srgbClr val="000066"/>
                </a:solidFill>
                <a:latin typeface="Arial Narrow" pitchFamily="-84" charset="0"/>
              </a:rPr>
              <a:t>x-component</a:t>
            </a:r>
          </a:p>
        </p:txBody>
      </p:sp>
      <p:graphicFrame>
        <p:nvGraphicFramePr>
          <p:cNvPr id="342020" name="Object 2"/>
          <p:cNvGraphicFramePr>
            <a:graphicFrameLocks noChangeAspect="1"/>
          </p:cNvGraphicFramePr>
          <p:nvPr/>
        </p:nvGraphicFramePr>
        <p:xfrm>
          <a:off x="787400" y="2697163"/>
          <a:ext cx="3522663" cy="947737"/>
        </p:xfrm>
        <a:graphic>
          <a:graphicData uri="http://schemas.openxmlformats.org/presentationml/2006/ole">
            <mc:AlternateContent xmlns:mc="http://schemas.openxmlformats.org/markup-compatibility/2006">
              <mc:Choice xmlns:v="urn:schemas-microsoft-com:vml" Requires="v">
                <p:oleObj spid="_x0000_s116561" name="Equation" r:id="rId4" imgW="990600" imgH="266700" progId="Equation.DSMT4">
                  <p:embed/>
                </p:oleObj>
              </mc:Choice>
              <mc:Fallback>
                <p:oleObj name="Equation" r:id="rId4" imgW="990600" imgH="266700" progId="Equation.DSMT4">
                  <p:embed/>
                  <p:pic>
                    <p:nvPicPr>
                      <p:cNvPr id="342020" name="Object 2"/>
                      <p:cNvPicPr>
                        <a:picLocks noChangeAspect="1" noChangeArrowheads="1"/>
                      </p:cNvPicPr>
                      <p:nvPr/>
                    </p:nvPicPr>
                    <p:blipFill>
                      <a:blip r:embed="rId5"/>
                      <a:srcRect/>
                      <a:stretch>
                        <a:fillRect/>
                      </a:stretch>
                    </p:blipFill>
                    <p:spPr bwMode="auto">
                      <a:xfrm>
                        <a:off x="787400" y="2697163"/>
                        <a:ext cx="3522663"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21" name="Object 3"/>
          <p:cNvGraphicFramePr>
            <a:graphicFrameLocks noChangeAspect="1"/>
          </p:cNvGraphicFramePr>
          <p:nvPr/>
        </p:nvGraphicFramePr>
        <p:xfrm>
          <a:off x="628650" y="5159375"/>
          <a:ext cx="3686175" cy="908050"/>
        </p:xfrm>
        <a:graphic>
          <a:graphicData uri="http://schemas.openxmlformats.org/presentationml/2006/ole">
            <mc:AlternateContent xmlns:mc="http://schemas.openxmlformats.org/markup-compatibility/2006">
              <mc:Choice xmlns:v="urn:schemas-microsoft-com:vml" Requires="v">
                <p:oleObj spid="_x0000_s116562" name="Equation" r:id="rId6" imgW="1028700" imgH="254000" progId="Equation.DSMT4">
                  <p:embed/>
                </p:oleObj>
              </mc:Choice>
              <mc:Fallback>
                <p:oleObj name="Equation" r:id="rId6" imgW="1028700" imgH="254000" progId="Equation.DSMT4">
                  <p:embed/>
                  <p:pic>
                    <p:nvPicPr>
                      <p:cNvPr id="342021" name="Object 3"/>
                      <p:cNvPicPr>
                        <a:picLocks noChangeAspect="1" noChangeArrowheads="1"/>
                      </p:cNvPicPr>
                      <p:nvPr/>
                    </p:nvPicPr>
                    <p:blipFill>
                      <a:blip r:embed="rId7"/>
                      <a:srcRect/>
                      <a:stretch>
                        <a:fillRect/>
                      </a:stretch>
                    </p:blipFill>
                    <p:spPr bwMode="auto">
                      <a:xfrm>
                        <a:off x="628650" y="5159375"/>
                        <a:ext cx="3686175" cy="908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22" name="Object 4"/>
          <p:cNvGraphicFramePr>
            <a:graphicFrameLocks noChangeAspect="1"/>
          </p:cNvGraphicFramePr>
          <p:nvPr/>
        </p:nvGraphicFramePr>
        <p:xfrm>
          <a:off x="765175" y="1500188"/>
          <a:ext cx="3000375" cy="892175"/>
        </p:xfrm>
        <a:graphic>
          <a:graphicData uri="http://schemas.openxmlformats.org/presentationml/2006/ole">
            <mc:AlternateContent xmlns:mc="http://schemas.openxmlformats.org/markup-compatibility/2006">
              <mc:Choice xmlns:v="urn:schemas-microsoft-com:vml" Requires="v">
                <p:oleObj spid="_x0000_s116563" name="Equation" r:id="rId8" imgW="812800" imgH="241300" progId="Equation.DSMT4">
                  <p:embed/>
                </p:oleObj>
              </mc:Choice>
              <mc:Fallback>
                <p:oleObj name="Equation" r:id="rId8" imgW="812800" imgH="241300" progId="Equation.DSMT4">
                  <p:embed/>
                  <p:pic>
                    <p:nvPicPr>
                      <p:cNvPr id="342022" name="Object 4"/>
                      <p:cNvPicPr>
                        <a:picLocks noChangeAspect="1" noChangeArrowheads="1"/>
                      </p:cNvPicPr>
                      <p:nvPr/>
                    </p:nvPicPr>
                    <p:blipFill>
                      <a:blip r:embed="rId9"/>
                      <a:srcRect/>
                      <a:stretch>
                        <a:fillRect/>
                      </a:stretch>
                    </p:blipFill>
                    <p:spPr bwMode="auto">
                      <a:xfrm>
                        <a:off x="765175" y="1500188"/>
                        <a:ext cx="3000375" cy="892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23" name="Object 5"/>
          <p:cNvGraphicFramePr>
            <a:graphicFrameLocks noChangeAspect="1"/>
          </p:cNvGraphicFramePr>
          <p:nvPr/>
        </p:nvGraphicFramePr>
        <p:xfrm>
          <a:off x="746125" y="3940175"/>
          <a:ext cx="3190875" cy="863600"/>
        </p:xfrm>
        <a:graphic>
          <a:graphicData uri="http://schemas.openxmlformats.org/presentationml/2006/ole">
            <mc:AlternateContent xmlns:mc="http://schemas.openxmlformats.org/markup-compatibility/2006">
              <mc:Choice xmlns:v="urn:schemas-microsoft-com:vml" Requires="v">
                <p:oleObj spid="_x0000_s116564" name="Equation" r:id="rId10" imgW="939800" imgH="254000" progId="Equation.DSMT4">
                  <p:embed/>
                </p:oleObj>
              </mc:Choice>
              <mc:Fallback>
                <p:oleObj name="Equation" r:id="rId10" imgW="939800" imgH="254000" progId="Equation.DSMT4">
                  <p:embed/>
                  <p:pic>
                    <p:nvPicPr>
                      <p:cNvPr id="342023" name="Object 5"/>
                      <p:cNvPicPr>
                        <a:picLocks noChangeAspect="1" noChangeArrowheads="1"/>
                      </p:cNvPicPr>
                      <p:nvPr/>
                    </p:nvPicPr>
                    <p:blipFill>
                      <a:blip r:embed="rId11"/>
                      <a:srcRect/>
                      <a:stretch>
                        <a:fillRect/>
                      </a:stretch>
                    </p:blipFill>
                    <p:spPr bwMode="auto">
                      <a:xfrm>
                        <a:off x="746125" y="3940175"/>
                        <a:ext cx="3190875"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2" name="Object 6"/>
          <p:cNvGraphicFramePr>
            <a:graphicFrameLocks noChangeAspect="1"/>
          </p:cNvGraphicFramePr>
          <p:nvPr/>
        </p:nvGraphicFramePr>
        <p:xfrm>
          <a:off x="5065713" y="2605088"/>
          <a:ext cx="3568700" cy="1082675"/>
        </p:xfrm>
        <a:graphic>
          <a:graphicData uri="http://schemas.openxmlformats.org/presentationml/2006/ole">
            <mc:AlternateContent xmlns:mc="http://schemas.openxmlformats.org/markup-compatibility/2006">
              <mc:Choice xmlns:v="urn:schemas-microsoft-com:vml" Requires="v">
                <p:oleObj spid="_x0000_s116565" name="Equation" r:id="rId12" imgW="1003300" imgH="304800" progId="Equation.DSMT4">
                  <p:embed/>
                </p:oleObj>
              </mc:Choice>
              <mc:Fallback>
                <p:oleObj name="Equation" r:id="rId12" imgW="1003300" imgH="304800" progId="Equation.DSMT4">
                  <p:embed/>
                  <p:pic>
                    <p:nvPicPr>
                      <p:cNvPr id="342032" name="Object 6"/>
                      <p:cNvPicPr>
                        <a:picLocks noChangeAspect="1" noChangeArrowheads="1"/>
                      </p:cNvPicPr>
                      <p:nvPr/>
                    </p:nvPicPr>
                    <p:blipFill>
                      <a:blip r:embed="rId13"/>
                      <a:srcRect/>
                      <a:stretch>
                        <a:fillRect/>
                      </a:stretch>
                    </p:blipFill>
                    <p:spPr bwMode="auto">
                      <a:xfrm>
                        <a:off x="5065713" y="2605088"/>
                        <a:ext cx="3568700" cy="1082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3" name="Object 7"/>
          <p:cNvGraphicFramePr>
            <a:graphicFrameLocks noChangeAspect="1"/>
          </p:cNvGraphicFramePr>
          <p:nvPr/>
        </p:nvGraphicFramePr>
        <p:xfrm>
          <a:off x="4899025" y="5094288"/>
          <a:ext cx="3729038" cy="1001712"/>
        </p:xfrm>
        <a:graphic>
          <a:graphicData uri="http://schemas.openxmlformats.org/presentationml/2006/ole">
            <mc:AlternateContent xmlns:mc="http://schemas.openxmlformats.org/markup-compatibility/2006">
              <mc:Choice xmlns:v="urn:schemas-microsoft-com:vml" Requires="v">
                <p:oleObj spid="_x0000_s116566" name="Equation" r:id="rId14" imgW="1041400" imgH="279400" progId="Equation.DSMT4">
                  <p:embed/>
                </p:oleObj>
              </mc:Choice>
              <mc:Fallback>
                <p:oleObj name="Equation" r:id="rId14" imgW="1041400" imgH="279400" progId="Equation.DSMT4">
                  <p:embed/>
                  <p:pic>
                    <p:nvPicPr>
                      <p:cNvPr id="342033" name="Object 7"/>
                      <p:cNvPicPr>
                        <a:picLocks noChangeAspect="1" noChangeArrowheads="1"/>
                      </p:cNvPicPr>
                      <p:nvPr/>
                    </p:nvPicPr>
                    <p:blipFill>
                      <a:blip r:embed="rId15"/>
                      <a:srcRect/>
                      <a:stretch>
                        <a:fillRect/>
                      </a:stretch>
                    </p:blipFill>
                    <p:spPr bwMode="auto">
                      <a:xfrm>
                        <a:off x="4899025" y="5094288"/>
                        <a:ext cx="3729038" cy="10017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4" name="Object 8"/>
          <p:cNvGraphicFramePr>
            <a:graphicFrameLocks noChangeAspect="1"/>
          </p:cNvGraphicFramePr>
          <p:nvPr/>
        </p:nvGraphicFramePr>
        <p:xfrm>
          <a:off x="5019675" y="1428750"/>
          <a:ext cx="3094038" cy="985838"/>
        </p:xfrm>
        <a:graphic>
          <a:graphicData uri="http://schemas.openxmlformats.org/presentationml/2006/ole">
            <mc:AlternateContent xmlns:mc="http://schemas.openxmlformats.org/markup-compatibility/2006">
              <mc:Choice xmlns:v="urn:schemas-microsoft-com:vml" Requires="v">
                <p:oleObj spid="_x0000_s116567" name="Equation" r:id="rId16" imgW="838200" imgH="266700" progId="Equation.DSMT4">
                  <p:embed/>
                </p:oleObj>
              </mc:Choice>
              <mc:Fallback>
                <p:oleObj name="Equation" r:id="rId16" imgW="838200" imgH="266700" progId="Equation.DSMT4">
                  <p:embed/>
                  <p:pic>
                    <p:nvPicPr>
                      <p:cNvPr id="342034" name="Object 8"/>
                      <p:cNvPicPr>
                        <a:picLocks noChangeAspect="1" noChangeArrowheads="1"/>
                      </p:cNvPicPr>
                      <p:nvPr/>
                    </p:nvPicPr>
                    <p:blipFill>
                      <a:blip r:embed="rId17"/>
                      <a:srcRect/>
                      <a:stretch>
                        <a:fillRect/>
                      </a:stretch>
                    </p:blipFill>
                    <p:spPr bwMode="auto">
                      <a:xfrm>
                        <a:off x="5019675" y="1428750"/>
                        <a:ext cx="3094038" cy="985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5" name="Object 9"/>
          <p:cNvGraphicFramePr>
            <a:graphicFrameLocks noChangeAspect="1"/>
          </p:cNvGraphicFramePr>
          <p:nvPr/>
        </p:nvGraphicFramePr>
        <p:xfrm>
          <a:off x="5024438" y="3873500"/>
          <a:ext cx="3232150" cy="947738"/>
        </p:xfrm>
        <a:graphic>
          <a:graphicData uri="http://schemas.openxmlformats.org/presentationml/2006/ole">
            <mc:AlternateContent xmlns:mc="http://schemas.openxmlformats.org/markup-compatibility/2006">
              <mc:Choice xmlns:v="urn:schemas-microsoft-com:vml" Requires="v">
                <p:oleObj spid="_x0000_s116568" name="Equation" r:id="rId18" imgW="952500" imgH="279400" progId="Equation.DSMT4">
                  <p:embed/>
                </p:oleObj>
              </mc:Choice>
              <mc:Fallback>
                <p:oleObj name="Equation" r:id="rId18" imgW="952500" imgH="279400" progId="Equation.DSMT4">
                  <p:embed/>
                  <p:pic>
                    <p:nvPicPr>
                      <p:cNvPr id="342035" name="Object 9"/>
                      <p:cNvPicPr>
                        <a:picLocks noChangeAspect="1" noChangeArrowheads="1"/>
                      </p:cNvPicPr>
                      <p:nvPr/>
                    </p:nvPicPr>
                    <p:blipFill>
                      <a:blip r:embed="rId19"/>
                      <a:srcRect/>
                      <a:stretch>
                        <a:fillRect/>
                      </a:stretch>
                    </p:blipFill>
                    <p:spPr bwMode="auto">
                      <a:xfrm>
                        <a:off x="5024438" y="3873500"/>
                        <a:ext cx="3232150" cy="947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3020" name="Rectangle 20"/>
          <p:cNvSpPr>
            <a:spLocks noGrp="1" noChangeArrowheads="1"/>
          </p:cNvSpPr>
          <p:nvPr>
            <p:ph type="title"/>
          </p:nvPr>
        </p:nvSpPr>
        <p:spPr>
          <a:xfrm>
            <a:off x="685800" y="-65088"/>
            <a:ext cx="8001000" cy="903288"/>
          </a:xfrm>
        </p:spPr>
        <p:txBody>
          <a:bodyPr/>
          <a:lstStyle/>
          <a:p>
            <a:r>
              <a:rPr lang="en-US" dirty="0">
                <a:ea typeface="ＭＳ Ｐゴシック" pitchFamily="-84" charset="-128"/>
                <a:cs typeface="ＭＳ Ｐゴシック" pitchFamily="-84" charset="-128"/>
              </a:rPr>
              <a:t>Recap: Kinematic Equations in 2-Dim</a:t>
            </a:r>
          </a:p>
        </p:txBody>
      </p:sp>
      <p:sp>
        <p:nvSpPr>
          <p:cNvPr id="342037" name="Text Box 21"/>
          <p:cNvSpPr txBox="1">
            <a:spLocks noChangeArrowheads="1"/>
          </p:cNvSpPr>
          <p:nvPr/>
        </p:nvSpPr>
        <p:spPr bwMode="auto">
          <a:xfrm>
            <a:off x="5334000" y="762000"/>
            <a:ext cx="2286000" cy="579438"/>
          </a:xfrm>
          <a:prstGeom prst="rect">
            <a:avLst/>
          </a:prstGeom>
          <a:noFill/>
          <a:ln w="9525">
            <a:noFill/>
            <a:miter lim="800000"/>
            <a:headEnd/>
            <a:tailEnd/>
          </a:ln>
        </p:spPr>
        <p:txBody>
          <a:bodyPr>
            <a:prstTxWarp prst="textNoShape">
              <a:avLst/>
            </a:prstTxWarp>
            <a:spAutoFit/>
          </a:bodyPr>
          <a:lstStyle/>
          <a:p>
            <a:r>
              <a:rPr lang="en-US" sz="3200" b="1">
                <a:solidFill>
                  <a:srgbClr val="000066"/>
                </a:solidFill>
                <a:latin typeface="Arial Narrow" pitchFamily="-84" charset="0"/>
              </a:rPr>
              <a:t>y-component</a:t>
            </a:r>
          </a:p>
        </p:txBody>
      </p:sp>
      <p:sp>
        <p:nvSpPr>
          <p:cNvPr id="43022" name="Footer Placeholder 1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3023" name="Slide Number Placeholder 16"/>
          <p:cNvSpPr>
            <a:spLocks noGrp="1"/>
          </p:cNvSpPr>
          <p:nvPr>
            <p:ph type="sldNum" sz="quarter" idx="12"/>
          </p:nvPr>
        </p:nvSpPr>
        <p:spPr>
          <a:noFill/>
        </p:spPr>
        <p:txBody>
          <a:bodyPr/>
          <a:lstStyle/>
          <a:p>
            <a:fld id="{45CCEA32-A81F-2140-AD5E-EF2F5D8AEC1F}" type="slidenum">
              <a:rPr lang="en-US" smtClean="0">
                <a:latin typeface="Arial Narrow" pitchFamily="-84" charset="0"/>
              </a:rPr>
              <a:pPr/>
              <a:t>6</a:t>
            </a:fld>
            <a:endParaRPr lang="en-US">
              <a:latin typeface="Arial Narrow" pitchFamily="-84" charset="0"/>
            </a:endParaRPr>
          </a:p>
        </p:txBody>
      </p:sp>
    </p:spTree>
    <p:extLst>
      <p:ext uri="{BB962C8B-B14F-4D97-AF65-F5344CB8AC3E}">
        <p14:creationId xmlns:p14="http://schemas.microsoft.com/office/powerpoint/2010/main" val="172295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19"/>
                                        </p:tgtEl>
                                        <p:attrNameLst>
                                          <p:attrName>style.visibility</p:attrName>
                                        </p:attrNameLst>
                                      </p:cBhvr>
                                      <p:to>
                                        <p:strVal val="visible"/>
                                      </p:to>
                                    </p:set>
                                    <p:animEffect transition="in" filter="wipe(left)">
                                      <p:cBhvr>
                                        <p:cTn id="7" dur="500"/>
                                        <p:tgtEl>
                                          <p:spTgt spid="3420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2022"/>
                                        </p:tgtEl>
                                        <p:attrNameLst>
                                          <p:attrName>style.visibility</p:attrName>
                                        </p:attrNameLst>
                                      </p:cBhvr>
                                      <p:to>
                                        <p:strVal val="visible"/>
                                      </p:to>
                                    </p:set>
                                    <p:animEffect transition="in" filter="wipe(left)">
                                      <p:cBhvr>
                                        <p:cTn id="12" dur="500"/>
                                        <p:tgtEl>
                                          <p:spTgt spid="3420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2020"/>
                                        </p:tgtEl>
                                        <p:attrNameLst>
                                          <p:attrName>style.visibility</p:attrName>
                                        </p:attrNameLst>
                                      </p:cBhvr>
                                      <p:to>
                                        <p:strVal val="visible"/>
                                      </p:to>
                                    </p:set>
                                    <p:animEffect transition="in" filter="wipe(left)">
                                      <p:cBhvr>
                                        <p:cTn id="17" dur="500"/>
                                        <p:tgtEl>
                                          <p:spTgt spid="3420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2023"/>
                                        </p:tgtEl>
                                        <p:attrNameLst>
                                          <p:attrName>style.visibility</p:attrName>
                                        </p:attrNameLst>
                                      </p:cBhvr>
                                      <p:to>
                                        <p:strVal val="visible"/>
                                      </p:to>
                                    </p:set>
                                    <p:animEffect transition="in" filter="wipe(left)">
                                      <p:cBhvr>
                                        <p:cTn id="22" dur="500"/>
                                        <p:tgtEl>
                                          <p:spTgt spid="3420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2021"/>
                                        </p:tgtEl>
                                        <p:attrNameLst>
                                          <p:attrName>style.visibility</p:attrName>
                                        </p:attrNameLst>
                                      </p:cBhvr>
                                      <p:to>
                                        <p:strVal val="visible"/>
                                      </p:to>
                                    </p:set>
                                    <p:animEffect transition="in" filter="wipe(left)">
                                      <p:cBhvr>
                                        <p:cTn id="27" dur="500"/>
                                        <p:tgtEl>
                                          <p:spTgt spid="3420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2037"/>
                                        </p:tgtEl>
                                        <p:attrNameLst>
                                          <p:attrName>style.visibility</p:attrName>
                                        </p:attrNameLst>
                                      </p:cBhvr>
                                      <p:to>
                                        <p:strVal val="visible"/>
                                      </p:to>
                                    </p:set>
                                    <p:animEffect transition="in" filter="wipe(left)">
                                      <p:cBhvr>
                                        <p:cTn id="32" dur="500"/>
                                        <p:tgtEl>
                                          <p:spTgt spid="3420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2034"/>
                                        </p:tgtEl>
                                        <p:attrNameLst>
                                          <p:attrName>style.visibility</p:attrName>
                                        </p:attrNameLst>
                                      </p:cBhvr>
                                      <p:to>
                                        <p:strVal val="visible"/>
                                      </p:to>
                                    </p:set>
                                    <p:animEffect transition="in" filter="wipe(left)">
                                      <p:cBhvr>
                                        <p:cTn id="37" dur="500"/>
                                        <p:tgtEl>
                                          <p:spTgt spid="3420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2032"/>
                                        </p:tgtEl>
                                        <p:attrNameLst>
                                          <p:attrName>style.visibility</p:attrName>
                                        </p:attrNameLst>
                                      </p:cBhvr>
                                      <p:to>
                                        <p:strVal val="visible"/>
                                      </p:to>
                                    </p:set>
                                    <p:animEffect transition="in" filter="wipe(left)">
                                      <p:cBhvr>
                                        <p:cTn id="42" dur="500"/>
                                        <p:tgtEl>
                                          <p:spTgt spid="3420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2035"/>
                                        </p:tgtEl>
                                        <p:attrNameLst>
                                          <p:attrName>style.visibility</p:attrName>
                                        </p:attrNameLst>
                                      </p:cBhvr>
                                      <p:to>
                                        <p:strVal val="visible"/>
                                      </p:to>
                                    </p:set>
                                    <p:animEffect transition="in" filter="wipe(left)">
                                      <p:cBhvr>
                                        <p:cTn id="47" dur="500"/>
                                        <p:tgtEl>
                                          <p:spTgt spid="3420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2033"/>
                                        </p:tgtEl>
                                        <p:attrNameLst>
                                          <p:attrName>style.visibility</p:attrName>
                                        </p:attrNameLst>
                                      </p:cBhvr>
                                      <p:to>
                                        <p:strVal val="visible"/>
                                      </p:to>
                                    </p:set>
                                    <p:animEffect transition="in" filter="wipe(left)">
                                      <p:cBhvr>
                                        <p:cTn id="52" dur="500"/>
                                        <p:tgtEl>
                                          <p:spTgt spid="342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p:bldP spid="3420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9" name="Date Placeholder 4"/>
          <p:cNvSpPr>
            <a:spLocks noGrp="1"/>
          </p:cNvSpPr>
          <p:nvPr>
            <p:ph type="dt" sz="quarter" idx="10"/>
          </p:nvPr>
        </p:nvSpPr>
        <p:spPr>
          <a:noFill/>
        </p:spPr>
        <p:txBody>
          <a:bodyPr/>
          <a:lstStyle/>
          <a:p>
            <a:r>
              <a:rPr lang="en-US">
                <a:latin typeface="Arial Narrow" pitchFamily="-84" charset="0"/>
              </a:rPr>
              <a:t>Monday, Feb. 22, 2021</a:t>
            </a:r>
          </a:p>
        </p:txBody>
      </p:sp>
      <p:pic>
        <p:nvPicPr>
          <p:cNvPr id="76802" name="Picture 2" descr="FG03_020"/>
          <p:cNvPicPr>
            <a:picLocks noGrp="1" noChangeAspect="1" noChangeArrowheads="1"/>
          </p:cNvPicPr>
          <p:nvPr>
            <p:ph sz="half" idx="2"/>
          </p:nvPr>
        </p:nvPicPr>
        <p:blipFill>
          <a:blip r:embed="rId3"/>
          <a:srcRect/>
          <a:stretch>
            <a:fillRect/>
          </a:stretch>
        </p:blipFill>
        <p:spPr>
          <a:xfrm>
            <a:off x="4800600" y="838200"/>
            <a:ext cx="4343400" cy="5029200"/>
          </a:xfrm>
          <a:noFill/>
        </p:spPr>
      </p:pic>
      <p:sp>
        <p:nvSpPr>
          <p:cNvPr id="62471" name="Rectangle 3"/>
          <p:cNvSpPr>
            <a:spLocks noGrp="1" noChangeArrowheads="1"/>
          </p:cNvSpPr>
          <p:nvPr>
            <p:ph type="title"/>
          </p:nvPr>
        </p:nvSpPr>
        <p:spPr>
          <a:xfrm>
            <a:off x="685800" y="0"/>
            <a:ext cx="7772400" cy="762000"/>
          </a:xfrm>
        </p:spPr>
        <p:txBody>
          <a:bodyPr/>
          <a:lstStyle/>
          <a:p>
            <a:r>
              <a:rPr lang="en-US" dirty="0">
                <a:ea typeface="ＭＳ Ｐゴシック" pitchFamily="-84" charset="-128"/>
                <a:cs typeface="ＭＳ Ｐゴシック" pitchFamily="-84" charset="-128"/>
              </a:rPr>
              <a:t>Projectile Motion</a:t>
            </a:r>
          </a:p>
        </p:txBody>
      </p:sp>
      <p:sp>
        <p:nvSpPr>
          <p:cNvPr id="76804" name="Rectangle 4"/>
          <p:cNvSpPr>
            <a:spLocks noGrp="1" noChangeArrowheads="1"/>
          </p:cNvSpPr>
          <p:nvPr>
            <p:ph type="body" sz="half" idx="1"/>
          </p:nvPr>
        </p:nvSpPr>
        <p:spPr>
          <a:xfrm>
            <a:off x="457200" y="609600"/>
            <a:ext cx="5105400" cy="5334000"/>
          </a:xfrm>
        </p:spPr>
        <p:txBody>
          <a:bodyPr/>
          <a:lstStyle/>
          <a:p>
            <a:pPr>
              <a:lnSpc>
                <a:spcPct val="90000"/>
              </a:lnSpc>
            </a:pPr>
            <a:r>
              <a:rPr lang="en-US" sz="2800" dirty="0">
                <a:ea typeface="ＭＳ Ｐゴシック" pitchFamily="-84" charset="-128"/>
                <a:cs typeface="ＭＳ Ｐゴシック" pitchFamily="-84" charset="-128"/>
              </a:rPr>
              <a:t>A 2-dim motion of an object under only the gravitational acceleration with the following assumptions</a:t>
            </a:r>
          </a:p>
          <a:p>
            <a:pPr lvl="1">
              <a:lnSpc>
                <a:spcPct val="90000"/>
              </a:lnSpc>
            </a:pPr>
            <a:r>
              <a:rPr lang="en-US" sz="2400" dirty="0"/>
              <a:t>Free fall acceleration, </a:t>
            </a:r>
            <a:r>
              <a:rPr lang="en-US" sz="2400" b="1" dirty="0">
                <a:latin typeface="Monotype Corsiva" pitchFamily="-84" charset="0"/>
              </a:rPr>
              <a:t>g</a:t>
            </a:r>
            <a:r>
              <a:rPr lang="en-US" sz="2400" dirty="0"/>
              <a:t>, is constant over the range of the motion (</a:t>
            </a:r>
            <a:r>
              <a:rPr lang="en-US" sz="2400" dirty="0">
                <a:solidFill>
                  <a:srgbClr val="CC00CC"/>
                </a:solidFill>
              </a:rPr>
              <a:t>poll 12</a:t>
            </a:r>
            <a:r>
              <a:rPr lang="en-US" sz="2400" dirty="0"/>
              <a:t>)</a:t>
            </a:r>
          </a:p>
          <a:p>
            <a:pPr lvl="2">
              <a:lnSpc>
                <a:spcPct val="90000"/>
              </a:lnSpc>
            </a:pPr>
            <a:r>
              <a:rPr lang="en-US" sz="2000" dirty="0">
                <a:ea typeface="ＭＳ Ｐゴシック" pitchFamily="-84" charset="-128"/>
              </a:rPr>
              <a:t> </a:t>
            </a:r>
          </a:p>
          <a:p>
            <a:pPr lvl="1">
              <a:lnSpc>
                <a:spcPct val="90000"/>
              </a:lnSpc>
            </a:pPr>
            <a:r>
              <a:rPr lang="en-US" sz="2400" dirty="0"/>
              <a:t>Air resistance and other effects are negligible</a:t>
            </a:r>
          </a:p>
          <a:p>
            <a:pPr>
              <a:lnSpc>
                <a:spcPct val="90000"/>
              </a:lnSpc>
            </a:pPr>
            <a:r>
              <a:rPr lang="en-US" sz="2800" dirty="0">
                <a:ea typeface="ＭＳ Ｐゴシック" pitchFamily="-84" charset="-128"/>
                <a:cs typeface="ＭＳ Ｐゴシック" pitchFamily="-84" charset="-128"/>
              </a:rPr>
              <a:t>A motion under constant acceleration!!!! </a:t>
            </a:r>
            <a:r>
              <a:rPr lang="en-US" sz="2800" dirty="0">
                <a:ea typeface="ＭＳ Ｐゴシック" pitchFamily="-84" charset="-128"/>
                <a:cs typeface="ＭＳ Ｐゴシック" pitchFamily="-84" charset="-128"/>
                <a:sym typeface="Wingdings" pitchFamily="-84" charset="2"/>
              </a:rPr>
              <a:t> Superposition of two motions</a:t>
            </a:r>
          </a:p>
          <a:p>
            <a:pPr lvl="1">
              <a:lnSpc>
                <a:spcPct val="90000"/>
              </a:lnSpc>
            </a:pPr>
            <a:r>
              <a:rPr lang="en-US" sz="2400" dirty="0"/>
              <a:t>Horizontal motion with constant velocity ( </a:t>
            </a:r>
            <a:r>
              <a:rPr lang="en-US" sz="2400" u="sng" dirty="0">
                <a:solidFill>
                  <a:srgbClr val="A50021"/>
                </a:solidFill>
              </a:rPr>
              <a:t>no acceleration</a:t>
            </a:r>
            <a:r>
              <a:rPr lang="en-US" sz="2400" dirty="0"/>
              <a:t> )</a:t>
            </a:r>
          </a:p>
          <a:p>
            <a:pPr lvl="1">
              <a:lnSpc>
                <a:spcPct val="90000"/>
              </a:lnSpc>
            </a:pPr>
            <a:r>
              <a:rPr lang="en-US" sz="2400" dirty="0"/>
              <a:t>Vertical motion under constant acceleration (</a:t>
            </a:r>
            <a:r>
              <a:rPr lang="en-US" sz="2400" b="1" dirty="0">
                <a:solidFill>
                  <a:srgbClr val="A50021"/>
                </a:solidFill>
                <a:latin typeface="Monotype Corsiva" pitchFamily="-84" charset="0"/>
              </a:rPr>
              <a:t> g</a:t>
            </a:r>
            <a:r>
              <a:rPr lang="en-US" sz="2400" dirty="0"/>
              <a:t> )</a:t>
            </a:r>
          </a:p>
        </p:txBody>
      </p:sp>
      <p:graphicFrame>
        <p:nvGraphicFramePr>
          <p:cNvPr id="76805" name="Object 2"/>
          <p:cNvGraphicFramePr>
            <a:graphicFrameLocks noChangeAspect="1"/>
          </p:cNvGraphicFramePr>
          <p:nvPr/>
        </p:nvGraphicFramePr>
        <p:xfrm>
          <a:off x="1676400" y="2566988"/>
          <a:ext cx="452438" cy="361950"/>
        </p:xfrm>
        <a:graphic>
          <a:graphicData uri="http://schemas.openxmlformats.org/presentationml/2006/ole">
            <mc:AlternateContent xmlns:mc="http://schemas.openxmlformats.org/markup-compatibility/2006">
              <mc:Choice xmlns:v="urn:schemas-microsoft-com:vml" Requires="v">
                <p:oleObj spid="_x0000_s105848" name="Equation" r:id="rId4" imgW="266700" imgH="215900" progId="Equation.DSMT4">
                  <p:embed/>
                </p:oleObj>
              </mc:Choice>
              <mc:Fallback>
                <p:oleObj name="Equation" r:id="rId4" imgW="266700" imgH="215900" progId="Equation.DSMT4">
                  <p:embed/>
                  <p:pic>
                    <p:nvPicPr>
                      <p:cNvPr id="76805" name="Object 2"/>
                      <p:cNvPicPr>
                        <a:picLocks noChangeAspect="1" noChangeArrowheads="1"/>
                      </p:cNvPicPr>
                      <p:nvPr/>
                    </p:nvPicPr>
                    <p:blipFill>
                      <a:blip r:embed="rId5"/>
                      <a:srcRect/>
                      <a:stretch>
                        <a:fillRect/>
                      </a:stretch>
                    </p:blipFill>
                    <p:spPr bwMode="auto">
                      <a:xfrm>
                        <a:off x="1676400" y="2566988"/>
                        <a:ext cx="452438" cy="3619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6806" name="Object 3"/>
          <p:cNvGraphicFramePr>
            <a:graphicFrameLocks noChangeAspect="1"/>
          </p:cNvGraphicFramePr>
          <p:nvPr/>
        </p:nvGraphicFramePr>
        <p:xfrm>
          <a:off x="2128838" y="2514600"/>
          <a:ext cx="690562" cy="404813"/>
        </p:xfrm>
        <a:graphic>
          <a:graphicData uri="http://schemas.openxmlformats.org/presentationml/2006/ole">
            <mc:AlternateContent xmlns:mc="http://schemas.openxmlformats.org/markup-compatibility/2006">
              <mc:Choice xmlns:v="urn:schemas-microsoft-com:vml" Requires="v">
                <p:oleObj spid="_x0000_s105849" name="Equation" r:id="rId6" imgW="406400" imgH="241300" progId="Equation.DSMT4">
                  <p:embed/>
                </p:oleObj>
              </mc:Choice>
              <mc:Fallback>
                <p:oleObj name="Equation" r:id="rId6" imgW="406400" imgH="241300" progId="Equation.DSMT4">
                  <p:embed/>
                  <p:pic>
                    <p:nvPicPr>
                      <p:cNvPr id="76806" name="Object 3"/>
                      <p:cNvPicPr>
                        <a:picLocks noChangeAspect="1" noChangeArrowheads="1"/>
                      </p:cNvPicPr>
                      <p:nvPr/>
                    </p:nvPicPr>
                    <p:blipFill>
                      <a:blip r:embed="rId7"/>
                      <a:srcRect/>
                      <a:stretch>
                        <a:fillRect/>
                      </a:stretch>
                    </p:blipFill>
                    <p:spPr bwMode="auto">
                      <a:xfrm>
                        <a:off x="2128838" y="2514600"/>
                        <a:ext cx="690562" cy="4048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6807" name="Object 4"/>
          <p:cNvGraphicFramePr>
            <a:graphicFrameLocks noChangeAspect="1"/>
          </p:cNvGraphicFramePr>
          <p:nvPr/>
        </p:nvGraphicFramePr>
        <p:xfrm>
          <a:off x="2743200" y="2514600"/>
          <a:ext cx="798513" cy="468313"/>
        </p:xfrm>
        <a:graphic>
          <a:graphicData uri="http://schemas.openxmlformats.org/presentationml/2006/ole">
            <mc:AlternateContent xmlns:mc="http://schemas.openxmlformats.org/markup-compatibility/2006">
              <mc:Choice xmlns:v="urn:schemas-microsoft-com:vml" Requires="v">
                <p:oleObj spid="_x0000_s105850" name="Equation" r:id="rId8" imgW="469800" imgH="279360" progId="Equation.DSMT4">
                  <p:embed/>
                </p:oleObj>
              </mc:Choice>
              <mc:Fallback>
                <p:oleObj name="Equation" r:id="rId8" imgW="469800" imgH="279360" progId="Equation.DSMT4">
                  <p:embed/>
                  <p:pic>
                    <p:nvPicPr>
                      <p:cNvPr id="7680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2514600"/>
                        <a:ext cx="798513" cy="4683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62473" name="Footer Placeholder 10"/>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62474" name="Slide Number Placeholder 11"/>
          <p:cNvSpPr>
            <a:spLocks noGrp="1"/>
          </p:cNvSpPr>
          <p:nvPr>
            <p:ph type="sldNum" sz="quarter" idx="12"/>
          </p:nvPr>
        </p:nvSpPr>
        <p:spPr>
          <a:noFill/>
        </p:spPr>
        <p:txBody>
          <a:bodyPr/>
          <a:lstStyle/>
          <a:p>
            <a:fld id="{F2D1E65C-72A6-ED45-99DC-6AFD9A13A320}" type="slidenum">
              <a:rPr lang="en-US" smtClean="0">
                <a:latin typeface="Arial Narrow" pitchFamily="-84" charset="0"/>
              </a:rPr>
              <a:pPr/>
              <a:t>7</a:t>
            </a:fld>
            <a:endParaRPr lang="en-US">
              <a:latin typeface="Arial Narrow" pitchFamily="-84" charset="0"/>
            </a:endParaRPr>
          </a:p>
        </p:txBody>
      </p:sp>
    </p:spTree>
    <p:extLst>
      <p:ext uri="{BB962C8B-B14F-4D97-AF65-F5344CB8AC3E}">
        <p14:creationId xmlns:p14="http://schemas.microsoft.com/office/powerpoint/2010/main" val="36096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wipe(left)">
                                      <p:cBhvr>
                                        <p:cTn id="7" dur="500"/>
                                        <p:tgtEl>
                                          <p:spTgt spid="76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76802"/>
                                        </p:tgtEl>
                                        <p:attrNameLst>
                                          <p:attrName>style.visibility</p:attrName>
                                        </p:attrNameLst>
                                      </p:cBhvr>
                                      <p:to>
                                        <p:strVal val="visible"/>
                                      </p:to>
                                    </p:set>
                                    <p:anim calcmode="lin" valueType="num">
                                      <p:cBhvr>
                                        <p:cTn id="12" dur="500" fill="hold"/>
                                        <p:tgtEl>
                                          <p:spTgt spid="76802"/>
                                        </p:tgtEl>
                                        <p:attrNameLst>
                                          <p:attrName>ppt_w</p:attrName>
                                        </p:attrNameLst>
                                      </p:cBhvr>
                                      <p:tavLst>
                                        <p:tav tm="0">
                                          <p:val>
                                            <p:fltVal val="0"/>
                                          </p:val>
                                        </p:tav>
                                        <p:tav tm="100000">
                                          <p:val>
                                            <p:strVal val="#ppt_w"/>
                                          </p:val>
                                        </p:tav>
                                      </p:tavLst>
                                    </p:anim>
                                    <p:anim calcmode="lin" valueType="num">
                                      <p:cBhvr>
                                        <p:cTn id="13" dur="500" fill="hold"/>
                                        <p:tgtEl>
                                          <p:spTgt spid="76802"/>
                                        </p:tgtEl>
                                        <p:attrNameLst>
                                          <p:attrName>ppt_h</p:attrName>
                                        </p:attrNameLst>
                                      </p:cBhvr>
                                      <p:tavLst>
                                        <p:tav tm="0">
                                          <p:val>
                                            <p:fltVal val="0"/>
                                          </p:val>
                                        </p:tav>
                                        <p:tav tm="100000">
                                          <p:val>
                                            <p:strVal val="#ppt_h"/>
                                          </p:val>
                                        </p:tav>
                                      </p:tavLst>
                                    </p:anim>
                                    <p:animEffect transition="in" filter="fade">
                                      <p:cBhvr>
                                        <p:cTn id="14" dur="500"/>
                                        <p:tgtEl>
                                          <p:spTgt spid="768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6804">
                                            <p:txEl>
                                              <p:pRg st="1" end="1"/>
                                            </p:txEl>
                                          </p:spTgt>
                                        </p:tgtEl>
                                        <p:attrNameLst>
                                          <p:attrName>style.visibility</p:attrName>
                                        </p:attrNameLst>
                                      </p:cBhvr>
                                      <p:to>
                                        <p:strVal val="visible"/>
                                      </p:to>
                                    </p:set>
                                    <p:animEffect transition="in" filter="wipe(left)">
                                      <p:cBhvr>
                                        <p:cTn id="19" dur="500"/>
                                        <p:tgtEl>
                                          <p:spTgt spid="76804">
                                            <p:txEl>
                                              <p:pRg st="1" end="1"/>
                                            </p:txEl>
                                          </p:spTgt>
                                        </p:tgtEl>
                                      </p:cBhvr>
                                    </p:animEffect>
                                  </p:childTnLst>
                                </p:cTn>
                              </p:par>
                              <p:par>
                                <p:cTn id="20" presetID="22" presetClass="entr" presetSubtype="8" fill="hold" grpId="0" nodeType="withEffect">
                                  <p:stCondLst>
                                    <p:cond delay="0"/>
                                  </p:stCondLst>
                                  <p:iterate type="wd">
                                    <p:tmPct val="10000"/>
                                  </p:iterate>
                                  <p:childTnLst>
                                    <p:set>
                                      <p:cBhvr>
                                        <p:cTn id="21" dur="1" fill="hold">
                                          <p:stCondLst>
                                            <p:cond delay="0"/>
                                          </p:stCondLst>
                                        </p:cTn>
                                        <p:tgtEl>
                                          <p:spTgt spid="76804">
                                            <p:txEl>
                                              <p:pRg st="2" end="2"/>
                                            </p:txEl>
                                          </p:spTgt>
                                        </p:tgtEl>
                                        <p:attrNameLst>
                                          <p:attrName>style.visibility</p:attrName>
                                        </p:attrNameLst>
                                      </p:cBhvr>
                                      <p:to>
                                        <p:strVal val="visible"/>
                                      </p:to>
                                    </p:set>
                                    <p:animEffect transition="in" filter="wipe(left)">
                                      <p:cBhvr>
                                        <p:cTn id="22" dur="500"/>
                                        <p:tgtEl>
                                          <p:spTgt spid="76804">
                                            <p:txEl>
                                              <p:pRg st="2" end="2"/>
                                            </p:txEl>
                                          </p:spTgt>
                                        </p:tgtEl>
                                      </p:cBhvr>
                                    </p:animEffect>
                                  </p:childTnLst>
                                </p:cTn>
                              </p:par>
                              <p:par>
                                <p:cTn id="23" presetID="22" presetClass="entr" presetSubtype="8" fill="hold" nodeType="withEffect">
                                  <p:stCondLst>
                                    <p:cond delay="0"/>
                                  </p:stCondLst>
                                  <p:iterate type="wd">
                                    <p:tmPct val="10000"/>
                                  </p:iterate>
                                  <p:childTnLst>
                                    <p:set>
                                      <p:cBhvr>
                                        <p:cTn id="24" dur="1" fill="hold">
                                          <p:stCondLst>
                                            <p:cond delay="0"/>
                                          </p:stCondLst>
                                        </p:cTn>
                                        <p:tgtEl>
                                          <p:spTgt spid="76805"/>
                                        </p:tgtEl>
                                        <p:attrNameLst>
                                          <p:attrName>style.visibility</p:attrName>
                                        </p:attrNameLst>
                                      </p:cBhvr>
                                      <p:to>
                                        <p:strVal val="visible"/>
                                      </p:to>
                                    </p:set>
                                    <p:animEffect transition="in" filter="wipe(left)">
                                      <p:cBhvr>
                                        <p:cTn id="25" dur="500"/>
                                        <p:tgtEl>
                                          <p:spTgt spid="7680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iterate type="wd">
                                    <p:tmPct val="10000"/>
                                  </p:iterate>
                                  <p:childTnLst>
                                    <p:set>
                                      <p:cBhvr>
                                        <p:cTn id="29" dur="1" fill="hold">
                                          <p:stCondLst>
                                            <p:cond delay="0"/>
                                          </p:stCondLst>
                                        </p:cTn>
                                        <p:tgtEl>
                                          <p:spTgt spid="76806"/>
                                        </p:tgtEl>
                                        <p:attrNameLst>
                                          <p:attrName>style.visibility</p:attrName>
                                        </p:attrNameLst>
                                      </p:cBhvr>
                                      <p:to>
                                        <p:strVal val="visible"/>
                                      </p:to>
                                    </p:set>
                                    <p:animEffect transition="in" filter="wipe(left)">
                                      <p:cBhvr>
                                        <p:cTn id="30" dur="500"/>
                                        <p:tgtEl>
                                          <p:spTgt spid="7680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6807"/>
                                        </p:tgtEl>
                                        <p:attrNameLst>
                                          <p:attrName>style.visibility</p:attrName>
                                        </p:attrNameLst>
                                      </p:cBhvr>
                                      <p:to>
                                        <p:strVal val="visible"/>
                                      </p:to>
                                    </p:set>
                                    <p:animEffect transition="in" filter="wipe(left)">
                                      <p:cBhvr>
                                        <p:cTn id="35" dur="500"/>
                                        <p:tgtEl>
                                          <p:spTgt spid="7680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76804">
                                            <p:txEl>
                                              <p:pRg st="3" end="3"/>
                                            </p:txEl>
                                          </p:spTgt>
                                        </p:tgtEl>
                                        <p:attrNameLst>
                                          <p:attrName>style.visibility</p:attrName>
                                        </p:attrNameLst>
                                      </p:cBhvr>
                                      <p:to>
                                        <p:strVal val="visible"/>
                                      </p:to>
                                    </p:set>
                                    <p:animEffect transition="in" filter="wipe(left)">
                                      <p:cBhvr>
                                        <p:cTn id="40" dur="500"/>
                                        <p:tgtEl>
                                          <p:spTgt spid="7680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76804">
                                            <p:txEl>
                                              <p:pRg st="4" end="4"/>
                                            </p:txEl>
                                          </p:spTgt>
                                        </p:tgtEl>
                                        <p:attrNameLst>
                                          <p:attrName>style.visibility</p:attrName>
                                        </p:attrNameLst>
                                      </p:cBhvr>
                                      <p:to>
                                        <p:strVal val="visible"/>
                                      </p:to>
                                    </p:set>
                                    <p:animEffect transition="in" filter="wipe(left)">
                                      <p:cBhvr>
                                        <p:cTn id="45" dur="500"/>
                                        <p:tgtEl>
                                          <p:spTgt spid="7680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76804">
                                            <p:txEl>
                                              <p:pRg st="5" end="5"/>
                                            </p:txEl>
                                          </p:spTgt>
                                        </p:tgtEl>
                                        <p:attrNameLst>
                                          <p:attrName>style.visibility</p:attrName>
                                        </p:attrNameLst>
                                      </p:cBhvr>
                                      <p:to>
                                        <p:strVal val="visible"/>
                                      </p:to>
                                    </p:set>
                                    <p:animEffect transition="in" filter="wipe(left)">
                                      <p:cBhvr>
                                        <p:cTn id="50" dur="500"/>
                                        <p:tgtEl>
                                          <p:spTgt spid="7680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76804">
                                            <p:txEl>
                                              <p:pRg st="6" end="6"/>
                                            </p:txEl>
                                          </p:spTgt>
                                        </p:tgtEl>
                                        <p:attrNameLst>
                                          <p:attrName>style.visibility</p:attrName>
                                        </p:attrNameLst>
                                      </p:cBhvr>
                                      <p:to>
                                        <p:strVal val="visible"/>
                                      </p:to>
                                    </p:set>
                                    <p:animEffect transition="in" filter="wipe(left)">
                                      <p:cBhvr>
                                        <p:cTn id="55" dur="500"/>
                                        <p:tgtEl>
                                          <p:spTgt spid="768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FG03_022"/>
          <p:cNvPicPr>
            <a:picLocks noGrp="1" noChangeAspect="1" noChangeArrowheads="1"/>
          </p:cNvPicPr>
          <p:nvPr>
            <p:ph idx="1"/>
          </p:nvPr>
        </p:nvPicPr>
        <p:blipFill>
          <a:blip r:embed="rId2"/>
          <a:srcRect/>
          <a:stretch>
            <a:fillRect/>
          </a:stretch>
        </p:blipFill>
        <p:spPr>
          <a:xfrm>
            <a:off x="0" y="0"/>
            <a:ext cx="9144000" cy="7315200"/>
          </a:xfrm>
          <a:noFill/>
        </p:spPr>
      </p:pic>
      <p:sp>
        <p:nvSpPr>
          <p:cNvPr id="64516" name="Rectangle 3"/>
          <p:cNvSpPr>
            <a:spLocks noGrp="1" noChangeArrowheads="1"/>
          </p:cNvSpPr>
          <p:nvPr>
            <p:ph type="title"/>
          </p:nvPr>
        </p:nvSpPr>
        <p:spPr>
          <a:xfrm>
            <a:off x="685800" y="0"/>
            <a:ext cx="7772400" cy="914400"/>
          </a:xfrm>
        </p:spPr>
        <p:txBody>
          <a:bodyPr/>
          <a:lstStyle/>
          <a:p>
            <a:r>
              <a:rPr lang="en-US">
                <a:ea typeface="ＭＳ Ｐゴシック" pitchFamily="-84" charset="-128"/>
                <a:cs typeface="ＭＳ Ｐゴシック" pitchFamily="-84" charset="-128"/>
              </a:rPr>
              <a:t>Projectile Motion </a:t>
            </a:r>
          </a:p>
        </p:txBody>
      </p:sp>
      <p:grpSp>
        <p:nvGrpSpPr>
          <p:cNvPr id="2" name="Group 4"/>
          <p:cNvGrpSpPr>
            <a:grpSpLocks/>
          </p:cNvGrpSpPr>
          <p:nvPr/>
        </p:nvGrpSpPr>
        <p:grpSpPr bwMode="auto">
          <a:xfrm>
            <a:off x="3124200" y="4610318"/>
            <a:ext cx="4648200" cy="2163763"/>
            <a:chOff x="1968" y="2928"/>
            <a:chExt cx="2928" cy="1363"/>
          </a:xfrm>
        </p:grpSpPr>
        <p:sp>
          <p:nvSpPr>
            <p:cNvPr id="64520" name="Oval 5"/>
            <p:cNvSpPr>
              <a:spLocks noChangeArrowheads="1"/>
            </p:cNvSpPr>
            <p:nvPr/>
          </p:nvSpPr>
          <p:spPr bwMode="auto">
            <a:xfrm>
              <a:off x="1968" y="2928"/>
              <a:ext cx="1104" cy="528"/>
            </a:xfrm>
            <a:prstGeom prst="ellipse">
              <a:avLst/>
            </a:prstGeom>
            <a:noFill/>
            <a:ln w="38100">
              <a:solidFill>
                <a:srgbClr val="A50021"/>
              </a:solidFill>
              <a:round/>
              <a:headEnd/>
              <a:tailEnd/>
            </a:ln>
          </p:spPr>
          <p:txBody>
            <a:bodyPr wrap="none" anchor="ctr">
              <a:prstTxWarp prst="textNoShape">
                <a:avLst/>
              </a:prstTxWarp>
            </a:bodyPr>
            <a:lstStyle/>
            <a:p>
              <a:endParaRPr lang="en-US"/>
            </a:p>
          </p:txBody>
        </p:sp>
        <p:sp>
          <p:nvSpPr>
            <p:cNvPr id="64521" name="Text Box 6"/>
            <p:cNvSpPr txBox="1">
              <a:spLocks noChangeArrowheads="1"/>
            </p:cNvSpPr>
            <p:nvPr/>
          </p:nvSpPr>
          <p:spPr bwMode="auto">
            <a:xfrm>
              <a:off x="2016" y="3768"/>
              <a:ext cx="2880" cy="523"/>
            </a:xfrm>
            <a:prstGeom prst="rect">
              <a:avLst/>
            </a:prstGeom>
            <a:solidFill>
              <a:srgbClr val="FFFFCC"/>
            </a:solidFill>
            <a:ln w="38100">
              <a:solidFill>
                <a:srgbClr val="A50021"/>
              </a:solidFill>
              <a:miter lim="800000"/>
              <a:headEnd/>
              <a:tailEnd/>
            </a:ln>
          </p:spPr>
          <p:txBody>
            <a:bodyPr wrap="square">
              <a:prstTxWarp prst="textNoShape">
                <a:avLst/>
              </a:prstTxWarp>
              <a:spAutoFit/>
            </a:bodyPr>
            <a:lstStyle/>
            <a:p>
              <a:r>
                <a:rPr lang="en-US" b="1" dirty="0">
                  <a:solidFill>
                    <a:srgbClr val="A50021"/>
                  </a:solidFill>
                  <a:latin typeface="Arial Narrow" pitchFamily="-84" charset="0"/>
                </a:rPr>
                <a:t>The only acceleration in this motion.  It is a constant!! (</a:t>
              </a:r>
              <a:r>
                <a:rPr lang="en-US" b="1" dirty="0">
                  <a:solidFill>
                    <a:srgbClr val="CC00CC"/>
                  </a:solidFill>
                  <a:latin typeface="Arial Narrow" pitchFamily="-84" charset="0"/>
                </a:rPr>
                <a:t>poll 12, 13</a:t>
              </a:r>
              <a:r>
                <a:rPr lang="en-US" b="1" dirty="0">
                  <a:solidFill>
                    <a:srgbClr val="A50021"/>
                  </a:solidFill>
                  <a:latin typeface="Arial Narrow" pitchFamily="-84" charset="0"/>
                </a:rPr>
                <a:t>)</a:t>
              </a:r>
            </a:p>
          </p:txBody>
        </p:sp>
        <p:cxnSp>
          <p:nvCxnSpPr>
            <p:cNvPr id="64522" name="AutoShape 7"/>
            <p:cNvCxnSpPr>
              <a:cxnSpLocks noChangeShapeType="1"/>
              <a:stCxn id="64521" idx="0"/>
              <a:endCxn id="64520" idx="4"/>
            </p:cNvCxnSpPr>
            <p:nvPr/>
          </p:nvCxnSpPr>
          <p:spPr bwMode="auto">
            <a:xfrm rot="16200000" flipV="1">
              <a:off x="2832" y="3144"/>
              <a:ext cx="312" cy="936"/>
            </a:xfrm>
            <a:prstGeom prst="curvedConnector3">
              <a:avLst>
                <a:gd name="adj1" fmla="val 50000"/>
              </a:avLst>
            </a:prstGeom>
            <a:noFill/>
            <a:ln w="38100">
              <a:solidFill>
                <a:srgbClr val="A50021"/>
              </a:solidFill>
              <a:round/>
              <a:headEnd/>
              <a:tailEnd type="triangle" w="med" len="med"/>
            </a:ln>
          </p:spPr>
        </p:cxnSp>
      </p:grpSp>
      <p:sp>
        <p:nvSpPr>
          <p:cNvPr id="64519" name="Slide Number Placeholder 11"/>
          <p:cNvSpPr>
            <a:spLocks noGrp="1"/>
          </p:cNvSpPr>
          <p:nvPr>
            <p:ph type="sldNum" sz="quarter" idx="12"/>
          </p:nvPr>
        </p:nvSpPr>
        <p:spPr>
          <a:noFill/>
        </p:spPr>
        <p:txBody>
          <a:bodyPr/>
          <a:lstStyle/>
          <a:p>
            <a:fld id="{A9D38A67-32C4-3B4E-8C41-AADF2618E2DA}" type="slidenum">
              <a:rPr lang="en-US" smtClean="0">
                <a:latin typeface="Arial Narrow" pitchFamily="-84" charset="0"/>
              </a:rPr>
              <a:pPr/>
              <a:t>8</a:t>
            </a:fld>
            <a:endParaRPr lang="en-US">
              <a:latin typeface="Arial Narrow" pitchFamily="-84" charset="0"/>
            </a:endParaRPr>
          </a:p>
        </p:txBody>
      </p:sp>
      <p:sp>
        <p:nvSpPr>
          <p:cNvPr id="3" name="Date Placeholder 2">
            <a:extLst>
              <a:ext uri="{FF2B5EF4-FFF2-40B4-BE49-F238E27FC236}">
                <a16:creationId xmlns:a16="http://schemas.microsoft.com/office/drawing/2014/main" id="{2DC81C05-848B-F64D-944B-9F74A1915B5E}"/>
              </a:ext>
            </a:extLst>
          </p:cNvPr>
          <p:cNvSpPr>
            <a:spLocks noGrp="1"/>
          </p:cNvSpPr>
          <p:nvPr>
            <p:ph type="dt" sz="half" idx="10"/>
          </p:nvPr>
        </p:nvSpPr>
        <p:spPr/>
        <p:txBody>
          <a:bodyPr/>
          <a:lstStyle/>
          <a:p>
            <a:pPr>
              <a:defRPr/>
            </a:pPr>
            <a:r>
              <a:rPr lang="en-US"/>
              <a:t>Monday, Feb. 22, 2021</a:t>
            </a:r>
          </a:p>
        </p:txBody>
      </p:sp>
    </p:spTree>
    <p:extLst>
      <p:ext uri="{BB962C8B-B14F-4D97-AF65-F5344CB8AC3E}">
        <p14:creationId xmlns:p14="http://schemas.microsoft.com/office/powerpoint/2010/main" val="100137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p:cTn id="7" dur="500" fill="hold"/>
                                        <p:tgtEl>
                                          <p:spTgt spid="78850"/>
                                        </p:tgtEl>
                                        <p:attrNameLst>
                                          <p:attrName>ppt_w</p:attrName>
                                        </p:attrNameLst>
                                      </p:cBhvr>
                                      <p:tavLst>
                                        <p:tav tm="0">
                                          <p:val>
                                            <p:fltVal val="0"/>
                                          </p:val>
                                        </p:tav>
                                        <p:tav tm="100000">
                                          <p:val>
                                            <p:strVal val="#ppt_w"/>
                                          </p:val>
                                        </p:tav>
                                      </p:tavLst>
                                    </p:anim>
                                    <p:anim calcmode="lin" valueType="num">
                                      <p:cBhvr>
                                        <p:cTn id="8" dur="500" fill="hold"/>
                                        <p:tgtEl>
                                          <p:spTgt spid="78850"/>
                                        </p:tgtEl>
                                        <p:attrNameLst>
                                          <p:attrName>ppt_h</p:attrName>
                                        </p:attrNameLst>
                                      </p:cBhvr>
                                      <p:tavLst>
                                        <p:tav tm="0">
                                          <p:val>
                                            <p:fltVal val="0"/>
                                          </p:val>
                                        </p:tav>
                                        <p:tav tm="100000">
                                          <p:val>
                                            <p:strVal val="#ppt_h"/>
                                          </p:val>
                                        </p:tav>
                                      </p:tavLst>
                                    </p:anim>
                                    <p:animEffect transition="in" filter="fade">
                                      <p:cBhvr>
                                        <p:cTn id="9" dur="500"/>
                                        <p:tgtEl>
                                          <p:spTgt spid="7885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06" name="Date Placeholder 2"/>
          <p:cNvSpPr>
            <a:spLocks noGrp="1"/>
          </p:cNvSpPr>
          <p:nvPr>
            <p:ph type="dt" sz="quarter" idx="10"/>
          </p:nvPr>
        </p:nvSpPr>
        <p:spPr>
          <a:noFill/>
        </p:spPr>
        <p:txBody>
          <a:bodyPr/>
          <a:lstStyle/>
          <a:p>
            <a:r>
              <a:rPr lang="en-US">
                <a:latin typeface="Arial Narrow" pitchFamily="-84" charset="0"/>
              </a:rPr>
              <a:t>Monday, Feb. 22, 2021</a:t>
            </a:r>
          </a:p>
        </p:txBody>
      </p:sp>
      <p:graphicFrame>
        <p:nvGraphicFramePr>
          <p:cNvPr id="77826" name="Object 2"/>
          <p:cNvGraphicFramePr>
            <a:graphicFrameLocks noChangeAspect="1"/>
          </p:cNvGraphicFramePr>
          <p:nvPr/>
        </p:nvGraphicFramePr>
        <p:xfrm>
          <a:off x="1203325" y="1960563"/>
          <a:ext cx="668338" cy="377825"/>
        </p:xfrm>
        <a:graphic>
          <a:graphicData uri="http://schemas.openxmlformats.org/presentationml/2006/ole">
            <mc:AlternateContent xmlns:mc="http://schemas.openxmlformats.org/markup-compatibility/2006">
              <mc:Choice xmlns:v="urn:schemas-microsoft-com:vml" Requires="v">
                <p:oleObj spid="_x0000_s140241" name="Equation" r:id="rId3" imgW="254000" imgH="165100" progId="Equation.DSMT4">
                  <p:embed/>
                </p:oleObj>
              </mc:Choice>
              <mc:Fallback>
                <p:oleObj name="Equation" r:id="rId3" imgW="254000" imgH="165100" progId="Equation.DSMT4">
                  <p:embed/>
                  <p:pic>
                    <p:nvPicPr>
                      <p:cNvPr id="77826" name="Object 2"/>
                      <p:cNvPicPr>
                        <a:picLocks noChangeAspect="1" noChangeArrowheads="1"/>
                      </p:cNvPicPr>
                      <p:nvPr/>
                    </p:nvPicPr>
                    <p:blipFill>
                      <a:blip r:embed="rId4"/>
                      <a:srcRect/>
                      <a:stretch>
                        <a:fillRect/>
                      </a:stretch>
                    </p:blipFill>
                    <p:spPr bwMode="auto">
                      <a:xfrm>
                        <a:off x="1203325" y="1960563"/>
                        <a:ext cx="668338" cy="3778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27" name="Object 3"/>
          <p:cNvGraphicFramePr>
            <a:graphicFrameLocks noChangeAspect="1"/>
          </p:cNvGraphicFramePr>
          <p:nvPr>
            <p:extLst>
              <p:ext uri="{D42A27DB-BD31-4B8C-83A1-F6EECF244321}">
                <p14:modId xmlns:p14="http://schemas.microsoft.com/office/powerpoint/2010/main" val="870778359"/>
              </p:ext>
            </p:extLst>
          </p:nvPr>
        </p:nvGraphicFramePr>
        <p:xfrm>
          <a:off x="4921250" y="2603500"/>
          <a:ext cx="1970088" cy="1008063"/>
        </p:xfrm>
        <a:graphic>
          <a:graphicData uri="http://schemas.openxmlformats.org/presentationml/2006/ole">
            <mc:AlternateContent xmlns:mc="http://schemas.openxmlformats.org/markup-compatibility/2006">
              <mc:Choice xmlns:v="urn:schemas-microsoft-com:vml" Requires="v">
                <p:oleObj spid="_x0000_s140242" name="Equation" r:id="rId5" imgW="762000" imgH="482600" progId="Equation.DSMT4">
                  <p:embed/>
                </p:oleObj>
              </mc:Choice>
              <mc:Fallback>
                <p:oleObj name="Equation" r:id="rId5" imgW="762000" imgH="482600" progId="Equation.DSMT4">
                  <p:embed/>
                  <p:pic>
                    <p:nvPicPr>
                      <p:cNvPr id="77827" name="Object 3"/>
                      <p:cNvPicPr>
                        <a:picLocks noChangeAspect="1" noChangeArrowheads="1"/>
                      </p:cNvPicPr>
                      <p:nvPr/>
                    </p:nvPicPr>
                    <p:blipFill>
                      <a:blip r:embed="rId6"/>
                      <a:srcRect/>
                      <a:stretch>
                        <a:fillRect/>
                      </a:stretch>
                    </p:blipFill>
                    <p:spPr bwMode="auto">
                      <a:xfrm>
                        <a:off x="4921250" y="2603500"/>
                        <a:ext cx="1970088" cy="1008063"/>
                      </a:xfrm>
                      <a:prstGeom prst="rect">
                        <a:avLst/>
                      </a:prstGeom>
                      <a:solidFill>
                        <a:srgbClr val="FFFF99"/>
                      </a:solidFill>
                      <a:ln w="28575">
                        <a:solidFill>
                          <a:srgbClr val="003300"/>
                        </a:solidFill>
                        <a:miter lim="800000"/>
                        <a:headEnd/>
                        <a:tailEnd/>
                      </a:ln>
                    </p:spPr>
                  </p:pic>
                </p:oleObj>
              </mc:Fallback>
            </mc:AlternateContent>
          </a:graphicData>
        </a:graphic>
      </p:graphicFrame>
      <p:sp>
        <p:nvSpPr>
          <p:cNvPr id="77828" name="Text Box 4"/>
          <p:cNvSpPr txBox="1">
            <a:spLocks noChangeArrowheads="1"/>
          </p:cNvSpPr>
          <p:nvPr/>
        </p:nvSpPr>
        <p:spPr bwMode="auto">
          <a:xfrm>
            <a:off x="914400" y="381000"/>
            <a:ext cx="6781800" cy="5476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r>
              <a:rPr lang="en-US" sz="2800">
                <a:solidFill>
                  <a:schemeClr val="accent2"/>
                </a:solidFill>
                <a:latin typeface="Monotype Corsiva" pitchFamily="-84" charset="0"/>
              </a:rPr>
              <a:t>Show that a projectile motion is a parabola!!!</a:t>
            </a:r>
          </a:p>
        </p:txBody>
      </p:sp>
      <p:graphicFrame>
        <p:nvGraphicFramePr>
          <p:cNvPr id="77829" name="Object 4"/>
          <p:cNvGraphicFramePr>
            <a:graphicFrameLocks noChangeAspect="1"/>
          </p:cNvGraphicFramePr>
          <p:nvPr>
            <p:extLst>
              <p:ext uri="{D42A27DB-BD31-4B8C-83A1-F6EECF244321}">
                <p14:modId xmlns:p14="http://schemas.microsoft.com/office/powerpoint/2010/main" val="644523864"/>
              </p:ext>
            </p:extLst>
          </p:nvPr>
        </p:nvGraphicFramePr>
        <p:xfrm>
          <a:off x="2041525" y="1014413"/>
          <a:ext cx="854075" cy="579437"/>
        </p:xfrm>
        <a:graphic>
          <a:graphicData uri="http://schemas.openxmlformats.org/presentationml/2006/ole">
            <mc:AlternateContent xmlns:mc="http://schemas.openxmlformats.org/markup-compatibility/2006">
              <mc:Choice xmlns:v="urn:schemas-microsoft-com:vml" Requires="v">
                <p:oleObj spid="_x0000_s140243" name="Equation" r:id="rId7" imgW="330200" imgH="241300" progId="Equation.DSMT4">
                  <p:embed/>
                </p:oleObj>
              </mc:Choice>
              <mc:Fallback>
                <p:oleObj name="Equation" r:id="rId7" imgW="330200" imgH="241300" progId="Equation.DSMT4">
                  <p:embed/>
                  <p:pic>
                    <p:nvPicPr>
                      <p:cNvPr id="77829" name="Object 4"/>
                      <p:cNvPicPr>
                        <a:picLocks noChangeAspect="1" noChangeArrowheads="1"/>
                      </p:cNvPicPr>
                      <p:nvPr/>
                    </p:nvPicPr>
                    <p:blipFill>
                      <a:blip r:embed="rId8"/>
                      <a:srcRect/>
                      <a:stretch>
                        <a:fillRect/>
                      </a:stretch>
                    </p:blipFill>
                    <p:spPr bwMode="auto">
                      <a:xfrm>
                        <a:off x="2041525" y="1014413"/>
                        <a:ext cx="854075" cy="5794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30" name="Object 5"/>
          <p:cNvGraphicFramePr>
            <a:graphicFrameLocks noChangeAspect="1"/>
          </p:cNvGraphicFramePr>
          <p:nvPr/>
        </p:nvGraphicFramePr>
        <p:xfrm>
          <a:off x="1981200" y="2889250"/>
          <a:ext cx="682625" cy="495300"/>
        </p:xfrm>
        <a:graphic>
          <a:graphicData uri="http://schemas.openxmlformats.org/presentationml/2006/ole">
            <mc:AlternateContent xmlns:mc="http://schemas.openxmlformats.org/markup-compatibility/2006">
              <mc:Choice xmlns:v="urn:schemas-microsoft-com:vml" Requires="v">
                <p:oleObj spid="_x0000_s140244" name="Equation" r:id="rId9" imgW="317160" imgH="241200" progId="Equation.3">
                  <p:embed/>
                </p:oleObj>
              </mc:Choice>
              <mc:Fallback>
                <p:oleObj name="Equation" r:id="rId9" imgW="317160" imgH="241200" progId="Equation.3">
                  <p:embed/>
                  <p:pic>
                    <p:nvPicPr>
                      <p:cNvPr id="7783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889250"/>
                        <a:ext cx="682625" cy="4953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31" name="Object 6"/>
          <p:cNvGraphicFramePr>
            <a:graphicFrameLocks noChangeAspect="1"/>
          </p:cNvGraphicFramePr>
          <p:nvPr>
            <p:extLst>
              <p:ext uri="{D42A27DB-BD31-4B8C-83A1-F6EECF244321}">
                <p14:modId xmlns:p14="http://schemas.microsoft.com/office/powerpoint/2010/main" val="935304492"/>
              </p:ext>
            </p:extLst>
          </p:nvPr>
        </p:nvGraphicFramePr>
        <p:xfrm>
          <a:off x="1984375" y="3722688"/>
          <a:ext cx="2676525" cy="736600"/>
        </p:xfrm>
        <a:graphic>
          <a:graphicData uri="http://schemas.openxmlformats.org/presentationml/2006/ole">
            <mc:AlternateContent xmlns:mc="http://schemas.openxmlformats.org/markup-compatibility/2006">
              <mc:Choice xmlns:v="urn:schemas-microsoft-com:vml" Requires="v">
                <p:oleObj spid="_x0000_s140245" name="Equation" r:id="rId11" imgW="1282700" imgH="406400" progId="Equation.DSMT4">
                  <p:embed/>
                </p:oleObj>
              </mc:Choice>
              <mc:Fallback>
                <p:oleObj name="Equation" r:id="rId11" imgW="1282700" imgH="406400" progId="Equation.DSMT4">
                  <p:embed/>
                  <p:pic>
                    <p:nvPicPr>
                      <p:cNvPr id="77831" name="Object 6"/>
                      <p:cNvPicPr>
                        <a:picLocks noChangeAspect="1" noChangeArrowheads="1"/>
                      </p:cNvPicPr>
                      <p:nvPr/>
                    </p:nvPicPr>
                    <p:blipFill>
                      <a:blip r:embed="rId12"/>
                      <a:srcRect/>
                      <a:stretch>
                        <a:fillRect/>
                      </a:stretch>
                    </p:blipFill>
                    <p:spPr bwMode="auto">
                      <a:xfrm>
                        <a:off x="1984375" y="3722688"/>
                        <a:ext cx="2676525" cy="7366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32" name="Object 7"/>
          <p:cNvGraphicFramePr>
            <a:graphicFrameLocks noChangeAspect="1"/>
          </p:cNvGraphicFramePr>
          <p:nvPr/>
        </p:nvGraphicFramePr>
        <p:xfrm>
          <a:off x="1905000" y="4683125"/>
          <a:ext cx="711200" cy="422275"/>
        </p:xfrm>
        <a:graphic>
          <a:graphicData uri="http://schemas.openxmlformats.org/presentationml/2006/ole">
            <mc:AlternateContent xmlns:mc="http://schemas.openxmlformats.org/markup-compatibility/2006">
              <mc:Choice xmlns:v="urn:schemas-microsoft-com:vml" Requires="v">
                <p:oleObj spid="_x0000_s140246" name="Equation" r:id="rId13" imgW="330120" imgH="241200" progId="Equation.DSMT4">
                  <p:embed/>
                </p:oleObj>
              </mc:Choice>
              <mc:Fallback>
                <p:oleObj name="Equation" r:id="rId13" imgW="330120" imgH="241200" progId="Equation.DSMT4">
                  <p:embed/>
                  <p:pic>
                    <p:nvPicPr>
                      <p:cNvPr id="7783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4683125"/>
                        <a:ext cx="711200" cy="422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77833" name="AutoShape 9"/>
          <p:cNvSpPr>
            <a:spLocks noChangeArrowheads="1"/>
          </p:cNvSpPr>
          <p:nvPr/>
        </p:nvSpPr>
        <p:spPr bwMode="auto">
          <a:xfrm>
            <a:off x="304800" y="4267200"/>
            <a:ext cx="1524000" cy="1371600"/>
          </a:xfrm>
          <a:prstGeom prst="rightArrow">
            <a:avLst>
              <a:gd name="adj1" fmla="val 50000"/>
              <a:gd name="adj2" fmla="val 27778"/>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b="1">
                <a:solidFill>
                  <a:srgbClr val="A50021"/>
                </a:solidFill>
                <a:latin typeface="Arial Narrow" pitchFamily="-84" charset="0"/>
              </a:rPr>
              <a:t>Plug t into </a:t>
            </a:r>
          </a:p>
          <a:p>
            <a:pPr algn="ctr"/>
            <a:r>
              <a:rPr lang="en-US" b="1">
                <a:solidFill>
                  <a:srgbClr val="A50021"/>
                </a:solidFill>
                <a:latin typeface="Arial Narrow" pitchFamily="-84" charset="0"/>
              </a:rPr>
              <a:t>the above</a:t>
            </a:r>
          </a:p>
        </p:txBody>
      </p:sp>
      <p:sp>
        <p:nvSpPr>
          <p:cNvPr id="77834" name="Text Box 10"/>
          <p:cNvSpPr txBox="1">
            <a:spLocks noChangeArrowheads="1"/>
          </p:cNvSpPr>
          <p:nvPr/>
        </p:nvSpPr>
        <p:spPr bwMode="auto">
          <a:xfrm>
            <a:off x="7086600" y="1765300"/>
            <a:ext cx="1828800" cy="1815882"/>
          </a:xfrm>
          <a:prstGeom prst="rect">
            <a:avLst/>
          </a:prstGeom>
          <a:solidFill>
            <a:srgbClr val="FFFFCC"/>
          </a:solidFill>
          <a:ln w="28575">
            <a:solidFill>
              <a:srgbClr val="A50021"/>
            </a:solidFill>
            <a:miter lim="800000"/>
            <a:headEnd/>
            <a:tailEnd/>
          </a:ln>
        </p:spPr>
        <p:txBody>
          <a:bodyPr wrap="square">
            <a:prstTxWarp prst="textNoShape">
              <a:avLst/>
            </a:prstTxWarp>
            <a:spAutoFit/>
          </a:bodyPr>
          <a:lstStyle/>
          <a:p>
            <a:r>
              <a:rPr lang="en-US" sz="1600" dirty="0">
                <a:solidFill>
                  <a:srgbClr val="A50021"/>
                </a:solidFill>
                <a:latin typeface="Arial Narrow" pitchFamily="-84" charset="0"/>
              </a:rPr>
              <a:t>In a projectile motion, the only acceleration is gravitational one whose direction is always toward the center of the earth (downward). (</a:t>
            </a:r>
            <a:r>
              <a:rPr lang="en-US" sz="1600" dirty="0">
                <a:solidFill>
                  <a:srgbClr val="CC00CC"/>
                </a:solidFill>
                <a:latin typeface="Arial Narrow" pitchFamily="-84" charset="0"/>
              </a:rPr>
              <a:t>poll 6)</a:t>
            </a:r>
          </a:p>
        </p:txBody>
      </p:sp>
      <p:sp>
        <p:nvSpPr>
          <p:cNvPr id="77835" name="AutoShape 11"/>
          <p:cNvSpPr>
            <a:spLocks noChangeArrowheads="1"/>
          </p:cNvSpPr>
          <p:nvPr/>
        </p:nvSpPr>
        <p:spPr bwMode="auto">
          <a:xfrm>
            <a:off x="381000" y="2649538"/>
            <a:ext cx="1371600" cy="914400"/>
          </a:xfrm>
          <a:prstGeom prst="rightArrow">
            <a:avLst>
              <a:gd name="adj1" fmla="val 50000"/>
              <a:gd name="adj2" fmla="val 37500"/>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b="1">
                <a:solidFill>
                  <a:srgbClr val="A50021"/>
                </a:solidFill>
                <a:latin typeface="Arial Narrow" pitchFamily="-84" charset="0"/>
              </a:rPr>
              <a:t>a</a:t>
            </a:r>
            <a:r>
              <a:rPr lang="en-US" b="1" baseline="-25000">
                <a:solidFill>
                  <a:srgbClr val="A50021"/>
                </a:solidFill>
                <a:latin typeface="Arial Narrow" pitchFamily="-84" charset="0"/>
              </a:rPr>
              <a:t>x</a:t>
            </a:r>
            <a:r>
              <a:rPr lang="en-US" b="1">
                <a:solidFill>
                  <a:srgbClr val="A50021"/>
                </a:solidFill>
                <a:latin typeface="Arial Narrow" pitchFamily="-84" charset="0"/>
              </a:rPr>
              <a:t>=0</a:t>
            </a:r>
          </a:p>
        </p:txBody>
      </p:sp>
      <p:sp>
        <p:nvSpPr>
          <p:cNvPr id="77836" name="Text Box 12"/>
          <p:cNvSpPr txBox="1">
            <a:spLocks noChangeArrowheads="1"/>
          </p:cNvSpPr>
          <p:nvPr/>
        </p:nvSpPr>
        <p:spPr bwMode="auto">
          <a:xfrm>
            <a:off x="6324600" y="5715000"/>
            <a:ext cx="1981200" cy="584775"/>
          </a:xfrm>
          <a:prstGeom prst="rect">
            <a:avLst/>
          </a:prstGeom>
          <a:solidFill>
            <a:srgbClr val="FFFFCC"/>
          </a:solidFill>
          <a:ln w="28575">
            <a:solidFill>
              <a:srgbClr val="A50021"/>
            </a:solidFill>
            <a:miter lim="800000"/>
            <a:headEnd/>
            <a:tailEnd/>
          </a:ln>
        </p:spPr>
        <p:txBody>
          <a:bodyPr wrap="square">
            <a:prstTxWarp prst="textNoShape">
              <a:avLst/>
            </a:prstTxWarp>
            <a:spAutoFit/>
          </a:bodyPr>
          <a:lstStyle/>
          <a:p>
            <a:r>
              <a:rPr lang="en-US" sz="1600" dirty="0">
                <a:solidFill>
                  <a:srgbClr val="A50021"/>
                </a:solidFill>
                <a:latin typeface="Arial Narrow" pitchFamily="-84" charset="0"/>
              </a:rPr>
              <a:t>What kind of parabola is this? (</a:t>
            </a:r>
            <a:r>
              <a:rPr lang="en-US" sz="1600" dirty="0">
                <a:solidFill>
                  <a:srgbClr val="CC00CC"/>
                </a:solidFill>
                <a:latin typeface="Arial Narrow" pitchFamily="-84" charset="0"/>
              </a:rPr>
              <a:t>poll 13)</a:t>
            </a:r>
          </a:p>
        </p:txBody>
      </p:sp>
      <p:graphicFrame>
        <p:nvGraphicFramePr>
          <p:cNvPr id="77837" name="Object 8"/>
          <p:cNvGraphicFramePr>
            <a:graphicFrameLocks noChangeAspect="1"/>
          </p:cNvGraphicFramePr>
          <p:nvPr>
            <p:extLst>
              <p:ext uri="{D42A27DB-BD31-4B8C-83A1-F6EECF244321}">
                <p14:modId xmlns:p14="http://schemas.microsoft.com/office/powerpoint/2010/main" val="2946835176"/>
              </p:ext>
            </p:extLst>
          </p:nvPr>
        </p:nvGraphicFramePr>
        <p:xfrm>
          <a:off x="2032000" y="5486400"/>
          <a:ext cx="4167188" cy="831850"/>
        </p:xfrm>
        <a:graphic>
          <a:graphicData uri="http://schemas.openxmlformats.org/presentationml/2006/ole">
            <mc:AlternateContent xmlns:mc="http://schemas.openxmlformats.org/markup-compatibility/2006">
              <mc:Choice xmlns:v="urn:schemas-microsoft-com:vml" Requires="v">
                <p:oleObj spid="_x0000_s140247" name="Equation" r:id="rId15" imgW="2057400" imgH="508000" progId="Equation.DSMT4">
                  <p:embed/>
                </p:oleObj>
              </mc:Choice>
              <mc:Fallback>
                <p:oleObj name="Equation" r:id="rId15" imgW="2057400" imgH="508000" progId="Equation.DSMT4">
                  <p:embed/>
                  <p:pic>
                    <p:nvPicPr>
                      <p:cNvPr id="77837" name="Object 8"/>
                      <p:cNvPicPr>
                        <a:picLocks noChangeAspect="1" noChangeArrowheads="1"/>
                      </p:cNvPicPr>
                      <p:nvPr/>
                    </p:nvPicPr>
                    <p:blipFill>
                      <a:blip r:embed="rId16"/>
                      <a:srcRect/>
                      <a:stretch>
                        <a:fillRect/>
                      </a:stretch>
                    </p:blipFill>
                    <p:spPr bwMode="auto">
                      <a:xfrm>
                        <a:off x="2032000" y="5486400"/>
                        <a:ext cx="4167188" cy="831850"/>
                      </a:xfrm>
                      <a:prstGeom prst="rect">
                        <a:avLst/>
                      </a:prstGeom>
                      <a:solidFill>
                        <a:srgbClr val="FFFF99"/>
                      </a:solidFill>
                      <a:ln w="38100">
                        <a:solidFill>
                          <a:srgbClr val="A50021"/>
                        </a:solidFill>
                        <a:miter lim="800000"/>
                        <a:headEnd/>
                        <a:tailEnd/>
                      </a:ln>
                    </p:spPr>
                  </p:pic>
                </p:oleObj>
              </mc:Fallback>
            </mc:AlternateContent>
          </a:graphicData>
        </a:graphic>
      </p:graphicFrame>
      <p:graphicFrame>
        <p:nvGraphicFramePr>
          <p:cNvPr id="77838" name="Object 9"/>
          <p:cNvGraphicFramePr>
            <a:graphicFrameLocks noGrp="1" noChangeAspect="1"/>
          </p:cNvGraphicFramePr>
          <p:nvPr>
            <p:ph/>
            <p:extLst>
              <p:ext uri="{D42A27DB-BD31-4B8C-83A1-F6EECF244321}">
                <p14:modId xmlns:p14="http://schemas.microsoft.com/office/powerpoint/2010/main" val="2339451000"/>
              </p:ext>
            </p:extLst>
          </p:nvPr>
        </p:nvGraphicFramePr>
        <p:xfrm>
          <a:off x="6096000" y="990600"/>
          <a:ext cx="854075" cy="640556"/>
        </p:xfrm>
        <a:graphic>
          <a:graphicData uri="http://schemas.openxmlformats.org/presentationml/2006/ole">
            <mc:AlternateContent xmlns:mc="http://schemas.openxmlformats.org/markup-compatibility/2006">
              <mc:Choice xmlns:v="urn:schemas-microsoft-com:vml" Requires="v">
                <p:oleObj spid="_x0000_s140248" name="Equation" r:id="rId17" imgW="355600" imgH="266700" progId="Equation.DSMT4">
                  <p:embed/>
                </p:oleObj>
              </mc:Choice>
              <mc:Fallback>
                <p:oleObj name="Equation" r:id="rId17" imgW="355600" imgH="266700" progId="Equation.DSMT4">
                  <p:embed/>
                  <p:pic>
                    <p:nvPicPr>
                      <p:cNvPr id="77838" name="Object 9"/>
                      <p:cNvPicPr>
                        <a:picLocks noChangeAspect="1" noChangeArrowheads="1"/>
                      </p:cNvPicPr>
                      <p:nvPr/>
                    </p:nvPicPr>
                    <p:blipFill>
                      <a:blip r:embed="rId18"/>
                      <a:srcRect/>
                      <a:stretch>
                        <a:fillRect/>
                      </a:stretch>
                    </p:blipFill>
                    <p:spPr bwMode="auto">
                      <a:xfrm>
                        <a:off x="6096000" y="990600"/>
                        <a:ext cx="854075" cy="640556"/>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7839" name="Text Box 15"/>
          <p:cNvSpPr txBox="1">
            <a:spLocks noChangeArrowheads="1"/>
          </p:cNvSpPr>
          <p:nvPr/>
        </p:nvSpPr>
        <p:spPr bwMode="auto">
          <a:xfrm>
            <a:off x="457200" y="1120775"/>
            <a:ext cx="1219200" cy="3651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600">
                <a:solidFill>
                  <a:schemeClr val="accent2"/>
                </a:solidFill>
                <a:latin typeface="Arial Narrow" pitchFamily="-84" charset="0"/>
              </a:rPr>
              <a:t>x-component</a:t>
            </a:r>
          </a:p>
        </p:txBody>
      </p:sp>
      <p:sp>
        <p:nvSpPr>
          <p:cNvPr id="77840" name="Text Box 16"/>
          <p:cNvSpPr txBox="1">
            <a:spLocks noChangeArrowheads="1"/>
          </p:cNvSpPr>
          <p:nvPr/>
        </p:nvSpPr>
        <p:spPr bwMode="auto">
          <a:xfrm>
            <a:off x="4498975" y="1120775"/>
            <a:ext cx="1219200" cy="3651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600">
                <a:solidFill>
                  <a:schemeClr val="accent2"/>
                </a:solidFill>
                <a:latin typeface="Arial Narrow" pitchFamily="-84" charset="0"/>
              </a:rPr>
              <a:t>y-component</a:t>
            </a:r>
          </a:p>
        </p:txBody>
      </p:sp>
      <p:graphicFrame>
        <p:nvGraphicFramePr>
          <p:cNvPr id="77841" name="Object 10"/>
          <p:cNvGraphicFramePr>
            <a:graphicFrameLocks noChangeAspect="1"/>
          </p:cNvGraphicFramePr>
          <p:nvPr/>
        </p:nvGraphicFramePr>
        <p:xfrm>
          <a:off x="1752600" y="1890713"/>
          <a:ext cx="1906588" cy="612775"/>
        </p:xfrm>
        <a:graphic>
          <a:graphicData uri="http://schemas.openxmlformats.org/presentationml/2006/ole">
            <mc:AlternateContent xmlns:mc="http://schemas.openxmlformats.org/markup-compatibility/2006">
              <mc:Choice xmlns:v="urn:schemas-microsoft-com:vml" Requires="v">
                <p:oleObj spid="_x0000_s140249" name="Equation" r:id="rId19" imgW="723900" imgH="266700" progId="Equation.DSMT4">
                  <p:embed/>
                </p:oleObj>
              </mc:Choice>
              <mc:Fallback>
                <p:oleObj name="Equation" r:id="rId19" imgW="723900" imgH="266700" progId="Equation.DSMT4">
                  <p:embed/>
                  <p:pic>
                    <p:nvPicPr>
                      <p:cNvPr id="77841" name="Object 10"/>
                      <p:cNvPicPr>
                        <a:picLocks noChangeAspect="1" noChangeArrowheads="1"/>
                      </p:cNvPicPr>
                      <p:nvPr/>
                    </p:nvPicPr>
                    <p:blipFill>
                      <a:blip r:embed="rId20"/>
                      <a:srcRect/>
                      <a:stretch>
                        <a:fillRect/>
                      </a:stretch>
                    </p:blipFill>
                    <p:spPr bwMode="auto">
                      <a:xfrm>
                        <a:off x="1752600" y="1890713"/>
                        <a:ext cx="1906588" cy="6127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2" name="Object 11"/>
          <p:cNvGraphicFramePr>
            <a:graphicFrameLocks noChangeAspect="1"/>
          </p:cNvGraphicFramePr>
          <p:nvPr/>
        </p:nvGraphicFramePr>
        <p:xfrm>
          <a:off x="3648075" y="1885950"/>
          <a:ext cx="736600" cy="525463"/>
        </p:xfrm>
        <a:graphic>
          <a:graphicData uri="http://schemas.openxmlformats.org/presentationml/2006/ole">
            <mc:AlternateContent xmlns:mc="http://schemas.openxmlformats.org/markup-compatibility/2006">
              <mc:Choice xmlns:v="urn:schemas-microsoft-com:vml" Requires="v">
                <p:oleObj spid="_x0000_s140250" name="Equation" r:id="rId21" imgW="279400" imgH="228600" progId="Equation.DSMT4">
                  <p:embed/>
                </p:oleObj>
              </mc:Choice>
              <mc:Fallback>
                <p:oleObj name="Equation" r:id="rId21" imgW="279400" imgH="228600" progId="Equation.DSMT4">
                  <p:embed/>
                  <p:pic>
                    <p:nvPicPr>
                      <p:cNvPr id="77842" name="Object 11"/>
                      <p:cNvPicPr>
                        <a:picLocks noChangeAspect="1" noChangeArrowheads="1"/>
                      </p:cNvPicPr>
                      <p:nvPr/>
                    </p:nvPicPr>
                    <p:blipFill>
                      <a:blip r:embed="rId22"/>
                      <a:srcRect/>
                      <a:stretch>
                        <a:fillRect/>
                      </a:stretch>
                    </p:blipFill>
                    <p:spPr bwMode="auto">
                      <a:xfrm>
                        <a:off x="3648075" y="1885950"/>
                        <a:ext cx="736600" cy="5254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3" name="Object 12"/>
          <p:cNvGraphicFramePr>
            <a:graphicFrameLocks noChangeAspect="1"/>
          </p:cNvGraphicFramePr>
          <p:nvPr>
            <p:extLst>
              <p:ext uri="{D42A27DB-BD31-4B8C-83A1-F6EECF244321}">
                <p14:modId xmlns:p14="http://schemas.microsoft.com/office/powerpoint/2010/main" val="2167235559"/>
              </p:ext>
            </p:extLst>
          </p:nvPr>
        </p:nvGraphicFramePr>
        <p:xfrm>
          <a:off x="2686050" y="2889250"/>
          <a:ext cx="2016125" cy="495300"/>
        </p:xfrm>
        <a:graphic>
          <a:graphicData uri="http://schemas.openxmlformats.org/presentationml/2006/ole">
            <mc:AlternateContent xmlns:mc="http://schemas.openxmlformats.org/markup-compatibility/2006">
              <mc:Choice xmlns:v="urn:schemas-microsoft-com:vml" Requires="v">
                <p:oleObj spid="_x0000_s140251" name="Equation" r:id="rId23" imgW="939800" imgH="241300" progId="Equation.DSMT4">
                  <p:embed/>
                </p:oleObj>
              </mc:Choice>
              <mc:Fallback>
                <p:oleObj name="Equation" r:id="rId23" imgW="939800" imgH="241300" progId="Equation.DSMT4">
                  <p:embed/>
                  <p:pic>
                    <p:nvPicPr>
                      <p:cNvPr id="77843" name="Object 12"/>
                      <p:cNvPicPr>
                        <a:picLocks noChangeAspect="1" noChangeArrowheads="1"/>
                      </p:cNvPicPr>
                      <p:nvPr/>
                    </p:nvPicPr>
                    <p:blipFill>
                      <a:blip r:embed="rId24"/>
                      <a:srcRect/>
                      <a:stretch>
                        <a:fillRect/>
                      </a:stretch>
                    </p:blipFill>
                    <p:spPr bwMode="auto">
                      <a:xfrm>
                        <a:off x="2686050" y="2889250"/>
                        <a:ext cx="2016125" cy="4953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4" name="Object 13"/>
          <p:cNvGraphicFramePr>
            <a:graphicFrameLocks noChangeAspect="1"/>
          </p:cNvGraphicFramePr>
          <p:nvPr>
            <p:extLst>
              <p:ext uri="{D42A27DB-BD31-4B8C-83A1-F6EECF244321}">
                <p14:modId xmlns:p14="http://schemas.microsoft.com/office/powerpoint/2010/main" val="2255736064"/>
              </p:ext>
            </p:extLst>
          </p:nvPr>
        </p:nvGraphicFramePr>
        <p:xfrm>
          <a:off x="2665413" y="4456113"/>
          <a:ext cx="2571750" cy="911225"/>
        </p:xfrm>
        <a:graphic>
          <a:graphicData uri="http://schemas.openxmlformats.org/presentationml/2006/ole">
            <mc:AlternateContent xmlns:mc="http://schemas.openxmlformats.org/markup-compatibility/2006">
              <mc:Choice xmlns:v="urn:schemas-microsoft-com:vml" Requires="v">
                <p:oleObj spid="_x0000_s140252" name="Equation" r:id="rId25" imgW="1193800" imgH="520700" progId="Equation.DSMT4">
                  <p:embed/>
                </p:oleObj>
              </mc:Choice>
              <mc:Fallback>
                <p:oleObj name="Equation" r:id="rId25" imgW="1193800" imgH="520700" progId="Equation.DSMT4">
                  <p:embed/>
                  <p:pic>
                    <p:nvPicPr>
                      <p:cNvPr id="77844" name="Object 13"/>
                      <p:cNvPicPr>
                        <a:picLocks noChangeAspect="1" noChangeArrowheads="1"/>
                      </p:cNvPicPr>
                      <p:nvPr/>
                    </p:nvPicPr>
                    <p:blipFill>
                      <a:blip r:embed="rId26"/>
                      <a:srcRect/>
                      <a:stretch>
                        <a:fillRect/>
                      </a:stretch>
                    </p:blipFill>
                    <p:spPr bwMode="auto">
                      <a:xfrm>
                        <a:off x="2665413" y="4456113"/>
                        <a:ext cx="2571750" cy="911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5" name="Object 14"/>
          <p:cNvGraphicFramePr>
            <a:graphicFrameLocks noChangeAspect="1"/>
          </p:cNvGraphicFramePr>
          <p:nvPr>
            <p:extLst>
              <p:ext uri="{D42A27DB-BD31-4B8C-83A1-F6EECF244321}">
                <p14:modId xmlns:p14="http://schemas.microsoft.com/office/powerpoint/2010/main" val="3325506044"/>
              </p:ext>
            </p:extLst>
          </p:nvPr>
        </p:nvGraphicFramePr>
        <p:xfrm>
          <a:off x="5257800" y="4375150"/>
          <a:ext cx="2352675" cy="977900"/>
        </p:xfrm>
        <a:graphic>
          <a:graphicData uri="http://schemas.openxmlformats.org/presentationml/2006/ole">
            <mc:AlternateContent xmlns:mc="http://schemas.openxmlformats.org/markup-compatibility/2006">
              <mc:Choice xmlns:v="urn:schemas-microsoft-com:vml" Requires="v">
                <p:oleObj spid="_x0000_s140253" name="Equation" r:id="rId27" imgW="1092200" imgH="558800" progId="Equation.DSMT4">
                  <p:embed/>
                </p:oleObj>
              </mc:Choice>
              <mc:Fallback>
                <p:oleObj name="Equation" r:id="rId27" imgW="1092200" imgH="558800" progId="Equation.DSMT4">
                  <p:embed/>
                  <p:pic>
                    <p:nvPicPr>
                      <p:cNvPr id="77845" name="Object 14"/>
                      <p:cNvPicPr>
                        <a:picLocks noChangeAspect="1" noChangeArrowheads="1"/>
                      </p:cNvPicPr>
                      <p:nvPr/>
                    </p:nvPicPr>
                    <p:blipFill>
                      <a:blip r:embed="rId28"/>
                      <a:srcRect/>
                      <a:stretch>
                        <a:fillRect/>
                      </a:stretch>
                    </p:blipFill>
                    <p:spPr bwMode="auto">
                      <a:xfrm>
                        <a:off x="5257800" y="4375150"/>
                        <a:ext cx="2352675" cy="9779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6" name="Object 15"/>
          <p:cNvGraphicFramePr>
            <a:graphicFrameLocks noChangeAspect="1"/>
          </p:cNvGraphicFramePr>
          <p:nvPr>
            <p:extLst>
              <p:ext uri="{D42A27DB-BD31-4B8C-83A1-F6EECF244321}">
                <p14:modId xmlns:p14="http://schemas.microsoft.com/office/powerpoint/2010/main" val="297239435"/>
              </p:ext>
            </p:extLst>
          </p:nvPr>
        </p:nvGraphicFramePr>
        <p:xfrm>
          <a:off x="4622800" y="3694113"/>
          <a:ext cx="2305050" cy="738187"/>
        </p:xfrm>
        <a:graphic>
          <a:graphicData uri="http://schemas.openxmlformats.org/presentationml/2006/ole">
            <mc:AlternateContent xmlns:mc="http://schemas.openxmlformats.org/markup-compatibility/2006">
              <mc:Choice xmlns:v="urn:schemas-microsoft-com:vml" Requires="v">
                <p:oleObj spid="_x0000_s140254" name="Equation" r:id="rId29" imgW="1104900" imgH="406400" progId="Equation.DSMT4">
                  <p:embed/>
                </p:oleObj>
              </mc:Choice>
              <mc:Fallback>
                <p:oleObj name="Equation" r:id="rId29" imgW="1104900" imgH="406400" progId="Equation.DSMT4">
                  <p:embed/>
                  <p:pic>
                    <p:nvPicPr>
                      <p:cNvPr id="77846" name="Object 15"/>
                      <p:cNvPicPr>
                        <a:picLocks noChangeAspect="1" noChangeArrowheads="1"/>
                      </p:cNvPicPr>
                      <p:nvPr/>
                    </p:nvPicPr>
                    <p:blipFill>
                      <a:blip r:embed="rId30"/>
                      <a:srcRect/>
                      <a:stretch>
                        <a:fillRect/>
                      </a:stretch>
                    </p:blipFill>
                    <p:spPr bwMode="auto">
                      <a:xfrm>
                        <a:off x="4622800" y="3694113"/>
                        <a:ext cx="2305050" cy="7381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7" name="Object 16"/>
          <p:cNvGraphicFramePr>
            <a:graphicFrameLocks noChangeAspect="1"/>
          </p:cNvGraphicFramePr>
          <p:nvPr>
            <p:extLst>
              <p:ext uri="{D42A27DB-BD31-4B8C-83A1-F6EECF244321}">
                <p14:modId xmlns:p14="http://schemas.microsoft.com/office/powerpoint/2010/main" val="471078192"/>
              </p:ext>
            </p:extLst>
          </p:nvPr>
        </p:nvGraphicFramePr>
        <p:xfrm>
          <a:off x="2817813" y="976313"/>
          <a:ext cx="1346200" cy="579437"/>
        </p:xfrm>
        <a:graphic>
          <a:graphicData uri="http://schemas.openxmlformats.org/presentationml/2006/ole">
            <mc:AlternateContent xmlns:mc="http://schemas.openxmlformats.org/markup-compatibility/2006">
              <mc:Choice xmlns:v="urn:schemas-microsoft-com:vml" Requires="v">
                <p:oleObj spid="_x0000_s140255" name="Equation" r:id="rId31" imgW="520700" imgH="241300" progId="Equation.DSMT4">
                  <p:embed/>
                </p:oleObj>
              </mc:Choice>
              <mc:Fallback>
                <p:oleObj name="Equation" r:id="rId31" imgW="520700" imgH="241300" progId="Equation.DSMT4">
                  <p:embed/>
                  <p:pic>
                    <p:nvPicPr>
                      <p:cNvPr id="77847" name="Object 16"/>
                      <p:cNvPicPr>
                        <a:picLocks noChangeAspect="1" noChangeArrowheads="1"/>
                      </p:cNvPicPr>
                      <p:nvPr/>
                    </p:nvPicPr>
                    <p:blipFill>
                      <a:blip r:embed="rId32"/>
                      <a:srcRect/>
                      <a:stretch>
                        <a:fillRect/>
                      </a:stretch>
                    </p:blipFill>
                    <p:spPr bwMode="auto">
                      <a:xfrm>
                        <a:off x="2817813" y="976313"/>
                        <a:ext cx="1346200" cy="5794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77848" name="Object 17"/>
          <p:cNvGraphicFramePr>
            <a:graphicFrameLocks noChangeAspect="1"/>
          </p:cNvGraphicFramePr>
          <p:nvPr>
            <p:extLst>
              <p:ext uri="{D42A27DB-BD31-4B8C-83A1-F6EECF244321}">
                <p14:modId xmlns:p14="http://schemas.microsoft.com/office/powerpoint/2010/main" val="2448443988"/>
              </p:ext>
            </p:extLst>
          </p:nvPr>
        </p:nvGraphicFramePr>
        <p:xfrm>
          <a:off x="6892925" y="976313"/>
          <a:ext cx="1293813" cy="584200"/>
        </p:xfrm>
        <a:graphic>
          <a:graphicData uri="http://schemas.openxmlformats.org/presentationml/2006/ole">
            <mc:AlternateContent xmlns:mc="http://schemas.openxmlformats.org/markup-compatibility/2006">
              <mc:Choice xmlns:v="urn:schemas-microsoft-com:vml" Requires="v">
                <p:oleObj spid="_x0000_s140256" name="Equation" r:id="rId33" imgW="495300" imgH="241300" progId="Equation.DSMT4">
                  <p:embed/>
                </p:oleObj>
              </mc:Choice>
              <mc:Fallback>
                <p:oleObj name="Equation" r:id="rId33" imgW="495300" imgH="241300" progId="Equation.DSMT4">
                  <p:embed/>
                  <p:pic>
                    <p:nvPicPr>
                      <p:cNvPr id="77848" name="Object 17"/>
                      <p:cNvPicPr>
                        <a:picLocks noChangeAspect="1" noChangeArrowheads="1"/>
                      </p:cNvPicPr>
                      <p:nvPr/>
                    </p:nvPicPr>
                    <p:blipFill>
                      <a:blip r:embed="rId34"/>
                      <a:srcRect/>
                      <a:stretch>
                        <a:fillRect/>
                      </a:stretch>
                    </p:blipFill>
                    <p:spPr bwMode="auto">
                      <a:xfrm>
                        <a:off x="6892925" y="976313"/>
                        <a:ext cx="1293813" cy="584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63515" name="Slide Number Placeholder 28"/>
          <p:cNvSpPr>
            <a:spLocks noGrp="1"/>
          </p:cNvSpPr>
          <p:nvPr>
            <p:ph type="sldNum" sz="quarter" idx="12"/>
          </p:nvPr>
        </p:nvSpPr>
        <p:spPr>
          <a:noFill/>
        </p:spPr>
        <p:txBody>
          <a:bodyPr/>
          <a:lstStyle/>
          <a:p>
            <a:fld id="{79417DE8-973E-A34C-81B9-6D73295C33F6}" type="slidenum">
              <a:rPr lang="en-US" smtClean="0">
                <a:latin typeface="Arial Narrow" pitchFamily="-84" charset="0"/>
              </a:rPr>
              <a:pPr/>
              <a:t>9</a:t>
            </a:fld>
            <a:endParaRPr lang="en-US">
              <a:latin typeface="Arial Narrow" pitchFamily="-84" charset="0"/>
            </a:endParaRPr>
          </a:p>
        </p:txBody>
      </p:sp>
    </p:spTree>
    <p:extLst>
      <p:ext uri="{BB962C8B-B14F-4D97-AF65-F5344CB8AC3E}">
        <p14:creationId xmlns:p14="http://schemas.microsoft.com/office/powerpoint/2010/main" val="71594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828"/>
                                        </p:tgtEl>
                                        <p:attrNameLst>
                                          <p:attrName>style.visibility</p:attrName>
                                        </p:attrNameLst>
                                      </p:cBhvr>
                                      <p:to>
                                        <p:strVal val="visible"/>
                                      </p:to>
                                    </p:set>
                                    <p:animEffect transition="in" filter="wipe(left)">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7839"/>
                                        </p:tgtEl>
                                        <p:attrNameLst>
                                          <p:attrName>style.visibility</p:attrName>
                                        </p:attrNameLst>
                                      </p:cBhvr>
                                      <p:to>
                                        <p:strVal val="visible"/>
                                      </p:to>
                                    </p:set>
                                    <p:animEffect transition="in" filter="wipe(left)">
                                      <p:cBhvr>
                                        <p:cTn id="12" dur="500"/>
                                        <p:tgtEl>
                                          <p:spTgt spid="778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7829"/>
                                        </p:tgtEl>
                                        <p:attrNameLst>
                                          <p:attrName>style.visibility</p:attrName>
                                        </p:attrNameLst>
                                      </p:cBhvr>
                                      <p:to>
                                        <p:strVal val="visible"/>
                                      </p:to>
                                    </p:set>
                                    <p:animEffect transition="in" filter="wipe(left)">
                                      <p:cBhvr>
                                        <p:cTn id="17" dur="500"/>
                                        <p:tgtEl>
                                          <p:spTgt spid="778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7847"/>
                                        </p:tgtEl>
                                        <p:attrNameLst>
                                          <p:attrName>style.visibility</p:attrName>
                                        </p:attrNameLst>
                                      </p:cBhvr>
                                      <p:to>
                                        <p:strVal val="visible"/>
                                      </p:to>
                                    </p:set>
                                    <p:animEffect transition="in" filter="wipe(left)">
                                      <p:cBhvr>
                                        <p:cTn id="22" dur="500"/>
                                        <p:tgtEl>
                                          <p:spTgt spid="778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7840"/>
                                        </p:tgtEl>
                                        <p:attrNameLst>
                                          <p:attrName>style.visibility</p:attrName>
                                        </p:attrNameLst>
                                      </p:cBhvr>
                                      <p:to>
                                        <p:strVal val="visible"/>
                                      </p:to>
                                    </p:set>
                                    <p:animEffect transition="in" filter="wipe(left)">
                                      <p:cBhvr>
                                        <p:cTn id="27" dur="500"/>
                                        <p:tgtEl>
                                          <p:spTgt spid="778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7838"/>
                                        </p:tgtEl>
                                        <p:attrNameLst>
                                          <p:attrName>style.visibility</p:attrName>
                                        </p:attrNameLst>
                                      </p:cBhvr>
                                      <p:to>
                                        <p:strVal val="visible"/>
                                      </p:to>
                                    </p:set>
                                    <p:animEffect transition="in" filter="wipe(left)">
                                      <p:cBhvr>
                                        <p:cTn id="32" dur="500"/>
                                        <p:tgtEl>
                                          <p:spTgt spid="778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7848"/>
                                        </p:tgtEl>
                                        <p:attrNameLst>
                                          <p:attrName>style.visibility</p:attrName>
                                        </p:attrNameLst>
                                      </p:cBhvr>
                                      <p:to>
                                        <p:strVal val="visible"/>
                                      </p:to>
                                    </p:set>
                                    <p:animEffect transition="in" filter="wipe(left)">
                                      <p:cBhvr>
                                        <p:cTn id="37" dur="500"/>
                                        <p:tgtEl>
                                          <p:spTgt spid="778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7826"/>
                                        </p:tgtEl>
                                        <p:attrNameLst>
                                          <p:attrName>style.visibility</p:attrName>
                                        </p:attrNameLst>
                                      </p:cBhvr>
                                      <p:to>
                                        <p:strVal val="visible"/>
                                      </p:to>
                                    </p:set>
                                    <p:animEffect transition="in" filter="wipe(left)">
                                      <p:cBhvr>
                                        <p:cTn id="42" dur="500"/>
                                        <p:tgtEl>
                                          <p:spTgt spid="778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7841"/>
                                        </p:tgtEl>
                                        <p:attrNameLst>
                                          <p:attrName>style.visibility</p:attrName>
                                        </p:attrNameLst>
                                      </p:cBhvr>
                                      <p:to>
                                        <p:strVal val="visible"/>
                                      </p:to>
                                    </p:set>
                                    <p:animEffect transition="in" filter="wipe(left)">
                                      <p:cBhvr>
                                        <p:cTn id="47" dur="500"/>
                                        <p:tgtEl>
                                          <p:spTgt spid="778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7842"/>
                                        </p:tgtEl>
                                        <p:attrNameLst>
                                          <p:attrName>style.visibility</p:attrName>
                                        </p:attrNameLst>
                                      </p:cBhvr>
                                      <p:to>
                                        <p:strVal val="visible"/>
                                      </p:to>
                                    </p:set>
                                    <p:animEffect transition="in" filter="wipe(left)">
                                      <p:cBhvr>
                                        <p:cTn id="52" dur="500"/>
                                        <p:tgtEl>
                                          <p:spTgt spid="778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77834"/>
                                        </p:tgtEl>
                                        <p:attrNameLst>
                                          <p:attrName>style.visibility</p:attrName>
                                        </p:attrNameLst>
                                      </p:cBhvr>
                                      <p:to>
                                        <p:strVal val="visible"/>
                                      </p:to>
                                    </p:set>
                                    <p:animEffect transition="in" filter="wipe(left)">
                                      <p:cBhvr>
                                        <p:cTn id="57" dur="500"/>
                                        <p:tgtEl>
                                          <p:spTgt spid="778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77835"/>
                                        </p:tgtEl>
                                        <p:attrNameLst>
                                          <p:attrName>style.visibility</p:attrName>
                                        </p:attrNameLst>
                                      </p:cBhvr>
                                      <p:to>
                                        <p:strVal val="visible"/>
                                      </p:to>
                                    </p:set>
                                    <p:animEffect transition="in" filter="wipe(left)">
                                      <p:cBhvr>
                                        <p:cTn id="62" dur="500"/>
                                        <p:tgtEl>
                                          <p:spTgt spid="778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7830"/>
                                        </p:tgtEl>
                                        <p:attrNameLst>
                                          <p:attrName>style.visibility</p:attrName>
                                        </p:attrNameLst>
                                      </p:cBhvr>
                                      <p:to>
                                        <p:strVal val="visible"/>
                                      </p:to>
                                    </p:set>
                                    <p:animEffect transition="in" filter="wipe(left)">
                                      <p:cBhvr>
                                        <p:cTn id="67" dur="500"/>
                                        <p:tgtEl>
                                          <p:spTgt spid="778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7843"/>
                                        </p:tgtEl>
                                        <p:attrNameLst>
                                          <p:attrName>style.visibility</p:attrName>
                                        </p:attrNameLst>
                                      </p:cBhvr>
                                      <p:to>
                                        <p:strVal val="visible"/>
                                      </p:to>
                                    </p:set>
                                    <p:animEffect transition="in" filter="wipe(left)">
                                      <p:cBhvr>
                                        <p:cTn id="72" dur="500"/>
                                        <p:tgtEl>
                                          <p:spTgt spid="7784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7827"/>
                                        </p:tgtEl>
                                        <p:attrNameLst>
                                          <p:attrName>style.visibility</p:attrName>
                                        </p:attrNameLst>
                                      </p:cBhvr>
                                      <p:to>
                                        <p:strVal val="visible"/>
                                      </p:to>
                                    </p:set>
                                    <p:animEffect transition="in" filter="wipe(left)">
                                      <p:cBhvr>
                                        <p:cTn id="77" dur="500"/>
                                        <p:tgtEl>
                                          <p:spTgt spid="778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7831"/>
                                        </p:tgtEl>
                                        <p:attrNameLst>
                                          <p:attrName>style.visibility</p:attrName>
                                        </p:attrNameLst>
                                      </p:cBhvr>
                                      <p:to>
                                        <p:strVal val="visible"/>
                                      </p:to>
                                    </p:set>
                                    <p:animEffect transition="in" filter="wipe(left)">
                                      <p:cBhvr>
                                        <p:cTn id="82" dur="500"/>
                                        <p:tgtEl>
                                          <p:spTgt spid="778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7846"/>
                                        </p:tgtEl>
                                        <p:attrNameLst>
                                          <p:attrName>style.visibility</p:attrName>
                                        </p:attrNameLst>
                                      </p:cBhvr>
                                      <p:to>
                                        <p:strVal val="visible"/>
                                      </p:to>
                                    </p:set>
                                    <p:animEffect transition="in" filter="wipe(left)">
                                      <p:cBhvr>
                                        <p:cTn id="87" dur="500"/>
                                        <p:tgtEl>
                                          <p:spTgt spid="7784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77833"/>
                                        </p:tgtEl>
                                        <p:attrNameLst>
                                          <p:attrName>style.visibility</p:attrName>
                                        </p:attrNameLst>
                                      </p:cBhvr>
                                      <p:to>
                                        <p:strVal val="visible"/>
                                      </p:to>
                                    </p:set>
                                    <p:animEffect transition="in" filter="wipe(left)">
                                      <p:cBhvr>
                                        <p:cTn id="92" dur="500"/>
                                        <p:tgtEl>
                                          <p:spTgt spid="778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77832"/>
                                        </p:tgtEl>
                                        <p:attrNameLst>
                                          <p:attrName>style.visibility</p:attrName>
                                        </p:attrNameLst>
                                      </p:cBhvr>
                                      <p:to>
                                        <p:strVal val="visible"/>
                                      </p:to>
                                    </p:set>
                                    <p:animEffect transition="in" filter="wipe(left)">
                                      <p:cBhvr>
                                        <p:cTn id="97" dur="500"/>
                                        <p:tgtEl>
                                          <p:spTgt spid="778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77844"/>
                                        </p:tgtEl>
                                        <p:attrNameLst>
                                          <p:attrName>style.visibility</p:attrName>
                                        </p:attrNameLst>
                                      </p:cBhvr>
                                      <p:to>
                                        <p:strVal val="visible"/>
                                      </p:to>
                                    </p:set>
                                    <p:animEffect transition="in" filter="wipe(left)">
                                      <p:cBhvr>
                                        <p:cTn id="102" dur="500"/>
                                        <p:tgtEl>
                                          <p:spTgt spid="778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77845"/>
                                        </p:tgtEl>
                                        <p:attrNameLst>
                                          <p:attrName>style.visibility</p:attrName>
                                        </p:attrNameLst>
                                      </p:cBhvr>
                                      <p:to>
                                        <p:strVal val="visible"/>
                                      </p:to>
                                    </p:set>
                                    <p:animEffect transition="in" filter="wipe(left)">
                                      <p:cBhvr>
                                        <p:cTn id="107" dur="500"/>
                                        <p:tgtEl>
                                          <p:spTgt spid="77845"/>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77837"/>
                                        </p:tgtEl>
                                        <p:attrNameLst>
                                          <p:attrName>style.visibility</p:attrName>
                                        </p:attrNameLst>
                                      </p:cBhvr>
                                      <p:to>
                                        <p:strVal val="visible"/>
                                      </p:to>
                                    </p:set>
                                    <p:animEffect transition="in" filter="wipe(left)">
                                      <p:cBhvr>
                                        <p:cTn id="112" dur="500"/>
                                        <p:tgtEl>
                                          <p:spTgt spid="77837"/>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77836"/>
                                        </p:tgtEl>
                                        <p:attrNameLst>
                                          <p:attrName>style.visibility</p:attrName>
                                        </p:attrNameLst>
                                      </p:cBhvr>
                                      <p:to>
                                        <p:strVal val="visible"/>
                                      </p:to>
                                    </p:set>
                                    <p:animEffect transition="in" filter="wipe(left)">
                                      <p:cBhvr>
                                        <p:cTn id="117"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autoUpdateAnimBg="0"/>
      <p:bldP spid="77833" grpId="0" animBg="1" autoUpdateAnimBg="0"/>
      <p:bldP spid="77834" grpId="0" animBg="1" autoUpdateAnimBg="0"/>
      <p:bldP spid="77835" grpId="0" animBg="1" autoUpdateAnimBg="0"/>
      <p:bldP spid="77836" grpId="0" animBg="1" autoUpdateAnimBg="0"/>
      <p:bldP spid="77839" grpId="0" animBg="1" autoUpdateAnimBg="0"/>
      <p:bldP spid="77840"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24678</TotalTime>
  <Words>1800</Words>
  <Application>Microsoft Macintosh PowerPoint</Application>
  <PresentationFormat>On-screen Show (4:3)</PresentationFormat>
  <Paragraphs>187</Paragraphs>
  <Slides>17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Arial Narrow</vt:lpstr>
      <vt:lpstr>Lucida Grande</vt:lpstr>
      <vt:lpstr>Monotype Corsiva</vt:lpstr>
      <vt:lpstr>Symbol</vt:lpstr>
      <vt:lpstr>Times New Roman</vt:lpstr>
      <vt:lpstr>phys1443-spring02</vt:lpstr>
      <vt:lpstr>Equation</vt:lpstr>
      <vt:lpstr>PHYS 1443 – Section 003 Lecture #7</vt:lpstr>
      <vt:lpstr>Announcements</vt:lpstr>
      <vt:lpstr>Evaluation Policy</vt:lpstr>
      <vt:lpstr>SP #3 – Statistical Analysis : COVID19 </vt:lpstr>
      <vt:lpstr>PowerPoint Presentation</vt:lpstr>
      <vt:lpstr>Recap: Kinematic Equations in 2-Dim</vt:lpstr>
      <vt:lpstr>Projectile Motion</vt:lpstr>
      <vt:lpstr>Projectile Motion </vt:lpstr>
      <vt:lpstr>PowerPoint Presentation</vt:lpstr>
      <vt:lpstr>Example for Projectile Motion</vt:lpstr>
      <vt:lpstr>Example for a Projectile Motion</vt:lpstr>
      <vt:lpstr>Example cont’d</vt:lpstr>
      <vt:lpstr>Example for a Projectile Motion</vt:lpstr>
      <vt:lpstr>Horizontal Range and Max Height</vt:lpstr>
      <vt:lpstr>Horizontal Range and Max Height</vt:lpstr>
      <vt:lpstr>Maximum Range and Height</vt:lpstr>
      <vt:lpstr>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943</cp:revision>
  <dcterms:created xsi:type="dcterms:W3CDTF">2012-01-19T04:21:20Z</dcterms:created>
  <dcterms:modified xsi:type="dcterms:W3CDTF">2021-02-23T20:31:16Z</dcterms:modified>
</cp:coreProperties>
</file>