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335" r:id="rId3"/>
    <p:sldId id="746" r:id="rId4"/>
    <p:sldId id="747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5" r:id="rId15"/>
    <p:sldId id="596" r:id="rId16"/>
    <p:sldId id="597" r:id="rId17"/>
    <p:sldId id="598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9"/>
    <p:restoredTop sz="94660"/>
  </p:normalViewPr>
  <p:slideViewPr>
    <p:cSldViewPr>
      <p:cViewPr varScale="1">
        <p:scale>
          <a:sx n="135" d="100"/>
          <a:sy n="135" d="100"/>
        </p:scale>
        <p:origin x="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emf"/><Relationship Id="rId5" Type="http://schemas.openxmlformats.org/officeDocument/2006/relationships/image" Target="../media/image57.wmf"/><Relationship Id="rId10" Type="http://schemas.openxmlformats.org/officeDocument/2006/relationships/image" Target="../media/image62.emf"/><Relationship Id="rId4" Type="http://schemas.openxmlformats.org/officeDocument/2006/relationships/image" Target="../media/image56.wmf"/><Relationship Id="rId9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emf"/><Relationship Id="rId18" Type="http://schemas.openxmlformats.org/officeDocument/2006/relationships/image" Target="../media/image81.wmf"/><Relationship Id="rId26" Type="http://schemas.openxmlformats.org/officeDocument/2006/relationships/image" Target="../media/image89.wmf"/><Relationship Id="rId3" Type="http://schemas.openxmlformats.org/officeDocument/2006/relationships/image" Target="../media/image66.wmf"/><Relationship Id="rId21" Type="http://schemas.openxmlformats.org/officeDocument/2006/relationships/image" Target="../media/image84.wmf"/><Relationship Id="rId34" Type="http://schemas.openxmlformats.org/officeDocument/2006/relationships/image" Target="../media/image97.wmf"/><Relationship Id="rId7" Type="http://schemas.openxmlformats.org/officeDocument/2006/relationships/image" Target="../media/image70.wmf"/><Relationship Id="rId12" Type="http://schemas.openxmlformats.org/officeDocument/2006/relationships/image" Target="../media/image75.emf"/><Relationship Id="rId17" Type="http://schemas.openxmlformats.org/officeDocument/2006/relationships/image" Target="../media/image80.wmf"/><Relationship Id="rId25" Type="http://schemas.openxmlformats.org/officeDocument/2006/relationships/image" Target="../media/image88.wmf"/><Relationship Id="rId33" Type="http://schemas.openxmlformats.org/officeDocument/2006/relationships/image" Target="../media/image96.wmf"/><Relationship Id="rId2" Type="http://schemas.openxmlformats.org/officeDocument/2006/relationships/image" Target="../media/image65.wmf"/><Relationship Id="rId16" Type="http://schemas.openxmlformats.org/officeDocument/2006/relationships/image" Target="../media/image79.wmf"/><Relationship Id="rId20" Type="http://schemas.openxmlformats.org/officeDocument/2006/relationships/image" Target="../media/image83.wmf"/><Relationship Id="rId29" Type="http://schemas.openxmlformats.org/officeDocument/2006/relationships/image" Target="../media/image92.e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11" Type="http://schemas.openxmlformats.org/officeDocument/2006/relationships/image" Target="../media/image74.emf"/><Relationship Id="rId24" Type="http://schemas.openxmlformats.org/officeDocument/2006/relationships/image" Target="../media/image87.wmf"/><Relationship Id="rId32" Type="http://schemas.openxmlformats.org/officeDocument/2006/relationships/image" Target="../media/image95.wmf"/><Relationship Id="rId5" Type="http://schemas.openxmlformats.org/officeDocument/2006/relationships/image" Target="../media/image68.wmf"/><Relationship Id="rId15" Type="http://schemas.openxmlformats.org/officeDocument/2006/relationships/image" Target="../media/image78.emf"/><Relationship Id="rId23" Type="http://schemas.openxmlformats.org/officeDocument/2006/relationships/image" Target="../media/image86.wmf"/><Relationship Id="rId28" Type="http://schemas.openxmlformats.org/officeDocument/2006/relationships/image" Target="../media/image91.wmf"/><Relationship Id="rId36" Type="http://schemas.openxmlformats.org/officeDocument/2006/relationships/image" Target="../media/image99.wmf"/><Relationship Id="rId10" Type="http://schemas.openxmlformats.org/officeDocument/2006/relationships/image" Target="../media/image73.wmf"/><Relationship Id="rId19" Type="http://schemas.openxmlformats.org/officeDocument/2006/relationships/image" Target="../media/image82.wmf"/><Relationship Id="rId31" Type="http://schemas.openxmlformats.org/officeDocument/2006/relationships/image" Target="../media/image94.wmf"/><Relationship Id="rId4" Type="http://schemas.openxmlformats.org/officeDocument/2006/relationships/image" Target="../media/image67.w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5.wmf"/><Relationship Id="rId27" Type="http://schemas.openxmlformats.org/officeDocument/2006/relationships/image" Target="../media/image90.wmf"/><Relationship Id="rId30" Type="http://schemas.openxmlformats.org/officeDocument/2006/relationships/image" Target="../media/image93.emf"/><Relationship Id="rId35" Type="http://schemas.openxmlformats.org/officeDocument/2006/relationships/image" Target="../media/image98.wmf"/><Relationship Id="rId8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4B41C-5AC0-EE45-AA00-D54BB68E93E9}" type="slidenum">
              <a:rPr lang="en-US" smtClean="0">
                <a:latin typeface="Times New Roman" pitchFamily="-84" charset="0"/>
              </a:rPr>
              <a:pPr/>
              <a:t>5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9F8D7-C2D5-8340-BD15-5E225CDEEE5F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43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63B89-DADF-434B-AE73-DC998BFEA577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4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5B718-00CB-8345-A8E7-286BBDF25057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49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E8250-C25E-9F48-BCFB-1D186A632455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53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7E6E4-433A-1C45-AE55-0176EFBD4B55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64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5BA7B-52AF-3840-BC57-1DDFE7C6D0C6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10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39.jpeg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jpeg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1.e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9.wmf"/><Relationship Id="rId25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emf"/><Relationship Id="rId21" Type="http://schemas.openxmlformats.org/officeDocument/2006/relationships/oleObject" Target="../embeddings/oleObject73.bin"/><Relationship Id="rId42" Type="http://schemas.openxmlformats.org/officeDocument/2006/relationships/image" Target="../media/image83.wmf"/><Relationship Id="rId47" Type="http://schemas.openxmlformats.org/officeDocument/2006/relationships/oleObject" Target="../embeddings/oleObject86.bin"/><Relationship Id="rId63" Type="http://schemas.openxmlformats.org/officeDocument/2006/relationships/oleObject" Target="../embeddings/oleObject94.bin"/><Relationship Id="rId68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9" Type="http://schemas.openxmlformats.org/officeDocument/2006/relationships/oleObject" Target="../embeddings/oleObject77.bin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4.emf"/><Relationship Id="rId32" Type="http://schemas.openxmlformats.org/officeDocument/2006/relationships/image" Target="../media/image78.emf"/><Relationship Id="rId37" Type="http://schemas.openxmlformats.org/officeDocument/2006/relationships/oleObject" Target="../embeddings/oleObject81.bin"/><Relationship Id="rId40" Type="http://schemas.openxmlformats.org/officeDocument/2006/relationships/image" Target="../media/image82.wmf"/><Relationship Id="rId45" Type="http://schemas.openxmlformats.org/officeDocument/2006/relationships/oleObject" Target="../embeddings/oleObject85.bin"/><Relationship Id="rId53" Type="http://schemas.openxmlformats.org/officeDocument/2006/relationships/oleObject" Target="../embeddings/oleObject89.bin"/><Relationship Id="rId58" Type="http://schemas.openxmlformats.org/officeDocument/2006/relationships/image" Target="../media/image91.wmf"/><Relationship Id="rId66" Type="http://schemas.openxmlformats.org/officeDocument/2006/relationships/image" Target="../media/image95.wmf"/><Relationship Id="rId74" Type="http://schemas.openxmlformats.org/officeDocument/2006/relationships/image" Target="../media/image99.wmf"/><Relationship Id="rId5" Type="http://schemas.openxmlformats.org/officeDocument/2006/relationships/oleObject" Target="../embeddings/oleObject65.bin"/><Relationship Id="rId61" Type="http://schemas.openxmlformats.org/officeDocument/2006/relationships/oleObject" Target="../embeddings/oleObject93.bin"/><Relationship Id="rId19" Type="http://schemas.openxmlformats.org/officeDocument/2006/relationships/oleObject" Target="../embeddings/oleObject72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77.emf"/><Relationship Id="rId35" Type="http://schemas.openxmlformats.org/officeDocument/2006/relationships/oleObject" Target="../embeddings/oleObject80.bin"/><Relationship Id="rId43" Type="http://schemas.openxmlformats.org/officeDocument/2006/relationships/oleObject" Target="../embeddings/oleObject84.bin"/><Relationship Id="rId48" Type="http://schemas.openxmlformats.org/officeDocument/2006/relationships/image" Target="../media/image86.wmf"/><Relationship Id="rId56" Type="http://schemas.openxmlformats.org/officeDocument/2006/relationships/image" Target="../media/image90.wmf"/><Relationship Id="rId64" Type="http://schemas.openxmlformats.org/officeDocument/2006/relationships/image" Target="../media/image94.wmf"/><Relationship Id="rId69" Type="http://schemas.openxmlformats.org/officeDocument/2006/relationships/oleObject" Target="../embeddings/oleObject97.bin"/><Relationship Id="rId8" Type="http://schemas.openxmlformats.org/officeDocument/2006/relationships/image" Target="../media/image66.wmf"/><Relationship Id="rId51" Type="http://schemas.openxmlformats.org/officeDocument/2006/relationships/oleObject" Target="../embeddings/oleObject88.bin"/><Relationship Id="rId72" Type="http://schemas.openxmlformats.org/officeDocument/2006/relationships/image" Target="../media/image98.wmf"/><Relationship Id="rId3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33" Type="http://schemas.openxmlformats.org/officeDocument/2006/relationships/oleObject" Target="../embeddings/oleObject79.bin"/><Relationship Id="rId38" Type="http://schemas.openxmlformats.org/officeDocument/2006/relationships/image" Target="../media/image81.wmf"/><Relationship Id="rId46" Type="http://schemas.openxmlformats.org/officeDocument/2006/relationships/image" Target="../media/image85.wmf"/><Relationship Id="rId59" Type="http://schemas.openxmlformats.org/officeDocument/2006/relationships/oleObject" Target="../embeddings/oleObject92.bin"/><Relationship Id="rId67" Type="http://schemas.openxmlformats.org/officeDocument/2006/relationships/oleObject" Target="../embeddings/oleObject96.bin"/><Relationship Id="rId20" Type="http://schemas.openxmlformats.org/officeDocument/2006/relationships/image" Target="../media/image72.emf"/><Relationship Id="rId41" Type="http://schemas.openxmlformats.org/officeDocument/2006/relationships/oleObject" Target="../embeddings/oleObject83.bin"/><Relationship Id="rId54" Type="http://schemas.openxmlformats.org/officeDocument/2006/relationships/image" Target="../media/image89.wmf"/><Relationship Id="rId62" Type="http://schemas.openxmlformats.org/officeDocument/2006/relationships/image" Target="../media/image93.emf"/><Relationship Id="rId70" Type="http://schemas.openxmlformats.org/officeDocument/2006/relationships/image" Target="../media/image9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76.emf"/><Relationship Id="rId36" Type="http://schemas.openxmlformats.org/officeDocument/2006/relationships/image" Target="../media/image80.wmf"/><Relationship Id="rId49" Type="http://schemas.openxmlformats.org/officeDocument/2006/relationships/oleObject" Target="../embeddings/oleObject87.bin"/><Relationship Id="rId57" Type="http://schemas.openxmlformats.org/officeDocument/2006/relationships/oleObject" Target="../embeddings/oleObject91.bin"/><Relationship Id="rId10" Type="http://schemas.openxmlformats.org/officeDocument/2006/relationships/image" Target="../media/image67.wmf"/><Relationship Id="rId31" Type="http://schemas.openxmlformats.org/officeDocument/2006/relationships/oleObject" Target="../embeddings/oleObject78.bin"/><Relationship Id="rId44" Type="http://schemas.openxmlformats.org/officeDocument/2006/relationships/image" Target="../media/image84.wmf"/><Relationship Id="rId52" Type="http://schemas.openxmlformats.org/officeDocument/2006/relationships/image" Target="../media/image88.wmf"/><Relationship Id="rId60" Type="http://schemas.openxmlformats.org/officeDocument/2006/relationships/image" Target="../media/image92.emf"/><Relationship Id="rId65" Type="http://schemas.openxmlformats.org/officeDocument/2006/relationships/oleObject" Target="../embeddings/oleObject95.bin"/><Relationship Id="rId73" Type="http://schemas.openxmlformats.org/officeDocument/2006/relationships/oleObject" Target="../embeddings/oleObject99.bin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7.bin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1.wmf"/><Relationship Id="rId39" Type="http://schemas.openxmlformats.org/officeDocument/2006/relationships/oleObject" Target="../embeddings/oleObject82.bin"/><Relationship Id="rId34" Type="http://schemas.openxmlformats.org/officeDocument/2006/relationships/image" Target="../media/image79.wmf"/><Relationship Id="rId50" Type="http://schemas.openxmlformats.org/officeDocument/2006/relationships/image" Target="../media/image87.wmf"/><Relationship Id="rId55" Type="http://schemas.openxmlformats.org/officeDocument/2006/relationships/oleObject" Target="../embeddings/oleObject90.bin"/><Relationship Id="rId7" Type="http://schemas.openxmlformats.org/officeDocument/2006/relationships/oleObject" Target="../embeddings/oleObject66.bin"/><Relationship Id="rId71" Type="http://schemas.openxmlformats.org/officeDocument/2006/relationships/oleObject" Target="../embeddings/oleObject9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emf"/><Relationship Id="rId26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2289" y="1447800"/>
            <a:ext cx="2951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24,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165808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CH4: Newton’s 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Force &amp; Newton’s 1</a:t>
            </a:r>
            <a:r>
              <a:rPr lang="en-US" sz="3200" baseline="30000" dirty="0">
                <a:solidFill>
                  <a:srgbClr val="CC00CC"/>
                </a:solidFill>
                <a:latin typeface="Arial Narrow" pitchFamily="-84" charset="0"/>
              </a:rPr>
              <a:t>st</a:t>
            </a: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 Law of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Mass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pitchFamily="-84" charset="0"/>
              </a:rPr>
              <a:t>Newton’s second law of motion</a:t>
            </a:r>
          </a:p>
          <a:p>
            <a:pPr lvl="1">
              <a:spcBef>
                <a:spcPct val="20000"/>
              </a:spcBef>
            </a:pPr>
            <a:endParaRPr lang="en-US" sz="3200" dirty="0">
              <a:solidFill>
                <a:srgbClr val="CC00CC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600" dirty="0">
              <a:solidFill>
                <a:srgbClr val="7030A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97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7F3D5-6959-4F4E-BBAC-C47AFDC91C7E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  <a:endParaRPr lang="en-US"/>
          </a:p>
        </p:txBody>
      </p:sp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for Force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39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1894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0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1894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1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1894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2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1894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3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1894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4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1894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5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189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6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189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7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1894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pitchFamily="-84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8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1894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49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1894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50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18946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Linearly proportional to the mass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Squarely proportional to the speed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51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18946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9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3C1CDF-3386-C34F-9085-75A35229D04D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722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0722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84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 is a diagram that represents the object and the forces that act on it.</a:t>
            </a:r>
          </a:p>
        </p:txBody>
      </p:sp>
      <p:sp>
        <p:nvSpPr>
          <p:cNvPr id="3073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Free Body Diagram</a:t>
            </a:r>
          </a:p>
        </p:txBody>
      </p:sp>
    </p:spTree>
    <p:extLst>
      <p:ext uri="{BB962C8B-B14F-4D97-AF65-F5344CB8AC3E}">
        <p14:creationId xmlns:p14="http://schemas.microsoft.com/office/powerpoint/2010/main" val="70727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41DBC-1D9A-064D-B0CE-2C5E61D97D5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277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00400" y="54483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1824038" y="4724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2887663" y="4724400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213225" y="4724400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791200" y="4724400"/>
            <a:ext cx="117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533400" y="5448300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322219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5CFDD-8270-804C-BF88-21A6902BA83B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34818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If the mass of the car is 1850 kg, then by Newton’s 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8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9" name="Equation" r:id="rId7" imgW="457200" imgH="266700" progId="Equation.DSMT4">
                  <p:embed/>
                </p:oleObj>
              </mc:Choice>
              <mc:Fallback>
                <p:oleObj name="Equation" r:id="rId7" imgW="457200" imgH="26670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/>
        </p:nvGraphicFramePr>
        <p:xfrm>
          <a:off x="2217738" y="2513013"/>
          <a:ext cx="7540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0" name="Equation" r:id="rId9" imgW="241300" imgH="177800" progId="Equation.DSMT4">
                  <p:embed/>
                </p:oleObj>
              </mc:Choice>
              <mc:Fallback>
                <p:oleObj name="Equation" r:id="rId9" imgW="241300" imgH="177800" progId="Equation.DSMT4">
                  <p:embed/>
                  <p:pic>
                    <p:nvPicPr>
                      <p:cNvPr id="404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513013"/>
                        <a:ext cx="7540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1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404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2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4044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3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404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4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404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15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404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35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0475F-FE8A-6643-B023-112AEB752BD3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38914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A man is stranded on a raft (mass of man and raft = 1300kg)m as shown in the figure.  By paddling, he causes an average force </a:t>
            </a:r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P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of 17N to be applied to the raft in a direction due east (the +x direction).  The wind also exerts a force </a:t>
            </a:r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 North of East.  Ignoring any resistance from the water, find the x and y components of the raft’s acceleration.</a:t>
            </a:r>
          </a:p>
        </p:txBody>
      </p:sp>
    </p:spTree>
    <p:extLst>
      <p:ext uri="{BB962C8B-B14F-4D97-AF65-F5344CB8AC3E}">
        <p14:creationId xmlns:p14="http://schemas.microsoft.com/office/powerpoint/2010/main" val="96176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F92CB-432A-FB45-8899-92E124FFFEDC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5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40962" name="Rectangle 2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First, let’s 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/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6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4137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/>
        </p:nvGraphicFramePr>
        <p:xfrm>
          <a:off x="914400" y="3481388"/>
          <a:ext cx="6191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7" name="Equation" r:id="rId7" imgW="165100" imgH="215900" progId="Equation.DSMT4">
                  <p:embed/>
                </p:oleObj>
              </mc:Choice>
              <mc:Fallback>
                <p:oleObj name="Equation" r:id="rId7" imgW="165100" imgH="215900" progId="Equation.DSMT4">
                  <p:embed/>
                  <p:pic>
                    <p:nvPicPr>
                      <p:cNvPr id="4137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1388"/>
                        <a:ext cx="6191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/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8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4137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+17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0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+17+15cos67</a:t>
            </a:r>
            <a:r>
              <a:rPr lang="en-US" sz="2800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= 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+23(N)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+14(N)</a:t>
            </a:r>
            <a:endParaRPr lang="en-US" sz="280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9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EC2F7-7FA4-4045-A6D7-037598292F38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1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2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3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415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4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5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415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6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415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7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4157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8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415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pitchFamily="-84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/>
        </p:nvGraphicFramePr>
        <p:xfrm>
          <a:off x="2862263" y="4673600"/>
          <a:ext cx="1023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9" name="Equation" r:id="rId20" imgW="254000" imgH="177800" progId="Equation.DSMT4">
                  <p:embed/>
                </p:oleObj>
              </mc:Choice>
              <mc:Fallback>
                <p:oleObj name="Equation" r:id="rId20" imgW="254000" imgH="177800" progId="Equation.DSMT4">
                  <p:embed/>
                  <p:pic>
                    <p:nvPicPr>
                      <p:cNvPr id="415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73600"/>
                        <a:ext cx="1023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/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0" name="Equation" r:id="rId22" imgW="736600" imgH="279400" progId="Equation.DSMT4">
                  <p:embed/>
                </p:oleObj>
              </mc:Choice>
              <mc:Fallback>
                <p:oleObj name="Equation" r:id="rId22" imgW="736600" imgH="279400" progId="Equation.DSMT4">
                  <p:embed/>
                  <p:pic>
                    <p:nvPicPr>
                      <p:cNvPr id="4157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/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1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4157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50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450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1B720-D0C2-0A41-92BE-C1DF0CE24E22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1523C9B-90A3-204B-93E0-B72AC724564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pitchFamily="-84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45119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  <p:sp>
          <p:nvSpPr>
            <p:cNvPr id="45120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45117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</p:grpSp>
      <p:sp>
        <p:nvSpPr>
          <p:cNvPr id="4510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Newton’s 2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nd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71925" y="1989138"/>
          <a:ext cx="51911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7" name="Equation" r:id="rId3" imgW="342900" imgH="203200" progId="Equation.DSMT4">
                  <p:embed/>
                </p:oleObj>
              </mc:Choice>
              <mc:Fallback>
                <p:oleObj name="Equation" r:id="rId3" imgW="342900" imgH="203200" progId="Equation.DSMT4">
                  <p:embed/>
                  <p:pic>
                    <p:nvPicPr>
                      <p:cNvPr id="2662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989138"/>
                        <a:ext cx="51911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45115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45113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=60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45111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=-20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45112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8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2662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9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66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0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266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1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266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2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2662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3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2662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4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2662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/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5" name="Equation" r:id="rId19" imgW="292100" imgH="355600" progId="Equation.DSMT4">
                  <p:embed/>
                </p:oleObj>
              </mc:Choice>
              <mc:Fallback>
                <p:oleObj name="Equation" r:id="rId19" imgW="292100" imgH="355600" progId="Equation.DSMT4">
                  <p:embed/>
                  <p:pic>
                    <p:nvPicPr>
                      <p:cNvPr id="2662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6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26627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/>
        </p:nvGraphicFramePr>
        <p:xfrm>
          <a:off x="6240463" y="5581650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7" name="Equation" r:id="rId23" imgW="254000" imgH="228600" progId="Equation.DSMT4">
                  <p:embed/>
                </p:oleObj>
              </mc:Choice>
              <mc:Fallback>
                <p:oleObj name="Equation" r:id="rId23" imgW="254000" imgH="228600" progId="Equation.DSMT4">
                  <p:embed/>
                  <p:pic>
                    <p:nvPicPr>
                      <p:cNvPr id="2662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81650"/>
                        <a:ext cx="3349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/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8" name="Equation" r:id="rId25" imgW="723900" imgH="355600" progId="Equation.DSMT4">
                  <p:embed/>
                </p:oleObj>
              </mc:Choice>
              <mc:Fallback>
                <p:oleObj name="Equation" r:id="rId25" imgW="723900" imgH="355600" progId="Equation.DSMT4">
                  <p:embed/>
                  <p:pic>
                    <p:nvPicPr>
                      <p:cNvPr id="26627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/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9" name="Equation" r:id="rId27" imgW="698500" imgH="355600" progId="Equation.DSMT4">
                  <p:embed/>
                </p:oleObj>
              </mc:Choice>
              <mc:Fallback>
                <p:oleObj name="Equation" r:id="rId27" imgW="698500" imgH="355600" progId="Equation.DSMT4">
                  <p:embed/>
                  <p:pic>
                    <p:nvPicPr>
                      <p:cNvPr id="26627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/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0" name="Equation" r:id="rId29" imgW="749300" imgH="355600" progId="Equation.DSMT4">
                  <p:embed/>
                </p:oleObj>
              </mc:Choice>
              <mc:Fallback>
                <p:oleObj name="Equation" r:id="rId29" imgW="749300" imgH="355600" progId="Equation.DSMT4">
                  <p:embed/>
                  <p:pic>
                    <p:nvPicPr>
                      <p:cNvPr id="2662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/>
        </p:nvGraphicFramePr>
        <p:xfrm>
          <a:off x="4500563" y="3430588"/>
          <a:ext cx="993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1" name="Equation" r:id="rId31" imgW="723900" imgH="355600" progId="Equation.DSMT4">
                  <p:embed/>
                </p:oleObj>
              </mc:Choice>
              <mc:Fallback>
                <p:oleObj name="Equation" r:id="rId31" imgW="723900" imgH="355600" progId="Equation.DSMT4">
                  <p:embed/>
                  <p:pic>
                    <p:nvPicPr>
                      <p:cNvPr id="2662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30588"/>
                        <a:ext cx="993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2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26628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3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26628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4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26628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5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26628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6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26628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7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2662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8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26628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9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26628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0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26628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1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26628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2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26629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3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26629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4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26629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81775" y="5464175"/>
          <a:ext cx="952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5" name="Equation" r:id="rId59" imgW="723900" imgH="368300" progId="Equation.DSMT4">
                  <p:embed/>
                </p:oleObj>
              </mc:Choice>
              <mc:Fallback>
                <p:oleObj name="Equation" r:id="rId59" imgW="723900" imgH="368300" progId="Equation.DSMT4">
                  <p:embed/>
                  <p:pic>
                    <p:nvPicPr>
                      <p:cNvPr id="26629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464175"/>
                        <a:ext cx="952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56238"/>
          <a:ext cx="14716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6" name="Equation" r:id="rId61" imgW="1117600" imgH="469900" progId="Equation.DSMT4">
                  <p:embed/>
                </p:oleObj>
              </mc:Choice>
              <mc:Fallback>
                <p:oleObj name="Equation" r:id="rId61" imgW="1117600" imgH="469900" progId="Equation.DSMT4">
                  <p:embed/>
                  <p:pic>
                    <p:nvPicPr>
                      <p:cNvPr id="26629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56238"/>
                        <a:ext cx="14716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7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26629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8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26629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9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26629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0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26629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1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26629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2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26630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89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Quiz #2 beginning of the class next Wednesday, March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CH3.4 to what we finish next Monday, March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test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FS-Q2-LastName-FirstName-SP21.pdf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Mid-term comprehensive online exam in class on Wed. March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through what we learn on Monday, March 8 + Math refresher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Dr. Linda Lee, a practicing physician from Wisconsin</a:t>
            </a:r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 #3 – Statistical Analysis : COVID19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406C56F-BEC1-AF4D-AFC9-047F0A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5412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dirty="0"/>
              <a:t>Make comparisons of COVID-19 statistics between the U.S., South Korea, Italy and Texas from https://</a:t>
            </a:r>
            <a:r>
              <a:rPr lang="en-US" sz="1800" dirty="0" err="1"/>
              <a:t>coronaboard.com</a:t>
            </a:r>
            <a:r>
              <a:rPr lang="en-US" sz="1800" dirty="0"/>
              <a:t> on spreadsheet </a:t>
            </a:r>
          </a:p>
          <a:p>
            <a:pPr lvl="1"/>
            <a:r>
              <a:rPr lang="en-US" sz="1600" dirty="0"/>
              <a:t>Total </a:t>
            </a:r>
            <a:r>
              <a:rPr lang="en-US" sz="1600" dirty="0">
                <a:solidFill>
                  <a:srgbClr val="C00000"/>
                </a:solidFill>
              </a:rPr>
              <a:t>44 points</a:t>
            </a:r>
            <a:r>
              <a:rPr lang="en-US" sz="1600" dirty="0"/>
              <a:t>: 1 point for each of the top 20 cells and 2 points for each of the 8 cells for vaccination </a:t>
            </a:r>
          </a:p>
          <a:p>
            <a:r>
              <a:rPr lang="en-US" sz="1800" dirty="0"/>
              <a:t>Fill the US Historic event analysis table at the bottom 12 cells of the sheet (2 points per cell, </a:t>
            </a:r>
            <a:r>
              <a:rPr lang="en-US" sz="1800" dirty="0">
                <a:solidFill>
                  <a:srgbClr val="C00000"/>
                </a:solidFill>
              </a:rPr>
              <a:t>24 points </a:t>
            </a:r>
            <a:r>
              <a:rPr lang="en-US" sz="1800" dirty="0"/>
              <a:t>total) and make a &gt;3 sentence statement on COVID19 with respect to other events (</a:t>
            </a:r>
            <a:r>
              <a:rPr lang="en-US" sz="1800" dirty="0">
                <a:solidFill>
                  <a:srgbClr val="C00000"/>
                </a:solidFill>
              </a:rPr>
              <a:t>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What are the 3 fundamental quantitative requirements for opening up (2 points each, </a:t>
            </a:r>
            <a:r>
              <a:rPr lang="en-US" sz="1800" dirty="0">
                <a:solidFill>
                  <a:srgbClr val="C00000"/>
                </a:solidFill>
              </a:rPr>
              <a:t>6 points </a:t>
            </a:r>
            <a:r>
              <a:rPr lang="en-US" sz="1800" dirty="0"/>
              <a:t>total)? </a:t>
            </a:r>
          </a:p>
          <a:p>
            <a:pPr lvl="1"/>
            <a:r>
              <a:rPr lang="en-US" sz="1600" b="1" dirty="0"/>
              <a:t>Must be quantitative! (e.g. number of tests per capita per day, positivity rate, </a:t>
            </a:r>
            <a:r>
              <a:rPr lang="en-US" sz="1600" b="1" dirty="0" err="1"/>
              <a:t>etc</a:t>
            </a:r>
            <a:r>
              <a:rPr lang="en-US" sz="1600" b="1" dirty="0"/>
              <a:t>) </a:t>
            </a:r>
            <a:endParaRPr lang="en-US" sz="1600" dirty="0"/>
          </a:p>
          <a:p>
            <a:r>
              <a:rPr lang="en-US" sz="1800" dirty="0"/>
              <a:t>Assess the readiness of the three fundamental requirements U.S. (Do NOT just take politician’s words!). Must provide the independent scientific entity’s reference you took the information from.  (2 point each, </a:t>
            </a:r>
            <a:r>
              <a:rPr lang="en-US" sz="1800" dirty="0">
                <a:solidFill>
                  <a:srgbClr val="C00000"/>
                </a:solidFill>
              </a:rPr>
              <a:t>total 6 points</a:t>
            </a:r>
            <a:r>
              <a:rPr lang="en-US" sz="1800" dirty="0"/>
              <a:t>)</a:t>
            </a:r>
          </a:p>
          <a:p>
            <a:r>
              <a:rPr lang="en-US" sz="1800" dirty="0"/>
              <a:t>Evaluate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success/failure of the US responses to COVID-19 in 2020 in 5 sentences and that in 2021 in 5 sentences. </a:t>
            </a:r>
            <a:r>
              <a:rPr lang="en-US" sz="1800" b="1" dirty="0"/>
              <a:t>Must provide </a:t>
            </a:r>
            <a:r>
              <a:rPr lang="en-US" sz="1800" b="1" u="sng" dirty="0">
                <a:solidFill>
                  <a:srgbClr val="C00000"/>
                </a:solidFill>
              </a:rPr>
              <a:t>quantitative reasons </a:t>
            </a:r>
            <a:r>
              <a:rPr lang="en-US" sz="1800" b="1" dirty="0"/>
              <a:t>behind your conclusion! </a:t>
            </a:r>
            <a:r>
              <a:rPr lang="en-US" sz="1800" dirty="0"/>
              <a:t>(2 points each sentence, </a:t>
            </a:r>
            <a:r>
              <a:rPr lang="en-US" sz="1800" dirty="0">
                <a:solidFill>
                  <a:srgbClr val="C00000"/>
                </a:solidFill>
              </a:rPr>
              <a:t>20 points total</a:t>
            </a:r>
            <a:r>
              <a:rPr lang="en-US" sz="1800" dirty="0"/>
              <a:t>) </a:t>
            </a:r>
          </a:p>
          <a:p>
            <a:r>
              <a:rPr lang="en-US" sz="1800" dirty="0"/>
              <a:t>Assess </a:t>
            </a:r>
            <a:r>
              <a:rPr lang="en-US" sz="1800" b="1" u="sng" dirty="0">
                <a:solidFill>
                  <a:srgbClr val="C00000"/>
                </a:solidFill>
              </a:rPr>
              <a:t>quantitatively</a:t>
            </a:r>
            <a:r>
              <a:rPr lang="en-US" sz="1800" dirty="0"/>
              <a:t> the effectiveness of wearing masks (</a:t>
            </a:r>
            <a:r>
              <a:rPr lang="en-US" sz="1800" dirty="0">
                <a:solidFill>
                  <a:srgbClr val="C00000"/>
                </a:solidFill>
              </a:rPr>
              <a:t>4 points</a:t>
            </a:r>
            <a:r>
              <a:rPr lang="en-US" sz="1800" dirty="0"/>
              <a:t>) and at least 4 reasons for it being effective (1 point each, </a:t>
            </a:r>
            <a:r>
              <a:rPr lang="en-US" sz="1800" dirty="0">
                <a:solidFill>
                  <a:srgbClr val="C00000"/>
                </a:solidFill>
              </a:rPr>
              <a:t>0.5 point extra after the first 4</a:t>
            </a:r>
            <a:r>
              <a:rPr lang="en-US" sz="1800" dirty="0"/>
              <a:t>). 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Possible maximum: 122 points total</a:t>
            </a:r>
          </a:p>
          <a:p>
            <a:r>
              <a:rPr lang="en-US" sz="1800" b="1" u="sng" dirty="0">
                <a:solidFill>
                  <a:srgbClr val="C00000"/>
                </a:solidFill>
              </a:rPr>
              <a:t>Due: 11pm, Friday, March 19</a:t>
            </a:r>
          </a:p>
          <a:p>
            <a:pPr lvl="1"/>
            <a:r>
              <a:rPr lang="en-US" sz="1600" dirty="0"/>
              <a:t>Submit one pdf file SP3-YourLastName-YourFirstName.pdf, including the spreadsheet</a:t>
            </a:r>
          </a:p>
          <a:p>
            <a:pPr lvl="1"/>
            <a:r>
              <a:rPr lang="en-US" sz="1600" dirty="0"/>
              <a:t>Spreadsheet will be posted on canvas.  Download ASAP.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A595-BCFA-7F40-9085-A87FD9DB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1E90-D7CE-AD4D-A752-2F9F0156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B765-F868-AF44-BEFA-1231AA03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1306-D394-624A-939F-901BC72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24,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3921-666A-104C-ADE6-0B6B6213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83154-4F6A-2D46-82D9-01A455CA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E8C96-9B40-5347-B4BF-EFCED2F9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559F2-0AFD-1D49-A896-3D2C9C419AFE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More on Force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pitchFamily="-8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Contact Forces: Force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What are possible ways to measure the strength of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Force is a vector quantity, so the addition of multiple forces </a:t>
            </a:r>
            <a:r>
              <a:rPr lang="en-US" b="1" u="sng" dirty="0">
                <a:solidFill>
                  <a:srgbClr val="C00000"/>
                </a:solidFill>
                <a:latin typeface="Monotype Corsiva" pitchFamily="-84" charset="0"/>
              </a:rPr>
              <a:t>must be done following the rules of vector additions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(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poll 6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96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F2106-5EBC-A94E-80AB-E5F04394238D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Aristotle (384-322BC):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natural state of a body is rest.  Thus, a force is required to move an object.  To move faster, ones needs a larger force.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Galileo’s 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-84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1534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A frame of reference that is moving at a constant velocity is called the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Monotype Corsiva" pitchFamily="-84" charset="0"/>
              </a:rPr>
              <a:t>Inertial Frame.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When no net force is exerted on an object, the velocity of the object cannot change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1600" dirty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This means that the object cannot accelerate.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Objects would like to keep its current state of motion, as long as there is no net force that interferes with the motion. This tendency is called the </a:t>
            </a:r>
            <a:r>
              <a:rPr lang="en-US" sz="20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Inertia</a:t>
            </a:r>
            <a:r>
              <a:rPr lang="en-US" sz="2000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279525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Galileo’s 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Any velocity once imparted to a moving body will be rigidly maintained,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pitchFamily="-84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1200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pitchFamily="-84" charset="0"/>
              </a:rPr>
              <a:t>NO!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51054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600" dirty="0">
                <a:solidFill>
                  <a:srgbClr val="FF0000"/>
                </a:solidFill>
                <a:latin typeface="Arial Narrow" pitchFamily="-84" charset="0"/>
              </a:rPr>
              <a:t>The Newtonian mechanics holds in an</a:t>
            </a:r>
            <a:r>
              <a:rPr lang="en-US" sz="18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otype Corsiva" pitchFamily="-84" charset="0"/>
              </a:rPr>
              <a:t>Inertial reference Frame.</a:t>
            </a:r>
          </a:p>
        </p:txBody>
      </p:sp>
    </p:spTree>
    <p:extLst>
      <p:ext uri="{BB962C8B-B14F-4D97-AF65-F5344CB8AC3E}">
        <p14:creationId xmlns:p14="http://schemas.microsoft.com/office/powerpoint/2010/main" val="25481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63895-3B13-DA4A-AB3F-3DC6D0F7A239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62484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1905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Mass: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 measure of the inertia of an object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A fundamental property of matter 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object’s 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99977"/>
              </p:ext>
            </p:extLst>
          </p:nvPr>
        </p:nvGraphicFramePr>
        <p:xfrm>
          <a:off x="63452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9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3256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For the same forces applied to two different masses result in different accelerations depending on the mass.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pitchFamily="-84" charset="0"/>
              </a:rPr>
              <a:t>The heavier the object, the bigger the inertia !!</a:t>
            </a:r>
            <a:endParaRPr lang="en-US" sz="3200">
              <a:latin typeface="Monotype Corsiva" pitchFamily="-84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51952" y="2743200"/>
            <a:ext cx="8715848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  <a:sym typeface="Wingdings" pitchFamily="-84" charset="2"/>
              </a:rPr>
              <a:t>It is harder to make changes to the motion of a heavier object than a lighter one.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u="sng" dirty="0">
                <a:solidFill>
                  <a:srgbClr val="C00000"/>
                </a:solidFill>
                <a:latin typeface="Monotype Corsiva" pitchFamily="-84" charset="0"/>
              </a:rPr>
              <a:t>Weight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of an object is the </a:t>
            </a:r>
            <a:r>
              <a:rPr lang="en-US" sz="2200" b="1" u="sng" dirty="0">
                <a:solidFill>
                  <a:srgbClr val="C00000"/>
                </a:solidFill>
                <a:latin typeface="Monotype Corsiva" pitchFamily="-84" charset="0"/>
              </a:rPr>
              <a:t>magnitude of the gravitational force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exerted on the object.   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Not an inherent property of an object!!! 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Weight will change if you measure on the Earth or on the Moon but the mass won’t!!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16374"/>
              </p:ext>
            </p:extLst>
          </p:nvPr>
        </p:nvGraphicFramePr>
        <p:xfrm>
          <a:off x="73279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0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3256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223659" y="6062686"/>
            <a:ext cx="2109873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A50021"/>
                </a:solidFill>
                <a:latin typeface="Arial Narrow" pitchFamily="-84" charset="0"/>
              </a:rPr>
              <a:t>Unit of mass? (</a:t>
            </a:r>
            <a:r>
              <a:rPr lang="en-US" sz="1800" b="1" dirty="0">
                <a:solidFill>
                  <a:srgbClr val="CC00CC"/>
                </a:solidFill>
                <a:latin typeface="Arial Narrow" pitchFamily="-84" charset="0"/>
              </a:rPr>
              <a:t>poll 3</a:t>
            </a:r>
            <a:r>
              <a:rPr lang="en-US" sz="1800" b="1" dirty="0">
                <a:solidFill>
                  <a:srgbClr val="A50021"/>
                </a:solidFill>
                <a:latin typeface="Arial Narrow" pitchFamily="-84" charset="0"/>
              </a:rPr>
              <a:t>)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35074"/>
              </p:ext>
            </p:extLst>
          </p:nvPr>
        </p:nvGraphicFramePr>
        <p:xfrm>
          <a:off x="7539038" y="6019800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1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3256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019800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60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E7FE9-AAC8-7045-97F3-597185CB4AD7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/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1" name="Equation" r:id="rId3" imgW="469900" imgH="381000" progId="Equation.DSMT4">
                  <p:embed/>
                </p:oleObj>
              </mc:Choice>
              <mc:Fallback>
                <p:oleObj name="Equation" r:id="rId3" imgW="469900" imgH="381000" progId="Equation.DSMT4">
                  <p:embed/>
                  <p:pic>
                    <p:nvPicPr>
                      <p:cNvPr id="3266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The acceleration of an object is directly proportional to the </a:t>
            </a:r>
            <a:r>
              <a:rPr lang="en-US" sz="3200" b="1" u="sng" dirty="0">
                <a:solidFill>
                  <a:srgbClr val="A50021"/>
                </a:solidFill>
                <a:latin typeface="Monotype Corsiva" pitchFamily="-84" charset="0"/>
              </a:rPr>
              <a:t>net</a:t>
            </a: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 force exerted on it and is inversely proportional to the object’s mass. (</a:t>
            </a:r>
            <a:r>
              <a:rPr lang="en-US" sz="3200" dirty="0">
                <a:solidFill>
                  <a:srgbClr val="CC00CC"/>
                </a:solidFill>
                <a:latin typeface="Monotype Corsiva" pitchFamily="-84" charset="0"/>
              </a:rPr>
              <a:t>poll 6</a:t>
            </a:r>
            <a:r>
              <a:rPr lang="en-US" sz="3200" dirty="0">
                <a:solidFill>
                  <a:srgbClr val="A50021"/>
                </a:solidFill>
                <a:latin typeface="Monotype Corsiva" pitchFamily="-84" charset="0"/>
              </a:rPr>
              <a:t>)</a:t>
            </a:r>
            <a:endParaRPr lang="en-US" sz="3200" dirty="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pitchFamily="-84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480060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2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3266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763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Since force is a vector quantity, each component must also satisfy: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480060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3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3266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80060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480060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4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326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80060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/>
        </p:nvGraphicFramePr>
        <p:xfrm>
          <a:off x="5694363" y="3224213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5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3266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24213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Newton’s 2</a:t>
            </a:r>
            <a:r>
              <a:rPr lang="en-US" b="1" baseline="30000">
                <a:solidFill>
                  <a:srgbClr val="A50021"/>
                </a:solidFill>
                <a:latin typeface="Arial Narrow" pitchFamily="-84" charset="0"/>
              </a:rPr>
              <a:t>nd</a:t>
            </a:r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6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3266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/>
        </p:nvGraphicFramePr>
        <p:xfrm>
          <a:off x="268288" y="3360738"/>
          <a:ext cx="6635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7" name="Equation" r:id="rId15" imgW="254000" imgH="228600" progId="Equation.DSMT4">
                  <p:embed/>
                </p:oleObj>
              </mc:Choice>
              <mc:Fallback>
                <p:oleObj name="Equation" r:id="rId15" imgW="254000" imgH="228600" progId="Equation.DSMT4">
                  <p:embed/>
                  <p:pic>
                    <p:nvPicPr>
                      <p:cNvPr id="3266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60738"/>
                        <a:ext cx="6635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8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3266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From this we obtain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5800" y="5569803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When working with forces, one must identify an object and only the forces which act on that object, no other forces!</a:t>
            </a:r>
          </a:p>
        </p:txBody>
      </p:sp>
    </p:spTree>
    <p:extLst>
      <p:ext uri="{BB962C8B-B14F-4D97-AF65-F5344CB8AC3E}">
        <p14:creationId xmlns:p14="http://schemas.microsoft.com/office/powerpoint/2010/main" val="250378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Wednesday, Feb. 24, 2021</a:t>
            </a: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01DEE-6389-2D48-B37F-CA132847EB64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 of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533400" y="866775"/>
            <a:ext cx="81534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Monotype Corsiva" pitchFamily="-84" charset="0"/>
              </a:rPr>
              <a:t>From the vector expression in the previous page, what do you conclude the dimension and the unit of the force are? (</a:t>
            </a:r>
            <a:r>
              <a:rPr lang="en-US" sz="2800" dirty="0">
                <a:solidFill>
                  <a:srgbClr val="CC00CC"/>
                </a:solidFill>
                <a:latin typeface="Monotype Corsiva" pitchFamily="-84" charset="0"/>
              </a:rPr>
              <a:t>poll 3, 5</a:t>
            </a:r>
            <a:r>
              <a:rPr lang="en-US" sz="2800" dirty="0">
                <a:solidFill>
                  <a:srgbClr val="FF0000"/>
                </a:solidFill>
                <a:latin typeface="Monotype Corsiva" pitchFamily="-8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3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4085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4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4085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</a:rPr>
              <a:t>The dimension of force is </a:t>
            </a:r>
            <a:endParaRPr lang="en-US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pitchFamily="-84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/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5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4085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6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4085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7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4085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/>
        </p:nvGraphicFramePr>
        <p:xfrm>
          <a:off x="5638800" y="5132388"/>
          <a:ext cx="21224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8"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4085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32388"/>
                        <a:ext cx="21224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9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4085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/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0" name="Equation" r:id="rId17" imgW="469900" imgH="381000" progId="Equation.DSMT4">
                  <p:embed/>
                </p:oleObj>
              </mc:Choice>
              <mc:Fallback>
                <p:oleObj name="Equation" r:id="rId17" imgW="469900" imgH="381000" progId="Equation.DSMT4">
                  <p:embed/>
                  <p:pic>
                    <p:nvPicPr>
                      <p:cNvPr id="40860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/>
        </p:nvGraphicFramePr>
        <p:xfrm>
          <a:off x="4703763" y="2192338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1" name="Equation" r:id="rId19" imgW="241300" imgH="228600" progId="Equation.DSMT4">
                  <p:embed/>
                </p:oleObj>
              </mc:Choice>
              <mc:Fallback>
                <p:oleObj name="Equation" r:id="rId19" imgW="241300" imgH="228600" progId="Equation.DSMT4">
                  <p:embed/>
                  <p:pic>
                    <p:nvPicPr>
                      <p:cNvPr id="40860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92338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2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4086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3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4086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64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4086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73767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26243</TotalTime>
  <Words>1938</Words>
  <Application>Microsoft Macintosh PowerPoint</Application>
  <PresentationFormat>On-screen Show (4:3)</PresentationFormat>
  <Paragraphs>202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#8</vt:lpstr>
      <vt:lpstr>Announcements</vt:lpstr>
      <vt:lpstr>Reminder: SP #3 – Statistical Analysis : COVID19 </vt:lpstr>
      <vt:lpstr>PowerPoint Presentation</vt:lpstr>
      <vt:lpstr>More on Force</vt:lpstr>
      <vt:lpstr>Newton’s First Law and Inertial Frames</vt:lpstr>
      <vt:lpstr>Mass</vt:lpstr>
      <vt:lpstr>Newton’s Second Law of Motion</vt:lpstr>
      <vt:lpstr>Unit of Force</vt:lpstr>
      <vt:lpstr>Example for Force</vt:lpstr>
      <vt:lpstr>Free Body Diagram</vt:lpstr>
      <vt:lpstr>Ex. Pushing a stalled car</vt:lpstr>
      <vt:lpstr>What is the acceleration the car receives?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966</cp:revision>
  <dcterms:created xsi:type="dcterms:W3CDTF">2012-01-19T04:21:20Z</dcterms:created>
  <dcterms:modified xsi:type="dcterms:W3CDTF">2021-02-24T22:19:05Z</dcterms:modified>
</cp:coreProperties>
</file>