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1" r:id="rId2"/>
    <p:sldId id="335" r:id="rId3"/>
    <p:sldId id="746" r:id="rId4"/>
    <p:sldId id="747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5" r:id="rId15"/>
    <p:sldId id="596" r:id="rId16"/>
    <p:sldId id="597" r:id="rId17"/>
    <p:sldId id="598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660066"/>
    <a:srgbClr val="99FFCC"/>
    <a:srgbClr val="FFFFCC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3"/>
    <p:restoredTop sz="94660"/>
  </p:normalViewPr>
  <p:slideViewPr>
    <p:cSldViewPr>
      <p:cViewPr varScale="1">
        <p:scale>
          <a:sx n="135" d="100"/>
          <a:sy n="135" d="100"/>
        </p:scale>
        <p:origin x="17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emf"/><Relationship Id="rId5" Type="http://schemas.openxmlformats.org/officeDocument/2006/relationships/image" Target="../media/image57.wmf"/><Relationship Id="rId10" Type="http://schemas.openxmlformats.org/officeDocument/2006/relationships/image" Target="../media/image62.emf"/><Relationship Id="rId4" Type="http://schemas.openxmlformats.org/officeDocument/2006/relationships/image" Target="../media/image56.wmf"/><Relationship Id="rId9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emf"/><Relationship Id="rId18" Type="http://schemas.openxmlformats.org/officeDocument/2006/relationships/image" Target="../media/image81.wmf"/><Relationship Id="rId26" Type="http://schemas.openxmlformats.org/officeDocument/2006/relationships/image" Target="../media/image89.wmf"/><Relationship Id="rId3" Type="http://schemas.openxmlformats.org/officeDocument/2006/relationships/image" Target="../media/image66.wmf"/><Relationship Id="rId21" Type="http://schemas.openxmlformats.org/officeDocument/2006/relationships/image" Target="../media/image84.wmf"/><Relationship Id="rId34" Type="http://schemas.openxmlformats.org/officeDocument/2006/relationships/image" Target="../media/image97.wmf"/><Relationship Id="rId7" Type="http://schemas.openxmlformats.org/officeDocument/2006/relationships/image" Target="../media/image70.wmf"/><Relationship Id="rId12" Type="http://schemas.openxmlformats.org/officeDocument/2006/relationships/image" Target="../media/image75.emf"/><Relationship Id="rId17" Type="http://schemas.openxmlformats.org/officeDocument/2006/relationships/image" Target="../media/image80.wmf"/><Relationship Id="rId25" Type="http://schemas.openxmlformats.org/officeDocument/2006/relationships/image" Target="../media/image88.wmf"/><Relationship Id="rId33" Type="http://schemas.openxmlformats.org/officeDocument/2006/relationships/image" Target="../media/image96.wmf"/><Relationship Id="rId2" Type="http://schemas.openxmlformats.org/officeDocument/2006/relationships/image" Target="../media/image65.wmf"/><Relationship Id="rId16" Type="http://schemas.openxmlformats.org/officeDocument/2006/relationships/image" Target="../media/image79.wmf"/><Relationship Id="rId20" Type="http://schemas.openxmlformats.org/officeDocument/2006/relationships/image" Target="../media/image83.wmf"/><Relationship Id="rId29" Type="http://schemas.openxmlformats.org/officeDocument/2006/relationships/image" Target="../media/image92.emf"/><Relationship Id="rId1" Type="http://schemas.openxmlformats.org/officeDocument/2006/relationships/image" Target="../media/image64.emf"/><Relationship Id="rId6" Type="http://schemas.openxmlformats.org/officeDocument/2006/relationships/image" Target="../media/image69.wmf"/><Relationship Id="rId11" Type="http://schemas.openxmlformats.org/officeDocument/2006/relationships/image" Target="../media/image74.emf"/><Relationship Id="rId24" Type="http://schemas.openxmlformats.org/officeDocument/2006/relationships/image" Target="../media/image87.wmf"/><Relationship Id="rId32" Type="http://schemas.openxmlformats.org/officeDocument/2006/relationships/image" Target="../media/image95.wmf"/><Relationship Id="rId5" Type="http://schemas.openxmlformats.org/officeDocument/2006/relationships/image" Target="../media/image68.wmf"/><Relationship Id="rId15" Type="http://schemas.openxmlformats.org/officeDocument/2006/relationships/image" Target="../media/image78.emf"/><Relationship Id="rId23" Type="http://schemas.openxmlformats.org/officeDocument/2006/relationships/image" Target="../media/image86.wmf"/><Relationship Id="rId28" Type="http://schemas.openxmlformats.org/officeDocument/2006/relationships/image" Target="../media/image91.wmf"/><Relationship Id="rId36" Type="http://schemas.openxmlformats.org/officeDocument/2006/relationships/image" Target="../media/image99.wmf"/><Relationship Id="rId10" Type="http://schemas.openxmlformats.org/officeDocument/2006/relationships/image" Target="../media/image73.wmf"/><Relationship Id="rId19" Type="http://schemas.openxmlformats.org/officeDocument/2006/relationships/image" Target="../media/image82.wmf"/><Relationship Id="rId31" Type="http://schemas.openxmlformats.org/officeDocument/2006/relationships/image" Target="../media/image94.wmf"/><Relationship Id="rId4" Type="http://schemas.openxmlformats.org/officeDocument/2006/relationships/image" Target="../media/image67.wmf"/><Relationship Id="rId9" Type="http://schemas.openxmlformats.org/officeDocument/2006/relationships/image" Target="../media/image72.emf"/><Relationship Id="rId14" Type="http://schemas.openxmlformats.org/officeDocument/2006/relationships/image" Target="../media/image77.emf"/><Relationship Id="rId22" Type="http://schemas.openxmlformats.org/officeDocument/2006/relationships/image" Target="../media/image85.wmf"/><Relationship Id="rId27" Type="http://schemas.openxmlformats.org/officeDocument/2006/relationships/image" Target="../media/image90.wmf"/><Relationship Id="rId30" Type="http://schemas.openxmlformats.org/officeDocument/2006/relationships/image" Target="../media/image93.emf"/><Relationship Id="rId35" Type="http://schemas.openxmlformats.org/officeDocument/2006/relationships/image" Target="../media/image98.wmf"/><Relationship Id="rId8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wmf"/><Relationship Id="rId7" Type="http://schemas.openxmlformats.org/officeDocument/2006/relationships/image" Target="../media/image12.emf"/><Relationship Id="rId2" Type="http://schemas.openxmlformats.org/officeDocument/2006/relationships/image" Target="../media/image7.w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emf"/><Relationship Id="rId7" Type="http://schemas.openxmlformats.org/officeDocument/2006/relationships/image" Target="../media/image47.w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4B41C-5AC0-EE45-AA00-D54BB68E93E9}" type="slidenum">
              <a:rPr lang="en-US" smtClean="0">
                <a:latin typeface="Times New Roman" pitchFamily="-84" charset="0"/>
              </a:rPr>
              <a:pPr/>
              <a:t>5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7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9F8D7-C2D5-8340-BD15-5E225CDEEE5F}" type="slidenum">
              <a:rPr lang="en-US">
                <a:latin typeface="Times New Roman" pitchFamily="-84" charset="0"/>
              </a:rPr>
              <a:pPr/>
              <a:t>11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43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63B89-DADF-434B-AE73-DC998BFEA577}" type="slidenum">
              <a:rPr lang="en-US">
                <a:latin typeface="Times New Roman" pitchFamily="-84" charset="0"/>
              </a:rPr>
              <a:pPr/>
              <a:t>12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34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5B718-00CB-8345-A8E7-286BBDF25057}" type="slidenum">
              <a:rPr lang="en-US">
                <a:latin typeface="Times New Roman" pitchFamily="-84" charset="0"/>
              </a:rPr>
              <a:pPr/>
              <a:t>13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49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E8250-C25E-9F48-BCFB-1D186A632455}" type="slidenum">
              <a:rPr lang="en-US">
                <a:latin typeface="Times New Roman" pitchFamily="-84" charset="0"/>
              </a:rPr>
              <a:pPr/>
              <a:t>14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53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7E6E4-433A-1C45-AE55-0176EFBD4B55}" type="slidenum">
              <a:rPr lang="en-US">
                <a:latin typeface="Times New Roman" pitchFamily="-84" charset="0"/>
              </a:rPr>
              <a:pPr/>
              <a:t>15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64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5BA7B-52AF-3840-BC57-1DDFE7C6D0C6}" type="slidenum">
              <a:rPr lang="en-US">
                <a:latin typeface="Times New Roman" pitchFamily="-84" charset="0"/>
              </a:rPr>
              <a:pPr/>
              <a:t>16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10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9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9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39.jpeg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36.bin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7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9.jpeg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2.emf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1.e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9.wmf"/><Relationship Id="rId25" Type="http://schemas.openxmlformats.org/officeDocument/2006/relationships/image" Target="../media/image63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63.bin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e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.emf"/><Relationship Id="rId21" Type="http://schemas.openxmlformats.org/officeDocument/2006/relationships/oleObject" Target="../embeddings/oleObject73.bin"/><Relationship Id="rId42" Type="http://schemas.openxmlformats.org/officeDocument/2006/relationships/image" Target="../media/image83.wmf"/><Relationship Id="rId47" Type="http://schemas.openxmlformats.org/officeDocument/2006/relationships/oleObject" Target="../embeddings/oleObject86.bin"/><Relationship Id="rId63" Type="http://schemas.openxmlformats.org/officeDocument/2006/relationships/oleObject" Target="../embeddings/oleObject94.bin"/><Relationship Id="rId68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29" Type="http://schemas.openxmlformats.org/officeDocument/2006/relationships/oleObject" Target="../embeddings/oleObject77.bin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74.emf"/><Relationship Id="rId32" Type="http://schemas.openxmlformats.org/officeDocument/2006/relationships/image" Target="../media/image78.emf"/><Relationship Id="rId37" Type="http://schemas.openxmlformats.org/officeDocument/2006/relationships/oleObject" Target="../embeddings/oleObject81.bin"/><Relationship Id="rId40" Type="http://schemas.openxmlformats.org/officeDocument/2006/relationships/image" Target="../media/image82.wmf"/><Relationship Id="rId45" Type="http://schemas.openxmlformats.org/officeDocument/2006/relationships/oleObject" Target="../embeddings/oleObject85.bin"/><Relationship Id="rId53" Type="http://schemas.openxmlformats.org/officeDocument/2006/relationships/oleObject" Target="../embeddings/oleObject89.bin"/><Relationship Id="rId58" Type="http://schemas.openxmlformats.org/officeDocument/2006/relationships/image" Target="../media/image91.wmf"/><Relationship Id="rId66" Type="http://schemas.openxmlformats.org/officeDocument/2006/relationships/image" Target="../media/image95.wmf"/><Relationship Id="rId74" Type="http://schemas.openxmlformats.org/officeDocument/2006/relationships/image" Target="../media/image99.wmf"/><Relationship Id="rId5" Type="http://schemas.openxmlformats.org/officeDocument/2006/relationships/oleObject" Target="../embeddings/oleObject65.bin"/><Relationship Id="rId61" Type="http://schemas.openxmlformats.org/officeDocument/2006/relationships/oleObject" Target="../embeddings/oleObject93.bin"/><Relationship Id="rId19" Type="http://schemas.openxmlformats.org/officeDocument/2006/relationships/oleObject" Target="../embeddings/oleObject72.bin"/><Relationship Id="rId14" Type="http://schemas.openxmlformats.org/officeDocument/2006/relationships/image" Target="../media/image69.wmf"/><Relationship Id="rId22" Type="http://schemas.openxmlformats.org/officeDocument/2006/relationships/image" Target="../media/image73.wmf"/><Relationship Id="rId27" Type="http://schemas.openxmlformats.org/officeDocument/2006/relationships/oleObject" Target="../embeddings/oleObject76.bin"/><Relationship Id="rId30" Type="http://schemas.openxmlformats.org/officeDocument/2006/relationships/image" Target="../media/image77.emf"/><Relationship Id="rId35" Type="http://schemas.openxmlformats.org/officeDocument/2006/relationships/oleObject" Target="../embeddings/oleObject80.bin"/><Relationship Id="rId43" Type="http://schemas.openxmlformats.org/officeDocument/2006/relationships/oleObject" Target="../embeddings/oleObject84.bin"/><Relationship Id="rId48" Type="http://schemas.openxmlformats.org/officeDocument/2006/relationships/image" Target="../media/image86.wmf"/><Relationship Id="rId56" Type="http://schemas.openxmlformats.org/officeDocument/2006/relationships/image" Target="../media/image90.wmf"/><Relationship Id="rId64" Type="http://schemas.openxmlformats.org/officeDocument/2006/relationships/image" Target="../media/image94.wmf"/><Relationship Id="rId69" Type="http://schemas.openxmlformats.org/officeDocument/2006/relationships/oleObject" Target="../embeddings/oleObject97.bin"/><Relationship Id="rId8" Type="http://schemas.openxmlformats.org/officeDocument/2006/relationships/image" Target="../media/image66.wmf"/><Relationship Id="rId51" Type="http://schemas.openxmlformats.org/officeDocument/2006/relationships/oleObject" Target="../embeddings/oleObject88.bin"/><Relationship Id="rId72" Type="http://schemas.openxmlformats.org/officeDocument/2006/relationships/image" Target="../media/image98.wmf"/><Relationship Id="rId3" Type="http://schemas.openxmlformats.org/officeDocument/2006/relationships/oleObject" Target="../embeddings/oleObject64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33" Type="http://schemas.openxmlformats.org/officeDocument/2006/relationships/oleObject" Target="../embeddings/oleObject79.bin"/><Relationship Id="rId38" Type="http://schemas.openxmlformats.org/officeDocument/2006/relationships/image" Target="../media/image81.wmf"/><Relationship Id="rId46" Type="http://schemas.openxmlformats.org/officeDocument/2006/relationships/image" Target="../media/image85.wmf"/><Relationship Id="rId59" Type="http://schemas.openxmlformats.org/officeDocument/2006/relationships/oleObject" Target="../embeddings/oleObject92.bin"/><Relationship Id="rId67" Type="http://schemas.openxmlformats.org/officeDocument/2006/relationships/oleObject" Target="../embeddings/oleObject96.bin"/><Relationship Id="rId20" Type="http://schemas.openxmlformats.org/officeDocument/2006/relationships/image" Target="../media/image72.emf"/><Relationship Id="rId41" Type="http://schemas.openxmlformats.org/officeDocument/2006/relationships/oleObject" Target="../embeddings/oleObject83.bin"/><Relationship Id="rId54" Type="http://schemas.openxmlformats.org/officeDocument/2006/relationships/image" Target="../media/image89.wmf"/><Relationship Id="rId62" Type="http://schemas.openxmlformats.org/officeDocument/2006/relationships/image" Target="../media/image93.emf"/><Relationship Id="rId70" Type="http://schemas.openxmlformats.org/officeDocument/2006/relationships/image" Target="../media/image9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76.emf"/><Relationship Id="rId36" Type="http://schemas.openxmlformats.org/officeDocument/2006/relationships/image" Target="../media/image80.wmf"/><Relationship Id="rId49" Type="http://schemas.openxmlformats.org/officeDocument/2006/relationships/oleObject" Target="../embeddings/oleObject87.bin"/><Relationship Id="rId57" Type="http://schemas.openxmlformats.org/officeDocument/2006/relationships/oleObject" Target="../embeddings/oleObject91.bin"/><Relationship Id="rId10" Type="http://schemas.openxmlformats.org/officeDocument/2006/relationships/image" Target="../media/image67.wmf"/><Relationship Id="rId31" Type="http://schemas.openxmlformats.org/officeDocument/2006/relationships/oleObject" Target="../embeddings/oleObject78.bin"/><Relationship Id="rId44" Type="http://schemas.openxmlformats.org/officeDocument/2006/relationships/image" Target="../media/image84.wmf"/><Relationship Id="rId52" Type="http://schemas.openxmlformats.org/officeDocument/2006/relationships/image" Target="../media/image88.wmf"/><Relationship Id="rId60" Type="http://schemas.openxmlformats.org/officeDocument/2006/relationships/image" Target="../media/image92.emf"/><Relationship Id="rId65" Type="http://schemas.openxmlformats.org/officeDocument/2006/relationships/oleObject" Target="../embeddings/oleObject95.bin"/><Relationship Id="rId73" Type="http://schemas.openxmlformats.org/officeDocument/2006/relationships/oleObject" Target="../embeddings/oleObject99.bin"/><Relationship Id="rId4" Type="http://schemas.openxmlformats.org/officeDocument/2006/relationships/image" Target="../media/image64.emf"/><Relationship Id="rId9" Type="http://schemas.openxmlformats.org/officeDocument/2006/relationships/oleObject" Target="../embeddings/oleObject67.bin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1.wmf"/><Relationship Id="rId39" Type="http://schemas.openxmlformats.org/officeDocument/2006/relationships/oleObject" Target="../embeddings/oleObject82.bin"/><Relationship Id="rId34" Type="http://schemas.openxmlformats.org/officeDocument/2006/relationships/image" Target="../media/image79.wmf"/><Relationship Id="rId50" Type="http://schemas.openxmlformats.org/officeDocument/2006/relationships/image" Target="../media/image87.wmf"/><Relationship Id="rId55" Type="http://schemas.openxmlformats.org/officeDocument/2006/relationships/oleObject" Target="../embeddings/oleObject90.bin"/><Relationship Id="rId7" Type="http://schemas.openxmlformats.org/officeDocument/2006/relationships/oleObject" Target="../embeddings/oleObject66.bin"/><Relationship Id="rId71" Type="http://schemas.openxmlformats.org/officeDocument/2006/relationships/oleObject" Target="../embeddings/oleObject9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9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1.emf"/><Relationship Id="rId26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2289" y="1447800"/>
            <a:ext cx="2951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24,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165808"/>
            <a:ext cx="693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CH4: Newton’s Laws of Motion 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Force &amp; Newton’s 1</a:t>
            </a:r>
            <a:r>
              <a:rPr lang="en-US" sz="3200" baseline="30000" dirty="0">
                <a:solidFill>
                  <a:srgbClr val="CC00CC"/>
                </a:solidFill>
                <a:latin typeface="Arial Narrow" pitchFamily="-84" charset="0"/>
              </a:rPr>
              <a:t>st</a:t>
            </a: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 Law of Motion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Mass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Newton’s second law of motion</a:t>
            </a:r>
          </a:p>
          <a:p>
            <a:pPr lvl="1">
              <a:spcBef>
                <a:spcPct val="20000"/>
              </a:spcBef>
            </a:pPr>
            <a:endParaRPr lang="en-US" sz="3200" dirty="0">
              <a:solidFill>
                <a:srgbClr val="CC00CC"/>
              </a:solidFill>
              <a:latin typeface="Arial Narrow" pitchFamily="-84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600" dirty="0">
              <a:solidFill>
                <a:srgbClr val="7030A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97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97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D7F3D5-6959-4F4E-BBAC-C47AFDC91C7E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189442" name="Picture 2" descr="FG04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-914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124200" y="42672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Acceleration </a:t>
            </a:r>
            <a:endParaRPr lang="en-US"/>
          </a:p>
        </p:txBody>
      </p:sp>
      <p:sp>
        <p:nvSpPr>
          <p:cNvPr id="29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for Force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1534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What constant net force is required to bring a 1500kg car to rest from a speed of 100km/h within a distance of 55m?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This is a one dimensional motion. Which kinetic formula do we use to find acceleration?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What are given?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Thus, the force needed to stop the car is</a:t>
            </a:r>
            <a:endParaRPr lang="en-US" sz="18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49" name="Object 2"/>
          <p:cNvGraphicFramePr>
            <a:graphicFrameLocks noChangeAspect="1"/>
          </p:cNvGraphicFramePr>
          <p:nvPr/>
        </p:nvGraphicFramePr>
        <p:xfrm>
          <a:off x="2514600" y="5116513"/>
          <a:ext cx="4556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13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1894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16513"/>
                        <a:ext cx="4556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3"/>
          <p:cNvGraphicFramePr>
            <a:graphicFrameLocks noChangeAspect="1"/>
          </p:cNvGraphicFramePr>
          <p:nvPr/>
        </p:nvGraphicFramePr>
        <p:xfrm>
          <a:off x="3524250" y="3275013"/>
          <a:ext cx="1600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14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1894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275013"/>
                        <a:ext cx="1600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4"/>
          <p:cNvGraphicFramePr>
            <a:graphicFrameLocks noChangeAspect="1"/>
          </p:cNvGraphicFramePr>
          <p:nvPr/>
        </p:nvGraphicFramePr>
        <p:xfrm>
          <a:off x="762000" y="4335463"/>
          <a:ext cx="21351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15" name="Equation" r:id="rId8" imgW="1371600" imgH="253800" progId="Equation.3">
                  <p:embed/>
                </p:oleObj>
              </mc:Choice>
              <mc:Fallback>
                <p:oleObj name="Equation" r:id="rId8" imgW="1371600" imgH="253800" progId="Equation.3">
                  <p:embed/>
                  <p:pic>
                    <p:nvPicPr>
                      <p:cNvPr id="1894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35463"/>
                        <a:ext cx="21351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09600" y="283845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What do we need to know to figure out the force?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257800" y="2819400"/>
            <a:ext cx="1371600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Acceleration!! </a:t>
            </a:r>
            <a:endParaRPr lang="en-US" sz="2200" b="1" baseline="-25000">
              <a:solidFill>
                <a:srgbClr val="A50021"/>
              </a:solidFill>
              <a:latin typeface="Monotype Corsiva" pitchFamily="-84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3200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Initial speed: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5" name="Object 5"/>
          <p:cNvGraphicFramePr>
            <a:graphicFrameLocks noChangeAspect="1"/>
          </p:cNvGraphicFramePr>
          <p:nvPr/>
        </p:nvGraphicFramePr>
        <p:xfrm>
          <a:off x="5181600" y="3308350"/>
          <a:ext cx="7302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16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1894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8350"/>
                        <a:ext cx="7302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2133600" y="3581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Displacement: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7" name="Object 6"/>
          <p:cNvGraphicFramePr>
            <a:graphicFrameLocks noChangeAspect="1"/>
          </p:cNvGraphicFramePr>
          <p:nvPr/>
        </p:nvGraphicFramePr>
        <p:xfrm>
          <a:off x="3573463" y="3640138"/>
          <a:ext cx="1836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17" name="Equation" r:id="rId12" imgW="1180800" imgH="241200" progId="Equation.3">
                  <p:embed/>
                </p:oleObj>
              </mc:Choice>
              <mc:Fallback>
                <p:oleObj name="Equation" r:id="rId12" imgW="1180800" imgH="241200" progId="Equation.3">
                  <p:embed/>
                  <p:pic>
                    <p:nvPicPr>
                      <p:cNvPr id="18945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640138"/>
                        <a:ext cx="1836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172200" y="3200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Final speed: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9" name="Object 7"/>
          <p:cNvGraphicFramePr>
            <a:graphicFrameLocks noChangeAspect="1"/>
          </p:cNvGraphicFramePr>
          <p:nvPr/>
        </p:nvGraphicFramePr>
        <p:xfrm>
          <a:off x="7467600" y="3259138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18" name="Equation" r:id="rId14" imgW="711000" imgH="241200" progId="Equation.3">
                  <p:embed/>
                </p:oleObj>
              </mc:Choice>
              <mc:Fallback>
                <p:oleObj name="Equation" r:id="rId14" imgW="711000" imgH="241200" progId="Equation.3">
                  <p:embed/>
                  <p:pic>
                    <p:nvPicPr>
                      <p:cNvPr id="1894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59138"/>
                        <a:ext cx="1106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8"/>
          <p:cNvGraphicFramePr>
            <a:graphicFrameLocks noChangeAspect="1"/>
          </p:cNvGraphicFramePr>
          <p:nvPr/>
        </p:nvGraphicFramePr>
        <p:xfrm>
          <a:off x="4419600" y="4267200"/>
          <a:ext cx="1608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19" name="Equation" r:id="rId16" imgW="1054080" imgH="482400" progId="Equation.3">
                  <p:embed/>
                </p:oleObj>
              </mc:Choice>
              <mc:Fallback>
                <p:oleObj name="Equation" r:id="rId16" imgW="1054080" imgH="482400" progId="Equation.3">
                  <p:embed/>
                  <p:pic>
                    <p:nvPicPr>
                      <p:cNvPr id="1894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608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9"/>
          <p:cNvGraphicFramePr>
            <a:graphicFrameLocks noChangeAspect="1"/>
          </p:cNvGraphicFramePr>
          <p:nvPr/>
        </p:nvGraphicFramePr>
        <p:xfrm>
          <a:off x="6248400" y="4289425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20" name="Equation" r:id="rId18" imgW="1498320" imgH="457200" progId="Equation.3">
                  <p:embed/>
                </p:oleObj>
              </mc:Choice>
              <mc:Fallback>
                <p:oleObj name="Equation" r:id="rId18" imgW="1498320" imgH="457200" progId="Equation.3">
                  <p:embed/>
                  <p:pic>
                    <p:nvPicPr>
                      <p:cNvPr id="1894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89425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10"/>
          <p:cNvGraphicFramePr>
            <a:graphicFrameLocks noChangeAspect="1"/>
          </p:cNvGraphicFramePr>
          <p:nvPr/>
        </p:nvGraphicFramePr>
        <p:xfrm>
          <a:off x="3055938" y="5114925"/>
          <a:ext cx="6016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21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1894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14925"/>
                        <a:ext cx="6016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28600" y="5607050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pitchFamily="-84" charset="0"/>
              </a:rPr>
              <a:t>Given the force how far does the car move till it  stops?</a:t>
            </a:r>
            <a:endParaRPr lang="en-US" sz="16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64" name="Object 11"/>
          <p:cNvGraphicFramePr>
            <a:graphicFrameLocks noChangeAspect="1"/>
          </p:cNvGraphicFramePr>
          <p:nvPr/>
        </p:nvGraphicFramePr>
        <p:xfrm>
          <a:off x="2514600" y="5575300"/>
          <a:ext cx="1935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22" name="Equation" r:id="rId22" imgW="1523880" imgH="469800" progId="Equation.3">
                  <p:embed/>
                </p:oleObj>
              </mc:Choice>
              <mc:Fallback>
                <p:oleObj name="Equation" r:id="rId22" imgW="1523880" imgH="469800" progId="Equation.3">
                  <p:embed/>
                  <p:pic>
                    <p:nvPicPr>
                      <p:cNvPr id="18946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75300"/>
                        <a:ext cx="1935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12"/>
          <p:cNvGraphicFramePr>
            <a:graphicFrameLocks noChangeAspect="1"/>
          </p:cNvGraphicFramePr>
          <p:nvPr/>
        </p:nvGraphicFramePr>
        <p:xfrm>
          <a:off x="4510088" y="5575300"/>
          <a:ext cx="1063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23" name="Equation" r:id="rId24" imgW="838080" imgH="469800" progId="Equation.3">
                  <p:embed/>
                </p:oleObj>
              </mc:Choice>
              <mc:Fallback>
                <p:oleObj name="Equation" r:id="rId24" imgW="838080" imgH="469800" progId="Equation.3">
                  <p:embed/>
                  <p:pic>
                    <p:nvPicPr>
                      <p:cNvPr id="18946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75300"/>
                        <a:ext cx="1063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13"/>
          <p:cNvGraphicFramePr>
            <a:graphicFrameLocks noChangeAspect="1"/>
          </p:cNvGraphicFramePr>
          <p:nvPr/>
        </p:nvGraphicFramePr>
        <p:xfrm>
          <a:off x="5634038" y="5575300"/>
          <a:ext cx="9191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24" name="Equation" r:id="rId26" imgW="723600" imgH="469800" progId="Equation.3">
                  <p:embed/>
                </p:oleObj>
              </mc:Choice>
              <mc:Fallback>
                <p:oleObj name="Equation" r:id="rId26" imgW="723600" imgH="469800" progId="Equation.3">
                  <p:embed/>
                  <p:pic>
                    <p:nvPicPr>
                      <p:cNvPr id="18946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575300"/>
                        <a:ext cx="9191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7010400" y="5070475"/>
            <a:ext cx="1981200" cy="1558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Linearly proportional to the mass of the car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Squarely proportional to the speed of the car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Inversely proportional to the force by the brake</a:t>
            </a:r>
            <a:endParaRPr lang="en-US" sz="1600" b="1" baseline="-25000">
              <a:solidFill>
                <a:srgbClr val="A50021"/>
              </a:solidFill>
              <a:latin typeface="Monotype Corsiva" pitchFamily="-84" charset="0"/>
            </a:endParaRPr>
          </a:p>
        </p:txBody>
      </p:sp>
      <p:graphicFrame>
        <p:nvGraphicFramePr>
          <p:cNvPr id="189468" name="Object 14"/>
          <p:cNvGraphicFramePr>
            <a:graphicFrameLocks noChangeAspect="1"/>
          </p:cNvGraphicFramePr>
          <p:nvPr/>
        </p:nvGraphicFramePr>
        <p:xfrm>
          <a:off x="3640138" y="5105400"/>
          <a:ext cx="3141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25" name="Equation" r:id="rId28" imgW="2184120" imgH="279360" progId="Equation.DSMT4">
                  <p:embed/>
                </p:oleObj>
              </mc:Choice>
              <mc:Fallback>
                <p:oleObj name="Equation" r:id="rId28" imgW="2184120" imgH="279360" progId="Equation.DSMT4">
                  <p:embed/>
                  <p:pic>
                    <p:nvPicPr>
                      <p:cNvPr id="18946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105400"/>
                        <a:ext cx="3141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9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9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8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8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nimBg="1" autoUpdateAnimBg="0"/>
      <p:bldP spid="189445" grpId="0" animBg="1" autoUpdateAnimBg="0"/>
      <p:bldP spid="189446" grpId="0" build="p" autoUpdateAnimBg="0"/>
      <p:bldP spid="189447" grpId="0" build="p" autoUpdateAnimBg="0"/>
      <p:bldP spid="189448" grpId="0" build="p" autoUpdateAnimBg="0"/>
      <p:bldP spid="189452" grpId="0" build="p" autoUpdateAnimBg="0"/>
      <p:bldP spid="189453" grpId="0" build="p" autoUpdateAnimBg="0"/>
      <p:bldP spid="189454" grpId="0" build="p" autoUpdateAnimBg="0"/>
      <p:bldP spid="189456" grpId="0" build="p" autoUpdateAnimBg="0"/>
      <p:bldP spid="189458" grpId="0" build="p" autoUpdateAnimBg="0"/>
      <p:bldP spid="189463" grpId="0" build="p" autoUpdateAnimBg="0"/>
      <p:bldP spid="1894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307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3C1CDF-3386-C34F-9085-75A35229D04D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0722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5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30722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00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2057400"/>
            <a:ext cx="9144000" cy="4024313"/>
          </a:xfrm>
          <a:noFill/>
        </p:spPr>
      </p:pic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84" charset="0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09600" y="91122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 </a:t>
            </a:r>
            <a:r>
              <a:rPr lang="en-US" sz="3200" b="1" i="1">
                <a:solidFill>
                  <a:schemeClr val="accent2"/>
                </a:solidFill>
                <a:latin typeface="Arial Narrow" pitchFamily="-84" charset="0"/>
              </a:rPr>
              <a:t>free-body-diagram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 is a diagram that represents the object and the forces that act on it.</a:t>
            </a:r>
          </a:p>
        </p:txBody>
      </p:sp>
      <p:sp>
        <p:nvSpPr>
          <p:cNvPr id="3073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Free Body Diagram</a:t>
            </a: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4876800" y="1905000"/>
            <a:ext cx="42672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1" grpId="0"/>
      <p:bldP spid="400393" grpId="0" animBg="1"/>
      <p:bldP spid="40039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F41DBC-1D9A-064D-B0CE-2C5E61D97D53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2770" name="Rectangle 3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9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3277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02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623888"/>
            <a:ext cx="9144000" cy="3033712"/>
          </a:xfrm>
          <a:noFill/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3959225"/>
            <a:ext cx="436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What is the net force in this example?</a:t>
            </a:r>
          </a:p>
        </p:txBody>
      </p:sp>
      <p:sp>
        <p:nvSpPr>
          <p:cNvPr id="3277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Pushing a stalled car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295400" y="4724400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F=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3200400" y="5448300"/>
            <a:ext cx="532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The + x axis of the coordinate system.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1824038" y="4724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275 N 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2887663" y="4724400"/>
            <a:ext cx="134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+ 395 N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4213225" y="4724400"/>
            <a:ext cx="159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– 560 N =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5791200" y="4724400"/>
            <a:ext cx="1176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+110 N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533400" y="5448300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Which direction?</a:t>
            </a:r>
          </a:p>
        </p:txBody>
      </p:sp>
    </p:spTree>
    <p:extLst>
      <p:ext uri="{BB962C8B-B14F-4D97-AF65-F5344CB8AC3E}">
        <p14:creationId xmlns:p14="http://schemas.microsoft.com/office/powerpoint/2010/main" val="32221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8" grpId="0"/>
      <p:bldP spid="402440" grpId="0"/>
      <p:bldP spid="402441" grpId="0"/>
      <p:bldP spid="402442" grpId="0"/>
      <p:bldP spid="402443" grpId="0"/>
      <p:bldP spid="402444" grpId="0"/>
      <p:bldP spid="402445" grpId="0"/>
      <p:bldP spid="4024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348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35CFDD-8270-804C-BF88-21A6902BA83B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481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9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34818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If the mass of the car is 1850 kg, then by Newton’s second law, the acceleration is</a:t>
            </a:r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632325"/>
          <a:ext cx="68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0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404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2325"/>
                        <a:ext cx="685800" cy="396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What is the acceleration the car receives?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762000" y="2397125"/>
          <a:ext cx="14303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1" name="Equation" r:id="rId7" imgW="457200" imgH="266700" progId="Equation.DSMT4">
                  <p:embed/>
                </p:oleObj>
              </mc:Choice>
              <mc:Fallback>
                <p:oleObj name="Equation" r:id="rId7" imgW="457200" imgH="266700" progId="Equation.DSMT4">
                  <p:embed/>
                  <p:pic>
                    <p:nvPicPr>
                      <p:cNvPr id="40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7125"/>
                        <a:ext cx="1430338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228600" y="41910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Now we solve this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equation for a</a:t>
            </a:r>
          </a:p>
        </p:txBody>
      </p:sp>
      <p:graphicFrame>
        <p:nvGraphicFramePr>
          <p:cNvPr id="404490" name="Object 10"/>
          <p:cNvGraphicFramePr>
            <a:graphicFrameLocks noChangeAspect="1"/>
          </p:cNvGraphicFramePr>
          <p:nvPr/>
        </p:nvGraphicFramePr>
        <p:xfrm>
          <a:off x="2217738" y="2513013"/>
          <a:ext cx="7540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2" name="Equation" r:id="rId9" imgW="241300" imgH="177800" progId="Equation.DSMT4">
                  <p:embed/>
                </p:oleObj>
              </mc:Choice>
              <mc:Fallback>
                <p:oleObj name="Equation" r:id="rId9" imgW="241300" imgH="177800" progId="Equation.DSMT4">
                  <p:embed/>
                  <p:pic>
                    <p:nvPicPr>
                      <p:cNvPr id="404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513013"/>
                        <a:ext cx="754062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3352800" y="2362200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Since the motion 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in 1 dimension</a:t>
            </a:r>
          </a:p>
        </p:txBody>
      </p:sp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5732463" y="2492375"/>
          <a:ext cx="143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3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4044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2375"/>
                        <a:ext cx="14303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4" name="Object 14"/>
          <p:cNvGraphicFramePr>
            <a:graphicFrameLocks noChangeAspect="1"/>
          </p:cNvGraphicFramePr>
          <p:nvPr/>
        </p:nvGraphicFramePr>
        <p:xfrm>
          <a:off x="7170738" y="2647950"/>
          <a:ext cx="754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4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4044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647950"/>
                        <a:ext cx="7540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5" name="Object 15"/>
          <p:cNvGraphicFramePr>
            <a:graphicFrameLocks noChangeAspect="1"/>
          </p:cNvGraphicFramePr>
          <p:nvPr/>
        </p:nvGraphicFramePr>
        <p:xfrm>
          <a:off x="2824163" y="4038600"/>
          <a:ext cx="15192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5"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4044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38600"/>
                        <a:ext cx="151923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343400" y="4167188"/>
          <a:ext cx="3559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6" name="Equation" r:id="rId17" imgW="1130040" imgH="419040" progId="Equation.DSMT4">
                  <p:embed/>
                </p:oleObj>
              </mc:Choice>
              <mc:Fallback>
                <p:oleObj name="Equation" r:id="rId17" imgW="1130040" imgH="419040" progId="Equation.DSMT4">
                  <p:embed/>
                  <p:pic>
                    <p:nvPicPr>
                      <p:cNvPr id="404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7188"/>
                        <a:ext cx="3559175" cy="131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7" name="Object 17"/>
          <p:cNvGraphicFramePr>
            <a:graphicFrameLocks noChangeAspect="1"/>
          </p:cNvGraphicFramePr>
          <p:nvPr/>
        </p:nvGraphicFramePr>
        <p:xfrm>
          <a:off x="7848600" y="4419600"/>
          <a:ext cx="111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7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404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11191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3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5" grpId="0"/>
      <p:bldP spid="404489" grpId="0" animBg="1"/>
      <p:bldP spid="4044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0475F-FE8A-6643-B023-112AEB752BD3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8914" name="Rectangl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7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38914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11653" name="Picture 5" descr="afg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914400"/>
            <a:ext cx="54102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Stranded man on a raft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3505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A man is stranded on a raft (mass of man and raft = 1300kg)m as shown in the figure.  By paddling, he causes an average force </a:t>
            </a:r>
            <a:r>
              <a:rPr lang="en-US" b="1" dirty="0">
                <a:solidFill>
                  <a:schemeClr val="accent2"/>
                </a:solidFill>
                <a:latin typeface="Arial Narrow" pitchFamily="-84" charset="0"/>
              </a:rPr>
              <a:t>P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 of 17N to be applied to the raft in a direction due east (the +x direction).  The wind also exerts a force </a:t>
            </a:r>
            <a:r>
              <a:rPr lang="en-US" b="1" dirty="0">
                <a:solidFill>
                  <a:schemeClr val="accent2"/>
                </a:solidFill>
                <a:latin typeface="Arial Narrow" pitchFamily="-84" charset="0"/>
              </a:rPr>
              <a:t>A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 on the raft.  This force has a magnitude of 15N and points 67</a:t>
            </a:r>
            <a:r>
              <a:rPr lang="en-US" baseline="30000" dirty="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 North of East.  Ignoring any resistance from the water, find the x and y components of the raft’s acceleration.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24600" y="762000"/>
            <a:ext cx="2667000" cy="3124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33800" y="3733800"/>
            <a:ext cx="2667000" cy="2362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00800" y="3886200"/>
            <a:ext cx="2667000" cy="2209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09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BF92CB-432A-FB45-8899-92E124FFFEDC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413728" name="Group 32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00963" cy="3962400"/>
        </p:xfrm>
        <a:graphic>
          <a:graphicData uri="http://schemas.openxmlformats.org/drawingml/2006/table">
            <a:tbl>
              <a:tblPr/>
              <a:tblGrid>
                <a:gridCol w="256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962" name="Rectangle 21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57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40962" name="Rectangle 2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167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First, let’s compute the net force on the raft as follows:</a:t>
            </a:r>
          </a:p>
        </p:txBody>
      </p:sp>
      <p:graphicFrame>
        <p:nvGraphicFramePr>
          <p:cNvPr id="413720" name="Object 24"/>
          <p:cNvGraphicFramePr>
            <a:graphicFrameLocks noChangeAspect="1"/>
          </p:cNvGraphicFramePr>
          <p:nvPr/>
        </p:nvGraphicFramePr>
        <p:xfrm>
          <a:off x="976313" y="264318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58" name="Equation" r:id="rId5" imgW="139700" imgH="203200" progId="Equation.DSMT4">
                  <p:embed/>
                </p:oleObj>
              </mc:Choice>
              <mc:Fallback>
                <p:oleObj name="Equation" r:id="rId5" imgW="139700" imgH="203200" progId="Equation.DSMT4">
                  <p:embed/>
                  <p:pic>
                    <p:nvPicPr>
                      <p:cNvPr id="4137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643188"/>
                        <a:ext cx="471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/>
        </p:nvGraphicFramePr>
        <p:xfrm>
          <a:off x="914400" y="3481388"/>
          <a:ext cx="6191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59" name="Equation" r:id="rId7" imgW="165100" imgH="215900" progId="Equation.DSMT4">
                  <p:embed/>
                </p:oleObj>
              </mc:Choice>
              <mc:Fallback>
                <p:oleObj name="Equation" r:id="rId7" imgW="165100" imgH="215900" progId="Equation.DSMT4">
                  <p:embed/>
                  <p:pic>
                    <p:nvPicPr>
                      <p:cNvPr id="4137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81388"/>
                        <a:ext cx="6191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3" name="Object 27"/>
          <p:cNvGraphicFramePr>
            <a:graphicFrameLocks noChangeAspect="1"/>
          </p:cNvGraphicFramePr>
          <p:nvPr/>
        </p:nvGraphicFramePr>
        <p:xfrm>
          <a:off x="647700" y="4548188"/>
          <a:ext cx="2476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0" name="Equation" r:id="rId9" imgW="660400" imgH="215900" progId="Equation.DSMT4">
                  <p:embed/>
                </p:oleObj>
              </mc:Choice>
              <mc:Fallback>
                <p:oleObj name="Equation" r:id="rId9" imgW="660400" imgH="215900" progId="Equation.DSMT4">
                  <p:embed/>
                  <p:pic>
                    <p:nvPicPr>
                      <p:cNvPr id="41372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8188"/>
                        <a:ext cx="24765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886200" y="2725738"/>
            <a:ext cx="969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+17 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6781800" y="272573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0 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3516313" y="3625850"/>
            <a:ext cx="197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+(15N)cos67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6259513" y="3625850"/>
            <a:ext cx="188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+(15N)sin67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3352800" y="4648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+17+15cos67</a:t>
            </a:r>
            <a:r>
              <a:rPr lang="en-US" sz="2800" baseline="30000" dirty="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=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6019800" y="4648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+15sin67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= 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3352800" y="5105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+23(N)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6019800" y="5105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+14(N)</a:t>
            </a:r>
            <a:endParaRPr lang="en-US" sz="280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19" grpId="0"/>
      <p:bldP spid="413725" grpId="0"/>
      <p:bldP spid="413729" grpId="0"/>
      <p:bldP spid="413730" grpId="0"/>
      <p:bldP spid="413731" grpId="0"/>
      <p:bldP spid="413732" grpId="0"/>
      <p:bldP spid="413733" grpId="0"/>
      <p:bldP spid="413734" grpId="0"/>
      <p:bldP spid="4137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4302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30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BEC2F7-7FA4-4045-A6D7-037598292F38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0323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Now compute the acceleration components in x and y directions!! </a:t>
            </a:r>
          </a:p>
        </p:txBody>
      </p:sp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685800" y="1471613"/>
          <a:ext cx="1025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9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1613"/>
                        <a:ext cx="102552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62000" y="3290888"/>
          <a:ext cx="1025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0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90888"/>
                        <a:ext cx="10255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1752600" y="1066800"/>
          <a:ext cx="1752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1" name="Equation" r:id="rId8" imgW="520560" imgH="431640" progId="Equation.DSMT4">
                  <p:embed/>
                </p:oleObj>
              </mc:Choice>
              <mc:Fallback>
                <p:oleObj name="Equation" r:id="rId8" imgW="520560" imgH="431640" progId="Equation.DSMT4">
                  <p:embed/>
                  <p:pic>
                    <p:nvPicPr>
                      <p:cNvPr id="415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17526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429000" y="1211263"/>
          <a:ext cx="22653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2" name="Equation" r:id="rId10" imgW="672840" imgH="419040" progId="Equation.DSMT4">
                  <p:embed/>
                </p:oleObj>
              </mc:Choice>
              <mc:Fallback>
                <p:oleObj name="Equation" r:id="rId10" imgW="672840" imgH="41904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1263"/>
                        <a:ext cx="2265363" cy="1398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3" name="Object 9"/>
          <p:cNvGraphicFramePr>
            <a:graphicFrameLocks noChangeAspect="1"/>
          </p:cNvGraphicFramePr>
          <p:nvPr/>
        </p:nvGraphicFramePr>
        <p:xfrm>
          <a:off x="5638800" y="1439863"/>
          <a:ext cx="2865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3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4157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39863"/>
                        <a:ext cx="286543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4" name="Object 10"/>
          <p:cNvGraphicFramePr>
            <a:graphicFrameLocks noChangeAspect="1"/>
          </p:cNvGraphicFramePr>
          <p:nvPr/>
        </p:nvGraphicFramePr>
        <p:xfrm>
          <a:off x="1752600" y="2895600"/>
          <a:ext cx="1752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4" name="Equation" r:id="rId14" imgW="520560" imgH="431640" progId="Equation.DSMT4">
                  <p:embed/>
                </p:oleObj>
              </mc:Choice>
              <mc:Fallback>
                <p:oleObj name="Equation" r:id="rId14" imgW="520560" imgH="431640" progId="Equation.DSMT4">
                  <p:embed/>
                  <p:pic>
                    <p:nvPicPr>
                      <p:cNvPr id="4157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75260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5" name="Object 11"/>
          <p:cNvGraphicFramePr>
            <a:graphicFrameLocks noChangeAspect="1"/>
          </p:cNvGraphicFramePr>
          <p:nvPr/>
        </p:nvGraphicFramePr>
        <p:xfrm>
          <a:off x="3429000" y="3041650"/>
          <a:ext cx="22653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5" name="Equation" r:id="rId16" imgW="672840" imgH="419040" progId="Equation.DSMT4">
                  <p:embed/>
                </p:oleObj>
              </mc:Choice>
              <mc:Fallback>
                <p:oleObj name="Equation" r:id="rId16" imgW="672840" imgH="419040" progId="Equation.DSMT4">
                  <p:embed/>
                  <p:pic>
                    <p:nvPicPr>
                      <p:cNvPr id="4157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1650"/>
                        <a:ext cx="2265363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5638800" y="3344863"/>
          <a:ext cx="28209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6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4157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4863"/>
                        <a:ext cx="282098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6200" y="44958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Monotype Corsiva" pitchFamily="-84" charset="0"/>
              </a:rPr>
              <a:t>And put them all together for the  overall acceleration: </a:t>
            </a:r>
          </a:p>
        </p:txBody>
      </p:sp>
      <p:graphicFrame>
        <p:nvGraphicFramePr>
          <p:cNvPr id="415758" name="Object 14"/>
          <p:cNvGraphicFramePr>
            <a:graphicFrameLocks noChangeAspect="1"/>
          </p:cNvGraphicFramePr>
          <p:nvPr/>
        </p:nvGraphicFramePr>
        <p:xfrm>
          <a:off x="2862263" y="4673600"/>
          <a:ext cx="10239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7" name="Equation" r:id="rId20" imgW="254000" imgH="177800" progId="Equation.DSMT4">
                  <p:embed/>
                </p:oleObj>
              </mc:Choice>
              <mc:Fallback>
                <p:oleObj name="Equation" r:id="rId20" imgW="254000" imgH="177800" progId="Equation.DSMT4">
                  <p:embed/>
                  <p:pic>
                    <p:nvPicPr>
                      <p:cNvPr id="4157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73600"/>
                        <a:ext cx="10239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/>
          <p:cNvGraphicFramePr>
            <a:graphicFrameLocks noChangeAspect="1"/>
          </p:cNvGraphicFramePr>
          <p:nvPr/>
        </p:nvGraphicFramePr>
        <p:xfrm>
          <a:off x="3835400" y="4495800"/>
          <a:ext cx="297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8" name="Equation" r:id="rId22" imgW="736600" imgH="279400" progId="Equation.DSMT4">
                  <p:embed/>
                </p:oleObj>
              </mc:Choice>
              <mc:Fallback>
                <p:oleObj name="Equation" r:id="rId22" imgW="736600" imgH="279400" progId="Equation.DSMT4">
                  <p:embed/>
                  <p:pic>
                    <p:nvPicPr>
                      <p:cNvPr id="4157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9718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60" name="Object 16"/>
          <p:cNvGraphicFramePr>
            <a:graphicFrameLocks noChangeAspect="1"/>
          </p:cNvGraphicFramePr>
          <p:nvPr/>
        </p:nvGraphicFramePr>
        <p:xfrm>
          <a:off x="3843338" y="5475288"/>
          <a:ext cx="382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9" name="Equation" r:id="rId24" imgW="1435100" imgH="304800" progId="Equation.DSMT4">
                  <p:embed/>
                </p:oleObj>
              </mc:Choice>
              <mc:Fallback>
                <p:oleObj name="Equation" r:id="rId24" imgW="1435100" imgH="304800" progId="Equation.DSMT4">
                  <p:embed/>
                  <p:pic>
                    <p:nvPicPr>
                      <p:cNvPr id="4157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475288"/>
                        <a:ext cx="3829050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5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4157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450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51B720-D0C2-0A41-92BE-C1DF0CE24E22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509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1523C9B-90A3-204B-93E0-B72AC724564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4953000" y="5334000"/>
            <a:ext cx="1219200" cy="990600"/>
          </a:xfrm>
          <a:prstGeom prst="rightArrow">
            <a:avLst>
              <a:gd name="adj1" fmla="val 50000"/>
              <a:gd name="adj2" fmla="val 30769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Acceleration 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Vector </a:t>
            </a:r>
            <a:r>
              <a:rPr lang="en-US" sz="1600" b="1">
                <a:solidFill>
                  <a:srgbClr val="A50021"/>
                </a:solidFill>
                <a:latin typeface="Monotype Corsiva" pitchFamily="-84" charset="0"/>
              </a:rPr>
              <a:t>a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05200"/>
            <a:ext cx="762000" cy="625475"/>
            <a:chOff x="672" y="2208"/>
            <a:chExt cx="480" cy="394"/>
          </a:xfrm>
        </p:grpSpPr>
        <p:sp>
          <p:nvSpPr>
            <p:cNvPr id="45119" name="Text Box 4"/>
            <p:cNvSpPr txBox="1">
              <a:spLocks noChangeArrowheads="1"/>
            </p:cNvSpPr>
            <p:nvPr/>
          </p:nvSpPr>
          <p:spPr bwMode="auto">
            <a:xfrm>
              <a:off x="720" y="2352"/>
              <a:ext cx="33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pitchFamily="-84" charset="2"/>
                </a:rPr>
                <a:t>2</a:t>
              </a:r>
              <a:endParaRPr lang="en-US" sz="2000" baseline="30000">
                <a:solidFill>
                  <a:schemeClr val="accent2"/>
                </a:solidFill>
                <a:latin typeface="Symbol" pitchFamily="-84" charset="2"/>
              </a:endParaRPr>
            </a:p>
          </p:txBody>
        </p:sp>
        <p:sp>
          <p:nvSpPr>
            <p:cNvPr id="45120" name="Line 5"/>
            <p:cNvSpPr>
              <a:spLocks noChangeShapeType="1"/>
            </p:cNvSpPr>
            <p:nvPr/>
          </p:nvSpPr>
          <p:spPr bwMode="auto">
            <a:xfrm>
              <a:off x="672" y="2208"/>
              <a:ext cx="480" cy="288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438400"/>
            <a:ext cx="685800" cy="990600"/>
            <a:chOff x="672" y="2880"/>
            <a:chExt cx="432" cy="624"/>
          </a:xfrm>
        </p:grpSpPr>
        <p:sp>
          <p:nvSpPr>
            <p:cNvPr id="45117" name="Line 7"/>
            <p:cNvSpPr>
              <a:spLocks noChangeShapeType="1"/>
            </p:cNvSpPr>
            <p:nvPr/>
          </p:nvSpPr>
          <p:spPr bwMode="auto">
            <a:xfrm flipV="1">
              <a:off x="672" y="2880"/>
              <a:ext cx="432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8" name="Text Box 8"/>
            <p:cNvSpPr txBox="1">
              <a:spLocks noChangeArrowheads="1"/>
            </p:cNvSpPr>
            <p:nvPr/>
          </p:nvSpPr>
          <p:spPr bwMode="auto">
            <a:xfrm>
              <a:off x="720" y="2918"/>
              <a:ext cx="33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pitchFamily="-84" charset="2"/>
                </a:rPr>
                <a:t>1</a:t>
              </a:r>
              <a:endParaRPr lang="en-US" sz="2000" baseline="30000">
                <a:solidFill>
                  <a:schemeClr val="accent2"/>
                </a:solidFill>
                <a:latin typeface="Symbol" pitchFamily="-84" charset="2"/>
              </a:endParaRPr>
            </a:p>
          </p:txBody>
        </p:sp>
      </p:grpSp>
      <p:sp>
        <p:nvSpPr>
          <p:cNvPr id="45101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Newton’s 2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nd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Law of Motion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Determine the magnitude and direction of the acceleration of the puck whose mass is 0.30kg and is being pulled by two forces, </a:t>
            </a:r>
            <a:r>
              <a:rPr lang="en-US" sz="2200" b="1">
                <a:solidFill>
                  <a:schemeClr val="accent2"/>
                </a:solidFill>
                <a:latin typeface="Arial Narrow" pitchFamily="-84" charset="0"/>
              </a:rPr>
              <a:t>F1 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and </a:t>
            </a:r>
            <a:r>
              <a:rPr lang="en-US" sz="2200" b="1">
                <a:solidFill>
                  <a:schemeClr val="accent2"/>
                </a:solidFill>
                <a:latin typeface="Arial Narrow" pitchFamily="-84" charset="0"/>
              </a:rPr>
              <a:t>F2, 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as shown in the picture, whose magnitudes of the forces are 8.0 N and 5.0 N, respectively.</a:t>
            </a:r>
          </a:p>
        </p:txBody>
      </p:sp>
      <p:graphicFrame>
        <p:nvGraphicFramePr>
          <p:cNvPr id="266251" name="Object 2"/>
          <p:cNvGraphicFramePr>
            <a:graphicFrameLocks noChangeAspect="1"/>
          </p:cNvGraphicFramePr>
          <p:nvPr/>
        </p:nvGraphicFramePr>
        <p:xfrm>
          <a:off x="3971925" y="1989138"/>
          <a:ext cx="519113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05" name="Equation" r:id="rId3" imgW="342900" imgH="203200" progId="Equation.DSMT4">
                  <p:embed/>
                </p:oleObj>
              </mc:Choice>
              <mc:Fallback>
                <p:oleObj name="Equation" r:id="rId3" imgW="342900" imgH="203200" progId="Equation.DSMT4">
                  <p:embed/>
                  <p:pic>
                    <p:nvPicPr>
                      <p:cNvPr id="2662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1989138"/>
                        <a:ext cx="519113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2438400"/>
            <a:ext cx="1981200" cy="1981200"/>
            <a:chOff x="432" y="1536"/>
            <a:chExt cx="1248" cy="1248"/>
          </a:xfrm>
        </p:grpSpPr>
        <p:sp>
          <p:nvSpPr>
            <p:cNvPr id="45115" name="Line 13"/>
            <p:cNvSpPr>
              <a:spLocks noChangeShapeType="1"/>
            </p:cNvSpPr>
            <p:nvPr/>
          </p:nvSpPr>
          <p:spPr bwMode="auto">
            <a:xfrm>
              <a:off x="432" y="2208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6" name="Line 14"/>
            <p:cNvSpPr>
              <a:spLocks noChangeShapeType="1"/>
            </p:cNvSpPr>
            <p:nvPr/>
          </p:nvSpPr>
          <p:spPr bwMode="auto">
            <a:xfrm rot="-5400000">
              <a:off x="48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255" name="AutoShape 15"/>
          <p:cNvSpPr>
            <a:spLocks noChangeArrowheads="1"/>
          </p:cNvSpPr>
          <p:nvPr/>
        </p:nvSpPr>
        <p:spPr bwMode="auto">
          <a:xfrm rot="-5400000">
            <a:off x="838200" y="3352800"/>
            <a:ext cx="457200" cy="228600"/>
          </a:xfrm>
          <a:prstGeom prst="flowChartMagneticDisk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95400" y="3051175"/>
            <a:ext cx="976313" cy="454025"/>
            <a:chOff x="873" y="3216"/>
            <a:chExt cx="615" cy="286"/>
          </a:xfrm>
        </p:grpSpPr>
        <p:sp>
          <p:nvSpPr>
            <p:cNvPr id="45113" name="AutoShape 17"/>
            <p:cNvSpPr>
              <a:spLocks noChangeArrowheads="1"/>
            </p:cNvSpPr>
            <p:nvPr/>
          </p:nvSpPr>
          <p:spPr bwMode="auto">
            <a:xfrm rot="-6801334">
              <a:off x="801" y="3334"/>
              <a:ext cx="240" cy="96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4" name="Text Box 18"/>
            <p:cNvSpPr txBox="1">
              <a:spLocks noChangeArrowheads="1"/>
            </p:cNvSpPr>
            <p:nvPr/>
          </p:nvSpPr>
          <p:spPr bwMode="auto">
            <a:xfrm>
              <a:off x="960" y="3216"/>
              <a:ext cx="528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θ</a:t>
              </a:r>
              <a:r>
                <a:rPr lang="en-US" sz="1800" baseline="-25000">
                  <a:solidFill>
                    <a:schemeClr val="accent2"/>
                  </a:solidFill>
                  <a:latin typeface="Symbol" pitchFamily="-84" charset="2"/>
                </a:rPr>
                <a:t>1</a:t>
              </a: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=60</a:t>
              </a:r>
              <a:r>
                <a:rPr lang="en-US" sz="1800" baseline="30000">
                  <a:solidFill>
                    <a:schemeClr val="accent2"/>
                  </a:solidFill>
                  <a:latin typeface="Symbol" pitchFamily="-84" charset="2"/>
                </a:rPr>
                <a:t>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3429000"/>
            <a:ext cx="1066800" cy="369888"/>
            <a:chOff x="912" y="2160"/>
            <a:chExt cx="576" cy="233"/>
          </a:xfrm>
        </p:grpSpPr>
        <p:sp>
          <p:nvSpPr>
            <p:cNvPr id="45111" name="Text Box 20"/>
            <p:cNvSpPr txBox="1">
              <a:spLocks noChangeArrowheads="1"/>
            </p:cNvSpPr>
            <p:nvPr/>
          </p:nvSpPr>
          <p:spPr bwMode="auto">
            <a:xfrm>
              <a:off x="960" y="2160"/>
              <a:ext cx="528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θ</a:t>
              </a:r>
              <a:r>
                <a:rPr lang="en-US" sz="1800" baseline="-25000">
                  <a:solidFill>
                    <a:schemeClr val="accent2"/>
                  </a:solidFill>
                  <a:latin typeface="Symbol" pitchFamily="-84" charset="2"/>
                </a:rPr>
                <a:t>2</a:t>
              </a: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=-20</a:t>
              </a:r>
              <a:r>
                <a:rPr lang="en-US" sz="1800" baseline="30000">
                  <a:solidFill>
                    <a:schemeClr val="accent2"/>
                  </a:solidFill>
                  <a:latin typeface="Symbol" pitchFamily="-84" charset="2"/>
                </a:rPr>
                <a:t>o</a:t>
              </a:r>
            </a:p>
          </p:txBody>
        </p:sp>
        <p:sp>
          <p:nvSpPr>
            <p:cNvPr id="45112" name="AutoShape 21"/>
            <p:cNvSpPr>
              <a:spLocks noChangeArrowheads="1"/>
            </p:cNvSpPr>
            <p:nvPr/>
          </p:nvSpPr>
          <p:spPr bwMode="auto">
            <a:xfrm rot="-5388641">
              <a:off x="869" y="2252"/>
              <a:ext cx="143" cy="58"/>
            </a:xfrm>
            <a:prstGeom prst="curvedUpArrow">
              <a:avLst>
                <a:gd name="adj1" fmla="val 49310"/>
                <a:gd name="adj2" fmla="val 986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66262" name="Object 3"/>
          <p:cNvGraphicFramePr>
            <a:graphicFrameLocks noChangeAspect="1"/>
          </p:cNvGraphicFramePr>
          <p:nvPr/>
        </p:nvGraphicFramePr>
        <p:xfrm>
          <a:off x="4038600" y="4022725"/>
          <a:ext cx="4937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06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2662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22725"/>
                        <a:ext cx="4937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667000" y="20415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pitchFamily="-84" charset="0"/>
              </a:rPr>
              <a:t>1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667000" y="30321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pitchFamily="-84" charset="0"/>
              </a:rPr>
              <a:t>2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209800" y="38862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total force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266266" name="Object 4"/>
          <p:cNvGraphicFramePr>
            <a:graphicFrameLocks noChangeAspect="1"/>
          </p:cNvGraphicFramePr>
          <p:nvPr/>
        </p:nvGraphicFramePr>
        <p:xfrm>
          <a:off x="2112963" y="4972050"/>
          <a:ext cx="4016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07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266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972050"/>
                        <a:ext cx="40163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228600" y="4876800"/>
            <a:ext cx="1828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Magnitude and direction of acceleration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a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266268" name="Object 5"/>
          <p:cNvGraphicFramePr>
            <a:graphicFrameLocks noChangeAspect="1"/>
          </p:cNvGraphicFramePr>
          <p:nvPr/>
        </p:nvGraphicFramePr>
        <p:xfrm>
          <a:off x="3962400" y="2489200"/>
          <a:ext cx="542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08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266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89200"/>
                        <a:ext cx="542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9" name="Object 6"/>
          <p:cNvGraphicFramePr>
            <a:graphicFrameLocks noChangeAspect="1"/>
          </p:cNvGraphicFramePr>
          <p:nvPr/>
        </p:nvGraphicFramePr>
        <p:xfrm>
          <a:off x="3962400" y="3024188"/>
          <a:ext cx="5222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09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2662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4188"/>
                        <a:ext cx="5222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7"/>
          <p:cNvGraphicFramePr>
            <a:graphicFrameLocks noChangeAspect="1"/>
          </p:cNvGraphicFramePr>
          <p:nvPr/>
        </p:nvGraphicFramePr>
        <p:xfrm>
          <a:off x="3962400" y="3541713"/>
          <a:ext cx="5064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0" name="Equation" r:id="rId13" imgW="368280" imgH="241200" progId="Equation.3">
                  <p:embed/>
                </p:oleObj>
              </mc:Choice>
              <mc:Fallback>
                <p:oleObj name="Equation" r:id="rId13" imgW="368280" imgH="241200" progId="Equation.3">
                  <p:embed/>
                  <p:pic>
                    <p:nvPicPr>
                      <p:cNvPr id="2662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41713"/>
                        <a:ext cx="5064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1" name="Object 8"/>
          <p:cNvGraphicFramePr>
            <a:graphicFrameLocks noChangeAspect="1"/>
          </p:cNvGraphicFramePr>
          <p:nvPr/>
        </p:nvGraphicFramePr>
        <p:xfrm>
          <a:off x="3962400" y="4343400"/>
          <a:ext cx="493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1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2662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493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2" name="Object 9"/>
          <p:cNvGraphicFramePr>
            <a:graphicFrameLocks noChangeAspect="1"/>
          </p:cNvGraphicFramePr>
          <p:nvPr/>
        </p:nvGraphicFramePr>
        <p:xfrm>
          <a:off x="4191000" y="4976813"/>
          <a:ext cx="4683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2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26627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6813"/>
                        <a:ext cx="4683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3" name="Object 10"/>
          <p:cNvGraphicFramePr>
            <a:graphicFrameLocks noChangeAspect="1"/>
          </p:cNvGraphicFramePr>
          <p:nvPr/>
        </p:nvGraphicFramePr>
        <p:xfrm>
          <a:off x="6245225" y="4878388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3" name="Equation" r:id="rId19" imgW="292100" imgH="355600" progId="Equation.DSMT4">
                  <p:embed/>
                </p:oleObj>
              </mc:Choice>
              <mc:Fallback>
                <p:oleObj name="Equation" r:id="rId19" imgW="292100" imgH="355600" progId="Equation.DSMT4">
                  <p:embed/>
                  <p:pic>
                    <p:nvPicPr>
                      <p:cNvPr id="26627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78388"/>
                        <a:ext cx="384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4" name="Object 11"/>
          <p:cNvGraphicFramePr>
            <a:graphicFrameLocks noChangeAspect="1"/>
          </p:cNvGraphicFramePr>
          <p:nvPr/>
        </p:nvGraphicFramePr>
        <p:xfrm>
          <a:off x="1981200" y="5603875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4" name="Equation" r:id="rId21" imgW="304560" imgH="177480" progId="Equation.DSMT4">
                  <p:embed/>
                </p:oleObj>
              </mc:Choice>
              <mc:Fallback>
                <p:oleObj name="Equation" r:id="rId21" imgW="304560" imgH="177480" progId="Equation.DSMT4">
                  <p:embed/>
                  <p:pic>
                    <p:nvPicPr>
                      <p:cNvPr id="26627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3875"/>
                        <a:ext cx="4016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5" name="Object 12"/>
          <p:cNvGraphicFramePr>
            <a:graphicFrameLocks noChangeAspect="1"/>
          </p:cNvGraphicFramePr>
          <p:nvPr/>
        </p:nvGraphicFramePr>
        <p:xfrm>
          <a:off x="6240463" y="5581650"/>
          <a:ext cx="3349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5" name="Equation" r:id="rId23" imgW="254000" imgH="228600" progId="Equation.DSMT4">
                  <p:embed/>
                </p:oleObj>
              </mc:Choice>
              <mc:Fallback>
                <p:oleObj name="Equation" r:id="rId23" imgW="254000" imgH="228600" progId="Equation.DSMT4">
                  <p:embed/>
                  <p:pic>
                    <p:nvPicPr>
                      <p:cNvPr id="2662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581650"/>
                        <a:ext cx="3349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6" name="Object 13"/>
          <p:cNvGraphicFramePr>
            <a:graphicFrameLocks noChangeAspect="1"/>
          </p:cNvGraphicFramePr>
          <p:nvPr/>
        </p:nvGraphicFramePr>
        <p:xfrm>
          <a:off x="4487863" y="1889125"/>
          <a:ext cx="1093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6" name="Equation" r:id="rId25" imgW="723900" imgH="355600" progId="Equation.DSMT4">
                  <p:embed/>
                </p:oleObj>
              </mc:Choice>
              <mc:Fallback>
                <p:oleObj name="Equation" r:id="rId25" imgW="723900" imgH="355600" progId="Equation.DSMT4">
                  <p:embed/>
                  <p:pic>
                    <p:nvPicPr>
                      <p:cNvPr id="26627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89125"/>
                        <a:ext cx="1093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7" name="Object 14"/>
          <p:cNvGraphicFramePr>
            <a:graphicFrameLocks noChangeAspect="1"/>
          </p:cNvGraphicFramePr>
          <p:nvPr/>
        </p:nvGraphicFramePr>
        <p:xfrm>
          <a:off x="4508500" y="2401888"/>
          <a:ext cx="10652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7" name="Equation" r:id="rId27" imgW="698500" imgH="355600" progId="Equation.DSMT4">
                  <p:embed/>
                </p:oleObj>
              </mc:Choice>
              <mc:Fallback>
                <p:oleObj name="Equation" r:id="rId27" imgW="698500" imgH="355600" progId="Equation.DSMT4">
                  <p:embed/>
                  <p:pic>
                    <p:nvPicPr>
                      <p:cNvPr id="26627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01888"/>
                        <a:ext cx="10652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8" name="Object 15"/>
          <p:cNvGraphicFramePr>
            <a:graphicFrameLocks noChangeAspect="1"/>
          </p:cNvGraphicFramePr>
          <p:nvPr/>
        </p:nvGraphicFramePr>
        <p:xfrm>
          <a:off x="4486275" y="2916238"/>
          <a:ext cx="10620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8" name="Equation" r:id="rId29" imgW="749300" imgH="355600" progId="Equation.DSMT4">
                  <p:embed/>
                </p:oleObj>
              </mc:Choice>
              <mc:Fallback>
                <p:oleObj name="Equation" r:id="rId29" imgW="749300" imgH="355600" progId="Equation.DSMT4">
                  <p:embed/>
                  <p:pic>
                    <p:nvPicPr>
                      <p:cNvPr id="26627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916238"/>
                        <a:ext cx="10620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9" name="Object 16"/>
          <p:cNvGraphicFramePr>
            <a:graphicFrameLocks noChangeAspect="1"/>
          </p:cNvGraphicFramePr>
          <p:nvPr/>
        </p:nvGraphicFramePr>
        <p:xfrm>
          <a:off x="4500563" y="3430588"/>
          <a:ext cx="9937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9" name="Equation" r:id="rId31" imgW="723900" imgH="355600" progId="Equation.DSMT4">
                  <p:embed/>
                </p:oleObj>
              </mc:Choice>
              <mc:Fallback>
                <p:oleObj name="Equation" r:id="rId31" imgW="723900" imgH="355600" progId="Equation.DSMT4">
                  <p:embed/>
                  <p:pic>
                    <p:nvPicPr>
                      <p:cNvPr id="26627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430588"/>
                        <a:ext cx="9937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0" name="Object 17"/>
          <p:cNvGraphicFramePr>
            <a:graphicFrameLocks noChangeAspect="1"/>
          </p:cNvGraphicFramePr>
          <p:nvPr/>
        </p:nvGraphicFramePr>
        <p:xfrm>
          <a:off x="4495800" y="4024313"/>
          <a:ext cx="10668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20" name="Equation" r:id="rId33" imgW="685800" imgH="228600" progId="Equation.DSMT4">
                  <p:embed/>
                </p:oleObj>
              </mc:Choice>
              <mc:Fallback>
                <p:oleObj name="Equation" r:id="rId33" imgW="685800" imgH="228600" progId="Equation.DSMT4">
                  <p:embed/>
                  <p:pic>
                    <p:nvPicPr>
                      <p:cNvPr id="26628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4313"/>
                        <a:ext cx="10668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1" name="Object 18"/>
          <p:cNvGraphicFramePr>
            <a:graphicFrameLocks noChangeAspect="1"/>
          </p:cNvGraphicFramePr>
          <p:nvPr/>
        </p:nvGraphicFramePr>
        <p:xfrm>
          <a:off x="7337425" y="4024313"/>
          <a:ext cx="434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21" name="Equation" r:id="rId35" imgW="279360" imgH="228600" progId="Equation.3">
                  <p:embed/>
                </p:oleObj>
              </mc:Choice>
              <mc:Fallback>
                <p:oleObj name="Equation" r:id="rId35" imgW="279360" imgH="228600" progId="Equation.3">
                  <p:embed/>
                  <p:pic>
                    <p:nvPicPr>
                      <p:cNvPr id="26628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024313"/>
                        <a:ext cx="434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2" name="Object 19"/>
          <p:cNvGraphicFramePr>
            <a:graphicFrameLocks noChangeAspect="1"/>
          </p:cNvGraphicFramePr>
          <p:nvPr/>
        </p:nvGraphicFramePr>
        <p:xfrm>
          <a:off x="4475163" y="4343400"/>
          <a:ext cx="1087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22" name="Equation" r:id="rId37" imgW="698400" imgH="241200" progId="Equation.DSMT4">
                  <p:embed/>
                </p:oleObj>
              </mc:Choice>
              <mc:Fallback>
                <p:oleObj name="Equation" r:id="rId37" imgW="698400" imgH="241200" progId="Equation.DSMT4">
                  <p:embed/>
                  <p:pic>
                    <p:nvPicPr>
                      <p:cNvPr id="26628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343400"/>
                        <a:ext cx="10874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3" name="Object 20"/>
          <p:cNvGraphicFramePr>
            <a:graphicFrameLocks noChangeAspect="1"/>
          </p:cNvGraphicFramePr>
          <p:nvPr/>
        </p:nvGraphicFramePr>
        <p:xfrm>
          <a:off x="7354888" y="4343400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23" name="Equation" r:id="rId39" imgW="291960" imgH="241200" progId="Equation.3">
                  <p:embed/>
                </p:oleObj>
              </mc:Choice>
              <mc:Fallback>
                <p:oleObj name="Equation" r:id="rId39" imgW="291960" imgH="241200" progId="Equation.3">
                  <p:embed/>
                  <p:pic>
                    <p:nvPicPr>
                      <p:cNvPr id="26628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343400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4" name="Object 21"/>
          <p:cNvGraphicFramePr>
            <a:graphicFrameLocks noChangeAspect="1"/>
          </p:cNvGraphicFramePr>
          <p:nvPr/>
        </p:nvGraphicFramePr>
        <p:xfrm>
          <a:off x="2520950" y="4876800"/>
          <a:ext cx="45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24" name="Equation" r:id="rId41" imgW="342720" imgH="393480" progId="Equation.DSMT4">
                  <p:embed/>
                </p:oleObj>
              </mc:Choice>
              <mc:Fallback>
                <p:oleObj name="Equation" r:id="rId41" imgW="342720" imgH="393480" progId="Equation.DSMT4">
                  <p:embed/>
                  <p:pic>
                    <p:nvPicPr>
                      <p:cNvPr id="26628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76800"/>
                        <a:ext cx="45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5" name="Object 22"/>
          <p:cNvGraphicFramePr>
            <a:graphicFrameLocks noChangeAspect="1"/>
          </p:cNvGraphicFramePr>
          <p:nvPr/>
        </p:nvGraphicFramePr>
        <p:xfrm>
          <a:off x="2944813" y="4876800"/>
          <a:ext cx="1169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25" name="Equation" r:id="rId43" imgW="888840" imgH="393480" progId="Equation.DSMT4">
                  <p:embed/>
                </p:oleObj>
              </mc:Choice>
              <mc:Fallback>
                <p:oleObj name="Equation" r:id="rId43" imgW="888840" imgH="393480" progId="Equation.DSMT4">
                  <p:embed/>
                  <p:pic>
                    <p:nvPicPr>
                      <p:cNvPr id="26628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876800"/>
                        <a:ext cx="11699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6" name="Object 23"/>
          <p:cNvGraphicFramePr>
            <a:graphicFrameLocks noChangeAspect="1"/>
          </p:cNvGraphicFramePr>
          <p:nvPr/>
        </p:nvGraphicFramePr>
        <p:xfrm>
          <a:off x="4654550" y="4876800"/>
          <a:ext cx="450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26" name="Equation" r:id="rId45" imgW="342720" imgH="419040" progId="Equation.DSMT4">
                  <p:embed/>
                </p:oleObj>
              </mc:Choice>
              <mc:Fallback>
                <p:oleObj name="Equation" r:id="rId45" imgW="342720" imgH="419040" progId="Equation.DSMT4">
                  <p:embed/>
                  <p:pic>
                    <p:nvPicPr>
                      <p:cNvPr id="26628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76800"/>
                        <a:ext cx="4508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7" name="Object 24"/>
          <p:cNvGraphicFramePr>
            <a:graphicFrameLocks noChangeAspect="1"/>
          </p:cNvGraphicFramePr>
          <p:nvPr/>
        </p:nvGraphicFramePr>
        <p:xfrm>
          <a:off x="5095875" y="4918075"/>
          <a:ext cx="1152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27" name="Equation" r:id="rId47" imgW="876240" imgH="393480" progId="Equation.DSMT4">
                  <p:embed/>
                </p:oleObj>
              </mc:Choice>
              <mc:Fallback>
                <p:oleObj name="Equation" r:id="rId47" imgW="876240" imgH="393480" progId="Equation.DSMT4">
                  <p:embed/>
                  <p:pic>
                    <p:nvPicPr>
                      <p:cNvPr id="26628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918075"/>
                        <a:ext cx="11525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8" name="Object 25"/>
          <p:cNvGraphicFramePr>
            <a:graphicFrameLocks noChangeAspect="1"/>
          </p:cNvGraphicFramePr>
          <p:nvPr/>
        </p:nvGraphicFramePr>
        <p:xfrm>
          <a:off x="6553200" y="4884738"/>
          <a:ext cx="1146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28" name="Equation" r:id="rId49" imgW="1066680" imgH="355320" progId="Equation.DSMT4">
                  <p:embed/>
                </p:oleObj>
              </mc:Choice>
              <mc:Fallback>
                <p:oleObj name="Equation" r:id="rId49" imgW="1066680" imgH="355320" progId="Equation.DSMT4">
                  <p:embed/>
                  <p:pic>
                    <p:nvPicPr>
                      <p:cNvPr id="26628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84738"/>
                        <a:ext cx="1146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9" name="Object 26"/>
          <p:cNvGraphicFramePr>
            <a:graphicFrameLocks noChangeAspect="1"/>
          </p:cNvGraphicFramePr>
          <p:nvPr/>
        </p:nvGraphicFramePr>
        <p:xfrm>
          <a:off x="7662863" y="4876800"/>
          <a:ext cx="10239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29" name="Equation" r:id="rId51" imgW="952200" imgH="330120" progId="Equation.DSMT4">
                  <p:embed/>
                </p:oleObj>
              </mc:Choice>
              <mc:Fallback>
                <p:oleObj name="Equation" r:id="rId51" imgW="952200" imgH="330120" progId="Equation.DSMT4">
                  <p:embed/>
                  <p:pic>
                    <p:nvPicPr>
                      <p:cNvPr id="26628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4876800"/>
                        <a:ext cx="10239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0" name="Object 27"/>
          <p:cNvGraphicFramePr>
            <a:graphicFrameLocks noChangeAspect="1"/>
          </p:cNvGraphicFramePr>
          <p:nvPr/>
        </p:nvGraphicFramePr>
        <p:xfrm>
          <a:off x="8385175" y="5226050"/>
          <a:ext cx="682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30" name="Equation" r:id="rId53" imgW="634680" imgH="203040" progId="Equation.DSMT4">
                  <p:embed/>
                </p:oleObj>
              </mc:Choice>
              <mc:Fallback>
                <p:oleObj name="Equation" r:id="rId53" imgW="634680" imgH="203040" progId="Equation.DSMT4">
                  <p:embed/>
                  <p:pic>
                    <p:nvPicPr>
                      <p:cNvPr id="26629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5226050"/>
                        <a:ext cx="6826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1" name="Object 28"/>
          <p:cNvGraphicFramePr>
            <a:graphicFrameLocks noChangeAspect="1"/>
          </p:cNvGraphicFramePr>
          <p:nvPr/>
        </p:nvGraphicFramePr>
        <p:xfrm>
          <a:off x="2362200" y="5410200"/>
          <a:ext cx="1128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31" name="Equation" r:id="rId55" imgW="799920" imgH="482400" progId="Equation.DSMT4">
                  <p:embed/>
                </p:oleObj>
              </mc:Choice>
              <mc:Fallback>
                <p:oleObj name="Equation" r:id="rId55" imgW="799920" imgH="482400" progId="Equation.DSMT4">
                  <p:embed/>
                  <p:pic>
                    <p:nvPicPr>
                      <p:cNvPr id="26629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1128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2" name="Object 29"/>
          <p:cNvGraphicFramePr>
            <a:graphicFrameLocks noChangeAspect="1"/>
          </p:cNvGraphicFramePr>
          <p:nvPr/>
        </p:nvGraphicFramePr>
        <p:xfrm>
          <a:off x="3505200" y="5448300"/>
          <a:ext cx="1371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32" name="Equation" r:id="rId57" imgW="1041120" imgH="431640" progId="Equation.DSMT4">
                  <p:embed/>
                </p:oleObj>
              </mc:Choice>
              <mc:Fallback>
                <p:oleObj name="Equation" r:id="rId57" imgW="1041120" imgH="431640" progId="Equation.DSMT4">
                  <p:embed/>
                  <p:pic>
                    <p:nvPicPr>
                      <p:cNvPr id="26629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48300"/>
                        <a:ext cx="1371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3" name="Object 30"/>
          <p:cNvGraphicFramePr>
            <a:graphicFrameLocks noChangeAspect="1"/>
          </p:cNvGraphicFramePr>
          <p:nvPr/>
        </p:nvGraphicFramePr>
        <p:xfrm>
          <a:off x="6581775" y="5464175"/>
          <a:ext cx="952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33" name="Equation" r:id="rId59" imgW="723900" imgH="368300" progId="Equation.DSMT4">
                  <p:embed/>
                </p:oleObj>
              </mc:Choice>
              <mc:Fallback>
                <p:oleObj name="Equation" r:id="rId59" imgW="723900" imgH="368300" progId="Equation.DSMT4">
                  <p:embed/>
                  <p:pic>
                    <p:nvPicPr>
                      <p:cNvPr id="266293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5464175"/>
                        <a:ext cx="952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4" name="Object 31"/>
          <p:cNvGraphicFramePr>
            <a:graphicFrameLocks noChangeAspect="1"/>
          </p:cNvGraphicFramePr>
          <p:nvPr/>
        </p:nvGraphicFramePr>
        <p:xfrm>
          <a:off x="7519988" y="5456238"/>
          <a:ext cx="14716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34" name="Equation" r:id="rId61" imgW="1117600" imgH="469900" progId="Equation.DSMT4">
                  <p:embed/>
                </p:oleObj>
              </mc:Choice>
              <mc:Fallback>
                <p:oleObj name="Equation" r:id="rId61" imgW="1117600" imgH="469900" progId="Equation.DSMT4">
                  <p:embed/>
                  <p:pic>
                    <p:nvPicPr>
                      <p:cNvPr id="26629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5456238"/>
                        <a:ext cx="14716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5" name="Object 32"/>
          <p:cNvGraphicFramePr>
            <a:graphicFrameLocks noChangeAspect="1"/>
          </p:cNvGraphicFramePr>
          <p:nvPr/>
        </p:nvGraphicFramePr>
        <p:xfrm>
          <a:off x="5562600" y="1912938"/>
          <a:ext cx="2055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35" name="Equation" r:id="rId63" imgW="1358640" imgH="279360" progId="Equation.DSMT4">
                  <p:embed/>
                </p:oleObj>
              </mc:Choice>
              <mc:Fallback>
                <p:oleObj name="Equation" r:id="rId63" imgW="1358640" imgH="279360" progId="Equation.DSMT4">
                  <p:embed/>
                  <p:pic>
                    <p:nvPicPr>
                      <p:cNvPr id="26629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12938"/>
                        <a:ext cx="20558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6" name="Object 33"/>
          <p:cNvGraphicFramePr>
            <a:graphicFrameLocks noChangeAspect="1"/>
          </p:cNvGraphicFramePr>
          <p:nvPr/>
        </p:nvGraphicFramePr>
        <p:xfrm>
          <a:off x="5586413" y="2438400"/>
          <a:ext cx="2033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36" name="Equation" r:id="rId65" imgW="1333440" imgH="279360" progId="Equation.DSMT4">
                  <p:embed/>
                </p:oleObj>
              </mc:Choice>
              <mc:Fallback>
                <p:oleObj name="Equation" r:id="rId65" imgW="1333440" imgH="279360" progId="Equation.DSMT4">
                  <p:embed/>
                  <p:pic>
                    <p:nvPicPr>
                      <p:cNvPr id="266296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38400"/>
                        <a:ext cx="2033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7" name="Object 34"/>
          <p:cNvGraphicFramePr>
            <a:graphicFrameLocks noChangeAspect="1"/>
          </p:cNvGraphicFramePr>
          <p:nvPr/>
        </p:nvGraphicFramePr>
        <p:xfrm>
          <a:off x="5567363" y="2979738"/>
          <a:ext cx="20526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37" name="Equation" r:id="rId67" imgW="1447560" imgH="279360" progId="Equation.DSMT4">
                  <p:embed/>
                </p:oleObj>
              </mc:Choice>
              <mc:Fallback>
                <p:oleObj name="Equation" r:id="rId67" imgW="1447560" imgH="279360" progId="Equation.DSMT4">
                  <p:embed/>
                  <p:pic>
                    <p:nvPicPr>
                      <p:cNvPr id="26629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979738"/>
                        <a:ext cx="20526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8" name="Object 35"/>
          <p:cNvGraphicFramePr>
            <a:graphicFrameLocks noChangeAspect="1"/>
          </p:cNvGraphicFramePr>
          <p:nvPr/>
        </p:nvGraphicFramePr>
        <p:xfrm>
          <a:off x="5545138" y="3513138"/>
          <a:ext cx="20748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38" name="Equation" r:id="rId69" imgW="1511280" imgH="279360" progId="Equation.DSMT4">
                  <p:embed/>
                </p:oleObj>
              </mc:Choice>
              <mc:Fallback>
                <p:oleObj name="Equation" r:id="rId69" imgW="1511280" imgH="279360" progId="Equation.DSMT4">
                  <p:embed/>
                  <p:pic>
                    <p:nvPicPr>
                      <p:cNvPr id="266298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513138"/>
                        <a:ext cx="20748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9" name="Object 36"/>
          <p:cNvGraphicFramePr>
            <a:graphicFrameLocks noChangeAspect="1"/>
          </p:cNvGraphicFramePr>
          <p:nvPr/>
        </p:nvGraphicFramePr>
        <p:xfrm>
          <a:off x="5562600" y="4038600"/>
          <a:ext cx="17986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39" name="Equation" r:id="rId71" imgW="1155600" imgH="177480" progId="Equation.DSMT4">
                  <p:embed/>
                </p:oleObj>
              </mc:Choice>
              <mc:Fallback>
                <p:oleObj name="Equation" r:id="rId71" imgW="1155600" imgH="177480" progId="Equation.DSMT4">
                  <p:embed/>
                  <p:pic>
                    <p:nvPicPr>
                      <p:cNvPr id="266299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179863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0" name="Object 37"/>
          <p:cNvGraphicFramePr>
            <a:graphicFrameLocks noChangeAspect="1"/>
          </p:cNvGraphicFramePr>
          <p:nvPr/>
        </p:nvGraphicFramePr>
        <p:xfrm>
          <a:off x="5554663" y="4343400"/>
          <a:ext cx="17605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40" name="Equation" r:id="rId73" imgW="1130040" imgH="177480" progId="Equation.DSMT4">
                  <p:embed/>
                </p:oleObj>
              </mc:Choice>
              <mc:Fallback>
                <p:oleObj name="Equation" r:id="rId73" imgW="1130040" imgH="177480" progId="Equation.DSMT4">
                  <p:embed/>
                  <p:pic>
                    <p:nvPicPr>
                      <p:cNvPr id="26630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343400"/>
                        <a:ext cx="17605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8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6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6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6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6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6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6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6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26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6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26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26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 autoUpdateAnimBg="0"/>
      <p:bldP spid="266250" grpId="0" animBg="1" autoUpdateAnimBg="0"/>
      <p:bldP spid="266255" grpId="0" animBg="1"/>
      <p:bldP spid="266263" grpId="0" build="p" autoUpdateAnimBg="0"/>
      <p:bldP spid="266264" grpId="0" build="p" autoUpdateAnimBg="0"/>
      <p:bldP spid="266265" grpId="0" build="p" autoUpdateAnimBg="0"/>
      <p:bldP spid="2662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5626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Quiz #2 beginning of the class next Wednesday, March 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 CH3.4 to what we finish next Monday, March 1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test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email me the photos of front and back of the formula sheet, including the blank at </a:t>
            </a:r>
            <a:r>
              <a:rPr lang="en-US" sz="2000" dirty="0">
                <a:hlinkClick r:id="rId2"/>
              </a:rPr>
              <a:t>jaehoonyu@uta.edu</a:t>
            </a:r>
            <a:r>
              <a:rPr lang="en-US" sz="2000" dirty="0"/>
              <a:t> no later than </a:t>
            </a:r>
            <a:r>
              <a:rPr lang="en-US" sz="2000" b="1" u="sng" dirty="0">
                <a:solidFill>
                  <a:srgbClr val="C00000"/>
                </a:solidFill>
              </a:rPr>
              <a:t>12:00pm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File name must be FS-Q2-LastName-FirstName-SP21.pdf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  <a:endParaRPr lang="en-US" sz="2400" dirty="0"/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Mid-term comprehensive online exam in class on Wed. March 10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 CH1.1 through what we learn on Monday, March 8 + Math refresher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Reminder: Extra credit special COVID seminar at 4pm Saturday, March 20</a:t>
            </a:r>
            <a:endParaRPr lang="en-US" sz="2000" dirty="0"/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Extra credit for participation and for asking the relevant questions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Dr. Linda Lee, a practicing physician from Wisconsin</a:t>
            </a:r>
          </a:p>
        </p:txBody>
      </p:sp>
    </p:spTree>
    <p:extLst>
      <p:ext uri="{BB962C8B-B14F-4D97-AF65-F5344CB8AC3E}">
        <p14:creationId xmlns:p14="http://schemas.microsoft.com/office/powerpoint/2010/main" val="31774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Reminder: SP #3 – Statistical Analysis : COVID19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406C56F-BEC1-AF4D-AFC9-047F0A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54126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dirty="0"/>
              <a:t>Make comparisons of COVID-19 statistics between the U.S., South Korea, Italy and Texas from https://</a:t>
            </a:r>
            <a:r>
              <a:rPr lang="en-US" sz="1800" dirty="0" err="1"/>
              <a:t>coronaboard.com</a:t>
            </a:r>
            <a:r>
              <a:rPr lang="en-US" sz="1800" dirty="0"/>
              <a:t> on spreadsheet </a:t>
            </a:r>
          </a:p>
          <a:p>
            <a:pPr lvl="1"/>
            <a:r>
              <a:rPr lang="en-US" sz="1600" dirty="0"/>
              <a:t>Total </a:t>
            </a:r>
            <a:r>
              <a:rPr lang="en-US" sz="1600" dirty="0">
                <a:solidFill>
                  <a:srgbClr val="C00000"/>
                </a:solidFill>
              </a:rPr>
              <a:t>44 points</a:t>
            </a:r>
            <a:r>
              <a:rPr lang="en-US" sz="1600" dirty="0"/>
              <a:t>: 1 point for each of the top 20 cells and 2 points for each of the 8 cells for vaccination </a:t>
            </a:r>
          </a:p>
          <a:p>
            <a:r>
              <a:rPr lang="en-US" sz="1800" dirty="0"/>
              <a:t>Fill the US Historic event analysis table at the bottom 12 cells of the sheet (2 points per cell, </a:t>
            </a:r>
            <a:r>
              <a:rPr lang="en-US" sz="1800" dirty="0">
                <a:solidFill>
                  <a:srgbClr val="C00000"/>
                </a:solidFill>
              </a:rPr>
              <a:t>24 points </a:t>
            </a:r>
            <a:r>
              <a:rPr lang="en-US" sz="1800" dirty="0"/>
              <a:t>total) and make a &gt;3 sentence statement on COVID19 with respect to other events (</a:t>
            </a:r>
            <a:r>
              <a:rPr lang="en-US" sz="1800" dirty="0">
                <a:solidFill>
                  <a:srgbClr val="C00000"/>
                </a:solidFill>
              </a:rPr>
              <a:t>6 points</a:t>
            </a:r>
            <a:r>
              <a:rPr lang="en-US" sz="1800" dirty="0"/>
              <a:t>)</a:t>
            </a:r>
          </a:p>
          <a:p>
            <a:r>
              <a:rPr lang="en-US" sz="1800" dirty="0"/>
              <a:t>What are the 3 fundamental quantitative requirements for opening up (2 points each, </a:t>
            </a:r>
            <a:r>
              <a:rPr lang="en-US" sz="1800" dirty="0">
                <a:solidFill>
                  <a:srgbClr val="C00000"/>
                </a:solidFill>
              </a:rPr>
              <a:t>6 points </a:t>
            </a:r>
            <a:r>
              <a:rPr lang="en-US" sz="1800" dirty="0"/>
              <a:t>total)? </a:t>
            </a:r>
          </a:p>
          <a:p>
            <a:pPr lvl="1"/>
            <a:r>
              <a:rPr lang="en-US" sz="1600" b="1" dirty="0"/>
              <a:t>Must be quantitative! (e.g. number of tests per capita per day, positivity rate, </a:t>
            </a:r>
            <a:r>
              <a:rPr lang="en-US" sz="1600" b="1" dirty="0" err="1"/>
              <a:t>etc</a:t>
            </a:r>
            <a:r>
              <a:rPr lang="en-US" sz="1600" b="1" dirty="0"/>
              <a:t>) </a:t>
            </a:r>
            <a:endParaRPr lang="en-US" sz="1600" dirty="0"/>
          </a:p>
          <a:p>
            <a:r>
              <a:rPr lang="en-US" sz="1800" dirty="0"/>
              <a:t>Assess the readiness of the three fundamental requirements U.S. (Do NOT just take politician’s words!). Must provide the independent scientific entity’s reference you took the information from.  (2 point each, </a:t>
            </a:r>
            <a:r>
              <a:rPr lang="en-US" sz="1800" dirty="0">
                <a:solidFill>
                  <a:srgbClr val="C00000"/>
                </a:solidFill>
              </a:rPr>
              <a:t>total 6 points</a:t>
            </a:r>
            <a:r>
              <a:rPr lang="en-US" sz="1800" dirty="0"/>
              <a:t>)</a:t>
            </a:r>
          </a:p>
          <a:p>
            <a:r>
              <a:rPr lang="en-US" sz="1800" dirty="0"/>
              <a:t>Evaluate </a:t>
            </a:r>
            <a:r>
              <a:rPr lang="en-US" sz="1800" b="1" u="sng" dirty="0">
                <a:solidFill>
                  <a:srgbClr val="C00000"/>
                </a:solidFill>
              </a:rPr>
              <a:t>quantitatively</a:t>
            </a:r>
            <a:r>
              <a:rPr lang="en-US" sz="1800" dirty="0"/>
              <a:t> the success/failure of the US responses to COVID-19 in 2020 in 5 sentences and that in 2021 in 5 sentences. </a:t>
            </a:r>
            <a:r>
              <a:rPr lang="en-US" sz="1800" b="1" dirty="0"/>
              <a:t>Must provide </a:t>
            </a:r>
            <a:r>
              <a:rPr lang="en-US" sz="1800" b="1" u="sng" dirty="0">
                <a:solidFill>
                  <a:srgbClr val="C00000"/>
                </a:solidFill>
              </a:rPr>
              <a:t>quantitative reasons </a:t>
            </a:r>
            <a:r>
              <a:rPr lang="en-US" sz="1800" b="1" dirty="0"/>
              <a:t>behind your conclusion! </a:t>
            </a:r>
            <a:r>
              <a:rPr lang="en-US" sz="1800" dirty="0"/>
              <a:t>(2 points each sentence, </a:t>
            </a:r>
            <a:r>
              <a:rPr lang="en-US" sz="1800" dirty="0">
                <a:solidFill>
                  <a:srgbClr val="C00000"/>
                </a:solidFill>
              </a:rPr>
              <a:t>20 points total</a:t>
            </a:r>
            <a:r>
              <a:rPr lang="en-US" sz="1800" dirty="0"/>
              <a:t>) </a:t>
            </a:r>
          </a:p>
          <a:p>
            <a:r>
              <a:rPr lang="en-US" sz="1800" dirty="0"/>
              <a:t>Assess </a:t>
            </a:r>
            <a:r>
              <a:rPr lang="en-US" sz="1800" b="1" u="sng" dirty="0">
                <a:solidFill>
                  <a:srgbClr val="C00000"/>
                </a:solidFill>
              </a:rPr>
              <a:t>quantitatively</a:t>
            </a:r>
            <a:r>
              <a:rPr lang="en-US" sz="1800" dirty="0"/>
              <a:t> the effectiveness of wearing masks (</a:t>
            </a:r>
            <a:r>
              <a:rPr lang="en-US" sz="1800" dirty="0">
                <a:solidFill>
                  <a:srgbClr val="C00000"/>
                </a:solidFill>
              </a:rPr>
              <a:t>4 points</a:t>
            </a:r>
            <a:r>
              <a:rPr lang="en-US" sz="1800" dirty="0"/>
              <a:t>) and at least 4 reasons for it being effective (1 point each, </a:t>
            </a:r>
            <a:r>
              <a:rPr lang="en-US" sz="1800" dirty="0">
                <a:solidFill>
                  <a:srgbClr val="C00000"/>
                </a:solidFill>
              </a:rPr>
              <a:t>0.5 point extra after the first 4</a:t>
            </a:r>
            <a:r>
              <a:rPr lang="en-US" sz="1800" dirty="0"/>
              <a:t>). </a:t>
            </a:r>
          </a:p>
          <a:p>
            <a:r>
              <a:rPr lang="en-US" sz="1800" b="1" u="sng" dirty="0">
                <a:solidFill>
                  <a:srgbClr val="C00000"/>
                </a:solidFill>
              </a:rPr>
              <a:t>Possible maximum: 122 points total</a:t>
            </a:r>
          </a:p>
          <a:p>
            <a:r>
              <a:rPr lang="en-US" sz="1800" b="1" u="sng" dirty="0">
                <a:solidFill>
                  <a:srgbClr val="C00000"/>
                </a:solidFill>
              </a:rPr>
              <a:t>Due: 11pm, Friday, March 19</a:t>
            </a:r>
          </a:p>
          <a:p>
            <a:pPr lvl="1"/>
            <a:r>
              <a:rPr lang="en-US" sz="1600" dirty="0"/>
              <a:t>Submit one pdf file SP3-YourLastName-YourFirstName.pdf, including the spreadsheet</a:t>
            </a:r>
          </a:p>
          <a:p>
            <a:pPr lvl="1"/>
            <a:r>
              <a:rPr lang="en-US" sz="1600" dirty="0"/>
              <a:t>Spreadsheet will be posted on canvas.  Download ASAP.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7A595-BCFA-7F40-9085-A87FD9DB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1E90-D7CE-AD4D-A752-2F9F0156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FB765-F868-AF44-BEFA-1231AA03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51306-D394-624A-939F-901BC725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13921-666A-104C-ADE6-0B6B6213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83154-4F6A-2D46-82D9-01A455CA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E8C96-9B40-5347-B4BF-EFCED2F91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559F2-0AFD-1D49-A896-3D2C9C419AFE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More on Force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660525" y="685800"/>
            <a:ext cx="55022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There are various classes of forces</a:t>
            </a:r>
            <a:endParaRPr lang="en-US" sz="2800">
              <a:solidFill>
                <a:srgbClr val="660066"/>
              </a:solidFill>
              <a:latin typeface="Arial Narrow" pitchFamily="-84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41325" y="1219200"/>
            <a:ext cx="832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Monotype Corsiva" pitchFamily="-84" charset="0"/>
              </a:rPr>
              <a:t>Contact Forces: Force exerted by physical contact of objects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1325" y="1738313"/>
            <a:ext cx="7712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-84" charset="0"/>
              </a:rPr>
              <a:t>Examples of Contact Forces: </a:t>
            </a: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Baseball hit by a bat, Car collisions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41325" y="2374900"/>
            <a:ext cx="832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660066"/>
                </a:solidFill>
                <a:latin typeface="Monotype Corsiva" pitchFamily="-84" charset="0"/>
              </a:rPr>
              <a:t>Field Forces: Forces exerted without physical contact of objects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1325" y="2971800"/>
            <a:ext cx="8321675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-84" charset="0"/>
              </a:rPr>
              <a:t>Examples of Field Forces: </a:t>
            </a: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Gravitational Force, Electro-magnetic force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3684588"/>
            <a:ext cx="7712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Monotype Corsiva" pitchFamily="-84" charset="0"/>
              </a:rPr>
              <a:t>What are possible ways to measure the strength of force?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41325" y="4343400"/>
            <a:ext cx="8016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A calibrated spring whose length changes linearly with the force exerted 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41325" y="4940300"/>
            <a:ext cx="7924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Force is a vector quantity, so the addition of multiple forces </a:t>
            </a:r>
            <a:r>
              <a:rPr lang="en-US" b="1" u="sng" dirty="0">
                <a:solidFill>
                  <a:srgbClr val="C00000"/>
                </a:solidFill>
                <a:latin typeface="Monotype Corsiva" pitchFamily="-84" charset="0"/>
              </a:rPr>
              <a:t>must be done following the rules of vector additions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(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poll 6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29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  <p:bldP spid="323588" grpId="0" build="p" autoUpdateAnimBg="0"/>
      <p:bldP spid="323589" grpId="0" animBg="1" autoUpdateAnimBg="0"/>
      <p:bldP spid="323590" grpId="0" build="p" autoUpdateAnimBg="0"/>
      <p:bldP spid="323591" grpId="0" animBg="1" autoUpdateAnimBg="0"/>
      <p:bldP spid="323592" grpId="0" build="p" autoUpdateAnimBg="0"/>
      <p:bldP spid="323593" grpId="0"/>
      <p:bldP spid="3235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4F2106-5EBC-A94E-80AB-E5F04394238D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Newton’s 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45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Aristotle (384-322BC): 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The natural state of a body is rest.  Thus, a force is required to move an object.  To move faster, ones needs a larger force.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Galileo’s statement is formulated by Newton into the </a:t>
            </a:r>
            <a:r>
              <a:rPr lang="en-US" sz="2000" b="1" dirty="0">
                <a:solidFill>
                  <a:srgbClr val="FF0000"/>
                </a:solidFill>
                <a:latin typeface="Arial Narrow" pitchFamily="-84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Arial Narrow" pitchFamily="-84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 Narrow" pitchFamily="-84" charset="0"/>
              </a:rPr>
              <a:t> law of motion (Law of Inertia)</a:t>
            </a: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Monotype Corsiva" pitchFamily="-84" charset="0"/>
              </a:rPr>
              <a:t>In the absence of external forces, an object at rest remains at rest and an object in motion continues in motion with a constant velocity. </a:t>
            </a:r>
            <a:endParaRPr lang="en-US" sz="2200" dirty="0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8153400" cy="430887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A frame of reference that is moving at a constant velocity is called the</a:t>
            </a:r>
            <a:r>
              <a:rPr lang="en-US" sz="2200" dirty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Monotype Corsiva" pitchFamily="-84" charset="0"/>
              </a:rPr>
              <a:t>Inertial Frame.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5344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When no net force is exerted on an object, the velocity of the object cannot change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1600" dirty="0">
                <a:solidFill>
                  <a:srgbClr val="008000"/>
                </a:solidFill>
                <a:ea typeface="ＭＳ Ｐゴシック" pitchFamily="-84" charset="-128"/>
                <a:cs typeface="ＭＳ Ｐゴシック" pitchFamily="-84" charset="-128"/>
              </a:rPr>
              <a:t>This means that the object cannot accelerate.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Objects would like to keep its current state of motion, as long as there is no net force that interferes with the motion. This tendency is called the </a:t>
            </a:r>
            <a:r>
              <a:rPr lang="en-US" sz="20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Inertia</a:t>
            </a:r>
            <a:r>
              <a:rPr lang="en-US" sz="2000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279525"/>
            <a:ext cx="845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Galileo’s statement on natural states of matter: 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Any velocity once imparted to a moving body will be rigidly maintained, as long as the external causes of retardation are removed!!</a:t>
            </a:r>
            <a:endParaRPr lang="en-US" sz="2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pitchFamily="-84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1200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pitchFamily="-84" charset="0"/>
              </a:rPr>
              <a:t>NO!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51054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1600" dirty="0">
                <a:solidFill>
                  <a:srgbClr val="FF0000"/>
                </a:solidFill>
                <a:latin typeface="Arial Narrow" pitchFamily="-84" charset="0"/>
              </a:rPr>
              <a:t>The Newtonian mechanics holds in an</a:t>
            </a:r>
            <a:r>
              <a:rPr lang="en-US" sz="1800" dirty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Monotype Corsiva" pitchFamily="-84" charset="0"/>
              </a:rPr>
              <a:t>Inertial reference Frame.</a:t>
            </a:r>
          </a:p>
        </p:txBody>
      </p:sp>
    </p:spTree>
    <p:extLst>
      <p:ext uri="{BB962C8B-B14F-4D97-AF65-F5344CB8AC3E}">
        <p14:creationId xmlns:p14="http://schemas.microsoft.com/office/powerpoint/2010/main" val="25481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 animBg="1" autoUpdateAnimBg="0"/>
      <p:bldP spid="324613" grpId="0" animBg="1" autoUpdateAnimBg="0"/>
      <p:bldP spid="324614" grpId="0" build="p"/>
      <p:bldP spid="324615" grpId="0"/>
      <p:bldP spid="324616" grpId="0" animBg="1" autoUpdateAnimBg="0"/>
      <p:bldP spid="324617" grpId="0" animBg="1" autoUpdateAnimBg="0"/>
      <p:bldP spid="1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63895-3B13-DA4A-AB3F-3DC6D0F7A239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6248400" y="3352800"/>
            <a:ext cx="1676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Mass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01000" cy="1905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Mass: 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 measure of the inertia of an object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the quantity of matter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A fundamental property of matter 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Independent of the object’s surroundings: The same no matter where you go.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Independent of the method of measurement: The same no matter how you measure it.</a:t>
            </a:r>
          </a:p>
        </p:txBody>
      </p:sp>
      <p:graphicFrame>
        <p:nvGraphicFramePr>
          <p:cNvPr id="3256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99977"/>
              </p:ext>
            </p:extLst>
          </p:nvPr>
        </p:nvGraphicFramePr>
        <p:xfrm>
          <a:off x="6345238" y="3352800"/>
          <a:ext cx="10461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3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3256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3352800"/>
                        <a:ext cx="10461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Monotype Corsiva" pitchFamily="-84" charset="0"/>
              </a:rPr>
              <a:t>For the same forces applied to two different masses result in different accelerations depending on the mass.</a:t>
            </a:r>
            <a:endParaRPr lang="en-US" sz="2200" dirty="0">
              <a:latin typeface="Monotype Corsiva" pitchFamily="-84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pitchFamily="-84" charset="0"/>
              </a:rPr>
              <a:t>The heavier the object, the bigger the inertia !!</a:t>
            </a:r>
            <a:endParaRPr lang="en-US" sz="3200">
              <a:latin typeface="Monotype Corsiva" pitchFamily="-84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51952" y="2743200"/>
            <a:ext cx="8715848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pitchFamily="-84" charset="0"/>
                <a:sym typeface="Wingdings" pitchFamily="-84" charset="2"/>
              </a:rPr>
              <a:t>It is harder to make changes to the motion of a heavier object than a lighter one.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533400" y="4421187"/>
            <a:ext cx="7848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pitchFamily="-84" charset="0"/>
              </a:rPr>
              <a:t>Note that the mass and the weight of an object are two different quantities!!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81000" y="4906963"/>
            <a:ext cx="8458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C00000"/>
                </a:solidFill>
                <a:latin typeface="Monotype Corsiva" pitchFamily="-84" charset="0"/>
              </a:rPr>
              <a:t>Weight </a:t>
            </a:r>
            <a:r>
              <a:rPr lang="en-US" sz="2200" dirty="0">
                <a:solidFill>
                  <a:schemeClr val="accent2"/>
                </a:solidFill>
                <a:latin typeface="Monotype Corsiva" pitchFamily="-84" charset="0"/>
              </a:rPr>
              <a:t>of an object is the </a:t>
            </a:r>
            <a:r>
              <a:rPr lang="en-US" sz="2200" b="1" u="sng" dirty="0">
                <a:solidFill>
                  <a:srgbClr val="C00000"/>
                </a:solidFill>
                <a:latin typeface="Monotype Corsiva" pitchFamily="-84" charset="0"/>
              </a:rPr>
              <a:t>magnitude of the gravitational force </a:t>
            </a:r>
            <a:r>
              <a:rPr lang="en-US" sz="2200" dirty="0">
                <a:solidFill>
                  <a:schemeClr val="accent2"/>
                </a:solidFill>
                <a:latin typeface="Monotype Corsiva" pitchFamily="-84" charset="0"/>
              </a:rPr>
              <a:t>exerted on the object.   </a:t>
            </a:r>
            <a:endParaRPr lang="en-US" sz="2200" dirty="0">
              <a:latin typeface="Monotype Corsiva" pitchFamily="-84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81000" y="5267325"/>
            <a:ext cx="861060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pitchFamily="-84" charset="0"/>
              </a:rPr>
              <a:t>Not an inherent property of an object!!! 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pitchFamily="-84" charset="0"/>
              </a:rPr>
              <a:t>Weight will change if you measure on the Earth or on the Moon but the mass won’t!!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56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116374"/>
              </p:ext>
            </p:extLst>
          </p:nvPr>
        </p:nvGraphicFramePr>
        <p:xfrm>
          <a:off x="7327900" y="3352800"/>
          <a:ext cx="596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4" name="Equation" r:id="rId5" imgW="203040" imgH="431640" progId="Equation.DSMT4">
                  <p:embed/>
                </p:oleObj>
              </mc:Choice>
              <mc:Fallback>
                <p:oleObj name="Equation" r:id="rId5" imgW="203040" imgH="431640" progId="Equation.DSMT4">
                  <p:embed/>
                  <p:pic>
                    <p:nvPicPr>
                      <p:cNvPr id="3256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352800"/>
                        <a:ext cx="596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5223659" y="6062686"/>
            <a:ext cx="2109873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A50021"/>
                </a:solidFill>
                <a:latin typeface="Arial Narrow" pitchFamily="-84" charset="0"/>
              </a:rPr>
              <a:t>Unit of mass? (</a:t>
            </a:r>
            <a:r>
              <a:rPr lang="en-US" sz="1800" b="1" dirty="0">
                <a:solidFill>
                  <a:srgbClr val="CC00CC"/>
                </a:solidFill>
                <a:latin typeface="Arial Narrow" pitchFamily="-84" charset="0"/>
              </a:rPr>
              <a:t>poll 3</a:t>
            </a:r>
            <a:r>
              <a:rPr lang="en-US" sz="1800" b="1" dirty="0">
                <a:solidFill>
                  <a:srgbClr val="A50021"/>
                </a:solidFill>
                <a:latin typeface="Arial Narrow" pitchFamily="-84" charset="0"/>
              </a:rPr>
              <a:t>)</a:t>
            </a:r>
          </a:p>
        </p:txBody>
      </p:sp>
      <p:graphicFrame>
        <p:nvGraphicFramePr>
          <p:cNvPr id="3256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35074"/>
              </p:ext>
            </p:extLst>
          </p:nvPr>
        </p:nvGraphicFramePr>
        <p:xfrm>
          <a:off x="7539038" y="6019800"/>
          <a:ext cx="461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5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3256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019800"/>
                        <a:ext cx="461962" cy="392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6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  <p:bldP spid="325636" grpId="0" build="p" autoUpdateAnimBg="0"/>
      <p:bldP spid="325638" grpId="0" build="p" autoUpdateAnimBg="0"/>
      <p:bldP spid="325639" grpId="0" build="p" autoUpdateAnimBg="0"/>
      <p:bldP spid="325640" grpId="0" animBg="1" autoUpdateAnimBg="0"/>
      <p:bldP spid="325641" grpId="0" animBg="1" autoUpdateAnimBg="0"/>
      <p:bldP spid="325642" grpId="0" build="p" autoUpdateAnimBg="0"/>
      <p:bldP spid="325643" grpId="0" build="p" autoUpdateAnimBg="0"/>
      <p:bldP spid="325644" grpId="0" animBg="1"/>
      <p:bldP spid="3256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AE7FE9-AAC8-7045-97F3-597185CB4AD7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Newton’s 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/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5" name="Equation" r:id="rId3" imgW="469900" imgH="381000" progId="Equation.DSMT4">
                  <p:embed/>
                </p:oleObj>
              </mc:Choice>
              <mc:Fallback>
                <p:oleObj name="Equation" r:id="rId3" imgW="469900" imgH="381000" progId="Equation.DSMT4">
                  <p:embed/>
                  <p:pic>
                    <p:nvPicPr>
                      <p:cNvPr id="3266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A50021"/>
                </a:solidFill>
                <a:latin typeface="Monotype Corsiva" pitchFamily="-84" charset="0"/>
              </a:rPr>
              <a:t>The acceleration of an object is directly proportional to the </a:t>
            </a:r>
            <a:r>
              <a:rPr lang="en-US" sz="3200" b="1" u="sng" dirty="0">
                <a:solidFill>
                  <a:srgbClr val="A50021"/>
                </a:solidFill>
                <a:latin typeface="Monotype Corsiva" pitchFamily="-84" charset="0"/>
              </a:rPr>
              <a:t>net</a:t>
            </a:r>
            <a:r>
              <a:rPr lang="en-US" sz="3200" dirty="0">
                <a:solidFill>
                  <a:srgbClr val="A50021"/>
                </a:solidFill>
                <a:latin typeface="Monotype Corsiva" pitchFamily="-84" charset="0"/>
              </a:rPr>
              <a:t> force exerted on it and is inversely proportional to the object’s mass. (</a:t>
            </a:r>
            <a:r>
              <a:rPr lang="en-US" sz="3200" dirty="0">
                <a:solidFill>
                  <a:srgbClr val="CC00CC"/>
                </a:solidFill>
                <a:latin typeface="Monotype Corsiva" pitchFamily="-84" charset="0"/>
              </a:rPr>
              <a:t>poll 6</a:t>
            </a:r>
            <a:r>
              <a:rPr lang="en-US" sz="3200" dirty="0">
                <a:solidFill>
                  <a:srgbClr val="A50021"/>
                </a:solidFill>
                <a:latin typeface="Monotype Corsiva" pitchFamily="-84" charset="0"/>
              </a:rPr>
              <a:t>)</a:t>
            </a:r>
            <a:endParaRPr lang="en-US" sz="3200" dirty="0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pitchFamily="-84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480060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6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3266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191000"/>
            <a:ext cx="87630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pitchFamily="-84" charset="0"/>
              </a:rPr>
              <a:t>Since force is a vector quantity, each component must also satisfy: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480060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7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3266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80060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480060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8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326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480060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/>
        </p:nvGraphicFramePr>
        <p:xfrm>
          <a:off x="5694363" y="3224213"/>
          <a:ext cx="6302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9" name="Equation" r:id="rId11" imgW="241300" imgH="228600" progId="Equation.DSMT4">
                  <p:embed/>
                </p:oleObj>
              </mc:Choice>
              <mc:Fallback>
                <p:oleObj name="Equation" r:id="rId11" imgW="241300" imgH="228600" progId="Equation.DSMT4">
                  <p:embed/>
                  <p:pic>
                    <p:nvPicPr>
                      <p:cNvPr id="3266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24213"/>
                        <a:ext cx="630237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Newton’s 2</a:t>
            </a:r>
            <a:r>
              <a:rPr lang="en-US" b="1" baseline="30000">
                <a:solidFill>
                  <a:srgbClr val="A50021"/>
                </a:solidFill>
                <a:latin typeface="Arial Narrow" pitchFamily="-84" charset="0"/>
              </a:rPr>
              <a:t>nd</a:t>
            </a:r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0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3266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/>
        </p:nvGraphicFramePr>
        <p:xfrm>
          <a:off x="268288" y="3360738"/>
          <a:ext cx="6635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1" name="Equation" r:id="rId15" imgW="254000" imgH="228600" progId="Equation.DSMT4">
                  <p:embed/>
                </p:oleObj>
              </mc:Choice>
              <mc:Fallback>
                <p:oleObj name="Equation" r:id="rId15" imgW="254000" imgH="228600" progId="Equation.DSMT4">
                  <p:embed/>
                  <p:pic>
                    <p:nvPicPr>
                      <p:cNvPr id="3266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60738"/>
                        <a:ext cx="6635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2" name="Equation" r:id="rId17" imgW="342900" imgH="419100" progId="Equation.DSMT4">
                  <p:embed/>
                </p:oleObj>
              </mc:Choice>
              <mc:Fallback>
                <p:oleObj name="Equation" r:id="rId17" imgW="342900" imgH="419100" progId="Equation.DSMT4">
                  <p:embed/>
                  <p:pic>
                    <p:nvPicPr>
                      <p:cNvPr id="32668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From this we obtain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85800" y="5569803"/>
            <a:ext cx="7924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When working with forces, one must identify an object and only the forces which act on that object, no other forces!</a:t>
            </a:r>
          </a:p>
        </p:txBody>
      </p:sp>
    </p:spTree>
    <p:extLst>
      <p:ext uri="{BB962C8B-B14F-4D97-AF65-F5344CB8AC3E}">
        <p14:creationId xmlns:p14="http://schemas.microsoft.com/office/powerpoint/2010/main" val="25037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  <p:bldP spid="326662" grpId="0" animBg="1"/>
      <p:bldP spid="326663" grpId="0"/>
      <p:bldP spid="326665" grpId="0"/>
      <p:bldP spid="326681" grpId="0" animBg="1"/>
      <p:bldP spid="32668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01DEE-6389-2D48-B37F-CA132847EB64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 of Force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533400" y="866775"/>
            <a:ext cx="8153400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Monotype Corsiva" pitchFamily="-84" charset="0"/>
              </a:rPr>
              <a:t>From the vector expression in the previous page, what do you conclude the dimension and the unit of the force are? (</a:t>
            </a:r>
            <a:r>
              <a:rPr lang="en-US" sz="2800" dirty="0">
                <a:solidFill>
                  <a:srgbClr val="CC00CC"/>
                </a:solidFill>
                <a:latin typeface="Monotype Corsiva" pitchFamily="-84" charset="0"/>
              </a:rPr>
              <a:t>poll 3, 5</a:t>
            </a:r>
            <a:r>
              <a:rPr lang="en-US" sz="2800" dirty="0">
                <a:solidFill>
                  <a:srgbClr val="FF0000"/>
                </a:solidFill>
                <a:latin typeface="Monotype Corsiva" pitchFamily="-84" charset="0"/>
              </a:rPr>
              <a:t>)</a:t>
            </a:r>
            <a:endParaRPr lang="en-US" sz="2800" dirty="0">
              <a:solidFill>
                <a:srgbClr val="FF0000"/>
              </a:solidFill>
              <a:latin typeface="Arial Narrow" pitchFamily="-84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29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4085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0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40858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pitchFamily="-84" charset="0"/>
              </a:rPr>
              <a:t>The dimension of force is </a:t>
            </a:r>
            <a:endParaRPr lang="en-US" dirty="0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pitchFamily="-84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pitchFamily="-84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/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1" name="Equation" r:id="rId7" imgW="342720" imgH="177480" progId="Equation.DSMT4">
                  <p:embed/>
                </p:oleObj>
              </mc:Choice>
              <mc:Fallback>
                <p:oleObj name="Equation" r:id="rId7" imgW="342720" imgH="177480" progId="Equation.DSMT4">
                  <p:embed/>
                  <p:pic>
                    <p:nvPicPr>
                      <p:cNvPr id="4085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2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4085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3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4085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/>
        </p:nvGraphicFramePr>
        <p:xfrm>
          <a:off x="5638800" y="5132388"/>
          <a:ext cx="21224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4" name="Equation" r:id="rId13" imgW="774360" imgH="228600" progId="Equation.DSMT4">
                  <p:embed/>
                </p:oleObj>
              </mc:Choice>
              <mc:Fallback>
                <p:oleObj name="Equation" r:id="rId13" imgW="774360" imgH="228600" progId="Equation.DSMT4">
                  <p:embed/>
                  <p:pic>
                    <p:nvPicPr>
                      <p:cNvPr id="4085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32388"/>
                        <a:ext cx="21224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5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40859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/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6" name="Equation" r:id="rId17" imgW="469900" imgH="381000" progId="Equation.DSMT4">
                  <p:embed/>
                </p:oleObj>
              </mc:Choice>
              <mc:Fallback>
                <p:oleObj name="Equation" r:id="rId17" imgW="469900" imgH="381000" progId="Equation.DSMT4">
                  <p:embed/>
                  <p:pic>
                    <p:nvPicPr>
                      <p:cNvPr id="40860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/>
        </p:nvGraphicFramePr>
        <p:xfrm>
          <a:off x="4703763" y="2192338"/>
          <a:ext cx="6302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7" name="Equation" r:id="rId19" imgW="241300" imgH="228600" progId="Equation.DSMT4">
                  <p:embed/>
                </p:oleObj>
              </mc:Choice>
              <mc:Fallback>
                <p:oleObj name="Equation" r:id="rId19" imgW="241300" imgH="228600" progId="Equation.DSMT4">
                  <p:embed/>
                  <p:pic>
                    <p:nvPicPr>
                      <p:cNvPr id="40860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92338"/>
                        <a:ext cx="630237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8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40860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9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40860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40" name="Equation" r:id="rId25" imgW="444240" imgH="228600" progId="Equation.DSMT4">
                  <p:embed/>
                </p:oleObj>
              </mc:Choice>
              <mc:Fallback>
                <p:oleObj name="Equation" r:id="rId25" imgW="444240" imgH="228600" progId="Equation.DSMT4">
                  <p:embed/>
                  <p:pic>
                    <p:nvPicPr>
                      <p:cNvPr id="40860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7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animBg="1"/>
      <p:bldP spid="408587" grpId="0"/>
      <p:bldP spid="408590" grpId="0" build="p" autoUpdateAnimBg="0"/>
      <p:bldP spid="408591" grpId="0" build="p" autoUpdateAnimBg="0"/>
      <p:bldP spid="408592" grpId="0" animBg="1" autoUpdateAnimBg="0"/>
      <p:bldP spid="408602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26241</TotalTime>
  <Words>1938</Words>
  <Application>Microsoft Macintosh PowerPoint</Application>
  <PresentationFormat>On-screen Show (4:3)</PresentationFormat>
  <Paragraphs>202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1443 – Section 003 Lecture #8</vt:lpstr>
      <vt:lpstr>Announcements</vt:lpstr>
      <vt:lpstr>Reminder: SP #3 – Statistical Analysis : COVID19 </vt:lpstr>
      <vt:lpstr>PowerPoint Presentation</vt:lpstr>
      <vt:lpstr>More on Force</vt:lpstr>
      <vt:lpstr>Newton’s First Law and Inertial Frames</vt:lpstr>
      <vt:lpstr>Mass</vt:lpstr>
      <vt:lpstr>Newton’s Second Law of Motion</vt:lpstr>
      <vt:lpstr>Unit of Force</vt:lpstr>
      <vt:lpstr>Example for Force</vt:lpstr>
      <vt:lpstr>Free Body Diagram</vt:lpstr>
      <vt:lpstr>Ex. Pushing a stalled car</vt:lpstr>
      <vt:lpstr>What is the acceleration the car receives?</vt:lpstr>
      <vt:lpstr>Ex. Stranded man on a raft</vt:lpstr>
      <vt:lpstr>PowerPoint Presentation</vt:lpstr>
      <vt:lpstr>Now compute the acceleration components in x and y directions!! </vt:lpstr>
      <vt:lpstr>Example for Newton’s 2nd Law of 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965</cp:revision>
  <dcterms:created xsi:type="dcterms:W3CDTF">2012-01-19T04:21:20Z</dcterms:created>
  <dcterms:modified xsi:type="dcterms:W3CDTF">2021-02-24T22:17:15Z</dcterms:modified>
</cp:coreProperties>
</file>