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46" r:id="rId4"/>
    <p:sldId id="747" r:id="rId5"/>
    <p:sldId id="641" r:id="rId6"/>
    <p:sldId id="599" r:id="rId7"/>
    <p:sldId id="600" r:id="rId8"/>
    <p:sldId id="601" r:id="rId9"/>
    <p:sldId id="602" r:id="rId10"/>
    <p:sldId id="603" r:id="rId11"/>
    <p:sldId id="604" r:id="rId12"/>
    <p:sldId id="605" r:id="rId13"/>
    <p:sldId id="606" r:id="rId14"/>
    <p:sldId id="607" r:id="rId15"/>
    <p:sldId id="608" r:id="rId16"/>
    <p:sldId id="609" r:id="rId17"/>
    <p:sldId id="610" r:id="rId18"/>
    <p:sldId id="611"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2"/>
    <p:restoredTop sz="94660"/>
  </p:normalViewPr>
  <p:slideViewPr>
    <p:cSldViewPr>
      <p:cViewPr varScale="1">
        <p:scale>
          <a:sx n="125" d="100"/>
          <a:sy n="125" d="100"/>
        </p:scale>
        <p:origin x="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18" Type="http://schemas.openxmlformats.org/officeDocument/2006/relationships/image" Target="../media/image33.wmf"/><Relationship Id="rId3" Type="http://schemas.openxmlformats.org/officeDocument/2006/relationships/image" Target="../media/image18.emf"/><Relationship Id="rId21" Type="http://schemas.openxmlformats.org/officeDocument/2006/relationships/image" Target="../media/image36.wmf"/><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17.emf"/><Relationship Id="rId16" Type="http://schemas.openxmlformats.org/officeDocument/2006/relationships/image" Target="../media/image31.emf"/><Relationship Id="rId20" Type="http://schemas.openxmlformats.org/officeDocument/2006/relationships/image" Target="../media/image35.wmf"/><Relationship Id="rId1" Type="http://schemas.openxmlformats.org/officeDocument/2006/relationships/image" Target="../media/image16.emf"/><Relationship Id="rId6" Type="http://schemas.openxmlformats.org/officeDocument/2006/relationships/image" Target="../media/image21.wmf"/><Relationship Id="rId11" Type="http://schemas.openxmlformats.org/officeDocument/2006/relationships/image" Target="../media/image26.emf"/><Relationship Id="rId24" Type="http://schemas.openxmlformats.org/officeDocument/2006/relationships/image" Target="../media/image39.wmf"/><Relationship Id="rId5" Type="http://schemas.openxmlformats.org/officeDocument/2006/relationships/image" Target="../media/image20.wmf"/><Relationship Id="rId15" Type="http://schemas.openxmlformats.org/officeDocument/2006/relationships/image" Target="../media/image30.emf"/><Relationship Id="rId23" Type="http://schemas.openxmlformats.org/officeDocument/2006/relationships/image" Target="../media/image38.wmf"/><Relationship Id="rId10" Type="http://schemas.openxmlformats.org/officeDocument/2006/relationships/image" Target="../media/image25.wmf"/><Relationship Id="rId19" Type="http://schemas.openxmlformats.org/officeDocument/2006/relationships/image" Target="../media/image34.wmf"/><Relationship Id="rId4" Type="http://schemas.openxmlformats.org/officeDocument/2006/relationships/image" Target="../media/image19.emf"/><Relationship Id="rId9" Type="http://schemas.openxmlformats.org/officeDocument/2006/relationships/image" Target="../media/image24.emf"/><Relationship Id="rId14" Type="http://schemas.openxmlformats.org/officeDocument/2006/relationships/image" Target="../media/image29.wmf"/><Relationship Id="rId22"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6" Type="http://schemas.openxmlformats.org/officeDocument/2006/relationships/image" Target="../media/image60.wmf"/><Relationship Id="rId5" Type="http://schemas.openxmlformats.org/officeDocument/2006/relationships/image" Target="../media/image59.emf"/><Relationship Id="rId4"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8.emf"/><Relationship Id="rId3" Type="http://schemas.openxmlformats.org/officeDocument/2006/relationships/image" Target="../media/image78.wmf"/><Relationship Id="rId7" Type="http://schemas.openxmlformats.org/officeDocument/2006/relationships/image" Target="../media/image82.wmf"/><Relationship Id="rId12" Type="http://schemas.openxmlformats.org/officeDocument/2006/relationships/image" Target="../media/image87.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80.wmf"/><Relationship Id="rId15" Type="http://schemas.openxmlformats.org/officeDocument/2006/relationships/image" Target="../media/image90.emf"/><Relationship Id="rId10" Type="http://schemas.openxmlformats.org/officeDocument/2006/relationships/image" Target="../media/image85.wmf"/><Relationship Id="rId4" Type="http://schemas.openxmlformats.org/officeDocument/2006/relationships/image" Target="../media/image79.wmf"/><Relationship Id="rId9" Type="http://schemas.openxmlformats.org/officeDocument/2006/relationships/image" Target="../media/image84.wmf"/><Relationship Id="rId14"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04.emf"/><Relationship Id="rId3" Type="http://schemas.openxmlformats.org/officeDocument/2006/relationships/image" Target="../media/image94.emf"/><Relationship Id="rId7" Type="http://schemas.openxmlformats.org/officeDocument/2006/relationships/image" Target="../media/image98.wmf"/><Relationship Id="rId12" Type="http://schemas.openxmlformats.org/officeDocument/2006/relationships/image" Target="../media/image103.emf"/><Relationship Id="rId2" Type="http://schemas.openxmlformats.org/officeDocument/2006/relationships/image" Target="../media/image93.wmf"/><Relationship Id="rId1" Type="http://schemas.openxmlformats.org/officeDocument/2006/relationships/image" Target="../media/image92.emf"/><Relationship Id="rId6" Type="http://schemas.openxmlformats.org/officeDocument/2006/relationships/image" Target="../media/image97.wmf"/><Relationship Id="rId11" Type="http://schemas.openxmlformats.org/officeDocument/2006/relationships/image" Target="../media/image102.emf"/><Relationship Id="rId5" Type="http://schemas.openxmlformats.org/officeDocument/2006/relationships/image" Target="../media/image96.e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emf"/><Relationship Id="rId14"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89850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7</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7177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65F9B5-6BB4-5749-BDF9-BD751CE26DB4}" type="slidenum">
              <a:rPr lang="en-US">
                <a:latin typeface="Times New Roman" pitchFamily="-84" charset="0"/>
              </a:rPr>
              <a:pPr/>
              <a:t>8</a:t>
            </a:fld>
            <a:endParaRPr lang="en-US">
              <a:latin typeface="Times New Roman"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806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79BDF5-0007-3B45-9E7B-B7F1AA67CCE5}" type="slidenum">
              <a:rPr lang="en-US" sz="1200"/>
              <a:pPr eaLnBrk="1" hangingPunct="1"/>
              <a:t>13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3032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44588D-4F74-304A-91C1-2296ACDEDF39}" type="slidenum">
              <a:rPr lang="en-US" sz="1200"/>
              <a:pPr eaLnBrk="1" hangingPunct="1"/>
              <a:t>14</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65743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March 1,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March 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March 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March 1,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March 1,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March 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March 1,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4.bin"/><Relationship Id="rId18" Type="http://schemas.openxmlformats.org/officeDocument/2006/relationships/image" Target="../media/image49.wmf"/><Relationship Id="rId26" Type="http://schemas.openxmlformats.org/officeDocument/2006/relationships/image" Target="../media/image53.wmf"/><Relationship Id="rId3" Type="http://schemas.openxmlformats.org/officeDocument/2006/relationships/oleObject" Target="../embeddings/oleObject39.bin"/><Relationship Id="rId21" Type="http://schemas.openxmlformats.org/officeDocument/2006/relationships/oleObject" Target="../embeddings/oleObject48.bin"/><Relationship Id="rId7" Type="http://schemas.openxmlformats.org/officeDocument/2006/relationships/oleObject" Target="../embeddings/oleObject41.bin"/><Relationship Id="rId12" Type="http://schemas.openxmlformats.org/officeDocument/2006/relationships/image" Target="../media/image46.wmf"/><Relationship Id="rId17" Type="http://schemas.openxmlformats.org/officeDocument/2006/relationships/oleObject" Target="../embeddings/oleObject46.bin"/><Relationship Id="rId25"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4.vml"/><Relationship Id="rId6" Type="http://schemas.openxmlformats.org/officeDocument/2006/relationships/image" Target="../media/image43.wmf"/><Relationship Id="rId11" Type="http://schemas.openxmlformats.org/officeDocument/2006/relationships/oleObject" Target="../embeddings/oleObject43.bin"/><Relationship Id="rId24" Type="http://schemas.openxmlformats.org/officeDocument/2006/relationships/image" Target="../media/image52.wmf"/><Relationship Id="rId5" Type="http://schemas.openxmlformats.org/officeDocument/2006/relationships/oleObject" Target="../embeddings/oleObject40.bin"/><Relationship Id="rId15" Type="http://schemas.openxmlformats.org/officeDocument/2006/relationships/oleObject" Target="../embeddings/oleObject45.bin"/><Relationship Id="rId23" Type="http://schemas.openxmlformats.org/officeDocument/2006/relationships/oleObject" Target="../embeddings/oleObject49.bin"/><Relationship Id="rId28" Type="http://schemas.openxmlformats.org/officeDocument/2006/relationships/image" Target="../media/image54.wmf"/><Relationship Id="rId10" Type="http://schemas.openxmlformats.org/officeDocument/2006/relationships/image" Target="../media/image45.wmf"/><Relationship Id="rId19" Type="http://schemas.openxmlformats.org/officeDocument/2006/relationships/oleObject" Target="../embeddings/oleObject47.bin"/><Relationship Id="rId4" Type="http://schemas.openxmlformats.org/officeDocument/2006/relationships/image" Target="../media/image42.wmf"/><Relationship Id="rId9" Type="http://schemas.openxmlformats.org/officeDocument/2006/relationships/oleObject" Target="../embeddings/oleObject42.bin"/><Relationship Id="rId14" Type="http://schemas.openxmlformats.org/officeDocument/2006/relationships/image" Target="../media/image47.wmf"/><Relationship Id="rId22" Type="http://schemas.openxmlformats.org/officeDocument/2006/relationships/image" Target="../media/image51.wmf"/><Relationship Id="rId27"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9.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6.e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58.emf"/><Relationship Id="rId4" Type="http://schemas.openxmlformats.org/officeDocument/2006/relationships/image" Target="../media/image55.emf"/><Relationship Id="rId9" Type="http://schemas.openxmlformats.org/officeDocument/2006/relationships/oleObject" Target="../embeddings/oleObject55.bin"/><Relationship Id="rId14" Type="http://schemas.openxmlformats.org/officeDocument/2006/relationships/image" Target="../media/image60.wmf"/></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oleObject" Target="../embeddings/oleObject62.bin"/><Relationship Id="rId3" Type="http://schemas.openxmlformats.org/officeDocument/2006/relationships/notesSlide" Target="../notesSlides/notesSlide5.xml"/><Relationship Id="rId7" Type="http://schemas.openxmlformats.org/officeDocument/2006/relationships/image" Target="../media/image63.wmf"/><Relationship Id="rId12" Type="http://schemas.openxmlformats.org/officeDocument/2006/relationships/image" Target="../media/image65.wmf"/><Relationship Id="rId2" Type="http://schemas.openxmlformats.org/officeDocument/2006/relationships/slideLayout" Target="../slideLayouts/slideLayout4.xml"/><Relationship Id="rId16" Type="http://schemas.openxmlformats.org/officeDocument/2006/relationships/image" Target="../media/image67.wmf"/><Relationship Id="rId1" Type="http://schemas.openxmlformats.org/officeDocument/2006/relationships/vmlDrawing" Target="../drawings/vmlDrawing6.vml"/><Relationship Id="rId6" Type="http://schemas.openxmlformats.org/officeDocument/2006/relationships/oleObject" Target="../embeddings/oleObject59.bin"/><Relationship Id="rId11" Type="http://schemas.openxmlformats.org/officeDocument/2006/relationships/oleObject" Target="../embeddings/oleObject61.bin"/><Relationship Id="rId5" Type="http://schemas.openxmlformats.org/officeDocument/2006/relationships/image" Target="../media/image62.wmf"/><Relationship Id="rId15" Type="http://schemas.openxmlformats.org/officeDocument/2006/relationships/oleObject" Target="../embeddings/oleObject63.bin"/><Relationship Id="rId10" Type="http://schemas.openxmlformats.org/officeDocument/2006/relationships/image" Target="../media/image64.wmf"/><Relationship Id="rId4" Type="http://schemas.openxmlformats.org/officeDocument/2006/relationships/oleObject" Target="../embeddings/oleObject58.bin"/><Relationship Id="rId9" Type="http://schemas.openxmlformats.org/officeDocument/2006/relationships/oleObject" Target="../embeddings/oleObject60.bin"/><Relationship Id="rId14" Type="http://schemas.openxmlformats.org/officeDocument/2006/relationships/image" Target="../media/image6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18" Type="http://schemas.openxmlformats.org/officeDocument/2006/relationships/oleObject" Target="../embeddings/oleObject73.bin"/><Relationship Id="rId3" Type="http://schemas.openxmlformats.org/officeDocument/2006/relationships/oleObject" Target="../embeddings/oleObject64.bin"/><Relationship Id="rId21" Type="http://schemas.openxmlformats.org/officeDocument/2006/relationships/oleObject" Target="../embeddings/oleObject75.bin"/><Relationship Id="rId7" Type="http://schemas.openxmlformats.org/officeDocument/2006/relationships/oleObject" Target="../embeddings/oleObject66.bin"/><Relationship Id="rId12" Type="http://schemas.openxmlformats.org/officeDocument/2006/relationships/oleObject" Target="../embeddings/oleObject69.bin"/><Relationship Id="rId1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image" Target="../media/image75.wmf"/><Relationship Id="rId1" Type="http://schemas.openxmlformats.org/officeDocument/2006/relationships/vmlDrawing" Target="../drawings/vmlDrawing7.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65.bin"/><Relationship Id="rId15" Type="http://schemas.openxmlformats.org/officeDocument/2006/relationships/image" Target="../media/image74.wmf"/><Relationship Id="rId10" Type="http://schemas.openxmlformats.org/officeDocument/2006/relationships/oleObject" Target="../embeddings/oleObject68.bin"/><Relationship Id="rId19" Type="http://schemas.openxmlformats.org/officeDocument/2006/relationships/oleObject" Target="../embeddings/oleObject74.bin"/><Relationship Id="rId4" Type="http://schemas.openxmlformats.org/officeDocument/2006/relationships/image" Target="../media/image69.wmf"/><Relationship Id="rId9" Type="http://schemas.openxmlformats.org/officeDocument/2006/relationships/oleObject" Target="../embeddings/oleObject67.bin"/><Relationship Id="rId14" Type="http://schemas.openxmlformats.org/officeDocument/2006/relationships/oleObject" Target="../embeddings/oleObject70.bin"/></Relationships>
</file>

<file path=ppt/slides/_rels/slide17.xml.rels><?xml version="1.0" encoding="UTF-8" standalone="yes"?>
<Relationships xmlns="http://schemas.openxmlformats.org/package/2006/relationships"><Relationship Id="rId13" Type="http://schemas.openxmlformats.org/officeDocument/2006/relationships/image" Target="../media/image80.wmf"/><Relationship Id="rId18" Type="http://schemas.openxmlformats.org/officeDocument/2006/relationships/oleObject" Target="../embeddings/oleObject83.bin"/><Relationship Id="rId26" Type="http://schemas.openxmlformats.org/officeDocument/2006/relationships/oleObject" Target="../embeddings/oleObject87.bin"/><Relationship Id="rId3" Type="http://schemas.openxmlformats.org/officeDocument/2006/relationships/image" Target="../media/image91.wmf"/><Relationship Id="rId21" Type="http://schemas.openxmlformats.org/officeDocument/2006/relationships/image" Target="../media/image84.wmf"/><Relationship Id="rId7" Type="http://schemas.openxmlformats.org/officeDocument/2006/relationships/image" Target="../media/image77.wmf"/><Relationship Id="rId12" Type="http://schemas.openxmlformats.org/officeDocument/2006/relationships/oleObject" Target="../embeddings/oleObject80.bin"/><Relationship Id="rId17" Type="http://schemas.openxmlformats.org/officeDocument/2006/relationships/image" Target="../media/image82.wmf"/><Relationship Id="rId25" Type="http://schemas.openxmlformats.org/officeDocument/2006/relationships/image" Target="../media/image86.wmf"/><Relationship Id="rId33" Type="http://schemas.openxmlformats.org/officeDocument/2006/relationships/image" Target="../media/image90.emf"/><Relationship Id="rId2" Type="http://schemas.openxmlformats.org/officeDocument/2006/relationships/slideLayout" Target="../slideLayouts/slideLayout2.xml"/><Relationship Id="rId16" Type="http://schemas.openxmlformats.org/officeDocument/2006/relationships/oleObject" Target="../embeddings/oleObject82.bin"/><Relationship Id="rId20" Type="http://schemas.openxmlformats.org/officeDocument/2006/relationships/oleObject" Target="../embeddings/oleObject84.bin"/><Relationship Id="rId29" Type="http://schemas.openxmlformats.org/officeDocument/2006/relationships/image" Target="../media/image88.emf"/><Relationship Id="rId1" Type="http://schemas.openxmlformats.org/officeDocument/2006/relationships/vmlDrawing" Target="../drawings/vmlDrawing8.vml"/><Relationship Id="rId6" Type="http://schemas.openxmlformats.org/officeDocument/2006/relationships/oleObject" Target="../embeddings/oleObject77.bin"/><Relationship Id="rId11" Type="http://schemas.openxmlformats.org/officeDocument/2006/relationships/image" Target="../media/image79.wmf"/><Relationship Id="rId24" Type="http://schemas.openxmlformats.org/officeDocument/2006/relationships/oleObject" Target="../embeddings/oleObject86.bin"/><Relationship Id="rId32" Type="http://schemas.openxmlformats.org/officeDocument/2006/relationships/oleObject" Target="../embeddings/oleObject90.bin"/><Relationship Id="rId5" Type="http://schemas.openxmlformats.org/officeDocument/2006/relationships/image" Target="../media/image76.wmf"/><Relationship Id="rId15" Type="http://schemas.openxmlformats.org/officeDocument/2006/relationships/image" Target="../media/image81.wmf"/><Relationship Id="rId23" Type="http://schemas.openxmlformats.org/officeDocument/2006/relationships/image" Target="../media/image85.wmf"/><Relationship Id="rId28" Type="http://schemas.openxmlformats.org/officeDocument/2006/relationships/oleObject" Target="../embeddings/oleObject88.bin"/><Relationship Id="rId10" Type="http://schemas.openxmlformats.org/officeDocument/2006/relationships/oleObject" Target="../embeddings/oleObject79.bin"/><Relationship Id="rId19" Type="http://schemas.openxmlformats.org/officeDocument/2006/relationships/image" Target="../media/image83.wmf"/><Relationship Id="rId31" Type="http://schemas.openxmlformats.org/officeDocument/2006/relationships/image" Target="../media/image89.wmf"/><Relationship Id="rId4" Type="http://schemas.openxmlformats.org/officeDocument/2006/relationships/oleObject" Target="../embeddings/oleObject76.bin"/><Relationship Id="rId9" Type="http://schemas.openxmlformats.org/officeDocument/2006/relationships/image" Target="../media/image78.wmf"/><Relationship Id="rId14" Type="http://schemas.openxmlformats.org/officeDocument/2006/relationships/oleObject" Target="../embeddings/oleObject81.bin"/><Relationship Id="rId22" Type="http://schemas.openxmlformats.org/officeDocument/2006/relationships/oleObject" Target="../embeddings/oleObject85.bin"/><Relationship Id="rId27" Type="http://schemas.openxmlformats.org/officeDocument/2006/relationships/image" Target="../media/image87.wmf"/><Relationship Id="rId30" Type="http://schemas.openxmlformats.org/officeDocument/2006/relationships/oleObject" Target="../embeddings/oleObject89.bin"/><Relationship Id="rId8" Type="http://schemas.openxmlformats.org/officeDocument/2006/relationships/oleObject" Target="../embeddings/oleObject7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96.emf"/><Relationship Id="rId18" Type="http://schemas.openxmlformats.org/officeDocument/2006/relationships/oleObject" Target="../embeddings/oleObject98.bin"/><Relationship Id="rId26" Type="http://schemas.openxmlformats.org/officeDocument/2006/relationships/oleObject" Target="../embeddings/oleObject102.bin"/><Relationship Id="rId3" Type="http://schemas.openxmlformats.org/officeDocument/2006/relationships/image" Target="../media/image106.wmf"/><Relationship Id="rId21" Type="http://schemas.openxmlformats.org/officeDocument/2006/relationships/image" Target="../media/image100.emf"/><Relationship Id="rId7" Type="http://schemas.openxmlformats.org/officeDocument/2006/relationships/image" Target="../media/image93.wmf"/><Relationship Id="rId12" Type="http://schemas.openxmlformats.org/officeDocument/2006/relationships/oleObject" Target="../embeddings/oleObject95.bin"/><Relationship Id="rId17" Type="http://schemas.openxmlformats.org/officeDocument/2006/relationships/image" Target="../media/image98.wmf"/><Relationship Id="rId25" Type="http://schemas.openxmlformats.org/officeDocument/2006/relationships/image" Target="../media/image102.emf"/><Relationship Id="rId2" Type="http://schemas.openxmlformats.org/officeDocument/2006/relationships/slideLayout" Target="../slideLayouts/slideLayout2.xml"/><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image" Target="../media/image104.emf"/><Relationship Id="rId1" Type="http://schemas.openxmlformats.org/officeDocument/2006/relationships/vmlDrawing" Target="../drawings/vmlDrawing9.vml"/><Relationship Id="rId6" Type="http://schemas.openxmlformats.org/officeDocument/2006/relationships/oleObject" Target="../embeddings/oleObject92.bin"/><Relationship Id="rId11" Type="http://schemas.openxmlformats.org/officeDocument/2006/relationships/image" Target="../media/image95.wmf"/><Relationship Id="rId24" Type="http://schemas.openxmlformats.org/officeDocument/2006/relationships/oleObject" Target="../embeddings/oleObject101.bin"/><Relationship Id="rId5" Type="http://schemas.openxmlformats.org/officeDocument/2006/relationships/image" Target="../media/image92.e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103.bin"/><Relationship Id="rId10" Type="http://schemas.openxmlformats.org/officeDocument/2006/relationships/oleObject" Target="../embeddings/oleObject94.bin"/><Relationship Id="rId19" Type="http://schemas.openxmlformats.org/officeDocument/2006/relationships/image" Target="../media/image99.wmf"/><Relationship Id="rId31" Type="http://schemas.openxmlformats.org/officeDocument/2006/relationships/image" Target="../media/image105.wmf"/><Relationship Id="rId4" Type="http://schemas.openxmlformats.org/officeDocument/2006/relationships/oleObject" Target="../embeddings/oleObject91.bin"/><Relationship Id="rId9" Type="http://schemas.openxmlformats.org/officeDocument/2006/relationships/image" Target="../media/image94.e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103.emf"/><Relationship Id="rId30" Type="http://schemas.openxmlformats.org/officeDocument/2006/relationships/oleObject" Target="../embeddings/oleObject104.bin"/></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emf"/><Relationship Id="rId18" Type="http://schemas.openxmlformats.org/officeDocument/2006/relationships/oleObject" Target="../embeddings/oleObject10.bin"/><Relationship Id="rId3" Type="http://schemas.openxmlformats.org/officeDocument/2006/relationships/notesSlide" Target="../notesSlides/notesSlide3.xml"/><Relationship Id="rId21" Type="http://schemas.openxmlformats.org/officeDocument/2006/relationships/image" Target="../media/image14.emf"/><Relationship Id="rId7" Type="http://schemas.openxmlformats.org/officeDocument/2006/relationships/image" Target="../media/image7.emf"/><Relationship Id="rId12" Type="http://schemas.openxmlformats.org/officeDocument/2006/relationships/oleObject" Target="../embeddings/oleObject7.bin"/><Relationship Id="rId17" Type="http://schemas.openxmlformats.org/officeDocument/2006/relationships/image" Target="../media/image12.emf"/><Relationship Id="rId2" Type="http://schemas.openxmlformats.org/officeDocument/2006/relationships/slideLayout" Target="../slideLayouts/slideLayout4.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10" Type="http://schemas.openxmlformats.org/officeDocument/2006/relationships/oleObject" Target="../embeddings/oleObject6.bin"/><Relationship Id="rId19" Type="http://schemas.openxmlformats.org/officeDocument/2006/relationships/image" Target="../media/image13.emf"/><Relationship Id="rId4" Type="http://schemas.openxmlformats.org/officeDocument/2006/relationships/oleObject" Target="../embeddings/oleObject3.bin"/><Relationship Id="rId9" Type="http://schemas.openxmlformats.org/officeDocument/2006/relationships/image" Target="../media/image8.e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oleObject" Target="../embeddings/oleObject20.bin"/><Relationship Id="rId26" Type="http://schemas.openxmlformats.org/officeDocument/2006/relationships/oleObject" Target="../embeddings/oleObject24.bin"/><Relationship Id="rId39" Type="http://schemas.openxmlformats.org/officeDocument/2006/relationships/image" Target="../media/image32.wmf"/><Relationship Id="rId21" Type="http://schemas.openxmlformats.org/officeDocument/2006/relationships/image" Target="../media/image23.wmf"/><Relationship Id="rId34" Type="http://schemas.openxmlformats.org/officeDocument/2006/relationships/oleObject" Target="../embeddings/oleObject28.bin"/><Relationship Id="rId42" Type="http://schemas.openxmlformats.org/officeDocument/2006/relationships/oleObject" Target="../embeddings/oleObject32.bin"/><Relationship Id="rId47" Type="http://schemas.openxmlformats.org/officeDocument/2006/relationships/image" Target="../media/image36.wmf"/><Relationship Id="rId50" Type="http://schemas.openxmlformats.org/officeDocument/2006/relationships/oleObject" Target="../embeddings/oleObject36.bin"/><Relationship Id="rId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9.bin"/><Relationship Id="rId29" Type="http://schemas.openxmlformats.org/officeDocument/2006/relationships/image" Target="../media/image27.wmf"/><Relationship Id="rId11" Type="http://schemas.openxmlformats.org/officeDocument/2006/relationships/oleObject" Target="../embeddings/oleObject16.bin"/><Relationship Id="rId24" Type="http://schemas.openxmlformats.org/officeDocument/2006/relationships/oleObject" Target="../embeddings/oleObject23.bin"/><Relationship Id="rId32" Type="http://schemas.openxmlformats.org/officeDocument/2006/relationships/oleObject" Target="../embeddings/oleObject27.bin"/><Relationship Id="rId37" Type="http://schemas.openxmlformats.org/officeDocument/2006/relationships/image" Target="../media/image31.emf"/><Relationship Id="rId40" Type="http://schemas.openxmlformats.org/officeDocument/2006/relationships/oleObject" Target="../embeddings/oleObject31.bin"/><Relationship Id="rId45" Type="http://schemas.openxmlformats.org/officeDocument/2006/relationships/image" Target="../media/image35.wmf"/><Relationship Id="rId53" Type="http://schemas.openxmlformats.org/officeDocument/2006/relationships/image" Target="../media/image39.wmf"/><Relationship Id="rId5" Type="http://schemas.openxmlformats.org/officeDocument/2006/relationships/image" Target="../media/image40.wmf"/><Relationship Id="rId10" Type="http://schemas.openxmlformats.org/officeDocument/2006/relationships/image" Target="../media/image18.emf"/><Relationship Id="rId19" Type="http://schemas.openxmlformats.org/officeDocument/2006/relationships/image" Target="../media/image22.wmf"/><Relationship Id="rId31" Type="http://schemas.openxmlformats.org/officeDocument/2006/relationships/image" Target="../media/image28.wmf"/><Relationship Id="rId44" Type="http://schemas.openxmlformats.org/officeDocument/2006/relationships/oleObject" Target="../embeddings/oleObject33.bin"/><Relationship Id="rId52" Type="http://schemas.openxmlformats.org/officeDocument/2006/relationships/oleObject" Target="../embeddings/oleObject37.bin"/><Relationship Id="rId4" Type="http://schemas.openxmlformats.org/officeDocument/2006/relationships/image" Target="../media/image16.emf"/><Relationship Id="rId9" Type="http://schemas.openxmlformats.org/officeDocument/2006/relationships/oleObject" Target="../embeddings/oleObject15.bin"/><Relationship Id="rId14" Type="http://schemas.openxmlformats.org/officeDocument/2006/relationships/oleObject" Target="../embeddings/oleObject18.bin"/><Relationship Id="rId22" Type="http://schemas.openxmlformats.org/officeDocument/2006/relationships/oleObject" Target="../embeddings/oleObject22.bin"/><Relationship Id="rId27" Type="http://schemas.openxmlformats.org/officeDocument/2006/relationships/image" Target="../media/image26.emf"/><Relationship Id="rId30" Type="http://schemas.openxmlformats.org/officeDocument/2006/relationships/oleObject" Target="../embeddings/oleObject26.bin"/><Relationship Id="rId35" Type="http://schemas.openxmlformats.org/officeDocument/2006/relationships/image" Target="../media/image30.emf"/><Relationship Id="rId43" Type="http://schemas.openxmlformats.org/officeDocument/2006/relationships/image" Target="../media/image34.wmf"/><Relationship Id="rId48" Type="http://schemas.openxmlformats.org/officeDocument/2006/relationships/oleObject" Target="../embeddings/oleObject35.bin"/><Relationship Id="rId8" Type="http://schemas.openxmlformats.org/officeDocument/2006/relationships/image" Target="../media/image17.emf"/><Relationship Id="rId51" Type="http://schemas.openxmlformats.org/officeDocument/2006/relationships/image" Target="../media/image38.wmf"/><Relationship Id="rId3" Type="http://schemas.openxmlformats.org/officeDocument/2006/relationships/oleObject" Target="../embeddings/oleObject13.bin"/><Relationship Id="rId12" Type="http://schemas.openxmlformats.org/officeDocument/2006/relationships/image" Target="../media/image19.emf"/><Relationship Id="rId17" Type="http://schemas.openxmlformats.org/officeDocument/2006/relationships/image" Target="../media/image21.wmf"/><Relationship Id="rId25" Type="http://schemas.openxmlformats.org/officeDocument/2006/relationships/image" Target="../media/image25.wmf"/><Relationship Id="rId33" Type="http://schemas.openxmlformats.org/officeDocument/2006/relationships/image" Target="../media/image29.wmf"/><Relationship Id="rId38" Type="http://schemas.openxmlformats.org/officeDocument/2006/relationships/oleObject" Target="../embeddings/oleObject30.bin"/><Relationship Id="rId46" Type="http://schemas.openxmlformats.org/officeDocument/2006/relationships/oleObject" Target="../embeddings/oleObject34.bin"/><Relationship Id="rId20" Type="http://schemas.openxmlformats.org/officeDocument/2006/relationships/oleObject" Target="../embeddings/oleObject21.bin"/><Relationship Id="rId41" Type="http://schemas.openxmlformats.org/officeDocument/2006/relationships/image" Target="../media/image33.wmf"/><Relationship Id="rId54" Type="http://schemas.openxmlformats.org/officeDocument/2006/relationships/oleObject" Target="../embeddings/oleObject38.bin"/><Relationship Id="rId1" Type="http://schemas.openxmlformats.org/officeDocument/2006/relationships/vmlDrawing" Target="../drawings/vmlDrawing3.vml"/><Relationship Id="rId6" Type="http://schemas.openxmlformats.org/officeDocument/2006/relationships/image" Target="../media/image41.wmf"/><Relationship Id="rId15" Type="http://schemas.openxmlformats.org/officeDocument/2006/relationships/image" Target="../media/image20.wmf"/><Relationship Id="rId23" Type="http://schemas.openxmlformats.org/officeDocument/2006/relationships/image" Target="../media/image24.emf"/><Relationship Id="rId28" Type="http://schemas.openxmlformats.org/officeDocument/2006/relationships/oleObject" Target="../embeddings/oleObject25.bin"/><Relationship Id="rId36" Type="http://schemas.openxmlformats.org/officeDocument/2006/relationships/oleObject" Target="../embeddings/oleObject29.bin"/><Relationship Id="rId49"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March 1,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05609" y="1447800"/>
            <a:ext cx="282481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March 1,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65808"/>
            <a:ext cx="69342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Newton’s third law of motion</a:t>
            </a:r>
          </a:p>
          <a:p>
            <a:pPr marL="990600" lvl="1" indent="-533400">
              <a:spcBef>
                <a:spcPct val="20000"/>
              </a:spcBef>
              <a:buFont typeface="Arial"/>
              <a:buChar char="•"/>
            </a:pPr>
            <a:r>
              <a:rPr lang="en-US" sz="2800" dirty="0">
                <a:solidFill>
                  <a:srgbClr val="CC00CC"/>
                </a:solidFill>
                <a:latin typeface="Arial Narrow" pitchFamily="-84" charset="0"/>
              </a:rPr>
              <a:t>Categories of Forces</a:t>
            </a:r>
          </a:p>
          <a:p>
            <a:pPr marL="990600" lvl="1" indent="-533400">
              <a:spcBef>
                <a:spcPct val="20000"/>
              </a:spcBef>
              <a:buFont typeface="Arial"/>
              <a:buChar char="•"/>
            </a:pPr>
            <a:r>
              <a:rPr lang="en-US" sz="2800" dirty="0">
                <a:solidFill>
                  <a:srgbClr val="CC00CC"/>
                </a:solidFill>
                <a:latin typeface="Arial Narrow" pitchFamily="-84" charset="0"/>
              </a:rPr>
              <a:t>Gravitational Force and Weight</a:t>
            </a:r>
          </a:p>
          <a:p>
            <a:pPr marL="990600" lvl="1" indent="-533400">
              <a:spcBef>
                <a:spcPct val="20000"/>
              </a:spcBef>
              <a:buFont typeface="Arial"/>
              <a:buChar char="•"/>
            </a:pPr>
            <a:r>
              <a:rPr lang="en-US" sz="2800" dirty="0">
                <a:solidFill>
                  <a:srgbClr val="CC00CC"/>
                </a:solidFill>
                <a:latin typeface="Arial Narrow" pitchFamily="-84" charset="0"/>
              </a:rPr>
              <a:t>Application of Newton’s Laws</a:t>
            </a:r>
          </a:p>
          <a:p>
            <a:pPr marL="990600" lvl="1" indent="-533400">
              <a:spcBef>
                <a:spcPct val="20000"/>
              </a:spcBef>
              <a:buFont typeface="Arial"/>
              <a:buChar char="•"/>
            </a:pPr>
            <a:r>
              <a:rPr lang="en-US" sz="2800" dirty="0">
                <a:solidFill>
                  <a:srgbClr val="CC00CC"/>
                </a:solidFill>
                <a:latin typeface="Arial Narrow" pitchFamily="-84" charset="0"/>
              </a:rPr>
              <a:t>Force of Friction</a:t>
            </a:r>
            <a:endParaRPr lang="en-US" sz="2800" dirty="0">
              <a:solidFill>
                <a:srgbClr val="CC00CC"/>
              </a:solidFill>
              <a:latin typeface="Arial Narrow" charset="0"/>
            </a:endParaRPr>
          </a:p>
        </p:txBody>
      </p:sp>
      <p:sp>
        <p:nvSpPr>
          <p:cNvPr id="8" name="Text Box 11">
            <a:extLst>
              <a:ext uri="{FF2B5EF4-FFF2-40B4-BE49-F238E27FC236}">
                <a16:creationId xmlns:a16="http://schemas.microsoft.com/office/drawing/2014/main" id="{1393C634-29A6-144C-B836-D308A24625FB}"/>
              </a:ext>
            </a:extLst>
          </p:cNvPr>
          <p:cNvSpPr txBox="1">
            <a:spLocks noChangeArrowheads="1"/>
          </p:cNvSpPr>
          <p:nvPr/>
        </p:nvSpPr>
        <p:spPr bwMode="auto">
          <a:xfrm>
            <a:off x="812581" y="5383738"/>
            <a:ext cx="778668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#5, due 11pm, Tuesday, March 23!!</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21520" name="Rectangle 6"/>
          <p:cNvSpPr>
            <a:spLocks noGrp="1" noChangeArrowheads="1"/>
          </p:cNvSpPr>
          <p:nvPr>
            <p:ph type="sldNum" sz="quarter" idx="12"/>
          </p:nvPr>
        </p:nvSpPr>
        <p:spPr>
          <a:noFill/>
        </p:spPr>
        <p:txBody>
          <a:bodyPr/>
          <a:lstStyle/>
          <a:p>
            <a:fld id="{94383DC1-9DD0-A049-82BF-F2F0900F0682}" type="slidenum">
              <a:rPr lang="en-US">
                <a:latin typeface="Arial Narrow" pitchFamily="-84" charset="0"/>
              </a:rPr>
              <a:pPr/>
              <a:t>10</a:t>
            </a:fld>
            <a:endParaRPr lang="en-US">
              <a:latin typeface="Arial Narrow" pitchFamily="-84" charset="0"/>
            </a:endParaRPr>
          </a:p>
        </p:txBody>
      </p:sp>
      <p:sp>
        <p:nvSpPr>
          <p:cNvPr id="21521"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E239AD5-C121-2E45-B84D-7B0B43E7A0F1}" type="slidenum">
              <a:rPr lang="en-US" sz="1400" b="1">
                <a:solidFill>
                  <a:srgbClr val="A50021"/>
                </a:solidFill>
                <a:latin typeface="Arial Narrow" pitchFamily="-84" charset="0"/>
              </a:rPr>
              <a:pPr algn="r"/>
              <a:t>10</a:t>
            </a:fld>
            <a:endParaRPr lang="en-US" sz="1400" b="1">
              <a:solidFill>
                <a:srgbClr val="A50021"/>
              </a:solidFill>
              <a:latin typeface="Arial Narrow" pitchFamily="-84"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b) Who moves farther while their hands are in contact?</a:t>
            </a:r>
            <a:endParaRPr lang="en-US" baseline="30000">
              <a:solidFill>
                <a:schemeClr val="accent2"/>
              </a:solidFill>
              <a:latin typeface="Arial Narrow" pitchFamily="-84"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pitchFamily="-84"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mc:AlternateContent xmlns:mc="http://schemas.openxmlformats.org/markup-compatibility/2006">
              <mc:Choice xmlns:v="urn:schemas-microsoft-com:vml" Requires="v">
                <p:oleObj spid="_x0000_s204999" name="Equation" r:id="rId3" imgW="304560" imgH="228600" progId="Equation.DSMT4">
                  <p:embed/>
                </p:oleObj>
              </mc:Choice>
              <mc:Fallback>
                <p:oleObj name="Equation" r:id="rId3" imgW="304560" imgH="228600" progId="Equation.DSMT4">
                  <p:embed/>
                  <p:pic>
                    <p:nvPicPr>
                      <p:cNvPr id="27034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94163"/>
                        <a:ext cx="538163" cy="3667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mc:AlternateContent xmlns:mc="http://schemas.openxmlformats.org/markup-compatibility/2006">
              <mc:Choice xmlns:v="urn:schemas-microsoft-com:vml" Requires="v">
                <p:oleObj spid="_x0000_s205000" name="Equation" r:id="rId5" imgW="368280" imgH="241200" progId="Equation.DSMT4">
                  <p:embed/>
                </p:oleObj>
              </mc:Choice>
              <mc:Fallback>
                <p:oleObj name="Equation" r:id="rId5" imgW="368280" imgH="241200" progId="Equation.DSMT4">
                  <p:embed/>
                  <p:pic>
                    <p:nvPicPr>
                      <p:cNvPr id="27034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465263"/>
                        <a:ext cx="957262" cy="712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mc:AlternateContent xmlns:mc="http://schemas.openxmlformats.org/markup-compatibility/2006">
              <mc:Choice xmlns:v="urn:schemas-microsoft-com:vml" Requires="v">
                <p:oleObj spid="_x0000_s205001" name="Equation" r:id="rId7" imgW="1231560" imgH="431640" progId="Equation.DSMT4">
                  <p:embed/>
                </p:oleObj>
              </mc:Choice>
              <mc:Fallback>
                <p:oleObj name="Equation" r:id="rId7" imgW="1231560" imgH="431640" progId="Equation.DSMT4">
                  <p:embed/>
                  <p:pic>
                    <p:nvPicPr>
                      <p:cNvPr id="27034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637088"/>
                        <a:ext cx="2238375" cy="6969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mc:AlternateContent xmlns:mc="http://schemas.openxmlformats.org/markup-compatibility/2006">
              <mc:Choice xmlns:v="urn:schemas-microsoft-com:vml" Requires="v">
                <p:oleObj spid="_x0000_s205002" name="Equation" r:id="rId9" imgW="583920" imgH="393480" progId="Equation.DSMT4">
                  <p:embed/>
                </p:oleObj>
              </mc:Choice>
              <mc:Fallback>
                <p:oleObj name="Equation" r:id="rId9" imgW="583920" imgH="393480" progId="Equation.DSMT4">
                  <p:embed/>
                  <p:pic>
                    <p:nvPicPr>
                      <p:cNvPr id="27034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1033463" cy="631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mc:AlternateContent xmlns:mc="http://schemas.openxmlformats.org/markup-compatibility/2006">
              <mc:Choice xmlns:v="urn:schemas-microsoft-com:vml" Requires="v">
                <p:oleObj spid="_x0000_s205003" name="Equation" r:id="rId11" imgW="571320" imgH="393480" progId="Equation.3">
                  <p:embed/>
                </p:oleObj>
              </mc:Choice>
              <mc:Fallback>
                <p:oleObj name="Equation" r:id="rId11" imgW="571320" imgH="393480" progId="Equation.3">
                  <p:embed/>
                  <p:pic>
                    <p:nvPicPr>
                      <p:cNvPr id="270345"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1238" y="1381125"/>
                        <a:ext cx="1489075" cy="879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mc:AlternateContent xmlns:mc="http://schemas.openxmlformats.org/markup-compatibility/2006">
              <mc:Choice xmlns:v="urn:schemas-microsoft-com:vml" Requires="v">
                <p:oleObj spid="_x0000_s205004" name="Equation" r:id="rId13" imgW="469800" imgH="393480" progId="Equation.3">
                  <p:embed/>
                </p:oleObj>
              </mc:Choice>
              <mc:Fallback>
                <p:oleObj name="Equation" r:id="rId13" imgW="469800" imgH="393480" progId="Equation.3">
                  <p:embed/>
                  <p:pic>
                    <p:nvPicPr>
                      <p:cNvPr id="27034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1438" y="1381125"/>
                        <a:ext cx="1223962" cy="879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mc:AlternateContent xmlns:mc="http://schemas.openxmlformats.org/markup-compatibility/2006">
              <mc:Choice xmlns:v="urn:schemas-microsoft-com:vml" Requires="v">
                <p:oleObj spid="_x0000_s205005" name="Equation" r:id="rId15" imgW="419040" imgH="393480" progId="Equation.DSMT4">
                  <p:embed/>
                </p:oleObj>
              </mc:Choice>
              <mc:Fallback>
                <p:oleObj name="Equation" r:id="rId15" imgW="419040" imgH="393480" progId="Equation.DSMT4">
                  <p:embed/>
                  <p:pic>
                    <p:nvPicPr>
                      <p:cNvPr id="27034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4699000"/>
                        <a:ext cx="762000" cy="635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mc:AlternateContent xmlns:mc="http://schemas.openxmlformats.org/markup-compatibility/2006">
              <mc:Choice xmlns:v="urn:schemas-microsoft-com:vml" Requires="v">
                <p:oleObj spid="_x0000_s205006" name="Equation" r:id="rId17" imgW="711000" imgH="228600" progId="Equation.DSMT4">
                  <p:embed/>
                </p:oleObj>
              </mc:Choice>
              <mc:Fallback>
                <p:oleObj name="Equation" r:id="rId17" imgW="711000" imgH="228600" progId="Equation.DSMT4">
                  <p:embed/>
                  <p:pic>
                    <p:nvPicPr>
                      <p:cNvPr id="270348"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438" y="1484313"/>
                        <a:ext cx="1851025" cy="674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mc:AlternateContent xmlns:mc="http://schemas.openxmlformats.org/markup-compatibility/2006">
              <mc:Choice xmlns:v="urn:schemas-microsoft-com:vml" Requires="v">
                <p:oleObj spid="_x0000_s205007" name="Equation" r:id="rId19" imgW="380880" imgH="228600" progId="Equation.DSMT4">
                  <p:embed/>
                </p:oleObj>
              </mc:Choice>
              <mc:Fallback>
                <p:oleObj name="Equation" r:id="rId19" imgW="380880" imgH="228600" progId="Equation.DSMT4">
                  <p:embed/>
                  <p:pic>
                    <p:nvPicPr>
                      <p:cNvPr id="270349"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48238" y="1484313"/>
                        <a:ext cx="992187" cy="674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mc:AlternateContent xmlns:mc="http://schemas.openxmlformats.org/markup-compatibility/2006">
              <mc:Choice xmlns:v="urn:schemas-microsoft-com:vml" Requires="v">
                <p:oleObj spid="_x0000_s205008" name="Equation" r:id="rId21" imgW="406080" imgH="241200" progId="Equation.DSMT4">
                  <p:embed/>
                </p:oleObj>
              </mc:Choice>
              <mc:Fallback>
                <p:oleObj name="Equation" r:id="rId21" imgW="406080" imgH="241200" progId="Equation.DSMT4">
                  <p:embed/>
                  <p:pic>
                    <p:nvPicPr>
                      <p:cNvPr id="27035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685800"/>
                        <a:ext cx="1166813" cy="6826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mc:AlternateContent xmlns:mc="http://schemas.openxmlformats.org/markup-compatibility/2006">
              <mc:Choice xmlns:v="urn:schemas-microsoft-com:vml" Requires="v">
                <p:oleObj spid="_x0000_s205009" name="Equation" r:id="rId23" imgW="774360" imgH="228600" progId="Equation.DSMT4">
                  <p:embed/>
                </p:oleObj>
              </mc:Choice>
              <mc:Fallback>
                <p:oleObj name="Equation" r:id="rId23" imgW="774360" imgH="228600" progId="Equation.DSMT4">
                  <p:embed/>
                  <p:pic>
                    <p:nvPicPr>
                      <p:cNvPr id="270351"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695325"/>
                        <a:ext cx="2225675"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mc:AlternateContent xmlns:mc="http://schemas.openxmlformats.org/markup-compatibility/2006">
              <mc:Choice xmlns:v="urn:schemas-microsoft-com:vml" Requires="v">
                <p:oleObj spid="_x0000_s205010" name="Equation" r:id="rId25" imgW="291960" imgH="228600" progId="Equation.DSMT4">
                  <p:embed/>
                </p:oleObj>
              </mc:Choice>
              <mc:Fallback>
                <p:oleObj name="Equation" r:id="rId25" imgW="291960" imgH="228600" progId="Equation.DSMT4">
                  <p:embed/>
                  <p:pic>
                    <p:nvPicPr>
                      <p:cNvPr id="270352"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695325"/>
                        <a:ext cx="838200"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70353" name="Text Box 17"/>
          <p:cNvSpPr txBox="1">
            <a:spLocks noChangeArrowheads="1"/>
          </p:cNvSpPr>
          <p:nvPr/>
        </p:nvSpPr>
        <p:spPr bwMode="auto">
          <a:xfrm>
            <a:off x="381000" y="2514600"/>
            <a:ext cx="8458200" cy="46166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pitchFamily="-84" charset="0"/>
              </a:rPr>
              <a:t>So boy’s speed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dirty="0">
                <a:solidFill>
                  <a:srgbClr val="A50021"/>
                </a:solidFill>
                <a:latin typeface="Arial Narrow" pitchFamily="-84" charset="0"/>
              </a:rPr>
              <a:t>Man’s speed</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dirty="0">
                <a:solidFill>
                  <a:srgbClr val="A50021"/>
                </a:solidFill>
                <a:latin typeface="Arial Narrow" pitchFamily="-84" charset="0"/>
              </a:rPr>
              <a:t>Boy’s speed</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pitchFamily="-84"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Grp="1" noChangeAspect="1"/>
          </p:cNvGraphicFramePr>
          <p:nvPr>
            <p:ph idx="1"/>
          </p:nvPr>
        </p:nvGraphicFramePr>
        <p:xfrm>
          <a:off x="2965450" y="3962400"/>
          <a:ext cx="1454150" cy="617538"/>
        </p:xfrm>
        <a:graphic>
          <a:graphicData uri="http://schemas.openxmlformats.org/presentationml/2006/ole">
            <mc:AlternateContent xmlns:mc="http://schemas.openxmlformats.org/markup-compatibility/2006">
              <mc:Choice xmlns:v="urn:schemas-microsoft-com:vml" Requires="v">
                <p:oleObj spid="_x0000_s205011" name="Equation" r:id="rId27" imgW="927000" imgH="393480" progId="Equation.DSMT4">
                  <p:embed/>
                </p:oleObj>
              </mc:Choice>
              <mc:Fallback>
                <p:oleObj name="Equation" r:id="rId27" imgW="927000" imgH="393480" progId="Equation.DSMT4">
                  <p:embed/>
                  <p:pic>
                    <p:nvPicPr>
                      <p:cNvPr id="270361"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5450" y="3962400"/>
                        <a:ext cx="1454150" cy="6175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ea typeface="ＭＳ Ｐゴシック" pitchFamily="-84" charset="-128"/>
                <a:cs typeface="ＭＳ Ｐゴシック" pitchFamily="-84" charset="-128"/>
              </a:rPr>
              <a:t>Example of Newton’s 3rd Law, cnt’d </a:t>
            </a:r>
          </a:p>
        </p:txBody>
      </p:sp>
    </p:spTree>
    <p:extLst>
      <p:ext uri="{BB962C8B-B14F-4D97-AF65-F5344CB8AC3E}">
        <p14:creationId xmlns:p14="http://schemas.microsoft.com/office/powerpoint/2010/main" val="78884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D57CF-506C-7441-903B-A0D88C713188}"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09600" y="0"/>
            <a:ext cx="7772400" cy="838200"/>
          </a:xfrm>
        </p:spPr>
        <p:txBody>
          <a:bodyPr/>
          <a:lstStyle/>
          <a:p>
            <a:r>
              <a:rPr lang="en-US">
                <a:latin typeface="Arial Narrow" charset="0"/>
                <a:ea typeface="ＭＳ Ｐゴシック" charset="0"/>
                <a:cs typeface="ＭＳ Ｐゴシック" charset="0"/>
              </a:rPr>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dirty="0">
                <a:latin typeface="Arial Narrow" charset="0"/>
                <a:ea typeface="ＭＳ Ｐゴシック" charset="0"/>
                <a:cs typeface="ＭＳ Ｐゴシック" charset="0"/>
              </a:rPr>
              <a:t>Fundamental Forces: Truly unique forces that cannot be derived from any other forces (</a:t>
            </a:r>
            <a:r>
              <a:rPr lang="en-US" dirty="0">
                <a:solidFill>
                  <a:srgbClr val="CC00CC"/>
                </a:solidFill>
                <a:latin typeface="Arial Narrow" charset="0"/>
                <a:ea typeface="ＭＳ Ｐゴシック" charset="0"/>
                <a:cs typeface="ＭＳ Ｐゴシック" charset="0"/>
              </a:rPr>
              <a:t>poll 2</a:t>
            </a:r>
            <a:r>
              <a:rPr lang="en-US" dirty="0">
                <a:latin typeface="Arial Narrow" charset="0"/>
                <a:ea typeface="ＭＳ Ｐゴシック" charset="0"/>
                <a:cs typeface="ＭＳ Ｐゴシック" charset="0"/>
              </a:rPr>
              <a:t>)</a:t>
            </a:r>
          </a:p>
          <a:p>
            <a:pPr lvl="1"/>
            <a:r>
              <a:rPr lang="en-US" dirty="0">
                <a:latin typeface="Arial Narrow" charset="0"/>
                <a:ea typeface="ＭＳ Ｐゴシック" charset="0"/>
              </a:rPr>
              <a:t>Total of three fundamental forces</a:t>
            </a:r>
          </a:p>
          <a:p>
            <a:pPr lvl="2"/>
            <a:r>
              <a:rPr lang="en-US" dirty="0">
                <a:latin typeface="Arial Narrow" charset="0"/>
                <a:ea typeface="ＭＳ Ｐゴシック" charset="0"/>
              </a:rPr>
              <a:t>Gravitational Force</a:t>
            </a:r>
          </a:p>
          <a:p>
            <a:pPr lvl="2"/>
            <a:r>
              <a:rPr lang="en-US" dirty="0">
                <a:latin typeface="Arial Narrow" charset="0"/>
                <a:ea typeface="ＭＳ Ｐゴシック" charset="0"/>
              </a:rPr>
              <a:t>Electro-Weak Force (the unified force of EM and Weak)</a:t>
            </a:r>
          </a:p>
          <a:p>
            <a:pPr lvl="2"/>
            <a:r>
              <a:rPr lang="en-US" dirty="0">
                <a:latin typeface="Arial Narrow" charset="0"/>
                <a:ea typeface="ＭＳ Ｐゴシック" charset="0"/>
              </a:rPr>
              <a:t>Strong Nuclear Force</a:t>
            </a:r>
          </a:p>
          <a:p>
            <a:r>
              <a:rPr lang="en-US" dirty="0">
                <a:latin typeface="Arial Narrow" charset="0"/>
                <a:ea typeface="ＭＳ Ｐゴシック" charset="0"/>
                <a:cs typeface="ＭＳ Ｐゴシック" charset="0"/>
              </a:rPr>
              <a:t>Non-fundamental forces: Forces that can be derived from fundamental forces</a:t>
            </a:r>
          </a:p>
          <a:p>
            <a:pPr lvl="1"/>
            <a:r>
              <a:rPr lang="en-US" dirty="0">
                <a:latin typeface="Arial Narrow" charset="0"/>
                <a:ea typeface="ＭＳ Ｐゴシック" charset="0"/>
              </a:rPr>
              <a:t>Friction</a:t>
            </a:r>
          </a:p>
          <a:p>
            <a:pPr lvl="1"/>
            <a:r>
              <a:rPr lang="en-US" dirty="0">
                <a:latin typeface="Arial Narrow" charset="0"/>
                <a:ea typeface="ＭＳ Ｐゴシック" charset="0"/>
              </a:rPr>
              <a:t>Tension in a rope</a:t>
            </a:r>
          </a:p>
          <a:p>
            <a:pPr lvl="1"/>
            <a:r>
              <a:rPr lang="en-US" dirty="0">
                <a:latin typeface="Arial Narrow" charset="0"/>
                <a:ea typeface="ＭＳ Ｐゴシック" charset="0"/>
              </a:rPr>
              <a:t>Normal or support forces</a:t>
            </a: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71715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356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6B5BC3F-C841-0842-96A6-21060B0C3A57}"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356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latin typeface="Arial Narrow" charset="0"/>
                <a:ea typeface="ＭＳ Ｐゴシック" charset="0"/>
                <a:cs typeface="ＭＳ Ｐゴシック" charset="0"/>
              </a:rPr>
              <a:t>Gravitational Force and Weight</a:t>
            </a:r>
          </a:p>
        </p:txBody>
      </p:sp>
      <p:sp>
        <p:nvSpPr>
          <p:cNvPr id="267267" name="Text Box 3"/>
          <p:cNvSpPr txBox="1">
            <a:spLocks noChangeArrowheads="1"/>
          </p:cNvSpPr>
          <p:nvPr/>
        </p:nvSpPr>
        <p:spPr bwMode="auto">
          <a:xfrm>
            <a:off x="152400" y="3713534"/>
            <a:ext cx="89154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Monotype Corsiva" charset="0"/>
              </a:rPr>
              <a:t>Since weight depends on the magnitude of gravitational acceleration, </a:t>
            </a:r>
            <a:r>
              <a:rPr lang="en-US" sz="2800" b="1" dirty="0">
                <a:solidFill>
                  <a:schemeClr val="accent2"/>
                </a:solidFill>
                <a:latin typeface="Monotype Corsiva" charset="0"/>
              </a:rPr>
              <a:t>g</a:t>
            </a:r>
            <a:r>
              <a:rPr lang="en-US" sz="2800" dirty="0">
                <a:solidFill>
                  <a:schemeClr val="accent2"/>
                </a:solidFill>
                <a:latin typeface="Arial Narrow" charset="0"/>
              </a:rPr>
              <a:t>, </a:t>
            </a:r>
            <a:r>
              <a:rPr lang="en-US" sz="2800" dirty="0">
                <a:solidFill>
                  <a:schemeClr val="accent2"/>
                </a:solidFill>
                <a:latin typeface="Monotype Corsiva" charset="0"/>
              </a:rPr>
              <a:t>it varies depending on geographical location. (</a:t>
            </a:r>
            <a:r>
              <a:rPr lang="en-US" sz="2800" dirty="0">
                <a:solidFill>
                  <a:srgbClr val="CC00CC"/>
                </a:solidFill>
                <a:latin typeface="Monotype Corsiva" charset="0"/>
              </a:rPr>
              <a:t>poll 7</a:t>
            </a:r>
            <a:r>
              <a:rPr lang="en-US" sz="2800" dirty="0">
                <a:solidFill>
                  <a:schemeClr val="accent2"/>
                </a:solidFill>
                <a:latin typeface="Monotype Corsiva" charset="0"/>
              </a:rPr>
              <a:t>)</a:t>
            </a:r>
          </a:p>
        </p:txBody>
      </p:sp>
      <p:sp>
        <p:nvSpPr>
          <p:cNvPr id="267268" name="Text Box 4"/>
          <p:cNvSpPr txBox="1">
            <a:spLocks noChangeArrowheads="1"/>
          </p:cNvSpPr>
          <p:nvPr/>
        </p:nvSpPr>
        <p:spPr bwMode="auto">
          <a:xfrm>
            <a:off x="3962400" y="838200"/>
            <a:ext cx="470058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dirty="0">
                <a:solidFill>
                  <a:srgbClr val="FF0000"/>
                </a:solidFill>
                <a:latin typeface="Monotype Corsiva" charset="0"/>
              </a:rPr>
              <a:t>The attractive force exerted on an object by the Earth (</a:t>
            </a:r>
            <a:r>
              <a:rPr lang="en-US" sz="2800" dirty="0">
                <a:solidFill>
                  <a:srgbClr val="CC00CC"/>
                </a:solidFill>
                <a:latin typeface="Monotype Corsiva" charset="0"/>
              </a:rPr>
              <a:t>Polls 3, 6, 12</a:t>
            </a:r>
            <a:r>
              <a:rPr lang="en-US" sz="2800" dirty="0">
                <a:solidFill>
                  <a:srgbClr val="FF0000"/>
                </a:solidFill>
                <a:latin typeface="Monotype Corsiva" charset="0"/>
              </a:rPr>
              <a:t>)</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mc:AlternateContent xmlns:mc="http://schemas.openxmlformats.org/markup-compatibility/2006">
              <mc:Choice xmlns:v="urn:schemas-microsoft-com:vml" Requires="v">
                <p:oleObj spid="_x0000_s170549" name="Equation" r:id="rId3" imgW="698500" imgH="254000" progId="Equation.DSMT4">
                  <p:embed/>
                </p:oleObj>
              </mc:Choice>
              <mc:Fallback>
                <p:oleObj name="Equation" r:id="rId3" imgW="698500" imgH="254000" progId="Equation.DSMT4">
                  <p:embed/>
                  <p:pic>
                    <p:nvPicPr>
                      <p:cNvPr id="2672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1854200"/>
                        <a:ext cx="1720850" cy="655638"/>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extLst>
              <p:ext uri="{D42A27DB-BD31-4B8C-83A1-F6EECF244321}">
                <p14:modId xmlns:p14="http://schemas.microsoft.com/office/powerpoint/2010/main" val="2506656583"/>
              </p:ext>
            </p:extLst>
          </p:nvPr>
        </p:nvGraphicFramePr>
        <p:xfrm>
          <a:off x="5602288" y="2716213"/>
          <a:ext cx="674687" cy="687387"/>
        </p:xfrm>
        <a:graphic>
          <a:graphicData uri="http://schemas.openxmlformats.org/presentationml/2006/ole">
            <mc:AlternateContent xmlns:mc="http://schemas.openxmlformats.org/markup-compatibility/2006">
              <mc:Choice xmlns:v="urn:schemas-microsoft-com:vml" Requires="v">
                <p:oleObj spid="_x0000_s170550" name="Equation" r:id="rId5" imgW="342900" imgH="330200" progId="Equation.DSMT4">
                  <p:embed/>
                </p:oleObj>
              </mc:Choice>
              <mc:Fallback>
                <p:oleObj name="Equation" r:id="rId5" imgW="342900" imgH="330200" progId="Equation.DSMT4">
                  <p:embed/>
                  <p:pic>
                    <p:nvPicPr>
                      <p:cNvPr id="267272" name="Object 3"/>
                      <p:cNvPicPr>
                        <a:picLocks noChangeAspect="1" noChangeArrowheads="1"/>
                      </p:cNvPicPr>
                      <p:nvPr/>
                    </p:nvPicPr>
                    <p:blipFill>
                      <a:blip r:embed="rId6"/>
                      <a:srcRect/>
                      <a:stretch>
                        <a:fillRect/>
                      </a:stretch>
                    </p:blipFill>
                    <p:spPr bwMode="auto">
                      <a:xfrm>
                        <a:off x="5602288" y="2716213"/>
                        <a:ext cx="674687" cy="68738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3" name="Text Box 9"/>
          <p:cNvSpPr txBox="1">
            <a:spLocks noChangeArrowheads="1"/>
          </p:cNvSpPr>
          <p:nvPr/>
        </p:nvSpPr>
        <p:spPr bwMode="auto">
          <a:xfrm>
            <a:off x="533400" y="4864100"/>
            <a:ext cx="77724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mc:AlternateContent xmlns:mc="http://schemas.openxmlformats.org/markup-compatibility/2006">
              <mc:Choice xmlns:v="urn:schemas-microsoft-com:vml" Requires="v">
                <p:oleObj spid="_x0000_s170551" name="Equation" r:id="rId7" imgW="241300" imgH="215900" progId="Equation.DSMT4">
                  <p:embed/>
                </p:oleObj>
              </mc:Choice>
              <mc:Fallback>
                <p:oleObj name="Equation" r:id="rId7" imgW="241300" imgH="215900" progId="Equation.DSMT4">
                  <p:embed/>
                  <p:pic>
                    <p:nvPicPr>
                      <p:cNvPr id="26727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955800"/>
                        <a:ext cx="593725" cy="557213"/>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5"/>
          <p:cNvGraphicFramePr>
            <a:graphicFrameLocks noChangeAspect="1"/>
          </p:cNvGraphicFramePr>
          <p:nvPr>
            <p:extLst>
              <p:ext uri="{D42A27DB-BD31-4B8C-83A1-F6EECF244321}">
                <p14:modId xmlns:p14="http://schemas.microsoft.com/office/powerpoint/2010/main" val="3814421257"/>
              </p:ext>
            </p:extLst>
          </p:nvPr>
        </p:nvGraphicFramePr>
        <p:xfrm>
          <a:off x="6221413" y="2744788"/>
          <a:ext cx="750887" cy="630237"/>
        </p:xfrm>
        <a:graphic>
          <a:graphicData uri="http://schemas.openxmlformats.org/presentationml/2006/ole">
            <mc:AlternateContent xmlns:mc="http://schemas.openxmlformats.org/markup-compatibility/2006">
              <mc:Choice xmlns:v="urn:schemas-microsoft-com:vml" Requires="v">
                <p:oleObj spid="_x0000_s170552" name="Equation" r:id="rId9" imgW="381000" imgH="304800" progId="Equation.DSMT4">
                  <p:embed/>
                </p:oleObj>
              </mc:Choice>
              <mc:Fallback>
                <p:oleObj name="Equation" r:id="rId9" imgW="381000" imgH="304800" progId="Equation.DSMT4">
                  <p:embed/>
                  <p:pic>
                    <p:nvPicPr>
                      <p:cNvPr id="26727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1413" y="2744788"/>
                        <a:ext cx="750887" cy="63023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6"/>
          <p:cNvGraphicFramePr>
            <a:graphicFrameLocks noChangeAspect="1"/>
          </p:cNvGraphicFramePr>
          <p:nvPr>
            <p:extLst>
              <p:ext uri="{D42A27DB-BD31-4B8C-83A1-F6EECF244321}">
                <p14:modId xmlns:p14="http://schemas.microsoft.com/office/powerpoint/2010/main" val="1752962588"/>
              </p:ext>
            </p:extLst>
          </p:nvPr>
        </p:nvGraphicFramePr>
        <p:xfrm>
          <a:off x="6975475" y="2768600"/>
          <a:ext cx="949325" cy="581025"/>
        </p:xfrm>
        <a:graphic>
          <a:graphicData uri="http://schemas.openxmlformats.org/presentationml/2006/ole">
            <mc:AlternateContent xmlns:mc="http://schemas.openxmlformats.org/markup-compatibility/2006">
              <mc:Choice xmlns:v="urn:schemas-microsoft-com:vml" Requires="v">
                <p:oleObj spid="_x0000_s170553" name="Equation" r:id="rId11" imgW="482600" imgH="279400" progId="Equation.DSMT4">
                  <p:embed/>
                </p:oleObj>
              </mc:Choice>
              <mc:Fallback>
                <p:oleObj name="Equation" r:id="rId11" imgW="482600" imgH="279400" progId="Equation.DSMT4">
                  <p:embed/>
                  <p:pic>
                    <p:nvPicPr>
                      <p:cNvPr id="26727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75475" y="2768600"/>
                        <a:ext cx="949325" cy="581025"/>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7" name="Object 7"/>
          <p:cNvGraphicFramePr>
            <a:graphicFrameLocks noChangeAspect="1"/>
          </p:cNvGraphicFramePr>
          <p:nvPr>
            <p:extLst>
              <p:ext uri="{D42A27DB-BD31-4B8C-83A1-F6EECF244321}">
                <p14:modId xmlns:p14="http://schemas.microsoft.com/office/powerpoint/2010/main" val="1794578415"/>
              </p:ext>
            </p:extLst>
          </p:nvPr>
        </p:nvGraphicFramePr>
        <p:xfrm>
          <a:off x="7858125" y="2849563"/>
          <a:ext cx="523875" cy="420687"/>
        </p:xfrm>
        <a:graphic>
          <a:graphicData uri="http://schemas.openxmlformats.org/presentationml/2006/ole">
            <mc:AlternateContent xmlns:mc="http://schemas.openxmlformats.org/markup-compatibility/2006">
              <mc:Choice xmlns:v="urn:schemas-microsoft-com:vml" Requires="v">
                <p:oleObj spid="_x0000_s170554" name="Equation" r:id="rId13" imgW="266400" imgH="203040" progId="Equation.DSMT4">
                  <p:embed/>
                </p:oleObj>
              </mc:Choice>
              <mc:Fallback>
                <p:oleObj name="Equation" r:id="rId13" imgW="266400" imgH="203040" progId="Equation.DSMT4">
                  <p:embed/>
                  <p:pic>
                    <p:nvPicPr>
                      <p:cNvPr id="26727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2849563"/>
                        <a:ext cx="523875" cy="420687"/>
                      </a:xfrm>
                      <a:prstGeom prst="rect">
                        <a:avLst/>
                      </a:prstGeom>
                      <a:noFill/>
                      <a:ln>
                        <a:noFill/>
                      </a:ln>
                      <a:effectLst/>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1463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4580"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4581"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AA4A40-BAFF-8942-9E4C-5CE7C86419AA}"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4582"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sp>
        <p:nvSpPr>
          <p:cNvPr id="452614" name="Text Box 6"/>
          <p:cNvSpPr txBox="1">
            <a:spLocks noChangeArrowheads="1"/>
          </p:cNvSpPr>
          <p:nvPr/>
        </p:nvSpPr>
        <p:spPr bwMode="auto">
          <a:xfrm>
            <a:off x="381000" y="838200"/>
            <a:ext cx="8534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Arial Narrow" charset="0"/>
              </a:rPr>
              <a:t>The normal force is one component of the reactionary force that a surface exerts on an object with which it is in contact – namely, the component that is </a:t>
            </a:r>
            <a:r>
              <a:rPr lang="en-US" sz="2800" b="1" u="sng" dirty="0">
                <a:solidFill>
                  <a:srgbClr val="A50021"/>
                </a:solidFill>
                <a:latin typeface="Arial Narrow" charset="0"/>
              </a:rPr>
              <a:t>perpendicular to the surface</a:t>
            </a:r>
            <a:r>
              <a:rPr lang="en-US" sz="2800" dirty="0">
                <a:solidFill>
                  <a:schemeClr val="accent2"/>
                </a:solidFill>
                <a:latin typeface="Arial Narrow" charset="0"/>
              </a:rPr>
              <a:t>. (</a:t>
            </a:r>
            <a:r>
              <a:rPr lang="en-US" sz="2800" dirty="0">
                <a:solidFill>
                  <a:srgbClr val="CC00CC"/>
                </a:solidFill>
                <a:latin typeface="Arial Narrow" charset="0"/>
              </a:rPr>
              <a:t>polls 6, 3</a:t>
            </a:r>
            <a:r>
              <a:rPr lang="en-US" sz="2800" dirty="0">
                <a:solidFill>
                  <a:schemeClr val="accent2"/>
                </a:solidFill>
                <a:latin typeface="Arial Narrow" charset="0"/>
              </a:rPr>
              <a:t>)</a:t>
            </a:r>
          </a:p>
        </p:txBody>
      </p:sp>
      <p:pic>
        <p:nvPicPr>
          <p:cNvPr id="452615" name="Picture 7" descr="afg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495800"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5" name="Rectangle 8"/>
          <p:cNvSpPr>
            <a:spLocks noGrp="1" noChangeArrowheads="1"/>
          </p:cNvSpPr>
          <p:nvPr>
            <p:ph type="title"/>
          </p:nvPr>
        </p:nvSpPr>
        <p:spPr>
          <a:xfrm>
            <a:off x="609600" y="76200"/>
            <a:ext cx="7772400" cy="762000"/>
          </a:xfrm>
        </p:spPr>
        <p:txBody>
          <a:bodyPr/>
          <a:lstStyle/>
          <a:p>
            <a:r>
              <a:rPr lang="en-US" dirty="0">
                <a:latin typeface="Arial Narrow" charset="0"/>
                <a:ea typeface="ＭＳ Ｐゴシック" charset="0"/>
                <a:cs typeface="ＭＳ Ｐゴシック" charset="0"/>
              </a:rPr>
              <a:t>The Normal Force</a:t>
            </a:r>
          </a:p>
        </p:txBody>
      </p:sp>
    </p:spTree>
    <p:extLst>
      <p:ext uri="{BB962C8B-B14F-4D97-AF65-F5344CB8AC3E}">
        <p14:creationId xmlns:p14="http://schemas.microsoft.com/office/powerpoint/2010/main" val="188450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6634"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3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0FB451-5B85-B644-B936-0E98F644657E}"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mc:AlternateContent xmlns:mc="http://schemas.openxmlformats.org/markup-compatibility/2006">
              <mc:Choice xmlns:v="urn:schemas-microsoft-com:vml" Requires="v">
                <p:oleObj spid="_x0000_s171573" name="Equation" r:id="rId4" imgW="1143000" imgH="228600" progId="Equation.DSMT4">
                  <p:embed/>
                </p:oleObj>
              </mc:Choice>
              <mc:Fallback>
                <p:oleObj name="Equation" r:id="rId4" imgW="1143000" imgH="228600" progId="Equation.DSMT4">
                  <p:embed/>
                  <p:pic>
                    <p:nvPicPr>
                      <p:cNvPr id="45466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676400"/>
                        <a:ext cx="3246437" cy="649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mc:AlternateContent xmlns:mc="http://schemas.openxmlformats.org/markup-compatibility/2006">
              <mc:Choice xmlns:v="urn:schemas-microsoft-com:vml" Requires="v">
                <p:oleObj spid="_x0000_s171574" name="Equation" r:id="rId6" imgW="1180800" imgH="228600" progId="Equation.DSMT4">
                  <p:embed/>
                </p:oleObj>
              </mc:Choice>
              <mc:Fallback>
                <p:oleObj name="Equation" r:id="rId6" imgW="1180800" imgH="228600" progId="Equation.DSMT4">
                  <p:embed/>
                  <p:pic>
                    <p:nvPicPr>
                      <p:cNvPr id="45466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075113"/>
                        <a:ext cx="3352800"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4663" name="Picture 7" descr="afg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8" y="838200"/>
            <a:ext cx="3109912"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7" name="Rectangle 8"/>
          <p:cNvSpPr>
            <a:spLocks noGrp="1" noChangeArrowheads="1"/>
          </p:cNvSpPr>
          <p:nvPr>
            <p:ph type="title"/>
          </p:nvPr>
        </p:nvSpPr>
        <p:spPr>
          <a:xfrm>
            <a:off x="381000" y="64433"/>
            <a:ext cx="7772400" cy="697567"/>
          </a:xfrm>
        </p:spPr>
        <p:txBody>
          <a:bodyPr/>
          <a:lstStyle/>
          <a:p>
            <a:r>
              <a:rPr lang="en-US" dirty="0">
                <a:latin typeface="Arial Narrow" charset="0"/>
                <a:ea typeface="ＭＳ Ｐゴシック" charset="0"/>
                <a:cs typeface="ＭＳ Ｐゴシック" charset="0"/>
              </a:rPr>
              <a:t>Some normal force exercises</a:t>
            </a:r>
          </a:p>
        </p:txBody>
      </p:sp>
      <p:sp>
        <p:nvSpPr>
          <p:cNvPr id="454665" name="Text Box 9"/>
          <p:cNvSpPr txBox="1">
            <a:spLocks noChangeArrowheads="1"/>
          </p:cNvSpPr>
          <p:nvPr/>
        </p:nvSpPr>
        <p:spPr bwMode="auto">
          <a:xfrm>
            <a:off x="448267" y="962680"/>
            <a:ext cx="509306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chemeClr val="accent2"/>
                </a:solidFill>
                <a:latin typeface="Arial Narrow" charset="0"/>
              </a:rPr>
              <a:t>Case 1: Hand pushing down the book</a:t>
            </a:r>
          </a:p>
        </p:txBody>
      </p:sp>
      <p:sp>
        <p:nvSpPr>
          <p:cNvPr id="454666" name="Text Box 10"/>
          <p:cNvSpPr txBox="1">
            <a:spLocks noChangeArrowheads="1"/>
          </p:cNvSpPr>
          <p:nvPr/>
        </p:nvSpPr>
        <p:spPr bwMode="auto">
          <a:xfrm>
            <a:off x="533400" y="3286780"/>
            <a:ext cx="4572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mc:AlternateContent xmlns:mc="http://schemas.openxmlformats.org/markup-compatibility/2006">
              <mc:Choice xmlns:v="urn:schemas-microsoft-com:vml" Requires="v">
                <p:oleObj spid="_x0000_s171575" name="Equation" r:id="rId9" imgW="126720" imgH="177480" progId="Equation.DSMT4">
                  <p:embed/>
                </p:oleObj>
              </mc:Choice>
              <mc:Fallback>
                <p:oleObj name="Equation" r:id="rId9" imgW="126720" imgH="177480" progId="Equation.DSMT4">
                  <p:embed/>
                  <p:pic>
                    <p:nvPicPr>
                      <p:cNvPr id="45466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704975"/>
                        <a:ext cx="360363" cy="504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mc:AlternateContent xmlns:mc="http://schemas.openxmlformats.org/markup-compatibility/2006">
              <mc:Choice xmlns:v="urn:schemas-microsoft-com:vml" Requires="v">
                <p:oleObj spid="_x0000_s171576" name="Equation" r:id="rId11" imgW="685800" imgH="228600" progId="Equation.DSMT4">
                  <p:embed/>
                </p:oleObj>
              </mc:Choice>
              <mc:Fallback>
                <p:oleObj name="Equation" r:id="rId11" imgW="685800" imgH="228600" progId="Equation.DSMT4">
                  <p:embed/>
                  <p:pic>
                    <p:nvPicPr>
                      <p:cNvPr id="45466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38" y="2398713"/>
                        <a:ext cx="1947862"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mc:AlternateContent xmlns:mc="http://schemas.openxmlformats.org/markup-compatibility/2006">
              <mc:Choice xmlns:v="urn:schemas-microsoft-com:vml" Requires="v">
                <p:oleObj spid="_x0000_s171577" name="Equation" r:id="rId13" imgW="126720" imgH="177480" progId="Equation.DSMT4">
                  <p:embed/>
                </p:oleObj>
              </mc:Choice>
              <mc:Fallback>
                <p:oleObj name="Equation" r:id="rId13" imgW="126720" imgH="177480" progId="Equation.DSMT4">
                  <p:embed/>
                  <p:pic>
                    <p:nvPicPr>
                      <p:cNvPr id="45466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6838" y="4114800"/>
                        <a:ext cx="360362" cy="504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mc:AlternateContent xmlns:mc="http://schemas.openxmlformats.org/markup-compatibility/2006">
              <mc:Choice xmlns:v="urn:schemas-microsoft-com:vml" Requires="v">
                <p:oleObj spid="_x0000_s171578" name="Equation" r:id="rId15" imgW="609480" imgH="228600" progId="Equation.DSMT4">
                  <p:embed/>
                </p:oleObj>
              </mc:Choice>
              <mc:Fallback>
                <p:oleObj name="Equation" r:id="rId15" imgW="609480" imgH="228600" progId="Equation.DSMT4">
                  <p:embed/>
                  <p:pic>
                    <p:nvPicPr>
                      <p:cNvPr id="45467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625" y="4760913"/>
                        <a:ext cx="1730375" cy="6492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66786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4670"/>
                                        </p:tgtEl>
                                        <p:attrNameLst>
                                          <p:attrName>style.visibility</p:attrName>
                                        </p:attrNameLst>
                                      </p:cBhvr>
                                      <p:to>
                                        <p:strVal val="visible"/>
                                      </p:to>
                                    </p:set>
                                    <p:animEffect transition="in" filter="wipe(left)">
                                      <p:cBhvr>
                                        <p:cTn id="7" dur="500"/>
                                        <p:tgtEl>
                                          <p:spTgt spid="45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8675"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CFA44C1-541C-4643-833C-1BDD2BAC7A21}"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Some Basic Information</a:t>
            </a:r>
          </a:p>
        </p:txBody>
      </p:sp>
      <p:sp>
        <p:nvSpPr>
          <p:cNvPr id="46083" name="Text Box 3"/>
          <p:cNvSpPr txBox="1">
            <a:spLocks noChangeArrowheads="1"/>
          </p:cNvSpPr>
          <p:nvPr/>
        </p:nvSpPr>
        <p:spPr bwMode="auto">
          <a:xfrm>
            <a:off x="685800" y="2971800"/>
            <a:ext cx="21459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660066"/>
                </a:solidFill>
                <a:latin typeface="Arial Narrow" charset="0"/>
              </a:rPr>
              <a:t>Normal Force, </a:t>
            </a:r>
            <a:r>
              <a:rPr lang="en-US" b="1" dirty="0">
                <a:solidFill>
                  <a:srgbClr val="660066"/>
                </a:solidFill>
                <a:latin typeface="Monotype Corsiva" charset="0"/>
              </a:rPr>
              <a:t>n</a:t>
            </a:r>
            <a:r>
              <a:rPr lang="en-US" dirty="0">
                <a:solidFill>
                  <a:srgbClr val="660066"/>
                </a:solidFill>
                <a:latin typeface="Monotype Corsiva" charset="0"/>
              </a:rPr>
              <a:t>: </a:t>
            </a:r>
            <a:endParaRPr lang="en-US" b="1" dirty="0">
              <a:solidFill>
                <a:srgbClr val="660066"/>
              </a:solidFill>
              <a:latin typeface="Monotype Corsiva" charset="0"/>
            </a:endParaRPr>
          </a:p>
        </p:txBody>
      </p:sp>
      <p:sp>
        <p:nvSpPr>
          <p:cNvPr id="46084" name="Text Box 4"/>
          <p:cNvSpPr txBox="1">
            <a:spLocks noChangeArrowheads="1"/>
          </p:cNvSpPr>
          <p:nvPr/>
        </p:nvSpPr>
        <p:spPr bwMode="auto">
          <a:xfrm>
            <a:off x="609600" y="914400"/>
            <a:ext cx="7780195" cy="430887"/>
          </a:xfrm>
          <a:prstGeom prst="rect">
            <a:avLst/>
          </a:prstGeom>
          <a:solidFill>
            <a:srgbClr val="FFFFCC"/>
          </a:solidFill>
          <a:ln w="57150">
            <a:pattFill prst="solidDmnd">
              <a:fgClr>
                <a:srgbClr val="FF0000"/>
              </a:fgClr>
              <a:bgClr>
                <a:srgbClr val="CCFFFF"/>
              </a:bgClr>
            </a:patt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dirty="0">
                <a:solidFill>
                  <a:schemeClr val="accent2"/>
                </a:solidFill>
                <a:latin typeface="Arial Narrow" charset="0"/>
              </a:rPr>
              <a:t>When Newton’s laws are applied, </a:t>
            </a:r>
            <a:r>
              <a:rPr lang="en-US" dirty="0">
                <a:solidFill>
                  <a:srgbClr val="FF0000"/>
                </a:solidFill>
                <a:latin typeface="Monotype Corsiva" charset="0"/>
              </a:rPr>
              <a:t>external forces</a:t>
            </a:r>
            <a:r>
              <a:rPr lang="en-US" dirty="0">
                <a:solidFill>
                  <a:schemeClr val="accent2"/>
                </a:solidFill>
                <a:latin typeface="Arial Narrow" charset="0"/>
              </a:rPr>
              <a:t> are only of interest!!</a:t>
            </a:r>
            <a:endParaRPr lang="en-US" dirty="0"/>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Because, as described </a:t>
            </a:r>
            <a:r>
              <a:rPr lang="en-US">
                <a:solidFill>
                  <a:srgbClr val="003300"/>
                </a:solidFill>
                <a:latin typeface="Monotype Corsiva" charset="0"/>
              </a:rPr>
              <a:t>in Newton’s </a:t>
            </a:r>
            <a:r>
              <a:rPr lang="en-US" dirty="0">
                <a:solidFill>
                  <a:srgbClr val="003300"/>
                </a:solidFill>
                <a:latin typeface="Monotype Corsiva" charset="0"/>
              </a:rPr>
              <a:t>first law, an object will keep its current motion unless non-zero net external force is applied.</a:t>
            </a:r>
            <a:endParaRPr lang="en-US" b="1" dirty="0">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Reaction force that reacts to the action force due to the surface structure of an object. Its direction is perpendicular to the surface.</a:t>
            </a:r>
            <a:endParaRPr lang="en-US" b="1" dirty="0">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05400"/>
            <a:ext cx="2362200" cy="457200"/>
          </a:xfrm>
          <a:prstGeom prst="rect">
            <a:avLst/>
          </a:prstGeom>
          <a:solidFill>
            <a:srgbClr val="FFFFCC"/>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800000"/>
                </a:solidFill>
                <a:latin typeface="Arial Narrow" charset="0"/>
              </a:rPr>
              <a:t>Free-body diagram</a:t>
            </a:r>
            <a:endParaRPr lang="en-US" b="1" dirty="0">
              <a:solidFill>
                <a:srgbClr val="800000"/>
              </a:solidFill>
              <a:latin typeface="Arial Narrow" charset="0"/>
            </a:endParaRPr>
          </a:p>
        </p:txBody>
      </p:sp>
      <p:sp>
        <p:nvSpPr>
          <p:cNvPr id="28686" name="Footer Placeholder 1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5683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29711"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39E717-DFD4-B440-8BC8-2EAB48D72805}"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9712" name="Rectangle 2"/>
          <p:cNvSpPr>
            <a:spLocks noGrp="1" noChangeArrowheads="1"/>
          </p:cNvSpPr>
          <p:nvPr>
            <p:ph type="title"/>
          </p:nvPr>
        </p:nvSpPr>
        <p:spPr>
          <a:xfrm>
            <a:off x="685800" y="0"/>
            <a:ext cx="7772400" cy="533400"/>
          </a:xfrm>
        </p:spPr>
        <p:txBody>
          <a:bodyPr/>
          <a:lstStyle/>
          <a:p>
            <a:r>
              <a:rPr lang="en-US" sz="3600">
                <a:latin typeface="Arial Narrow" charset="0"/>
                <a:ea typeface="ＭＳ Ｐゴシック" charset="0"/>
                <a:cs typeface="ＭＳ Ｐゴシック" charset="0"/>
              </a:rPr>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dirty="0">
                <a:latin typeface="Arial Narrow" charset="0"/>
                <a:ea typeface="ＭＳ Ｐゴシック" charset="0"/>
                <a:cs typeface="ＭＳ Ｐゴシック" charset="0"/>
              </a:rPr>
              <a:t>Free-body diagram: A diagram of vector forces acting on an object </a:t>
            </a:r>
          </a:p>
          <a:p>
            <a:pPr marL="609600" indent="-609600">
              <a:lnSpc>
                <a:spcPct val="90000"/>
              </a:lnSpc>
            </a:pPr>
            <a:r>
              <a:rPr lang="en-US" sz="1700" dirty="0">
                <a:solidFill>
                  <a:schemeClr val="hlink"/>
                </a:solidFill>
                <a:latin typeface="Arial Narrow" charset="0"/>
                <a:ea typeface="ＭＳ Ｐゴシック" charset="0"/>
                <a:cs typeface="ＭＳ Ｐゴシック" charset="0"/>
                <a:sym typeface="Wingdings" charset="0"/>
              </a:rPr>
              <a:t>A great tool to solve a problem using forces or using dynamics</a:t>
            </a:r>
            <a:endParaRPr lang="en-US" sz="1700" dirty="0">
              <a:solidFill>
                <a:schemeClr val="hlink"/>
              </a:solidFill>
              <a:latin typeface="Arial Narrow" charset="0"/>
              <a:ea typeface="ＭＳ Ｐゴシック" charset="0"/>
              <a:cs typeface="ＭＳ Ｐゴシック" charset="0"/>
            </a:endParaRP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Select a point on an object in the problem</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Identify all the forces acting only on the selected object</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Define a reference frame with positive and negative axes specified (easier if one of the axes is aligned with the anticipated direction of motion!)</a:t>
            </a:r>
          </a:p>
          <a:p>
            <a:pPr marL="609600" indent="-609600">
              <a:lnSpc>
                <a:spcPct val="90000"/>
              </a:lnSpc>
              <a:buFontTx/>
              <a:buAutoNum type="arabicPeriod"/>
            </a:pPr>
            <a:r>
              <a:rPr lang="en-US" sz="1700" dirty="0">
                <a:solidFill>
                  <a:srgbClr val="CC00CC"/>
                </a:solidFill>
                <a:latin typeface="Arial Narrow" charset="0"/>
                <a:ea typeface="ＭＳ Ｐゴシック" charset="0"/>
                <a:cs typeface="ＭＳ Ｐゴシック" charset="0"/>
              </a:rPr>
              <a:t>Draw arrows to represent the force vectors on the selected point</a:t>
            </a:r>
          </a:p>
          <a:p>
            <a:pPr marL="609600" indent="-609600">
              <a:lnSpc>
                <a:spcPct val="90000"/>
              </a:lnSpc>
              <a:buFontTx/>
              <a:buAutoNum type="arabicPeriod"/>
            </a:pPr>
            <a:r>
              <a:rPr lang="en-US" sz="1700" dirty="0">
                <a:latin typeface="Arial Narrow" charset="0"/>
                <a:ea typeface="ＭＳ Ｐゴシック" charset="0"/>
                <a:cs typeface="ＭＳ Ｐゴシック" charset="0"/>
              </a:rPr>
              <a:t>Write down the net force vector equation</a:t>
            </a:r>
          </a:p>
          <a:p>
            <a:pPr marL="609600" indent="-609600">
              <a:lnSpc>
                <a:spcPct val="90000"/>
              </a:lnSpc>
              <a:buFontTx/>
              <a:buAutoNum type="arabicPeriod"/>
            </a:pPr>
            <a:r>
              <a:rPr lang="en-US" sz="1700" dirty="0">
                <a:latin typeface="Arial Narrow" charset="0"/>
                <a:ea typeface="ＭＳ Ｐゴシック" charset="0"/>
                <a:cs typeface="ＭＳ Ｐゴシック" charset="0"/>
              </a:rPr>
              <a:t>Write down the force components to solve the problem for the motion of an object</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90000"/>
              </a:lnSpc>
              <a:spcBef>
                <a:spcPct val="20000"/>
              </a:spcBef>
            </a:pPr>
            <a:r>
              <a:rPr lang="en-US" sz="1800" dirty="0">
                <a:solidFill>
                  <a:schemeClr val="accent2"/>
                </a:solidFill>
                <a:latin typeface="Arial Narrow" charset="0"/>
              </a:rPr>
              <a:t>Draw the FBD on the box of mass M.</a:t>
            </a:r>
          </a:p>
          <a:p>
            <a:pPr marL="609600" indent="-609600">
              <a:lnSpc>
                <a:spcPct val="90000"/>
              </a:lnSpc>
              <a:spcBef>
                <a:spcPct val="20000"/>
              </a:spcBef>
            </a:pPr>
            <a:r>
              <a:rPr lang="en-US" sz="1800" dirty="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mc:AlternateContent xmlns:mc="http://schemas.openxmlformats.org/markup-compatibility/2006">
              <mc:Choice xmlns:v="urn:schemas-microsoft-com:vml" Requires="v">
                <p:oleObj spid="_x0000_s205929" name="Equation" r:id="rId3" imgW="660240" imgH="253800" progId="Equation.3">
                  <p:embed/>
                </p:oleObj>
              </mc:Choice>
              <mc:Fallback>
                <p:oleObj name="Equation" r:id="rId3" imgW="660240" imgH="253800" progId="Equation.3">
                  <p:embed/>
                  <p:pic>
                    <p:nvPicPr>
                      <p:cNvPr id="4711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4267200"/>
                        <a:ext cx="712787" cy="339725"/>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90000"/>
              </a:lnSpc>
              <a:spcBef>
                <a:spcPct val="20000"/>
              </a:spcBef>
            </a:pPr>
            <a:r>
              <a:rPr lang="en-US" sz="1800" dirty="0">
                <a:solidFill>
                  <a:schemeClr val="accent2"/>
                </a:solidFill>
                <a:latin typeface="Arial Narrow" charset="0"/>
              </a:rPr>
              <a:t>Draw FBD on the elevator!</a:t>
            </a:r>
          </a:p>
          <a:p>
            <a:pPr marL="609600" indent="-609600">
              <a:lnSpc>
                <a:spcPct val="90000"/>
              </a:lnSpc>
              <a:spcBef>
                <a:spcPct val="20000"/>
              </a:spcBef>
            </a:pPr>
            <a:r>
              <a:rPr lang="en-US" sz="1800" dirty="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05930" name="Equation" r:id="rId5" imgW="241200" imgH="228600" progId="Equation.DSMT4">
                    <p:embed/>
                  </p:oleObj>
                </mc:Choice>
                <mc:Fallback>
                  <p:oleObj name="Equation" r:id="rId5" imgW="241200" imgH="228600" progId="Equation.DSMT4">
                    <p:embed/>
                    <p:pic>
                      <p:nvPicPr>
                        <p:cNvPr id="29709"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05931" name="Equation" r:id="rId7" imgW="660240" imgH="253800" progId="Equation.3">
                    <p:embed/>
                  </p:oleObj>
                </mc:Choice>
                <mc:Fallback>
                  <p:oleObj name="Equation" r:id="rId7" imgW="660240" imgH="253800" progId="Equation.3">
                    <p:embed/>
                    <p:pic>
                      <p:nvPicPr>
                        <p:cNvPr id="2970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7126" name="Text Box 22"/>
          <p:cNvSpPr txBox="1">
            <a:spLocks noChangeArrowheads="1"/>
          </p:cNvSpPr>
          <p:nvPr/>
        </p:nvSpPr>
        <p:spPr bwMode="auto">
          <a:xfrm>
            <a:off x="2209800" y="5334000"/>
            <a:ext cx="1818126" cy="369332"/>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Gravitational forces</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561012" y="5830888"/>
            <a:ext cx="1373188" cy="830997"/>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A50021"/>
                </a:solidFill>
                <a:latin typeface="Arial Narrow" charset="0"/>
              </a:rPr>
              <a:t>Gravitational force on the box</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mc:AlternateContent xmlns:mc="http://schemas.openxmlformats.org/markup-compatibility/2006">
              <mc:Choice xmlns:v="urn:schemas-microsoft-com:vml" Requires="v">
                <p:oleObj spid="_x0000_s205932" name="Equation" r:id="rId9" imgW="241200" imgH="228600" progId="Equation.3">
                  <p:embed/>
                </p:oleObj>
              </mc:Choice>
              <mc:Fallback>
                <p:oleObj name="Equation" r:id="rId9" imgW="241200" imgH="228600" progId="Equation.3">
                  <p:embed/>
                  <p:pic>
                    <p:nvPicPr>
                      <p:cNvPr id="4713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260350" cy="304800"/>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mc:AlternateContent xmlns:mc="http://schemas.openxmlformats.org/markup-compatibility/2006">
                <mc:Choice xmlns:v="urn:schemas-microsoft-com:vml" Requires="v">
                  <p:oleObj spid="_x0000_s205933" name="Equation" r:id="rId10" imgW="228600" imgH="228600" progId="Equation.3">
                    <p:embed/>
                  </p:oleObj>
                </mc:Choice>
                <mc:Fallback>
                  <p:oleObj name="Equation" r:id="rId10" imgW="228600" imgH="228600" progId="Equation.3">
                    <p:embed/>
                    <p:pic>
                      <p:nvPicPr>
                        <p:cNvPr id="29707"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 y="3120"/>
                          <a:ext cx="155" cy="192"/>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mc:AlternateContent xmlns:mc="http://schemas.openxmlformats.org/markup-compatibility/2006">
                <mc:Choice xmlns:v="urn:schemas-microsoft-com:vml" Requires="v">
                  <p:oleObj spid="_x0000_s205934" name="Equation" r:id="rId12" imgW="660240" imgH="253800" progId="Equation.3">
                    <p:embed/>
                  </p:oleObj>
                </mc:Choice>
                <mc:Fallback>
                  <p:oleObj name="Equation" r:id="rId12" imgW="660240" imgH="253800" progId="Equation.3">
                    <p:embed/>
                    <p:pic>
                      <p:nvPicPr>
                        <p:cNvPr id="2970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 y="3984"/>
                          <a:ext cx="432" cy="206"/>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mc:AlternateContent xmlns:mc="http://schemas.openxmlformats.org/markup-compatibility/2006">
                <mc:Choice xmlns:v="urn:schemas-microsoft-com:vml" Requires="v">
                  <p:oleObj spid="_x0000_s205935" name="Equation" r:id="rId14" imgW="660240" imgH="253800" progId="Equation.3">
                    <p:embed/>
                  </p:oleObj>
                </mc:Choice>
                <mc:Fallback>
                  <p:oleObj name="Equation" r:id="rId14" imgW="660240" imgH="253800" progId="Equation.3">
                    <p:embed/>
                    <p:pic>
                      <p:nvPicPr>
                        <p:cNvPr id="29705"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 y="4010"/>
                          <a:ext cx="449" cy="214"/>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mc:AlternateContent xmlns:mc="http://schemas.openxmlformats.org/markup-compatibility/2006">
                <mc:Choice xmlns:v="urn:schemas-microsoft-com:vml" Requires="v">
                  <p:oleObj spid="_x0000_s205936" name="Equation" r:id="rId16" imgW="228600" imgH="228600" progId="Equation.3">
                    <p:embed/>
                  </p:oleObj>
                </mc:Choice>
                <mc:Fallback>
                  <p:oleObj name="Equation" r:id="rId16" imgW="228600" imgH="228600" progId="Equation.3">
                    <p:embed/>
                    <p:pic>
                      <p:nvPicPr>
                        <p:cNvPr id="2970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6" y="2928"/>
                          <a:ext cx="155"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05937" name="Equation" r:id="rId17" imgW="660240" imgH="253800" progId="Equation.3">
                    <p:embed/>
                  </p:oleObj>
                </mc:Choice>
                <mc:Fallback>
                  <p:oleObj name="Equation" r:id="rId17" imgW="660240" imgH="253800" progId="Equation.3">
                    <p:embed/>
                    <p:pic>
                      <p:nvPicPr>
                        <p:cNvPr id="2970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05938" name="Equation" r:id="rId18" imgW="241200" imgH="228600" progId="Equation.3">
                    <p:embed/>
                  </p:oleObj>
                </mc:Choice>
                <mc:Fallback>
                  <p:oleObj name="Equation" r:id="rId18" imgW="241200" imgH="228600" progId="Equation.3">
                    <p:embed/>
                    <p:pic>
                      <p:nvPicPr>
                        <p:cNvPr id="2970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mc:AlternateContent xmlns:mc="http://schemas.openxmlformats.org/markup-compatibility/2006">
                <mc:Choice xmlns:v="urn:schemas-microsoft-com:vml" Requires="v">
                  <p:oleObj spid="_x0000_s205939" name="Equation" r:id="rId19" imgW="672840" imgH="253800" progId="Equation.3">
                    <p:embed/>
                  </p:oleObj>
                </mc:Choice>
                <mc:Fallback>
                  <p:oleObj name="Equation" r:id="rId19" imgW="672840" imgH="253800" progId="Equation.3">
                    <p:embed/>
                    <p:pic>
                      <p:nvPicPr>
                        <p:cNvPr id="29701" name="Object 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3" y="3936"/>
                          <a:ext cx="458" cy="214"/>
                        </a:xfrm>
                        <a:prstGeom prst="rect">
                          <a:avLst/>
                        </a:prstGeom>
                        <a:solidFill>
                          <a:srgbClr val="FFFF99"/>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mc:AlternateContent xmlns:mc="http://schemas.openxmlformats.org/markup-compatibility/2006">
                <mc:Choice xmlns:v="urn:schemas-microsoft-com:vml" Requires="v">
                  <p:oleObj spid="_x0000_s205940" name="Equation" r:id="rId21" imgW="241200" imgH="228600" progId="Equation.DSMT4">
                    <p:embed/>
                  </p:oleObj>
                </mc:Choice>
                <mc:Fallback>
                  <p:oleObj name="Equation" r:id="rId21" imgW="241200" imgH="228600" progId="Equation.DSMT4">
                    <p:embed/>
                    <p:pic>
                      <p:nvPicPr>
                        <p:cNvPr id="297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 y="3408"/>
                          <a:ext cx="164" cy="192"/>
                        </a:xfrm>
                        <a:prstGeom prst="rect">
                          <a:avLst/>
                        </a:prstGeom>
                        <a:solidFill>
                          <a:srgbClr val="FFFF99"/>
                        </a:solidFill>
                        <a:ln w="38100">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9739" name="Footer Placeholder 5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28535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30739" name="Rectangle 2"/>
          <p:cNvSpPr>
            <a:spLocks noChangeArrowheads="1"/>
          </p:cNvSpPr>
          <p:nvPr/>
        </p:nvSpPr>
        <p:spPr bwMode="auto">
          <a:xfrm>
            <a:off x="762000" y="228600"/>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dirty="0">
                <a:solidFill>
                  <a:srgbClr val="990000"/>
                </a:solidFill>
                <a:latin typeface="Arial Narrow" charset="0"/>
              </a:rPr>
              <a:t>Applications of Newton's 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01775"/>
            <a:ext cx="1323975"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a:extLst>
            <a:ext uri="{909E8E84-426E-40dd-AFC4-6F175D3DCCD1}">
              <a14:hiddenFill xmlns:a14="http://schemas.microsoft.com/office/drawing/2010/main" xmlns="">
                <a:noFill/>
              </a14:hiddenFill>
            </a:ext>
          </a:extLst>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4" name="Text Box 9"/>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err="1">
                  <a:solidFill>
                    <a:srgbClr val="800000"/>
                  </a:solidFill>
                  <a:latin typeface="Monotype Corsiva" charset="0"/>
                </a:rPr>
                <a:t>F</a:t>
              </a:r>
              <a:r>
                <a:rPr lang="en-US" baseline="-25000" dirty="0" err="1">
                  <a:solidFill>
                    <a:srgbClr val="800000"/>
                  </a:solidFill>
                  <a:latin typeface="Monotype Corsiva" charset="0"/>
                </a:rPr>
                <a:t>g</a:t>
              </a:r>
              <a:r>
                <a:rPr lang="en-US" dirty="0">
                  <a:solidFill>
                    <a:srgbClr val="800000"/>
                  </a:solidFill>
                  <a:latin typeface="Monotype Corsiva" charset="0"/>
                </a:rPr>
                <a:t>=-M</a:t>
              </a:r>
              <a:r>
                <a:rPr lang="en-US" b="1" dirty="0">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02115" name="Equation" r:id="rId4" imgW="495000" imgH="253800" progId="Equation.3">
                  <p:embed/>
                </p:oleObj>
              </mc:Choice>
              <mc:Fallback>
                <p:oleObj name="Equation" r:id="rId4" imgW="495000" imgH="253800" progId="Equation.3">
                  <p:embed/>
                  <p:pic>
                    <p:nvPicPr>
                      <p:cNvPr id="481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02116" name="Equation" r:id="rId6" imgW="342720" imgH="241200" progId="Equation.3">
                  <p:embed/>
                </p:oleObj>
              </mc:Choice>
              <mc:Fallback>
                <p:oleObj name="Equation" r:id="rId6" imgW="342720" imgH="241200" progId="Equation.3">
                  <p:embed/>
                  <p:pic>
                    <p:nvPicPr>
                      <p:cNvPr id="4815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02117" name="Equation" r:id="rId8" imgW="507960" imgH="253800" progId="Equation.3">
                  <p:embed/>
                </p:oleObj>
              </mc:Choice>
              <mc:Fallback>
                <p:oleObj name="Equation" r:id="rId8" imgW="507960" imgH="253800" progId="Equation.3">
                  <p:embed/>
                  <p:pic>
                    <p:nvPicPr>
                      <p:cNvPr id="4815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mc:AlternateContent xmlns:mc="http://schemas.openxmlformats.org/markup-compatibility/2006">
              <mc:Choice xmlns:v="urn:schemas-microsoft-com:vml" Requires="v">
                <p:oleObj spid="_x0000_s202118" name="Equation" r:id="rId10" imgW="520560" imgH="393480" progId="Equation.3">
                  <p:embed/>
                </p:oleObj>
              </mc:Choice>
              <mc:Fallback>
                <p:oleObj name="Equation" r:id="rId10" imgW="520560" imgH="393480" progId="Equation.3">
                  <p:embed/>
                  <p:pic>
                    <p:nvPicPr>
                      <p:cNvPr id="4815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3962400"/>
                        <a:ext cx="787400" cy="493713"/>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mc:AlternateContent xmlns:mc="http://schemas.openxmlformats.org/markup-compatibility/2006">
              <mc:Choice xmlns:v="urn:schemas-microsoft-com:vml" Requires="v">
                <p:oleObj spid="_x0000_s202119" name="Equation" r:id="rId12" imgW="419040" imgH="241200" progId="Equation.3">
                  <p:embed/>
                </p:oleObj>
              </mc:Choice>
              <mc:Fallback>
                <p:oleObj name="Equation" r:id="rId12" imgW="419040" imgH="241200" progId="Equation.3">
                  <p:embed/>
                  <p:pic>
                    <p:nvPicPr>
                      <p:cNvPr id="48159"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4572000"/>
                        <a:ext cx="635000" cy="30480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02120" name="Equation" r:id="rId14" imgW="330120" imgH="177480" progId="Equation.3">
                  <p:embed/>
                </p:oleObj>
              </mc:Choice>
              <mc:Fallback>
                <p:oleObj name="Equation" r:id="rId14" imgW="330120" imgH="177480" progId="Equation.3">
                  <p:embed/>
                  <p:pic>
                    <p:nvPicPr>
                      <p:cNvPr id="4816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33"/>
          <p:cNvGrpSpPr>
            <a:grpSpLocks/>
          </p:cNvGrpSpPr>
          <p:nvPr/>
        </p:nvGrpSpPr>
        <p:grpSpPr bwMode="auto">
          <a:xfrm>
            <a:off x="479425" y="4038738"/>
            <a:ext cx="892175" cy="914262"/>
            <a:chOff x="1358" y="1770"/>
            <a:chExt cx="562" cy="726"/>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6" name="Text Box 35"/>
            <p:cNvSpPr txBox="1">
              <a:spLocks noChangeArrowheads="1"/>
            </p:cNvSpPr>
            <p:nvPr/>
          </p:nvSpPr>
          <p:spPr bwMode="auto">
            <a:xfrm>
              <a:off x="1358" y="1770"/>
              <a:ext cx="562"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A50021"/>
                  </a:solidFill>
                  <a:latin typeface="Monotype Corsiva" charset="0"/>
                </a:rPr>
                <a:t>n= -</a:t>
              </a:r>
              <a:r>
                <a:rPr lang="en-US" b="1" dirty="0" err="1">
                  <a:solidFill>
                    <a:srgbClr val="A50021"/>
                  </a:solidFill>
                  <a:latin typeface="Monotype Corsiva" charset="0"/>
                </a:rPr>
                <a:t>F</a:t>
              </a:r>
              <a:r>
                <a:rPr lang="en-US" baseline="-25000" dirty="0" err="1">
                  <a:solidFill>
                    <a:srgbClr val="A50021"/>
                  </a:solidFill>
                  <a:latin typeface="Monotype Corsiva" charset="0"/>
                </a:rPr>
                <a:t>g</a:t>
              </a:r>
              <a:endParaRPr lang="en-US" b="1" dirty="0">
                <a:solidFill>
                  <a:srgbClr val="A50021"/>
                </a:solidFill>
                <a:latin typeface="Monotype Corsiva"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err="1">
                  <a:solidFill>
                    <a:srgbClr val="800000"/>
                  </a:solidFill>
                  <a:latin typeface="Monotype Corsiva" charset="0"/>
                </a:rPr>
                <a:t>F</a:t>
              </a:r>
              <a:r>
                <a:rPr lang="en-US" baseline="-25000" dirty="0" err="1">
                  <a:solidFill>
                    <a:srgbClr val="800000"/>
                  </a:solidFill>
                  <a:latin typeface="Monotype Corsiva" charset="0"/>
                </a:rPr>
                <a:t>g</a:t>
              </a:r>
              <a:r>
                <a:rPr lang="en-US" dirty="0">
                  <a:solidFill>
                    <a:srgbClr val="800000"/>
                  </a:solidFill>
                  <a:latin typeface="Monotype Corsiva" charset="0"/>
                </a:rPr>
                <a:t>=-M</a:t>
              </a:r>
              <a:r>
                <a:rPr lang="en-US" b="1" dirty="0">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0761"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mc:AlternateContent xmlns:mc="http://schemas.openxmlformats.org/markup-compatibility/2006">
              <mc:Choice xmlns:v="urn:schemas-microsoft-com:vml" Requires="v">
                <p:oleObj spid="_x0000_s202121" name="Equation" r:id="rId16" imgW="266400" imgH="164880" progId="Equation.3">
                  <p:embed/>
                </p:oleObj>
              </mc:Choice>
              <mc:Fallback>
                <p:oleObj name="Equation" r:id="rId16" imgW="266400" imgH="164880" progId="Equation.3">
                  <p:embed/>
                  <p:pic>
                    <p:nvPicPr>
                      <p:cNvPr id="4817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1750" y="4156075"/>
                        <a:ext cx="403225" cy="2079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mc:AlternateContent xmlns:mc="http://schemas.openxmlformats.org/markup-compatibility/2006">
              <mc:Choice xmlns:v="urn:schemas-microsoft-com:vml" Requires="v">
                <p:oleObj spid="_x0000_s202122" name="Equation" r:id="rId18" imgW="304560" imgH="228600" progId="Equation.3">
                  <p:embed/>
                </p:oleObj>
              </mc:Choice>
              <mc:Fallback>
                <p:oleObj name="Equation" r:id="rId18" imgW="304560" imgH="228600" progId="Equation.3">
                  <p:embed/>
                  <p:pic>
                    <p:nvPicPr>
                      <p:cNvPr id="4817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78625" y="4132263"/>
                        <a:ext cx="460375" cy="2873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mc:AlternateContent xmlns:mc="http://schemas.openxmlformats.org/markup-compatibility/2006">
              <mc:Choice xmlns:v="urn:schemas-microsoft-com:vml" Requires="v">
                <p:oleObj spid="_x0000_s202123" name="Equation" r:id="rId20" imgW="647640" imgH="241200" progId="Equation.3">
                  <p:embed/>
                </p:oleObj>
              </mc:Choice>
              <mc:Fallback>
                <p:oleObj name="Equation" r:id="rId20" imgW="647640" imgH="241200" progId="Equation.3">
                  <p:embed/>
                  <p:pic>
                    <p:nvPicPr>
                      <p:cNvPr id="48172"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1738" y="4533900"/>
                        <a:ext cx="838200" cy="304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02124" name="Equation" r:id="rId22" imgW="444240" imgH="241200" progId="Equation.3">
                  <p:embed/>
                </p:oleObj>
              </mc:Choice>
              <mc:Fallback>
                <p:oleObj name="Equation" r:id="rId22" imgW="444240" imgH="241200" progId="Equation.3">
                  <p:embed/>
                  <p:pic>
                    <p:nvPicPr>
                      <p:cNvPr id="48173"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02125" name="Equation" r:id="rId24" imgW="126720" imgH="177480" progId="Equation.3">
                  <p:embed/>
                </p:oleObj>
              </mc:Choice>
              <mc:Fallback>
                <p:oleObj name="Equation" r:id="rId24" imgW="126720" imgH="177480" progId="Equation.3">
                  <p:embed/>
                  <p:pic>
                    <p:nvPicPr>
                      <p:cNvPr id="48174"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mc:AlternateContent xmlns:mc="http://schemas.openxmlformats.org/markup-compatibility/2006">
              <mc:Choice xmlns:v="urn:schemas-microsoft-com:vml" Requires="v">
                <p:oleObj spid="_x0000_s202126" name="Equation" r:id="rId26" imgW="634680" imgH="228600" progId="Equation.3">
                  <p:embed/>
                </p:oleObj>
              </mc:Choice>
              <mc:Fallback>
                <p:oleObj name="Equation" r:id="rId26" imgW="634680" imgH="228600" progId="Equation.3">
                  <p:embed/>
                  <p:pic>
                    <p:nvPicPr>
                      <p:cNvPr id="48175"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7975" y="5116513"/>
                        <a:ext cx="1028700"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mc:AlternateContent xmlns:mc="http://schemas.openxmlformats.org/markup-compatibility/2006">
              <mc:Choice xmlns:v="urn:schemas-microsoft-com:vml" Requires="v">
                <p:oleObj spid="_x0000_s202127" name="Equation" r:id="rId28" imgW="749300" imgH="431800" progId="Equation.DSMT4">
                  <p:embed/>
                </p:oleObj>
              </mc:Choice>
              <mc:Fallback>
                <p:oleObj name="Equation" r:id="rId28" imgW="749300" imgH="431800" progId="Equation.DSMT4">
                  <p:embed/>
                  <p:pic>
                    <p:nvPicPr>
                      <p:cNvPr id="48176"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62700" y="5029200"/>
                        <a:ext cx="1212850" cy="5540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mc:AlternateContent xmlns:mc="http://schemas.openxmlformats.org/markup-compatibility/2006">
              <mc:Choice xmlns:v="urn:schemas-microsoft-com:vml" Requires="v">
                <p:oleObj spid="_x0000_s202128" name="Equation" r:id="rId30" imgW="571320" imgH="241200" progId="Equation.3">
                  <p:embed/>
                </p:oleObj>
              </mc:Choice>
              <mc:Fallback>
                <p:oleObj name="Equation" r:id="rId30" imgW="571320" imgH="241200" progId="Equation.3">
                  <p:embed/>
                  <p:pic>
                    <p:nvPicPr>
                      <p:cNvPr id="48177"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95900" y="5726113"/>
                        <a:ext cx="900113"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mc:AlternateContent xmlns:mc="http://schemas.openxmlformats.org/markup-compatibility/2006">
              <mc:Choice xmlns:v="urn:schemas-microsoft-com:vml" Requires="v">
                <p:oleObj spid="_x0000_s202129" name="Equation" r:id="rId32" imgW="965200" imgH="431800" progId="Equation.DSMT4">
                  <p:embed/>
                </p:oleObj>
              </mc:Choice>
              <mc:Fallback>
                <p:oleObj name="Equation" r:id="rId32" imgW="965200" imgH="431800" progId="Equation.DSMT4">
                  <p:embed/>
                  <p:pic>
                    <p:nvPicPr>
                      <p:cNvPr id="48178"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42038" y="5638800"/>
                        <a:ext cx="1520825" cy="5556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9" name="Footer Placeholder 8">
            <a:extLst>
              <a:ext uri="{FF2B5EF4-FFF2-40B4-BE49-F238E27FC236}">
                <a16:creationId xmlns:a16="http://schemas.microsoft.com/office/drawing/2014/main" id="{0A8CA2EA-B2DF-E74F-9566-4BF8E4E86B94}"/>
              </a:ext>
            </a:extLst>
          </p:cNvPr>
          <p:cNvSpPr>
            <a:spLocks noGrp="1"/>
          </p:cNvSpPr>
          <p:nvPr>
            <p:ph type="ftr" sz="quarter" idx="11"/>
          </p:nvPr>
        </p:nvSpPr>
        <p:spPr/>
        <p:txBody>
          <a:bodyPr/>
          <a:lstStyle/>
          <a:p>
            <a:pPr>
              <a:defRPr/>
            </a:pPr>
            <a:r>
              <a:rPr lang="de-DE"/>
              <a:t>PHYS 1443-003, Spring 2021                    Dr. Jaehoon Yu</a:t>
            </a:r>
            <a:endParaRPr lang="en-US"/>
          </a:p>
        </p:txBody>
      </p:sp>
      <p:sp>
        <p:nvSpPr>
          <p:cNvPr id="10" name="Slide Number Placeholder 9">
            <a:extLst>
              <a:ext uri="{FF2B5EF4-FFF2-40B4-BE49-F238E27FC236}">
                <a16:creationId xmlns:a16="http://schemas.microsoft.com/office/drawing/2014/main" id="{73FFF356-6CBD-E742-A0FA-71438C382B3F}"/>
              </a:ext>
            </a:extLst>
          </p:cNvPr>
          <p:cNvSpPr>
            <a:spLocks noGrp="1"/>
          </p:cNvSpPr>
          <p:nvPr>
            <p:ph type="sldNum" sz="quarter" idx="12"/>
          </p:nvPr>
        </p:nvSpPr>
        <p:spPr/>
        <p:txBody>
          <a:bodyPr/>
          <a:lstStyle/>
          <a:p>
            <a:pPr>
              <a:defRPr/>
            </a:pPr>
            <a:fld id="{BEF3D8A4-74EF-534D-976E-1FB9C4B72804}" type="slidenum">
              <a:rPr lang="en-US" smtClean="0"/>
              <a:pPr>
                <a:defRPr/>
              </a:pPr>
              <a:t>17</a:t>
            </a:fld>
            <a:endParaRPr lang="en-US"/>
          </a:p>
        </p:txBody>
      </p:sp>
    </p:spTree>
    <p:extLst>
      <p:ext uri="{BB962C8B-B14F-4D97-AF65-F5344CB8AC3E}">
        <p14:creationId xmlns:p14="http://schemas.microsoft.com/office/powerpoint/2010/main" val="66877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March 1, 2021</a:t>
            </a:r>
          </a:p>
        </p:txBody>
      </p:sp>
      <p:sp>
        <p:nvSpPr>
          <p:cNvPr id="3176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259F52-ECD3-F143-BAB8-2DA2CB1016DC}"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49154" name="Picture 2" descr="bd073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0550"/>
            <a:ext cx="1219200"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64" name="Rectangle 3"/>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Using Newton’s 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nvGraphicFramePr>
        <p:xfrm>
          <a:off x="2743200" y="3910013"/>
          <a:ext cx="511175" cy="382587"/>
        </p:xfrm>
        <a:graphic>
          <a:graphicData uri="http://schemas.openxmlformats.org/presentationml/2006/ole">
            <mc:AlternateContent xmlns:mc="http://schemas.openxmlformats.org/markup-compatibility/2006">
              <mc:Choice xmlns:v="urn:schemas-microsoft-com:vml" Requires="v">
                <p:oleObj spid="_x0000_s203074" name="Equation" r:id="rId4" imgW="279400" imgH="203200" progId="Equation.DSMT4">
                  <p:embed/>
                </p:oleObj>
              </mc:Choice>
              <mc:Fallback>
                <p:oleObj name="Equation" r:id="rId4" imgW="279400" imgH="203200" progId="Equation.DSMT4">
                  <p:embed/>
                  <p:pic>
                    <p:nvPicPr>
                      <p:cNvPr id="49157" name="Object 2"/>
                      <p:cNvPicPr>
                        <a:picLocks noChangeAspect="1" noChangeArrowheads="1"/>
                      </p:cNvPicPr>
                      <p:nvPr/>
                    </p:nvPicPr>
                    <p:blipFill>
                      <a:blip r:embed="rId5"/>
                      <a:srcRect/>
                      <a:stretch>
                        <a:fillRect/>
                      </a:stretch>
                    </p:blipFill>
                    <p:spPr bwMode="auto">
                      <a:xfrm>
                        <a:off x="2743200" y="3910013"/>
                        <a:ext cx="511175" cy="3825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1801"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1806" name="Text Box 14"/>
              <p:cNvSpPr txBox="1">
                <a:spLocks noChangeArrowheads="1"/>
              </p:cNvSpPr>
              <p:nvPr/>
            </p:nvSpPr>
            <p:spPr bwMode="auto">
              <a:xfrm>
                <a:off x="1141" y="1440"/>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31802"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31792"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31786"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31787"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31780"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31781"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mc:AlternateContent xmlns:mc="http://schemas.openxmlformats.org/markup-compatibility/2006">
              <mc:Choice xmlns:v="urn:schemas-microsoft-com:vml" Requires="v">
                <p:oleObj spid="_x0000_s203075" name="Equation" r:id="rId6" imgW="1955520" imgH="279360" progId="Equation.DSMT4">
                  <p:embed/>
                </p:oleObj>
              </mc:Choice>
              <mc:Fallback>
                <p:oleObj name="Equation" r:id="rId6" imgW="1955520" imgH="279360" progId="Equation.DSMT4">
                  <p:embed/>
                  <p:pic>
                    <p:nvPicPr>
                      <p:cNvPr id="4919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173663"/>
                        <a:ext cx="3124200" cy="4651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mc:AlternateContent xmlns:mc="http://schemas.openxmlformats.org/markup-compatibility/2006">
              <mc:Choice xmlns:v="urn:schemas-microsoft-com:vml" Requires="v">
                <p:oleObj spid="_x0000_s203076" name="Equation" r:id="rId8" imgW="1866900" imgH="266700" progId="Equation.DSMT4">
                  <p:embed/>
                </p:oleObj>
              </mc:Choice>
              <mc:Fallback>
                <p:oleObj name="Equation" r:id="rId8" imgW="1866900" imgH="266700" progId="Equation.DSMT4">
                  <p:embed/>
                  <p:pic>
                    <p:nvPicPr>
                      <p:cNvPr id="4919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8" y="4537075"/>
                        <a:ext cx="3463925" cy="4429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mc:AlternateContent xmlns:mc="http://schemas.openxmlformats.org/markup-compatibility/2006">
              <mc:Choice xmlns:v="urn:schemas-microsoft-com:vml" Requires="v">
                <p:oleObj spid="_x0000_s203077" name="Equation" r:id="rId10" imgW="393480" imgH="228600" progId="Equation.DSMT4">
                  <p:embed/>
                </p:oleObj>
              </mc:Choice>
              <mc:Fallback>
                <p:oleObj name="Equation" r:id="rId10" imgW="393480" imgH="228600" progId="Equation.DSMT4">
                  <p:embed/>
                  <p:pic>
                    <p:nvPicPr>
                      <p:cNvPr id="4919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572000"/>
                        <a:ext cx="631825" cy="403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mc:AlternateContent xmlns:mc="http://schemas.openxmlformats.org/markup-compatibility/2006">
              <mc:Choice xmlns:v="urn:schemas-microsoft-com:vml" Requires="v">
                <p:oleObj spid="_x0000_s203078" name="Equation" r:id="rId12" imgW="3035300" imgH="292100" progId="Equation.DSMT4">
                  <p:embed/>
                </p:oleObj>
              </mc:Choice>
              <mc:Fallback>
                <p:oleObj name="Equation" r:id="rId12" imgW="3035300" imgH="292100" progId="Equation.DSMT4">
                  <p:embed/>
                  <p:pic>
                    <p:nvPicPr>
                      <p:cNvPr id="4919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0675" y="5586413"/>
                        <a:ext cx="4718050" cy="4857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mc:AlternateContent xmlns:mc="http://schemas.openxmlformats.org/markup-compatibility/2006">
              <mc:Choice xmlns:v="urn:schemas-microsoft-com:vml" Requires="v">
                <p:oleObj spid="_x0000_s203079" name="Equation" r:id="rId14" imgW="914400" imgH="431640" progId="Equation.3">
                  <p:embed/>
                </p:oleObj>
              </mc:Choice>
              <mc:Fallback>
                <p:oleObj name="Equation" r:id="rId14" imgW="914400" imgH="431640" progId="Equation.3">
                  <p:embed/>
                  <p:pic>
                    <p:nvPicPr>
                      <p:cNvPr id="4919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4470400"/>
                        <a:ext cx="1295400" cy="6175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mc:AlternateContent xmlns:mc="http://schemas.openxmlformats.org/markup-compatibility/2006">
              <mc:Choice xmlns:v="urn:schemas-microsoft-com:vml" Requires="v">
                <p:oleObj spid="_x0000_s203080" name="Equation" r:id="rId16" imgW="914400" imgH="431640" progId="Equation.3">
                  <p:embed/>
                </p:oleObj>
              </mc:Choice>
              <mc:Fallback>
                <p:oleObj name="Equation" r:id="rId16" imgW="914400" imgH="431640" progId="Equation.3">
                  <p:embed/>
                  <p:pic>
                    <p:nvPicPr>
                      <p:cNvPr id="4919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5334000"/>
                        <a:ext cx="1447800" cy="762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200" name="Text Box 48"/>
          <p:cNvSpPr txBox="1">
            <a:spLocks noChangeArrowheads="1"/>
          </p:cNvSpPr>
          <p:nvPr/>
        </p:nvSpPr>
        <p:spPr bwMode="auto">
          <a:xfrm>
            <a:off x="5886450" y="3897313"/>
            <a:ext cx="17512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A50021"/>
                </a:solidFill>
                <a:latin typeface="Arial Narrow" charset="0"/>
              </a:rPr>
              <a:t>Newton’s 2</a:t>
            </a:r>
            <a:r>
              <a:rPr lang="en-US" sz="2000" baseline="30000" dirty="0">
                <a:solidFill>
                  <a:srgbClr val="A50021"/>
                </a:solidFill>
                <a:latin typeface="Arial Narrow" charset="0"/>
              </a:rPr>
              <a:t>nd</a:t>
            </a:r>
            <a:r>
              <a:rPr lang="en-US" sz="2000" dirty="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mc:AlternateContent xmlns:mc="http://schemas.openxmlformats.org/markup-compatibility/2006">
              <mc:Choice xmlns:v="urn:schemas-microsoft-com:vml" Requires="v">
                <p:oleObj spid="_x0000_s203081" name="Equation" r:id="rId18" imgW="126720" imgH="177480" progId="Equation.DSMT4">
                  <p:embed/>
                </p:oleObj>
              </mc:Choice>
              <mc:Fallback>
                <p:oleObj name="Equation" r:id="rId18" imgW="126720" imgH="177480" progId="Equation.DSMT4">
                  <p:embed/>
                  <p:pic>
                    <p:nvPicPr>
                      <p:cNvPr id="49205"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97600" y="5257800"/>
                        <a:ext cx="203200" cy="296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mc:AlternateContent xmlns:mc="http://schemas.openxmlformats.org/markup-compatibility/2006">
              <mc:Choice xmlns:v="urn:schemas-microsoft-com:vml" Requires="v">
                <p:oleObj spid="_x0000_s203082" name="Equation" r:id="rId20" imgW="876300" imgH="558800" progId="Equation.DSMT4">
                  <p:embed/>
                </p:oleObj>
              </mc:Choice>
              <mc:Fallback>
                <p:oleObj name="Equation" r:id="rId20" imgW="876300" imgH="558800" progId="Equation.DSMT4">
                  <p:embed/>
                  <p:pic>
                    <p:nvPicPr>
                      <p:cNvPr id="49206"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7975" y="4419600"/>
                        <a:ext cx="1408113" cy="6858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mc:AlternateContent xmlns:mc="http://schemas.openxmlformats.org/markup-compatibility/2006">
              <mc:Choice xmlns:v="urn:schemas-microsoft-com:vml" Requires="v">
                <p:oleObj spid="_x0000_s203083" name="Equation" r:id="rId22" imgW="507960" imgH="228600" progId="Equation.DSMT4">
                  <p:embed/>
                </p:oleObj>
              </mc:Choice>
              <mc:Fallback>
                <p:oleObj name="Equation" r:id="rId22" imgW="507960" imgH="228600" progId="Equation.DSMT4">
                  <p:embed/>
                  <p:pic>
                    <p:nvPicPr>
                      <p:cNvPr id="49207"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7200" y="4602163"/>
                        <a:ext cx="814388" cy="3508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8" name="Object 13"/>
          <p:cNvGraphicFramePr>
            <a:graphicFrameLocks noChangeAspect="1"/>
          </p:cNvGraphicFramePr>
          <p:nvPr>
            <p:extLst>
              <p:ext uri="{D42A27DB-BD31-4B8C-83A1-F6EECF244321}">
                <p14:modId xmlns:p14="http://schemas.microsoft.com/office/powerpoint/2010/main" val="3018895034"/>
              </p:ext>
            </p:extLst>
          </p:nvPr>
        </p:nvGraphicFramePr>
        <p:xfrm>
          <a:off x="4572001" y="5943600"/>
          <a:ext cx="2286000" cy="361444"/>
        </p:xfrm>
        <a:graphic>
          <a:graphicData uri="http://schemas.openxmlformats.org/presentationml/2006/ole">
            <mc:AlternateContent xmlns:mc="http://schemas.openxmlformats.org/markup-compatibility/2006">
              <mc:Choice xmlns:v="urn:schemas-microsoft-com:vml" Requires="v">
                <p:oleObj spid="_x0000_s203084" name="Equation" r:id="rId24" imgW="1397000" imgH="241300" progId="Equation.DSMT4">
                  <p:embed/>
                </p:oleObj>
              </mc:Choice>
              <mc:Fallback>
                <p:oleObj name="Equation" r:id="rId24" imgW="1397000" imgH="241300" progId="Equation.DSMT4">
                  <p:embed/>
                  <p:pic>
                    <p:nvPicPr>
                      <p:cNvPr id="49208"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2001" y="5943600"/>
                        <a:ext cx="2286000" cy="361444"/>
                      </a:xfrm>
                      <a:prstGeom prst="rect">
                        <a:avLst/>
                      </a:prstGeom>
                      <a:solidFill>
                        <a:schemeClr val="bg1"/>
                      </a:solidFill>
                      <a:ln>
                        <a:noFill/>
                      </a:ln>
                      <a:effectLst/>
                      <a:extLs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mc:AlternateContent xmlns:mc="http://schemas.openxmlformats.org/markup-compatibility/2006">
              <mc:Choice xmlns:v="urn:schemas-microsoft-com:vml" Requires="v">
                <p:oleObj spid="_x0000_s203085" name="Equation" r:id="rId26" imgW="825500" imgH="254000" progId="Equation.DSMT4">
                  <p:embed/>
                </p:oleObj>
              </mc:Choice>
              <mc:Fallback>
                <p:oleObj name="Equation" r:id="rId26" imgW="825500" imgH="254000" progId="Equation.DSMT4">
                  <p:embed/>
                  <p:pic>
                    <p:nvPicPr>
                      <p:cNvPr id="49209"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97238" y="3862388"/>
                        <a:ext cx="1509712"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0" name="Object 15"/>
          <p:cNvGraphicFramePr>
            <a:graphicFrameLocks noChangeAspect="1"/>
          </p:cNvGraphicFramePr>
          <p:nvPr/>
        </p:nvGraphicFramePr>
        <p:xfrm>
          <a:off x="4865688" y="3932238"/>
          <a:ext cx="673100" cy="336550"/>
        </p:xfrm>
        <a:graphic>
          <a:graphicData uri="http://schemas.openxmlformats.org/presentationml/2006/ole">
            <mc:AlternateContent xmlns:mc="http://schemas.openxmlformats.org/markup-compatibility/2006">
              <mc:Choice xmlns:v="urn:schemas-microsoft-com:vml" Requires="v">
                <p:oleObj spid="_x0000_s203086" name="Equation" r:id="rId28" imgW="368300" imgH="177800" progId="Equation.DSMT4">
                  <p:embed/>
                </p:oleObj>
              </mc:Choice>
              <mc:Fallback>
                <p:oleObj name="Equation" r:id="rId28" imgW="368300" imgH="177800" progId="Equation.DSMT4">
                  <p:embed/>
                  <p:pic>
                    <p:nvPicPr>
                      <p:cNvPr id="49210" name="Object 15"/>
                      <p:cNvPicPr>
                        <a:picLocks noChangeAspect="1" noChangeArrowheads="1"/>
                      </p:cNvPicPr>
                      <p:nvPr/>
                    </p:nvPicPr>
                    <p:blipFill>
                      <a:blip r:embed="rId29"/>
                      <a:srcRect/>
                      <a:stretch>
                        <a:fillRect/>
                      </a:stretch>
                    </p:blipFill>
                    <p:spPr bwMode="auto">
                      <a:xfrm>
                        <a:off x="4865688" y="3932238"/>
                        <a:ext cx="673100" cy="336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mc:AlternateContent xmlns:mc="http://schemas.openxmlformats.org/markup-compatibility/2006">
              <mc:Choice xmlns:v="urn:schemas-microsoft-com:vml" Requires="v">
                <p:oleObj spid="_x0000_s203087" name="Equation" r:id="rId30" imgW="126720" imgH="177480" progId="Equation.DSMT4">
                  <p:embed/>
                </p:oleObj>
              </mc:Choice>
              <mc:Fallback>
                <p:oleObj name="Equation" r:id="rId30" imgW="126720" imgH="177480" progId="Equation.DSMT4">
                  <p:embed/>
                  <p:pic>
                    <p:nvPicPr>
                      <p:cNvPr id="49211" name="Object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81638" y="3962400"/>
                        <a:ext cx="233362" cy="336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C3CE89B6-07C1-6F40-BE8C-084150927BBF}"/>
              </a:ext>
            </a:extLst>
          </p:cNvPr>
          <p:cNvSpPr>
            <a:spLocks noGrp="1"/>
          </p:cNvSpPr>
          <p:nvPr>
            <p:ph type="ftr" sz="quarter" idx="11"/>
          </p:nvPr>
        </p:nvSpPr>
        <p:spPr/>
        <p:txBody>
          <a:bodyPr/>
          <a:lstStyle/>
          <a:p>
            <a:pPr>
              <a:defRPr/>
            </a:pPr>
            <a:r>
              <a:rPr lang="de-DE" dirty="0"/>
              <a:t>PHYS 1443-003, Spring 2021                    Dr. Jaehoon Yu</a:t>
            </a:r>
            <a:endParaRPr lang="en-US" dirty="0"/>
          </a:p>
        </p:txBody>
      </p:sp>
    </p:spTree>
    <p:extLst>
      <p:ext uri="{BB962C8B-B14F-4D97-AF65-F5344CB8AC3E}">
        <p14:creationId xmlns:p14="http://schemas.microsoft.com/office/powerpoint/2010/main" val="385976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March 1,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457200"/>
            <a:ext cx="8839200" cy="5562600"/>
          </a:xfrm>
        </p:spPr>
        <p:txBody>
          <a:bodyPr/>
          <a:lstStyle/>
          <a:p>
            <a:pPr eaLnBrk="1" hangingPunct="1"/>
            <a:r>
              <a:rPr lang="en-US" sz="2400" dirty="0">
                <a:ea typeface="ＭＳ Ｐゴシック" pitchFamily="-84" charset="-128"/>
                <a:cs typeface="ＭＳ Ｐゴシック" pitchFamily="-84" charset="-128"/>
              </a:rPr>
              <a:t>Quiz #2 beginning of the class this Wednesday, March 3</a:t>
            </a:r>
          </a:p>
          <a:p>
            <a:pPr lvl="1" eaLnBrk="1" hangingPunct="1">
              <a:spcBef>
                <a:spcPts val="200"/>
              </a:spcBef>
            </a:pPr>
            <a:r>
              <a:rPr lang="en-US" sz="2000" dirty="0"/>
              <a:t>Covers CH3.4 to what we finish today, Monday, March 1</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Mid-term comprehensive online exam in class on Wed. March 10</a:t>
            </a:r>
          </a:p>
          <a:p>
            <a:pPr lvl="1" eaLnBrk="1" hangingPunct="1">
              <a:spcBef>
                <a:spcPts val="200"/>
              </a:spcBef>
            </a:pPr>
            <a:r>
              <a:rPr lang="en-US" sz="2000" dirty="0"/>
              <a:t>Covers CH1.1 through what we learn on Monday, March 8 + Math refresher</a:t>
            </a:r>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609600"/>
          </a:xfrm>
        </p:spPr>
        <p:txBody>
          <a:bodyPr/>
          <a:lstStyle/>
          <a:p>
            <a:r>
              <a:rPr lang="en-US" sz="3600" b="1" dirty="0">
                <a:latin typeface="Arial Narrow" charset="0"/>
                <a:ea typeface="ＭＳ Ｐゴシック" charset="0"/>
                <a:cs typeface="ＭＳ Ｐゴシック" charset="0"/>
              </a:rPr>
              <a:t>Reminder: 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5334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8 cells for vaccination </a:t>
            </a:r>
          </a:p>
          <a:p>
            <a:r>
              <a:rPr lang="en-US" sz="1800" dirty="0"/>
              <a:t>Fill the US Historic event analysis table at the bottom 12 cells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
        <p:nvSpPr>
          <p:cNvPr id="5" name="Date Placeholder 4">
            <a:extLst>
              <a:ext uri="{FF2B5EF4-FFF2-40B4-BE49-F238E27FC236}">
                <a16:creationId xmlns:a16="http://schemas.microsoft.com/office/drawing/2014/main" id="{BD511E90-D7CE-AD4D-A752-2F9F015687EF}"/>
              </a:ext>
            </a:extLst>
          </p:cNvPr>
          <p:cNvSpPr>
            <a:spLocks noGrp="1"/>
          </p:cNvSpPr>
          <p:nvPr>
            <p:ph type="dt" sz="half" idx="10"/>
          </p:nvPr>
        </p:nvSpPr>
        <p:spPr/>
        <p:txBody>
          <a:bodyPr/>
          <a:lstStyle/>
          <a:p>
            <a:pPr>
              <a:defRPr/>
            </a:pPr>
            <a:r>
              <a:rPr lang="en-US"/>
              <a:t>Monday, March 1, 2021</a:t>
            </a:r>
          </a:p>
        </p:txBody>
      </p:sp>
      <p:sp>
        <p:nvSpPr>
          <p:cNvPr id="6" name="Footer Placeholder 5">
            <a:extLst>
              <a:ext uri="{FF2B5EF4-FFF2-40B4-BE49-F238E27FC236}">
                <a16:creationId xmlns:a16="http://schemas.microsoft.com/office/drawing/2014/main" id="{805FB765-F868-AF44-BEFA-1231AA03BC8E}"/>
              </a:ext>
            </a:extLst>
          </p:cNvPr>
          <p:cNvSpPr>
            <a:spLocks noGrp="1"/>
          </p:cNvSpPr>
          <p:nvPr>
            <p:ph type="ftr" sz="quarter" idx="11"/>
          </p:nvPr>
        </p:nvSpPr>
        <p:spPr/>
        <p:txBody>
          <a:bodyPr/>
          <a:lstStyle/>
          <a:p>
            <a:pPr>
              <a:defRPr/>
            </a:pPr>
            <a:r>
              <a:rPr lang="de-DE"/>
              <a:t>PHYS 1443-003, Spring 2021                    Dr. Jaehoon Yu</a:t>
            </a:r>
            <a:endParaRPr lang="en-US"/>
          </a:p>
        </p:txBody>
      </p:sp>
    </p:spTree>
    <p:extLst>
      <p:ext uri="{BB962C8B-B14F-4D97-AF65-F5344CB8AC3E}">
        <p14:creationId xmlns:p14="http://schemas.microsoft.com/office/powerpoint/2010/main" val="978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Monday, March 1,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0EDE8C96-9B40-5347-B4BF-EFCED2F914B7}"/>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763000" cy="544764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200" dirty="0">
                <a:solidFill>
                  <a:schemeClr val="accent2"/>
                </a:solidFill>
                <a:latin typeface="+mn-lt"/>
              </a:rPr>
              <a:t>The mass of the spacecraft is 11,000 kg and the mass of the astronaut is 92 kg.  What is the velocity of the space craft and the astronaut 10 sec into the motion if they were in contact for 50cm during with the astronaut is applying the force of 36N? </a:t>
            </a:r>
          </a:p>
          <a:p>
            <a:pPr marL="457200" indent="-457200">
              <a:buFont typeface="Arial"/>
              <a:buChar char="•"/>
            </a:pPr>
            <a:r>
              <a:rPr lang="en-US" sz="3200" dirty="0">
                <a:solidFill>
                  <a:schemeClr val="accent2"/>
                </a:solidFill>
                <a:latin typeface="+mn-lt"/>
              </a:rPr>
              <a:t>Maximum score: 20 points</a:t>
            </a:r>
          </a:p>
          <a:p>
            <a:pPr marL="457200" indent="-457200">
              <a:buFont typeface="Arial"/>
              <a:buChar char="•"/>
            </a:pPr>
            <a:r>
              <a:rPr lang="en-US" sz="3200" dirty="0">
                <a:solidFill>
                  <a:schemeClr val="accent2"/>
                </a:solidFill>
                <a:latin typeface="+mn-lt"/>
              </a:rPr>
              <a:t>Please be sure to show details of your OWN work!</a:t>
            </a:r>
          </a:p>
          <a:p>
            <a:pPr marL="457200" indent="-457200">
              <a:buFont typeface="Arial"/>
              <a:buChar char="•"/>
            </a:pPr>
            <a:r>
              <a:rPr lang="en-US" sz="3200" dirty="0">
                <a:solidFill>
                  <a:schemeClr val="accent2"/>
                </a:solidFill>
                <a:latin typeface="+mn-lt"/>
              </a:rPr>
              <a:t>Must be handwritten!</a:t>
            </a:r>
          </a:p>
          <a:p>
            <a:pPr marL="457200" indent="-457200">
              <a:buFont typeface="Arial"/>
              <a:buChar char="•"/>
            </a:pPr>
            <a:r>
              <a:rPr lang="en-US" sz="3200" dirty="0">
                <a:solidFill>
                  <a:schemeClr val="accent2"/>
                </a:solidFill>
                <a:latin typeface="+mn-lt"/>
              </a:rPr>
              <a:t>Due 2:30pm, Monday, March 8</a:t>
            </a:r>
          </a:p>
          <a:p>
            <a:pPr marL="457200" indent="-457200">
              <a:buFont typeface="Arial"/>
              <a:buChar char="•"/>
            </a:pPr>
            <a:r>
              <a:rPr lang="en-US" sz="3200" dirty="0">
                <a:solidFill>
                  <a:schemeClr val="accent2"/>
                </a:solidFill>
                <a:latin typeface="+mn-lt"/>
              </a:rPr>
              <a:t>Submit one pdf file </a:t>
            </a:r>
            <a:r>
              <a:rPr lang="en-US" sz="2800" dirty="0">
                <a:solidFill>
                  <a:schemeClr val="accent2"/>
                </a:solidFill>
                <a:latin typeface="+mn-lt"/>
              </a:rPr>
              <a:t>SP4-YourLastName-YourFirstName.pdf on canvas assignment #4</a:t>
            </a:r>
            <a:endParaRPr lang="en-US" sz="1600" dirty="0"/>
          </a:p>
        </p:txBody>
      </p:sp>
      <p:sp>
        <p:nvSpPr>
          <p:cNvPr id="47113" name="Rectangle 7"/>
          <p:cNvSpPr>
            <a:spLocks noGrp="1" noChangeArrowheads="1"/>
          </p:cNvSpPr>
          <p:nvPr>
            <p:ph type="title"/>
          </p:nvPr>
        </p:nvSpPr>
        <p:spPr>
          <a:xfrm>
            <a:off x="685800" y="76200"/>
            <a:ext cx="7772400" cy="838200"/>
          </a:xfrm>
        </p:spPr>
        <p:txBody>
          <a:bodyPr/>
          <a:lstStyle/>
          <a:p>
            <a:r>
              <a:rPr lang="en-US" sz="4800" dirty="0">
                <a:ea typeface="ＭＳ Ｐゴシック" pitchFamily="-84" charset="-128"/>
                <a:cs typeface="ＭＳ Ｐゴシック" pitchFamily="-84" charset="-128"/>
              </a:rPr>
              <a:t>SP#</a:t>
            </a:r>
            <a:r>
              <a:rPr lang="en-US" altLang="ko-KR" sz="4800" dirty="0">
                <a:ea typeface="ＭＳ Ｐゴシック" pitchFamily="-84" charset="-128"/>
                <a:cs typeface="ＭＳ Ｐゴシック" pitchFamily="-84" charset="-128"/>
              </a:rPr>
              <a:t>4:</a:t>
            </a:r>
            <a:r>
              <a:rPr lang="ko-KR" altLang="en-US" sz="4800" dirty="0">
                <a:ea typeface="ＭＳ Ｐゴシック" pitchFamily="-84" charset="-128"/>
                <a:cs typeface="ＭＳ Ｐゴシック" pitchFamily="-84" charset="-128"/>
              </a:rPr>
              <a:t> </a:t>
            </a:r>
            <a:r>
              <a:rPr lang="en-US" altLang="ko-KR" sz="4800" dirty="0">
                <a:ea typeface="ＭＳ Ｐゴシック" pitchFamily="-84" charset="-128"/>
                <a:cs typeface="ＭＳ Ｐゴシック" pitchFamily="-84" charset="-128"/>
              </a:rPr>
              <a:t>Newton’s 3</a:t>
            </a:r>
            <a:r>
              <a:rPr lang="en-US" altLang="ko-KR" sz="4800" baseline="30000" dirty="0">
                <a:ea typeface="ＭＳ Ｐゴシック" pitchFamily="-84" charset="-128"/>
                <a:cs typeface="ＭＳ Ｐゴシック" pitchFamily="-84" charset="-128"/>
              </a:rPr>
              <a:t>rd</a:t>
            </a:r>
            <a:r>
              <a:rPr lang="en-US" altLang="ko-KR" sz="4800" dirty="0">
                <a:ea typeface="ＭＳ Ｐゴシック" pitchFamily="-84" charset="-128"/>
                <a:cs typeface="ＭＳ Ｐゴシック" pitchFamily="-84" charset="-128"/>
              </a:rPr>
              <a:t> Law</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935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46085" name="Rectangle 6"/>
          <p:cNvSpPr>
            <a:spLocks noGrp="1" noChangeArrowheads="1"/>
          </p:cNvSpPr>
          <p:nvPr>
            <p:ph type="sldNum" sz="quarter" idx="12"/>
          </p:nvPr>
        </p:nvSpPr>
        <p:spPr>
          <a:noFill/>
        </p:spPr>
        <p:txBody>
          <a:bodyPr/>
          <a:lstStyle/>
          <a:p>
            <a:fld id="{C014BE8F-5CF2-3945-A56D-50C9BE451F69}" type="slidenum">
              <a:rPr lang="en-US">
                <a:latin typeface="Arial Narrow" pitchFamily="-84" charset="0"/>
              </a:rPr>
              <a:pPr/>
              <a:t>6</a:t>
            </a:fld>
            <a:endParaRPr lang="en-US">
              <a:latin typeface="Arial Narrow" pitchFamily="-84" charset="0"/>
            </a:endParaRPr>
          </a:p>
        </p:txBody>
      </p:sp>
      <p:sp>
        <p:nvSpPr>
          <p:cNvPr id="46086"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C2CF6E4D-54F6-C04E-89F7-54839A98D01B}" type="slidenum">
              <a:rPr lang="en-US" sz="1400" b="1">
                <a:solidFill>
                  <a:srgbClr val="A50021"/>
                </a:solidFill>
                <a:latin typeface="Arial Narrow" pitchFamily="-84" charset="0"/>
              </a:rPr>
              <a:pPr algn="r"/>
              <a:t>6</a:t>
            </a:fld>
            <a:endParaRPr lang="en-US" sz="1400" b="1">
              <a:solidFill>
                <a:srgbClr val="A50021"/>
              </a:solidFill>
              <a:latin typeface="Arial Narrow" pitchFamily="-84"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228600"/>
            <a:ext cx="8610600" cy="609600"/>
          </a:xfrm>
        </p:spPr>
        <p:txBody>
          <a:bodyPr/>
          <a:lstStyle/>
          <a:p>
            <a:pPr eaLnBrk="1" hangingPunct="1"/>
            <a:r>
              <a:rPr lang="en-US" sz="3600">
                <a:ea typeface="ＭＳ Ｐゴシック" pitchFamily="-84" charset="-128"/>
                <a:cs typeface="ＭＳ Ｐゴシック" pitchFamily="-84" charset="-128"/>
              </a:rPr>
              <a:t>Newton’s Third Law (Law of Action and Reaction)</a:t>
            </a:r>
          </a:p>
        </p:txBody>
      </p:sp>
      <p:sp>
        <p:nvSpPr>
          <p:cNvPr id="268292" name="Text Box 4"/>
          <p:cNvSpPr txBox="1">
            <a:spLocks noChangeArrowheads="1"/>
          </p:cNvSpPr>
          <p:nvPr/>
        </p:nvSpPr>
        <p:spPr bwMode="auto">
          <a:xfrm>
            <a:off x="685800" y="914400"/>
            <a:ext cx="7924800" cy="121602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dirty="0">
                <a:solidFill>
                  <a:srgbClr val="FF0000"/>
                </a:solidFill>
                <a:latin typeface="Monotype Corsiva" pitchFamily="-84" charset="0"/>
              </a:rPr>
              <a:t>When two objects interact, the force F</a:t>
            </a:r>
            <a:r>
              <a:rPr lang="en-US" baseline="-25000" dirty="0">
                <a:solidFill>
                  <a:srgbClr val="FF0000"/>
                </a:solidFill>
                <a:latin typeface="Monotype Corsiva" pitchFamily="-84" charset="0"/>
              </a:rPr>
              <a:t>12</a:t>
            </a:r>
            <a:r>
              <a:rPr lang="en-US" dirty="0">
                <a:solidFill>
                  <a:srgbClr val="FF0000"/>
                </a:solidFill>
                <a:latin typeface="Monotype Corsiva" pitchFamily="-84" charset="0"/>
              </a:rPr>
              <a:t> that object 1 exerts on object 2 is equal in magnitude and opposite in direction to the force F</a:t>
            </a:r>
            <a:r>
              <a:rPr lang="en-US" baseline="-25000" dirty="0">
                <a:solidFill>
                  <a:srgbClr val="FF0000"/>
                </a:solidFill>
                <a:latin typeface="Monotype Corsiva" pitchFamily="-84" charset="0"/>
              </a:rPr>
              <a:t>21</a:t>
            </a:r>
            <a:r>
              <a:rPr lang="en-US" dirty="0">
                <a:solidFill>
                  <a:srgbClr val="FF0000"/>
                </a:solidFill>
                <a:latin typeface="Monotype Corsiva" pitchFamily="-84" charset="0"/>
              </a:rPr>
              <a:t> object 2 exerts on object 1. </a:t>
            </a: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pitchFamily="-84"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12</a:t>
            </a:r>
          </a:p>
        </p:txBody>
      </p:sp>
      <p:graphicFrame>
        <p:nvGraphicFramePr>
          <p:cNvPr id="268299" name="Object 2"/>
          <p:cNvGraphicFramePr>
            <a:graphicFrameLocks noChangeAspect="1"/>
          </p:cNvGraphicFramePr>
          <p:nvPr/>
        </p:nvGraphicFramePr>
        <p:xfrm>
          <a:off x="5284788" y="2497138"/>
          <a:ext cx="998537" cy="666750"/>
        </p:xfrm>
        <a:graphic>
          <a:graphicData uri="http://schemas.openxmlformats.org/presentationml/2006/ole">
            <mc:AlternateContent xmlns:mc="http://schemas.openxmlformats.org/markup-compatibility/2006">
              <mc:Choice xmlns:v="urn:schemas-microsoft-com:vml" Requires="v">
                <p:oleObj spid="_x0000_s166077" name="Equation" r:id="rId3" imgW="381000" imgH="241300" progId="Equation.DSMT4">
                  <p:embed/>
                </p:oleObj>
              </mc:Choice>
              <mc:Fallback>
                <p:oleObj name="Equation" r:id="rId3" imgW="381000" imgH="241300" progId="Equation.DSMT4">
                  <p:embed/>
                  <p:pic>
                    <p:nvPicPr>
                      <p:cNvPr id="268299" name="Object 2"/>
                      <p:cNvPicPr>
                        <a:picLocks noChangeAspect="1" noChangeArrowheads="1"/>
                      </p:cNvPicPr>
                      <p:nvPr/>
                    </p:nvPicPr>
                    <p:blipFill>
                      <a:blip r:embed="rId4"/>
                      <a:srcRect/>
                      <a:stretch>
                        <a:fillRect/>
                      </a:stretch>
                    </p:blipFill>
                    <p:spPr bwMode="auto">
                      <a:xfrm>
                        <a:off x="5284788" y="2497138"/>
                        <a:ext cx="998537" cy="6667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pitchFamily="-84" charset="0"/>
              </a:rPr>
              <a:t>The reaction force is equal in magnitude to the action force but in opposite direction. These two forces always act </a:t>
            </a:r>
            <a:r>
              <a:rPr lang="en-US" b="1" u="sng">
                <a:latin typeface="Monotype Corsiva" pitchFamily="-84" charset="0"/>
              </a:rPr>
              <a:t>on different objects</a:t>
            </a:r>
            <a:r>
              <a:rPr lang="en-US">
                <a:solidFill>
                  <a:srgbClr val="FF0000"/>
                </a:solidFill>
                <a:latin typeface="Monotype Corsiva" pitchFamily="-84"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pitchFamily="-84" charset="0"/>
              </a:rPr>
              <a:t>Stationary objects on top of a table has a reaction force (called the normal force) from the table to balance the action force, the gravitational force.</a:t>
            </a:r>
          </a:p>
        </p:txBody>
      </p:sp>
      <p:graphicFrame>
        <p:nvGraphicFramePr>
          <p:cNvPr id="268304" name="Object 3"/>
          <p:cNvGraphicFramePr>
            <a:graphicFrameLocks noChangeAspect="1"/>
          </p:cNvGraphicFramePr>
          <p:nvPr/>
        </p:nvGraphicFramePr>
        <p:xfrm>
          <a:off x="6199188" y="2516188"/>
          <a:ext cx="898525" cy="665162"/>
        </p:xfrm>
        <a:graphic>
          <a:graphicData uri="http://schemas.openxmlformats.org/presentationml/2006/ole">
            <mc:AlternateContent xmlns:mc="http://schemas.openxmlformats.org/markup-compatibility/2006">
              <mc:Choice xmlns:v="urn:schemas-microsoft-com:vml" Requires="v">
                <p:oleObj spid="_x0000_s166078" name="Equation" r:id="rId5" imgW="342900" imgH="241300" progId="Equation.DSMT4">
                  <p:embed/>
                </p:oleObj>
              </mc:Choice>
              <mc:Fallback>
                <p:oleObj name="Equation" r:id="rId5" imgW="342900" imgH="241300" progId="Equation.DSMT4">
                  <p:embed/>
                  <p:pic>
                    <p:nvPicPr>
                      <p:cNvPr id="268304" name="Object 3"/>
                      <p:cNvPicPr>
                        <a:picLocks noChangeAspect="1" noChangeArrowheads="1"/>
                      </p:cNvPicPr>
                      <p:nvPr/>
                    </p:nvPicPr>
                    <p:blipFill>
                      <a:blip r:embed="rId6"/>
                      <a:srcRect/>
                      <a:stretch>
                        <a:fillRect/>
                      </a:stretch>
                    </p:blipFill>
                    <p:spPr bwMode="auto">
                      <a:xfrm>
                        <a:off x="6199188" y="2516188"/>
                        <a:ext cx="898525" cy="665162"/>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254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7</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3"/>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ea typeface="ＭＳ Ｐゴシック" pitchFamily="-84" charset="-128"/>
                <a:cs typeface="ＭＳ Ｐゴシック" pitchFamily="-84" charset="-128"/>
              </a:rPr>
              <a:t>Ex.  The Accelerations Produced by Action and Reaction Forces</a:t>
            </a:r>
          </a:p>
        </p:txBody>
      </p:sp>
      <p:sp>
        <p:nvSpPr>
          <p:cNvPr id="417800" name="Text Box 8"/>
          <p:cNvSpPr txBox="1">
            <a:spLocks noChangeArrowheads="1"/>
          </p:cNvSpPr>
          <p:nvPr/>
        </p:nvSpPr>
        <p:spPr bwMode="auto">
          <a:xfrm>
            <a:off x="6172200" y="2438400"/>
            <a:ext cx="2590800" cy="641350"/>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pitchFamily="-84" charset="0"/>
              </a:rPr>
              <a:t>Which one do you think will get larger acceleration?</a:t>
            </a:r>
          </a:p>
        </p:txBody>
      </p:sp>
    </p:spTree>
    <p:extLst>
      <p:ext uri="{BB962C8B-B14F-4D97-AF65-F5344CB8AC3E}">
        <p14:creationId xmlns:p14="http://schemas.microsoft.com/office/powerpoint/2010/main" val="224469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a:latin typeface="Arial Narrow" pitchFamily="-84" charset="0"/>
              </a:rPr>
              <a:t>Monday, March 1, 2021</a:t>
            </a:r>
          </a:p>
        </p:txBody>
      </p:sp>
      <p:sp>
        <p:nvSpPr>
          <p:cNvPr id="49166"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9167" name="Slide Number Placeholder 6"/>
          <p:cNvSpPr>
            <a:spLocks noGrp="1"/>
          </p:cNvSpPr>
          <p:nvPr>
            <p:ph type="sldNum" sz="quarter" idx="12"/>
          </p:nvPr>
        </p:nvSpPr>
        <p:spPr>
          <a:noFill/>
        </p:spPr>
        <p:txBody>
          <a:bodyPr/>
          <a:lstStyle/>
          <a:p>
            <a:fld id="{1207716E-266A-B348-8C3F-0C8595F0D46A}" type="slidenum">
              <a:rPr lang="en-US">
                <a:latin typeface="Arial Narrow" pitchFamily="-84" charset="0"/>
              </a:rPr>
              <a:pPr/>
              <a:t>8</a:t>
            </a:fld>
            <a:endParaRPr lang="en-US">
              <a:latin typeface="Arial Narrow" pitchFamily="-84" charset="0"/>
            </a:endParaRPr>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419845" name="Object 3"/>
          <p:cNvGraphicFramePr>
            <a:graphicFrameLocks noChangeAspect="1"/>
          </p:cNvGraphicFramePr>
          <p:nvPr/>
        </p:nvGraphicFramePr>
        <p:xfrm>
          <a:off x="6905625" y="914400"/>
          <a:ext cx="1847850" cy="733425"/>
        </p:xfrm>
        <a:graphic>
          <a:graphicData uri="http://schemas.openxmlformats.org/presentationml/2006/ole">
            <mc:AlternateContent xmlns:mc="http://schemas.openxmlformats.org/markup-compatibility/2006">
              <mc:Choice xmlns:v="urn:schemas-microsoft-com:vml" Requires="v">
                <p:oleObj spid="_x0000_s167853" name="Equation" r:id="rId4" imgW="673100" imgH="266700" progId="Equation.DSMT4">
                  <p:embed/>
                </p:oleObj>
              </mc:Choice>
              <mc:Fallback>
                <p:oleObj name="Equation" r:id="rId4" imgW="673100" imgH="266700" progId="Equation.DSMT4">
                  <p:embed/>
                  <p:pic>
                    <p:nvPicPr>
                      <p:cNvPr id="419845" name="Object 3"/>
                      <p:cNvPicPr>
                        <a:picLocks noChangeAspect="1" noChangeArrowheads="1"/>
                      </p:cNvPicPr>
                      <p:nvPr/>
                    </p:nvPicPr>
                    <p:blipFill>
                      <a:blip r:embed="rId5"/>
                      <a:srcRect/>
                      <a:stretch>
                        <a:fillRect/>
                      </a:stretch>
                    </p:blipFill>
                    <p:spPr bwMode="auto">
                      <a:xfrm>
                        <a:off x="6905625" y="914400"/>
                        <a:ext cx="1847850"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6" name="Object 4"/>
          <p:cNvGraphicFramePr>
            <a:graphicFrameLocks noChangeAspect="1"/>
          </p:cNvGraphicFramePr>
          <p:nvPr/>
        </p:nvGraphicFramePr>
        <p:xfrm>
          <a:off x="1905000" y="2919413"/>
          <a:ext cx="958850" cy="758825"/>
        </p:xfrm>
        <a:graphic>
          <a:graphicData uri="http://schemas.openxmlformats.org/presentationml/2006/ole">
            <mc:AlternateContent xmlns:mc="http://schemas.openxmlformats.org/markup-compatibility/2006">
              <mc:Choice xmlns:v="urn:schemas-microsoft-com:vml" Requires="v">
                <p:oleObj spid="_x0000_s167854" name="Equation" r:id="rId6" imgW="304800" imgH="241300" progId="Equation.DSMT4">
                  <p:embed/>
                </p:oleObj>
              </mc:Choice>
              <mc:Fallback>
                <p:oleObj name="Equation" r:id="rId6" imgW="304800" imgH="241300" progId="Equation.DSMT4">
                  <p:embed/>
                  <p:pic>
                    <p:nvPicPr>
                      <p:cNvPr id="419846" name="Object 4"/>
                      <p:cNvPicPr>
                        <a:picLocks noChangeAspect="1" noChangeArrowheads="1"/>
                      </p:cNvPicPr>
                      <p:nvPr/>
                    </p:nvPicPr>
                    <p:blipFill>
                      <a:blip r:embed="rId7"/>
                      <a:srcRect/>
                      <a:stretch>
                        <a:fillRect/>
                      </a:stretch>
                    </p:blipFill>
                    <p:spPr bwMode="auto">
                      <a:xfrm>
                        <a:off x="1905000" y="2919413"/>
                        <a:ext cx="958850" cy="758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47" name="Object 5"/>
          <p:cNvGraphicFramePr>
            <a:graphicFrameLocks noChangeAspect="1"/>
          </p:cNvGraphicFramePr>
          <p:nvPr/>
        </p:nvGraphicFramePr>
        <p:xfrm>
          <a:off x="2036763" y="4689475"/>
          <a:ext cx="1060450" cy="774700"/>
        </p:xfrm>
        <a:graphic>
          <a:graphicData uri="http://schemas.openxmlformats.org/presentationml/2006/ole">
            <mc:AlternateContent xmlns:mc="http://schemas.openxmlformats.org/markup-compatibility/2006">
              <mc:Choice xmlns:v="urn:schemas-microsoft-com:vml" Requires="v">
                <p:oleObj spid="_x0000_s167855" name="Equation" r:id="rId8" imgW="330200" imgH="241300" progId="Equation.DSMT4">
                  <p:embed/>
                </p:oleObj>
              </mc:Choice>
              <mc:Fallback>
                <p:oleObj name="Equation" r:id="rId8" imgW="330200" imgH="241300" progId="Equation.DSMT4">
                  <p:embed/>
                  <p:pic>
                    <p:nvPicPr>
                      <p:cNvPr id="419847" name="Object 5"/>
                      <p:cNvPicPr>
                        <a:picLocks noChangeAspect="1" noChangeArrowheads="1"/>
                      </p:cNvPicPr>
                      <p:nvPr/>
                    </p:nvPicPr>
                    <p:blipFill>
                      <a:blip r:embed="rId9"/>
                      <a:srcRect/>
                      <a:stretch>
                        <a:fillRect/>
                      </a:stretch>
                    </p:blipFill>
                    <p:spPr bwMode="auto">
                      <a:xfrm>
                        <a:off x="2036763" y="4689475"/>
                        <a:ext cx="1060450"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ea typeface="ＭＳ Ｐゴシック" pitchFamily="-84" charset="-128"/>
                <a:cs typeface="ＭＳ Ｐゴシック" pitchFamily="-84" charset="-128"/>
              </a:rPr>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space craft by the astronaut</a:t>
            </a:r>
          </a:p>
        </p:txBody>
      </p:sp>
      <p:graphicFrame>
        <p:nvGraphicFramePr>
          <p:cNvPr id="419850" name="Object 6"/>
          <p:cNvGraphicFramePr>
            <a:graphicFrameLocks noChangeAspect="1"/>
          </p:cNvGraphicFramePr>
          <p:nvPr/>
        </p:nvGraphicFramePr>
        <p:xfrm>
          <a:off x="6934200" y="1676400"/>
          <a:ext cx="2057400" cy="733425"/>
        </p:xfrm>
        <a:graphic>
          <a:graphicData uri="http://schemas.openxmlformats.org/presentationml/2006/ole">
            <mc:AlternateContent xmlns:mc="http://schemas.openxmlformats.org/markup-compatibility/2006">
              <mc:Choice xmlns:v="urn:schemas-microsoft-com:vml" Requires="v">
                <p:oleObj spid="_x0000_s167856" name="Equation" r:id="rId10" imgW="749300" imgH="266700" progId="Equation.DSMT4">
                  <p:embed/>
                </p:oleObj>
              </mc:Choice>
              <mc:Fallback>
                <p:oleObj name="Equation" r:id="rId10" imgW="749300" imgH="266700" progId="Equation.DSMT4">
                  <p:embed/>
                  <p:pic>
                    <p:nvPicPr>
                      <p:cNvPr id="419850" name="Object 6"/>
                      <p:cNvPicPr>
                        <a:picLocks noChangeAspect="1" noChangeArrowheads="1"/>
                      </p:cNvPicPr>
                      <p:nvPr/>
                    </p:nvPicPr>
                    <p:blipFill>
                      <a:blip r:embed="rId11"/>
                      <a:srcRect/>
                      <a:stretch>
                        <a:fillRect/>
                      </a:stretch>
                    </p:blipFill>
                    <p:spPr bwMode="auto">
                      <a:xfrm>
                        <a:off x="6934200" y="1676400"/>
                        <a:ext cx="2057400" cy="733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astronaut by the space craft</a:t>
            </a:r>
          </a:p>
        </p:txBody>
      </p:sp>
      <p:graphicFrame>
        <p:nvGraphicFramePr>
          <p:cNvPr id="419852" name="Object 7"/>
          <p:cNvGraphicFramePr>
            <a:graphicFrameLocks noChangeAspect="1"/>
          </p:cNvGraphicFramePr>
          <p:nvPr/>
        </p:nvGraphicFramePr>
        <p:xfrm>
          <a:off x="2840038" y="2570163"/>
          <a:ext cx="1077912" cy="1479550"/>
        </p:xfrm>
        <a:graphic>
          <a:graphicData uri="http://schemas.openxmlformats.org/presentationml/2006/ole">
            <mc:AlternateContent xmlns:mc="http://schemas.openxmlformats.org/markup-compatibility/2006">
              <mc:Choice xmlns:v="urn:schemas-microsoft-com:vml" Requires="v">
                <p:oleObj spid="_x0000_s167857" name="Equation" r:id="rId12" imgW="342900" imgH="469900" progId="Equation.DSMT4">
                  <p:embed/>
                </p:oleObj>
              </mc:Choice>
              <mc:Fallback>
                <p:oleObj name="Equation" r:id="rId12" imgW="342900" imgH="469900" progId="Equation.DSMT4">
                  <p:embed/>
                  <p:pic>
                    <p:nvPicPr>
                      <p:cNvPr id="419852" name="Object 7"/>
                      <p:cNvPicPr>
                        <a:picLocks noChangeAspect="1" noChangeArrowheads="1"/>
                      </p:cNvPicPr>
                      <p:nvPr/>
                    </p:nvPicPr>
                    <p:blipFill>
                      <a:blip r:embed="rId13"/>
                      <a:srcRect/>
                      <a:stretch>
                        <a:fillRect/>
                      </a:stretch>
                    </p:blipFill>
                    <p:spPr bwMode="auto">
                      <a:xfrm>
                        <a:off x="2840038" y="2570163"/>
                        <a:ext cx="1077912" cy="1479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3" name="Object 8"/>
          <p:cNvGraphicFramePr>
            <a:graphicFrameLocks noChangeAspect="1"/>
          </p:cNvGraphicFramePr>
          <p:nvPr/>
        </p:nvGraphicFramePr>
        <p:xfrm>
          <a:off x="3846513" y="2608263"/>
          <a:ext cx="2478087" cy="1436687"/>
        </p:xfrm>
        <a:graphic>
          <a:graphicData uri="http://schemas.openxmlformats.org/presentationml/2006/ole">
            <mc:AlternateContent xmlns:mc="http://schemas.openxmlformats.org/markup-compatibility/2006">
              <mc:Choice xmlns:v="urn:schemas-microsoft-com:vml" Requires="v">
                <p:oleObj spid="_x0000_s167858" name="Equation" r:id="rId14" imgW="787400" imgH="457200" progId="Equation.DSMT4">
                  <p:embed/>
                </p:oleObj>
              </mc:Choice>
              <mc:Fallback>
                <p:oleObj name="Equation" r:id="rId14" imgW="787400" imgH="457200" progId="Equation.DSMT4">
                  <p:embed/>
                  <p:pic>
                    <p:nvPicPr>
                      <p:cNvPr id="419853" name="Object 8"/>
                      <p:cNvPicPr>
                        <a:picLocks noChangeAspect="1" noChangeArrowheads="1"/>
                      </p:cNvPicPr>
                      <p:nvPr/>
                    </p:nvPicPr>
                    <p:blipFill>
                      <a:blip r:embed="rId15"/>
                      <a:srcRect/>
                      <a:stretch>
                        <a:fillRect/>
                      </a:stretch>
                    </p:blipFill>
                    <p:spPr bwMode="auto">
                      <a:xfrm>
                        <a:off x="3846513" y="2608263"/>
                        <a:ext cx="2478087" cy="1436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4" name="Object 9"/>
          <p:cNvGraphicFramePr>
            <a:graphicFrameLocks noChangeAspect="1"/>
          </p:cNvGraphicFramePr>
          <p:nvPr>
            <p:extLst>
              <p:ext uri="{D42A27DB-BD31-4B8C-83A1-F6EECF244321}">
                <p14:modId xmlns:p14="http://schemas.microsoft.com/office/powerpoint/2010/main" val="1868063970"/>
              </p:ext>
            </p:extLst>
          </p:nvPr>
        </p:nvGraphicFramePr>
        <p:xfrm>
          <a:off x="6400800" y="3025774"/>
          <a:ext cx="2462804" cy="708026"/>
        </p:xfrm>
        <a:graphic>
          <a:graphicData uri="http://schemas.openxmlformats.org/presentationml/2006/ole">
            <mc:AlternateContent xmlns:mc="http://schemas.openxmlformats.org/markup-compatibility/2006">
              <mc:Choice xmlns:v="urn:schemas-microsoft-com:vml" Requires="v">
                <p:oleObj spid="_x0000_s167859" name="Equation" r:id="rId16" imgW="1016000" imgH="292100" progId="Equation.DSMT4">
                  <p:embed/>
                </p:oleObj>
              </mc:Choice>
              <mc:Fallback>
                <p:oleObj name="Equation" r:id="rId16" imgW="1016000" imgH="292100" progId="Equation.DSMT4">
                  <p:embed/>
                  <p:pic>
                    <p:nvPicPr>
                      <p:cNvPr id="419854" name="Object 9"/>
                      <p:cNvPicPr>
                        <a:picLocks noChangeAspect="1" noChangeArrowheads="1"/>
                      </p:cNvPicPr>
                      <p:nvPr/>
                    </p:nvPicPr>
                    <p:blipFill>
                      <a:blip r:embed="rId17"/>
                      <a:srcRect/>
                      <a:stretch>
                        <a:fillRect/>
                      </a:stretch>
                    </p:blipFill>
                    <p:spPr bwMode="auto">
                      <a:xfrm>
                        <a:off x="6400800" y="3025774"/>
                        <a:ext cx="2462804" cy="7080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astronaut’s acceleration</a:t>
            </a:r>
          </a:p>
        </p:txBody>
      </p:sp>
      <p:graphicFrame>
        <p:nvGraphicFramePr>
          <p:cNvPr id="419857" name="Object 10"/>
          <p:cNvGraphicFramePr>
            <a:graphicFrameLocks noChangeAspect="1"/>
          </p:cNvGraphicFramePr>
          <p:nvPr/>
        </p:nvGraphicFramePr>
        <p:xfrm>
          <a:off x="3121025" y="4322763"/>
          <a:ext cx="1222375" cy="1508125"/>
        </p:xfrm>
        <a:graphic>
          <a:graphicData uri="http://schemas.openxmlformats.org/presentationml/2006/ole">
            <mc:AlternateContent xmlns:mc="http://schemas.openxmlformats.org/markup-compatibility/2006">
              <mc:Choice xmlns:v="urn:schemas-microsoft-com:vml" Requires="v">
                <p:oleObj spid="_x0000_s167860" name="Equation" r:id="rId18" imgW="381000" imgH="469900" progId="Equation.DSMT4">
                  <p:embed/>
                </p:oleObj>
              </mc:Choice>
              <mc:Fallback>
                <p:oleObj name="Equation" r:id="rId18" imgW="381000" imgH="469900" progId="Equation.DSMT4">
                  <p:embed/>
                  <p:pic>
                    <p:nvPicPr>
                      <p:cNvPr id="419857" name="Object 10"/>
                      <p:cNvPicPr>
                        <a:picLocks noChangeAspect="1" noChangeArrowheads="1"/>
                      </p:cNvPicPr>
                      <p:nvPr/>
                    </p:nvPicPr>
                    <p:blipFill>
                      <a:blip r:embed="rId19"/>
                      <a:srcRect/>
                      <a:stretch>
                        <a:fillRect/>
                      </a:stretch>
                    </p:blipFill>
                    <p:spPr bwMode="auto">
                      <a:xfrm>
                        <a:off x="3121025" y="4322763"/>
                        <a:ext cx="1222375" cy="1508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8" name="Object 11"/>
          <p:cNvGraphicFramePr>
            <a:graphicFrameLocks noChangeAspect="1"/>
          </p:cNvGraphicFramePr>
          <p:nvPr/>
        </p:nvGraphicFramePr>
        <p:xfrm>
          <a:off x="4346575" y="4322763"/>
          <a:ext cx="2282825" cy="1466850"/>
        </p:xfrm>
        <a:graphic>
          <a:graphicData uri="http://schemas.openxmlformats.org/presentationml/2006/ole">
            <mc:AlternateContent xmlns:mc="http://schemas.openxmlformats.org/markup-compatibility/2006">
              <mc:Choice xmlns:v="urn:schemas-microsoft-com:vml" Requires="v">
                <p:oleObj spid="_x0000_s167861" name="Equation" r:id="rId20" imgW="711200" imgH="457200" progId="Equation.DSMT4">
                  <p:embed/>
                </p:oleObj>
              </mc:Choice>
              <mc:Fallback>
                <p:oleObj name="Equation" r:id="rId20" imgW="711200" imgH="457200" progId="Equation.DSMT4">
                  <p:embed/>
                  <p:pic>
                    <p:nvPicPr>
                      <p:cNvPr id="419858" name="Object 11"/>
                      <p:cNvPicPr>
                        <a:picLocks noChangeAspect="1" noChangeArrowheads="1"/>
                      </p:cNvPicPr>
                      <p:nvPr/>
                    </p:nvPicPr>
                    <p:blipFill>
                      <a:blip r:embed="rId21"/>
                      <a:srcRect/>
                      <a:stretch>
                        <a:fillRect/>
                      </a:stretch>
                    </p:blipFill>
                    <p:spPr bwMode="auto">
                      <a:xfrm>
                        <a:off x="4346575" y="4322763"/>
                        <a:ext cx="2282825" cy="1466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59" name="Object 12"/>
          <p:cNvGraphicFramePr>
            <a:graphicFrameLocks noChangeAspect="1"/>
          </p:cNvGraphicFramePr>
          <p:nvPr>
            <p:extLst>
              <p:ext uri="{D42A27DB-BD31-4B8C-83A1-F6EECF244321}">
                <p14:modId xmlns:p14="http://schemas.microsoft.com/office/powerpoint/2010/main" val="144913534"/>
              </p:ext>
            </p:extLst>
          </p:nvPr>
        </p:nvGraphicFramePr>
        <p:xfrm>
          <a:off x="6629400" y="4727575"/>
          <a:ext cx="2273905" cy="758825"/>
        </p:xfrm>
        <a:graphic>
          <a:graphicData uri="http://schemas.openxmlformats.org/presentationml/2006/ole">
            <mc:AlternateContent xmlns:mc="http://schemas.openxmlformats.org/markup-compatibility/2006">
              <mc:Choice xmlns:v="urn:schemas-microsoft-com:vml" Requires="v">
                <p:oleObj spid="_x0000_s167862" name="Equation" r:id="rId22" imgW="876300" imgH="292100" progId="Equation.DSMT4">
                  <p:embed/>
                </p:oleObj>
              </mc:Choice>
              <mc:Fallback>
                <p:oleObj name="Equation" r:id="rId22" imgW="876300" imgH="292100" progId="Equation.DSMT4">
                  <p:embed/>
                  <p:pic>
                    <p:nvPicPr>
                      <p:cNvPr id="419859" name="Object 12"/>
                      <p:cNvPicPr>
                        <a:picLocks noChangeAspect="1" noChangeArrowheads="1"/>
                      </p:cNvPicPr>
                      <p:nvPr/>
                    </p:nvPicPr>
                    <p:blipFill>
                      <a:blip r:embed="rId23"/>
                      <a:srcRect/>
                      <a:stretch>
                        <a:fillRect/>
                      </a:stretch>
                    </p:blipFill>
                    <p:spPr bwMode="auto">
                      <a:xfrm>
                        <a:off x="6629400" y="4727575"/>
                        <a:ext cx="2273905" cy="758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736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a:latin typeface="Arial Narrow" pitchFamily="-84" charset="0"/>
              </a:rPr>
              <a:t>Monday, March 1, 2021</a:t>
            </a:r>
          </a:p>
        </p:txBody>
      </p:sp>
      <p:sp>
        <p:nvSpPr>
          <p:cNvPr id="20509" name="Rectangle 6"/>
          <p:cNvSpPr>
            <a:spLocks noGrp="1" noChangeArrowheads="1"/>
          </p:cNvSpPr>
          <p:nvPr>
            <p:ph type="sldNum" sz="quarter" idx="12"/>
          </p:nvPr>
        </p:nvSpPr>
        <p:spPr>
          <a:noFill/>
        </p:spPr>
        <p:txBody>
          <a:bodyPr/>
          <a:lstStyle/>
          <a:p>
            <a:fld id="{99160878-4F9F-6D45-8136-13E3C96A8EC3}" type="slidenum">
              <a:rPr lang="en-US">
                <a:latin typeface="Arial Narrow" pitchFamily="-84" charset="0"/>
              </a:rPr>
              <a:pPr/>
              <a:t>9</a:t>
            </a:fld>
            <a:endParaRPr lang="en-US">
              <a:latin typeface="Arial Narrow" pitchFamily="-84" charset="0"/>
            </a:endParaRPr>
          </a:p>
        </p:txBody>
      </p:sp>
      <p:sp>
        <p:nvSpPr>
          <p:cNvPr id="2051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095617A-7284-ED4D-860D-AB55BDF24687}" type="slidenum">
              <a:rPr lang="en-US" sz="1400" b="1">
                <a:solidFill>
                  <a:srgbClr val="A50021"/>
                </a:solidFill>
                <a:latin typeface="Arial Narrow" pitchFamily="-84" charset="0"/>
              </a:rPr>
              <a:pPr algn="r"/>
              <a:t>9</a:t>
            </a:fld>
            <a:endParaRPr lang="en-US" sz="1400" b="1">
              <a:solidFill>
                <a:srgbClr val="A50021"/>
              </a:solidFill>
              <a:latin typeface="Arial Narrow" pitchFamily="-84"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ea typeface="ＭＳ Ｐゴシック" pitchFamily="-84" charset="-128"/>
                <a:cs typeface="ＭＳ Ｐゴシック" pitchFamily="-84" charset="-128"/>
              </a:rPr>
              <a:t>Example of Newton’s 3</a:t>
            </a:r>
            <a:r>
              <a:rPr lang="en-US" sz="4000" baseline="30000">
                <a:ea typeface="ＭＳ Ｐゴシック" pitchFamily="-84" charset="-128"/>
                <a:cs typeface="ＭＳ Ｐゴシック" pitchFamily="-84" charset="-128"/>
              </a:rPr>
              <a:t>rd</a:t>
            </a:r>
            <a:r>
              <a:rPr lang="en-US" sz="4000">
                <a:ea typeface="ＭＳ Ｐゴシック" pitchFamily="-84" charset="-128"/>
                <a:cs typeface="ＭＳ Ｐゴシック" pitchFamily="-84" charset="-128"/>
              </a:rPr>
              <a:t> Law </a:t>
            </a:r>
            <a:endParaRPr lang="en-US">
              <a:ea typeface="ＭＳ Ｐゴシック" pitchFamily="-84" charset="-128"/>
              <a:cs typeface="ＭＳ Ｐゴシック" pitchFamily="-84" charset="-128"/>
            </a:endParaRPr>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pitchFamily="-84" charset="0"/>
              </a:rPr>
              <a:t>A large man and a small boy stand facing each other on </a:t>
            </a:r>
            <a:r>
              <a:rPr lang="en-US" sz="1800" b="1">
                <a:solidFill>
                  <a:srgbClr val="FF0000"/>
                </a:solidFill>
                <a:latin typeface="Arial Narrow" pitchFamily="-84" charset="0"/>
              </a:rPr>
              <a:t>frictionless ice</a:t>
            </a:r>
            <a:r>
              <a:rPr lang="en-US" sz="1800">
                <a:solidFill>
                  <a:schemeClr val="accent2"/>
                </a:solidFill>
                <a:latin typeface="Arial Narrow" pitchFamily="-84" charset="0"/>
              </a:rPr>
              <a:t>.   They put their hands together and push against each other so that they move apart.  </a:t>
            </a:r>
            <a:r>
              <a:rPr lang="en-US" sz="1800">
                <a:solidFill>
                  <a:srgbClr val="800000"/>
                </a:solidFill>
                <a:latin typeface="Arial Narrow" pitchFamily="-84" charset="0"/>
              </a:rPr>
              <a:t>a) Who moves away with the higher speed and by how much?</a:t>
            </a:r>
            <a:endParaRPr lang="en-US" sz="1800" baseline="30000">
              <a:solidFill>
                <a:srgbClr val="800000"/>
              </a:solidFill>
              <a:latin typeface="Arial Narrow" pitchFamily="-84" charset="0"/>
            </a:endParaRPr>
          </a:p>
        </p:txBody>
      </p:sp>
      <p:graphicFrame>
        <p:nvGraphicFramePr>
          <p:cNvPr id="269316" name="Object 2"/>
          <p:cNvGraphicFramePr>
            <a:graphicFrameLocks noChangeAspect="1"/>
          </p:cNvGraphicFramePr>
          <p:nvPr/>
        </p:nvGraphicFramePr>
        <p:xfrm>
          <a:off x="3390900" y="1797050"/>
          <a:ext cx="952500" cy="608013"/>
        </p:xfrm>
        <a:graphic>
          <a:graphicData uri="http://schemas.openxmlformats.org/presentationml/2006/ole">
            <mc:AlternateContent xmlns:mc="http://schemas.openxmlformats.org/markup-compatibility/2006">
              <mc:Choice xmlns:v="urn:schemas-microsoft-com:vml" Requires="v">
                <p:oleObj spid="_x0000_s204173" name="Equation" r:id="rId3" imgW="381000" imgH="241300" progId="Equation.DSMT4">
                  <p:embed/>
                </p:oleObj>
              </mc:Choice>
              <mc:Fallback>
                <p:oleObj name="Equation" r:id="rId3" imgW="381000" imgH="241300" progId="Equation.DSMT4">
                  <p:embed/>
                  <p:pic>
                    <p:nvPicPr>
                      <p:cNvPr id="269316" name="Object 2"/>
                      <p:cNvPicPr>
                        <a:picLocks noChangeAspect="1" noChangeArrowheads="1"/>
                      </p:cNvPicPr>
                      <p:nvPr/>
                    </p:nvPicPr>
                    <p:blipFill>
                      <a:blip r:embed="rId4"/>
                      <a:srcRect/>
                      <a:stretch>
                        <a:fillRect/>
                      </a:stretch>
                    </p:blipFill>
                    <p:spPr bwMode="auto">
                      <a:xfrm>
                        <a:off x="3390900" y="1797050"/>
                        <a:ext cx="95250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pic>
        <p:nvPicPr>
          <p:cNvPr id="269317" name="Picture 5" descr="pe01659_"/>
          <p:cNvPicPr>
            <a:picLocks noChangeAspect="1" noChangeArrowheads="1"/>
          </p:cNvPicPr>
          <p:nvPr/>
        </p:nvPicPr>
        <p:blipFill>
          <a:blip r:embed="rId5"/>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pic>
        <p:nvPicPr>
          <p:cNvPr id="269319" name="Picture 7" descr="pe02043_"/>
          <p:cNvPicPr>
            <a:picLocks noChangeAspect="1" noChangeArrowheads="1"/>
          </p:cNvPicPr>
          <p:nvPr/>
        </p:nvPicPr>
        <p:blipFill>
          <a:blip r:embed="rId6"/>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21</a:t>
              </a:r>
              <a:r>
                <a:rPr lang="en-US" b="1">
                  <a:solidFill>
                    <a:srgbClr val="333399"/>
                  </a:solidFill>
                  <a:latin typeface="Monotype Corsiva" pitchFamily="-84" charset="0"/>
                </a:rPr>
                <a:t>= - 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aphicFrame>
        <p:nvGraphicFramePr>
          <p:cNvPr id="269327" name="Object 3"/>
          <p:cNvGraphicFramePr>
            <a:graphicFrameLocks noChangeAspect="1"/>
          </p:cNvGraphicFramePr>
          <p:nvPr/>
        </p:nvGraphicFramePr>
        <p:xfrm>
          <a:off x="3276600" y="3548063"/>
          <a:ext cx="969963" cy="647700"/>
        </p:xfrm>
        <a:graphic>
          <a:graphicData uri="http://schemas.openxmlformats.org/presentationml/2006/ole">
            <mc:AlternateContent xmlns:mc="http://schemas.openxmlformats.org/markup-compatibility/2006">
              <mc:Choice xmlns:v="urn:schemas-microsoft-com:vml" Requires="v">
                <p:oleObj spid="_x0000_s204174" name="Equation" r:id="rId7" imgW="381000" imgH="241300" progId="Equation.DSMT4">
                  <p:embed/>
                </p:oleObj>
              </mc:Choice>
              <mc:Fallback>
                <p:oleObj name="Equation" r:id="rId7" imgW="381000" imgH="241300" progId="Equation.DSMT4">
                  <p:embed/>
                  <p:pic>
                    <p:nvPicPr>
                      <p:cNvPr id="269327" name="Object 3"/>
                      <p:cNvPicPr>
                        <a:picLocks noChangeAspect="1" noChangeArrowheads="1"/>
                      </p:cNvPicPr>
                      <p:nvPr/>
                    </p:nvPicPr>
                    <p:blipFill>
                      <a:blip r:embed="rId8"/>
                      <a:srcRect/>
                      <a:stretch>
                        <a:fillRect/>
                      </a:stretch>
                    </p:blipFill>
                    <p:spPr bwMode="auto">
                      <a:xfrm>
                        <a:off x="3276600" y="3548063"/>
                        <a:ext cx="969963" cy="647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28" name="Object 4"/>
          <p:cNvGraphicFramePr>
            <a:graphicFrameLocks noChangeAspect="1"/>
          </p:cNvGraphicFramePr>
          <p:nvPr/>
        </p:nvGraphicFramePr>
        <p:xfrm>
          <a:off x="1143000" y="4630738"/>
          <a:ext cx="1776413" cy="625475"/>
        </p:xfrm>
        <a:graphic>
          <a:graphicData uri="http://schemas.openxmlformats.org/presentationml/2006/ole">
            <mc:AlternateContent xmlns:mc="http://schemas.openxmlformats.org/markup-compatibility/2006">
              <mc:Choice xmlns:v="urn:schemas-microsoft-com:vml" Requires="v">
                <p:oleObj spid="_x0000_s204175" name="Equation" r:id="rId9" imgW="711200" imgH="241300" progId="Equation.DSMT4">
                  <p:embed/>
                </p:oleObj>
              </mc:Choice>
              <mc:Fallback>
                <p:oleObj name="Equation" r:id="rId9" imgW="711200" imgH="241300" progId="Equation.DSMT4">
                  <p:embed/>
                  <p:pic>
                    <p:nvPicPr>
                      <p:cNvPr id="269328" name="Object 4"/>
                      <p:cNvPicPr>
                        <a:picLocks noChangeAspect="1" noChangeArrowheads="1"/>
                      </p:cNvPicPr>
                      <p:nvPr/>
                    </p:nvPicPr>
                    <p:blipFill>
                      <a:blip r:embed="rId10"/>
                      <a:srcRect/>
                      <a:stretch>
                        <a:fillRect/>
                      </a:stretch>
                    </p:blipFill>
                    <p:spPr bwMode="auto">
                      <a:xfrm>
                        <a:off x="1143000" y="4630738"/>
                        <a:ext cx="1776413" cy="625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29" name="Object 5"/>
          <p:cNvGraphicFramePr>
            <a:graphicFrameLocks noChangeAspect="1"/>
          </p:cNvGraphicFramePr>
          <p:nvPr/>
        </p:nvGraphicFramePr>
        <p:xfrm>
          <a:off x="6477000" y="1801813"/>
          <a:ext cx="1027113" cy="760412"/>
        </p:xfrm>
        <a:graphic>
          <a:graphicData uri="http://schemas.openxmlformats.org/presentationml/2006/ole">
            <mc:AlternateContent xmlns:mc="http://schemas.openxmlformats.org/markup-compatibility/2006">
              <mc:Choice xmlns:v="urn:schemas-microsoft-com:vml" Requires="v">
                <p:oleObj spid="_x0000_s204176" name="Equation" r:id="rId11" imgW="495300" imgH="355600" progId="Equation.DSMT4">
                  <p:embed/>
                </p:oleObj>
              </mc:Choice>
              <mc:Fallback>
                <p:oleObj name="Equation" r:id="rId11" imgW="495300" imgH="355600" progId="Equation.DSMT4">
                  <p:embed/>
                  <p:pic>
                    <p:nvPicPr>
                      <p:cNvPr id="269329" name="Object 5"/>
                      <p:cNvPicPr>
                        <a:picLocks noChangeAspect="1" noChangeArrowheads="1"/>
                      </p:cNvPicPr>
                      <p:nvPr/>
                    </p:nvPicPr>
                    <p:blipFill>
                      <a:blip r:embed="rId12"/>
                      <a:srcRect/>
                      <a:stretch>
                        <a:fillRect/>
                      </a:stretch>
                    </p:blipFill>
                    <p:spPr bwMode="auto">
                      <a:xfrm>
                        <a:off x="6477000" y="1801813"/>
                        <a:ext cx="1027113" cy="760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0" name="Object 6"/>
          <p:cNvGraphicFramePr>
            <a:graphicFrameLocks noChangeAspect="1"/>
          </p:cNvGraphicFramePr>
          <p:nvPr/>
        </p:nvGraphicFramePr>
        <p:xfrm>
          <a:off x="3352800" y="2636838"/>
          <a:ext cx="989013" cy="657225"/>
        </p:xfrm>
        <a:graphic>
          <a:graphicData uri="http://schemas.openxmlformats.org/presentationml/2006/ole">
            <mc:AlternateContent xmlns:mc="http://schemas.openxmlformats.org/markup-compatibility/2006">
              <mc:Choice xmlns:v="urn:schemas-microsoft-com:vml" Requires="v">
                <p:oleObj spid="_x0000_s204177" name="Equation" r:id="rId13" imgW="381000" imgH="241300" progId="Equation.DSMT4">
                  <p:embed/>
                </p:oleObj>
              </mc:Choice>
              <mc:Fallback>
                <p:oleObj name="Equation" r:id="rId13" imgW="381000" imgH="241300" progId="Equation.DSMT4">
                  <p:embed/>
                  <p:pic>
                    <p:nvPicPr>
                      <p:cNvPr id="269330" name="Object 6"/>
                      <p:cNvPicPr>
                        <a:picLocks noChangeAspect="1" noChangeArrowheads="1"/>
                      </p:cNvPicPr>
                      <p:nvPr/>
                    </p:nvPicPr>
                    <p:blipFill>
                      <a:blip r:embed="rId4"/>
                      <a:srcRect/>
                      <a:stretch>
                        <a:fillRect/>
                      </a:stretch>
                    </p:blipFill>
                    <p:spPr bwMode="auto">
                      <a:xfrm>
                        <a:off x="3352800" y="2636838"/>
                        <a:ext cx="989013" cy="657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mc:AlternateContent xmlns:mc="http://schemas.openxmlformats.org/markup-compatibility/2006">
              <mc:Choice xmlns:v="urn:schemas-microsoft-com:vml" Requires="v">
                <p:oleObj spid="_x0000_s204178" name="Equation" r:id="rId14" imgW="380880" imgH="177480" progId="Equation.DSMT4">
                  <p:embed/>
                </p:oleObj>
              </mc:Choice>
              <mc:Fallback>
                <p:oleObj name="Equation" r:id="rId14" imgW="380880" imgH="177480" progId="Equation.DSMT4">
                  <p:embed/>
                  <p:pic>
                    <p:nvPicPr>
                      <p:cNvPr id="269331"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638" y="2590800"/>
                        <a:ext cx="901700" cy="3841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mc:AlternateContent xmlns:mc="http://schemas.openxmlformats.org/markup-compatibility/2006">
              <mc:Choice xmlns:v="urn:schemas-microsoft-com:vml" Requires="v">
                <p:oleObj spid="_x0000_s204179" name="Equation" r:id="rId16" imgW="393480" imgH="190440" progId="Equation.DSMT4">
                  <p:embed/>
                </p:oleObj>
              </mc:Choice>
              <mc:Fallback>
                <p:oleObj name="Equation" r:id="rId16" imgW="393480" imgH="190440" progId="Equation.DSMT4">
                  <p:embed/>
                  <p:pic>
                    <p:nvPicPr>
                      <p:cNvPr id="269332"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127375"/>
                        <a:ext cx="858838" cy="4095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mc:AlternateContent xmlns:mc="http://schemas.openxmlformats.org/markup-compatibility/2006">
              <mc:Choice xmlns:v="urn:schemas-microsoft-com:vml" Requires="v">
                <p:oleObj spid="_x0000_s204180" name="Equation" r:id="rId18" imgW="393480" imgH="177480" progId="Equation.DSMT4">
                  <p:embed/>
                </p:oleObj>
              </mc:Choice>
              <mc:Fallback>
                <p:oleObj name="Equation" r:id="rId18" imgW="393480" imgH="177480" progId="Equation.DSMT4">
                  <p:embed/>
                  <p:pic>
                    <p:nvPicPr>
                      <p:cNvPr id="269333"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9888" y="3657600"/>
                        <a:ext cx="823912" cy="396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mc:AlternateContent xmlns:mc="http://schemas.openxmlformats.org/markup-compatibility/2006">
              <mc:Choice xmlns:v="urn:schemas-microsoft-com:vml" Requires="v">
                <p:oleObj spid="_x0000_s204181" name="Equation" r:id="rId20" imgW="393480" imgH="190440" progId="Equation.DSMT4">
                  <p:embed/>
                </p:oleObj>
              </mc:Choice>
              <mc:Fallback>
                <p:oleObj name="Equation" r:id="rId20" imgW="393480" imgH="190440" progId="Equation.DSMT4">
                  <p:embed/>
                  <p:pic>
                    <p:nvPicPr>
                      <p:cNvPr id="269334"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0038" y="4191000"/>
                        <a:ext cx="893762"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5" name="Object 11"/>
          <p:cNvGraphicFramePr>
            <a:graphicFrameLocks noChangeAspect="1"/>
          </p:cNvGraphicFramePr>
          <p:nvPr/>
        </p:nvGraphicFramePr>
        <p:xfrm>
          <a:off x="3744913" y="4640263"/>
          <a:ext cx="1992312" cy="641350"/>
        </p:xfrm>
        <a:graphic>
          <a:graphicData uri="http://schemas.openxmlformats.org/presentationml/2006/ole">
            <mc:AlternateContent xmlns:mc="http://schemas.openxmlformats.org/markup-compatibility/2006">
              <mc:Choice xmlns:v="urn:schemas-microsoft-com:vml" Requires="v">
                <p:oleObj spid="_x0000_s204182" name="Equation" r:id="rId22" imgW="1079500" imgH="355600" progId="Equation.DSMT4">
                  <p:embed/>
                </p:oleObj>
              </mc:Choice>
              <mc:Fallback>
                <p:oleObj name="Equation" r:id="rId22" imgW="1079500" imgH="355600" progId="Equation.DSMT4">
                  <p:embed/>
                  <p:pic>
                    <p:nvPicPr>
                      <p:cNvPr id="269335" name="Object 11"/>
                      <p:cNvPicPr>
                        <a:picLocks noChangeAspect="1" noChangeArrowheads="1"/>
                      </p:cNvPicPr>
                      <p:nvPr/>
                    </p:nvPicPr>
                    <p:blipFill>
                      <a:blip r:embed="rId23"/>
                      <a:srcRect/>
                      <a:stretch>
                        <a:fillRect/>
                      </a:stretch>
                    </p:blipFill>
                    <p:spPr bwMode="auto">
                      <a:xfrm>
                        <a:off x="3744913" y="4640263"/>
                        <a:ext cx="1992312" cy="6413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mc:AlternateContent xmlns:mc="http://schemas.openxmlformats.org/markup-compatibility/2006">
              <mc:Choice xmlns:v="urn:schemas-microsoft-com:vml" Requires="v">
                <p:oleObj spid="_x0000_s204183" name="Equation" r:id="rId24" imgW="457200" imgH="139680" progId="Equation.DSMT4">
                  <p:embed/>
                </p:oleObj>
              </mc:Choice>
              <mc:Fallback>
                <p:oleObj name="Equation" r:id="rId24" imgW="457200" imgH="139680" progId="Equation.DSMT4">
                  <p:embed/>
                  <p:pic>
                    <p:nvPicPr>
                      <p:cNvPr id="269336"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5526088"/>
                        <a:ext cx="949325" cy="300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pitchFamily="-84" charset="0"/>
            </a:endParaRPr>
          </a:p>
        </p:txBody>
      </p:sp>
      <p:graphicFrame>
        <p:nvGraphicFramePr>
          <p:cNvPr id="269338" name="Object 13"/>
          <p:cNvGraphicFramePr>
            <a:graphicFrameLocks noChangeAspect="1"/>
          </p:cNvGraphicFramePr>
          <p:nvPr/>
        </p:nvGraphicFramePr>
        <p:xfrm>
          <a:off x="4343400" y="2632075"/>
          <a:ext cx="955675" cy="660400"/>
        </p:xfrm>
        <a:graphic>
          <a:graphicData uri="http://schemas.openxmlformats.org/presentationml/2006/ole">
            <mc:AlternateContent xmlns:mc="http://schemas.openxmlformats.org/markup-compatibility/2006">
              <mc:Choice xmlns:v="urn:schemas-microsoft-com:vml" Requires="v">
                <p:oleObj spid="_x0000_s204184" name="Equation" r:id="rId26" imgW="292100" imgH="241300" progId="Equation.DSMT4">
                  <p:embed/>
                </p:oleObj>
              </mc:Choice>
              <mc:Fallback>
                <p:oleObj name="Equation" r:id="rId26" imgW="292100" imgH="241300" progId="Equation.DSMT4">
                  <p:embed/>
                  <p:pic>
                    <p:nvPicPr>
                      <p:cNvPr id="269338" name="Object 13"/>
                      <p:cNvPicPr>
                        <a:picLocks noChangeAspect="1" noChangeArrowheads="1"/>
                      </p:cNvPicPr>
                      <p:nvPr/>
                    </p:nvPicPr>
                    <p:blipFill>
                      <a:blip r:embed="rId27"/>
                      <a:srcRect/>
                      <a:stretch>
                        <a:fillRect/>
                      </a:stretch>
                    </p:blipFill>
                    <p:spPr bwMode="auto">
                      <a:xfrm>
                        <a:off x="4343400" y="2632075"/>
                        <a:ext cx="955675" cy="660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mc:AlternateContent xmlns:mc="http://schemas.openxmlformats.org/markup-compatibility/2006">
              <mc:Choice xmlns:v="urn:schemas-microsoft-com:vml" Requires="v">
                <p:oleObj spid="_x0000_s204185" name="Equation" r:id="rId28" imgW="304560" imgH="139680" progId="Equation.DSMT4">
                  <p:embed/>
                </p:oleObj>
              </mc:Choice>
              <mc:Fallback>
                <p:oleObj name="Equation" r:id="rId28" imgW="304560" imgH="139680" progId="Equation.DSMT4">
                  <p:embed/>
                  <p:pic>
                    <p:nvPicPr>
                      <p:cNvPr id="26934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75" y="2632075"/>
                        <a:ext cx="720725" cy="3016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mc:AlternateContent xmlns:mc="http://schemas.openxmlformats.org/markup-compatibility/2006">
              <mc:Choice xmlns:v="urn:schemas-microsoft-com:vml" Requires="v">
                <p:oleObj spid="_x0000_s204186" name="Equation" r:id="rId30" imgW="419040" imgH="152280" progId="Equation.DSMT4">
                  <p:embed/>
                </p:oleObj>
              </mc:Choice>
              <mc:Fallback>
                <p:oleObj name="Equation" r:id="rId30" imgW="419040" imgH="152280" progId="Equation.DSMT4">
                  <p:embed/>
                  <p:pic>
                    <p:nvPicPr>
                      <p:cNvPr id="269341"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85075" y="3168650"/>
                        <a:ext cx="912813" cy="327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mc:AlternateContent xmlns:mc="http://schemas.openxmlformats.org/markup-compatibility/2006">
              <mc:Choice xmlns:v="urn:schemas-microsoft-com:vml" Requires="v">
                <p:oleObj spid="_x0000_s204187" name="Equation" r:id="rId32" imgW="126720" imgH="177480" progId="Equation.DSMT4">
                  <p:embed/>
                </p:oleObj>
              </mc:Choice>
              <mc:Fallback>
                <p:oleObj name="Equation" r:id="rId32" imgW="126720" imgH="177480" progId="Equation.DSMT4">
                  <p:embed/>
                  <p:pic>
                    <p:nvPicPr>
                      <p:cNvPr id="269342"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518525" y="3141663"/>
                        <a:ext cx="277813"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3" name="Object 17"/>
          <p:cNvGraphicFramePr>
            <a:graphicFrameLocks noChangeAspect="1"/>
          </p:cNvGraphicFramePr>
          <p:nvPr/>
        </p:nvGraphicFramePr>
        <p:xfrm>
          <a:off x="4343400" y="1797050"/>
          <a:ext cx="857250" cy="608013"/>
        </p:xfrm>
        <a:graphic>
          <a:graphicData uri="http://schemas.openxmlformats.org/presentationml/2006/ole">
            <mc:AlternateContent xmlns:mc="http://schemas.openxmlformats.org/markup-compatibility/2006">
              <mc:Choice xmlns:v="urn:schemas-microsoft-com:vml" Requires="v">
                <p:oleObj spid="_x0000_s204188" name="Equation" r:id="rId34" imgW="342900" imgH="241300" progId="Equation.DSMT4">
                  <p:embed/>
                </p:oleObj>
              </mc:Choice>
              <mc:Fallback>
                <p:oleObj name="Equation" r:id="rId34" imgW="342900" imgH="241300" progId="Equation.DSMT4">
                  <p:embed/>
                  <p:pic>
                    <p:nvPicPr>
                      <p:cNvPr id="269343" name="Object 17"/>
                      <p:cNvPicPr>
                        <a:picLocks noChangeAspect="1" noChangeArrowheads="1"/>
                      </p:cNvPicPr>
                      <p:nvPr/>
                    </p:nvPicPr>
                    <p:blipFill>
                      <a:blip r:embed="rId35"/>
                      <a:srcRect/>
                      <a:stretch>
                        <a:fillRect/>
                      </a:stretch>
                    </p:blipFill>
                    <p:spPr bwMode="auto">
                      <a:xfrm>
                        <a:off x="4343400" y="1797050"/>
                        <a:ext cx="85725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4" name="Object 18"/>
          <p:cNvGraphicFramePr>
            <a:graphicFrameLocks noChangeAspect="1"/>
          </p:cNvGraphicFramePr>
          <p:nvPr/>
        </p:nvGraphicFramePr>
        <p:xfrm>
          <a:off x="7486650" y="1774825"/>
          <a:ext cx="895350" cy="758825"/>
        </p:xfrm>
        <a:graphic>
          <a:graphicData uri="http://schemas.openxmlformats.org/presentationml/2006/ole">
            <mc:AlternateContent xmlns:mc="http://schemas.openxmlformats.org/markup-compatibility/2006">
              <mc:Choice xmlns:v="urn:schemas-microsoft-com:vml" Requires="v">
                <p:oleObj spid="_x0000_s204189" name="Equation" r:id="rId36" imgW="431800" imgH="355600" progId="Equation.DSMT4">
                  <p:embed/>
                </p:oleObj>
              </mc:Choice>
              <mc:Fallback>
                <p:oleObj name="Equation" r:id="rId36" imgW="431800" imgH="355600" progId="Equation.DSMT4">
                  <p:embed/>
                  <p:pic>
                    <p:nvPicPr>
                      <p:cNvPr id="269344" name="Object 18"/>
                      <p:cNvPicPr>
                        <a:picLocks noChangeAspect="1" noChangeArrowheads="1"/>
                      </p:cNvPicPr>
                      <p:nvPr/>
                    </p:nvPicPr>
                    <p:blipFill>
                      <a:blip r:embed="rId37"/>
                      <a:srcRect/>
                      <a:stretch>
                        <a:fillRect/>
                      </a:stretch>
                    </p:blipFill>
                    <p:spPr bwMode="auto">
                      <a:xfrm>
                        <a:off x="7486650" y="1774825"/>
                        <a:ext cx="895350" cy="758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mc:AlternateContent xmlns:mc="http://schemas.openxmlformats.org/markup-compatibility/2006">
              <mc:Choice xmlns:v="urn:schemas-microsoft-com:vml" Requires="v">
                <p:oleObj spid="_x0000_s204190" name="Equation" r:id="rId38" imgW="164880" imgH="164880" progId="Equation.DSMT4">
                  <p:embed/>
                </p:oleObj>
              </mc:Choice>
              <mc:Fallback>
                <p:oleObj name="Equation" r:id="rId38" imgW="164880" imgH="164880" progId="Equation.DSMT4">
                  <p:embed/>
                  <p:pic>
                    <p:nvPicPr>
                      <p:cNvPr id="269345"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343900" y="1981200"/>
                        <a:ext cx="342900" cy="3524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mc:AlternateContent xmlns:mc="http://schemas.openxmlformats.org/markup-compatibility/2006">
              <mc:Choice xmlns:v="urn:schemas-microsoft-com:vml" Requires="v">
                <p:oleObj spid="_x0000_s204191" name="Equation" r:id="rId40" imgW="342720" imgH="177480" progId="Equation.DSMT4">
                  <p:embed/>
                </p:oleObj>
              </mc:Choice>
              <mc:Fallback>
                <p:oleObj name="Equation" r:id="rId40" imgW="342720" imgH="177480" progId="Equation.DSMT4">
                  <p:embed/>
                  <p:pic>
                    <p:nvPicPr>
                      <p:cNvPr id="269347"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12050" y="3657600"/>
                        <a:ext cx="717550" cy="396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mc:AlternateContent xmlns:mc="http://schemas.openxmlformats.org/markup-compatibility/2006">
              <mc:Choice xmlns:v="urn:schemas-microsoft-com:vml" Requires="v">
                <p:oleObj spid="_x0000_s204192" name="Equation" r:id="rId42" imgW="457200" imgH="190440" progId="Equation.DSMT4">
                  <p:embed/>
                </p:oleObj>
              </mc:Choice>
              <mc:Fallback>
                <p:oleObj name="Equation" r:id="rId42" imgW="457200" imgH="190440" progId="Equation.DSMT4">
                  <p:embed/>
                  <p:pic>
                    <p:nvPicPr>
                      <p:cNvPr id="269348"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96175" y="4191000"/>
                        <a:ext cx="1038225"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mc:AlternateContent xmlns:mc="http://schemas.openxmlformats.org/markup-compatibility/2006">
              <mc:Choice xmlns:v="urn:schemas-microsoft-com:vml" Requires="v">
                <p:oleObj spid="_x0000_s204193" name="Equation" r:id="rId44" imgW="126720" imgH="177480" progId="Equation.DSMT4">
                  <p:embed/>
                </p:oleObj>
              </mc:Choice>
              <mc:Fallback>
                <p:oleObj name="Equation" r:id="rId44" imgW="126720" imgH="177480" progId="Equation.DSMT4">
                  <p:embed/>
                  <p:pic>
                    <p:nvPicPr>
                      <p:cNvPr id="269349" name="Object 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534400" y="4191000"/>
                        <a:ext cx="288925" cy="3857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Establish the </a:t>
            </a:r>
          </a:p>
          <a:p>
            <a:pPr algn="ctr"/>
            <a:r>
              <a:rPr lang="en-US" sz="1800" b="1">
                <a:solidFill>
                  <a:srgbClr val="A50021"/>
                </a:solidFill>
                <a:latin typeface="Arial Narrow" pitchFamily="-84"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mc:AlternateContent xmlns:mc="http://schemas.openxmlformats.org/markup-compatibility/2006">
              <mc:Choice xmlns:v="urn:schemas-microsoft-com:vml" Requires="v">
                <p:oleObj spid="_x0000_s204194" name="Equation" r:id="rId46" imgW="634680" imgH="393480" progId="Equation.DSMT4">
                  <p:embed/>
                </p:oleObj>
              </mc:Choice>
              <mc:Fallback>
                <p:oleObj name="Equation" r:id="rId46" imgW="634680" imgH="393480" progId="Equation.DSMT4">
                  <p:embed/>
                  <p:pic>
                    <p:nvPicPr>
                      <p:cNvPr id="269353" name="Object 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19800" y="5200650"/>
                        <a:ext cx="1646238" cy="9286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Divide by m</a:t>
            </a:r>
          </a:p>
        </p:txBody>
      </p:sp>
      <p:graphicFrame>
        <p:nvGraphicFramePr>
          <p:cNvPr id="269355" name="Object 24"/>
          <p:cNvGraphicFramePr>
            <a:graphicFrameLocks noChangeAspect="1"/>
          </p:cNvGraphicFramePr>
          <p:nvPr/>
        </p:nvGraphicFramePr>
        <p:xfrm>
          <a:off x="4197350" y="3549650"/>
          <a:ext cx="1001713" cy="646113"/>
        </p:xfrm>
        <a:graphic>
          <a:graphicData uri="http://schemas.openxmlformats.org/presentationml/2006/ole">
            <mc:AlternateContent xmlns:mc="http://schemas.openxmlformats.org/markup-compatibility/2006">
              <mc:Choice xmlns:v="urn:schemas-microsoft-com:vml" Requires="v">
                <p:oleObj spid="_x0000_s204195" name="Equation" r:id="rId48" imgW="393700" imgH="241300" progId="Equation.DSMT4">
                  <p:embed/>
                </p:oleObj>
              </mc:Choice>
              <mc:Fallback>
                <p:oleObj name="Equation" r:id="rId48" imgW="393700" imgH="241300" progId="Equation.DSMT4">
                  <p:embed/>
                  <p:pic>
                    <p:nvPicPr>
                      <p:cNvPr id="269355" name="Object 24"/>
                      <p:cNvPicPr>
                        <a:picLocks noChangeAspect="1" noChangeArrowheads="1"/>
                      </p:cNvPicPr>
                      <p:nvPr/>
                    </p:nvPicPr>
                    <p:blipFill>
                      <a:blip r:embed="rId49"/>
                      <a:srcRect/>
                      <a:stretch>
                        <a:fillRect/>
                      </a:stretch>
                    </p:blipFill>
                    <p:spPr bwMode="auto">
                      <a:xfrm>
                        <a:off x="4197350" y="3549650"/>
                        <a:ext cx="1001713" cy="646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mc:AlternateContent xmlns:mc="http://schemas.openxmlformats.org/markup-compatibility/2006">
              <mc:Choice xmlns:v="urn:schemas-microsoft-com:vml" Requires="v">
                <p:oleObj spid="_x0000_s204196" name="Equation" r:id="rId50" imgW="469800" imgH="393480" progId="Equation.DSMT4">
                  <p:embed/>
                </p:oleObj>
              </mc:Choice>
              <mc:Fallback>
                <p:oleObj name="Equation" r:id="rId50" imgW="469800" imgH="393480" progId="Equation.DSMT4">
                  <p:embed/>
                  <p:pic>
                    <p:nvPicPr>
                      <p:cNvPr id="269356" name="Object 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69188" y="5181600"/>
                        <a:ext cx="1217612" cy="9286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mc:AlternateContent xmlns:mc="http://schemas.openxmlformats.org/markup-compatibility/2006">
              <mc:Choice xmlns:v="urn:schemas-microsoft-com:vml" Requires="v">
                <p:oleObj spid="_x0000_s204197" name="Equation" r:id="rId52" imgW="279360" imgH="164880" progId="Equation.DSMT4">
                  <p:embed/>
                </p:oleObj>
              </mc:Choice>
              <mc:Fallback>
                <p:oleObj name="Equation" r:id="rId52" imgW="279360" imgH="164880" progId="Equation.DSMT4">
                  <p:embed/>
                  <p:pic>
                    <p:nvPicPr>
                      <p:cNvPr id="269357" name="Object 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06763" y="5486400"/>
                        <a:ext cx="579437" cy="354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mc:AlternateContent xmlns:mc="http://schemas.openxmlformats.org/markup-compatibility/2006">
              <mc:Choice xmlns:v="urn:schemas-microsoft-com:vml" Requires="v">
                <p:oleObj spid="_x0000_s204198" name="Equation" r:id="rId54" imgW="342720" imgH="177480" progId="Equation.DSMT4">
                  <p:embed/>
                </p:oleObj>
              </mc:Choice>
              <mc:Fallback>
                <p:oleObj name="Equation" r:id="rId54" imgW="342720" imgH="177480" progId="Equation.DSMT4">
                  <p:embed/>
                  <p:pic>
                    <p:nvPicPr>
                      <p:cNvPr id="269358"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62388" y="5486400"/>
                        <a:ext cx="709612"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310752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33437</TotalTime>
  <Words>1969</Words>
  <Application>Microsoft Macintosh PowerPoint</Application>
  <PresentationFormat>On-screen Show (4:3)</PresentationFormat>
  <Paragraphs>231</Paragraphs>
  <Slides>18</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Arial Narrow</vt:lpstr>
      <vt:lpstr>Monotype Corsiva</vt:lpstr>
      <vt:lpstr>Times New Roman</vt:lpstr>
      <vt:lpstr>phys1443-spring02</vt:lpstr>
      <vt:lpstr>Equation</vt:lpstr>
      <vt:lpstr>PHYS 1443 – Section 003 Lecture #9</vt:lpstr>
      <vt:lpstr>Announcements</vt:lpstr>
      <vt:lpstr>Reminder: SP #3 – Statistical Analysis : COVID19 </vt:lpstr>
      <vt:lpstr>PowerPoint Presentation</vt:lpstr>
      <vt:lpstr>SP#4: Newton’s 3rd Law</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PowerPoint Presentation</vt:lpstr>
      <vt:lpstr>Example for Using Newton’s Laws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1017</cp:revision>
  <dcterms:created xsi:type="dcterms:W3CDTF">2012-01-19T04:21:20Z</dcterms:created>
  <dcterms:modified xsi:type="dcterms:W3CDTF">2021-03-01T22:04:05Z</dcterms:modified>
</cp:coreProperties>
</file>