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335" r:id="rId3"/>
    <p:sldId id="746" r:id="rId4"/>
    <p:sldId id="747" r:id="rId5"/>
    <p:sldId id="641" r:id="rId6"/>
    <p:sldId id="599" r:id="rId7"/>
    <p:sldId id="600" r:id="rId8"/>
    <p:sldId id="601" r:id="rId9"/>
    <p:sldId id="602" r:id="rId10"/>
    <p:sldId id="603" r:id="rId11"/>
    <p:sldId id="604" r:id="rId12"/>
    <p:sldId id="605" r:id="rId13"/>
    <p:sldId id="606" r:id="rId14"/>
    <p:sldId id="607" r:id="rId15"/>
    <p:sldId id="608" r:id="rId16"/>
    <p:sldId id="609" r:id="rId17"/>
    <p:sldId id="610" r:id="rId18"/>
    <p:sldId id="611"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44"/>
    <p:restoredTop sz="94660"/>
  </p:normalViewPr>
  <p:slideViewPr>
    <p:cSldViewPr>
      <p:cViewPr varScale="1">
        <p:scale>
          <a:sx n="125" d="100"/>
          <a:sy n="125" d="100"/>
        </p:scale>
        <p:origin x="185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8.wmf"/><Relationship Id="rId18" Type="http://schemas.openxmlformats.org/officeDocument/2006/relationships/image" Target="../media/image33.wmf"/><Relationship Id="rId3" Type="http://schemas.openxmlformats.org/officeDocument/2006/relationships/image" Target="../media/image18.emf"/><Relationship Id="rId21" Type="http://schemas.openxmlformats.org/officeDocument/2006/relationships/image" Target="../media/image36.wmf"/><Relationship Id="rId7" Type="http://schemas.openxmlformats.org/officeDocument/2006/relationships/image" Target="../media/image22.wmf"/><Relationship Id="rId12" Type="http://schemas.openxmlformats.org/officeDocument/2006/relationships/image" Target="../media/image27.wmf"/><Relationship Id="rId17" Type="http://schemas.openxmlformats.org/officeDocument/2006/relationships/image" Target="../media/image32.wmf"/><Relationship Id="rId2" Type="http://schemas.openxmlformats.org/officeDocument/2006/relationships/image" Target="../media/image17.emf"/><Relationship Id="rId16" Type="http://schemas.openxmlformats.org/officeDocument/2006/relationships/image" Target="../media/image31.emf"/><Relationship Id="rId20" Type="http://schemas.openxmlformats.org/officeDocument/2006/relationships/image" Target="../media/image35.wmf"/><Relationship Id="rId1" Type="http://schemas.openxmlformats.org/officeDocument/2006/relationships/image" Target="../media/image16.emf"/><Relationship Id="rId6" Type="http://schemas.openxmlformats.org/officeDocument/2006/relationships/image" Target="../media/image21.wmf"/><Relationship Id="rId11" Type="http://schemas.openxmlformats.org/officeDocument/2006/relationships/image" Target="../media/image26.emf"/><Relationship Id="rId24" Type="http://schemas.openxmlformats.org/officeDocument/2006/relationships/image" Target="../media/image39.wmf"/><Relationship Id="rId5" Type="http://schemas.openxmlformats.org/officeDocument/2006/relationships/image" Target="../media/image20.wmf"/><Relationship Id="rId15" Type="http://schemas.openxmlformats.org/officeDocument/2006/relationships/image" Target="../media/image30.emf"/><Relationship Id="rId23" Type="http://schemas.openxmlformats.org/officeDocument/2006/relationships/image" Target="../media/image38.wmf"/><Relationship Id="rId10" Type="http://schemas.openxmlformats.org/officeDocument/2006/relationships/image" Target="../media/image25.wmf"/><Relationship Id="rId19" Type="http://schemas.openxmlformats.org/officeDocument/2006/relationships/image" Target="../media/image34.wmf"/><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9.wmf"/><Relationship Id="rId22"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6" Type="http://schemas.openxmlformats.org/officeDocument/2006/relationships/image" Target="../media/image60.wmf"/><Relationship Id="rId5" Type="http://schemas.openxmlformats.org/officeDocument/2006/relationships/image" Target="../media/image59.emf"/><Relationship Id="rId4"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8.emf"/><Relationship Id="rId3" Type="http://schemas.openxmlformats.org/officeDocument/2006/relationships/image" Target="../media/image78.wmf"/><Relationship Id="rId7" Type="http://schemas.openxmlformats.org/officeDocument/2006/relationships/image" Target="../media/image82.wmf"/><Relationship Id="rId12" Type="http://schemas.openxmlformats.org/officeDocument/2006/relationships/image" Target="../media/image87.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11" Type="http://schemas.openxmlformats.org/officeDocument/2006/relationships/image" Target="../media/image86.wmf"/><Relationship Id="rId5" Type="http://schemas.openxmlformats.org/officeDocument/2006/relationships/image" Target="../media/image80.wmf"/><Relationship Id="rId15" Type="http://schemas.openxmlformats.org/officeDocument/2006/relationships/image" Target="../media/image90.emf"/><Relationship Id="rId10" Type="http://schemas.openxmlformats.org/officeDocument/2006/relationships/image" Target="../media/image85.wmf"/><Relationship Id="rId4" Type="http://schemas.openxmlformats.org/officeDocument/2006/relationships/image" Target="../media/image79.wmf"/><Relationship Id="rId9" Type="http://schemas.openxmlformats.org/officeDocument/2006/relationships/image" Target="../media/image84.wmf"/><Relationship Id="rId14" Type="http://schemas.openxmlformats.org/officeDocument/2006/relationships/image" Target="../media/image8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image" Target="../media/image104.emf"/><Relationship Id="rId3" Type="http://schemas.openxmlformats.org/officeDocument/2006/relationships/image" Target="../media/image94.emf"/><Relationship Id="rId7" Type="http://schemas.openxmlformats.org/officeDocument/2006/relationships/image" Target="../media/image98.wmf"/><Relationship Id="rId12" Type="http://schemas.openxmlformats.org/officeDocument/2006/relationships/image" Target="../media/image103.emf"/><Relationship Id="rId2" Type="http://schemas.openxmlformats.org/officeDocument/2006/relationships/image" Target="../media/image93.wmf"/><Relationship Id="rId1" Type="http://schemas.openxmlformats.org/officeDocument/2006/relationships/image" Target="../media/image92.emf"/><Relationship Id="rId6" Type="http://schemas.openxmlformats.org/officeDocument/2006/relationships/image" Target="../media/image97.wmf"/><Relationship Id="rId11" Type="http://schemas.openxmlformats.org/officeDocument/2006/relationships/image" Target="../media/image102.emf"/><Relationship Id="rId5" Type="http://schemas.openxmlformats.org/officeDocument/2006/relationships/image" Target="../media/image96.e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emf"/><Relationship Id="rId14" Type="http://schemas.openxmlformats.org/officeDocument/2006/relationships/image" Target="../media/image10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5</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89850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7</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7177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865F9B5-6BB4-5749-BDF9-BD751CE26DB4}" type="slidenum">
              <a:rPr lang="en-US">
                <a:latin typeface="Times New Roman" pitchFamily="-84" charset="0"/>
              </a:rPr>
              <a:pPr/>
              <a:t>8</a:t>
            </a:fld>
            <a:endParaRPr lang="en-US">
              <a:latin typeface="Times New Roman" pitchFamily="-8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8067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79BDF5-0007-3B45-9E7B-B7F1AA67CCE5}" type="slidenum">
              <a:rPr lang="en-US" sz="1200"/>
              <a:pPr eaLnBrk="1" hangingPunct="1"/>
              <a:t>13</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3032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44588D-4F74-304A-91C1-2296ACDEDF39}" type="slidenum">
              <a:rPr lang="en-US" sz="1200"/>
              <a:pPr eaLnBrk="1" hangingPunct="1"/>
              <a:t>14</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65743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March 1,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March 1,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March 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March 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March 1,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March 1,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March 1,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March 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March 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March 1,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4.bin"/><Relationship Id="rId18" Type="http://schemas.openxmlformats.org/officeDocument/2006/relationships/image" Target="../media/image49.wmf"/><Relationship Id="rId26" Type="http://schemas.openxmlformats.org/officeDocument/2006/relationships/image" Target="../media/image53.wmf"/><Relationship Id="rId3" Type="http://schemas.openxmlformats.org/officeDocument/2006/relationships/oleObject" Target="../embeddings/oleObject39.bin"/><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46.wmf"/><Relationship Id="rId17" Type="http://schemas.openxmlformats.org/officeDocument/2006/relationships/oleObject" Target="../embeddings/oleObject46.bin"/><Relationship Id="rId25"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4.vml"/><Relationship Id="rId6" Type="http://schemas.openxmlformats.org/officeDocument/2006/relationships/image" Target="../media/image43.wmf"/><Relationship Id="rId11" Type="http://schemas.openxmlformats.org/officeDocument/2006/relationships/oleObject" Target="../embeddings/oleObject43.bin"/><Relationship Id="rId24" Type="http://schemas.openxmlformats.org/officeDocument/2006/relationships/image" Target="../media/image52.w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49.bin"/><Relationship Id="rId28" Type="http://schemas.openxmlformats.org/officeDocument/2006/relationships/image" Target="../media/image54.wmf"/><Relationship Id="rId10" Type="http://schemas.openxmlformats.org/officeDocument/2006/relationships/image" Target="../media/image45.wmf"/><Relationship Id="rId19" Type="http://schemas.openxmlformats.org/officeDocument/2006/relationships/oleObject" Target="../embeddings/oleObject47.bin"/><Relationship Id="rId4" Type="http://schemas.openxmlformats.org/officeDocument/2006/relationships/image" Target="../media/image42.wmf"/><Relationship Id="rId9" Type="http://schemas.openxmlformats.org/officeDocument/2006/relationships/oleObject" Target="../embeddings/oleObject42.bin"/><Relationship Id="rId14" Type="http://schemas.openxmlformats.org/officeDocument/2006/relationships/image" Target="../media/image47.wmf"/><Relationship Id="rId22" Type="http://schemas.openxmlformats.org/officeDocument/2006/relationships/image" Target="../media/image51.wmf"/><Relationship Id="rId27" Type="http://schemas.openxmlformats.org/officeDocument/2006/relationships/oleObject" Target="../embeddings/oleObject5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6.e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58.emf"/><Relationship Id="rId4" Type="http://schemas.openxmlformats.org/officeDocument/2006/relationships/image" Target="../media/image55.emf"/><Relationship Id="rId9" Type="http://schemas.openxmlformats.org/officeDocument/2006/relationships/oleObject" Target="../embeddings/oleObject55.bin"/><Relationship Id="rId14" Type="http://schemas.openxmlformats.org/officeDocument/2006/relationships/image" Target="../media/image60.wmf"/></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oleObject" Target="../embeddings/oleObject62.bin"/><Relationship Id="rId3" Type="http://schemas.openxmlformats.org/officeDocument/2006/relationships/notesSlide" Target="../notesSlides/notesSlide5.xml"/><Relationship Id="rId7" Type="http://schemas.openxmlformats.org/officeDocument/2006/relationships/image" Target="../media/image63.wmf"/><Relationship Id="rId12" Type="http://schemas.openxmlformats.org/officeDocument/2006/relationships/image" Target="../media/image65.wmf"/><Relationship Id="rId2" Type="http://schemas.openxmlformats.org/officeDocument/2006/relationships/slideLayout" Target="../slideLayouts/slideLayout4.xml"/><Relationship Id="rId16" Type="http://schemas.openxmlformats.org/officeDocument/2006/relationships/image" Target="../media/image67.wmf"/><Relationship Id="rId1" Type="http://schemas.openxmlformats.org/officeDocument/2006/relationships/vmlDrawing" Target="../drawings/vmlDrawing6.vml"/><Relationship Id="rId6" Type="http://schemas.openxmlformats.org/officeDocument/2006/relationships/oleObject" Target="../embeddings/oleObject59.bin"/><Relationship Id="rId11" Type="http://schemas.openxmlformats.org/officeDocument/2006/relationships/oleObject" Target="../embeddings/oleObject61.bin"/><Relationship Id="rId5" Type="http://schemas.openxmlformats.org/officeDocument/2006/relationships/image" Target="../media/image62.wmf"/><Relationship Id="rId15" Type="http://schemas.openxmlformats.org/officeDocument/2006/relationships/oleObject" Target="../embeddings/oleObject63.bin"/><Relationship Id="rId10" Type="http://schemas.openxmlformats.org/officeDocument/2006/relationships/image" Target="../media/image64.wmf"/><Relationship Id="rId4" Type="http://schemas.openxmlformats.org/officeDocument/2006/relationships/oleObject" Target="../embeddings/oleObject58.bin"/><Relationship Id="rId9" Type="http://schemas.openxmlformats.org/officeDocument/2006/relationships/oleObject" Target="../embeddings/oleObject60.bin"/><Relationship Id="rId14" Type="http://schemas.openxmlformats.org/officeDocument/2006/relationships/image" Target="../media/image6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3.wmf"/><Relationship Id="rId18" Type="http://schemas.openxmlformats.org/officeDocument/2006/relationships/oleObject" Target="../embeddings/oleObject73.bin"/><Relationship Id="rId3" Type="http://schemas.openxmlformats.org/officeDocument/2006/relationships/oleObject" Target="../embeddings/oleObject64.bin"/><Relationship Id="rId21" Type="http://schemas.openxmlformats.org/officeDocument/2006/relationships/oleObject" Target="../embeddings/oleObject75.bin"/><Relationship Id="rId7" Type="http://schemas.openxmlformats.org/officeDocument/2006/relationships/oleObject" Target="../embeddings/oleObject66.bin"/><Relationship Id="rId12" Type="http://schemas.openxmlformats.org/officeDocument/2006/relationships/oleObject" Target="../embeddings/oleObject69.bin"/><Relationship Id="rId17" Type="http://schemas.openxmlformats.org/officeDocument/2006/relationships/oleObject" Target="../embeddings/oleObject72.bin"/><Relationship Id="rId2" Type="http://schemas.openxmlformats.org/officeDocument/2006/relationships/slideLayout" Target="../slideLayouts/slideLayout2.xml"/><Relationship Id="rId16" Type="http://schemas.openxmlformats.org/officeDocument/2006/relationships/oleObject" Target="../embeddings/oleObject71.bin"/><Relationship Id="rId20" Type="http://schemas.openxmlformats.org/officeDocument/2006/relationships/image" Target="../media/image75.wmf"/><Relationship Id="rId1" Type="http://schemas.openxmlformats.org/officeDocument/2006/relationships/vmlDrawing" Target="../drawings/vmlDrawing7.vml"/><Relationship Id="rId6" Type="http://schemas.openxmlformats.org/officeDocument/2006/relationships/image" Target="../media/image70.wmf"/><Relationship Id="rId11" Type="http://schemas.openxmlformats.org/officeDocument/2006/relationships/image" Target="../media/image72.wmf"/><Relationship Id="rId5" Type="http://schemas.openxmlformats.org/officeDocument/2006/relationships/oleObject" Target="../embeddings/oleObject65.bin"/><Relationship Id="rId15" Type="http://schemas.openxmlformats.org/officeDocument/2006/relationships/image" Target="../media/image74.wmf"/><Relationship Id="rId10" Type="http://schemas.openxmlformats.org/officeDocument/2006/relationships/oleObject" Target="../embeddings/oleObject68.bin"/><Relationship Id="rId19" Type="http://schemas.openxmlformats.org/officeDocument/2006/relationships/oleObject" Target="../embeddings/oleObject74.bin"/><Relationship Id="rId4" Type="http://schemas.openxmlformats.org/officeDocument/2006/relationships/image" Target="../media/image69.wmf"/><Relationship Id="rId9" Type="http://schemas.openxmlformats.org/officeDocument/2006/relationships/oleObject" Target="../embeddings/oleObject67.bin"/><Relationship Id="rId14" Type="http://schemas.openxmlformats.org/officeDocument/2006/relationships/oleObject" Target="../embeddings/oleObject70.bin"/></Relationships>
</file>

<file path=ppt/slides/_rels/slide17.xml.rels><?xml version="1.0" encoding="UTF-8" standalone="yes"?>
<Relationships xmlns="http://schemas.openxmlformats.org/package/2006/relationships"><Relationship Id="rId13" Type="http://schemas.openxmlformats.org/officeDocument/2006/relationships/image" Target="../media/image80.wmf"/><Relationship Id="rId18" Type="http://schemas.openxmlformats.org/officeDocument/2006/relationships/oleObject" Target="../embeddings/oleObject83.bin"/><Relationship Id="rId26" Type="http://schemas.openxmlformats.org/officeDocument/2006/relationships/oleObject" Target="../embeddings/oleObject87.bin"/><Relationship Id="rId3" Type="http://schemas.openxmlformats.org/officeDocument/2006/relationships/image" Target="../media/image91.wmf"/><Relationship Id="rId21" Type="http://schemas.openxmlformats.org/officeDocument/2006/relationships/image" Target="../media/image84.wmf"/><Relationship Id="rId7" Type="http://schemas.openxmlformats.org/officeDocument/2006/relationships/image" Target="../media/image77.wmf"/><Relationship Id="rId12" Type="http://schemas.openxmlformats.org/officeDocument/2006/relationships/oleObject" Target="../embeddings/oleObject80.bin"/><Relationship Id="rId17" Type="http://schemas.openxmlformats.org/officeDocument/2006/relationships/image" Target="../media/image82.wmf"/><Relationship Id="rId25" Type="http://schemas.openxmlformats.org/officeDocument/2006/relationships/image" Target="../media/image86.wmf"/><Relationship Id="rId33" Type="http://schemas.openxmlformats.org/officeDocument/2006/relationships/image" Target="../media/image90.emf"/><Relationship Id="rId2" Type="http://schemas.openxmlformats.org/officeDocument/2006/relationships/slideLayout" Target="../slideLayouts/slideLayout2.xml"/><Relationship Id="rId16" Type="http://schemas.openxmlformats.org/officeDocument/2006/relationships/oleObject" Target="../embeddings/oleObject82.bin"/><Relationship Id="rId20" Type="http://schemas.openxmlformats.org/officeDocument/2006/relationships/oleObject" Target="../embeddings/oleObject84.bin"/><Relationship Id="rId29" Type="http://schemas.openxmlformats.org/officeDocument/2006/relationships/image" Target="../media/image88.emf"/><Relationship Id="rId1" Type="http://schemas.openxmlformats.org/officeDocument/2006/relationships/vmlDrawing" Target="../drawings/vmlDrawing8.vml"/><Relationship Id="rId6" Type="http://schemas.openxmlformats.org/officeDocument/2006/relationships/oleObject" Target="../embeddings/oleObject77.bin"/><Relationship Id="rId11" Type="http://schemas.openxmlformats.org/officeDocument/2006/relationships/image" Target="../media/image79.wmf"/><Relationship Id="rId24" Type="http://schemas.openxmlformats.org/officeDocument/2006/relationships/oleObject" Target="../embeddings/oleObject86.bin"/><Relationship Id="rId32" Type="http://schemas.openxmlformats.org/officeDocument/2006/relationships/oleObject" Target="../embeddings/oleObject90.bin"/><Relationship Id="rId5" Type="http://schemas.openxmlformats.org/officeDocument/2006/relationships/image" Target="../media/image76.wmf"/><Relationship Id="rId15" Type="http://schemas.openxmlformats.org/officeDocument/2006/relationships/image" Target="../media/image81.wmf"/><Relationship Id="rId23" Type="http://schemas.openxmlformats.org/officeDocument/2006/relationships/image" Target="../media/image85.wmf"/><Relationship Id="rId28" Type="http://schemas.openxmlformats.org/officeDocument/2006/relationships/oleObject" Target="../embeddings/oleObject88.bin"/><Relationship Id="rId10" Type="http://schemas.openxmlformats.org/officeDocument/2006/relationships/oleObject" Target="../embeddings/oleObject79.bin"/><Relationship Id="rId19" Type="http://schemas.openxmlformats.org/officeDocument/2006/relationships/image" Target="../media/image83.wmf"/><Relationship Id="rId31" Type="http://schemas.openxmlformats.org/officeDocument/2006/relationships/image" Target="../media/image89.wmf"/><Relationship Id="rId4" Type="http://schemas.openxmlformats.org/officeDocument/2006/relationships/oleObject" Target="../embeddings/oleObject76.bin"/><Relationship Id="rId9" Type="http://schemas.openxmlformats.org/officeDocument/2006/relationships/image" Target="../media/image78.wmf"/><Relationship Id="rId14" Type="http://schemas.openxmlformats.org/officeDocument/2006/relationships/oleObject" Target="../embeddings/oleObject81.bin"/><Relationship Id="rId22" Type="http://schemas.openxmlformats.org/officeDocument/2006/relationships/oleObject" Target="../embeddings/oleObject85.bin"/><Relationship Id="rId27" Type="http://schemas.openxmlformats.org/officeDocument/2006/relationships/image" Target="../media/image87.wmf"/><Relationship Id="rId30" Type="http://schemas.openxmlformats.org/officeDocument/2006/relationships/oleObject" Target="../embeddings/oleObject89.bin"/><Relationship Id="rId8" Type="http://schemas.openxmlformats.org/officeDocument/2006/relationships/oleObject" Target="../embeddings/oleObject7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96.emf"/><Relationship Id="rId18" Type="http://schemas.openxmlformats.org/officeDocument/2006/relationships/oleObject" Target="../embeddings/oleObject98.bin"/><Relationship Id="rId26" Type="http://schemas.openxmlformats.org/officeDocument/2006/relationships/oleObject" Target="../embeddings/oleObject102.bin"/><Relationship Id="rId3" Type="http://schemas.openxmlformats.org/officeDocument/2006/relationships/image" Target="../media/image106.wmf"/><Relationship Id="rId21" Type="http://schemas.openxmlformats.org/officeDocument/2006/relationships/image" Target="../media/image100.emf"/><Relationship Id="rId7" Type="http://schemas.openxmlformats.org/officeDocument/2006/relationships/image" Target="../media/image93.wmf"/><Relationship Id="rId12" Type="http://schemas.openxmlformats.org/officeDocument/2006/relationships/oleObject" Target="../embeddings/oleObject95.bin"/><Relationship Id="rId17" Type="http://schemas.openxmlformats.org/officeDocument/2006/relationships/image" Target="../media/image98.wmf"/><Relationship Id="rId25" Type="http://schemas.openxmlformats.org/officeDocument/2006/relationships/image" Target="../media/image102.emf"/><Relationship Id="rId2" Type="http://schemas.openxmlformats.org/officeDocument/2006/relationships/slideLayout" Target="../slideLayouts/slideLayout2.xml"/><Relationship Id="rId16" Type="http://schemas.openxmlformats.org/officeDocument/2006/relationships/oleObject" Target="../embeddings/oleObject97.bin"/><Relationship Id="rId20" Type="http://schemas.openxmlformats.org/officeDocument/2006/relationships/oleObject" Target="../embeddings/oleObject99.bin"/><Relationship Id="rId29" Type="http://schemas.openxmlformats.org/officeDocument/2006/relationships/image" Target="../media/image104.emf"/><Relationship Id="rId1" Type="http://schemas.openxmlformats.org/officeDocument/2006/relationships/vmlDrawing" Target="../drawings/vmlDrawing9.vml"/><Relationship Id="rId6" Type="http://schemas.openxmlformats.org/officeDocument/2006/relationships/oleObject" Target="../embeddings/oleObject92.bin"/><Relationship Id="rId11" Type="http://schemas.openxmlformats.org/officeDocument/2006/relationships/image" Target="../media/image95.wmf"/><Relationship Id="rId24" Type="http://schemas.openxmlformats.org/officeDocument/2006/relationships/oleObject" Target="../embeddings/oleObject101.bin"/><Relationship Id="rId5" Type="http://schemas.openxmlformats.org/officeDocument/2006/relationships/image" Target="../media/image92.emf"/><Relationship Id="rId15" Type="http://schemas.openxmlformats.org/officeDocument/2006/relationships/image" Target="../media/image97.wmf"/><Relationship Id="rId23" Type="http://schemas.openxmlformats.org/officeDocument/2006/relationships/image" Target="../media/image101.wmf"/><Relationship Id="rId28" Type="http://schemas.openxmlformats.org/officeDocument/2006/relationships/oleObject" Target="../embeddings/oleObject103.bin"/><Relationship Id="rId10" Type="http://schemas.openxmlformats.org/officeDocument/2006/relationships/oleObject" Target="../embeddings/oleObject94.bin"/><Relationship Id="rId19" Type="http://schemas.openxmlformats.org/officeDocument/2006/relationships/image" Target="../media/image99.wmf"/><Relationship Id="rId31" Type="http://schemas.openxmlformats.org/officeDocument/2006/relationships/image" Target="../media/image105.wmf"/><Relationship Id="rId4" Type="http://schemas.openxmlformats.org/officeDocument/2006/relationships/oleObject" Target="../embeddings/oleObject91.bin"/><Relationship Id="rId9" Type="http://schemas.openxmlformats.org/officeDocument/2006/relationships/image" Target="../media/image94.emf"/><Relationship Id="rId14" Type="http://schemas.openxmlformats.org/officeDocument/2006/relationships/oleObject" Target="../embeddings/oleObject96.bin"/><Relationship Id="rId22" Type="http://schemas.openxmlformats.org/officeDocument/2006/relationships/oleObject" Target="../embeddings/oleObject100.bin"/><Relationship Id="rId27" Type="http://schemas.openxmlformats.org/officeDocument/2006/relationships/image" Target="../media/image103.emf"/><Relationship Id="rId30" Type="http://schemas.openxmlformats.org/officeDocument/2006/relationships/oleObject" Target="../embeddings/oleObject104.bin"/></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emf"/><Relationship Id="rId18" Type="http://schemas.openxmlformats.org/officeDocument/2006/relationships/oleObject" Target="../embeddings/oleObject10.bin"/><Relationship Id="rId3" Type="http://schemas.openxmlformats.org/officeDocument/2006/relationships/notesSlide" Target="../notesSlides/notesSlide3.xml"/><Relationship Id="rId21" Type="http://schemas.openxmlformats.org/officeDocument/2006/relationships/image" Target="../media/image14.emf"/><Relationship Id="rId7" Type="http://schemas.openxmlformats.org/officeDocument/2006/relationships/image" Target="../media/image7.emf"/><Relationship Id="rId12" Type="http://schemas.openxmlformats.org/officeDocument/2006/relationships/oleObject" Target="../embeddings/oleObject7.bin"/><Relationship Id="rId17" Type="http://schemas.openxmlformats.org/officeDocument/2006/relationships/image" Target="../media/image12.emf"/><Relationship Id="rId2" Type="http://schemas.openxmlformats.org/officeDocument/2006/relationships/slideLayout" Target="../slideLayouts/slideLayout4.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10" Type="http://schemas.openxmlformats.org/officeDocument/2006/relationships/oleObject" Target="../embeddings/oleObject6.bin"/><Relationship Id="rId19" Type="http://schemas.openxmlformats.org/officeDocument/2006/relationships/image" Target="../media/image13.emf"/><Relationship Id="rId4" Type="http://schemas.openxmlformats.org/officeDocument/2006/relationships/oleObject" Target="../embeddings/oleObject3.bin"/><Relationship Id="rId9" Type="http://schemas.openxmlformats.org/officeDocument/2006/relationships/image" Target="../media/image8.emf"/><Relationship Id="rId14" Type="http://schemas.openxmlformats.org/officeDocument/2006/relationships/oleObject" Target="../embeddings/oleObject8.bin"/><Relationship Id="rId22"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17.bin"/><Relationship Id="rId18" Type="http://schemas.openxmlformats.org/officeDocument/2006/relationships/oleObject" Target="../embeddings/oleObject20.bin"/><Relationship Id="rId26" Type="http://schemas.openxmlformats.org/officeDocument/2006/relationships/oleObject" Target="../embeddings/oleObject24.bin"/><Relationship Id="rId39" Type="http://schemas.openxmlformats.org/officeDocument/2006/relationships/image" Target="../media/image32.wmf"/><Relationship Id="rId21" Type="http://schemas.openxmlformats.org/officeDocument/2006/relationships/image" Target="../media/image23.wmf"/><Relationship Id="rId34" Type="http://schemas.openxmlformats.org/officeDocument/2006/relationships/oleObject" Target="../embeddings/oleObject28.bin"/><Relationship Id="rId42" Type="http://schemas.openxmlformats.org/officeDocument/2006/relationships/oleObject" Target="../embeddings/oleObject32.bin"/><Relationship Id="rId47" Type="http://schemas.openxmlformats.org/officeDocument/2006/relationships/image" Target="../media/image36.wmf"/><Relationship Id="rId50" Type="http://schemas.openxmlformats.org/officeDocument/2006/relationships/oleObject" Target="../embeddings/oleObject36.bin"/><Relationship Id="rId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9.bin"/><Relationship Id="rId29" Type="http://schemas.openxmlformats.org/officeDocument/2006/relationships/image" Target="../media/image27.wmf"/><Relationship Id="rId11" Type="http://schemas.openxmlformats.org/officeDocument/2006/relationships/oleObject" Target="../embeddings/oleObject16.bin"/><Relationship Id="rId24" Type="http://schemas.openxmlformats.org/officeDocument/2006/relationships/oleObject" Target="../embeddings/oleObject23.bin"/><Relationship Id="rId32" Type="http://schemas.openxmlformats.org/officeDocument/2006/relationships/oleObject" Target="../embeddings/oleObject27.bin"/><Relationship Id="rId37" Type="http://schemas.openxmlformats.org/officeDocument/2006/relationships/image" Target="../media/image31.emf"/><Relationship Id="rId40" Type="http://schemas.openxmlformats.org/officeDocument/2006/relationships/oleObject" Target="../embeddings/oleObject31.bin"/><Relationship Id="rId45" Type="http://schemas.openxmlformats.org/officeDocument/2006/relationships/image" Target="../media/image35.wmf"/><Relationship Id="rId53" Type="http://schemas.openxmlformats.org/officeDocument/2006/relationships/image" Target="../media/image39.wmf"/><Relationship Id="rId5" Type="http://schemas.openxmlformats.org/officeDocument/2006/relationships/image" Target="../media/image40.wmf"/><Relationship Id="rId10" Type="http://schemas.openxmlformats.org/officeDocument/2006/relationships/image" Target="../media/image18.emf"/><Relationship Id="rId19" Type="http://schemas.openxmlformats.org/officeDocument/2006/relationships/image" Target="../media/image22.wmf"/><Relationship Id="rId31" Type="http://schemas.openxmlformats.org/officeDocument/2006/relationships/image" Target="../media/image28.wmf"/><Relationship Id="rId44" Type="http://schemas.openxmlformats.org/officeDocument/2006/relationships/oleObject" Target="../embeddings/oleObject33.bin"/><Relationship Id="rId52" Type="http://schemas.openxmlformats.org/officeDocument/2006/relationships/oleObject" Target="../embeddings/oleObject37.bin"/><Relationship Id="rId4" Type="http://schemas.openxmlformats.org/officeDocument/2006/relationships/image" Target="../media/image16.emf"/><Relationship Id="rId9" Type="http://schemas.openxmlformats.org/officeDocument/2006/relationships/oleObject" Target="../embeddings/oleObject15.bin"/><Relationship Id="rId14" Type="http://schemas.openxmlformats.org/officeDocument/2006/relationships/oleObject" Target="../embeddings/oleObject18.bin"/><Relationship Id="rId22" Type="http://schemas.openxmlformats.org/officeDocument/2006/relationships/oleObject" Target="../embeddings/oleObject22.bin"/><Relationship Id="rId27" Type="http://schemas.openxmlformats.org/officeDocument/2006/relationships/image" Target="../media/image26.emf"/><Relationship Id="rId30" Type="http://schemas.openxmlformats.org/officeDocument/2006/relationships/oleObject" Target="../embeddings/oleObject26.bin"/><Relationship Id="rId35" Type="http://schemas.openxmlformats.org/officeDocument/2006/relationships/image" Target="../media/image30.emf"/><Relationship Id="rId43" Type="http://schemas.openxmlformats.org/officeDocument/2006/relationships/image" Target="../media/image34.wmf"/><Relationship Id="rId48" Type="http://schemas.openxmlformats.org/officeDocument/2006/relationships/oleObject" Target="../embeddings/oleObject35.bin"/><Relationship Id="rId8" Type="http://schemas.openxmlformats.org/officeDocument/2006/relationships/image" Target="../media/image17.emf"/><Relationship Id="rId51" Type="http://schemas.openxmlformats.org/officeDocument/2006/relationships/image" Target="../media/image38.wmf"/><Relationship Id="rId3" Type="http://schemas.openxmlformats.org/officeDocument/2006/relationships/oleObject" Target="../embeddings/oleObject13.bin"/><Relationship Id="rId12" Type="http://schemas.openxmlformats.org/officeDocument/2006/relationships/image" Target="../media/image19.emf"/><Relationship Id="rId17" Type="http://schemas.openxmlformats.org/officeDocument/2006/relationships/image" Target="../media/image21.wmf"/><Relationship Id="rId25" Type="http://schemas.openxmlformats.org/officeDocument/2006/relationships/image" Target="../media/image25.wmf"/><Relationship Id="rId33" Type="http://schemas.openxmlformats.org/officeDocument/2006/relationships/image" Target="../media/image29.wmf"/><Relationship Id="rId38" Type="http://schemas.openxmlformats.org/officeDocument/2006/relationships/oleObject" Target="../embeddings/oleObject30.bin"/><Relationship Id="rId46" Type="http://schemas.openxmlformats.org/officeDocument/2006/relationships/oleObject" Target="../embeddings/oleObject34.bin"/><Relationship Id="rId20" Type="http://schemas.openxmlformats.org/officeDocument/2006/relationships/oleObject" Target="../embeddings/oleObject21.bin"/><Relationship Id="rId41" Type="http://schemas.openxmlformats.org/officeDocument/2006/relationships/image" Target="../media/image33.wmf"/><Relationship Id="rId54" Type="http://schemas.openxmlformats.org/officeDocument/2006/relationships/oleObject" Target="../embeddings/oleObject38.bin"/><Relationship Id="rId1" Type="http://schemas.openxmlformats.org/officeDocument/2006/relationships/vmlDrawing" Target="../drawings/vmlDrawing3.vml"/><Relationship Id="rId6" Type="http://schemas.openxmlformats.org/officeDocument/2006/relationships/image" Target="../media/image41.wmf"/><Relationship Id="rId15" Type="http://schemas.openxmlformats.org/officeDocument/2006/relationships/image" Target="../media/image20.wmf"/><Relationship Id="rId23" Type="http://schemas.openxmlformats.org/officeDocument/2006/relationships/image" Target="../media/image24.emf"/><Relationship Id="rId28" Type="http://schemas.openxmlformats.org/officeDocument/2006/relationships/oleObject" Target="../embeddings/oleObject25.bin"/><Relationship Id="rId36" Type="http://schemas.openxmlformats.org/officeDocument/2006/relationships/oleObject" Target="../embeddings/oleObject29.bin"/><Relationship Id="rId49"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March 1,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3005609" y="1447800"/>
            <a:ext cx="282481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March 1,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65808"/>
            <a:ext cx="69342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CH4: Newton’s Laws of Motion </a:t>
            </a:r>
          </a:p>
          <a:p>
            <a:pPr marL="990600" lvl="1" indent="-533400">
              <a:spcBef>
                <a:spcPct val="20000"/>
              </a:spcBef>
              <a:buFont typeface="Arial"/>
              <a:buChar char="•"/>
            </a:pPr>
            <a:r>
              <a:rPr lang="en-US" sz="2800" dirty="0">
                <a:solidFill>
                  <a:srgbClr val="CC00CC"/>
                </a:solidFill>
                <a:latin typeface="Arial Narrow" pitchFamily="-84" charset="0"/>
              </a:rPr>
              <a:t>Newton’s third law of motion</a:t>
            </a:r>
          </a:p>
          <a:p>
            <a:pPr marL="990600" lvl="1" indent="-533400">
              <a:spcBef>
                <a:spcPct val="20000"/>
              </a:spcBef>
              <a:buFont typeface="Arial"/>
              <a:buChar char="•"/>
            </a:pPr>
            <a:r>
              <a:rPr lang="en-US" sz="2800" dirty="0">
                <a:solidFill>
                  <a:srgbClr val="CC00CC"/>
                </a:solidFill>
                <a:latin typeface="Arial Narrow" pitchFamily="-84" charset="0"/>
              </a:rPr>
              <a:t>Categories of Forces</a:t>
            </a:r>
          </a:p>
          <a:p>
            <a:pPr marL="990600" lvl="1" indent="-533400">
              <a:spcBef>
                <a:spcPct val="20000"/>
              </a:spcBef>
              <a:buFont typeface="Arial"/>
              <a:buChar char="•"/>
            </a:pPr>
            <a:r>
              <a:rPr lang="en-US" sz="2800" dirty="0">
                <a:solidFill>
                  <a:srgbClr val="CC00CC"/>
                </a:solidFill>
                <a:latin typeface="Arial Narrow" pitchFamily="-84" charset="0"/>
              </a:rPr>
              <a:t>Gravitational Force and Weight</a:t>
            </a:r>
          </a:p>
          <a:p>
            <a:pPr marL="990600" lvl="1" indent="-533400">
              <a:spcBef>
                <a:spcPct val="20000"/>
              </a:spcBef>
              <a:buFont typeface="Arial"/>
              <a:buChar char="•"/>
            </a:pPr>
            <a:r>
              <a:rPr lang="en-US" sz="2800" dirty="0">
                <a:solidFill>
                  <a:srgbClr val="CC00CC"/>
                </a:solidFill>
                <a:latin typeface="Arial Narrow" pitchFamily="-84" charset="0"/>
              </a:rPr>
              <a:t>Application of Newton’s Laws</a:t>
            </a:r>
          </a:p>
          <a:p>
            <a:pPr marL="990600" lvl="1" indent="-533400">
              <a:spcBef>
                <a:spcPct val="20000"/>
              </a:spcBef>
              <a:buFont typeface="Arial"/>
              <a:buChar char="•"/>
            </a:pPr>
            <a:r>
              <a:rPr lang="en-US" sz="2800" dirty="0">
                <a:solidFill>
                  <a:srgbClr val="CC00CC"/>
                </a:solidFill>
                <a:latin typeface="Arial Narrow" pitchFamily="-84" charset="0"/>
              </a:rPr>
              <a:t>Force of Friction</a:t>
            </a:r>
            <a:endParaRPr lang="en-US" sz="2800" dirty="0">
              <a:solidFill>
                <a:srgbClr val="CC00CC"/>
              </a:solidFill>
              <a:latin typeface="Arial Narrow" charset="0"/>
            </a:endParaRPr>
          </a:p>
        </p:txBody>
      </p:sp>
      <p:sp>
        <p:nvSpPr>
          <p:cNvPr id="8" name="Text Box 11">
            <a:extLst>
              <a:ext uri="{FF2B5EF4-FFF2-40B4-BE49-F238E27FC236}">
                <a16:creationId xmlns:a16="http://schemas.microsoft.com/office/drawing/2014/main" id="{1393C634-29A6-144C-B836-D308A24625FB}"/>
              </a:ext>
            </a:extLst>
          </p:cNvPr>
          <p:cNvSpPr txBox="1">
            <a:spLocks noChangeArrowheads="1"/>
          </p:cNvSpPr>
          <p:nvPr/>
        </p:nvSpPr>
        <p:spPr bwMode="auto">
          <a:xfrm>
            <a:off x="812581" y="5383738"/>
            <a:ext cx="778668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#5, due 11pm, Tuesday, March 23!!</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2058">
                                            <p:txEl>
                                              <p:pRg st="4" end="4"/>
                                            </p:txEl>
                                          </p:spTgt>
                                        </p:tgtEl>
                                        <p:attrNameLst>
                                          <p:attrName>style.visibility</p:attrName>
                                        </p:attrNameLst>
                                      </p:cBhvr>
                                      <p:to>
                                        <p:strVal val="visible"/>
                                      </p:to>
                                    </p:set>
                                    <p:animEffect transition="in" filter="wipe(left)">
                                      <p:cBhvr>
                                        <p:cTn id="25" dur="500"/>
                                        <p:tgtEl>
                                          <p:spTgt spid="205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58">
                                            <p:txEl>
                                              <p:pRg st="5" end="5"/>
                                            </p:txEl>
                                          </p:spTgt>
                                        </p:tgtEl>
                                        <p:attrNameLst>
                                          <p:attrName>style.visibility</p:attrName>
                                        </p:attrNameLst>
                                      </p:cBhvr>
                                      <p:to>
                                        <p:strVal val="visible"/>
                                      </p:to>
                                    </p:set>
                                    <p:animEffect transition="in" filter="wipe(left)">
                                      <p:cBhvr>
                                        <p:cTn id="30" dur="500"/>
                                        <p:tgtEl>
                                          <p:spTgt spid="205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allAtOnce"/>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9" name="Rectangle 4"/>
          <p:cNvSpPr>
            <a:spLocks noGrp="1" noChangeArrowheads="1"/>
          </p:cNvSpPr>
          <p:nvPr>
            <p:ph type="dt" sz="quarter" idx="10"/>
          </p:nvPr>
        </p:nvSpPr>
        <p:spPr>
          <a:noFill/>
        </p:spPr>
        <p:txBody>
          <a:bodyPr/>
          <a:lstStyle/>
          <a:p>
            <a:r>
              <a:rPr lang="en-US">
                <a:latin typeface="Arial Narrow" pitchFamily="-84" charset="0"/>
              </a:rPr>
              <a:t>Monday, March 1, 2021</a:t>
            </a:r>
          </a:p>
        </p:txBody>
      </p:sp>
      <p:sp>
        <p:nvSpPr>
          <p:cNvPr id="21520" name="Rectangle 6"/>
          <p:cNvSpPr>
            <a:spLocks noGrp="1" noChangeArrowheads="1"/>
          </p:cNvSpPr>
          <p:nvPr>
            <p:ph type="sldNum" sz="quarter" idx="12"/>
          </p:nvPr>
        </p:nvSpPr>
        <p:spPr>
          <a:noFill/>
        </p:spPr>
        <p:txBody>
          <a:bodyPr/>
          <a:lstStyle/>
          <a:p>
            <a:fld id="{94383DC1-9DD0-A049-82BF-F2F0900F0682}" type="slidenum">
              <a:rPr lang="en-US">
                <a:latin typeface="Arial Narrow" pitchFamily="-84" charset="0"/>
              </a:rPr>
              <a:pPr/>
              <a:t>10</a:t>
            </a:fld>
            <a:endParaRPr lang="en-US">
              <a:latin typeface="Arial Narrow" pitchFamily="-84" charset="0"/>
            </a:endParaRPr>
          </a:p>
        </p:txBody>
      </p:sp>
      <p:sp>
        <p:nvSpPr>
          <p:cNvPr id="21521"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15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2E239AD5-C121-2E45-B84D-7B0B43E7A0F1}" type="slidenum">
              <a:rPr lang="en-US" sz="1400" b="1">
                <a:solidFill>
                  <a:srgbClr val="A50021"/>
                </a:solidFill>
                <a:latin typeface="Arial Narrow" pitchFamily="-84" charset="0"/>
              </a:rPr>
              <a:pPr algn="r"/>
              <a:t>10</a:t>
            </a:fld>
            <a:endParaRPr lang="en-US" sz="1400" b="1">
              <a:solidFill>
                <a:srgbClr val="A50021"/>
              </a:solidFill>
              <a:latin typeface="Arial Narrow" pitchFamily="-84" charset="0"/>
            </a:endParaRPr>
          </a:p>
        </p:txBody>
      </p:sp>
      <p:sp>
        <p:nvSpPr>
          <p:cNvPr id="270339" name="Text Box 3"/>
          <p:cNvSpPr txBox="1">
            <a:spLocks noChangeArrowheads="1"/>
          </p:cNvSpPr>
          <p:nvPr/>
        </p:nvSpPr>
        <p:spPr bwMode="auto">
          <a:xfrm>
            <a:off x="457200" y="3352800"/>
            <a:ext cx="64008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b) Who moves farther while their hands are in contact?</a:t>
            </a:r>
            <a:endParaRPr lang="en-US" baseline="30000">
              <a:solidFill>
                <a:schemeClr val="accent2"/>
              </a:solidFill>
              <a:latin typeface="Arial Narrow" pitchFamily="-84" charset="0"/>
            </a:endParaRPr>
          </a:p>
        </p:txBody>
      </p:sp>
      <p:sp>
        <p:nvSpPr>
          <p:cNvPr id="270340" name="Text Box 4"/>
          <p:cNvSpPr txBox="1">
            <a:spLocks noChangeArrowheads="1"/>
          </p:cNvSpPr>
          <p:nvPr/>
        </p:nvSpPr>
        <p:spPr bwMode="auto">
          <a:xfrm>
            <a:off x="457200" y="5502275"/>
            <a:ext cx="8229600" cy="66992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pitchFamily="-84" charset="0"/>
              </a:rPr>
              <a:t>Given in the same time interval, since the boy has higher acceleration and thereby higher speed, he moves farther than the man.</a:t>
            </a:r>
          </a:p>
        </p:txBody>
      </p:sp>
      <p:graphicFrame>
        <p:nvGraphicFramePr>
          <p:cNvPr id="270341" name="Object 2"/>
          <p:cNvGraphicFramePr>
            <a:graphicFrameLocks noChangeAspect="1"/>
          </p:cNvGraphicFramePr>
          <p:nvPr/>
        </p:nvGraphicFramePr>
        <p:xfrm>
          <a:off x="2438400" y="4094163"/>
          <a:ext cx="538163" cy="366712"/>
        </p:xfrm>
        <a:graphic>
          <a:graphicData uri="http://schemas.openxmlformats.org/presentationml/2006/ole">
            <mc:AlternateContent xmlns:mc="http://schemas.openxmlformats.org/markup-compatibility/2006">
              <mc:Choice xmlns:v="urn:schemas-microsoft-com:vml" Requires="v">
                <p:oleObj spid="_x0000_s204973" name="Equation" r:id="rId3" imgW="304560" imgH="228600" progId="Equation.DSMT4">
                  <p:embed/>
                </p:oleObj>
              </mc:Choice>
              <mc:Fallback>
                <p:oleObj name="Equation" r:id="rId3" imgW="304560" imgH="228600" progId="Equation.DSMT4">
                  <p:embed/>
                  <p:pic>
                    <p:nvPicPr>
                      <p:cNvPr id="27034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094163"/>
                        <a:ext cx="538163" cy="3667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2" name="Object 3"/>
          <p:cNvGraphicFramePr>
            <a:graphicFrameLocks noChangeAspect="1"/>
          </p:cNvGraphicFramePr>
          <p:nvPr/>
        </p:nvGraphicFramePr>
        <p:xfrm>
          <a:off x="2128838" y="1465263"/>
          <a:ext cx="957262" cy="712787"/>
        </p:xfrm>
        <a:graphic>
          <a:graphicData uri="http://schemas.openxmlformats.org/presentationml/2006/ole">
            <mc:AlternateContent xmlns:mc="http://schemas.openxmlformats.org/markup-compatibility/2006">
              <mc:Choice xmlns:v="urn:schemas-microsoft-com:vml" Requires="v">
                <p:oleObj spid="_x0000_s204974" name="Equation" r:id="rId5" imgW="368280" imgH="241200" progId="Equation.DSMT4">
                  <p:embed/>
                </p:oleObj>
              </mc:Choice>
              <mc:Fallback>
                <p:oleObj name="Equation" r:id="rId5" imgW="368280" imgH="241200" progId="Equation.DSMT4">
                  <p:embed/>
                  <p:pic>
                    <p:nvPicPr>
                      <p:cNvPr id="27034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8838" y="1465263"/>
                        <a:ext cx="957262" cy="7127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3" name="Object 4"/>
          <p:cNvGraphicFramePr>
            <a:graphicFrameLocks noChangeAspect="1"/>
          </p:cNvGraphicFramePr>
          <p:nvPr/>
        </p:nvGraphicFramePr>
        <p:xfrm>
          <a:off x="2590800" y="4637088"/>
          <a:ext cx="2238375" cy="696912"/>
        </p:xfrm>
        <a:graphic>
          <a:graphicData uri="http://schemas.openxmlformats.org/presentationml/2006/ole">
            <mc:AlternateContent xmlns:mc="http://schemas.openxmlformats.org/markup-compatibility/2006">
              <mc:Choice xmlns:v="urn:schemas-microsoft-com:vml" Requires="v">
                <p:oleObj spid="_x0000_s204975" name="Equation" r:id="rId7" imgW="1231560" imgH="431640" progId="Equation.DSMT4">
                  <p:embed/>
                </p:oleObj>
              </mc:Choice>
              <mc:Fallback>
                <p:oleObj name="Equation" r:id="rId7" imgW="1231560" imgH="431640" progId="Equation.DSMT4">
                  <p:embed/>
                  <p:pic>
                    <p:nvPicPr>
                      <p:cNvPr id="27034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637088"/>
                        <a:ext cx="2238375" cy="6969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4" name="Object 5"/>
          <p:cNvGraphicFramePr>
            <a:graphicFrameLocks noChangeAspect="1"/>
          </p:cNvGraphicFramePr>
          <p:nvPr/>
        </p:nvGraphicFramePr>
        <p:xfrm>
          <a:off x="4419600" y="3962400"/>
          <a:ext cx="1033463" cy="631825"/>
        </p:xfrm>
        <a:graphic>
          <a:graphicData uri="http://schemas.openxmlformats.org/presentationml/2006/ole">
            <mc:AlternateContent xmlns:mc="http://schemas.openxmlformats.org/markup-compatibility/2006">
              <mc:Choice xmlns:v="urn:schemas-microsoft-com:vml" Requires="v">
                <p:oleObj spid="_x0000_s204976" name="Equation" r:id="rId9" imgW="583920" imgH="393480" progId="Equation.DSMT4">
                  <p:embed/>
                </p:oleObj>
              </mc:Choice>
              <mc:Fallback>
                <p:oleObj name="Equation" r:id="rId9" imgW="583920" imgH="393480" progId="Equation.DSMT4">
                  <p:embed/>
                  <p:pic>
                    <p:nvPicPr>
                      <p:cNvPr id="27034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962400"/>
                        <a:ext cx="1033463" cy="6318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5" name="Object 6"/>
          <p:cNvGraphicFramePr>
            <a:graphicFrameLocks noChangeAspect="1"/>
          </p:cNvGraphicFramePr>
          <p:nvPr/>
        </p:nvGraphicFramePr>
        <p:xfrm>
          <a:off x="6091238" y="1381125"/>
          <a:ext cx="1489075" cy="879475"/>
        </p:xfrm>
        <a:graphic>
          <a:graphicData uri="http://schemas.openxmlformats.org/presentationml/2006/ole">
            <mc:AlternateContent xmlns:mc="http://schemas.openxmlformats.org/markup-compatibility/2006">
              <mc:Choice xmlns:v="urn:schemas-microsoft-com:vml" Requires="v">
                <p:oleObj spid="_x0000_s204977" name="Equation" r:id="rId11" imgW="571320" imgH="393480" progId="Equation.3">
                  <p:embed/>
                </p:oleObj>
              </mc:Choice>
              <mc:Fallback>
                <p:oleObj name="Equation" r:id="rId11" imgW="571320" imgH="393480" progId="Equation.3">
                  <p:embed/>
                  <p:pic>
                    <p:nvPicPr>
                      <p:cNvPr id="270345"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1238" y="1381125"/>
                        <a:ext cx="1489075" cy="879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6" name="Object 7"/>
          <p:cNvGraphicFramePr>
            <a:graphicFrameLocks noChangeAspect="1"/>
          </p:cNvGraphicFramePr>
          <p:nvPr/>
        </p:nvGraphicFramePr>
        <p:xfrm>
          <a:off x="7691438" y="1381125"/>
          <a:ext cx="1223962" cy="879475"/>
        </p:xfrm>
        <a:graphic>
          <a:graphicData uri="http://schemas.openxmlformats.org/presentationml/2006/ole">
            <mc:AlternateContent xmlns:mc="http://schemas.openxmlformats.org/markup-compatibility/2006">
              <mc:Choice xmlns:v="urn:schemas-microsoft-com:vml" Requires="v">
                <p:oleObj spid="_x0000_s204978" name="Equation" r:id="rId13" imgW="469800" imgH="393480" progId="Equation.3">
                  <p:embed/>
                </p:oleObj>
              </mc:Choice>
              <mc:Fallback>
                <p:oleObj name="Equation" r:id="rId13" imgW="469800" imgH="393480" progId="Equation.3">
                  <p:embed/>
                  <p:pic>
                    <p:nvPicPr>
                      <p:cNvPr id="27034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1438" y="1381125"/>
                        <a:ext cx="1223962" cy="879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7" name="Object 8"/>
          <p:cNvGraphicFramePr>
            <a:graphicFrameLocks noChangeAspect="1"/>
          </p:cNvGraphicFramePr>
          <p:nvPr/>
        </p:nvGraphicFramePr>
        <p:xfrm>
          <a:off x="4953000" y="4699000"/>
          <a:ext cx="762000" cy="635000"/>
        </p:xfrm>
        <a:graphic>
          <a:graphicData uri="http://schemas.openxmlformats.org/presentationml/2006/ole">
            <mc:AlternateContent xmlns:mc="http://schemas.openxmlformats.org/markup-compatibility/2006">
              <mc:Choice xmlns:v="urn:schemas-microsoft-com:vml" Requires="v">
                <p:oleObj spid="_x0000_s204979" name="Equation" r:id="rId15" imgW="419040" imgH="393480" progId="Equation.DSMT4">
                  <p:embed/>
                </p:oleObj>
              </mc:Choice>
              <mc:Fallback>
                <p:oleObj name="Equation" r:id="rId15" imgW="419040" imgH="393480" progId="Equation.DSMT4">
                  <p:embed/>
                  <p:pic>
                    <p:nvPicPr>
                      <p:cNvPr id="270347"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4699000"/>
                        <a:ext cx="762000" cy="635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8" name="Object 9"/>
          <p:cNvGraphicFramePr>
            <a:graphicFrameLocks noChangeAspect="1"/>
          </p:cNvGraphicFramePr>
          <p:nvPr/>
        </p:nvGraphicFramePr>
        <p:xfrm>
          <a:off x="3119438" y="1484313"/>
          <a:ext cx="1851025" cy="674687"/>
        </p:xfrm>
        <a:graphic>
          <a:graphicData uri="http://schemas.openxmlformats.org/presentationml/2006/ole">
            <mc:AlternateContent xmlns:mc="http://schemas.openxmlformats.org/markup-compatibility/2006">
              <mc:Choice xmlns:v="urn:schemas-microsoft-com:vml" Requires="v">
                <p:oleObj spid="_x0000_s204980" name="Equation" r:id="rId17" imgW="711000" imgH="228600" progId="Equation.DSMT4">
                  <p:embed/>
                </p:oleObj>
              </mc:Choice>
              <mc:Fallback>
                <p:oleObj name="Equation" r:id="rId17" imgW="711000" imgH="228600" progId="Equation.DSMT4">
                  <p:embed/>
                  <p:pic>
                    <p:nvPicPr>
                      <p:cNvPr id="270348"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19438" y="1484313"/>
                        <a:ext cx="1851025" cy="6746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9" name="Object 10"/>
          <p:cNvGraphicFramePr>
            <a:graphicFrameLocks noChangeAspect="1"/>
          </p:cNvGraphicFramePr>
          <p:nvPr/>
        </p:nvGraphicFramePr>
        <p:xfrm>
          <a:off x="4948238" y="1484313"/>
          <a:ext cx="992187" cy="674687"/>
        </p:xfrm>
        <a:graphic>
          <a:graphicData uri="http://schemas.openxmlformats.org/presentationml/2006/ole">
            <mc:AlternateContent xmlns:mc="http://schemas.openxmlformats.org/markup-compatibility/2006">
              <mc:Choice xmlns:v="urn:schemas-microsoft-com:vml" Requires="v">
                <p:oleObj spid="_x0000_s204981" name="Equation" r:id="rId19" imgW="380880" imgH="228600" progId="Equation.DSMT4">
                  <p:embed/>
                </p:oleObj>
              </mc:Choice>
              <mc:Fallback>
                <p:oleObj name="Equation" r:id="rId19" imgW="380880" imgH="228600" progId="Equation.DSMT4">
                  <p:embed/>
                  <p:pic>
                    <p:nvPicPr>
                      <p:cNvPr id="270349"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48238" y="1484313"/>
                        <a:ext cx="992187" cy="6746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50" name="Object 11"/>
          <p:cNvGraphicFramePr>
            <a:graphicFrameLocks noChangeAspect="1"/>
          </p:cNvGraphicFramePr>
          <p:nvPr/>
        </p:nvGraphicFramePr>
        <p:xfrm>
          <a:off x="2057400" y="685800"/>
          <a:ext cx="1166813" cy="682625"/>
        </p:xfrm>
        <a:graphic>
          <a:graphicData uri="http://schemas.openxmlformats.org/presentationml/2006/ole">
            <mc:AlternateContent xmlns:mc="http://schemas.openxmlformats.org/markup-compatibility/2006">
              <mc:Choice xmlns:v="urn:schemas-microsoft-com:vml" Requires="v">
                <p:oleObj spid="_x0000_s204982" name="Equation" r:id="rId21" imgW="406080" imgH="241200" progId="Equation.DSMT4">
                  <p:embed/>
                </p:oleObj>
              </mc:Choice>
              <mc:Fallback>
                <p:oleObj name="Equation" r:id="rId21" imgW="406080" imgH="241200" progId="Equation.DSMT4">
                  <p:embed/>
                  <p:pic>
                    <p:nvPicPr>
                      <p:cNvPr id="27035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7400" y="685800"/>
                        <a:ext cx="1166813" cy="6826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51" name="Object 12"/>
          <p:cNvGraphicFramePr>
            <a:graphicFrameLocks noChangeAspect="1"/>
          </p:cNvGraphicFramePr>
          <p:nvPr/>
        </p:nvGraphicFramePr>
        <p:xfrm>
          <a:off x="3276600" y="695325"/>
          <a:ext cx="2225675" cy="646113"/>
        </p:xfrm>
        <a:graphic>
          <a:graphicData uri="http://schemas.openxmlformats.org/presentationml/2006/ole">
            <mc:AlternateContent xmlns:mc="http://schemas.openxmlformats.org/markup-compatibility/2006">
              <mc:Choice xmlns:v="urn:schemas-microsoft-com:vml" Requires="v">
                <p:oleObj spid="_x0000_s204983" name="Equation" r:id="rId23" imgW="774360" imgH="228600" progId="Equation.DSMT4">
                  <p:embed/>
                </p:oleObj>
              </mc:Choice>
              <mc:Fallback>
                <p:oleObj name="Equation" r:id="rId23" imgW="774360" imgH="228600" progId="Equation.DSMT4">
                  <p:embed/>
                  <p:pic>
                    <p:nvPicPr>
                      <p:cNvPr id="270351"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6600" y="695325"/>
                        <a:ext cx="2225675" cy="646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52" name="Object 13"/>
          <p:cNvGraphicFramePr>
            <a:graphicFrameLocks noChangeAspect="1"/>
          </p:cNvGraphicFramePr>
          <p:nvPr/>
        </p:nvGraphicFramePr>
        <p:xfrm>
          <a:off x="5638800" y="695325"/>
          <a:ext cx="838200" cy="646113"/>
        </p:xfrm>
        <a:graphic>
          <a:graphicData uri="http://schemas.openxmlformats.org/presentationml/2006/ole">
            <mc:AlternateContent xmlns:mc="http://schemas.openxmlformats.org/markup-compatibility/2006">
              <mc:Choice xmlns:v="urn:schemas-microsoft-com:vml" Requires="v">
                <p:oleObj spid="_x0000_s204984" name="Equation" r:id="rId25" imgW="291960" imgH="228600" progId="Equation.DSMT4">
                  <p:embed/>
                </p:oleObj>
              </mc:Choice>
              <mc:Fallback>
                <p:oleObj name="Equation" r:id="rId25" imgW="291960" imgH="228600" progId="Equation.DSMT4">
                  <p:embed/>
                  <p:pic>
                    <p:nvPicPr>
                      <p:cNvPr id="270352"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695325"/>
                        <a:ext cx="838200" cy="646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70353" name="Text Box 17"/>
          <p:cNvSpPr txBox="1">
            <a:spLocks noChangeArrowheads="1"/>
          </p:cNvSpPr>
          <p:nvPr/>
        </p:nvSpPr>
        <p:spPr bwMode="auto">
          <a:xfrm>
            <a:off x="381000" y="2514600"/>
            <a:ext cx="8458200" cy="46166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dirty="0">
                <a:solidFill>
                  <a:srgbClr val="FF0000"/>
                </a:solidFill>
                <a:latin typeface="Arial Narrow" pitchFamily="-84" charset="0"/>
              </a:rPr>
              <a:t>So boy’s speed is higher than man’s, if M&gt;m, by the ratio of the masses.</a:t>
            </a:r>
          </a:p>
        </p:txBody>
      </p:sp>
      <p:sp>
        <p:nvSpPr>
          <p:cNvPr id="270354" name="AutoShape 18"/>
          <p:cNvSpPr>
            <a:spLocks noChangeArrowheads="1"/>
          </p:cNvSpPr>
          <p:nvPr/>
        </p:nvSpPr>
        <p:spPr bwMode="auto">
          <a:xfrm>
            <a:off x="457200" y="6096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dirty="0">
                <a:solidFill>
                  <a:srgbClr val="A50021"/>
                </a:solidFill>
                <a:latin typeface="Arial Narrow" pitchFamily="-84" charset="0"/>
              </a:rPr>
              <a:t>Man’s speed</a:t>
            </a:r>
          </a:p>
        </p:txBody>
      </p:sp>
      <p:sp>
        <p:nvSpPr>
          <p:cNvPr id="270355" name="AutoShape 19"/>
          <p:cNvSpPr>
            <a:spLocks noChangeArrowheads="1"/>
          </p:cNvSpPr>
          <p:nvPr/>
        </p:nvSpPr>
        <p:spPr bwMode="auto">
          <a:xfrm>
            <a:off x="457200" y="14478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dirty="0">
                <a:solidFill>
                  <a:srgbClr val="A50021"/>
                </a:solidFill>
                <a:latin typeface="Arial Narrow" pitchFamily="-84" charset="0"/>
              </a:rPr>
              <a:t>Boy’s speed</a:t>
            </a:r>
          </a:p>
        </p:txBody>
      </p:sp>
      <p:sp>
        <p:nvSpPr>
          <p:cNvPr id="270356" name="AutoShape 20"/>
          <p:cNvSpPr>
            <a:spLocks noChangeArrowheads="1"/>
          </p:cNvSpPr>
          <p:nvPr/>
        </p:nvSpPr>
        <p:spPr bwMode="auto">
          <a:xfrm>
            <a:off x="228600" y="3886200"/>
            <a:ext cx="1752600" cy="762000"/>
          </a:xfrm>
          <a:prstGeom prst="rightArrow">
            <a:avLst>
              <a:gd name="adj1" fmla="val 50000"/>
              <a:gd name="adj2" fmla="val 57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600" b="1">
                <a:solidFill>
                  <a:srgbClr val="A50021"/>
                </a:solidFill>
                <a:latin typeface="Arial Narrow" pitchFamily="-84" charset="0"/>
              </a:rPr>
              <a:t>Boy’s displacement</a:t>
            </a:r>
          </a:p>
        </p:txBody>
      </p:sp>
      <p:grpSp>
        <p:nvGrpSpPr>
          <p:cNvPr id="2" name="Group 21"/>
          <p:cNvGrpSpPr>
            <a:grpSpLocks/>
          </p:cNvGrpSpPr>
          <p:nvPr/>
        </p:nvGrpSpPr>
        <p:grpSpPr bwMode="auto">
          <a:xfrm>
            <a:off x="3505200" y="4572000"/>
            <a:ext cx="5410200" cy="762000"/>
            <a:chOff x="2208" y="2832"/>
            <a:chExt cx="3095" cy="528"/>
          </a:xfrm>
        </p:grpSpPr>
        <p:sp>
          <p:nvSpPr>
            <p:cNvPr id="21531" name="Oval 22"/>
            <p:cNvSpPr>
              <a:spLocks noChangeArrowheads="1"/>
            </p:cNvSpPr>
            <p:nvPr/>
          </p:nvSpPr>
          <p:spPr bwMode="auto">
            <a:xfrm>
              <a:off x="2208" y="2880"/>
              <a:ext cx="646" cy="480"/>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21532" name="Text Box 23"/>
            <p:cNvSpPr txBox="1">
              <a:spLocks noChangeArrowheads="1"/>
            </p:cNvSpPr>
            <p:nvPr/>
          </p:nvSpPr>
          <p:spPr bwMode="auto">
            <a:xfrm>
              <a:off x="4176" y="2832"/>
              <a:ext cx="1127" cy="235"/>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pitchFamily="-84" charset="0"/>
                </a:rPr>
                <a:t>Man’s displacement</a:t>
              </a:r>
            </a:p>
          </p:txBody>
        </p:sp>
        <p:cxnSp>
          <p:nvCxnSpPr>
            <p:cNvPr id="21533" name="AutoShape 24"/>
            <p:cNvCxnSpPr>
              <a:cxnSpLocks noChangeShapeType="1"/>
              <a:stCxn id="21532" idx="1"/>
              <a:endCxn id="21531" idx="5"/>
            </p:cNvCxnSpPr>
            <p:nvPr/>
          </p:nvCxnSpPr>
          <p:spPr bwMode="auto">
            <a:xfrm rot="10800000" flipV="1">
              <a:off x="2759" y="2949"/>
              <a:ext cx="1417" cy="340"/>
            </a:xfrm>
            <a:prstGeom prst="curvedConnector4">
              <a:avLst>
                <a:gd name="adj1" fmla="val 46662"/>
                <a:gd name="adj2" fmla="val 167181"/>
              </a:avLst>
            </a:prstGeom>
            <a:noFill/>
            <a:ln w="28575">
              <a:solidFill>
                <a:srgbClr val="A50021"/>
              </a:solidFill>
              <a:round/>
              <a:headEnd/>
              <a:tailEnd type="triangle" w="med" len="med"/>
            </a:ln>
          </p:spPr>
        </p:cxnSp>
      </p:grpSp>
      <p:graphicFrame>
        <p:nvGraphicFramePr>
          <p:cNvPr id="270361" name="Object 14"/>
          <p:cNvGraphicFramePr>
            <a:graphicFrameLocks noGrp="1" noChangeAspect="1"/>
          </p:cNvGraphicFramePr>
          <p:nvPr>
            <p:ph idx="1"/>
          </p:nvPr>
        </p:nvGraphicFramePr>
        <p:xfrm>
          <a:off x="2965450" y="3962400"/>
          <a:ext cx="1454150" cy="617538"/>
        </p:xfrm>
        <a:graphic>
          <a:graphicData uri="http://schemas.openxmlformats.org/presentationml/2006/ole">
            <mc:AlternateContent xmlns:mc="http://schemas.openxmlformats.org/markup-compatibility/2006">
              <mc:Choice xmlns:v="urn:schemas-microsoft-com:vml" Requires="v">
                <p:oleObj spid="_x0000_s204985" name="Equation" r:id="rId27" imgW="927000" imgH="393480" progId="Equation.DSMT4">
                  <p:embed/>
                </p:oleObj>
              </mc:Choice>
              <mc:Fallback>
                <p:oleObj name="Equation" r:id="rId27" imgW="927000" imgH="393480" progId="Equation.DSMT4">
                  <p:embed/>
                  <p:pic>
                    <p:nvPicPr>
                      <p:cNvPr id="270361"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65450" y="3962400"/>
                        <a:ext cx="1454150" cy="6175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1530" name="Rectangle 28"/>
          <p:cNvSpPr>
            <a:spLocks noGrp="1" noChangeArrowheads="1"/>
          </p:cNvSpPr>
          <p:nvPr>
            <p:ph type="title"/>
          </p:nvPr>
        </p:nvSpPr>
        <p:spPr>
          <a:xfrm>
            <a:off x="685800" y="0"/>
            <a:ext cx="7772400" cy="609600"/>
          </a:xfrm>
          <a:noFill/>
        </p:spPr>
        <p:txBody>
          <a:bodyPr/>
          <a:lstStyle/>
          <a:p>
            <a:pPr eaLnBrk="1" hangingPunct="1"/>
            <a:r>
              <a:rPr lang="en-US">
                <a:ea typeface="ＭＳ Ｐゴシック" pitchFamily="-84" charset="-128"/>
                <a:cs typeface="ＭＳ Ｐゴシック" pitchFamily="-84" charset="-128"/>
              </a:rPr>
              <a:t>Example of Newton’s 3rd Law, cnt’d </a:t>
            </a:r>
          </a:p>
        </p:txBody>
      </p:sp>
    </p:spTree>
    <p:extLst>
      <p:ext uri="{BB962C8B-B14F-4D97-AF65-F5344CB8AC3E}">
        <p14:creationId xmlns:p14="http://schemas.microsoft.com/office/powerpoint/2010/main" val="7888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0354"/>
                                        </p:tgtEl>
                                        <p:attrNameLst>
                                          <p:attrName>style.visibility</p:attrName>
                                        </p:attrNameLst>
                                      </p:cBhvr>
                                      <p:to>
                                        <p:strVal val="visible"/>
                                      </p:to>
                                    </p:set>
                                    <p:animEffect transition="in" filter="wipe(left)">
                                      <p:cBhvr>
                                        <p:cTn id="7" dur="500"/>
                                        <p:tgtEl>
                                          <p:spTgt spid="270354"/>
                                        </p:tgtEl>
                                      </p:cBhvr>
                                    </p:animEffect>
                                  </p:childTnLst>
                                </p:cTn>
                              </p:par>
                            </p:childTnLst>
                          </p:cTn>
                        </p:par>
                        <p:par>
                          <p:cTn id="8" fill="hold">
                            <p:stCondLst>
                              <p:cond delay="55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270350"/>
                                        </p:tgtEl>
                                        <p:attrNameLst>
                                          <p:attrName>style.visibility</p:attrName>
                                        </p:attrNameLst>
                                      </p:cBhvr>
                                      <p:to>
                                        <p:strVal val="visible"/>
                                      </p:to>
                                    </p:set>
                                    <p:animEffect transition="in" filter="wipe(left)">
                                      <p:cBhvr>
                                        <p:cTn id="11" dur="500"/>
                                        <p:tgtEl>
                                          <p:spTgt spid="2703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270351"/>
                                        </p:tgtEl>
                                        <p:attrNameLst>
                                          <p:attrName>style.visibility</p:attrName>
                                        </p:attrNameLst>
                                      </p:cBhvr>
                                      <p:to>
                                        <p:strVal val="visible"/>
                                      </p:to>
                                    </p:set>
                                    <p:animEffect transition="in" filter="wipe(left)">
                                      <p:cBhvr>
                                        <p:cTn id="16" dur="500"/>
                                        <p:tgtEl>
                                          <p:spTgt spid="2703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70352"/>
                                        </p:tgtEl>
                                        <p:attrNameLst>
                                          <p:attrName>style.visibility</p:attrName>
                                        </p:attrNameLst>
                                      </p:cBhvr>
                                      <p:to>
                                        <p:strVal val="visible"/>
                                      </p:to>
                                    </p:set>
                                    <p:animEffect transition="in" filter="wipe(left)">
                                      <p:cBhvr>
                                        <p:cTn id="21" dur="500"/>
                                        <p:tgtEl>
                                          <p:spTgt spid="2703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70355"/>
                                        </p:tgtEl>
                                        <p:attrNameLst>
                                          <p:attrName>style.visibility</p:attrName>
                                        </p:attrNameLst>
                                      </p:cBhvr>
                                      <p:to>
                                        <p:strVal val="visible"/>
                                      </p:to>
                                    </p:set>
                                    <p:animEffect transition="in" filter="wipe(left)">
                                      <p:cBhvr>
                                        <p:cTn id="26" dur="500"/>
                                        <p:tgtEl>
                                          <p:spTgt spid="270355"/>
                                        </p:tgtEl>
                                      </p:cBhvr>
                                    </p:animEffect>
                                  </p:childTnLst>
                                </p:cTn>
                              </p:par>
                            </p:childTnLst>
                          </p:cTn>
                        </p:par>
                        <p:par>
                          <p:cTn id="27" fill="hold">
                            <p:stCondLst>
                              <p:cond delay="55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270342"/>
                                        </p:tgtEl>
                                        <p:attrNameLst>
                                          <p:attrName>style.visibility</p:attrName>
                                        </p:attrNameLst>
                                      </p:cBhvr>
                                      <p:to>
                                        <p:strVal val="visible"/>
                                      </p:to>
                                    </p:set>
                                    <p:animEffect transition="in" filter="wipe(left)">
                                      <p:cBhvr>
                                        <p:cTn id="30" dur="500"/>
                                        <p:tgtEl>
                                          <p:spTgt spid="2703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270348"/>
                                        </p:tgtEl>
                                        <p:attrNameLst>
                                          <p:attrName>style.visibility</p:attrName>
                                        </p:attrNameLst>
                                      </p:cBhvr>
                                      <p:to>
                                        <p:strVal val="visible"/>
                                      </p:to>
                                    </p:set>
                                    <p:animEffect transition="in" filter="wipe(left)">
                                      <p:cBhvr>
                                        <p:cTn id="35" dur="500"/>
                                        <p:tgtEl>
                                          <p:spTgt spid="27034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270349"/>
                                        </p:tgtEl>
                                        <p:attrNameLst>
                                          <p:attrName>style.visibility</p:attrName>
                                        </p:attrNameLst>
                                      </p:cBhvr>
                                      <p:to>
                                        <p:strVal val="visible"/>
                                      </p:to>
                                    </p:set>
                                    <p:animEffect transition="in" filter="wipe(left)">
                                      <p:cBhvr>
                                        <p:cTn id="40" dur="500"/>
                                        <p:tgtEl>
                                          <p:spTgt spid="27034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270345"/>
                                        </p:tgtEl>
                                        <p:attrNameLst>
                                          <p:attrName>style.visibility</p:attrName>
                                        </p:attrNameLst>
                                      </p:cBhvr>
                                      <p:to>
                                        <p:strVal val="visible"/>
                                      </p:to>
                                    </p:set>
                                    <p:animEffect transition="in" filter="wipe(left)">
                                      <p:cBhvr>
                                        <p:cTn id="45" dur="500"/>
                                        <p:tgtEl>
                                          <p:spTgt spid="27034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270346"/>
                                        </p:tgtEl>
                                        <p:attrNameLst>
                                          <p:attrName>style.visibility</p:attrName>
                                        </p:attrNameLst>
                                      </p:cBhvr>
                                      <p:to>
                                        <p:strVal val="visible"/>
                                      </p:to>
                                    </p:set>
                                    <p:animEffect transition="in" filter="wipe(left)">
                                      <p:cBhvr>
                                        <p:cTn id="50" dur="500"/>
                                        <p:tgtEl>
                                          <p:spTgt spid="2703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70353"/>
                                        </p:tgtEl>
                                        <p:attrNameLst>
                                          <p:attrName>style.visibility</p:attrName>
                                        </p:attrNameLst>
                                      </p:cBhvr>
                                      <p:to>
                                        <p:strVal val="visible"/>
                                      </p:to>
                                    </p:set>
                                    <p:animEffect transition="in" filter="wipe(left)">
                                      <p:cBhvr>
                                        <p:cTn id="55" dur="500"/>
                                        <p:tgtEl>
                                          <p:spTgt spid="27035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70339"/>
                                        </p:tgtEl>
                                        <p:attrNameLst>
                                          <p:attrName>style.visibility</p:attrName>
                                        </p:attrNameLst>
                                      </p:cBhvr>
                                      <p:to>
                                        <p:strVal val="visible"/>
                                      </p:to>
                                    </p:set>
                                    <p:animEffect transition="in" filter="wipe(left)">
                                      <p:cBhvr>
                                        <p:cTn id="60" dur="500"/>
                                        <p:tgtEl>
                                          <p:spTgt spid="2703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70356"/>
                                        </p:tgtEl>
                                        <p:attrNameLst>
                                          <p:attrName>style.visibility</p:attrName>
                                        </p:attrNameLst>
                                      </p:cBhvr>
                                      <p:to>
                                        <p:strVal val="visible"/>
                                      </p:to>
                                    </p:set>
                                    <p:animEffect transition="in" filter="wipe(left)">
                                      <p:cBhvr>
                                        <p:cTn id="65" dur="500"/>
                                        <p:tgtEl>
                                          <p:spTgt spid="270356"/>
                                        </p:tgtEl>
                                      </p:cBhvr>
                                    </p:animEffect>
                                  </p:childTnLst>
                                </p:cTn>
                              </p:par>
                            </p:childTnLst>
                          </p:cTn>
                        </p:par>
                        <p:par>
                          <p:cTn id="66" fill="hold">
                            <p:stCondLst>
                              <p:cond delay="550"/>
                            </p:stCondLst>
                            <p:childTnLst>
                              <p:par>
                                <p:cTn id="67" presetID="22" presetClass="entr" presetSubtype="8" fill="hold" nodeType="afterEffect">
                                  <p:stCondLst>
                                    <p:cond delay="0"/>
                                  </p:stCondLst>
                                  <p:iterate type="wd">
                                    <p:tmPct val="10000"/>
                                  </p:iterate>
                                  <p:childTnLst>
                                    <p:set>
                                      <p:cBhvr>
                                        <p:cTn id="68" dur="1" fill="hold">
                                          <p:stCondLst>
                                            <p:cond delay="0"/>
                                          </p:stCondLst>
                                        </p:cTn>
                                        <p:tgtEl>
                                          <p:spTgt spid="270341"/>
                                        </p:tgtEl>
                                        <p:attrNameLst>
                                          <p:attrName>style.visibility</p:attrName>
                                        </p:attrNameLst>
                                      </p:cBhvr>
                                      <p:to>
                                        <p:strVal val="visible"/>
                                      </p:to>
                                    </p:set>
                                    <p:animEffect transition="in" filter="wipe(left)">
                                      <p:cBhvr>
                                        <p:cTn id="69" dur="500"/>
                                        <p:tgtEl>
                                          <p:spTgt spid="2703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270361"/>
                                        </p:tgtEl>
                                        <p:attrNameLst>
                                          <p:attrName>style.visibility</p:attrName>
                                        </p:attrNameLst>
                                      </p:cBhvr>
                                      <p:to>
                                        <p:strVal val="visible"/>
                                      </p:to>
                                    </p:set>
                                    <p:animEffect transition="in" filter="wipe(left)">
                                      <p:cBhvr>
                                        <p:cTn id="74" dur="500"/>
                                        <p:tgtEl>
                                          <p:spTgt spid="27036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270344"/>
                                        </p:tgtEl>
                                        <p:attrNameLst>
                                          <p:attrName>style.visibility</p:attrName>
                                        </p:attrNameLst>
                                      </p:cBhvr>
                                      <p:to>
                                        <p:strVal val="visible"/>
                                      </p:to>
                                    </p:set>
                                    <p:animEffect transition="in" filter="wipe(left)">
                                      <p:cBhvr>
                                        <p:cTn id="79" dur="500"/>
                                        <p:tgtEl>
                                          <p:spTgt spid="27034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270343"/>
                                        </p:tgtEl>
                                        <p:attrNameLst>
                                          <p:attrName>style.visibility</p:attrName>
                                        </p:attrNameLst>
                                      </p:cBhvr>
                                      <p:to>
                                        <p:strVal val="visible"/>
                                      </p:to>
                                    </p:set>
                                    <p:animEffect transition="in" filter="wipe(left)">
                                      <p:cBhvr>
                                        <p:cTn id="84" dur="500"/>
                                        <p:tgtEl>
                                          <p:spTgt spid="2703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2"/>
                                        </p:tgtEl>
                                        <p:attrNameLst>
                                          <p:attrName>style.visibility</p:attrName>
                                        </p:attrNameLst>
                                      </p:cBhvr>
                                      <p:to>
                                        <p:strVal val="visible"/>
                                      </p:to>
                                    </p:set>
                                    <p:animEffect transition="in" filter="wipe(left)">
                                      <p:cBhvr>
                                        <p:cTn id="89" dur="500"/>
                                        <p:tgtEl>
                                          <p:spTgt spid="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270347"/>
                                        </p:tgtEl>
                                        <p:attrNameLst>
                                          <p:attrName>style.visibility</p:attrName>
                                        </p:attrNameLst>
                                      </p:cBhvr>
                                      <p:to>
                                        <p:strVal val="visible"/>
                                      </p:to>
                                    </p:set>
                                    <p:animEffect transition="in" filter="wipe(left)">
                                      <p:cBhvr>
                                        <p:cTn id="94" dur="500"/>
                                        <p:tgtEl>
                                          <p:spTgt spid="27034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270340"/>
                                        </p:tgtEl>
                                        <p:attrNameLst>
                                          <p:attrName>style.visibility</p:attrName>
                                        </p:attrNameLst>
                                      </p:cBhvr>
                                      <p:to>
                                        <p:strVal val="visible"/>
                                      </p:to>
                                    </p:set>
                                    <p:animEffect transition="in" filter="wipe(left)">
                                      <p:cBhvr>
                                        <p:cTn id="99"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nimBg="1" autoUpdateAnimBg="0"/>
      <p:bldP spid="270340" grpId="0" animBg="1" autoUpdateAnimBg="0"/>
      <p:bldP spid="270353" grpId="0" animBg="1" autoUpdateAnimBg="0"/>
      <p:bldP spid="270354" grpId="0" animBg="1"/>
      <p:bldP spid="270355" grpId="0" animBg="1"/>
      <p:bldP spid="2703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2531"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D57CF-506C-7441-903B-A0D88C713188}"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09600" y="0"/>
            <a:ext cx="7772400" cy="838200"/>
          </a:xfrm>
        </p:spPr>
        <p:txBody>
          <a:bodyPr/>
          <a:lstStyle/>
          <a:p>
            <a:r>
              <a:rPr lang="en-US">
                <a:latin typeface="Arial Narrow" charset="0"/>
                <a:ea typeface="ＭＳ Ｐゴシック" charset="0"/>
                <a:cs typeface="ＭＳ Ｐゴシック" charset="0"/>
              </a:rPr>
              <a:t>Categories of Forces</a:t>
            </a:r>
          </a:p>
        </p:txBody>
      </p:sp>
      <p:sp>
        <p:nvSpPr>
          <p:cNvPr id="56323" name="Rectangle 3"/>
          <p:cNvSpPr>
            <a:spLocks noGrp="1" noChangeArrowheads="1"/>
          </p:cNvSpPr>
          <p:nvPr>
            <p:ph type="body" idx="1"/>
          </p:nvPr>
        </p:nvSpPr>
        <p:spPr>
          <a:xfrm>
            <a:off x="685800" y="685800"/>
            <a:ext cx="7772400" cy="5791200"/>
          </a:xfrm>
        </p:spPr>
        <p:txBody>
          <a:bodyPr/>
          <a:lstStyle/>
          <a:p>
            <a:r>
              <a:rPr lang="en-US" dirty="0">
                <a:latin typeface="Arial Narrow" charset="0"/>
                <a:ea typeface="ＭＳ Ｐゴシック" charset="0"/>
                <a:cs typeface="ＭＳ Ｐゴシック" charset="0"/>
              </a:rPr>
              <a:t>Fundamental Forces: Truly unique forces that cannot be derived from any other forces (</a:t>
            </a:r>
            <a:r>
              <a:rPr lang="en-US" dirty="0">
                <a:solidFill>
                  <a:srgbClr val="CC00CC"/>
                </a:solidFill>
                <a:latin typeface="Arial Narrow" charset="0"/>
                <a:ea typeface="ＭＳ Ｐゴシック" charset="0"/>
                <a:cs typeface="ＭＳ Ｐゴシック" charset="0"/>
              </a:rPr>
              <a:t>poll 2</a:t>
            </a:r>
            <a:r>
              <a:rPr lang="en-US" dirty="0">
                <a:latin typeface="Arial Narrow" charset="0"/>
                <a:ea typeface="ＭＳ Ｐゴシック" charset="0"/>
                <a:cs typeface="ＭＳ Ｐゴシック" charset="0"/>
              </a:rPr>
              <a:t>)</a:t>
            </a:r>
          </a:p>
          <a:p>
            <a:pPr lvl="1"/>
            <a:r>
              <a:rPr lang="en-US" dirty="0">
                <a:latin typeface="Arial Narrow" charset="0"/>
                <a:ea typeface="ＭＳ Ｐゴシック" charset="0"/>
              </a:rPr>
              <a:t>Total of three fundamental forces</a:t>
            </a:r>
          </a:p>
          <a:p>
            <a:pPr lvl="2"/>
            <a:r>
              <a:rPr lang="en-US" dirty="0">
                <a:latin typeface="Arial Narrow" charset="0"/>
                <a:ea typeface="ＭＳ Ｐゴシック" charset="0"/>
              </a:rPr>
              <a:t>Gravitational Force</a:t>
            </a:r>
          </a:p>
          <a:p>
            <a:pPr lvl="2"/>
            <a:r>
              <a:rPr lang="en-US" dirty="0">
                <a:latin typeface="Arial Narrow" charset="0"/>
                <a:ea typeface="ＭＳ Ｐゴシック" charset="0"/>
              </a:rPr>
              <a:t>Electro-Weak Force (the unified force of EM and Weak)</a:t>
            </a:r>
          </a:p>
          <a:p>
            <a:pPr lvl="2"/>
            <a:r>
              <a:rPr lang="en-US" dirty="0">
                <a:latin typeface="Arial Narrow" charset="0"/>
                <a:ea typeface="ＭＳ Ｐゴシック" charset="0"/>
              </a:rPr>
              <a:t>Strong Nuclear Force</a:t>
            </a:r>
          </a:p>
          <a:p>
            <a:r>
              <a:rPr lang="en-US" dirty="0">
                <a:latin typeface="Arial Narrow" charset="0"/>
                <a:ea typeface="ＭＳ Ｐゴシック" charset="0"/>
                <a:cs typeface="ＭＳ Ｐゴシック" charset="0"/>
              </a:rPr>
              <a:t>Non-fundamental forces: Forces that can be derived from fundamental forces</a:t>
            </a:r>
          </a:p>
          <a:p>
            <a:pPr lvl="1"/>
            <a:r>
              <a:rPr lang="en-US" dirty="0">
                <a:latin typeface="Arial Narrow" charset="0"/>
                <a:ea typeface="ＭＳ Ｐゴシック" charset="0"/>
              </a:rPr>
              <a:t>Friction</a:t>
            </a:r>
          </a:p>
          <a:p>
            <a:pPr lvl="1"/>
            <a:r>
              <a:rPr lang="en-US" dirty="0">
                <a:latin typeface="Arial Narrow" charset="0"/>
                <a:ea typeface="ＭＳ Ｐゴシック" charset="0"/>
              </a:rPr>
              <a:t>Tension in a rope</a:t>
            </a:r>
          </a:p>
          <a:p>
            <a:pPr lvl="1"/>
            <a:r>
              <a:rPr lang="en-US" dirty="0">
                <a:latin typeface="Arial Narrow" charset="0"/>
                <a:ea typeface="ＭＳ Ｐゴシック" charset="0"/>
              </a:rPr>
              <a:t>Normal or support forces</a:t>
            </a:r>
          </a:p>
        </p:txBody>
      </p:sp>
      <p:sp>
        <p:nvSpPr>
          <p:cNvPr id="22534"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71715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wipe(left)">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wipe(left)">
                                      <p:cBhvr>
                                        <p:cTn id="17" dur="500"/>
                                        <p:tgtEl>
                                          <p:spTgt spid="56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wipe(left)">
                                      <p:cBhvr>
                                        <p:cTn id="22" dur="500"/>
                                        <p:tgtEl>
                                          <p:spTgt spid="563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wipe(left)">
                                      <p:cBhvr>
                                        <p:cTn id="27" dur="500"/>
                                        <p:tgtEl>
                                          <p:spTgt spid="563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323">
                                            <p:txEl>
                                              <p:pRg st="5" end="5"/>
                                            </p:txEl>
                                          </p:spTgt>
                                        </p:tgtEl>
                                        <p:attrNameLst>
                                          <p:attrName>style.visibility</p:attrName>
                                        </p:attrNameLst>
                                      </p:cBhvr>
                                      <p:to>
                                        <p:strVal val="visible"/>
                                      </p:to>
                                    </p:set>
                                    <p:animEffect transition="in" filter="wipe(left)">
                                      <p:cBhvr>
                                        <p:cTn id="32" dur="500"/>
                                        <p:tgtEl>
                                          <p:spTgt spid="563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Effect transition="in" filter="wipe(left)">
                                      <p:cBhvr>
                                        <p:cTn id="37" dur="500"/>
                                        <p:tgtEl>
                                          <p:spTgt spid="563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323">
                                            <p:txEl>
                                              <p:pRg st="7" end="7"/>
                                            </p:txEl>
                                          </p:spTgt>
                                        </p:tgtEl>
                                        <p:attrNameLst>
                                          <p:attrName>style.visibility</p:attrName>
                                        </p:attrNameLst>
                                      </p:cBhvr>
                                      <p:to>
                                        <p:strVal val="visible"/>
                                      </p:to>
                                    </p:set>
                                    <p:animEffect transition="in" filter="wipe(left)">
                                      <p:cBhvr>
                                        <p:cTn id="42" dur="500"/>
                                        <p:tgtEl>
                                          <p:spTgt spid="563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323">
                                            <p:txEl>
                                              <p:pRg st="8" end="8"/>
                                            </p:txEl>
                                          </p:spTgt>
                                        </p:tgtEl>
                                        <p:attrNameLst>
                                          <p:attrName>style.visibility</p:attrName>
                                        </p:attrNameLst>
                                      </p:cBhvr>
                                      <p:to>
                                        <p:strVal val="visible"/>
                                      </p:to>
                                    </p:set>
                                    <p:animEffect transition="in" filter="wipe(left)">
                                      <p:cBhvr>
                                        <p:cTn id="47" dur="5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0"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3561"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6B5BC3F-C841-0842-96A6-21060B0C3A57}"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356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3563" name="Rectangle 2"/>
          <p:cNvSpPr>
            <a:spLocks noGrp="1" noChangeArrowheads="1"/>
          </p:cNvSpPr>
          <p:nvPr>
            <p:ph type="title"/>
          </p:nvPr>
        </p:nvSpPr>
        <p:spPr>
          <a:xfrm>
            <a:off x="685800" y="152400"/>
            <a:ext cx="7772400" cy="609600"/>
          </a:xfrm>
        </p:spPr>
        <p:txBody>
          <a:bodyPr/>
          <a:lstStyle/>
          <a:p>
            <a:pPr eaLnBrk="1" hangingPunct="1"/>
            <a:r>
              <a:rPr lang="en-US">
                <a:latin typeface="Arial Narrow" charset="0"/>
                <a:ea typeface="ＭＳ Ｐゴシック" charset="0"/>
                <a:cs typeface="ＭＳ Ｐゴシック" charset="0"/>
              </a:rPr>
              <a:t>Gravitational Force and Weight</a:t>
            </a:r>
          </a:p>
        </p:txBody>
      </p:sp>
      <p:sp>
        <p:nvSpPr>
          <p:cNvPr id="267267" name="Text Box 3"/>
          <p:cNvSpPr txBox="1">
            <a:spLocks noChangeArrowheads="1"/>
          </p:cNvSpPr>
          <p:nvPr/>
        </p:nvSpPr>
        <p:spPr bwMode="auto">
          <a:xfrm>
            <a:off x="152400" y="3713534"/>
            <a:ext cx="89154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chemeClr val="accent2"/>
                </a:solidFill>
                <a:latin typeface="Monotype Corsiva" charset="0"/>
              </a:rPr>
              <a:t>Since weight depends on the magnitude of gravitational acceleration, </a:t>
            </a:r>
            <a:r>
              <a:rPr lang="en-US" sz="2800" b="1" dirty="0">
                <a:solidFill>
                  <a:schemeClr val="accent2"/>
                </a:solidFill>
                <a:latin typeface="Monotype Corsiva" charset="0"/>
              </a:rPr>
              <a:t>g</a:t>
            </a:r>
            <a:r>
              <a:rPr lang="en-US" sz="2800" dirty="0">
                <a:solidFill>
                  <a:schemeClr val="accent2"/>
                </a:solidFill>
                <a:latin typeface="Arial Narrow" charset="0"/>
              </a:rPr>
              <a:t>, </a:t>
            </a:r>
            <a:r>
              <a:rPr lang="en-US" sz="2800" dirty="0">
                <a:solidFill>
                  <a:schemeClr val="accent2"/>
                </a:solidFill>
                <a:latin typeface="Monotype Corsiva" charset="0"/>
              </a:rPr>
              <a:t>it varies depending on geographical location. (</a:t>
            </a:r>
            <a:r>
              <a:rPr lang="en-US" sz="2800" dirty="0">
                <a:solidFill>
                  <a:srgbClr val="CC00CC"/>
                </a:solidFill>
                <a:latin typeface="Monotype Corsiva" charset="0"/>
              </a:rPr>
              <a:t>poll 7</a:t>
            </a:r>
            <a:r>
              <a:rPr lang="en-US" sz="2800" dirty="0">
                <a:solidFill>
                  <a:schemeClr val="accent2"/>
                </a:solidFill>
                <a:latin typeface="Monotype Corsiva" charset="0"/>
              </a:rPr>
              <a:t>)</a:t>
            </a:r>
          </a:p>
        </p:txBody>
      </p:sp>
      <p:sp>
        <p:nvSpPr>
          <p:cNvPr id="267268" name="Text Box 4"/>
          <p:cNvSpPr txBox="1">
            <a:spLocks noChangeArrowheads="1"/>
          </p:cNvSpPr>
          <p:nvPr/>
        </p:nvSpPr>
        <p:spPr bwMode="auto">
          <a:xfrm>
            <a:off x="3962400" y="838200"/>
            <a:ext cx="47005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a:solidFill>
                  <a:srgbClr val="FF0000"/>
                </a:solidFill>
                <a:latin typeface="Monotype Corsiva" charset="0"/>
              </a:rPr>
              <a:t>The attractive force exerted on an object by the Earth (</a:t>
            </a:r>
            <a:r>
              <a:rPr lang="en-US" sz="2800" dirty="0">
                <a:solidFill>
                  <a:srgbClr val="CC00CC"/>
                </a:solidFill>
                <a:latin typeface="Monotype Corsiva" charset="0"/>
              </a:rPr>
              <a:t>Polls 3, 6, 12</a:t>
            </a:r>
            <a:r>
              <a:rPr lang="en-US" sz="2800" dirty="0">
                <a:solidFill>
                  <a:srgbClr val="FF0000"/>
                </a:solidFill>
                <a:latin typeface="Monotype Corsiva" charset="0"/>
              </a:rPr>
              <a:t>)</a:t>
            </a:r>
          </a:p>
        </p:txBody>
      </p:sp>
      <p:sp>
        <p:nvSpPr>
          <p:cNvPr id="267269" name="Text Box 5"/>
          <p:cNvSpPr txBox="1">
            <a:spLocks noChangeArrowheads="1"/>
          </p:cNvSpPr>
          <p:nvPr/>
        </p:nvSpPr>
        <p:spPr bwMode="auto">
          <a:xfrm>
            <a:off x="609600" y="976313"/>
            <a:ext cx="3140075" cy="547687"/>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Gravitational Force, </a:t>
            </a:r>
            <a:r>
              <a:rPr lang="en-US" sz="2800" b="1">
                <a:solidFill>
                  <a:srgbClr val="800000"/>
                </a:solidFill>
                <a:latin typeface="Monotype Corsiva" charset="0"/>
              </a:rPr>
              <a:t>F</a:t>
            </a:r>
            <a:r>
              <a:rPr lang="en-US" sz="2800" b="1" baseline="-25000">
                <a:solidFill>
                  <a:srgbClr val="800000"/>
                </a:solidFill>
                <a:latin typeface="Monotype Corsiva" charset="0"/>
              </a:rPr>
              <a:t>g</a:t>
            </a:r>
            <a:endParaRPr lang="en-US" sz="2800">
              <a:solidFill>
                <a:srgbClr val="800000"/>
              </a:solidFill>
              <a:latin typeface="Arial Narrow" charset="0"/>
            </a:endParaRPr>
          </a:p>
        </p:txBody>
      </p:sp>
      <p:graphicFrame>
        <p:nvGraphicFramePr>
          <p:cNvPr id="267270" name="Object 2"/>
          <p:cNvGraphicFramePr>
            <a:graphicFrameLocks noChangeAspect="1"/>
          </p:cNvGraphicFramePr>
          <p:nvPr/>
        </p:nvGraphicFramePr>
        <p:xfrm>
          <a:off x="3446463" y="1854200"/>
          <a:ext cx="1720850" cy="655638"/>
        </p:xfrm>
        <a:graphic>
          <a:graphicData uri="http://schemas.openxmlformats.org/presentationml/2006/ole">
            <mc:AlternateContent xmlns:mc="http://schemas.openxmlformats.org/markup-compatibility/2006">
              <mc:Choice xmlns:v="urn:schemas-microsoft-com:vml" Requires="v">
                <p:oleObj spid="_x0000_s170537" name="Equation" r:id="rId3" imgW="698500" imgH="254000" progId="Equation.DSMT4">
                  <p:embed/>
                </p:oleObj>
              </mc:Choice>
              <mc:Fallback>
                <p:oleObj name="Equation" r:id="rId3" imgW="698500" imgH="254000" progId="Equation.DSMT4">
                  <p:embed/>
                  <p:pic>
                    <p:nvPicPr>
                      <p:cNvPr id="2672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463" y="1854200"/>
                        <a:ext cx="1720850" cy="655638"/>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7271" name="Text Box 7"/>
          <p:cNvSpPr txBox="1">
            <a:spLocks noChangeArrowheads="1"/>
          </p:cNvSpPr>
          <p:nvPr/>
        </p:nvSpPr>
        <p:spPr bwMode="auto">
          <a:xfrm>
            <a:off x="533400" y="2803525"/>
            <a:ext cx="4700588" cy="547688"/>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800000"/>
                </a:solidFill>
                <a:latin typeface="Arial Narrow" charset="0"/>
              </a:rPr>
              <a:t>Weight of an object with mass M is</a:t>
            </a:r>
          </a:p>
        </p:txBody>
      </p:sp>
      <p:graphicFrame>
        <p:nvGraphicFramePr>
          <p:cNvPr id="267272" name="Object 3"/>
          <p:cNvGraphicFramePr>
            <a:graphicFrameLocks noChangeAspect="1"/>
          </p:cNvGraphicFramePr>
          <p:nvPr>
            <p:extLst>
              <p:ext uri="{D42A27DB-BD31-4B8C-83A1-F6EECF244321}">
                <p14:modId xmlns:p14="http://schemas.microsoft.com/office/powerpoint/2010/main" val="2506656583"/>
              </p:ext>
            </p:extLst>
          </p:nvPr>
        </p:nvGraphicFramePr>
        <p:xfrm>
          <a:off x="5602288" y="2716213"/>
          <a:ext cx="674687" cy="687387"/>
        </p:xfrm>
        <a:graphic>
          <a:graphicData uri="http://schemas.openxmlformats.org/presentationml/2006/ole">
            <mc:AlternateContent xmlns:mc="http://schemas.openxmlformats.org/markup-compatibility/2006">
              <mc:Choice xmlns:v="urn:schemas-microsoft-com:vml" Requires="v">
                <p:oleObj spid="_x0000_s170538" name="Equation" r:id="rId5" imgW="342900" imgH="330200" progId="Equation.DSMT4">
                  <p:embed/>
                </p:oleObj>
              </mc:Choice>
              <mc:Fallback>
                <p:oleObj name="Equation" r:id="rId5" imgW="342900" imgH="330200" progId="Equation.DSMT4">
                  <p:embed/>
                  <p:pic>
                    <p:nvPicPr>
                      <p:cNvPr id="267272" name="Object 3"/>
                      <p:cNvPicPr>
                        <a:picLocks noChangeAspect="1" noChangeArrowheads="1"/>
                      </p:cNvPicPr>
                      <p:nvPr/>
                    </p:nvPicPr>
                    <p:blipFill>
                      <a:blip r:embed="rId6"/>
                      <a:srcRect/>
                      <a:stretch>
                        <a:fillRect/>
                      </a:stretch>
                    </p:blipFill>
                    <p:spPr bwMode="auto">
                      <a:xfrm>
                        <a:off x="5602288" y="2716213"/>
                        <a:ext cx="674687" cy="687387"/>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7273" name="Text Box 9"/>
          <p:cNvSpPr txBox="1">
            <a:spLocks noChangeArrowheads="1"/>
          </p:cNvSpPr>
          <p:nvPr/>
        </p:nvSpPr>
        <p:spPr bwMode="auto">
          <a:xfrm>
            <a:off x="533400" y="4864100"/>
            <a:ext cx="77724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chemeClr val="accent2"/>
                </a:solidFill>
                <a:latin typeface="Monotype Corsiva" charset="0"/>
              </a:rPr>
              <a:t>By measuring the forces one can determine masses.  This is why you can measure mass using the spring scale.</a:t>
            </a:r>
          </a:p>
        </p:txBody>
      </p:sp>
      <p:graphicFrame>
        <p:nvGraphicFramePr>
          <p:cNvPr id="267274" name="Object 4"/>
          <p:cNvGraphicFramePr>
            <a:graphicFrameLocks noChangeAspect="1"/>
          </p:cNvGraphicFramePr>
          <p:nvPr/>
        </p:nvGraphicFramePr>
        <p:xfrm>
          <a:off x="5257800" y="1955800"/>
          <a:ext cx="593725" cy="557213"/>
        </p:xfrm>
        <a:graphic>
          <a:graphicData uri="http://schemas.openxmlformats.org/presentationml/2006/ole">
            <mc:AlternateContent xmlns:mc="http://schemas.openxmlformats.org/markup-compatibility/2006">
              <mc:Choice xmlns:v="urn:schemas-microsoft-com:vml" Requires="v">
                <p:oleObj spid="_x0000_s170539" name="Equation" r:id="rId7" imgW="241300" imgH="215900" progId="Equation.DSMT4">
                  <p:embed/>
                </p:oleObj>
              </mc:Choice>
              <mc:Fallback>
                <p:oleObj name="Equation" r:id="rId7" imgW="241300" imgH="215900" progId="Equation.DSMT4">
                  <p:embed/>
                  <p:pic>
                    <p:nvPicPr>
                      <p:cNvPr id="26727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955800"/>
                        <a:ext cx="593725" cy="557213"/>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5" name="Object 5"/>
          <p:cNvGraphicFramePr>
            <a:graphicFrameLocks noChangeAspect="1"/>
          </p:cNvGraphicFramePr>
          <p:nvPr>
            <p:extLst>
              <p:ext uri="{D42A27DB-BD31-4B8C-83A1-F6EECF244321}">
                <p14:modId xmlns:p14="http://schemas.microsoft.com/office/powerpoint/2010/main" val="3814421257"/>
              </p:ext>
            </p:extLst>
          </p:nvPr>
        </p:nvGraphicFramePr>
        <p:xfrm>
          <a:off x="6221413" y="2744788"/>
          <a:ext cx="750887" cy="630237"/>
        </p:xfrm>
        <a:graphic>
          <a:graphicData uri="http://schemas.openxmlformats.org/presentationml/2006/ole">
            <mc:AlternateContent xmlns:mc="http://schemas.openxmlformats.org/markup-compatibility/2006">
              <mc:Choice xmlns:v="urn:schemas-microsoft-com:vml" Requires="v">
                <p:oleObj spid="_x0000_s170540" name="Equation" r:id="rId9" imgW="381000" imgH="304800" progId="Equation.DSMT4">
                  <p:embed/>
                </p:oleObj>
              </mc:Choice>
              <mc:Fallback>
                <p:oleObj name="Equation" r:id="rId9" imgW="381000" imgH="304800" progId="Equation.DSMT4">
                  <p:embed/>
                  <p:pic>
                    <p:nvPicPr>
                      <p:cNvPr id="26727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1413" y="2744788"/>
                        <a:ext cx="750887" cy="630237"/>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6" name="Object 6"/>
          <p:cNvGraphicFramePr>
            <a:graphicFrameLocks noChangeAspect="1"/>
          </p:cNvGraphicFramePr>
          <p:nvPr>
            <p:extLst>
              <p:ext uri="{D42A27DB-BD31-4B8C-83A1-F6EECF244321}">
                <p14:modId xmlns:p14="http://schemas.microsoft.com/office/powerpoint/2010/main" val="1752962588"/>
              </p:ext>
            </p:extLst>
          </p:nvPr>
        </p:nvGraphicFramePr>
        <p:xfrm>
          <a:off x="6975475" y="2768600"/>
          <a:ext cx="949325" cy="581025"/>
        </p:xfrm>
        <a:graphic>
          <a:graphicData uri="http://schemas.openxmlformats.org/presentationml/2006/ole">
            <mc:AlternateContent xmlns:mc="http://schemas.openxmlformats.org/markup-compatibility/2006">
              <mc:Choice xmlns:v="urn:schemas-microsoft-com:vml" Requires="v">
                <p:oleObj spid="_x0000_s170541" name="Equation" r:id="rId11" imgW="482600" imgH="279400" progId="Equation.DSMT4">
                  <p:embed/>
                </p:oleObj>
              </mc:Choice>
              <mc:Fallback>
                <p:oleObj name="Equation" r:id="rId11" imgW="482600" imgH="279400" progId="Equation.DSMT4">
                  <p:embed/>
                  <p:pic>
                    <p:nvPicPr>
                      <p:cNvPr id="26727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75475" y="2768600"/>
                        <a:ext cx="949325" cy="58102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7" name="Object 7"/>
          <p:cNvGraphicFramePr>
            <a:graphicFrameLocks noChangeAspect="1"/>
          </p:cNvGraphicFramePr>
          <p:nvPr>
            <p:extLst>
              <p:ext uri="{D42A27DB-BD31-4B8C-83A1-F6EECF244321}">
                <p14:modId xmlns:p14="http://schemas.microsoft.com/office/powerpoint/2010/main" val="1794578415"/>
              </p:ext>
            </p:extLst>
          </p:nvPr>
        </p:nvGraphicFramePr>
        <p:xfrm>
          <a:off x="7858125" y="2849563"/>
          <a:ext cx="523875" cy="420687"/>
        </p:xfrm>
        <a:graphic>
          <a:graphicData uri="http://schemas.openxmlformats.org/presentationml/2006/ole">
            <mc:AlternateContent xmlns:mc="http://schemas.openxmlformats.org/markup-compatibility/2006">
              <mc:Choice xmlns:v="urn:schemas-microsoft-com:vml" Requires="v">
                <p:oleObj spid="_x0000_s170542" name="Equation" r:id="rId13" imgW="266400" imgH="203040" progId="Equation.DSMT4">
                  <p:embed/>
                </p:oleObj>
              </mc:Choice>
              <mc:Fallback>
                <p:oleObj name="Equation" r:id="rId13" imgW="266400" imgH="203040" progId="Equation.DSMT4">
                  <p:embed/>
                  <p:pic>
                    <p:nvPicPr>
                      <p:cNvPr id="26727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2849563"/>
                        <a:ext cx="523875" cy="420687"/>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14637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7269"/>
                                        </p:tgtEl>
                                        <p:attrNameLst>
                                          <p:attrName>style.visibility</p:attrName>
                                        </p:attrNameLst>
                                      </p:cBhvr>
                                      <p:to>
                                        <p:strVal val="visible"/>
                                      </p:to>
                                    </p:set>
                                    <p:animEffect transition="in" filter="wipe(left)">
                                      <p:cBhvr>
                                        <p:cTn id="7" dur="500"/>
                                        <p:tgtEl>
                                          <p:spTgt spid="267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7268">
                                            <p:txEl>
                                              <p:pRg st="0" end="0"/>
                                            </p:txEl>
                                          </p:spTgt>
                                        </p:tgtEl>
                                        <p:attrNameLst>
                                          <p:attrName>style.visibility</p:attrName>
                                        </p:attrNameLst>
                                      </p:cBhvr>
                                      <p:to>
                                        <p:strVal val="visible"/>
                                      </p:to>
                                    </p:set>
                                    <p:animEffect transition="in" filter="wipe(left)">
                                      <p:cBhvr>
                                        <p:cTn id="12" dur="500"/>
                                        <p:tgtEl>
                                          <p:spTgt spid="2672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67270"/>
                                        </p:tgtEl>
                                        <p:attrNameLst>
                                          <p:attrName>style.visibility</p:attrName>
                                        </p:attrNameLst>
                                      </p:cBhvr>
                                      <p:to>
                                        <p:strVal val="visible"/>
                                      </p:to>
                                    </p:set>
                                    <p:animEffect transition="in" filter="wipe(left)">
                                      <p:cBhvr>
                                        <p:cTn id="17" dur="500"/>
                                        <p:tgtEl>
                                          <p:spTgt spid="2672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67274"/>
                                        </p:tgtEl>
                                        <p:attrNameLst>
                                          <p:attrName>style.visibility</p:attrName>
                                        </p:attrNameLst>
                                      </p:cBhvr>
                                      <p:to>
                                        <p:strVal val="visible"/>
                                      </p:to>
                                    </p:set>
                                    <p:animEffect transition="in" filter="wipe(left)">
                                      <p:cBhvr>
                                        <p:cTn id="22" dur="500"/>
                                        <p:tgtEl>
                                          <p:spTgt spid="2672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67271"/>
                                        </p:tgtEl>
                                        <p:attrNameLst>
                                          <p:attrName>style.visibility</p:attrName>
                                        </p:attrNameLst>
                                      </p:cBhvr>
                                      <p:to>
                                        <p:strVal val="visible"/>
                                      </p:to>
                                    </p:set>
                                    <p:animEffect transition="in" filter="wipe(left)">
                                      <p:cBhvr>
                                        <p:cTn id="27" dur="500"/>
                                        <p:tgtEl>
                                          <p:spTgt spid="2672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67272"/>
                                        </p:tgtEl>
                                        <p:attrNameLst>
                                          <p:attrName>style.visibility</p:attrName>
                                        </p:attrNameLst>
                                      </p:cBhvr>
                                      <p:to>
                                        <p:strVal val="visible"/>
                                      </p:to>
                                    </p:set>
                                    <p:animEffect transition="in" filter="wipe(left)">
                                      <p:cBhvr>
                                        <p:cTn id="32" dur="500"/>
                                        <p:tgtEl>
                                          <p:spTgt spid="2672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67275"/>
                                        </p:tgtEl>
                                        <p:attrNameLst>
                                          <p:attrName>style.visibility</p:attrName>
                                        </p:attrNameLst>
                                      </p:cBhvr>
                                      <p:to>
                                        <p:strVal val="visible"/>
                                      </p:to>
                                    </p:set>
                                    <p:animEffect transition="in" filter="wipe(left)">
                                      <p:cBhvr>
                                        <p:cTn id="37" dur="500"/>
                                        <p:tgtEl>
                                          <p:spTgt spid="2672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67276"/>
                                        </p:tgtEl>
                                        <p:attrNameLst>
                                          <p:attrName>style.visibility</p:attrName>
                                        </p:attrNameLst>
                                      </p:cBhvr>
                                      <p:to>
                                        <p:strVal val="visible"/>
                                      </p:to>
                                    </p:set>
                                    <p:animEffect transition="in" filter="wipe(left)">
                                      <p:cBhvr>
                                        <p:cTn id="42" dur="500"/>
                                        <p:tgtEl>
                                          <p:spTgt spid="2672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267277"/>
                                        </p:tgtEl>
                                        <p:attrNameLst>
                                          <p:attrName>style.visibility</p:attrName>
                                        </p:attrNameLst>
                                      </p:cBhvr>
                                      <p:to>
                                        <p:strVal val="visible"/>
                                      </p:to>
                                    </p:set>
                                    <p:animEffect transition="in" filter="wipe(left)">
                                      <p:cBhvr>
                                        <p:cTn id="47" dur="500"/>
                                        <p:tgtEl>
                                          <p:spTgt spid="2672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67267"/>
                                        </p:tgtEl>
                                        <p:attrNameLst>
                                          <p:attrName>style.visibility</p:attrName>
                                        </p:attrNameLst>
                                      </p:cBhvr>
                                      <p:to>
                                        <p:strVal val="visible"/>
                                      </p:to>
                                    </p:set>
                                    <p:animEffect transition="in" filter="wipe(left)">
                                      <p:cBhvr>
                                        <p:cTn id="52" dur="500"/>
                                        <p:tgtEl>
                                          <p:spTgt spid="26726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67273"/>
                                        </p:tgtEl>
                                        <p:attrNameLst>
                                          <p:attrName>style.visibility</p:attrName>
                                        </p:attrNameLst>
                                      </p:cBhvr>
                                      <p:to>
                                        <p:strVal val="visible"/>
                                      </p:to>
                                    </p:set>
                                    <p:animEffect transition="in" filter="wipe(left)">
                                      <p:cBhvr>
                                        <p:cTn id="57" dur="500"/>
                                        <p:tgtEl>
                                          <p:spTgt spid="267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p:bldP spid="267268" grpId="0" build="p" autoUpdateAnimBg="0"/>
      <p:bldP spid="267269" grpId="0" animBg="1" autoUpdateAnimBg="0"/>
      <p:bldP spid="267271" grpId="0" animBg="1" autoUpdateAnimBg="0"/>
      <p:bldP spid="2672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4580"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4581"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AA4A40-BAFF-8942-9E4C-5CE7C86419AA}"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4582" name="Text Box 3"/>
          <p:cNvSpPr txBox="1">
            <a:spLocks noChangeArrowheads="1"/>
          </p:cNvSpPr>
          <p:nvPr/>
        </p:nvSpPr>
        <p:spPr bwMode="auto">
          <a:xfrm>
            <a:off x="4251325" y="27797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800">
              <a:latin typeface="Arial" charset="0"/>
            </a:endParaRPr>
          </a:p>
        </p:txBody>
      </p:sp>
      <p:sp>
        <p:nvSpPr>
          <p:cNvPr id="452614" name="Text Box 6"/>
          <p:cNvSpPr txBox="1">
            <a:spLocks noChangeArrowheads="1"/>
          </p:cNvSpPr>
          <p:nvPr/>
        </p:nvSpPr>
        <p:spPr bwMode="auto">
          <a:xfrm>
            <a:off x="381000" y="838200"/>
            <a:ext cx="8534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chemeClr val="accent2"/>
                </a:solidFill>
                <a:latin typeface="Arial Narrow" charset="0"/>
              </a:rPr>
              <a:t>The normal force is one component of the reactionary force that a surface exerts on an object with which it is in contact – namely, the component that is </a:t>
            </a:r>
            <a:r>
              <a:rPr lang="en-US" sz="2800" b="1" u="sng" dirty="0">
                <a:solidFill>
                  <a:srgbClr val="A50021"/>
                </a:solidFill>
                <a:latin typeface="Arial Narrow" charset="0"/>
              </a:rPr>
              <a:t>perpendicular to the surface</a:t>
            </a:r>
            <a:r>
              <a:rPr lang="en-US" sz="2800" dirty="0">
                <a:solidFill>
                  <a:schemeClr val="accent2"/>
                </a:solidFill>
                <a:latin typeface="Arial Narrow" charset="0"/>
              </a:rPr>
              <a:t>. (</a:t>
            </a:r>
            <a:r>
              <a:rPr lang="en-US" sz="2800" dirty="0">
                <a:solidFill>
                  <a:srgbClr val="CC00CC"/>
                </a:solidFill>
                <a:latin typeface="Arial Narrow" charset="0"/>
              </a:rPr>
              <a:t>polls 6, 3</a:t>
            </a:r>
            <a:r>
              <a:rPr lang="en-US" sz="2800" dirty="0">
                <a:solidFill>
                  <a:schemeClr val="accent2"/>
                </a:solidFill>
                <a:latin typeface="Arial Narrow" charset="0"/>
              </a:rPr>
              <a:t>)</a:t>
            </a:r>
          </a:p>
        </p:txBody>
      </p:sp>
      <p:pic>
        <p:nvPicPr>
          <p:cNvPr id="452615" name="Picture 7" descr="afg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495800"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5" name="Rectangle 8"/>
          <p:cNvSpPr>
            <a:spLocks noGrp="1" noChangeArrowheads="1"/>
          </p:cNvSpPr>
          <p:nvPr>
            <p:ph type="title"/>
          </p:nvPr>
        </p:nvSpPr>
        <p:spPr>
          <a:xfrm>
            <a:off x="609600" y="76200"/>
            <a:ext cx="7772400" cy="762000"/>
          </a:xfrm>
        </p:spPr>
        <p:txBody>
          <a:bodyPr/>
          <a:lstStyle/>
          <a:p>
            <a:r>
              <a:rPr lang="en-US" dirty="0">
                <a:latin typeface="Arial Narrow" charset="0"/>
                <a:ea typeface="ＭＳ Ｐゴシック" charset="0"/>
                <a:cs typeface="ＭＳ Ｐゴシック" charset="0"/>
              </a:rPr>
              <a:t>The Normal Force</a:t>
            </a:r>
          </a:p>
        </p:txBody>
      </p:sp>
    </p:spTree>
    <p:extLst>
      <p:ext uri="{BB962C8B-B14F-4D97-AF65-F5344CB8AC3E}">
        <p14:creationId xmlns:p14="http://schemas.microsoft.com/office/powerpoint/2010/main" val="188450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2614"/>
                                        </p:tgtEl>
                                        <p:attrNameLst>
                                          <p:attrName>style.visibility</p:attrName>
                                        </p:attrNameLst>
                                      </p:cBhvr>
                                      <p:to>
                                        <p:strVal val="visible"/>
                                      </p:to>
                                    </p:set>
                                    <p:animEffect transition="in" filter="wipe(left)">
                                      <p:cBhvr>
                                        <p:cTn id="7" dur="500"/>
                                        <p:tgtEl>
                                          <p:spTgt spid="452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52615"/>
                                        </p:tgtEl>
                                        <p:attrNameLst>
                                          <p:attrName>style.visibility</p:attrName>
                                        </p:attrNameLst>
                                      </p:cBhvr>
                                      <p:to>
                                        <p:strVal val="visible"/>
                                      </p:to>
                                    </p:set>
                                    <p:anim calcmode="lin" valueType="num">
                                      <p:cBhvr>
                                        <p:cTn id="12" dur="500" fill="hold"/>
                                        <p:tgtEl>
                                          <p:spTgt spid="452615"/>
                                        </p:tgtEl>
                                        <p:attrNameLst>
                                          <p:attrName>ppt_w</p:attrName>
                                        </p:attrNameLst>
                                      </p:cBhvr>
                                      <p:tavLst>
                                        <p:tav tm="0">
                                          <p:val>
                                            <p:fltVal val="0"/>
                                          </p:val>
                                        </p:tav>
                                        <p:tav tm="100000">
                                          <p:val>
                                            <p:strVal val="#ppt_w"/>
                                          </p:val>
                                        </p:tav>
                                      </p:tavLst>
                                    </p:anim>
                                    <p:anim calcmode="lin" valueType="num">
                                      <p:cBhvr>
                                        <p:cTn id="13" dur="500" fill="hold"/>
                                        <p:tgtEl>
                                          <p:spTgt spid="452615"/>
                                        </p:tgtEl>
                                        <p:attrNameLst>
                                          <p:attrName>ppt_h</p:attrName>
                                        </p:attrNameLst>
                                      </p:cBhvr>
                                      <p:tavLst>
                                        <p:tav tm="0">
                                          <p:val>
                                            <p:fltVal val="0"/>
                                          </p:val>
                                        </p:tav>
                                        <p:tav tm="100000">
                                          <p:val>
                                            <p:strVal val="#ppt_h"/>
                                          </p:val>
                                        </p:tav>
                                      </p:tavLst>
                                    </p:anim>
                                    <p:animEffect transition="in" filter="fade">
                                      <p:cBhvr>
                                        <p:cTn id="14" dur="500"/>
                                        <p:tgtEl>
                                          <p:spTgt spid="452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6634"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6635"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0FB451-5B85-B644-B936-0E98F644657E}"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aphicFrame>
        <p:nvGraphicFramePr>
          <p:cNvPr id="454661" name="Object 3"/>
          <p:cNvGraphicFramePr>
            <a:graphicFrameLocks noChangeAspect="1"/>
          </p:cNvGraphicFramePr>
          <p:nvPr/>
        </p:nvGraphicFramePr>
        <p:xfrm>
          <a:off x="538163" y="1676400"/>
          <a:ext cx="3246437" cy="649288"/>
        </p:xfrm>
        <a:graphic>
          <a:graphicData uri="http://schemas.openxmlformats.org/presentationml/2006/ole">
            <mc:AlternateContent xmlns:mc="http://schemas.openxmlformats.org/markup-compatibility/2006">
              <mc:Choice xmlns:v="urn:schemas-microsoft-com:vml" Requires="v">
                <p:oleObj spid="_x0000_s171561" name="Equation" r:id="rId4" imgW="1143000" imgH="228600" progId="Equation.DSMT4">
                  <p:embed/>
                </p:oleObj>
              </mc:Choice>
              <mc:Fallback>
                <p:oleObj name="Equation" r:id="rId4" imgW="1143000" imgH="228600" progId="Equation.DSMT4">
                  <p:embed/>
                  <p:pic>
                    <p:nvPicPr>
                      <p:cNvPr id="45466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676400"/>
                        <a:ext cx="3246437" cy="649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2" name="Object 4"/>
          <p:cNvGraphicFramePr>
            <a:graphicFrameLocks noChangeAspect="1"/>
          </p:cNvGraphicFramePr>
          <p:nvPr/>
        </p:nvGraphicFramePr>
        <p:xfrm>
          <a:off x="533400" y="4075113"/>
          <a:ext cx="3352800" cy="649287"/>
        </p:xfrm>
        <a:graphic>
          <a:graphicData uri="http://schemas.openxmlformats.org/presentationml/2006/ole">
            <mc:AlternateContent xmlns:mc="http://schemas.openxmlformats.org/markup-compatibility/2006">
              <mc:Choice xmlns:v="urn:schemas-microsoft-com:vml" Requires="v">
                <p:oleObj spid="_x0000_s171562" name="Equation" r:id="rId6" imgW="1180800" imgH="228600" progId="Equation.DSMT4">
                  <p:embed/>
                </p:oleObj>
              </mc:Choice>
              <mc:Fallback>
                <p:oleObj name="Equation" r:id="rId6" imgW="1180800" imgH="228600" progId="Equation.DSMT4">
                  <p:embed/>
                  <p:pic>
                    <p:nvPicPr>
                      <p:cNvPr id="45466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075113"/>
                        <a:ext cx="3352800" cy="649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54663" name="Picture 7" descr="afg0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8" y="838200"/>
            <a:ext cx="3109912"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7" name="Rectangle 8"/>
          <p:cNvSpPr>
            <a:spLocks noGrp="1" noChangeArrowheads="1"/>
          </p:cNvSpPr>
          <p:nvPr>
            <p:ph type="title"/>
          </p:nvPr>
        </p:nvSpPr>
        <p:spPr>
          <a:xfrm>
            <a:off x="381000" y="64433"/>
            <a:ext cx="7772400" cy="697567"/>
          </a:xfrm>
        </p:spPr>
        <p:txBody>
          <a:bodyPr/>
          <a:lstStyle/>
          <a:p>
            <a:r>
              <a:rPr lang="en-US" dirty="0">
                <a:latin typeface="Arial Narrow" charset="0"/>
                <a:ea typeface="ＭＳ Ｐゴシック" charset="0"/>
                <a:cs typeface="ＭＳ Ｐゴシック" charset="0"/>
              </a:rPr>
              <a:t>Some normal force exercises</a:t>
            </a:r>
          </a:p>
        </p:txBody>
      </p:sp>
      <p:sp>
        <p:nvSpPr>
          <p:cNvPr id="454665" name="Text Box 9"/>
          <p:cNvSpPr txBox="1">
            <a:spLocks noChangeArrowheads="1"/>
          </p:cNvSpPr>
          <p:nvPr/>
        </p:nvSpPr>
        <p:spPr bwMode="auto">
          <a:xfrm>
            <a:off x="448267" y="962680"/>
            <a:ext cx="509306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chemeClr val="accent2"/>
                </a:solidFill>
                <a:latin typeface="Arial Narrow" charset="0"/>
              </a:rPr>
              <a:t>Case 1: Hand pushing down the book</a:t>
            </a:r>
          </a:p>
        </p:txBody>
      </p:sp>
      <p:sp>
        <p:nvSpPr>
          <p:cNvPr id="454666" name="Text Box 10"/>
          <p:cNvSpPr txBox="1">
            <a:spLocks noChangeArrowheads="1"/>
          </p:cNvSpPr>
          <p:nvPr/>
        </p:nvSpPr>
        <p:spPr bwMode="auto">
          <a:xfrm>
            <a:off x="533400" y="3286780"/>
            <a:ext cx="4572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Case 2: Hand pulling up the book</a:t>
            </a:r>
          </a:p>
        </p:txBody>
      </p:sp>
      <p:graphicFrame>
        <p:nvGraphicFramePr>
          <p:cNvPr id="454667" name="Object 5"/>
          <p:cNvGraphicFramePr>
            <a:graphicFrameLocks noChangeAspect="1"/>
          </p:cNvGraphicFramePr>
          <p:nvPr/>
        </p:nvGraphicFramePr>
        <p:xfrm>
          <a:off x="3962400" y="1704975"/>
          <a:ext cx="360363" cy="504825"/>
        </p:xfrm>
        <a:graphic>
          <a:graphicData uri="http://schemas.openxmlformats.org/presentationml/2006/ole">
            <mc:AlternateContent xmlns:mc="http://schemas.openxmlformats.org/markup-compatibility/2006">
              <mc:Choice xmlns:v="urn:schemas-microsoft-com:vml" Requires="v">
                <p:oleObj spid="_x0000_s171563" name="Equation" r:id="rId9" imgW="126720" imgH="177480" progId="Equation.DSMT4">
                  <p:embed/>
                </p:oleObj>
              </mc:Choice>
              <mc:Fallback>
                <p:oleObj name="Equation" r:id="rId9" imgW="126720" imgH="177480" progId="Equation.DSMT4">
                  <p:embed/>
                  <p:pic>
                    <p:nvPicPr>
                      <p:cNvPr id="45466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704975"/>
                        <a:ext cx="360363" cy="504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8" name="Object 6"/>
          <p:cNvGraphicFramePr>
            <a:graphicFrameLocks noChangeAspect="1"/>
          </p:cNvGraphicFramePr>
          <p:nvPr/>
        </p:nvGraphicFramePr>
        <p:xfrm>
          <a:off x="566738" y="2398713"/>
          <a:ext cx="1947862" cy="649287"/>
        </p:xfrm>
        <a:graphic>
          <a:graphicData uri="http://schemas.openxmlformats.org/presentationml/2006/ole">
            <mc:AlternateContent xmlns:mc="http://schemas.openxmlformats.org/markup-compatibility/2006">
              <mc:Choice xmlns:v="urn:schemas-microsoft-com:vml" Requires="v">
                <p:oleObj spid="_x0000_s171564" name="Equation" r:id="rId11" imgW="685800" imgH="228600" progId="Equation.DSMT4">
                  <p:embed/>
                </p:oleObj>
              </mc:Choice>
              <mc:Fallback>
                <p:oleObj name="Equation" r:id="rId11" imgW="685800" imgH="228600" progId="Equation.DSMT4">
                  <p:embed/>
                  <p:pic>
                    <p:nvPicPr>
                      <p:cNvPr id="45466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738" y="2398713"/>
                        <a:ext cx="1947862" cy="649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9" name="Object 7"/>
          <p:cNvGraphicFramePr>
            <a:graphicFrameLocks noChangeAspect="1"/>
          </p:cNvGraphicFramePr>
          <p:nvPr/>
        </p:nvGraphicFramePr>
        <p:xfrm>
          <a:off x="3906838" y="4114800"/>
          <a:ext cx="360362" cy="504825"/>
        </p:xfrm>
        <a:graphic>
          <a:graphicData uri="http://schemas.openxmlformats.org/presentationml/2006/ole">
            <mc:AlternateContent xmlns:mc="http://schemas.openxmlformats.org/markup-compatibility/2006">
              <mc:Choice xmlns:v="urn:schemas-microsoft-com:vml" Requires="v">
                <p:oleObj spid="_x0000_s171565" name="Equation" r:id="rId13" imgW="126720" imgH="177480" progId="Equation.DSMT4">
                  <p:embed/>
                </p:oleObj>
              </mc:Choice>
              <mc:Fallback>
                <p:oleObj name="Equation" r:id="rId13" imgW="126720" imgH="177480" progId="Equation.DSMT4">
                  <p:embed/>
                  <p:pic>
                    <p:nvPicPr>
                      <p:cNvPr id="45466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6838" y="4114800"/>
                        <a:ext cx="360362" cy="504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70" name="Object 8"/>
          <p:cNvGraphicFramePr>
            <a:graphicFrameLocks noChangeAspect="1"/>
          </p:cNvGraphicFramePr>
          <p:nvPr/>
        </p:nvGraphicFramePr>
        <p:xfrm>
          <a:off x="555625" y="4760913"/>
          <a:ext cx="1730375" cy="649287"/>
        </p:xfrm>
        <a:graphic>
          <a:graphicData uri="http://schemas.openxmlformats.org/presentationml/2006/ole">
            <mc:AlternateContent xmlns:mc="http://schemas.openxmlformats.org/markup-compatibility/2006">
              <mc:Choice xmlns:v="urn:schemas-microsoft-com:vml" Requires="v">
                <p:oleObj spid="_x0000_s171566" name="Equation" r:id="rId15" imgW="609480" imgH="228600" progId="Equation.DSMT4">
                  <p:embed/>
                </p:oleObj>
              </mc:Choice>
              <mc:Fallback>
                <p:oleObj name="Equation" r:id="rId15" imgW="609480" imgH="228600" progId="Equation.DSMT4">
                  <p:embed/>
                  <p:pic>
                    <p:nvPicPr>
                      <p:cNvPr id="45467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625" y="4760913"/>
                        <a:ext cx="1730375" cy="649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 name="Rectangle 15"/>
          <p:cNvSpPr>
            <a:spLocks noChangeArrowheads="1"/>
          </p:cNvSpPr>
          <p:nvPr/>
        </p:nvSpPr>
        <p:spPr bwMode="auto">
          <a:xfrm>
            <a:off x="5486400" y="3581400"/>
            <a:ext cx="3352800" cy="304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3766786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54663"/>
                                        </p:tgtEl>
                                        <p:attrNameLst>
                                          <p:attrName>style.visibility</p:attrName>
                                        </p:attrNameLst>
                                      </p:cBhvr>
                                      <p:to>
                                        <p:strVal val="visible"/>
                                      </p:to>
                                    </p:set>
                                    <p:anim calcmode="lin" valueType="num">
                                      <p:cBhvr>
                                        <p:cTn id="7" dur="500" fill="hold"/>
                                        <p:tgtEl>
                                          <p:spTgt spid="454663"/>
                                        </p:tgtEl>
                                        <p:attrNameLst>
                                          <p:attrName>ppt_w</p:attrName>
                                        </p:attrNameLst>
                                      </p:cBhvr>
                                      <p:tavLst>
                                        <p:tav tm="0">
                                          <p:val>
                                            <p:fltVal val="0"/>
                                          </p:val>
                                        </p:tav>
                                        <p:tav tm="100000">
                                          <p:val>
                                            <p:strVal val="#ppt_w"/>
                                          </p:val>
                                        </p:tav>
                                      </p:tavLst>
                                    </p:anim>
                                    <p:anim calcmode="lin" valueType="num">
                                      <p:cBhvr>
                                        <p:cTn id="8" dur="500" fill="hold"/>
                                        <p:tgtEl>
                                          <p:spTgt spid="454663"/>
                                        </p:tgtEl>
                                        <p:attrNameLst>
                                          <p:attrName>ppt_h</p:attrName>
                                        </p:attrNameLst>
                                      </p:cBhvr>
                                      <p:tavLst>
                                        <p:tav tm="0">
                                          <p:val>
                                            <p:fltVal val="0"/>
                                          </p:val>
                                        </p:tav>
                                        <p:tav tm="100000">
                                          <p:val>
                                            <p:strVal val="#ppt_h"/>
                                          </p:val>
                                        </p:tav>
                                      </p:tavLst>
                                    </p:anim>
                                    <p:animEffect transition="in" filter="fade">
                                      <p:cBhvr>
                                        <p:cTn id="9" dur="500"/>
                                        <p:tgtEl>
                                          <p:spTgt spid="4546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4665"/>
                                        </p:tgtEl>
                                        <p:attrNameLst>
                                          <p:attrName>style.visibility</p:attrName>
                                        </p:attrNameLst>
                                      </p:cBhvr>
                                      <p:to>
                                        <p:strVal val="visible"/>
                                      </p:to>
                                    </p:set>
                                    <p:animEffect transition="in" filter="wipe(left)">
                                      <p:cBhvr>
                                        <p:cTn id="14" dur="500"/>
                                        <p:tgtEl>
                                          <p:spTgt spid="45466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54661"/>
                                        </p:tgtEl>
                                        <p:attrNameLst>
                                          <p:attrName>style.visibility</p:attrName>
                                        </p:attrNameLst>
                                      </p:cBhvr>
                                      <p:to>
                                        <p:strVal val="visible"/>
                                      </p:to>
                                    </p:set>
                                    <p:animEffect transition="in" filter="wipe(left)">
                                      <p:cBhvr>
                                        <p:cTn id="19" dur="500"/>
                                        <p:tgtEl>
                                          <p:spTgt spid="454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54667"/>
                                        </p:tgtEl>
                                        <p:attrNameLst>
                                          <p:attrName>style.visibility</p:attrName>
                                        </p:attrNameLst>
                                      </p:cBhvr>
                                      <p:to>
                                        <p:strVal val="visible"/>
                                      </p:to>
                                    </p:set>
                                    <p:animEffect transition="in" filter="wipe(left)">
                                      <p:cBhvr>
                                        <p:cTn id="24" dur="500"/>
                                        <p:tgtEl>
                                          <p:spTgt spid="4546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54668"/>
                                        </p:tgtEl>
                                        <p:attrNameLst>
                                          <p:attrName>style.visibility</p:attrName>
                                        </p:attrNameLst>
                                      </p:cBhvr>
                                      <p:to>
                                        <p:strVal val="visible"/>
                                      </p:to>
                                    </p:set>
                                    <p:animEffect transition="in" filter="wipe(left)">
                                      <p:cBhvr>
                                        <p:cTn id="29" dur="500"/>
                                        <p:tgtEl>
                                          <p:spTgt spid="4546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0" nodeType="clickEffect">
                                  <p:stCondLst>
                                    <p:cond delay="0"/>
                                  </p:stCondLst>
                                  <p:childTnLst>
                                    <p:animEffect transition="out" filter="fade">
                                      <p:cBhvr>
                                        <p:cTn id="33" dur="2000"/>
                                        <p:tgtEl>
                                          <p:spTgt spid="16"/>
                                        </p:tgtEl>
                                      </p:cBhvr>
                                    </p:animEffect>
                                    <p:set>
                                      <p:cBhvr>
                                        <p:cTn id="34" dur="1" fill="hold">
                                          <p:stCondLst>
                                            <p:cond delay="1999"/>
                                          </p:stCondLst>
                                        </p:cTn>
                                        <p:tgtEl>
                                          <p:spTgt spid="1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4666"/>
                                        </p:tgtEl>
                                        <p:attrNameLst>
                                          <p:attrName>style.visibility</p:attrName>
                                        </p:attrNameLst>
                                      </p:cBhvr>
                                      <p:to>
                                        <p:strVal val="visible"/>
                                      </p:to>
                                    </p:set>
                                    <p:animEffect transition="in" filter="wipe(left)">
                                      <p:cBhvr>
                                        <p:cTn id="39" dur="500"/>
                                        <p:tgtEl>
                                          <p:spTgt spid="45466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454662"/>
                                        </p:tgtEl>
                                        <p:attrNameLst>
                                          <p:attrName>style.visibility</p:attrName>
                                        </p:attrNameLst>
                                      </p:cBhvr>
                                      <p:to>
                                        <p:strVal val="visible"/>
                                      </p:to>
                                    </p:set>
                                    <p:animEffect transition="in" filter="wipe(left)">
                                      <p:cBhvr>
                                        <p:cTn id="44" dur="500"/>
                                        <p:tgtEl>
                                          <p:spTgt spid="45466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454669"/>
                                        </p:tgtEl>
                                        <p:attrNameLst>
                                          <p:attrName>style.visibility</p:attrName>
                                        </p:attrNameLst>
                                      </p:cBhvr>
                                      <p:to>
                                        <p:strVal val="visible"/>
                                      </p:to>
                                    </p:set>
                                    <p:animEffect transition="in" filter="wipe(left)">
                                      <p:cBhvr>
                                        <p:cTn id="49" dur="500"/>
                                        <p:tgtEl>
                                          <p:spTgt spid="45466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54670"/>
                                        </p:tgtEl>
                                        <p:attrNameLst>
                                          <p:attrName>style.visibility</p:attrName>
                                        </p:attrNameLst>
                                      </p:cBhvr>
                                      <p:to>
                                        <p:strVal val="visible"/>
                                      </p:to>
                                    </p:set>
                                    <p:animEffect transition="in" filter="wipe(left)">
                                      <p:cBhvr>
                                        <p:cTn id="54" dur="500"/>
                                        <p:tgtEl>
                                          <p:spTgt spid="454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5" grpId="0"/>
      <p:bldP spid="454666"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8675"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CFA44C1-541C-4643-833C-1BDD2BAC7A21}"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Some Basic Information</a:t>
            </a:r>
          </a:p>
        </p:txBody>
      </p:sp>
      <p:sp>
        <p:nvSpPr>
          <p:cNvPr id="46083" name="Text Box 3"/>
          <p:cNvSpPr txBox="1">
            <a:spLocks noChangeArrowheads="1"/>
          </p:cNvSpPr>
          <p:nvPr/>
        </p:nvSpPr>
        <p:spPr bwMode="auto">
          <a:xfrm>
            <a:off x="685800" y="2971800"/>
            <a:ext cx="21459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660066"/>
                </a:solidFill>
                <a:latin typeface="Arial Narrow" charset="0"/>
              </a:rPr>
              <a:t>Normal Force, </a:t>
            </a:r>
            <a:r>
              <a:rPr lang="en-US" b="1" dirty="0">
                <a:solidFill>
                  <a:srgbClr val="660066"/>
                </a:solidFill>
                <a:latin typeface="Monotype Corsiva" charset="0"/>
              </a:rPr>
              <a:t>n</a:t>
            </a:r>
            <a:r>
              <a:rPr lang="en-US" dirty="0">
                <a:solidFill>
                  <a:srgbClr val="660066"/>
                </a:solidFill>
                <a:latin typeface="Monotype Corsiva" charset="0"/>
              </a:rPr>
              <a:t>: </a:t>
            </a:r>
            <a:endParaRPr lang="en-US" b="1" dirty="0">
              <a:solidFill>
                <a:srgbClr val="660066"/>
              </a:solidFill>
              <a:latin typeface="Monotype Corsiva" charset="0"/>
            </a:endParaRPr>
          </a:p>
        </p:txBody>
      </p:sp>
      <p:sp>
        <p:nvSpPr>
          <p:cNvPr id="46084" name="Text Box 4"/>
          <p:cNvSpPr txBox="1">
            <a:spLocks noChangeArrowheads="1"/>
          </p:cNvSpPr>
          <p:nvPr/>
        </p:nvSpPr>
        <p:spPr bwMode="auto">
          <a:xfrm>
            <a:off x="609600" y="914400"/>
            <a:ext cx="7780195" cy="430887"/>
          </a:xfrm>
          <a:prstGeom prst="rect">
            <a:avLst/>
          </a:prstGeom>
          <a:solidFill>
            <a:srgbClr val="FFFFCC"/>
          </a:solidFill>
          <a:ln w="57150">
            <a:pattFill prst="solidDmnd">
              <a:fgClr>
                <a:srgbClr val="FF0000"/>
              </a:fgClr>
              <a:bgClr>
                <a:srgbClr val="CCFFFF"/>
              </a:bgClr>
            </a:patt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pPr>
            <a:r>
              <a:rPr lang="en-US" dirty="0">
                <a:solidFill>
                  <a:schemeClr val="accent2"/>
                </a:solidFill>
                <a:latin typeface="Arial Narrow" charset="0"/>
              </a:rPr>
              <a:t>When Newton’s laws are applied, </a:t>
            </a:r>
            <a:r>
              <a:rPr lang="en-US" dirty="0">
                <a:solidFill>
                  <a:srgbClr val="FF0000"/>
                </a:solidFill>
                <a:latin typeface="Monotype Corsiva" charset="0"/>
              </a:rPr>
              <a:t>external forces</a:t>
            </a:r>
            <a:r>
              <a:rPr lang="en-US" dirty="0">
                <a:solidFill>
                  <a:schemeClr val="accent2"/>
                </a:solidFill>
                <a:latin typeface="Arial Narrow" charset="0"/>
              </a:rPr>
              <a:t> are only of interest!!</a:t>
            </a:r>
            <a:endParaRPr lang="en-US" dirty="0"/>
          </a:p>
        </p:txBody>
      </p:sp>
      <p:sp>
        <p:nvSpPr>
          <p:cNvPr id="46085" name="Text Box 5"/>
          <p:cNvSpPr txBox="1">
            <a:spLocks noChangeArrowheads="1"/>
          </p:cNvSpPr>
          <p:nvPr/>
        </p:nvSpPr>
        <p:spPr bwMode="auto">
          <a:xfrm>
            <a:off x="533400" y="1752600"/>
            <a:ext cx="825500" cy="4572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latin typeface="Arial Narrow" charset="0"/>
              </a:rPr>
              <a:t>Why?</a:t>
            </a:r>
            <a:endParaRPr lang="en-US" b="1">
              <a:solidFill>
                <a:srgbClr val="660066"/>
              </a:solidFill>
              <a:latin typeface="Monotype Corsiva" charset="0"/>
            </a:endParaRPr>
          </a:p>
        </p:txBody>
      </p:sp>
      <p:sp>
        <p:nvSpPr>
          <p:cNvPr id="46086" name="Text Box 6"/>
          <p:cNvSpPr txBox="1">
            <a:spLocks noChangeArrowheads="1"/>
          </p:cNvSpPr>
          <p:nvPr/>
        </p:nvSpPr>
        <p:spPr bwMode="auto">
          <a:xfrm>
            <a:off x="1524000" y="1524000"/>
            <a:ext cx="7315200" cy="860425"/>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Monotype Corsiva" charset="0"/>
              </a:rPr>
              <a:t>Because, as described </a:t>
            </a:r>
            <a:r>
              <a:rPr lang="en-US">
                <a:solidFill>
                  <a:srgbClr val="003300"/>
                </a:solidFill>
                <a:latin typeface="Monotype Corsiva" charset="0"/>
              </a:rPr>
              <a:t>in Newton’s </a:t>
            </a:r>
            <a:r>
              <a:rPr lang="en-US" dirty="0">
                <a:solidFill>
                  <a:srgbClr val="003300"/>
                </a:solidFill>
                <a:latin typeface="Monotype Corsiva" charset="0"/>
              </a:rPr>
              <a:t>first law, an object will keep its current motion unless non-zero net external force is applied.</a:t>
            </a:r>
            <a:endParaRPr lang="en-US" b="1" dirty="0">
              <a:solidFill>
                <a:srgbClr val="003300"/>
              </a:solidFill>
              <a:latin typeface="Monotype Corsiva" charset="0"/>
            </a:endParaRPr>
          </a:p>
        </p:txBody>
      </p:sp>
      <p:sp>
        <p:nvSpPr>
          <p:cNvPr id="46087" name="Text Box 7"/>
          <p:cNvSpPr txBox="1">
            <a:spLocks noChangeArrowheads="1"/>
          </p:cNvSpPr>
          <p:nvPr/>
        </p:nvSpPr>
        <p:spPr bwMode="auto">
          <a:xfrm>
            <a:off x="771525" y="3886200"/>
            <a:ext cx="1514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latin typeface="Arial Narrow" charset="0"/>
              </a:rPr>
              <a:t>Tension, </a:t>
            </a:r>
            <a:r>
              <a:rPr lang="en-US" b="1">
                <a:solidFill>
                  <a:srgbClr val="660066"/>
                </a:solidFill>
                <a:latin typeface="Monotype Corsiva" charset="0"/>
              </a:rPr>
              <a:t>T</a:t>
            </a:r>
            <a:r>
              <a:rPr lang="en-US">
                <a:solidFill>
                  <a:srgbClr val="660066"/>
                </a:solidFill>
                <a:latin typeface="Monotype Corsiva" charset="0"/>
              </a:rPr>
              <a:t>: </a:t>
            </a:r>
            <a:endParaRPr lang="en-US" b="1">
              <a:solidFill>
                <a:srgbClr val="660066"/>
              </a:solidFill>
              <a:latin typeface="Monotype Corsiva" charset="0"/>
            </a:endParaRPr>
          </a:p>
        </p:txBody>
      </p:sp>
      <p:sp>
        <p:nvSpPr>
          <p:cNvPr id="46088" name="Text Box 8"/>
          <p:cNvSpPr txBox="1">
            <a:spLocks noChangeArrowheads="1"/>
          </p:cNvSpPr>
          <p:nvPr/>
        </p:nvSpPr>
        <p:spPr bwMode="auto">
          <a:xfrm>
            <a:off x="3048000" y="2514600"/>
            <a:ext cx="5562600" cy="1225550"/>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Monotype Corsiva" charset="0"/>
              </a:rPr>
              <a:t>Reaction force that reacts to the action force due to the surface structure of an object. Its direction is perpendicular to the surface.</a:t>
            </a:r>
            <a:endParaRPr lang="en-US" b="1" dirty="0">
              <a:solidFill>
                <a:srgbClr val="003300"/>
              </a:solidFill>
              <a:latin typeface="Monotype Corsiva" charset="0"/>
            </a:endParaRPr>
          </a:p>
        </p:txBody>
      </p:sp>
      <p:sp>
        <p:nvSpPr>
          <p:cNvPr id="46089" name="Text Box 9"/>
          <p:cNvSpPr txBox="1">
            <a:spLocks noChangeArrowheads="1"/>
          </p:cNvSpPr>
          <p:nvPr/>
        </p:nvSpPr>
        <p:spPr bwMode="auto">
          <a:xfrm>
            <a:off x="3048000" y="3836988"/>
            <a:ext cx="4495800" cy="860425"/>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The reactionary force by a stringy object against an external force exerted on it. </a:t>
            </a:r>
          </a:p>
        </p:txBody>
      </p:sp>
      <p:sp>
        <p:nvSpPr>
          <p:cNvPr id="46090" name="Text Box 10"/>
          <p:cNvSpPr txBox="1">
            <a:spLocks noChangeArrowheads="1"/>
          </p:cNvSpPr>
          <p:nvPr/>
        </p:nvSpPr>
        <p:spPr bwMode="auto">
          <a:xfrm>
            <a:off x="3048000" y="4794250"/>
            <a:ext cx="5867400" cy="1225550"/>
          </a:xfrm>
          <a:prstGeom prst="rect">
            <a:avLst/>
          </a:prstGeom>
          <a:solidFill>
            <a:srgbClr val="FFFFCC"/>
          </a:solidFill>
          <a:ln w="38100">
            <a:solidFill>
              <a:srgbClr val="FF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A graphical tool which is a </a:t>
            </a:r>
            <a:r>
              <a:rPr lang="en-US" b="1" u="sng">
                <a:solidFill>
                  <a:srgbClr val="FF0000"/>
                </a:solidFill>
                <a:effectLst>
                  <a:outerShdw blurRad="38100" dist="38100" dir="2700000" algn="tl">
                    <a:srgbClr val="000000"/>
                  </a:outerShdw>
                </a:effectLst>
                <a:latin typeface="Monotype Corsiva" charset="0"/>
              </a:rPr>
              <a:t>diagram of external forces on an object</a:t>
            </a:r>
            <a:r>
              <a:rPr lang="en-US">
                <a:solidFill>
                  <a:srgbClr val="003300"/>
                </a:solidFill>
                <a:latin typeface="Monotype Corsiva" charset="0"/>
              </a:rPr>
              <a:t> and is extremely useful analyzing forces and motion!!  Drawn only on an object.</a:t>
            </a:r>
            <a:endParaRPr lang="en-US" b="1">
              <a:solidFill>
                <a:srgbClr val="003300"/>
              </a:solidFill>
              <a:latin typeface="Monotype Corsiva" charset="0"/>
            </a:endParaRPr>
          </a:p>
        </p:txBody>
      </p:sp>
      <p:sp>
        <p:nvSpPr>
          <p:cNvPr id="46091" name="Text Box 11"/>
          <p:cNvSpPr txBox="1">
            <a:spLocks noChangeArrowheads="1"/>
          </p:cNvSpPr>
          <p:nvPr/>
        </p:nvSpPr>
        <p:spPr bwMode="auto">
          <a:xfrm>
            <a:off x="381000" y="5105400"/>
            <a:ext cx="2362200" cy="457200"/>
          </a:xfrm>
          <a:prstGeom prst="rect">
            <a:avLst/>
          </a:prstGeom>
          <a:solidFill>
            <a:srgbClr val="FFFFCC"/>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800000"/>
                </a:solidFill>
                <a:latin typeface="Arial Narrow" charset="0"/>
              </a:rPr>
              <a:t>Free-body diagram</a:t>
            </a:r>
            <a:endParaRPr lang="en-US" b="1" dirty="0">
              <a:solidFill>
                <a:srgbClr val="800000"/>
              </a:solidFill>
              <a:latin typeface="Arial Narrow" charset="0"/>
            </a:endParaRPr>
          </a:p>
        </p:txBody>
      </p:sp>
      <p:sp>
        <p:nvSpPr>
          <p:cNvPr id="28686" name="Footer Placeholder 1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568370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4"/>
                                        </p:tgtEl>
                                        <p:attrNameLst>
                                          <p:attrName>style.visibility</p:attrName>
                                        </p:attrNameLst>
                                      </p:cBhvr>
                                      <p:to>
                                        <p:strVal val="visible"/>
                                      </p:to>
                                    </p:set>
                                    <p:animEffect transition="in" filter="wipe(left)">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6085"/>
                                        </p:tgtEl>
                                        <p:attrNameLst>
                                          <p:attrName>style.visibility</p:attrName>
                                        </p:attrNameLst>
                                      </p:cBhvr>
                                      <p:to>
                                        <p:strVal val="visible"/>
                                      </p:to>
                                    </p:set>
                                    <p:animEffect transition="in" filter="wipe(left)">
                                      <p:cBhvr>
                                        <p:cTn id="12" dur="500"/>
                                        <p:tgtEl>
                                          <p:spTgt spid="46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6086"/>
                                        </p:tgtEl>
                                        <p:attrNameLst>
                                          <p:attrName>style.visibility</p:attrName>
                                        </p:attrNameLst>
                                      </p:cBhvr>
                                      <p:to>
                                        <p:strVal val="visible"/>
                                      </p:to>
                                    </p:set>
                                    <p:animEffect transition="in" filter="wipe(left)">
                                      <p:cBhvr>
                                        <p:cTn id="17" dur="500"/>
                                        <p:tgtEl>
                                          <p:spTgt spid="460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6083">
                                            <p:txEl>
                                              <p:pRg st="0" end="0"/>
                                            </p:txEl>
                                          </p:spTgt>
                                        </p:tgtEl>
                                        <p:attrNameLst>
                                          <p:attrName>style.visibility</p:attrName>
                                        </p:attrNameLst>
                                      </p:cBhvr>
                                      <p:to>
                                        <p:strVal val="visible"/>
                                      </p:to>
                                    </p:set>
                                    <p:animEffect transition="in" filter="wipe(left)">
                                      <p:cBhvr>
                                        <p:cTn id="22" dur="500"/>
                                        <p:tgtEl>
                                          <p:spTgt spid="4608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6088"/>
                                        </p:tgtEl>
                                        <p:attrNameLst>
                                          <p:attrName>style.visibility</p:attrName>
                                        </p:attrNameLst>
                                      </p:cBhvr>
                                      <p:to>
                                        <p:strVal val="visible"/>
                                      </p:to>
                                    </p:set>
                                    <p:animEffect transition="in" filter="wipe(left)">
                                      <p:cBhvr>
                                        <p:cTn id="27" dur="500"/>
                                        <p:tgtEl>
                                          <p:spTgt spid="460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6087">
                                            <p:txEl>
                                              <p:pRg st="0" end="0"/>
                                            </p:txEl>
                                          </p:spTgt>
                                        </p:tgtEl>
                                        <p:attrNameLst>
                                          <p:attrName>style.visibility</p:attrName>
                                        </p:attrNameLst>
                                      </p:cBhvr>
                                      <p:to>
                                        <p:strVal val="visible"/>
                                      </p:to>
                                    </p:set>
                                    <p:animEffect transition="in" filter="wipe(left)">
                                      <p:cBhvr>
                                        <p:cTn id="32" dur="500"/>
                                        <p:tgtEl>
                                          <p:spTgt spid="4608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6089"/>
                                        </p:tgtEl>
                                        <p:attrNameLst>
                                          <p:attrName>style.visibility</p:attrName>
                                        </p:attrNameLst>
                                      </p:cBhvr>
                                      <p:to>
                                        <p:strVal val="visible"/>
                                      </p:to>
                                    </p:set>
                                    <p:animEffect transition="in" filter="wipe(left)">
                                      <p:cBhvr>
                                        <p:cTn id="37" dur="500"/>
                                        <p:tgtEl>
                                          <p:spTgt spid="460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6091"/>
                                        </p:tgtEl>
                                        <p:attrNameLst>
                                          <p:attrName>style.visibility</p:attrName>
                                        </p:attrNameLst>
                                      </p:cBhvr>
                                      <p:to>
                                        <p:strVal val="visible"/>
                                      </p:to>
                                    </p:set>
                                    <p:animEffect transition="in" filter="wipe(left)">
                                      <p:cBhvr>
                                        <p:cTn id="42" dur="500"/>
                                        <p:tgtEl>
                                          <p:spTgt spid="460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6090"/>
                                        </p:tgtEl>
                                        <p:attrNameLst>
                                          <p:attrName>style.visibility</p:attrName>
                                        </p:attrNameLst>
                                      </p:cBhvr>
                                      <p:to>
                                        <p:strVal val="visible"/>
                                      </p:to>
                                    </p:set>
                                    <p:animEffect transition="in" filter="wipe(left)">
                                      <p:cBhvr>
                                        <p:cTn id="47"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animBg="1" autoUpdateAnimBg="0"/>
      <p:bldP spid="46085" grpId="0" animBg="1" autoUpdateAnimBg="0"/>
      <p:bldP spid="46086" grpId="0" animBg="1" autoUpdateAnimBg="0"/>
      <p:bldP spid="46087" grpId="0" build="p" autoUpdateAnimBg="0"/>
      <p:bldP spid="46088" grpId="0" animBg="1" autoUpdateAnimBg="0"/>
      <p:bldP spid="46089" grpId="0" animBg="1" autoUpdateAnimBg="0"/>
      <p:bldP spid="46090" grpId="0" animBg="1" autoUpdateAnimBg="0"/>
      <p:bldP spid="4609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0"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9711"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339E717-DFD4-B440-8BC8-2EAB48D72805}"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9712" name="Rectangle 2"/>
          <p:cNvSpPr>
            <a:spLocks noGrp="1" noChangeArrowheads="1"/>
          </p:cNvSpPr>
          <p:nvPr>
            <p:ph type="title"/>
          </p:nvPr>
        </p:nvSpPr>
        <p:spPr>
          <a:xfrm>
            <a:off x="685800" y="0"/>
            <a:ext cx="7772400" cy="533400"/>
          </a:xfrm>
        </p:spPr>
        <p:txBody>
          <a:bodyPr/>
          <a:lstStyle/>
          <a:p>
            <a:r>
              <a:rPr lang="en-US" sz="3600">
                <a:latin typeface="Arial Narrow" charset="0"/>
                <a:ea typeface="ＭＳ Ｐゴシック" charset="0"/>
                <a:cs typeface="ＭＳ Ｐゴシック" charset="0"/>
              </a:rPr>
              <a:t>Free Body Diagrams and Solving Problems</a:t>
            </a:r>
          </a:p>
        </p:txBody>
      </p:sp>
      <p:sp>
        <p:nvSpPr>
          <p:cNvPr id="47107" name="Rectangle 3"/>
          <p:cNvSpPr>
            <a:spLocks noGrp="1" noChangeArrowheads="1"/>
          </p:cNvSpPr>
          <p:nvPr>
            <p:ph type="body" idx="1"/>
          </p:nvPr>
        </p:nvSpPr>
        <p:spPr>
          <a:xfrm>
            <a:off x="685800" y="533400"/>
            <a:ext cx="7772400" cy="2590800"/>
          </a:xfrm>
        </p:spPr>
        <p:txBody>
          <a:bodyPr/>
          <a:lstStyle/>
          <a:p>
            <a:pPr marL="609600" indent="-609600">
              <a:lnSpc>
                <a:spcPct val="90000"/>
              </a:lnSpc>
            </a:pPr>
            <a:r>
              <a:rPr lang="en-US" sz="1700" dirty="0">
                <a:latin typeface="Arial Narrow" charset="0"/>
                <a:ea typeface="ＭＳ Ｐゴシック" charset="0"/>
                <a:cs typeface="ＭＳ Ｐゴシック" charset="0"/>
              </a:rPr>
              <a:t>Free-body diagram: A diagram of vector forces acting on an object </a:t>
            </a:r>
          </a:p>
          <a:p>
            <a:pPr marL="609600" indent="-609600">
              <a:lnSpc>
                <a:spcPct val="90000"/>
              </a:lnSpc>
            </a:pPr>
            <a:r>
              <a:rPr lang="en-US" sz="1700" dirty="0">
                <a:solidFill>
                  <a:schemeClr val="hlink"/>
                </a:solidFill>
                <a:latin typeface="Arial Narrow" charset="0"/>
                <a:ea typeface="ＭＳ Ｐゴシック" charset="0"/>
                <a:cs typeface="ＭＳ Ｐゴシック" charset="0"/>
                <a:sym typeface="Wingdings" charset="0"/>
              </a:rPr>
              <a:t>A great tool to solve a problem using forces or using dynamics</a:t>
            </a:r>
            <a:endParaRPr lang="en-US" sz="1700" dirty="0">
              <a:solidFill>
                <a:schemeClr val="hlink"/>
              </a:solidFill>
              <a:latin typeface="Arial Narrow" charset="0"/>
              <a:ea typeface="ＭＳ Ｐゴシック" charset="0"/>
              <a:cs typeface="ＭＳ Ｐゴシック" charset="0"/>
            </a:endParaRPr>
          </a:p>
          <a:p>
            <a:pPr marL="609600" indent="-609600">
              <a:lnSpc>
                <a:spcPct val="90000"/>
              </a:lnSpc>
              <a:buFontTx/>
              <a:buAutoNum type="arabicPeriod"/>
            </a:pPr>
            <a:r>
              <a:rPr lang="en-US" sz="1700" dirty="0">
                <a:solidFill>
                  <a:srgbClr val="CC00CC"/>
                </a:solidFill>
                <a:latin typeface="Arial Narrow" charset="0"/>
                <a:ea typeface="ＭＳ Ｐゴシック" charset="0"/>
                <a:cs typeface="ＭＳ Ｐゴシック" charset="0"/>
              </a:rPr>
              <a:t>Select a point on an object in the problem</a:t>
            </a:r>
          </a:p>
          <a:p>
            <a:pPr marL="609600" indent="-609600">
              <a:lnSpc>
                <a:spcPct val="90000"/>
              </a:lnSpc>
              <a:buFontTx/>
              <a:buAutoNum type="arabicPeriod"/>
            </a:pPr>
            <a:r>
              <a:rPr lang="en-US" sz="1700" dirty="0">
                <a:solidFill>
                  <a:srgbClr val="CC00CC"/>
                </a:solidFill>
                <a:latin typeface="Arial Narrow" charset="0"/>
                <a:ea typeface="ＭＳ Ｐゴシック" charset="0"/>
                <a:cs typeface="ＭＳ Ｐゴシック" charset="0"/>
              </a:rPr>
              <a:t>Identify all the forces acting only on the selected object</a:t>
            </a:r>
          </a:p>
          <a:p>
            <a:pPr marL="609600" indent="-609600">
              <a:lnSpc>
                <a:spcPct val="90000"/>
              </a:lnSpc>
              <a:buFontTx/>
              <a:buAutoNum type="arabicPeriod"/>
            </a:pPr>
            <a:r>
              <a:rPr lang="en-US" sz="1700" dirty="0">
                <a:solidFill>
                  <a:srgbClr val="CC00CC"/>
                </a:solidFill>
                <a:latin typeface="Arial Narrow" charset="0"/>
                <a:ea typeface="ＭＳ Ｐゴシック" charset="0"/>
                <a:cs typeface="ＭＳ Ｐゴシック" charset="0"/>
              </a:rPr>
              <a:t>Define a reference frame with positive and negative axes specified (easier if one of the axes is aligned with the anticipated direction of motion!)</a:t>
            </a:r>
          </a:p>
          <a:p>
            <a:pPr marL="609600" indent="-609600">
              <a:lnSpc>
                <a:spcPct val="90000"/>
              </a:lnSpc>
              <a:buFontTx/>
              <a:buAutoNum type="arabicPeriod"/>
            </a:pPr>
            <a:r>
              <a:rPr lang="en-US" sz="1700" dirty="0">
                <a:solidFill>
                  <a:srgbClr val="CC00CC"/>
                </a:solidFill>
                <a:latin typeface="Arial Narrow" charset="0"/>
                <a:ea typeface="ＭＳ Ｐゴシック" charset="0"/>
                <a:cs typeface="ＭＳ Ｐゴシック" charset="0"/>
              </a:rPr>
              <a:t>Draw arrows to represent the force vectors on the selected point</a:t>
            </a:r>
          </a:p>
          <a:p>
            <a:pPr marL="609600" indent="-609600">
              <a:lnSpc>
                <a:spcPct val="90000"/>
              </a:lnSpc>
              <a:buFontTx/>
              <a:buAutoNum type="arabicPeriod"/>
            </a:pPr>
            <a:r>
              <a:rPr lang="en-US" sz="1700" dirty="0">
                <a:latin typeface="Arial Narrow" charset="0"/>
                <a:ea typeface="ＭＳ Ｐゴシック" charset="0"/>
                <a:cs typeface="ＭＳ Ｐゴシック" charset="0"/>
              </a:rPr>
              <a:t>Write down the net force vector equation</a:t>
            </a:r>
          </a:p>
          <a:p>
            <a:pPr marL="609600" indent="-609600">
              <a:lnSpc>
                <a:spcPct val="90000"/>
              </a:lnSpc>
              <a:buFontTx/>
              <a:buAutoNum type="arabicPeriod"/>
            </a:pPr>
            <a:r>
              <a:rPr lang="en-US" sz="1700" dirty="0">
                <a:latin typeface="Arial Narrow" charset="0"/>
                <a:ea typeface="ＭＳ Ｐゴシック" charset="0"/>
                <a:cs typeface="ＭＳ Ｐゴシック" charset="0"/>
              </a:rPr>
              <a:t>Write down the force components to solve the problem for the motion of an object</a:t>
            </a:r>
          </a:p>
        </p:txBody>
      </p:sp>
      <p:sp>
        <p:nvSpPr>
          <p:cNvPr id="47108" name="Rectangle 4"/>
          <p:cNvSpPr>
            <a:spLocks noChangeArrowheads="1"/>
          </p:cNvSpPr>
          <p:nvPr/>
        </p:nvSpPr>
        <p:spPr bwMode="auto">
          <a:xfrm>
            <a:off x="533400" y="4038600"/>
            <a:ext cx="1371600" cy="152400"/>
          </a:xfrm>
          <a:prstGeom prst="rect">
            <a:avLst/>
          </a:prstGeom>
          <a:gradFill rotWithShape="0">
            <a:gsLst>
              <a:gs pos="0">
                <a:srgbClr val="5E2F00"/>
              </a:gs>
              <a:gs pos="100000">
                <a:srgbClr val="CC66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09" name="Rectangle 5"/>
          <p:cNvSpPr>
            <a:spLocks noChangeArrowheads="1"/>
          </p:cNvSpPr>
          <p:nvPr/>
        </p:nvSpPr>
        <p:spPr bwMode="auto">
          <a:xfrm>
            <a:off x="952500" y="3733800"/>
            <a:ext cx="533400" cy="3048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sp>
        <p:nvSpPr>
          <p:cNvPr id="47110" name="Rectangle 6"/>
          <p:cNvSpPr>
            <a:spLocks noChangeArrowheads="1"/>
          </p:cNvSpPr>
          <p:nvPr/>
        </p:nvSpPr>
        <p:spPr bwMode="auto">
          <a:xfrm>
            <a:off x="2286000" y="3505200"/>
            <a:ext cx="525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90000"/>
              </a:lnSpc>
              <a:spcBef>
                <a:spcPct val="20000"/>
              </a:spcBef>
            </a:pPr>
            <a:r>
              <a:rPr lang="en-US" sz="1800" dirty="0">
                <a:solidFill>
                  <a:schemeClr val="accent2"/>
                </a:solidFill>
                <a:latin typeface="Arial Narrow" charset="0"/>
              </a:rPr>
              <a:t>Draw the FBD on the box of mass M.</a:t>
            </a:r>
          </a:p>
          <a:p>
            <a:pPr marL="609600" indent="-609600">
              <a:lnSpc>
                <a:spcPct val="90000"/>
              </a:lnSpc>
              <a:spcBef>
                <a:spcPct val="20000"/>
              </a:spcBef>
            </a:pPr>
            <a:r>
              <a:rPr lang="en-US" sz="1800" dirty="0">
                <a:solidFill>
                  <a:schemeClr val="accent2"/>
                </a:solidFill>
                <a:latin typeface="Arial Narrow" charset="0"/>
              </a:rPr>
              <a:t>What do you think are the forces acting on this object?</a:t>
            </a:r>
          </a:p>
        </p:txBody>
      </p:sp>
      <p:sp>
        <p:nvSpPr>
          <p:cNvPr id="47111" name="Text Box 7"/>
          <p:cNvSpPr txBox="1">
            <a:spLocks noChangeArrowheads="1"/>
          </p:cNvSpPr>
          <p:nvPr/>
        </p:nvSpPr>
        <p:spPr bwMode="auto">
          <a:xfrm>
            <a:off x="2346325" y="4140200"/>
            <a:ext cx="1708150" cy="36671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Gravitational force</a:t>
            </a:r>
          </a:p>
        </p:txBody>
      </p:sp>
      <p:sp>
        <p:nvSpPr>
          <p:cNvPr id="47112" name="Line 8"/>
          <p:cNvSpPr>
            <a:spLocks noChangeShapeType="1"/>
          </p:cNvSpPr>
          <p:nvPr/>
        </p:nvSpPr>
        <p:spPr bwMode="auto">
          <a:xfrm>
            <a:off x="1219200" y="3886200"/>
            <a:ext cx="0" cy="685800"/>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7113" name="Object 2"/>
          <p:cNvGraphicFramePr>
            <a:graphicFrameLocks noChangeAspect="1"/>
          </p:cNvGraphicFramePr>
          <p:nvPr/>
        </p:nvGraphicFramePr>
        <p:xfrm>
          <a:off x="1344613" y="4267200"/>
          <a:ext cx="712787" cy="339725"/>
        </p:xfrm>
        <a:graphic>
          <a:graphicData uri="http://schemas.openxmlformats.org/presentationml/2006/ole">
            <mc:AlternateContent xmlns:mc="http://schemas.openxmlformats.org/markup-compatibility/2006">
              <mc:Choice xmlns:v="urn:schemas-microsoft-com:vml" Requires="v">
                <p:oleObj spid="_x0000_s205905" name="Equation" r:id="rId3" imgW="660240" imgH="253800" progId="Equation.3">
                  <p:embed/>
                </p:oleObj>
              </mc:Choice>
              <mc:Fallback>
                <p:oleObj name="Equation" r:id="rId3" imgW="660240" imgH="253800" progId="Equation.3">
                  <p:embed/>
                  <p:pic>
                    <p:nvPicPr>
                      <p:cNvPr id="4711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4267200"/>
                        <a:ext cx="712787" cy="339725"/>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7114" name="Text Box 10"/>
          <p:cNvSpPr txBox="1">
            <a:spLocks noChangeArrowheads="1"/>
          </p:cNvSpPr>
          <p:nvPr/>
        </p:nvSpPr>
        <p:spPr bwMode="auto">
          <a:xfrm>
            <a:off x="4294188" y="4138613"/>
            <a:ext cx="4392612" cy="36671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the force supporting the object exerted by the floor</a:t>
            </a:r>
          </a:p>
        </p:txBody>
      </p:sp>
      <p:sp>
        <p:nvSpPr>
          <p:cNvPr id="47115" name="Line 11"/>
          <p:cNvSpPr>
            <a:spLocks noChangeShapeType="1"/>
          </p:cNvSpPr>
          <p:nvPr/>
        </p:nvSpPr>
        <p:spPr bwMode="auto">
          <a:xfrm flipH="1" flipV="1">
            <a:off x="1295400" y="3352800"/>
            <a:ext cx="0" cy="685800"/>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 name="Group 12"/>
          <p:cNvGrpSpPr>
            <a:grpSpLocks/>
          </p:cNvGrpSpPr>
          <p:nvPr/>
        </p:nvGrpSpPr>
        <p:grpSpPr bwMode="auto">
          <a:xfrm>
            <a:off x="609600" y="4724400"/>
            <a:ext cx="685800" cy="1524000"/>
            <a:chOff x="384" y="2976"/>
            <a:chExt cx="432" cy="960"/>
          </a:xfrm>
        </p:grpSpPr>
        <p:sp>
          <p:nvSpPr>
            <p:cNvPr id="29750" name="Rectangle 13"/>
            <p:cNvSpPr>
              <a:spLocks noChangeArrowheads="1"/>
            </p:cNvSpPr>
            <p:nvPr/>
          </p:nvSpPr>
          <p:spPr bwMode="auto">
            <a:xfrm>
              <a:off x="384" y="3360"/>
              <a:ext cx="432" cy="576"/>
            </a:xfrm>
            <a:prstGeom prst="rect">
              <a:avLst/>
            </a:prstGeom>
            <a:solidFill>
              <a:srgbClr val="FFFF99"/>
            </a:solidFill>
            <a:ln w="28575">
              <a:solidFill>
                <a:srgbClr val="A50021"/>
              </a:solidFill>
              <a:miter lim="800000"/>
              <a:headEnd/>
              <a:tailEnd/>
            </a:ln>
          </p:spPr>
          <p:txBody>
            <a:bodyPr wrap="none" anchor="ctr"/>
            <a:lstStyle/>
            <a:p>
              <a:pPr algn="ctr"/>
              <a:r>
                <a:rPr lang="en-US" sz="1800">
                  <a:solidFill>
                    <a:srgbClr val="A50021"/>
                  </a:solidFill>
                  <a:latin typeface="Arial Narrow" charset="0"/>
                </a:rPr>
                <a:t>M</a:t>
              </a:r>
              <a:r>
                <a:rPr lang="en-US" sz="1800" baseline="-25000">
                  <a:solidFill>
                    <a:srgbClr val="A50021"/>
                  </a:solidFill>
                  <a:latin typeface="Arial Narrow" charset="0"/>
                </a:rPr>
                <a:t>e</a:t>
              </a:r>
              <a:endParaRPr lang="en-US" sz="1800">
                <a:solidFill>
                  <a:srgbClr val="A50021"/>
                </a:solidFill>
                <a:latin typeface="Arial Narrow" charset="0"/>
              </a:endParaRPr>
            </a:p>
          </p:txBody>
        </p:sp>
        <p:sp>
          <p:nvSpPr>
            <p:cNvPr id="29751" name="Line 14"/>
            <p:cNvSpPr>
              <a:spLocks noChangeShapeType="1"/>
            </p:cNvSpPr>
            <p:nvPr/>
          </p:nvSpPr>
          <p:spPr bwMode="auto">
            <a:xfrm flipV="1">
              <a:off x="600" y="2976"/>
              <a:ext cx="0" cy="384"/>
            </a:xfrm>
            <a:prstGeom prst="line">
              <a:avLst/>
            </a:prstGeom>
            <a:noFill/>
            <a:ln w="381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7119" name="Rectangle 15"/>
          <p:cNvSpPr>
            <a:spLocks noChangeArrowheads="1"/>
          </p:cNvSpPr>
          <p:nvPr/>
        </p:nvSpPr>
        <p:spPr bwMode="auto">
          <a:xfrm>
            <a:off x="2362200" y="4572000"/>
            <a:ext cx="5638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90000"/>
              </a:lnSpc>
              <a:spcBef>
                <a:spcPct val="20000"/>
              </a:spcBef>
            </a:pPr>
            <a:r>
              <a:rPr lang="en-US" sz="1800" dirty="0">
                <a:solidFill>
                  <a:schemeClr val="accent2"/>
                </a:solidFill>
                <a:latin typeface="Arial Narrow" charset="0"/>
              </a:rPr>
              <a:t>Draw FBD on the elevator!</a:t>
            </a:r>
          </a:p>
          <a:p>
            <a:pPr marL="609600" indent="-609600">
              <a:lnSpc>
                <a:spcPct val="90000"/>
              </a:lnSpc>
              <a:spcBef>
                <a:spcPct val="20000"/>
              </a:spcBef>
            </a:pPr>
            <a:r>
              <a:rPr lang="en-US" sz="1800" dirty="0">
                <a:solidFill>
                  <a:schemeClr val="accent2"/>
                </a:solidFill>
                <a:latin typeface="Arial Narrow" charset="0"/>
              </a:rPr>
              <a:t>What do you think are the forces acting on this elevator?</a:t>
            </a:r>
          </a:p>
        </p:txBody>
      </p:sp>
      <p:grpSp>
        <p:nvGrpSpPr>
          <p:cNvPr id="3" name="Group 16"/>
          <p:cNvGrpSpPr>
            <a:grpSpLocks/>
          </p:cNvGrpSpPr>
          <p:nvPr/>
        </p:nvGrpSpPr>
        <p:grpSpPr bwMode="auto">
          <a:xfrm>
            <a:off x="8001000" y="3048000"/>
            <a:ext cx="457200" cy="533400"/>
            <a:chOff x="5136" y="1824"/>
            <a:chExt cx="288" cy="336"/>
          </a:xfrm>
        </p:grpSpPr>
        <p:graphicFrame>
          <p:nvGraphicFramePr>
            <p:cNvPr id="29709" name="Object 13"/>
            <p:cNvGraphicFramePr>
              <a:graphicFrameLocks noChangeAspect="1"/>
            </p:cNvGraphicFramePr>
            <p:nvPr/>
          </p:nvGraphicFramePr>
          <p:xfrm>
            <a:off x="5260" y="1920"/>
            <a:ext cx="164" cy="192"/>
          </p:xfrm>
          <a:graphic>
            <a:graphicData uri="http://schemas.openxmlformats.org/presentationml/2006/ole">
              <mc:AlternateContent xmlns:mc="http://schemas.openxmlformats.org/markup-compatibility/2006">
                <mc:Choice xmlns:v="urn:schemas-microsoft-com:vml" Requires="v">
                  <p:oleObj spid="_x0000_s205906" name="Equation" r:id="rId5" imgW="241200" imgH="228600" progId="Equation.DSMT4">
                    <p:embed/>
                  </p:oleObj>
                </mc:Choice>
                <mc:Fallback>
                  <p:oleObj name="Equation" r:id="rId5" imgW="241200" imgH="228600" progId="Equation.DSMT4">
                    <p:embed/>
                    <p:pic>
                      <p:nvPicPr>
                        <p:cNvPr id="29709"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 y="1920"/>
                          <a:ext cx="164" cy="192"/>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9" name="Line 18"/>
            <p:cNvSpPr>
              <a:spLocks noChangeShapeType="1"/>
            </p:cNvSpPr>
            <p:nvPr/>
          </p:nvSpPr>
          <p:spPr bwMode="auto">
            <a:xfrm flipV="1">
              <a:off x="5136" y="1824"/>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19"/>
          <p:cNvGrpSpPr>
            <a:grpSpLocks/>
          </p:cNvGrpSpPr>
          <p:nvPr/>
        </p:nvGrpSpPr>
        <p:grpSpPr bwMode="auto">
          <a:xfrm>
            <a:off x="8001000" y="3581400"/>
            <a:ext cx="838200" cy="533400"/>
            <a:chOff x="5136" y="2160"/>
            <a:chExt cx="528" cy="336"/>
          </a:xfrm>
        </p:grpSpPr>
        <p:sp>
          <p:nvSpPr>
            <p:cNvPr id="29748" name="Line 20"/>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8" name="Object 12"/>
            <p:cNvGraphicFramePr>
              <a:graphicFrameLocks noChangeAspect="1"/>
            </p:cNvGraphicFramePr>
            <p:nvPr/>
          </p:nvGraphicFramePr>
          <p:xfrm>
            <a:off x="5215" y="2208"/>
            <a:ext cx="449" cy="214"/>
          </p:xfrm>
          <a:graphic>
            <a:graphicData uri="http://schemas.openxmlformats.org/presentationml/2006/ole">
              <mc:AlternateContent xmlns:mc="http://schemas.openxmlformats.org/markup-compatibility/2006">
                <mc:Choice xmlns:v="urn:schemas-microsoft-com:vml" Requires="v">
                  <p:oleObj spid="_x0000_s205907" name="Equation" r:id="rId7" imgW="660240" imgH="253800" progId="Equation.3">
                    <p:embed/>
                  </p:oleObj>
                </mc:Choice>
                <mc:Fallback>
                  <p:oleObj name="Equation" r:id="rId7" imgW="660240" imgH="253800" progId="Equation.3">
                    <p:embed/>
                    <p:pic>
                      <p:nvPicPr>
                        <p:cNvPr id="2970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 y="2208"/>
                          <a:ext cx="449" cy="214"/>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7126" name="Text Box 22"/>
          <p:cNvSpPr txBox="1">
            <a:spLocks noChangeArrowheads="1"/>
          </p:cNvSpPr>
          <p:nvPr/>
        </p:nvSpPr>
        <p:spPr bwMode="auto">
          <a:xfrm>
            <a:off x="2209800" y="5334000"/>
            <a:ext cx="1818126" cy="36933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A50021"/>
                </a:solidFill>
                <a:latin typeface="Arial Narrow" charset="0"/>
              </a:rPr>
              <a:t>Gravitational forces</a:t>
            </a:r>
          </a:p>
        </p:txBody>
      </p:sp>
      <p:sp>
        <p:nvSpPr>
          <p:cNvPr id="47127" name="Text Box 23"/>
          <p:cNvSpPr txBox="1">
            <a:spLocks noChangeArrowheads="1"/>
          </p:cNvSpPr>
          <p:nvPr/>
        </p:nvSpPr>
        <p:spPr bwMode="auto">
          <a:xfrm>
            <a:off x="4114800" y="5334000"/>
            <a:ext cx="3581400" cy="36671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A50021"/>
                </a:solidFill>
                <a:latin typeface="Arial Narrow" charset="0"/>
              </a:rPr>
              <a:t>The force pulling the elevator (Tension)</a:t>
            </a:r>
          </a:p>
        </p:txBody>
      </p:sp>
      <p:sp>
        <p:nvSpPr>
          <p:cNvPr id="47128" name="Rectangle 24"/>
          <p:cNvSpPr>
            <a:spLocks noChangeArrowheads="1"/>
          </p:cNvSpPr>
          <p:nvPr/>
        </p:nvSpPr>
        <p:spPr bwMode="auto">
          <a:xfrm>
            <a:off x="762000" y="6019800"/>
            <a:ext cx="381000" cy="228600"/>
          </a:xfrm>
          <a:prstGeom prst="rect">
            <a:avLst/>
          </a:prstGeom>
          <a:solidFill>
            <a:srgbClr val="CC6600"/>
          </a:solidFill>
          <a:ln w="9525">
            <a:solidFill>
              <a:srgbClr val="CC6600"/>
            </a:solidFill>
            <a:miter lim="800000"/>
            <a:headEnd/>
            <a:tailEnd/>
          </a:ln>
        </p:spPr>
        <p:txBody>
          <a:bodyPr wrap="none" anchor="ctr"/>
          <a:lstStyle/>
          <a:p>
            <a:pPr algn="ctr"/>
            <a:r>
              <a:rPr lang="en-US" sz="1800" b="1">
                <a:solidFill>
                  <a:srgbClr val="FFFF99"/>
                </a:solidFill>
                <a:latin typeface="Arial Narrow" charset="0"/>
              </a:rPr>
              <a:t>m</a:t>
            </a:r>
          </a:p>
        </p:txBody>
      </p:sp>
      <p:sp>
        <p:nvSpPr>
          <p:cNvPr id="47129" name="Text Box 25"/>
          <p:cNvSpPr txBox="1">
            <a:spLocks noChangeArrowheads="1"/>
          </p:cNvSpPr>
          <p:nvPr/>
        </p:nvSpPr>
        <p:spPr bwMode="auto">
          <a:xfrm>
            <a:off x="2209800" y="5813425"/>
            <a:ext cx="31543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pPr>
            <a:r>
              <a:rPr lang="en-US" sz="1800">
                <a:solidFill>
                  <a:schemeClr val="accent2"/>
                </a:solidFill>
                <a:latin typeface="Arial Narrow" charset="0"/>
              </a:rPr>
              <a:t>What about the box in the elevator?</a:t>
            </a:r>
            <a:endParaRPr lang="en-US" sz="1800"/>
          </a:p>
        </p:txBody>
      </p:sp>
      <p:sp>
        <p:nvSpPr>
          <p:cNvPr id="47130" name="Text Box 26"/>
          <p:cNvSpPr txBox="1">
            <a:spLocks noChangeArrowheads="1"/>
          </p:cNvSpPr>
          <p:nvPr/>
        </p:nvSpPr>
        <p:spPr bwMode="auto">
          <a:xfrm>
            <a:off x="5561012" y="5830888"/>
            <a:ext cx="1373188" cy="830997"/>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A50021"/>
                </a:solidFill>
                <a:latin typeface="Arial Narrow" charset="0"/>
              </a:rPr>
              <a:t>Gravitational force on the box</a:t>
            </a:r>
          </a:p>
        </p:txBody>
      </p:sp>
      <p:sp>
        <p:nvSpPr>
          <p:cNvPr id="47131" name="Text Box 27"/>
          <p:cNvSpPr txBox="1">
            <a:spLocks noChangeArrowheads="1"/>
          </p:cNvSpPr>
          <p:nvPr/>
        </p:nvSpPr>
        <p:spPr bwMode="auto">
          <a:xfrm>
            <a:off x="6934200" y="5791200"/>
            <a:ext cx="838200" cy="64135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Normal force</a:t>
            </a:r>
          </a:p>
        </p:txBody>
      </p:sp>
      <p:graphicFrame>
        <p:nvGraphicFramePr>
          <p:cNvPr id="47132" name="Object 3"/>
          <p:cNvGraphicFramePr>
            <a:graphicFrameLocks noChangeAspect="1"/>
          </p:cNvGraphicFramePr>
          <p:nvPr/>
        </p:nvGraphicFramePr>
        <p:xfrm>
          <a:off x="1447800" y="3429000"/>
          <a:ext cx="260350" cy="304800"/>
        </p:xfrm>
        <a:graphic>
          <a:graphicData uri="http://schemas.openxmlformats.org/presentationml/2006/ole">
            <mc:AlternateContent xmlns:mc="http://schemas.openxmlformats.org/markup-compatibility/2006">
              <mc:Choice xmlns:v="urn:schemas-microsoft-com:vml" Requires="v">
                <p:oleObj spid="_x0000_s205908" name="Equation" r:id="rId9" imgW="241200" imgH="228600" progId="Equation.3">
                  <p:embed/>
                </p:oleObj>
              </mc:Choice>
              <mc:Fallback>
                <p:oleObj name="Equation" r:id="rId9" imgW="241200" imgH="228600" progId="Equation.3">
                  <p:embed/>
                  <p:pic>
                    <p:nvPicPr>
                      <p:cNvPr id="4713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429000"/>
                        <a:ext cx="260350" cy="304800"/>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 name="Group 29"/>
          <p:cNvGrpSpPr>
            <a:grpSpLocks/>
          </p:cNvGrpSpPr>
          <p:nvPr/>
        </p:nvGrpSpPr>
        <p:grpSpPr bwMode="auto">
          <a:xfrm>
            <a:off x="990600" y="4953000"/>
            <a:ext cx="404813" cy="381000"/>
            <a:chOff x="624" y="3120"/>
            <a:chExt cx="255" cy="240"/>
          </a:xfrm>
        </p:grpSpPr>
        <p:sp>
          <p:nvSpPr>
            <p:cNvPr id="29747" name="Line 30"/>
            <p:cNvSpPr>
              <a:spLocks noChangeShapeType="1"/>
            </p:cNvSpPr>
            <p:nvPr/>
          </p:nvSpPr>
          <p:spPr bwMode="auto">
            <a:xfrm flipH="1" flipV="1">
              <a:off x="624" y="3120"/>
              <a:ext cx="0"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7" name="Object 11"/>
            <p:cNvGraphicFramePr>
              <a:graphicFrameLocks noChangeAspect="1"/>
            </p:cNvGraphicFramePr>
            <p:nvPr/>
          </p:nvGraphicFramePr>
          <p:xfrm>
            <a:off x="724" y="3120"/>
            <a:ext cx="155" cy="192"/>
          </p:xfrm>
          <a:graphic>
            <a:graphicData uri="http://schemas.openxmlformats.org/presentationml/2006/ole">
              <mc:AlternateContent xmlns:mc="http://schemas.openxmlformats.org/markup-compatibility/2006">
                <mc:Choice xmlns:v="urn:schemas-microsoft-com:vml" Requires="v">
                  <p:oleObj spid="_x0000_s205909" name="Equation" r:id="rId10" imgW="228600" imgH="228600" progId="Equation.3">
                    <p:embed/>
                  </p:oleObj>
                </mc:Choice>
                <mc:Fallback>
                  <p:oleObj name="Equation" r:id="rId10" imgW="228600" imgH="228600" progId="Equation.3">
                    <p:embed/>
                    <p:pic>
                      <p:nvPicPr>
                        <p:cNvPr id="2970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 y="3120"/>
                          <a:ext cx="155" cy="192"/>
                        </a:xfrm>
                        <a:prstGeom prst="rect">
                          <a:avLst/>
                        </a:prstGeom>
                        <a:solidFill>
                          <a:srgbClr val="FFFF99"/>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6" name="Group 32"/>
          <p:cNvGrpSpPr>
            <a:grpSpLocks/>
          </p:cNvGrpSpPr>
          <p:nvPr/>
        </p:nvGrpSpPr>
        <p:grpSpPr bwMode="auto">
          <a:xfrm>
            <a:off x="152400" y="5867400"/>
            <a:ext cx="838200" cy="784225"/>
            <a:chOff x="96" y="3696"/>
            <a:chExt cx="528" cy="494"/>
          </a:xfrm>
        </p:grpSpPr>
        <p:sp>
          <p:nvSpPr>
            <p:cNvPr id="29746" name="Line 33"/>
            <p:cNvSpPr>
              <a:spLocks noChangeShapeType="1"/>
            </p:cNvSpPr>
            <p:nvPr/>
          </p:nvSpPr>
          <p:spPr bwMode="auto">
            <a:xfrm>
              <a:off x="624" y="3696"/>
              <a:ext cx="0" cy="432"/>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6" name="Object 10"/>
            <p:cNvGraphicFramePr>
              <a:graphicFrameLocks noChangeAspect="1"/>
            </p:cNvGraphicFramePr>
            <p:nvPr/>
          </p:nvGraphicFramePr>
          <p:xfrm>
            <a:off x="96" y="3984"/>
            <a:ext cx="432" cy="206"/>
          </p:xfrm>
          <a:graphic>
            <a:graphicData uri="http://schemas.openxmlformats.org/presentationml/2006/ole">
              <mc:AlternateContent xmlns:mc="http://schemas.openxmlformats.org/markup-compatibility/2006">
                <mc:Choice xmlns:v="urn:schemas-microsoft-com:vml" Requires="v">
                  <p:oleObj spid="_x0000_s205910" name="Equation" r:id="rId12" imgW="660240" imgH="253800" progId="Equation.3">
                    <p:embed/>
                  </p:oleObj>
                </mc:Choice>
                <mc:Fallback>
                  <p:oleObj name="Equation" r:id="rId12" imgW="660240" imgH="253800" progId="Equation.3">
                    <p:embed/>
                    <p:pic>
                      <p:nvPicPr>
                        <p:cNvPr id="29706"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 y="3984"/>
                          <a:ext cx="432" cy="206"/>
                        </a:xfrm>
                        <a:prstGeom prst="rect">
                          <a:avLst/>
                        </a:prstGeom>
                        <a:solidFill>
                          <a:srgbClr val="FFFF99"/>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7" name="Group 35"/>
          <p:cNvGrpSpPr>
            <a:grpSpLocks/>
          </p:cNvGrpSpPr>
          <p:nvPr/>
        </p:nvGrpSpPr>
        <p:grpSpPr bwMode="auto">
          <a:xfrm>
            <a:off x="1066800" y="6248400"/>
            <a:ext cx="865188" cy="457200"/>
            <a:chOff x="672" y="3936"/>
            <a:chExt cx="545" cy="288"/>
          </a:xfrm>
        </p:grpSpPr>
        <p:sp>
          <p:nvSpPr>
            <p:cNvPr id="29745" name="Line 36"/>
            <p:cNvSpPr>
              <a:spLocks noChangeShapeType="1"/>
            </p:cNvSpPr>
            <p:nvPr/>
          </p:nvSpPr>
          <p:spPr bwMode="auto">
            <a:xfrm>
              <a:off x="672" y="3936"/>
              <a:ext cx="0" cy="288"/>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5" name="Object 9"/>
            <p:cNvGraphicFramePr>
              <a:graphicFrameLocks noChangeAspect="1"/>
            </p:cNvGraphicFramePr>
            <p:nvPr/>
          </p:nvGraphicFramePr>
          <p:xfrm>
            <a:off x="768" y="4010"/>
            <a:ext cx="449" cy="214"/>
          </p:xfrm>
          <a:graphic>
            <a:graphicData uri="http://schemas.openxmlformats.org/presentationml/2006/ole">
              <mc:AlternateContent xmlns:mc="http://schemas.openxmlformats.org/markup-compatibility/2006">
                <mc:Choice xmlns:v="urn:schemas-microsoft-com:vml" Requires="v">
                  <p:oleObj spid="_x0000_s205911" name="Equation" r:id="rId14" imgW="660240" imgH="253800" progId="Equation.3">
                    <p:embed/>
                  </p:oleObj>
                </mc:Choice>
                <mc:Fallback>
                  <p:oleObj name="Equation" r:id="rId14" imgW="660240" imgH="253800" progId="Equation.3">
                    <p:embed/>
                    <p:pic>
                      <p:nvPicPr>
                        <p:cNvPr id="29705"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 y="4010"/>
                          <a:ext cx="449" cy="214"/>
                        </a:xfrm>
                        <a:prstGeom prst="rect">
                          <a:avLst/>
                        </a:prstGeom>
                        <a:solidFill>
                          <a:srgbClr val="FFFF99"/>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38"/>
          <p:cNvGrpSpPr>
            <a:grpSpLocks/>
          </p:cNvGrpSpPr>
          <p:nvPr/>
        </p:nvGrpSpPr>
        <p:grpSpPr bwMode="auto">
          <a:xfrm>
            <a:off x="8077200" y="4495800"/>
            <a:ext cx="449263" cy="533400"/>
            <a:chOff x="5088" y="2832"/>
            <a:chExt cx="283" cy="336"/>
          </a:xfrm>
        </p:grpSpPr>
        <p:graphicFrame>
          <p:nvGraphicFramePr>
            <p:cNvPr id="29704" name="Object 8"/>
            <p:cNvGraphicFramePr>
              <a:graphicFrameLocks noChangeAspect="1"/>
            </p:cNvGraphicFramePr>
            <p:nvPr/>
          </p:nvGraphicFramePr>
          <p:xfrm>
            <a:off x="5216" y="2928"/>
            <a:ext cx="155" cy="192"/>
          </p:xfrm>
          <a:graphic>
            <a:graphicData uri="http://schemas.openxmlformats.org/presentationml/2006/ole">
              <mc:AlternateContent xmlns:mc="http://schemas.openxmlformats.org/markup-compatibility/2006">
                <mc:Choice xmlns:v="urn:schemas-microsoft-com:vml" Requires="v">
                  <p:oleObj spid="_x0000_s205912" name="Equation" r:id="rId16" imgW="228600" imgH="228600" progId="Equation.3">
                    <p:embed/>
                  </p:oleObj>
                </mc:Choice>
                <mc:Fallback>
                  <p:oleObj name="Equation" r:id="rId16" imgW="228600" imgH="228600" progId="Equation.3">
                    <p:embed/>
                    <p:pic>
                      <p:nvPicPr>
                        <p:cNvPr id="2970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6" y="2928"/>
                          <a:ext cx="155" cy="192"/>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4" name="Line 40"/>
            <p:cNvSpPr>
              <a:spLocks noChangeShapeType="1"/>
            </p:cNvSpPr>
            <p:nvPr/>
          </p:nvSpPr>
          <p:spPr bwMode="auto">
            <a:xfrm flipV="1">
              <a:off x="5088" y="2832"/>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41"/>
          <p:cNvGrpSpPr>
            <a:grpSpLocks/>
          </p:cNvGrpSpPr>
          <p:nvPr/>
        </p:nvGrpSpPr>
        <p:grpSpPr bwMode="auto">
          <a:xfrm>
            <a:off x="8077200" y="5029200"/>
            <a:ext cx="838200" cy="533400"/>
            <a:chOff x="5136" y="2160"/>
            <a:chExt cx="528" cy="336"/>
          </a:xfrm>
        </p:grpSpPr>
        <p:sp>
          <p:nvSpPr>
            <p:cNvPr id="29743" name="Line 42"/>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3" name="Object 7"/>
            <p:cNvGraphicFramePr>
              <a:graphicFrameLocks noChangeAspect="1"/>
            </p:cNvGraphicFramePr>
            <p:nvPr/>
          </p:nvGraphicFramePr>
          <p:xfrm>
            <a:off x="5215" y="2208"/>
            <a:ext cx="449" cy="214"/>
          </p:xfrm>
          <a:graphic>
            <a:graphicData uri="http://schemas.openxmlformats.org/presentationml/2006/ole">
              <mc:AlternateContent xmlns:mc="http://schemas.openxmlformats.org/markup-compatibility/2006">
                <mc:Choice xmlns:v="urn:schemas-microsoft-com:vml" Requires="v">
                  <p:oleObj spid="_x0000_s205913" name="Equation" r:id="rId17" imgW="660240" imgH="253800" progId="Equation.3">
                    <p:embed/>
                  </p:oleObj>
                </mc:Choice>
                <mc:Fallback>
                  <p:oleObj name="Equation" r:id="rId17" imgW="660240" imgH="253800" progId="Equation.3">
                    <p:embed/>
                    <p:pic>
                      <p:nvPicPr>
                        <p:cNvPr id="2970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 y="2208"/>
                          <a:ext cx="449" cy="214"/>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0" name="Group 44"/>
          <p:cNvGrpSpPr>
            <a:grpSpLocks/>
          </p:cNvGrpSpPr>
          <p:nvPr/>
        </p:nvGrpSpPr>
        <p:grpSpPr bwMode="auto">
          <a:xfrm>
            <a:off x="8077200" y="5638800"/>
            <a:ext cx="457200" cy="533400"/>
            <a:chOff x="5136" y="1824"/>
            <a:chExt cx="288" cy="336"/>
          </a:xfrm>
        </p:grpSpPr>
        <p:graphicFrame>
          <p:nvGraphicFramePr>
            <p:cNvPr id="29702" name="Object 6"/>
            <p:cNvGraphicFramePr>
              <a:graphicFrameLocks noChangeAspect="1"/>
            </p:cNvGraphicFramePr>
            <p:nvPr/>
          </p:nvGraphicFramePr>
          <p:xfrm>
            <a:off x="5260" y="1920"/>
            <a:ext cx="164" cy="192"/>
          </p:xfrm>
          <a:graphic>
            <a:graphicData uri="http://schemas.openxmlformats.org/presentationml/2006/ole">
              <mc:AlternateContent xmlns:mc="http://schemas.openxmlformats.org/markup-compatibility/2006">
                <mc:Choice xmlns:v="urn:schemas-microsoft-com:vml" Requires="v">
                  <p:oleObj spid="_x0000_s205914" name="Equation" r:id="rId18" imgW="241200" imgH="228600" progId="Equation.3">
                    <p:embed/>
                  </p:oleObj>
                </mc:Choice>
                <mc:Fallback>
                  <p:oleObj name="Equation" r:id="rId18" imgW="241200" imgH="228600" progId="Equation.3">
                    <p:embed/>
                    <p:pic>
                      <p:nvPicPr>
                        <p:cNvPr id="297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 y="1920"/>
                          <a:ext cx="164" cy="192"/>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2" name="Line 46"/>
            <p:cNvSpPr>
              <a:spLocks noChangeShapeType="1"/>
            </p:cNvSpPr>
            <p:nvPr/>
          </p:nvSpPr>
          <p:spPr bwMode="auto">
            <a:xfrm flipV="1">
              <a:off x="5136" y="1824"/>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1" name="Group 47"/>
          <p:cNvGrpSpPr>
            <a:grpSpLocks/>
          </p:cNvGrpSpPr>
          <p:nvPr/>
        </p:nvGrpSpPr>
        <p:grpSpPr bwMode="auto">
          <a:xfrm>
            <a:off x="8077200" y="6172200"/>
            <a:ext cx="846138" cy="533400"/>
            <a:chOff x="5088" y="3888"/>
            <a:chExt cx="533" cy="336"/>
          </a:xfrm>
        </p:grpSpPr>
        <p:sp>
          <p:nvSpPr>
            <p:cNvPr id="29741" name="Line 48"/>
            <p:cNvSpPr>
              <a:spLocks noChangeShapeType="1"/>
            </p:cNvSpPr>
            <p:nvPr/>
          </p:nvSpPr>
          <p:spPr bwMode="auto">
            <a:xfrm>
              <a:off x="5088" y="3888"/>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1" name="Object 5"/>
            <p:cNvGraphicFramePr>
              <a:graphicFrameLocks noChangeAspect="1"/>
            </p:cNvGraphicFramePr>
            <p:nvPr/>
          </p:nvGraphicFramePr>
          <p:xfrm>
            <a:off x="5163" y="3936"/>
            <a:ext cx="458" cy="214"/>
          </p:xfrm>
          <a:graphic>
            <a:graphicData uri="http://schemas.openxmlformats.org/presentationml/2006/ole">
              <mc:AlternateContent xmlns:mc="http://schemas.openxmlformats.org/markup-compatibility/2006">
                <mc:Choice xmlns:v="urn:schemas-microsoft-com:vml" Requires="v">
                  <p:oleObj spid="_x0000_s205915" name="Equation" r:id="rId19" imgW="672840" imgH="253800" progId="Equation.3">
                    <p:embed/>
                  </p:oleObj>
                </mc:Choice>
                <mc:Fallback>
                  <p:oleObj name="Equation" r:id="rId19" imgW="672840" imgH="253800" progId="Equation.3">
                    <p:embed/>
                    <p:pic>
                      <p:nvPicPr>
                        <p:cNvPr id="29701"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63" y="3936"/>
                          <a:ext cx="458" cy="214"/>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2" name="Group 50"/>
          <p:cNvGrpSpPr>
            <a:grpSpLocks/>
          </p:cNvGrpSpPr>
          <p:nvPr/>
        </p:nvGrpSpPr>
        <p:grpSpPr bwMode="auto">
          <a:xfrm>
            <a:off x="958850" y="5410200"/>
            <a:ext cx="260350" cy="838200"/>
            <a:chOff x="604" y="3408"/>
            <a:chExt cx="164" cy="528"/>
          </a:xfrm>
        </p:grpSpPr>
        <p:graphicFrame>
          <p:nvGraphicFramePr>
            <p:cNvPr id="29700" name="Object 4"/>
            <p:cNvGraphicFramePr>
              <a:graphicFrameLocks noChangeAspect="1"/>
            </p:cNvGraphicFramePr>
            <p:nvPr/>
          </p:nvGraphicFramePr>
          <p:xfrm>
            <a:off x="604" y="3408"/>
            <a:ext cx="164" cy="192"/>
          </p:xfrm>
          <a:graphic>
            <a:graphicData uri="http://schemas.openxmlformats.org/presentationml/2006/ole">
              <mc:AlternateContent xmlns:mc="http://schemas.openxmlformats.org/markup-compatibility/2006">
                <mc:Choice xmlns:v="urn:schemas-microsoft-com:vml" Requires="v">
                  <p:oleObj spid="_x0000_s205916" name="Equation" r:id="rId21" imgW="241200" imgH="228600" progId="Equation.DSMT4">
                    <p:embed/>
                  </p:oleObj>
                </mc:Choice>
                <mc:Fallback>
                  <p:oleObj name="Equation" r:id="rId21" imgW="241200" imgH="228600" progId="Equation.DSMT4">
                    <p:embed/>
                    <p:pic>
                      <p:nvPicPr>
                        <p:cNvPr id="2970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 y="3408"/>
                          <a:ext cx="164" cy="192"/>
                        </a:xfrm>
                        <a:prstGeom prst="rect">
                          <a:avLst/>
                        </a:prstGeom>
                        <a:solidFill>
                          <a:srgbClr val="FFFF99"/>
                        </a:solidFill>
                        <a:ln w="38100">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0" name="Line 52"/>
            <p:cNvSpPr>
              <a:spLocks noChangeShapeType="1"/>
            </p:cNvSpPr>
            <p:nvPr/>
          </p:nvSpPr>
          <p:spPr bwMode="auto">
            <a:xfrm flipV="1">
              <a:off x="720" y="3648"/>
              <a:ext cx="0" cy="288"/>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9739" name="Footer Placeholder 5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28535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wipe(left)">
                                      <p:cBhvr>
                                        <p:cTn id="22" dur="500"/>
                                        <p:tgtEl>
                                          <p:spTgt spid="47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wipe(left)">
                                      <p:cBhvr>
                                        <p:cTn id="27" dur="500"/>
                                        <p:tgtEl>
                                          <p:spTgt spid="47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wipe(left)">
                                      <p:cBhvr>
                                        <p:cTn id="32" dur="500"/>
                                        <p:tgtEl>
                                          <p:spTgt spid="47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wipe(left)">
                                      <p:cBhvr>
                                        <p:cTn id="37" dur="500"/>
                                        <p:tgtEl>
                                          <p:spTgt spid="471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wipe(left)">
                                      <p:cBhvr>
                                        <p:cTn id="42" dur="500"/>
                                        <p:tgtEl>
                                          <p:spTgt spid="471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iterate type="wd">
                                    <p:tmPct val="10000"/>
                                  </p:iterate>
                                  <p:childTnLst>
                                    <p:set>
                                      <p:cBhvr>
                                        <p:cTn id="46" dur="1" fill="hold">
                                          <p:stCondLst>
                                            <p:cond delay="0"/>
                                          </p:stCondLst>
                                        </p:cTn>
                                        <p:tgtEl>
                                          <p:spTgt spid="47108"/>
                                        </p:tgtEl>
                                        <p:attrNameLst>
                                          <p:attrName>style.visibility</p:attrName>
                                        </p:attrNameLst>
                                      </p:cBhvr>
                                      <p:to>
                                        <p:strVal val="visible"/>
                                      </p:to>
                                    </p:set>
                                    <p:anim calcmode="lin" valueType="num">
                                      <p:cBhvr>
                                        <p:cTn id="47" dur="500" fill="hold"/>
                                        <p:tgtEl>
                                          <p:spTgt spid="47108"/>
                                        </p:tgtEl>
                                        <p:attrNameLst>
                                          <p:attrName>ppt_w</p:attrName>
                                        </p:attrNameLst>
                                      </p:cBhvr>
                                      <p:tavLst>
                                        <p:tav tm="0">
                                          <p:val>
                                            <p:fltVal val="0"/>
                                          </p:val>
                                        </p:tav>
                                        <p:tav tm="100000">
                                          <p:val>
                                            <p:strVal val="#ppt_w"/>
                                          </p:val>
                                        </p:tav>
                                      </p:tavLst>
                                    </p:anim>
                                    <p:anim calcmode="lin" valueType="num">
                                      <p:cBhvr>
                                        <p:cTn id="48" dur="500" fill="hold"/>
                                        <p:tgtEl>
                                          <p:spTgt spid="47108"/>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iterate type="wd">
                                    <p:tmPct val="10000"/>
                                  </p:iterate>
                                  <p:childTnLst>
                                    <p:set>
                                      <p:cBhvr>
                                        <p:cTn id="52" dur="1" fill="hold">
                                          <p:stCondLst>
                                            <p:cond delay="0"/>
                                          </p:stCondLst>
                                        </p:cTn>
                                        <p:tgtEl>
                                          <p:spTgt spid="47109"/>
                                        </p:tgtEl>
                                        <p:attrNameLst>
                                          <p:attrName>style.visibility</p:attrName>
                                        </p:attrNameLst>
                                      </p:cBhvr>
                                      <p:to>
                                        <p:strVal val="visible"/>
                                      </p:to>
                                    </p:set>
                                    <p:anim calcmode="lin" valueType="num">
                                      <p:cBhvr>
                                        <p:cTn id="53" dur="500" fill="hold"/>
                                        <p:tgtEl>
                                          <p:spTgt spid="47109"/>
                                        </p:tgtEl>
                                        <p:attrNameLst>
                                          <p:attrName>ppt_w</p:attrName>
                                        </p:attrNameLst>
                                      </p:cBhvr>
                                      <p:tavLst>
                                        <p:tav tm="0">
                                          <p:val>
                                            <p:fltVal val="0"/>
                                          </p:val>
                                        </p:tav>
                                        <p:tav tm="100000">
                                          <p:val>
                                            <p:strVal val="#ppt_w"/>
                                          </p:val>
                                        </p:tav>
                                      </p:tavLst>
                                    </p:anim>
                                    <p:anim calcmode="lin" valueType="num">
                                      <p:cBhvr>
                                        <p:cTn id="54" dur="500" fill="hold"/>
                                        <p:tgtEl>
                                          <p:spTgt spid="47109"/>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7110">
                                            <p:txEl>
                                              <p:pRg st="0" end="0"/>
                                            </p:txEl>
                                          </p:spTgt>
                                        </p:tgtEl>
                                        <p:attrNameLst>
                                          <p:attrName>style.visibility</p:attrName>
                                        </p:attrNameLst>
                                      </p:cBhvr>
                                      <p:to>
                                        <p:strVal val="visible"/>
                                      </p:to>
                                    </p:set>
                                    <p:animEffect transition="in" filter="wipe(left)">
                                      <p:cBhvr>
                                        <p:cTn id="59" dur="500"/>
                                        <p:tgtEl>
                                          <p:spTgt spid="47110">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7110">
                                            <p:txEl>
                                              <p:pRg st="1" end="1"/>
                                            </p:txEl>
                                          </p:spTgt>
                                        </p:tgtEl>
                                        <p:attrNameLst>
                                          <p:attrName>style.visibility</p:attrName>
                                        </p:attrNameLst>
                                      </p:cBhvr>
                                      <p:to>
                                        <p:strVal val="visible"/>
                                      </p:to>
                                    </p:set>
                                    <p:animEffect transition="in" filter="wipe(left)">
                                      <p:cBhvr>
                                        <p:cTn id="64" dur="500"/>
                                        <p:tgtEl>
                                          <p:spTgt spid="47110">
                                            <p:txEl>
                                              <p:pRg st="1" end="1"/>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7111"/>
                                        </p:tgtEl>
                                        <p:attrNameLst>
                                          <p:attrName>style.visibility</p:attrName>
                                        </p:attrNameLst>
                                      </p:cBhvr>
                                      <p:to>
                                        <p:strVal val="visible"/>
                                      </p:to>
                                    </p:set>
                                    <p:animEffect transition="in" filter="wipe(left)">
                                      <p:cBhvr>
                                        <p:cTn id="69" dur="500"/>
                                        <p:tgtEl>
                                          <p:spTgt spid="471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grpId="0" nodeType="clickEffect">
                                  <p:stCondLst>
                                    <p:cond delay="0"/>
                                  </p:stCondLst>
                                  <p:iterate type="wd">
                                    <p:tmPct val="10000"/>
                                  </p:iterate>
                                  <p:childTnLst>
                                    <p:set>
                                      <p:cBhvr>
                                        <p:cTn id="73" dur="1" fill="hold">
                                          <p:stCondLst>
                                            <p:cond delay="0"/>
                                          </p:stCondLst>
                                        </p:cTn>
                                        <p:tgtEl>
                                          <p:spTgt spid="47112"/>
                                        </p:tgtEl>
                                        <p:attrNameLst>
                                          <p:attrName>style.visibility</p:attrName>
                                        </p:attrNameLst>
                                      </p:cBhvr>
                                      <p:to>
                                        <p:strVal val="visible"/>
                                      </p:to>
                                    </p:set>
                                    <p:animEffect transition="in" filter="wipe(up)">
                                      <p:cBhvr>
                                        <p:cTn id="74" dur="500"/>
                                        <p:tgtEl>
                                          <p:spTgt spid="4711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7113"/>
                                        </p:tgtEl>
                                        <p:attrNameLst>
                                          <p:attrName>style.visibility</p:attrName>
                                        </p:attrNameLst>
                                      </p:cBhvr>
                                      <p:to>
                                        <p:strVal val="visible"/>
                                      </p:to>
                                    </p:set>
                                    <p:animEffect transition="in" filter="wipe(left)">
                                      <p:cBhvr>
                                        <p:cTn id="79" dur="500"/>
                                        <p:tgtEl>
                                          <p:spTgt spid="4711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47114"/>
                                        </p:tgtEl>
                                        <p:attrNameLst>
                                          <p:attrName>style.visibility</p:attrName>
                                        </p:attrNameLst>
                                      </p:cBhvr>
                                      <p:to>
                                        <p:strVal val="visible"/>
                                      </p:to>
                                    </p:set>
                                    <p:animEffect transition="in" filter="wipe(left)">
                                      <p:cBhvr>
                                        <p:cTn id="84" dur="500"/>
                                        <p:tgtEl>
                                          <p:spTgt spid="471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iterate type="wd">
                                    <p:tmPct val="10000"/>
                                  </p:iterate>
                                  <p:childTnLst>
                                    <p:set>
                                      <p:cBhvr>
                                        <p:cTn id="88" dur="1" fill="hold">
                                          <p:stCondLst>
                                            <p:cond delay="0"/>
                                          </p:stCondLst>
                                        </p:cTn>
                                        <p:tgtEl>
                                          <p:spTgt spid="47115"/>
                                        </p:tgtEl>
                                        <p:attrNameLst>
                                          <p:attrName>style.visibility</p:attrName>
                                        </p:attrNameLst>
                                      </p:cBhvr>
                                      <p:to>
                                        <p:strVal val="visible"/>
                                      </p:to>
                                    </p:set>
                                    <p:animEffect transition="in" filter="wipe(down)">
                                      <p:cBhvr>
                                        <p:cTn id="89" dur="500"/>
                                        <p:tgtEl>
                                          <p:spTgt spid="4711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47132"/>
                                        </p:tgtEl>
                                        <p:attrNameLst>
                                          <p:attrName>style.visibility</p:attrName>
                                        </p:attrNameLst>
                                      </p:cBhvr>
                                      <p:to>
                                        <p:strVal val="visible"/>
                                      </p:to>
                                    </p:set>
                                    <p:animEffect transition="in" filter="wipe(left)">
                                      <p:cBhvr>
                                        <p:cTn id="94" dur="500"/>
                                        <p:tgtEl>
                                          <p:spTgt spid="4713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1" fill="hold" nodeType="clickEffect">
                                  <p:stCondLst>
                                    <p:cond delay="0"/>
                                  </p:stCondLst>
                                  <p:iterate type="wd">
                                    <p:tmPct val="10000"/>
                                  </p:iterate>
                                  <p:childTnLst>
                                    <p:set>
                                      <p:cBhvr>
                                        <p:cTn id="98" dur="1" fill="hold">
                                          <p:stCondLst>
                                            <p:cond delay="0"/>
                                          </p:stCondLst>
                                        </p:cTn>
                                        <p:tgtEl>
                                          <p:spTgt spid="4"/>
                                        </p:tgtEl>
                                        <p:attrNameLst>
                                          <p:attrName>style.visibility</p:attrName>
                                        </p:attrNameLst>
                                      </p:cBhvr>
                                      <p:to>
                                        <p:strVal val="visible"/>
                                      </p:to>
                                    </p:set>
                                    <p:animEffect transition="in" filter="wipe(up)">
                                      <p:cBhvr>
                                        <p:cTn id="99" dur="500"/>
                                        <p:tgtEl>
                                          <p:spTgt spid="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nodeType="clickEffect">
                                  <p:stCondLst>
                                    <p:cond delay="0"/>
                                  </p:stCondLst>
                                  <p:iterate type="wd">
                                    <p:tmPct val="10000"/>
                                  </p:iterate>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2"/>
                                        </p:tgtEl>
                                        <p:attrNameLst>
                                          <p:attrName>style.visibility</p:attrName>
                                        </p:attrNameLst>
                                      </p:cBhvr>
                                      <p:to>
                                        <p:strVal val="visible"/>
                                      </p:to>
                                    </p:set>
                                    <p:animEffect transition="in" filter="wipe(left)">
                                      <p:cBhvr>
                                        <p:cTn id="109" dur="500"/>
                                        <p:tgtEl>
                                          <p:spTgt spid="2"/>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47119">
                                            <p:txEl>
                                              <p:pRg st="0" end="0"/>
                                            </p:txEl>
                                          </p:spTgt>
                                        </p:tgtEl>
                                        <p:attrNameLst>
                                          <p:attrName>style.visibility</p:attrName>
                                        </p:attrNameLst>
                                      </p:cBhvr>
                                      <p:to>
                                        <p:strVal val="visible"/>
                                      </p:to>
                                    </p:set>
                                    <p:animEffect transition="in" filter="wipe(left)">
                                      <p:cBhvr>
                                        <p:cTn id="114" dur="500"/>
                                        <p:tgtEl>
                                          <p:spTgt spid="47119">
                                            <p:txEl>
                                              <p:pRg st="0" end="0"/>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47119">
                                            <p:txEl>
                                              <p:pRg st="1" end="1"/>
                                            </p:txEl>
                                          </p:spTgt>
                                        </p:tgtEl>
                                        <p:attrNameLst>
                                          <p:attrName>style.visibility</p:attrName>
                                        </p:attrNameLst>
                                      </p:cBhvr>
                                      <p:to>
                                        <p:strVal val="visible"/>
                                      </p:to>
                                    </p:set>
                                    <p:animEffect transition="in" filter="wipe(left)">
                                      <p:cBhvr>
                                        <p:cTn id="119" dur="500"/>
                                        <p:tgtEl>
                                          <p:spTgt spid="47119">
                                            <p:txEl>
                                              <p:pRg st="1" end="1"/>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47126"/>
                                        </p:tgtEl>
                                        <p:attrNameLst>
                                          <p:attrName>style.visibility</p:attrName>
                                        </p:attrNameLst>
                                      </p:cBhvr>
                                      <p:to>
                                        <p:strVal val="visible"/>
                                      </p:to>
                                    </p:set>
                                    <p:animEffect transition="in" filter="wipe(left)">
                                      <p:cBhvr>
                                        <p:cTn id="124" dur="500"/>
                                        <p:tgtEl>
                                          <p:spTgt spid="4712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1" fill="hold" nodeType="clickEffect">
                                  <p:stCondLst>
                                    <p:cond delay="0"/>
                                  </p:stCondLst>
                                  <p:iterate type="wd">
                                    <p:tmPct val="10000"/>
                                  </p:iterate>
                                  <p:childTnLst>
                                    <p:set>
                                      <p:cBhvr>
                                        <p:cTn id="128" dur="1" fill="hold">
                                          <p:stCondLst>
                                            <p:cond delay="0"/>
                                          </p:stCondLst>
                                        </p:cTn>
                                        <p:tgtEl>
                                          <p:spTgt spid="6"/>
                                        </p:tgtEl>
                                        <p:attrNameLst>
                                          <p:attrName>style.visibility</p:attrName>
                                        </p:attrNameLst>
                                      </p:cBhvr>
                                      <p:to>
                                        <p:strVal val="visible"/>
                                      </p:to>
                                    </p:set>
                                    <p:animEffect transition="in" filter="wipe(up)">
                                      <p:cBhvr>
                                        <p:cTn id="129" dur="500"/>
                                        <p:tgtEl>
                                          <p:spTgt spid="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iterate type="wd">
                                    <p:tmPct val="10000"/>
                                  </p:iterate>
                                  <p:childTnLst>
                                    <p:set>
                                      <p:cBhvr>
                                        <p:cTn id="133" dur="1" fill="hold">
                                          <p:stCondLst>
                                            <p:cond delay="0"/>
                                          </p:stCondLst>
                                        </p:cTn>
                                        <p:tgtEl>
                                          <p:spTgt spid="47127"/>
                                        </p:tgtEl>
                                        <p:attrNameLst>
                                          <p:attrName>style.visibility</p:attrName>
                                        </p:attrNameLst>
                                      </p:cBhvr>
                                      <p:to>
                                        <p:strVal val="visible"/>
                                      </p:to>
                                    </p:set>
                                    <p:animEffect transition="in" filter="wipe(left)">
                                      <p:cBhvr>
                                        <p:cTn id="134" dur="500"/>
                                        <p:tgtEl>
                                          <p:spTgt spid="4712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4" fill="hold" nodeType="clickEffect">
                                  <p:stCondLst>
                                    <p:cond delay="0"/>
                                  </p:stCondLst>
                                  <p:iterate type="wd">
                                    <p:tmPct val="10000"/>
                                  </p:iterate>
                                  <p:childTnLst>
                                    <p:set>
                                      <p:cBhvr>
                                        <p:cTn id="138" dur="1" fill="hold">
                                          <p:stCondLst>
                                            <p:cond delay="0"/>
                                          </p:stCondLst>
                                        </p:cTn>
                                        <p:tgtEl>
                                          <p:spTgt spid="5"/>
                                        </p:tgtEl>
                                        <p:attrNameLst>
                                          <p:attrName>style.visibility</p:attrName>
                                        </p:attrNameLst>
                                      </p:cBhvr>
                                      <p:to>
                                        <p:strVal val="visible"/>
                                      </p:to>
                                    </p:set>
                                    <p:animEffect transition="in" filter="wipe(down)">
                                      <p:cBhvr>
                                        <p:cTn id="139" dur="500"/>
                                        <p:tgtEl>
                                          <p:spTgt spid="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1" fill="hold" nodeType="clickEffect">
                                  <p:stCondLst>
                                    <p:cond delay="0"/>
                                  </p:stCondLst>
                                  <p:iterate type="wd">
                                    <p:tmPct val="10000"/>
                                  </p:iterate>
                                  <p:childTnLst>
                                    <p:set>
                                      <p:cBhvr>
                                        <p:cTn id="143" dur="1" fill="hold">
                                          <p:stCondLst>
                                            <p:cond delay="0"/>
                                          </p:stCondLst>
                                        </p:cTn>
                                        <p:tgtEl>
                                          <p:spTgt spid="9"/>
                                        </p:tgtEl>
                                        <p:attrNameLst>
                                          <p:attrName>style.visibility</p:attrName>
                                        </p:attrNameLst>
                                      </p:cBhvr>
                                      <p:to>
                                        <p:strVal val="visible"/>
                                      </p:to>
                                    </p:set>
                                    <p:animEffect transition="in" filter="wipe(up)">
                                      <p:cBhvr>
                                        <p:cTn id="144" dur="500"/>
                                        <p:tgtEl>
                                          <p:spTgt spid="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4" fill="hold" nodeType="clickEffect">
                                  <p:stCondLst>
                                    <p:cond delay="0"/>
                                  </p:stCondLst>
                                  <p:iterate type="wd">
                                    <p:tmPct val="10000"/>
                                  </p:iterate>
                                  <p:childTnLst>
                                    <p:set>
                                      <p:cBhvr>
                                        <p:cTn id="148" dur="1" fill="hold">
                                          <p:stCondLst>
                                            <p:cond delay="0"/>
                                          </p:stCondLst>
                                        </p:cTn>
                                        <p:tgtEl>
                                          <p:spTgt spid="8"/>
                                        </p:tgtEl>
                                        <p:attrNameLst>
                                          <p:attrName>style.visibility</p:attrName>
                                        </p:attrNameLst>
                                      </p:cBhvr>
                                      <p:to>
                                        <p:strVal val="visible"/>
                                      </p:to>
                                    </p:set>
                                    <p:animEffect transition="in" filter="wipe(down)">
                                      <p:cBhvr>
                                        <p:cTn id="149" dur="500"/>
                                        <p:tgtEl>
                                          <p:spTgt spid="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47129">
                                            <p:txEl>
                                              <p:pRg st="0" end="0"/>
                                            </p:txEl>
                                          </p:spTgt>
                                        </p:tgtEl>
                                        <p:attrNameLst>
                                          <p:attrName>style.visibility</p:attrName>
                                        </p:attrNameLst>
                                      </p:cBhvr>
                                      <p:to>
                                        <p:strVal val="visible"/>
                                      </p:to>
                                    </p:set>
                                    <p:animEffect transition="in" filter="wipe(left)">
                                      <p:cBhvr>
                                        <p:cTn id="154" dur="500"/>
                                        <p:tgtEl>
                                          <p:spTgt spid="47129">
                                            <p:txEl>
                                              <p:pRg st="0" end="0"/>
                                            </p:txEl>
                                          </p:spTgt>
                                        </p:tgtEl>
                                      </p:cBhvr>
                                    </p:animEffect>
                                  </p:childTnLst>
                                </p:cTn>
                              </p:par>
                            </p:childTnLst>
                          </p:cTn>
                        </p:par>
                        <p:par>
                          <p:cTn id="155" fill="hold" nodeType="afterGroup">
                            <p:stCondLst>
                              <p:cond delay="850"/>
                            </p:stCondLst>
                            <p:childTnLst>
                              <p:par>
                                <p:cTn id="156" presetID="23" presetClass="entr" presetSubtype="16" fill="hold" grpId="0" nodeType="afterEffect">
                                  <p:stCondLst>
                                    <p:cond delay="0"/>
                                  </p:stCondLst>
                                  <p:iterate type="wd">
                                    <p:tmPct val="10000"/>
                                  </p:iterate>
                                  <p:childTnLst>
                                    <p:set>
                                      <p:cBhvr>
                                        <p:cTn id="157" dur="1" fill="hold">
                                          <p:stCondLst>
                                            <p:cond delay="0"/>
                                          </p:stCondLst>
                                        </p:cTn>
                                        <p:tgtEl>
                                          <p:spTgt spid="47128"/>
                                        </p:tgtEl>
                                        <p:attrNameLst>
                                          <p:attrName>style.visibility</p:attrName>
                                        </p:attrNameLst>
                                      </p:cBhvr>
                                      <p:to>
                                        <p:strVal val="visible"/>
                                      </p:to>
                                    </p:set>
                                    <p:anim calcmode="lin" valueType="num">
                                      <p:cBhvr>
                                        <p:cTn id="158" dur="500" fill="hold"/>
                                        <p:tgtEl>
                                          <p:spTgt spid="47128"/>
                                        </p:tgtEl>
                                        <p:attrNameLst>
                                          <p:attrName>ppt_w</p:attrName>
                                        </p:attrNameLst>
                                      </p:cBhvr>
                                      <p:tavLst>
                                        <p:tav tm="0">
                                          <p:val>
                                            <p:fltVal val="0"/>
                                          </p:val>
                                        </p:tav>
                                        <p:tav tm="100000">
                                          <p:val>
                                            <p:strVal val="#ppt_w"/>
                                          </p:val>
                                        </p:tav>
                                      </p:tavLst>
                                    </p:anim>
                                    <p:anim calcmode="lin" valueType="num">
                                      <p:cBhvr>
                                        <p:cTn id="159" dur="500" fill="hold"/>
                                        <p:tgtEl>
                                          <p:spTgt spid="47128"/>
                                        </p:tgtEl>
                                        <p:attrNameLst>
                                          <p:attrName>ppt_h</p:attrName>
                                        </p:attrNameLst>
                                      </p:cBhvr>
                                      <p:tavLst>
                                        <p:tav tm="0">
                                          <p:val>
                                            <p:fltVal val="0"/>
                                          </p:val>
                                        </p:tav>
                                        <p:tav tm="100000">
                                          <p:val>
                                            <p:strVal val="#ppt_h"/>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grpId="0" nodeType="clickEffect">
                                  <p:stCondLst>
                                    <p:cond delay="0"/>
                                  </p:stCondLst>
                                  <p:iterate type="wd">
                                    <p:tmPct val="10000"/>
                                  </p:iterate>
                                  <p:childTnLst>
                                    <p:set>
                                      <p:cBhvr>
                                        <p:cTn id="163" dur="1" fill="hold">
                                          <p:stCondLst>
                                            <p:cond delay="0"/>
                                          </p:stCondLst>
                                        </p:cTn>
                                        <p:tgtEl>
                                          <p:spTgt spid="47130"/>
                                        </p:tgtEl>
                                        <p:attrNameLst>
                                          <p:attrName>style.visibility</p:attrName>
                                        </p:attrNameLst>
                                      </p:cBhvr>
                                      <p:to>
                                        <p:strVal val="visible"/>
                                      </p:to>
                                    </p:set>
                                    <p:animEffect transition="in" filter="wipe(left)">
                                      <p:cBhvr>
                                        <p:cTn id="164" dur="500"/>
                                        <p:tgtEl>
                                          <p:spTgt spid="47130"/>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1" fill="hold" nodeType="clickEffect">
                                  <p:stCondLst>
                                    <p:cond delay="0"/>
                                  </p:stCondLst>
                                  <p:iterate type="wd">
                                    <p:tmPct val="10000"/>
                                  </p:iterate>
                                  <p:childTnLst>
                                    <p:set>
                                      <p:cBhvr>
                                        <p:cTn id="168" dur="1" fill="hold">
                                          <p:stCondLst>
                                            <p:cond delay="0"/>
                                          </p:stCondLst>
                                        </p:cTn>
                                        <p:tgtEl>
                                          <p:spTgt spid="7"/>
                                        </p:tgtEl>
                                        <p:attrNameLst>
                                          <p:attrName>style.visibility</p:attrName>
                                        </p:attrNameLst>
                                      </p:cBhvr>
                                      <p:to>
                                        <p:strVal val="visible"/>
                                      </p:to>
                                    </p:set>
                                    <p:animEffect transition="in" filter="wipe(up)">
                                      <p:cBhvr>
                                        <p:cTn id="169" dur="500"/>
                                        <p:tgtEl>
                                          <p:spTgt spid="7"/>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8" fill="hold" grpId="0" nodeType="clickEffect">
                                  <p:stCondLst>
                                    <p:cond delay="0"/>
                                  </p:stCondLst>
                                  <p:iterate type="wd">
                                    <p:tmPct val="10000"/>
                                  </p:iterate>
                                  <p:childTnLst>
                                    <p:set>
                                      <p:cBhvr>
                                        <p:cTn id="173" dur="1" fill="hold">
                                          <p:stCondLst>
                                            <p:cond delay="0"/>
                                          </p:stCondLst>
                                        </p:cTn>
                                        <p:tgtEl>
                                          <p:spTgt spid="47131"/>
                                        </p:tgtEl>
                                        <p:attrNameLst>
                                          <p:attrName>style.visibility</p:attrName>
                                        </p:attrNameLst>
                                      </p:cBhvr>
                                      <p:to>
                                        <p:strVal val="visible"/>
                                      </p:to>
                                    </p:set>
                                    <p:animEffect transition="in" filter="wipe(left)">
                                      <p:cBhvr>
                                        <p:cTn id="174" dur="500"/>
                                        <p:tgtEl>
                                          <p:spTgt spid="47131"/>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1" fill="hold" nodeType="clickEffect">
                                  <p:stCondLst>
                                    <p:cond delay="0"/>
                                  </p:stCondLst>
                                  <p:iterate type="wd">
                                    <p:tmPct val="10000"/>
                                  </p:iterate>
                                  <p:childTnLst>
                                    <p:set>
                                      <p:cBhvr>
                                        <p:cTn id="178" dur="1" fill="hold">
                                          <p:stCondLst>
                                            <p:cond delay="0"/>
                                          </p:stCondLst>
                                        </p:cTn>
                                        <p:tgtEl>
                                          <p:spTgt spid="12"/>
                                        </p:tgtEl>
                                        <p:attrNameLst>
                                          <p:attrName>style.visibility</p:attrName>
                                        </p:attrNameLst>
                                      </p:cBhvr>
                                      <p:to>
                                        <p:strVal val="visible"/>
                                      </p:to>
                                    </p:set>
                                    <p:animEffect transition="in" filter="wipe(up)">
                                      <p:cBhvr>
                                        <p:cTn id="179" dur="500"/>
                                        <p:tgtEl>
                                          <p:spTgt spid="12"/>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1" fill="hold" nodeType="clickEffect">
                                  <p:stCondLst>
                                    <p:cond delay="0"/>
                                  </p:stCondLst>
                                  <p:iterate type="wd">
                                    <p:tmPct val="10000"/>
                                  </p:iterate>
                                  <p:childTnLst>
                                    <p:set>
                                      <p:cBhvr>
                                        <p:cTn id="183" dur="1" fill="hold">
                                          <p:stCondLst>
                                            <p:cond delay="0"/>
                                          </p:stCondLst>
                                        </p:cTn>
                                        <p:tgtEl>
                                          <p:spTgt spid="11"/>
                                        </p:tgtEl>
                                        <p:attrNameLst>
                                          <p:attrName>style.visibility</p:attrName>
                                        </p:attrNameLst>
                                      </p:cBhvr>
                                      <p:to>
                                        <p:strVal val="visible"/>
                                      </p:to>
                                    </p:set>
                                    <p:animEffect transition="in" filter="wipe(up)">
                                      <p:cBhvr>
                                        <p:cTn id="184" dur="500"/>
                                        <p:tgtEl>
                                          <p:spTgt spid="11"/>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4" fill="hold" nodeType="clickEffect">
                                  <p:stCondLst>
                                    <p:cond delay="0"/>
                                  </p:stCondLst>
                                  <p:iterate type="wd">
                                    <p:tmPct val="10000"/>
                                  </p:iterate>
                                  <p:childTnLst>
                                    <p:set>
                                      <p:cBhvr>
                                        <p:cTn id="188" dur="1" fill="hold">
                                          <p:stCondLst>
                                            <p:cond delay="0"/>
                                          </p:stCondLst>
                                        </p:cTn>
                                        <p:tgtEl>
                                          <p:spTgt spid="10"/>
                                        </p:tgtEl>
                                        <p:attrNameLst>
                                          <p:attrName>style.visibility</p:attrName>
                                        </p:attrNameLst>
                                      </p:cBhvr>
                                      <p:to>
                                        <p:strVal val="visible"/>
                                      </p:to>
                                    </p:set>
                                    <p:animEffect transition="in" filter="wipe(down)">
                                      <p:cBhvr>
                                        <p:cTn id="18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8" grpId="0" animBg="1"/>
      <p:bldP spid="47109" grpId="0" animBg="1" autoUpdateAnimBg="0"/>
      <p:bldP spid="47110" grpId="0" build="p" autoUpdateAnimBg="0"/>
      <p:bldP spid="47111" grpId="0" animBg="1" autoUpdateAnimBg="0"/>
      <p:bldP spid="47112" grpId="0" animBg="1"/>
      <p:bldP spid="47114" grpId="0" animBg="1" autoUpdateAnimBg="0"/>
      <p:bldP spid="47115" grpId="0" animBg="1"/>
      <p:bldP spid="47119" grpId="0" build="p" autoUpdateAnimBg="0"/>
      <p:bldP spid="47126" grpId="0" animBg="1" autoUpdateAnimBg="0"/>
      <p:bldP spid="47127" grpId="0" animBg="1" autoUpdateAnimBg="0"/>
      <p:bldP spid="47128" grpId="0" animBg="1" autoUpdateAnimBg="0"/>
      <p:bldP spid="47129" grpId="0" build="p" autoUpdateAnimBg="0"/>
      <p:bldP spid="47130" grpId="0" animBg="1" autoUpdateAnimBg="0"/>
      <p:bldP spid="4713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7"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30739" name="Rectangle 2"/>
          <p:cNvSpPr>
            <a:spLocks noChangeArrowheads="1"/>
          </p:cNvSpPr>
          <p:nvPr/>
        </p:nvSpPr>
        <p:spPr bwMode="auto">
          <a:xfrm>
            <a:off x="762000" y="228600"/>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dirty="0">
                <a:solidFill>
                  <a:srgbClr val="990000"/>
                </a:solidFill>
                <a:latin typeface="Arial Narrow" charset="0"/>
              </a:rPr>
              <a:t>Applications of Newton's Laws</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lstStyle/>
          <a:p>
            <a:pPr algn="ctr"/>
            <a:r>
              <a:rPr lang="en-US">
                <a:solidFill>
                  <a:srgbClr val="FFFF99"/>
                </a:solidFill>
                <a:latin typeface="Arial Narrow" charset="0"/>
              </a:rPr>
              <a:t>M</a:t>
            </a:r>
          </a:p>
        </p:txBody>
      </p:sp>
      <p:sp>
        <p:nvSpPr>
          <p:cNvPr id="48132" name="Text Box 4"/>
          <p:cNvSpPr txBox="1">
            <a:spLocks noChangeArrowheads="1"/>
          </p:cNvSpPr>
          <p:nvPr/>
        </p:nvSpPr>
        <p:spPr bwMode="auto">
          <a:xfrm>
            <a:off x="838200" y="914400"/>
            <a:ext cx="714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Suppose you are pulling a box on frictionless ice, using a rope.</a:t>
            </a:r>
          </a:p>
        </p:txBody>
      </p:sp>
      <p:pic>
        <p:nvPicPr>
          <p:cNvPr id="48133" name="Picture 5" descr="bd0555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01775"/>
            <a:ext cx="1323975"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a:extLst>
            <a:ext uri="{909E8E84-426E-40dd-AFC4-6F175D3DCCD1}">
              <a14:hiddenFill xmlns:a14="http://schemas.microsoft.com/office/drawing/2010/main" xmlns="">
                <a:noFill/>
              </a14:hiddenFill>
            </a:ext>
          </a:extLst>
        </p:spPr>
      </p:cxnSp>
      <p:grpSp>
        <p:nvGrpSpPr>
          <p:cNvPr id="2" name="Group 7"/>
          <p:cNvGrpSpPr>
            <a:grpSpLocks/>
          </p:cNvGrpSpPr>
          <p:nvPr/>
        </p:nvGrpSpPr>
        <p:grpSpPr bwMode="auto">
          <a:xfrm>
            <a:off x="1905000" y="2205038"/>
            <a:ext cx="457200" cy="457200"/>
            <a:chOff x="1200" y="1389"/>
            <a:chExt cx="288" cy="288"/>
          </a:xfrm>
        </p:grpSpPr>
        <p:sp>
          <p:nvSpPr>
            <p:cNvPr id="30773"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74" name="Text Box 9"/>
            <p:cNvSpPr txBox="1">
              <a:spLocks noChangeArrowheads="1"/>
            </p:cNvSpPr>
            <p:nvPr/>
          </p:nvSpPr>
          <p:spPr bwMode="auto">
            <a:xfrm>
              <a:off x="1238" y="1389"/>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What are the forces being exerted on the box?</a:t>
            </a:r>
          </a:p>
        </p:txBody>
      </p:sp>
      <p:sp>
        <p:nvSpPr>
          <p:cNvPr id="48139" name="Text Box 11"/>
          <p:cNvSpPr txBox="1">
            <a:spLocks noChangeArrowheads="1"/>
          </p:cNvSpPr>
          <p:nvPr/>
        </p:nvSpPr>
        <p:spPr bwMode="auto">
          <a:xfrm>
            <a:off x="4635500" y="2438400"/>
            <a:ext cx="274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Gravitational force: </a:t>
            </a:r>
            <a:r>
              <a:rPr lang="en-US" b="1">
                <a:solidFill>
                  <a:srgbClr val="800000"/>
                </a:solidFill>
                <a:latin typeface="Monotype Corsiva" charset="0"/>
              </a:rPr>
              <a:t>F</a:t>
            </a:r>
            <a:r>
              <a:rPr lang="en-US" b="1" baseline="-25000">
                <a:solidFill>
                  <a:srgbClr val="800000"/>
                </a:solidFill>
                <a:latin typeface="Monotype Corsiva" charset="0"/>
              </a:rPr>
              <a:t>g</a:t>
            </a:r>
          </a:p>
        </p:txBody>
      </p:sp>
      <p:sp>
        <p:nvSpPr>
          <p:cNvPr id="48140" name="Text Box 12"/>
          <p:cNvSpPr txBox="1">
            <a:spLocks noChangeArrowheads="1"/>
          </p:cNvSpPr>
          <p:nvPr/>
        </p:nvSpPr>
        <p:spPr bwMode="auto">
          <a:xfrm>
            <a:off x="4635500" y="29718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Normal force: </a:t>
            </a:r>
            <a:r>
              <a:rPr lang="en-US" b="1">
                <a:solidFill>
                  <a:srgbClr val="800000"/>
                </a:solidFill>
                <a:latin typeface="Monotype Corsiva" charset="0"/>
              </a:rPr>
              <a:t>n</a:t>
            </a:r>
            <a:endParaRPr lang="en-US" b="1" baseline="-25000">
              <a:solidFill>
                <a:srgbClr val="800000"/>
              </a:solidFill>
              <a:latin typeface="Monotype Corsiva" charset="0"/>
            </a:endParaRPr>
          </a:p>
        </p:txBody>
      </p:sp>
      <p:sp>
        <p:nvSpPr>
          <p:cNvPr id="48141" name="Text Box 13"/>
          <p:cNvSpPr txBox="1">
            <a:spLocks noChangeArrowheads="1"/>
          </p:cNvSpPr>
          <p:nvPr/>
        </p:nvSpPr>
        <p:spPr bwMode="auto">
          <a:xfrm>
            <a:off x="4635500" y="35052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Tension force: </a:t>
            </a:r>
            <a:r>
              <a:rPr lang="en-US" b="1">
                <a:solidFill>
                  <a:srgbClr val="800000"/>
                </a:solidFill>
                <a:latin typeface="Monotype Corsiva" charset="0"/>
              </a:rPr>
              <a:t>T</a:t>
            </a:r>
            <a:endParaRPr lang="en-US" b="1" baseline="-25000">
              <a:solidFill>
                <a:srgbClr val="800000"/>
              </a:solidFill>
              <a:latin typeface="Monotype Corsiva"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0771"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72" name="Text Box 17"/>
            <p:cNvSpPr txBox="1">
              <a:spLocks noChangeArrowheads="1"/>
            </p:cNvSpPr>
            <p:nvPr/>
          </p:nvSpPr>
          <p:spPr bwMode="auto">
            <a:xfrm>
              <a:off x="1358" y="1872"/>
              <a:ext cx="56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99"/>
                  </a:solidFill>
                  <a:latin typeface="Monotype Corsiva" charset="0"/>
                </a:rPr>
                <a:t>n=</a:t>
              </a:r>
              <a:r>
                <a:rPr lang="en-US" b="1">
                  <a:solidFill>
                    <a:srgbClr val="800000"/>
                  </a:solidFill>
                  <a:latin typeface="Monotype Corsiva" charset="0"/>
                </a:rPr>
                <a:t> </a:t>
              </a:r>
              <a:r>
                <a:rPr lang="en-US" b="1">
                  <a:solidFill>
                    <a:srgbClr val="FFFF99"/>
                  </a:solidFill>
                  <a:latin typeface="Monotype Corsiva" charset="0"/>
                </a:rPr>
                <a:t>-F</a:t>
              </a:r>
              <a:r>
                <a:rPr lang="en-US" baseline="-25000">
                  <a:solidFill>
                    <a:srgbClr val="FFFF99"/>
                  </a:solidFill>
                  <a:latin typeface="Monotype Corsiva" charset="0"/>
                </a:rPr>
                <a:t>g</a:t>
              </a:r>
              <a:endParaRPr lang="en-US" b="1">
                <a:solidFill>
                  <a:srgbClr val="FFFF99"/>
                </a:solidFill>
                <a:latin typeface="Monotype Corsiva"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0769"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70" name="Text Box 20"/>
            <p:cNvSpPr txBox="1">
              <a:spLocks noChangeArrowheads="1"/>
            </p:cNvSpPr>
            <p:nvPr/>
          </p:nvSpPr>
          <p:spPr bwMode="auto">
            <a:xfrm>
              <a:off x="1238" y="1389"/>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800000"/>
                </a:solidFill>
                <a:latin typeface="Monotype Corsiva" charset="0"/>
              </a:rPr>
              <a:t>Free-body diagram</a:t>
            </a:r>
            <a:endParaRPr lang="en-US" sz="1800" b="1" baseline="-25000">
              <a:solidFill>
                <a:srgbClr val="800000"/>
              </a:solidFill>
              <a:latin typeface="Monotype Corsiva"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0767" name="Text Box 23"/>
            <p:cNvSpPr txBox="1">
              <a:spLocks noChangeArrowheads="1"/>
            </p:cNvSpPr>
            <p:nvPr/>
          </p:nvSpPr>
          <p:spPr bwMode="auto">
            <a:xfrm>
              <a:off x="1064" y="2829"/>
              <a:ext cx="6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err="1">
                  <a:solidFill>
                    <a:srgbClr val="800000"/>
                  </a:solidFill>
                  <a:latin typeface="Monotype Corsiva" charset="0"/>
                </a:rPr>
                <a:t>F</a:t>
              </a:r>
              <a:r>
                <a:rPr lang="en-US" baseline="-25000" dirty="0" err="1">
                  <a:solidFill>
                    <a:srgbClr val="800000"/>
                  </a:solidFill>
                  <a:latin typeface="Monotype Corsiva" charset="0"/>
                </a:rPr>
                <a:t>g</a:t>
              </a:r>
              <a:r>
                <a:rPr lang="en-US" dirty="0">
                  <a:solidFill>
                    <a:srgbClr val="800000"/>
                  </a:solidFill>
                  <a:latin typeface="Monotype Corsiva" charset="0"/>
                </a:rPr>
                <a:t>=-M</a:t>
              </a:r>
              <a:r>
                <a:rPr lang="en-US" b="1" dirty="0">
                  <a:solidFill>
                    <a:srgbClr val="800000"/>
                  </a:solidFill>
                  <a:latin typeface="Monotype Corsiva" charset="0"/>
                </a:rPr>
                <a:t>g</a:t>
              </a:r>
            </a:p>
          </p:txBody>
        </p:sp>
        <p:sp>
          <p:nvSpPr>
            <p:cNvPr id="30768"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8153" name="Text Box 25"/>
          <p:cNvSpPr txBox="1">
            <a:spLocks noChangeArrowheads="1"/>
          </p:cNvSpPr>
          <p:nvPr/>
        </p:nvSpPr>
        <p:spPr bwMode="auto">
          <a:xfrm>
            <a:off x="3429000" y="4038600"/>
            <a:ext cx="2057400" cy="8223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Total force: </a:t>
            </a:r>
            <a:r>
              <a:rPr lang="en-US" b="1">
                <a:solidFill>
                  <a:srgbClr val="800000"/>
                </a:solidFill>
                <a:latin typeface="Monotype Corsiva" charset="0"/>
              </a:rPr>
              <a:t>F=F</a:t>
            </a:r>
            <a:r>
              <a:rPr lang="en-US" b="1" baseline="-25000">
                <a:solidFill>
                  <a:srgbClr val="800000"/>
                </a:solidFill>
                <a:latin typeface="Monotype Corsiva" charset="0"/>
              </a:rPr>
              <a:t>g</a:t>
            </a:r>
            <a:r>
              <a:rPr lang="en-US" b="1">
                <a:solidFill>
                  <a:srgbClr val="800000"/>
                </a:solidFill>
                <a:latin typeface="Monotype Corsiva" charset="0"/>
              </a:rPr>
              <a:t>+n+T=T</a:t>
            </a:r>
            <a:endParaRPr lang="en-US" b="1" baseline="-25000">
              <a:solidFill>
                <a:srgbClr val="800000"/>
              </a:solidFill>
              <a:latin typeface="Monotype Corsiva" charset="0"/>
            </a:endParaRP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mc:AlternateContent xmlns:mc="http://schemas.openxmlformats.org/markup-compatibility/2006">
              <mc:Choice xmlns:v="urn:schemas-microsoft-com:vml" Requires="v">
                <p:oleObj spid="_x0000_s202085" name="Equation" r:id="rId4" imgW="495000" imgH="253800" progId="Equation.3">
                  <p:embed/>
                </p:oleObj>
              </mc:Choice>
              <mc:Fallback>
                <p:oleObj name="Equation" r:id="rId4" imgW="495000" imgH="253800" progId="Equation.3">
                  <p:embed/>
                  <p:pic>
                    <p:nvPicPr>
                      <p:cNvPr id="481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00513"/>
                        <a:ext cx="749300" cy="3190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If </a:t>
            </a:r>
            <a:r>
              <a:rPr lang="en-US" b="1">
                <a:solidFill>
                  <a:srgbClr val="800000"/>
                </a:solidFill>
                <a:latin typeface="Monotype Corsiva" charset="0"/>
              </a:rPr>
              <a:t>T </a:t>
            </a:r>
            <a:r>
              <a:rPr lang="en-US">
                <a:solidFill>
                  <a:srgbClr val="800000"/>
                </a:solidFill>
                <a:latin typeface="Monotype Corsiva" charset="0"/>
              </a:rPr>
              <a:t>is a constant force, a</a:t>
            </a:r>
            <a:r>
              <a:rPr lang="en-US" baseline="-25000">
                <a:solidFill>
                  <a:srgbClr val="800000"/>
                </a:solidFill>
                <a:latin typeface="Monotype Corsiva" charset="0"/>
              </a:rPr>
              <a:t>x</a:t>
            </a:r>
            <a:r>
              <a:rPr lang="en-US">
                <a:solidFill>
                  <a:srgbClr val="800000"/>
                </a:solidFill>
                <a:latin typeface="Monotype Corsiva" charset="0"/>
              </a:rPr>
              <a:t>, is constant</a:t>
            </a:r>
            <a:endParaRPr lang="en-US" b="1" baseline="-25000">
              <a:solidFill>
                <a:srgbClr val="800000"/>
              </a:solidFill>
              <a:latin typeface="Monotype Corsiva"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mc:AlternateContent xmlns:mc="http://schemas.openxmlformats.org/markup-compatibility/2006">
              <mc:Choice xmlns:v="urn:schemas-microsoft-com:vml" Requires="v">
                <p:oleObj spid="_x0000_s202086" name="Equation" r:id="rId6" imgW="342720" imgH="241200" progId="Equation.3">
                  <p:embed/>
                </p:oleObj>
              </mc:Choice>
              <mc:Fallback>
                <p:oleObj name="Equation" r:id="rId6" imgW="342720" imgH="241200" progId="Equation.3">
                  <p:embed/>
                  <p:pic>
                    <p:nvPicPr>
                      <p:cNvPr id="4815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5100638"/>
                        <a:ext cx="555625" cy="4111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mc:AlternateContent xmlns:mc="http://schemas.openxmlformats.org/markup-compatibility/2006">
              <mc:Choice xmlns:v="urn:schemas-microsoft-com:vml" Requires="v">
                <p:oleObj spid="_x0000_s202087" name="Equation" r:id="rId8" imgW="507960" imgH="253800" progId="Equation.3">
                  <p:embed/>
                </p:oleObj>
              </mc:Choice>
              <mc:Fallback>
                <p:oleObj name="Equation" r:id="rId8" imgW="507960" imgH="253800" progId="Equation.3">
                  <p:embed/>
                  <p:pic>
                    <p:nvPicPr>
                      <p:cNvPr id="4815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375" y="4525963"/>
                        <a:ext cx="657225" cy="3206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8" name="Object 5"/>
          <p:cNvGraphicFramePr>
            <a:graphicFrameLocks noChangeAspect="1"/>
          </p:cNvGraphicFramePr>
          <p:nvPr/>
        </p:nvGraphicFramePr>
        <p:xfrm>
          <a:off x="7620000" y="3962400"/>
          <a:ext cx="787400" cy="493713"/>
        </p:xfrm>
        <a:graphic>
          <a:graphicData uri="http://schemas.openxmlformats.org/presentationml/2006/ole">
            <mc:AlternateContent xmlns:mc="http://schemas.openxmlformats.org/markup-compatibility/2006">
              <mc:Choice xmlns:v="urn:schemas-microsoft-com:vml" Requires="v">
                <p:oleObj spid="_x0000_s202088" name="Equation" r:id="rId10" imgW="520560" imgH="393480" progId="Equation.3">
                  <p:embed/>
                </p:oleObj>
              </mc:Choice>
              <mc:Fallback>
                <p:oleObj name="Equation" r:id="rId10" imgW="520560" imgH="393480" progId="Equation.3">
                  <p:embed/>
                  <p:pic>
                    <p:nvPicPr>
                      <p:cNvPr id="4815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3962400"/>
                        <a:ext cx="787400" cy="493713"/>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9" name="Object 6"/>
          <p:cNvGraphicFramePr>
            <a:graphicFrameLocks noChangeAspect="1"/>
          </p:cNvGraphicFramePr>
          <p:nvPr/>
        </p:nvGraphicFramePr>
        <p:xfrm>
          <a:off x="7924800" y="4572000"/>
          <a:ext cx="635000" cy="304800"/>
        </p:xfrm>
        <a:graphic>
          <a:graphicData uri="http://schemas.openxmlformats.org/presentationml/2006/ole">
            <mc:AlternateContent xmlns:mc="http://schemas.openxmlformats.org/markup-compatibility/2006">
              <mc:Choice xmlns:v="urn:schemas-microsoft-com:vml" Requires="v">
                <p:oleObj spid="_x0000_s202089" name="Equation" r:id="rId12" imgW="419040" imgH="241200" progId="Equation.3">
                  <p:embed/>
                </p:oleObj>
              </mc:Choice>
              <mc:Fallback>
                <p:oleObj name="Equation" r:id="rId12" imgW="419040" imgH="241200" progId="Equation.3">
                  <p:embed/>
                  <p:pic>
                    <p:nvPicPr>
                      <p:cNvPr id="48159"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4800" y="4572000"/>
                        <a:ext cx="635000" cy="304800"/>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mc:AlternateContent xmlns:mc="http://schemas.openxmlformats.org/markup-compatibility/2006">
              <mc:Choice xmlns:v="urn:schemas-microsoft-com:vml" Requires="v">
                <p:oleObj spid="_x0000_s202090" name="Equation" r:id="rId14" imgW="330120" imgH="177480" progId="Equation.3">
                  <p:embed/>
                </p:oleObj>
              </mc:Choice>
              <mc:Fallback>
                <p:oleObj name="Equation" r:id="rId14" imgW="330120" imgH="177480" progId="Equation.3">
                  <p:embed/>
                  <p:pic>
                    <p:nvPicPr>
                      <p:cNvPr id="4816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757863"/>
                        <a:ext cx="519113" cy="3159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33"/>
          <p:cNvGrpSpPr>
            <a:grpSpLocks/>
          </p:cNvGrpSpPr>
          <p:nvPr/>
        </p:nvGrpSpPr>
        <p:grpSpPr bwMode="auto">
          <a:xfrm>
            <a:off x="479425" y="4038738"/>
            <a:ext cx="892175" cy="914262"/>
            <a:chOff x="1358" y="1770"/>
            <a:chExt cx="562" cy="726"/>
          </a:xfrm>
        </p:grpSpPr>
        <p:sp>
          <p:nvSpPr>
            <p:cNvPr id="30765"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6" name="Text Box 35"/>
            <p:cNvSpPr txBox="1">
              <a:spLocks noChangeArrowheads="1"/>
            </p:cNvSpPr>
            <p:nvPr/>
          </p:nvSpPr>
          <p:spPr bwMode="auto">
            <a:xfrm>
              <a:off x="1358" y="1770"/>
              <a:ext cx="562"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A50021"/>
                  </a:solidFill>
                  <a:latin typeface="Monotype Corsiva" charset="0"/>
                </a:rPr>
                <a:t>n= -</a:t>
              </a:r>
              <a:r>
                <a:rPr lang="en-US" b="1" dirty="0" err="1">
                  <a:solidFill>
                    <a:srgbClr val="A50021"/>
                  </a:solidFill>
                  <a:latin typeface="Monotype Corsiva" charset="0"/>
                </a:rPr>
                <a:t>F</a:t>
              </a:r>
              <a:r>
                <a:rPr lang="en-US" baseline="-25000" dirty="0" err="1">
                  <a:solidFill>
                    <a:srgbClr val="A50021"/>
                  </a:solidFill>
                  <a:latin typeface="Monotype Corsiva" charset="0"/>
                </a:rPr>
                <a:t>g</a:t>
              </a:r>
              <a:endParaRPr lang="en-US" b="1" dirty="0">
                <a:solidFill>
                  <a:srgbClr val="A50021"/>
                </a:solidFill>
                <a:latin typeface="Monotype Corsiva" charset="0"/>
              </a:endParaRPr>
            </a:p>
          </p:txBody>
        </p:sp>
      </p:grpSp>
      <p:grpSp>
        <p:nvGrpSpPr>
          <p:cNvPr id="7" name="Group 36"/>
          <p:cNvGrpSpPr>
            <a:grpSpLocks/>
          </p:cNvGrpSpPr>
          <p:nvPr/>
        </p:nvGrpSpPr>
        <p:grpSpPr bwMode="auto">
          <a:xfrm>
            <a:off x="393700" y="4962525"/>
            <a:ext cx="977900" cy="1057275"/>
            <a:chOff x="1064" y="2352"/>
            <a:chExt cx="616" cy="839"/>
          </a:xfrm>
        </p:grpSpPr>
        <p:sp>
          <p:nvSpPr>
            <p:cNvPr id="30763" name="Text Box 37"/>
            <p:cNvSpPr txBox="1">
              <a:spLocks noChangeArrowheads="1"/>
            </p:cNvSpPr>
            <p:nvPr/>
          </p:nvSpPr>
          <p:spPr bwMode="auto">
            <a:xfrm>
              <a:off x="1064" y="2828"/>
              <a:ext cx="616"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err="1">
                  <a:solidFill>
                    <a:srgbClr val="800000"/>
                  </a:solidFill>
                  <a:latin typeface="Monotype Corsiva" charset="0"/>
                </a:rPr>
                <a:t>F</a:t>
              </a:r>
              <a:r>
                <a:rPr lang="en-US" baseline="-25000" dirty="0" err="1">
                  <a:solidFill>
                    <a:srgbClr val="800000"/>
                  </a:solidFill>
                  <a:latin typeface="Monotype Corsiva" charset="0"/>
                </a:rPr>
                <a:t>g</a:t>
              </a:r>
              <a:r>
                <a:rPr lang="en-US" dirty="0">
                  <a:solidFill>
                    <a:srgbClr val="800000"/>
                  </a:solidFill>
                  <a:latin typeface="Monotype Corsiva" charset="0"/>
                </a:rPr>
                <a:t>=-M</a:t>
              </a:r>
              <a:r>
                <a:rPr lang="en-US" b="1" dirty="0">
                  <a:solidFill>
                    <a:srgbClr val="800000"/>
                  </a:solidFill>
                  <a:latin typeface="Monotype Corsiva" charset="0"/>
                </a:rPr>
                <a:t>g</a:t>
              </a:r>
            </a:p>
          </p:txBody>
        </p:sp>
        <p:sp>
          <p:nvSpPr>
            <p:cNvPr id="30764"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39"/>
          <p:cNvGrpSpPr>
            <a:grpSpLocks/>
          </p:cNvGrpSpPr>
          <p:nvPr/>
        </p:nvGrpSpPr>
        <p:grpSpPr bwMode="auto">
          <a:xfrm>
            <a:off x="914400" y="4959350"/>
            <a:ext cx="457200" cy="457200"/>
            <a:chOff x="1200" y="1389"/>
            <a:chExt cx="288" cy="363"/>
          </a:xfrm>
        </p:grpSpPr>
        <p:sp>
          <p:nvSpPr>
            <p:cNvPr id="30761" name="Line 40"/>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2" name="Text Box 41"/>
            <p:cNvSpPr txBox="1">
              <a:spLocks noChangeArrowheads="1"/>
            </p:cNvSpPr>
            <p:nvPr/>
          </p:nvSpPr>
          <p:spPr bwMode="auto">
            <a:xfrm>
              <a:off x="1238" y="1389"/>
              <a:ext cx="212"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aphicFrame>
        <p:nvGraphicFramePr>
          <p:cNvPr id="48170" name="Object 8"/>
          <p:cNvGraphicFramePr>
            <a:graphicFrameLocks noChangeAspect="1"/>
          </p:cNvGraphicFramePr>
          <p:nvPr/>
        </p:nvGraphicFramePr>
        <p:xfrm>
          <a:off x="6381750" y="4156075"/>
          <a:ext cx="403225" cy="207963"/>
        </p:xfrm>
        <a:graphic>
          <a:graphicData uri="http://schemas.openxmlformats.org/presentationml/2006/ole">
            <mc:AlternateContent xmlns:mc="http://schemas.openxmlformats.org/markup-compatibility/2006">
              <mc:Choice xmlns:v="urn:schemas-microsoft-com:vml" Requires="v">
                <p:oleObj spid="_x0000_s202091" name="Equation" r:id="rId16" imgW="266400" imgH="164880" progId="Equation.3">
                  <p:embed/>
                </p:oleObj>
              </mc:Choice>
              <mc:Fallback>
                <p:oleObj name="Equation" r:id="rId16" imgW="266400" imgH="164880" progId="Equation.3">
                  <p:embed/>
                  <p:pic>
                    <p:nvPicPr>
                      <p:cNvPr id="4817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81750" y="4156075"/>
                        <a:ext cx="403225" cy="2079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1" name="Object 9"/>
          <p:cNvGraphicFramePr>
            <a:graphicFrameLocks noChangeAspect="1"/>
          </p:cNvGraphicFramePr>
          <p:nvPr/>
        </p:nvGraphicFramePr>
        <p:xfrm>
          <a:off x="6778625" y="4132263"/>
          <a:ext cx="460375" cy="287337"/>
        </p:xfrm>
        <a:graphic>
          <a:graphicData uri="http://schemas.openxmlformats.org/presentationml/2006/ole">
            <mc:AlternateContent xmlns:mc="http://schemas.openxmlformats.org/markup-compatibility/2006">
              <mc:Choice xmlns:v="urn:schemas-microsoft-com:vml" Requires="v">
                <p:oleObj spid="_x0000_s202092" name="Equation" r:id="rId18" imgW="304560" imgH="228600" progId="Equation.3">
                  <p:embed/>
                </p:oleObj>
              </mc:Choice>
              <mc:Fallback>
                <p:oleObj name="Equation" r:id="rId18" imgW="304560" imgH="228600" progId="Equation.3">
                  <p:embed/>
                  <p:pic>
                    <p:nvPicPr>
                      <p:cNvPr id="48171"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78625" y="4132263"/>
                        <a:ext cx="460375" cy="2873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2" name="Object 10"/>
          <p:cNvGraphicFramePr>
            <a:graphicFrameLocks noChangeAspect="1"/>
          </p:cNvGraphicFramePr>
          <p:nvPr/>
        </p:nvGraphicFramePr>
        <p:xfrm>
          <a:off x="6281738" y="4533900"/>
          <a:ext cx="838200" cy="304800"/>
        </p:xfrm>
        <a:graphic>
          <a:graphicData uri="http://schemas.openxmlformats.org/presentationml/2006/ole">
            <mc:AlternateContent xmlns:mc="http://schemas.openxmlformats.org/markup-compatibility/2006">
              <mc:Choice xmlns:v="urn:schemas-microsoft-com:vml" Requires="v">
                <p:oleObj spid="_x0000_s202093" name="Equation" r:id="rId20" imgW="647640" imgH="241200" progId="Equation.3">
                  <p:embed/>
                </p:oleObj>
              </mc:Choice>
              <mc:Fallback>
                <p:oleObj name="Equation" r:id="rId20" imgW="647640" imgH="241200" progId="Equation.3">
                  <p:embed/>
                  <p:pic>
                    <p:nvPicPr>
                      <p:cNvPr id="48172"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1738" y="4533900"/>
                        <a:ext cx="838200" cy="304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mc:AlternateContent xmlns:mc="http://schemas.openxmlformats.org/markup-compatibility/2006">
              <mc:Choice xmlns:v="urn:schemas-microsoft-com:vml" Requires="v">
                <p:oleObj spid="_x0000_s202094" name="Equation" r:id="rId22" imgW="444240" imgH="241200" progId="Equation.3">
                  <p:embed/>
                </p:oleObj>
              </mc:Choice>
              <mc:Fallback>
                <p:oleObj name="Equation" r:id="rId22" imgW="444240" imgH="241200" progId="Equation.3">
                  <p:embed/>
                  <p:pic>
                    <p:nvPicPr>
                      <p:cNvPr id="48173"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75488" y="4533900"/>
                        <a:ext cx="576262" cy="304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mc:AlternateContent xmlns:mc="http://schemas.openxmlformats.org/markup-compatibility/2006">
              <mc:Choice xmlns:v="urn:schemas-microsoft-com:vml" Requires="v">
                <p:oleObj spid="_x0000_s202095" name="Equation" r:id="rId24" imgW="126720" imgH="177480" progId="Equation.3">
                  <p:embed/>
                </p:oleObj>
              </mc:Choice>
              <mc:Fallback>
                <p:oleObj name="Equation" r:id="rId24" imgW="126720" imgH="177480" progId="Equation.3">
                  <p:embed/>
                  <p:pic>
                    <p:nvPicPr>
                      <p:cNvPr id="48174"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7300" y="4575175"/>
                        <a:ext cx="165100" cy="2238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5" name="Object 13"/>
          <p:cNvGraphicFramePr>
            <a:graphicFrameLocks noChangeAspect="1"/>
          </p:cNvGraphicFramePr>
          <p:nvPr/>
        </p:nvGraphicFramePr>
        <p:xfrm>
          <a:off x="5387975" y="5116513"/>
          <a:ext cx="1028700" cy="381000"/>
        </p:xfrm>
        <a:graphic>
          <a:graphicData uri="http://schemas.openxmlformats.org/presentationml/2006/ole">
            <mc:AlternateContent xmlns:mc="http://schemas.openxmlformats.org/markup-compatibility/2006">
              <mc:Choice xmlns:v="urn:schemas-microsoft-com:vml" Requires="v">
                <p:oleObj spid="_x0000_s202096" name="Equation" r:id="rId26" imgW="634680" imgH="228600" progId="Equation.3">
                  <p:embed/>
                </p:oleObj>
              </mc:Choice>
              <mc:Fallback>
                <p:oleObj name="Equation" r:id="rId26" imgW="634680" imgH="228600" progId="Equation.3">
                  <p:embed/>
                  <p:pic>
                    <p:nvPicPr>
                      <p:cNvPr id="48175"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87975" y="5116513"/>
                        <a:ext cx="1028700"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6" name="Object 14"/>
          <p:cNvGraphicFramePr>
            <a:graphicFrameLocks noChangeAspect="1"/>
          </p:cNvGraphicFramePr>
          <p:nvPr/>
        </p:nvGraphicFramePr>
        <p:xfrm>
          <a:off x="6362700" y="5029200"/>
          <a:ext cx="1212850" cy="554038"/>
        </p:xfrm>
        <a:graphic>
          <a:graphicData uri="http://schemas.openxmlformats.org/presentationml/2006/ole">
            <mc:AlternateContent xmlns:mc="http://schemas.openxmlformats.org/markup-compatibility/2006">
              <mc:Choice xmlns:v="urn:schemas-microsoft-com:vml" Requires="v">
                <p:oleObj spid="_x0000_s202097" name="Equation" r:id="rId28" imgW="749300" imgH="431800" progId="Equation.DSMT4">
                  <p:embed/>
                </p:oleObj>
              </mc:Choice>
              <mc:Fallback>
                <p:oleObj name="Equation" r:id="rId28" imgW="749300" imgH="431800" progId="Equation.DSMT4">
                  <p:embed/>
                  <p:pic>
                    <p:nvPicPr>
                      <p:cNvPr id="48176"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62700" y="5029200"/>
                        <a:ext cx="1212850" cy="5540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7" name="Object 15"/>
          <p:cNvGraphicFramePr>
            <a:graphicFrameLocks noChangeAspect="1"/>
          </p:cNvGraphicFramePr>
          <p:nvPr/>
        </p:nvGraphicFramePr>
        <p:xfrm>
          <a:off x="5295900" y="5726113"/>
          <a:ext cx="900113" cy="381000"/>
        </p:xfrm>
        <a:graphic>
          <a:graphicData uri="http://schemas.openxmlformats.org/presentationml/2006/ole">
            <mc:AlternateContent xmlns:mc="http://schemas.openxmlformats.org/markup-compatibility/2006">
              <mc:Choice xmlns:v="urn:schemas-microsoft-com:vml" Requires="v">
                <p:oleObj spid="_x0000_s202098" name="Equation" r:id="rId30" imgW="571320" imgH="241200" progId="Equation.3">
                  <p:embed/>
                </p:oleObj>
              </mc:Choice>
              <mc:Fallback>
                <p:oleObj name="Equation" r:id="rId30" imgW="571320" imgH="241200" progId="Equation.3">
                  <p:embed/>
                  <p:pic>
                    <p:nvPicPr>
                      <p:cNvPr id="48177"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95900" y="5726113"/>
                        <a:ext cx="900113"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8" name="Object 16"/>
          <p:cNvGraphicFramePr>
            <a:graphicFrameLocks noChangeAspect="1"/>
          </p:cNvGraphicFramePr>
          <p:nvPr/>
        </p:nvGraphicFramePr>
        <p:xfrm>
          <a:off x="6142038" y="5638800"/>
          <a:ext cx="1520825" cy="555625"/>
        </p:xfrm>
        <a:graphic>
          <a:graphicData uri="http://schemas.openxmlformats.org/presentationml/2006/ole">
            <mc:AlternateContent xmlns:mc="http://schemas.openxmlformats.org/markup-compatibility/2006">
              <mc:Choice xmlns:v="urn:schemas-microsoft-com:vml" Requires="v">
                <p:oleObj spid="_x0000_s202099" name="Equation" r:id="rId32" imgW="965200" imgH="431800" progId="Equation.DSMT4">
                  <p:embed/>
                </p:oleObj>
              </mc:Choice>
              <mc:Fallback>
                <p:oleObj name="Equation" r:id="rId32" imgW="965200" imgH="431800" progId="Equation.DSMT4">
                  <p:embed/>
                  <p:pic>
                    <p:nvPicPr>
                      <p:cNvPr id="48178"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42038" y="5638800"/>
                        <a:ext cx="1520825" cy="5556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79" name="Text Box 51"/>
          <p:cNvSpPr txBox="1">
            <a:spLocks noChangeArrowheads="1"/>
          </p:cNvSpPr>
          <p:nvPr/>
        </p:nvSpPr>
        <p:spPr bwMode="auto">
          <a:xfrm>
            <a:off x="5181600" y="6415088"/>
            <a:ext cx="3886200" cy="36671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800000"/>
                </a:solidFill>
                <a:latin typeface="Monotype Corsiva" charset="0"/>
              </a:rPr>
              <a:t>What happened to the motion in y-direction?</a:t>
            </a:r>
            <a:endParaRPr lang="en-US" sz="1800" b="1" baseline="-25000">
              <a:solidFill>
                <a:srgbClr val="800000"/>
              </a:solidFill>
              <a:latin typeface="Monotype Corsiva" charset="0"/>
            </a:endParaRPr>
          </a:p>
        </p:txBody>
      </p:sp>
      <p:sp>
        <p:nvSpPr>
          <p:cNvPr id="9" name="Footer Placeholder 8">
            <a:extLst>
              <a:ext uri="{FF2B5EF4-FFF2-40B4-BE49-F238E27FC236}">
                <a16:creationId xmlns:a16="http://schemas.microsoft.com/office/drawing/2014/main" id="{0A8CA2EA-B2DF-E74F-9566-4BF8E4E86B94}"/>
              </a:ext>
            </a:extLst>
          </p:cNvPr>
          <p:cNvSpPr>
            <a:spLocks noGrp="1"/>
          </p:cNvSpPr>
          <p:nvPr>
            <p:ph type="ftr" sz="quarter" idx="11"/>
          </p:nvPr>
        </p:nvSpPr>
        <p:spPr/>
        <p:txBody>
          <a:bodyPr/>
          <a:lstStyle/>
          <a:p>
            <a:pPr>
              <a:defRPr/>
            </a:pPr>
            <a:r>
              <a:rPr lang="de-DE"/>
              <a:t>PHYS 1443-003, Spring 2021                    Dr. Jaehoon Yu</a:t>
            </a:r>
            <a:endParaRPr lang="en-US"/>
          </a:p>
        </p:txBody>
      </p:sp>
      <p:sp>
        <p:nvSpPr>
          <p:cNvPr id="10" name="Slide Number Placeholder 9">
            <a:extLst>
              <a:ext uri="{FF2B5EF4-FFF2-40B4-BE49-F238E27FC236}">
                <a16:creationId xmlns:a16="http://schemas.microsoft.com/office/drawing/2014/main" id="{73FFF356-6CBD-E742-A0FA-71438C382B3F}"/>
              </a:ext>
            </a:extLst>
          </p:cNvPr>
          <p:cNvSpPr>
            <a:spLocks noGrp="1"/>
          </p:cNvSpPr>
          <p:nvPr>
            <p:ph type="sldNum" sz="quarter" idx="12"/>
          </p:nvPr>
        </p:nvSpPr>
        <p:spPr/>
        <p:txBody>
          <a:bodyPr/>
          <a:lstStyle/>
          <a:p>
            <a:pPr>
              <a:defRPr/>
            </a:pPr>
            <a:fld id="{BEF3D8A4-74EF-534D-976E-1FB9C4B72804}" type="slidenum">
              <a:rPr lang="en-US" smtClean="0"/>
              <a:pPr>
                <a:defRPr/>
              </a:pPr>
              <a:t>17</a:t>
            </a:fld>
            <a:endParaRPr lang="en-US"/>
          </a:p>
        </p:txBody>
      </p:sp>
    </p:spTree>
    <p:extLst>
      <p:ext uri="{BB962C8B-B14F-4D97-AF65-F5344CB8AC3E}">
        <p14:creationId xmlns:p14="http://schemas.microsoft.com/office/powerpoint/2010/main" val="668772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wipe(left)">
                                      <p:cBhvr>
                                        <p:cTn id="7" dur="500"/>
                                        <p:tgtEl>
                                          <p:spTgt spid="481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8131"/>
                                        </p:tgtEl>
                                        <p:attrNameLst>
                                          <p:attrName>style.visibility</p:attrName>
                                        </p:attrNameLst>
                                      </p:cBhvr>
                                      <p:to>
                                        <p:strVal val="visible"/>
                                      </p:to>
                                    </p:set>
                                    <p:animEffect transition="in" filter="wipe(left)">
                                      <p:cBhvr>
                                        <p:cTn id="12" dur="500"/>
                                        <p:tgtEl>
                                          <p:spTgt spid="48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8133"/>
                                        </p:tgtEl>
                                        <p:attrNameLst>
                                          <p:attrName>style.visibility</p:attrName>
                                        </p:attrNameLst>
                                      </p:cBhvr>
                                      <p:to>
                                        <p:strVal val="visible"/>
                                      </p:to>
                                    </p:set>
                                    <p:animEffect transition="in" filter="wipe(left)">
                                      <p:cBhvr>
                                        <p:cTn id="17" dur="500"/>
                                        <p:tgtEl>
                                          <p:spTgt spid="48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8134"/>
                                        </p:tgtEl>
                                        <p:attrNameLst>
                                          <p:attrName>style.visibility</p:attrName>
                                        </p:attrNameLst>
                                      </p:cBhvr>
                                      <p:to>
                                        <p:strVal val="visible"/>
                                      </p:to>
                                    </p:set>
                                    <p:animEffect transition="in" filter="wipe(left)">
                                      <p:cBhvr>
                                        <p:cTn id="22" dur="500"/>
                                        <p:tgtEl>
                                          <p:spTgt spid="48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8138"/>
                                        </p:tgtEl>
                                        <p:attrNameLst>
                                          <p:attrName>style.visibility</p:attrName>
                                        </p:attrNameLst>
                                      </p:cBhvr>
                                      <p:to>
                                        <p:strVal val="visible"/>
                                      </p:to>
                                    </p:set>
                                    <p:animEffect transition="in" filter="wipe(left)">
                                      <p:cBhvr>
                                        <p:cTn id="32" dur="500"/>
                                        <p:tgtEl>
                                          <p:spTgt spid="481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8142"/>
                                        </p:tgtEl>
                                        <p:attrNameLst>
                                          <p:attrName>style.visibility</p:attrName>
                                        </p:attrNameLst>
                                      </p:cBhvr>
                                      <p:to>
                                        <p:strVal val="visible"/>
                                      </p:to>
                                    </p:set>
                                    <p:animEffect transition="in" filter="wipe(left)">
                                      <p:cBhvr>
                                        <p:cTn id="37" dur="500"/>
                                        <p:tgtEl>
                                          <p:spTgt spid="481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8139"/>
                                        </p:tgtEl>
                                        <p:attrNameLst>
                                          <p:attrName>style.visibility</p:attrName>
                                        </p:attrNameLst>
                                      </p:cBhvr>
                                      <p:to>
                                        <p:strVal val="visible"/>
                                      </p:to>
                                    </p:set>
                                    <p:animEffect transition="in" filter="wipe(left)">
                                      <p:cBhvr>
                                        <p:cTn id="42" dur="500"/>
                                        <p:tgtEl>
                                          <p:spTgt spid="481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8140"/>
                                        </p:tgtEl>
                                        <p:attrNameLst>
                                          <p:attrName>style.visibility</p:attrName>
                                        </p:attrNameLst>
                                      </p:cBhvr>
                                      <p:to>
                                        <p:strVal val="visible"/>
                                      </p:to>
                                    </p:set>
                                    <p:animEffect transition="in" filter="wipe(left)">
                                      <p:cBhvr>
                                        <p:cTn id="52" dur="500"/>
                                        <p:tgtEl>
                                          <p:spTgt spid="481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8141"/>
                                        </p:tgtEl>
                                        <p:attrNameLst>
                                          <p:attrName>style.visibility</p:attrName>
                                        </p:attrNameLst>
                                      </p:cBhvr>
                                      <p:to>
                                        <p:strVal val="visible"/>
                                      </p:to>
                                    </p:set>
                                    <p:animEffect transition="in" filter="wipe(left)">
                                      <p:cBhvr>
                                        <p:cTn id="62" dur="500"/>
                                        <p:tgtEl>
                                          <p:spTgt spid="4814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8149"/>
                                        </p:tgtEl>
                                        <p:attrNameLst>
                                          <p:attrName>style.visibility</p:attrName>
                                        </p:attrNameLst>
                                      </p:cBhvr>
                                      <p:to>
                                        <p:strVal val="visible"/>
                                      </p:to>
                                    </p:set>
                                    <p:animEffect transition="in" filter="wipe(left)">
                                      <p:cBhvr>
                                        <p:cTn id="72" dur="500"/>
                                        <p:tgtEl>
                                          <p:spTgt spid="4814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iterate type="wd">
                                    <p:tmPct val="10000"/>
                                  </p:iterate>
                                  <p:childTnLst>
                                    <p:set>
                                      <p:cBhvr>
                                        <p:cTn id="76" dur="1" fill="hold">
                                          <p:stCondLst>
                                            <p:cond delay="0"/>
                                          </p:stCondLst>
                                        </p:cTn>
                                        <p:tgtEl>
                                          <p:spTgt spid="7"/>
                                        </p:tgtEl>
                                        <p:attrNameLst>
                                          <p:attrName>style.visibility</p:attrName>
                                        </p:attrNameLst>
                                      </p:cBhvr>
                                      <p:to>
                                        <p:strVal val="visible"/>
                                      </p:to>
                                    </p:set>
                                    <p:animEffect transition="in" filter="wipe(up)">
                                      <p:cBhvr>
                                        <p:cTn id="77" dur="5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iterate type="wd">
                                    <p:tmPct val="10000"/>
                                  </p:iterate>
                                  <p:childTnLst>
                                    <p:set>
                                      <p:cBhvr>
                                        <p:cTn id="81" dur="1" fill="hold">
                                          <p:stCondLst>
                                            <p:cond delay="0"/>
                                          </p:stCondLst>
                                        </p:cTn>
                                        <p:tgtEl>
                                          <p:spTgt spid="6"/>
                                        </p:tgtEl>
                                        <p:attrNameLst>
                                          <p:attrName>style.visibility</p:attrName>
                                        </p:attrNameLst>
                                      </p:cBhvr>
                                      <p:to>
                                        <p:strVal val="visible"/>
                                      </p:to>
                                    </p:set>
                                    <p:animEffect transition="in" filter="wipe(down)">
                                      <p:cBhvr>
                                        <p:cTn id="82" dur="500"/>
                                        <p:tgtEl>
                                          <p:spTgt spid="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
                                        </p:tgtEl>
                                        <p:attrNameLst>
                                          <p:attrName>style.visibility</p:attrName>
                                        </p:attrNameLst>
                                      </p:cBhvr>
                                      <p:to>
                                        <p:strVal val="visible"/>
                                      </p:to>
                                    </p:set>
                                    <p:animEffect transition="in" filter="wipe(left)">
                                      <p:cBhvr>
                                        <p:cTn id="87" dur="500"/>
                                        <p:tgtEl>
                                          <p:spTgt spid="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48153"/>
                                        </p:tgtEl>
                                        <p:attrNameLst>
                                          <p:attrName>style.visibility</p:attrName>
                                        </p:attrNameLst>
                                      </p:cBhvr>
                                      <p:to>
                                        <p:strVal val="visible"/>
                                      </p:to>
                                    </p:set>
                                    <p:animEffect transition="in" filter="wipe(left)">
                                      <p:cBhvr>
                                        <p:cTn id="92" dur="500"/>
                                        <p:tgtEl>
                                          <p:spTgt spid="4815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8154"/>
                                        </p:tgtEl>
                                        <p:attrNameLst>
                                          <p:attrName>style.visibility</p:attrName>
                                        </p:attrNameLst>
                                      </p:cBhvr>
                                      <p:to>
                                        <p:strVal val="visible"/>
                                      </p:to>
                                    </p:set>
                                    <p:animEffect transition="in" filter="wipe(left)">
                                      <p:cBhvr>
                                        <p:cTn id="97" dur="500"/>
                                        <p:tgtEl>
                                          <p:spTgt spid="4815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8170"/>
                                        </p:tgtEl>
                                        <p:attrNameLst>
                                          <p:attrName>style.visibility</p:attrName>
                                        </p:attrNameLst>
                                      </p:cBhvr>
                                      <p:to>
                                        <p:strVal val="visible"/>
                                      </p:to>
                                    </p:set>
                                    <p:animEffect transition="in" filter="wipe(left)">
                                      <p:cBhvr>
                                        <p:cTn id="102" dur="500"/>
                                        <p:tgtEl>
                                          <p:spTgt spid="4817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8171"/>
                                        </p:tgtEl>
                                        <p:attrNameLst>
                                          <p:attrName>style.visibility</p:attrName>
                                        </p:attrNameLst>
                                      </p:cBhvr>
                                      <p:to>
                                        <p:strVal val="visible"/>
                                      </p:to>
                                    </p:set>
                                    <p:animEffect transition="in" filter="wipe(left)">
                                      <p:cBhvr>
                                        <p:cTn id="107" dur="500"/>
                                        <p:tgtEl>
                                          <p:spTgt spid="4817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48158"/>
                                        </p:tgtEl>
                                        <p:attrNameLst>
                                          <p:attrName>style.visibility</p:attrName>
                                        </p:attrNameLst>
                                      </p:cBhvr>
                                      <p:to>
                                        <p:strVal val="visible"/>
                                      </p:to>
                                    </p:set>
                                    <p:animEffect transition="in" filter="wipe(left)">
                                      <p:cBhvr>
                                        <p:cTn id="112" dur="500"/>
                                        <p:tgtEl>
                                          <p:spTgt spid="4815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8157"/>
                                        </p:tgtEl>
                                        <p:attrNameLst>
                                          <p:attrName>style.visibility</p:attrName>
                                        </p:attrNameLst>
                                      </p:cBhvr>
                                      <p:to>
                                        <p:strVal val="visible"/>
                                      </p:to>
                                    </p:set>
                                    <p:animEffect transition="in" filter="wipe(left)">
                                      <p:cBhvr>
                                        <p:cTn id="117" dur="500"/>
                                        <p:tgtEl>
                                          <p:spTgt spid="4815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8172"/>
                                        </p:tgtEl>
                                        <p:attrNameLst>
                                          <p:attrName>style.visibility</p:attrName>
                                        </p:attrNameLst>
                                      </p:cBhvr>
                                      <p:to>
                                        <p:strVal val="visible"/>
                                      </p:to>
                                    </p:set>
                                    <p:animEffect transition="in" filter="wipe(left)">
                                      <p:cBhvr>
                                        <p:cTn id="122" dur="500"/>
                                        <p:tgtEl>
                                          <p:spTgt spid="4817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48173"/>
                                        </p:tgtEl>
                                        <p:attrNameLst>
                                          <p:attrName>style.visibility</p:attrName>
                                        </p:attrNameLst>
                                      </p:cBhvr>
                                      <p:to>
                                        <p:strVal val="visible"/>
                                      </p:to>
                                    </p:set>
                                    <p:animEffect transition="in" filter="wipe(left)">
                                      <p:cBhvr>
                                        <p:cTn id="127" dur="500"/>
                                        <p:tgtEl>
                                          <p:spTgt spid="4817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48174"/>
                                        </p:tgtEl>
                                        <p:attrNameLst>
                                          <p:attrName>style.visibility</p:attrName>
                                        </p:attrNameLst>
                                      </p:cBhvr>
                                      <p:to>
                                        <p:strVal val="visible"/>
                                      </p:to>
                                    </p:set>
                                    <p:animEffect transition="in" filter="wipe(left)">
                                      <p:cBhvr>
                                        <p:cTn id="132" dur="500"/>
                                        <p:tgtEl>
                                          <p:spTgt spid="4817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48159"/>
                                        </p:tgtEl>
                                        <p:attrNameLst>
                                          <p:attrName>style.visibility</p:attrName>
                                        </p:attrNameLst>
                                      </p:cBhvr>
                                      <p:to>
                                        <p:strVal val="visible"/>
                                      </p:to>
                                    </p:set>
                                    <p:animEffect transition="in" filter="wipe(left)">
                                      <p:cBhvr>
                                        <p:cTn id="137" dur="500"/>
                                        <p:tgtEl>
                                          <p:spTgt spid="4815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grpId="0" nodeType="clickEffect">
                                  <p:stCondLst>
                                    <p:cond delay="0"/>
                                  </p:stCondLst>
                                  <p:iterate type="wd">
                                    <p:tmPct val="10000"/>
                                  </p:iterate>
                                  <p:childTnLst>
                                    <p:set>
                                      <p:cBhvr>
                                        <p:cTn id="141" dur="1" fill="hold">
                                          <p:stCondLst>
                                            <p:cond delay="0"/>
                                          </p:stCondLst>
                                        </p:cTn>
                                        <p:tgtEl>
                                          <p:spTgt spid="48155"/>
                                        </p:tgtEl>
                                        <p:attrNameLst>
                                          <p:attrName>style.visibility</p:attrName>
                                        </p:attrNameLst>
                                      </p:cBhvr>
                                      <p:to>
                                        <p:strVal val="visible"/>
                                      </p:to>
                                    </p:set>
                                    <p:animEffect transition="in" filter="wipe(left)">
                                      <p:cBhvr>
                                        <p:cTn id="142" dur="500"/>
                                        <p:tgtEl>
                                          <p:spTgt spid="48155"/>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48156"/>
                                        </p:tgtEl>
                                        <p:attrNameLst>
                                          <p:attrName>style.visibility</p:attrName>
                                        </p:attrNameLst>
                                      </p:cBhvr>
                                      <p:to>
                                        <p:strVal val="visible"/>
                                      </p:to>
                                    </p:set>
                                    <p:animEffect transition="in" filter="wipe(left)">
                                      <p:cBhvr>
                                        <p:cTn id="147" dur="500"/>
                                        <p:tgtEl>
                                          <p:spTgt spid="4815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48175"/>
                                        </p:tgtEl>
                                        <p:attrNameLst>
                                          <p:attrName>style.visibility</p:attrName>
                                        </p:attrNameLst>
                                      </p:cBhvr>
                                      <p:to>
                                        <p:strVal val="visible"/>
                                      </p:to>
                                    </p:set>
                                    <p:animEffect transition="in" filter="wipe(left)">
                                      <p:cBhvr>
                                        <p:cTn id="152" dur="500"/>
                                        <p:tgtEl>
                                          <p:spTgt spid="4817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nodeType="clickEffect">
                                  <p:stCondLst>
                                    <p:cond delay="0"/>
                                  </p:stCondLst>
                                  <p:iterate type="wd">
                                    <p:tmPct val="10000"/>
                                  </p:iterate>
                                  <p:childTnLst>
                                    <p:set>
                                      <p:cBhvr>
                                        <p:cTn id="156" dur="1" fill="hold">
                                          <p:stCondLst>
                                            <p:cond delay="0"/>
                                          </p:stCondLst>
                                        </p:cTn>
                                        <p:tgtEl>
                                          <p:spTgt spid="48176"/>
                                        </p:tgtEl>
                                        <p:attrNameLst>
                                          <p:attrName>style.visibility</p:attrName>
                                        </p:attrNameLst>
                                      </p:cBhvr>
                                      <p:to>
                                        <p:strVal val="visible"/>
                                      </p:to>
                                    </p:set>
                                    <p:animEffect transition="in" filter="wipe(left)">
                                      <p:cBhvr>
                                        <p:cTn id="157" dur="500"/>
                                        <p:tgtEl>
                                          <p:spTgt spid="4817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48160"/>
                                        </p:tgtEl>
                                        <p:attrNameLst>
                                          <p:attrName>style.visibility</p:attrName>
                                        </p:attrNameLst>
                                      </p:cBhvr>
                                      <p:to>
                                        <p:strVal val="visible"/>
                                      </p:to>
                                    </p:set>
                                    <p:animEffect transition="in" filter="wipe(left)">
                                      <p:cBhvr>
                                        <p:cTn id="162" dur="500"/>
                                        <p:tgtEl>
                                          <p:spTgt spid="4816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8" fill="hold" nodeType="clickEffect">
                                  <p:stCondLst>
                                    <p:cond delay="0"/>
                                  </p:stCondLst>
                                  <p:iterate type="wd">
                                    <p:tmPct val="10000"/>
                                  </p:iterate>
                                  <p:childTnLst>
                                    <p:set>
                                      <p:cBhvr>
                                        <p:cTn id="166" dur="1" fill="hold">
                                          <p:stCondLst>
                                            <p:cond delay="0"/>
                                          </p:stCondLst>
                                        </p:cTn>
                                        <p:tgtEl>
                                          <p:spTgt spid="48177"/>
                                        </p:tgtEl>
                                        <p:attrNameLst>
                                          <p:attrName>style.visibility</p:attrName>
                                        </p:attrNameLst>
                                      </p:cBhvr>
                                      <p:to>
                                        <p:strVal val="visible"/>
                                      </p:to>
                                    </p:set>
                                    <p:animEffect transition="in" filter="wipe(left)">
                                      <p:cBhvr>
                                        <p:cTn id="167" dur="500"/>
                                        <p:tgtEl>
                                          <p:spTgt spid="48177"/>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nodeType="clickEffect">
                                  <p:stCondLst>
                                    <p:cond delay="0"/>
                                  </p:stCondLst>
                                  <p:iterate type="wd">
                                    <p:tmPct val="10000"/>
                                  </p:iterate>
                                  <p:childTnLst>
                                    <p:set>
                                      <p:cBhvr>
                                        <p:cTn id="171" dur="1" fill="hold">
                                          <p:stCondLst>
                                            <p:cond delay="0"/>
                                          </p:stCondLst>
                                        </p:cTn>
                                        <p:tgtEl>
                                          <p:spTgt spid="48178"/>
                                        </p:tgtEl>
                                        <p:attrNameLst>
                                          <p:attrName>style.visibility</p:attrName>
                                        </p:attrNameLst>
                                      </p:cBhvr>
                                      <p:to>
                                        <p:strVal val="visible"/>
                                      </p:to>
                                    </p:set>
                                    <p:animEffect transition="in" filter="wipe(left)">
                                      <p:cBhvr>
                                        <p:cTn id="172" dur="500"/>
                                        <p:tgtEl>
                                          <p:spTgt spid="48178"/>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grpId="0" nodeType="clickEffect">
                                  <p:stCondLst>
                                    <p:cond delay="0"/>
                                  </p:stCondLst>
                                  <p:iterate type="wd">
                                    <p:tmPct val="10000"/>
                                  </p:iterate>
                                  <p:childTnLst>
                                    <p:set>
                                      <p:cBhvr>
                                        <p:cTn id="176" dur="1" fill="hold">
                                          <p:stCondLst>
                                            <p:cond delay="0"/>
                                          </p:stCondLst>
                                        </p:cTn>
                                        <p:tgtEl>
                                          <p:spTgt spid="48179"/>
                                        </p:tgtEl>
                                        <p:attrNameLst>
                                          <p:attrName>style.visibility</p:attrName>
                                        </p:attrNameLst>
                                      </p:cBhvr>
                                      <p:to>
                                        <p:strVal val="visible"/>
                                      </p:to>
                                    </p:set>
                                    <p:animEffect transition="in" filter="wipe(left)">
                                      <p:cBhvr>
                                        <p:cTn id="177" dur="500"/>
                                        <p:tgtEl>
                                          <p:spTgt spid="4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build="p" autoUpdateAnimBg="0"/>
      <p:bldP spid="48138" grpId="0" animBg="1" autoUpdateAnimBg="0"/>
      <p:bldP spid="48139" grpId="0"/>
      <p:bldP spid="48140" grpId="0"/>
      <p:bldP spid="48141" grpId="0"/>
      <p:bldP spid="48142" grpId="0" animBg="1"/>
      <p:bldP spid="48149" grpId="0" animBg="1" autoUpdateAnimBg="0"/>
      <p:bldP spid="48153" grpId="0" animBg="1" autoUpdateAnimBg="0"/>
      <p:bldP spid="48155" grpId="0" animBg="1" autoUpdateAnimBg="0"/>
      <p:bldP spid="4817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3176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259F52-ECD3-F143-BAB8-2DA2CB1016DC}"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49154" name="Picture 2" descr="bd0730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30550"/>
            <a:ext cx="1219200"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4" name="Rectangle 3"/>
          <p:cNvSpPr>
            <a:spLocks noGrp="1" noChangeArrowheads="1"/>
          </p:cNvSpPr>
          <p:nvPr>
            <p:ph type="title"/>
          </p:nvPr>
        </p:nvSpPr>
        <p:spPr>
          <a:xfrm>
            <a:off x="685800" y="76200"/>
            <a:ext cx="7772400" cy="762000"/>
          </a:xfrm>
        </p:spPr>
        <p:txBody>
          <a:bodyPr/>
          <a:lstStyle/>
          <a:p>
            <a:r>
              <a:rPr lang="en-US" dirty="0">
                <a:latin typeface="Arial Narrow" charset="0"/>
                <a:ea typeface="ＭＳ Ｐゴシック" charset="0"/>
                <a:cs typeface="ＭＳ Ｐゴシック" charset="0"/>
              </a:rPr>
              <a:t>Example for Using Newton’s Laws</a:t>
            </a:r>
          </a:p>
        </p:txBody>
      </p:sp>
      <p:sp>
        <p:nvSpPr>
          <p:cNvPr id="49156" name="Text Box 4"/>
          <p:cNvSpPr txBox="1">
            <a:spLocks noChangeArrowheads="1"/>
          </p:cNvSpPr>
          <p:nvPr/>
        </p:nvSpPr>
        <p:spPr bwMode="auto">
          <a:xfrm>
            <a:off x="685800" y="914400"/>
            <a:ext cx="8001000" cy="1125538"/>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traffic light weighing 125 N hangs from a cable tied to two other cables fastened to a support.  The upper cables make angles of </a:t>
            </a:r>
            <a:r>
              <a:rPr lang="en-US" sz="2200">
                <a:solidFill>
                  <a:srgbClr val="800000"/>
                </a:solidFill>
                <a:latin typeface="Arial Narrow" charset="0"/>
              </a:rPr>
              <a:t>37.0</a:t>
            </a:r>
            <a:r>
              <a:rPr lang="en-US" sz="2200" baseline="30000">
                <a:solidFill>
                  <a:srgbClr val="800000"/>
                </a:solidFill>
                <a:latin typeface="Arial Narrow" charset="0"/>
              </a:rPr>
              <a:t>o</a:t>
            </a:r>
            <a:r>
              <a:rPr lang="en-US" sz="2200">
                <a:solidFill>
                  <a:srgbClr val="800000"/>
                </a:solidFill>
                <a:latin typeface="Arial Narrow" charset="0"/>
              </a:rPr>
              <a:t> and 53.0</a:t>
            </a:r>
            <a:r>
              <a:rPr lang="en-US" sz="2200" baseline="30000">
                <a:solidFill>
                  <a:srgbClr val="800000"/>
                </a:solidFill>
                <a:latin typeface="Arial Narrow" charset="0"/>
              </a:rPr>
              <a:t>o </a:t>
            </a:r>
            <a:r>
              <a:rPr lang="en-US" sz="2200">
                <a:solidFill>
                  <a:srgbClr val="800000"/>
                </a:solidFill>
                <a:latin typeface="Arial Narrow" charset="0"/>
              </a:rPr>
              <a:t>with the horizontal</a:t>
            </a:r>
            <a:r>
              <a:rPr lang="en-US" sz="2200">
                <a:solidFill>
                  <a:schemeClr val="accent2"/>
                </a:solidFill>
                <a:latin typeface="Arial Narrow" charset="0"/>
              </a:rPr>
              <a:t>.  Find the </a:t>
            </a:r>
            <a:r>
              <a:rPr lang="en-US" sz="2200">
                <a:solidFill>
                  <a:srgbClr val="800000"/>
                </a:solidFill>
                <a:latin typeface="Arial Narrow" charset="0"/>
              </a:rPr>
              <a:t>tension</a:t>
            </a:r>
            <a:r>
              <a:rPr lang="en-US" sz="2200">
                <a:solidFill>
                  <a:schemeClr val="accent2"/>
                </a:solidFill>
                <a:latin typeface="Arial Narrow" charset="0"/>
              </a:rPr>
              <a:t> in the three cables.  </a:t>
            </a:r>
            <a:endParaRPr lang="en-US" sz="2200"/>
          </a:p>
        </p:txBody>
      </p:sp>
      <p:graphicFrame>
        <p:nvGraphicFramePr>
          <p:cNvPr id="49157" name="Object 2"/>
          <p:cNvGraphicFramePr>
            <a:graphicFrameLocks noChangeAspect="1"/>
          </p:cNvGraphicFramePr>
          <p:nvPr/>
        </p:nvGraphicFramePr>
        <p:xfrm>
          <a:off x="2743200" y="3910013"/>
          <a:ext cx="511175" cy="382587"/>
        </p:xfrm>
        <a:graphic>
          <a:graphicData uri="http://schemas.openxmlformats.org/presentationml/2006/ole">
            <mc:AlternateContent xmlns:mc="http://schemas.openxmlformats.org/markup-compatibility/2006">
              <mc:Choice xmlns:v="urn:schemas-microsoft-com:vml" Requires="v">
                <p:oleObj spid="_x0000_s203046" name="Equation" r:id="rId4" imgW="279400" imgH="203200" progId="Equation.DSMT4">
                  <p:embed/>
                </p:oleObj>
              </mc:Choice>
              <mc:Fallback>
                <p:oleObj name="Equation" r:id="rId4" imgW="279400" imgH="203200" progId="Equation.DSMT4">
                  <p:embed/>
                  <p:pic>
                    <p:nvPicPr>
                      <p:cNvPr id="49157" name="Object 2"/>
                      <p:cNvPicPr>
                        <a:picLocks noChangeAspect="1" noChangeArrowheads="1"/>
                      </p:cNvPicPr>
                      <p:nvPr/>
                    </p:nvPicPr>
                    <p:blipFill>
                      <a:blip r:embed="rId5"/>
                      <a:srcRect/>
                      <a:stretch>
                        <a:fillRect/>
                      </a:stretch>
                    </p:blipFill>
                    <p:spPr bwMode="auto">
                      <a:xfrm>
                        <a:off x="2743200" y="3910013"/>
                        <a:ext cx="511175" cy="3825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158" name="AutoShape 6"/>
          <p:cNvSpPr>
            <a:spLocks noChangeArrowheads="1"/>
          </p:cNvSpPr>
          <p:nvPr/>
        </p:nvSpPr>
        <p:spPr bwMode="auto">
          <a:xfrm>
            <a:off x="3048000" y="2590800"/>
            <a:ext cx="1371600" cy="990600"/>
          </a:xfrm>
          <a:prstGeom prst="rightArrow">
            <a:avLst>
              <a:gd name="adj1" fmla="val 50000"/>
              <a:gd name="adj2" fmla="val 34615"/>
            </a:avLst>
          </a:prstGeom>
          <a:solidFill>
            <a:srgbClr val="FFFFCC"/>
          </a:solidFill>
          <a:ln w="38100">
            <a:solidFill>
              <a:srgbClr val="A50021"/>
            </a:solidFill>
            <a:miter lim="800000"/>
            <a:headEnd/>
            <a:tailEnd/>
          </a:ln>
        </p:spPr>
        <p:txBody>
          <a:bodyPr wrap="none" anchor="ct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533400" y="2286000"/>
            <a:ext cx="2209800" cy="1219200"/>
            <a:chOff x="336" y="1440"/>
            <a:chExt cx="1392" cy="768"/>
          </a:xfrm>
        </p:grpSpPr>
        <p:sp>
          <p:nvSpPr>
            <p:cNvPr id="31797" name="Line 8"/>
            <p:cNvSpPr>
              <a:spLocks noChangeShapeType="1"/>
            </p:cNvSpPr>
            <p:nvPr/>
          </p:nvSpPr>
          <p:spPr bwMode="auto">
            <a:xfrm>
              <a:off x="336" y="1440"/>
              <a:ext cx="1392" cy="0"/>
            </a:xfrm>
            <a:prstGeom prst="line">
              <a:avLst/>
            </a:prstGeom>
            <a:noFill/>
            <a:ln w="127000">
              <a:pattFill prst="dkUpDiag">
                <a:fgClr>
                  <a:srgbClr val="6633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98" name="Line 9"/>
            <p:cNvSpPr>
              <a:spLocks noChangeShapeType="1"/>
            </p:cNvSpPr>
            <p:nvPr/>
          </p:nvSpPr>
          <p:spPr bwMode="auto">
            <a:xfrm>
              <a:off x="528" y="1488"/>
              <a:ext cx="624" cy="336"/>
            </a:xfrm>
            <a:prstGeom prst="line">
              <a:avLst/>
            </a:prstGeom>
            <a:noFill/>
            <a:ln w="38100">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99" name="Line 10"/>
            <p:cNvSpPr>
              <a:spLocks noChangeShapeType="1"/>
            </p:cNvSpPr>
            <p:nvPr/>
          </p:nvSpPr>
          <p:spPr bwMode="auto">
            <a:xfrm flipH="1">
              <a:off x="1152" y="1488"/>
              <a:ext cx="432" cy="336"/>
            </a:xfrm>
            <a:prstGeom prst="line">
              <a:avLst/>
            </a:prstGeom>
            <a:noFill/>
            <a:ln w="38100">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800" name="Line 11"/>
            <p:cNvSpPr>
              <a:spLocks noChangeShapeType="1"/>
            </p:cNvSpPr>
            <p:nvPr/>
          </p:nvSpPr>
          <p:spPr bwMode="auto">
            <a:xfrm>
              <a:off x="1152" y="1824"/>
              <a:ext cx="0" cy="384"/>
            </a:xfrm>
            <a:prstGeom prst="line">
              <a:avLst/>
            </a:prstGeom>
            <a:noFill/>
            <a:ln w="38100">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1801" name="Group 12"/>
            <p:cNvGrpSpPr>
              <a:grpSpLocks/>
            </p:cNvGrpSpPr>
            <p:nvPr/>
          </p:nvGrpSpPr>
          <p:grpSpPr bwMode="auto">
            <a:xfrm>
              <a:off x="1141" y="1440"/>
              <a:ext cx="299" cy="192"/>
              <a:chOff x="1141" y="1440"/>
              <a:chExt cx="299" cy="192"/>
            </a:xfrm>
          </p:grpSpPr>
          <p:sp>
            <p:nvSpPr>
              <p:cNvPr id="31805" name="AutoShape 13"/>
              <p:cNvSpPr>
                <a:spLocks noChangeArrowheads="1"/>
              </p:cNvSpPr>
              <p:nvPr/>
            </p:nvSpPr>
            <p:spPr bwMode="auto">
              <a:xfrm rot="5400000">
                <a:off x="1320" y="1512"/>
                <a:ext cx="192" cy="48"/>
              </a:xfrm>
              <a:prstGeom prst="curvedUp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1806" name="Text Box 14"/>
              <p:cNvSpPr txBox="1">
                <a:spLocks noChangeArrowheads="1"/>
              </p:cNvSpPr>
              <p:nvPr/>
            </p:nvSpPr>
            <p:spPr bwMode="auto">
              <a:xfrm>
                <a:off x="1141" y="1440"/>
                <a:ext cx="25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53</a:t>
                </a:r>
                <a:r>
                  <a:rPr lang="en-US" sz="1400" baseline="30000">
                    <a:solidFill>
                      <a:srgbClr val="333399"/>
                    </a:solidFill>
                    <a:latin typeface="Arial Narrow" charset="0"/>
                  </a:rPr>
                  <a:t>o</a:t>
                </a:r>
              </a:p>
            </p:txBody>
          </p:sp>
        </p:grpSp>
        <p:grpSp>
          <p:nvGrpSpPr>
            <p:cNvPr id="31802" name="Group 15"/>
            <p:cNvGrpSpPr>
              <a:grpSpLocks/>
            </p:cNvGrpSpPr>
            <p:nvPr/>
          </p:nvGrpSpPr>
          <p:grpSpPr bwMode="auto">
            <a:xfrm>
              <a:off x="672" y="1440"/>
              <a:ext cx="299" cy="192"/>
              <a:chOff x="672" y="1440"/>
              <a:chExt cx="299" cy="192"/>
            </a:xfrm>
          </p:grpSpPr>
          <p:sp>
            <p:nvSpPr>
              <p:cNvPr id="31803" name="Text Box 16"/>
              <p:cNvSpPr txBox="1">
                <a:spLocks noChangeArrowheads="1"/>
              </p:cNvSpPr>
              <p:nvPr/>
            </p:nvSpPr>
            <p:spPr bwMode="auto">
              <a:xfrm>
                <a:off x="720" y="1440"/>
                <a:ext cx="25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804" name="AutoShape 17"/>
              <p:cNvSpPr>
                <a:spLocks noChangeArrowheads="1"/>
              </p:cNvSpPr>
              <p:nvPr/>
            </p:nvSpPr>
            <p:spPr bwMode="auto">
              <a:xfrm rot="5400000">
                <a:off x="636" y="150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5" name="Group 18"/>
          <p:cNvGrpSpPr>
            <a:grpSpLocks/>
          </p:cNvGrpSpPr>
          <p:nvPr/>
        </p:nvGrpSpPr>
        <p:grpSpPr bwMode="auto">
          <a:xfrm>
            <a:off x="4740275" y="2057400"/>
            <a:ext cx="1889125" cy="1371600"/>
            <a:chOff x="2986" y="1296"/>
            <a:chExt cx="1190" cy="864"/>
          </a:xfrm>
        </p:grpSpPr>
        <p:grpSp>
          <p:nvGrpSpPr>
            <p:cNvPr id="31792" name="Group 19"/>
            <p:cNvGrpSpPr>
              <a:grpSpLocks/>
            </p:cNvGrpSpPr>
            <p:nvPr/>
          </p:nvGrpSpPr>
          <p:grpSpPr bwMode="auto">
            <a:xfrm>
              <a:off x="2986" y="1440"/>
              <a:ext cx="1190" cy="720"/>
              <a:chOff x="2304" y="1440"/>
              <a:chExt cx="1190" cy="720"/>
            </a:xfrm>
          </p:grpSpPr>
          <p:sp>
            <p:nvSpPr>
              <p:cNvPr id="31794" name="Line 20"/>
              <p:cNvSpPr>
                <a:spLocks noChangeShapeType="1"/>
              </p:cNvSpPr>
              <p:nvPr/>
            </p:nvSpPr>
            <p:spPr bwMode="auto">
              <a:xfrm>
                <a:off x="2304" y="2016"/>
                <a:ext cx="1008"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95" name="Line 21"/>
              <p:cNvSpPr>
                <a:spLocks noChangeShapeType="1"/>
              </p:cNvSpPr>
              <p:nvPr/>
            </p:nvSpPr>
            <p:spPr bwMode="auto">
              <a:xfrm rot="5400000">
                <a:off x="2472" y="1800"/>
                <a:ext cx="720"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96" name="Text Box 22"/>
              <p:cNvSpPr txBox="1">
                <a:spLocks noChangeArrowheads="1"/>
              </p:cNvSpPr>
              <p:nvPr/>
            </p:nvSpPr>
            <p:spPr bwMode="auto">
              <a:xfrm>
                <a:off x="3312" y="1879"/>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1793" name="Text Box 23"/>
            <p:cNvSpPr txBox="1">
              <a:spLocks noChangeArrowheads="1"/>
            </p:cNvSpPr>
            <p:nvPr/>
          </p:nvSpPr>
          <p:spPr bwMode="auto">
            <a:xfrm>
              <a:off x="3360" y="1296"/>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pSp>
        <p:nvGrpSpPr>
          <p:cNvPr id="7" name="Group 24"/>
          <p:cNvGrpSpPr>
            <a:grpSpLocks/>
          </p:cNvGrpSpPr>
          <p:nvPr/>
        </p:nvGrpSpPr>
        <p:grpSpPr bwMode="auto">
          <a:xfrm>
            <a:off x="4587875" y="2476500"/>
            <a:ext cx="990600" cy="723900"/>
            <a:chOff x="2208" y="1560"/>
            <a:chExt cx="624" cy="456"/>
          </a:xfrm>
        </p:grpSpPr>
        <p:grpSp>
          <p:nvGrpSpPr>
            <p:cNvPr id="31786" name="Group 25"/>
            <p:cNvGrpSpPr>
              <a:grpSpLocks/>
            </p:cNvGrpSpPr>
            <p:nvPr/>
          </p:nvGrpSpPr>
          <p:grpSpPr bwMode="auto">
            <a:xfrm>
              <a:off x="2208" y="1560"/>
              <a:ext cx="624" cy="456"/>
              <a:chOff x="2112" y="1560"/>
              <a:chExt cx="624" cy="456"/>
            </a:xfrm>
          </p:grpSpPr>
          <p:sp>
            <p:nvSpPr>
              <p:cNvPr id="31790" name="Line 26"/>
              <p:cNvSpPr>
                <a:spLocks noChangeShapeType="1"/>
              </p:cNvSpPr>
              <p:nvPr/>
            </p:nvSpPr>
            <p:spPr bwMode="auto">
              <a:xfrm>
                <a:off x="2112" y="1680"/>
                <a:ext cx="624" cy="336"/>
              </a:xfrm>
              <a:prstGeom prst="line">
                <a:avLst/>
              </a:prstGeom>
              <a:noFill/>
              <a:ln w="38100">
                <a:solidFill>
                  <a:srgbClr val="333399"/>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1791" name="Text Box 27"/>
              <p:cNvSpPr txBox="1">
                <a:spLocks noChangeArrowheads="1"/>
              </p:cNvSpPr>
              <p:nvPr/>
            </p:nvSpPr>
            <p:spPr bwMode="auto">
              <a:xfrm>
                <a:off x="2342" y="1560"/>
                <a:ext cx="24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1</a:t>
                </a:r>
              </a:p>
            </p:txBody>
          </p:sp>
        </p:grpSp>
        <p:grpSp>
          <p:nvGrpSpPr>
            <p:cNvPr id="31787" name="Group 28"/>
            <p:cNvGrpSpPr>
              <a:grpSpLocks/>
            </p:cNvGrpSpPr>
            <p:nvPr/>
          </p:nvGrpSpPr>
          <p:grpSpPr bwMode="auto">
            <a:xfrm>
              <a:off x="2352" y="1824"/>
              <a:ext cx="288" cy="192"/>
              <a:chOff x="2352" y="1824"/>
              <a:chExt cx="288" cy="192"/>
            </a:xfrm>
          </p:grpSpPr>
          <p:sp>
            <p:nvSpPr>
              <p:cNvPr id="31788" name="Text Box 29"/>
              <p:cNvSpPr txBox="1">
                <a:spLocks noChangeArrowheads="1"/>
              </p:cNvSpPr>
              <p:nvPr/>
            </p:nvSpPr>
            <p:spPr bwMode="auto">
              <a:xfrm>
                <a:off x="2352" y="1824"/>
                <a:ext cx="25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789" name="AutoShape 30"/>
              <p:cNvSpPr>
                <a:spLocks noChangeArrowheads="1"/>
              </p:cNvSpPr>
              <p:nvPr/>
            </p:nvSpPr>
            <p:spPr bwMode="auto">
              <a:xfrm rot="-5400000">
                <a:off x="2556" y="1932"/>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10" name="Group 31"/>
          <p:cNvGrpSpPr>
            <a:grpSpLocks/>
          </p:cNvGrpSpPr>
          <p:nvPr/>
        </p:nvGrpSpPr>
        <p:grpSpPr bwMode="auto">
          <a:xfrm>
            <a:off x="5562600" y="2498725"/>
            <a:ext cx="685800" cy="701675"/>
            <a:chOff x="2832" y="1574"/>
            <a:chExt cx="432" cy="442"/>
          </a:xfrm>
        </p:grpSpPr>
        <p:grpSp>
          <p:nvGrpSpPr>
            <p:cNvPr id="31780" name="Group 32"/>
            <p:cNvGrpSpPr>
              <a:grpSpLocks/>
            </p:cNvGrpSpPr>
            <p:nvPr/>
          </p:nvGrpSpPr>
          <p:grpSpPr bwMode="auto">
            <a:xfrm>
              <a:off x="2832" y="1574"/>
              <a:ext cx="432" cy="442"/>
              <a:chOff x="2736" y="1574"/>
              <a:chExt cx="432" cy="442"/>
            </a:xfrm>
          </p:grpSpPr>
          <p:sp>
            <p:nvSpPr>
              <p:cNvPr id="31784" name="Line 33"/>
              <p:cNvSpPr>
                <a:spLocks noChangeShapeType="1"/>
              </p:cNvSpPr>
              <p:nvPr/>
            </p:nvSpPr>
            <p:spPr bwMode="auto">
              <a:xfrm flipH="1">
                <a:off x="2736" y="1680"/>
                <a:ext cx="432" cy="336"/>
              </a:xfrm>
              <a:prstGeom prst="line">
                <a:avLst/>
              </a:prstGeom>
              <a:noFill/>
              <a:ln w="38100">
                <a:solidFill>
                  <a:srgbClr val="333399"/>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1785" name="Text Box 34"/>
              <p:cNvSpPr txBox="1">
                <a:spLocks noChangeArrowheads="1"/>
              </p:cNvSpPr>
              <p:nvPr/>
            </p:nvSpPr>
            <p:spPr bwMode="auto">
              <a:xfrm>
                <a:off x="2784" y="1574"/>
                <a:ext cx="24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2</a:t>
                </a:r>
              </a:p>
            </p:txBody>
          </p:sp>
        </p:grpSp>
        <p:grpSp>
          <p:nvGrpSpPr>
            <p:cNvPr id="31781" name="Group 35"/>
            <p:cNvGrpSpPr>
              <a:grpSpLocks/>
            </p:cNvGrpSpPr>
            <p:nvPr/>
          </p:nvGrpSpPr>
          <p:grpSpPr bwMode="auto">
            <a:xfrm>
              <a:off x="2976" y="1824"/>
              <a:ext cx="251" cy="192"/>
              <a:chOff x="2976" y="1824"/>
              <a:chExt cx="251" cy="192"/>
            </a:xfrm>
          </p:grpSpPr>
          <p:sp>
            <p:nvSpPr>
              <p:cNvPr id="31782" name="Text Box 36"/>
              <p:cNvSpPr txBox="1">
                <a:spLocks noChangeArrowheads="1"/>
              </p:cNvSpPr>
              <p:nvPr/>
            </p:nvSpPr>
            <p:spPr bwMode="auto">
              <a:xfrm>
                <a:off x="2976" y="1824"/>
                <a:ext cx="25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53</a:t>
                </a:r>
                <a:r>
                  <a:rPr lang="en-US" sz="1400" baseline="30000">
                    <a:solidFill>
                      <a:srgbClr val="333399"/>
                    </a:solidFill>
                    <a:latin typeface="Arial Narrow" charset="0"/>
                  </a:rPr>
                  <a:t>o</a:t>
                </a:r>
              </a:p>
            </p:txBody>
          </p:sp>
          <p:sp>
            <p:nvSpPr>
              <p:cNvPr id="31783" name="AutoShape 37"/>
              <p:cNvSpPr>
                <a:spLocks noChangeArrowheads="1"/>
              </p:cNvSpPr>
              <p:nvPr/>
            </p:nvSpPr>
            <p:spPr bwMode="auto">
              <a:xfrm rot="-5400000">
                <a:off x="2928" y="1920"/>
                <a:ext cx="144" cy="48"/>
              </a:xfrm>
              <a:prstGeom prst="curvedUp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13" name="Group 38"/>
          <p:cNvGrpSpPr>
            <a:grpSpLocks/>
          </p:cNvGrpSpPr>
          <p:nvPr/>
        </p:nvGrpSpPr>
        <p:grpSpPr bwMode="auto">
          <a:xfrm>
            <a:off x="5578475" y="3200400"/>
            <a:ext cx="384175" cy="609600"/>
            <a:chOff x="2736" y="2016"/>
            <a:chExt cx="242" cy="384"/>
          </a:xfrm>
        </p:grpSpPr>
        <p:sp>
          <p:nvSpPr>
            <p:cNvPr id="31778" name="Line 39"/>
            <p:cNvSpPr>
              <a:spLocks noChangeShapeType="1"/>
            </p:cNvSpPr>
            <p:nvPr/>
          </p:nvSpPr>
          <p:spPr bwMode="auto">
            <a:xfrm>
              <a:off x="2736" y="2016"/>
              <a:ext cx="0" cy="384"/>
            </a:xfrm>
            <a:prstGeom prst="line">
              <a:avLst/>
            </a:prstGeom>
            <a:noFill/>
            <a:ln w="38100">
              <a:solidFill>
                <a:srgbClr val="333399"/>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9" name="Text Box 40"/>
            <p:cNvSpPr txBox="1">
              <a:spLocks noChangeArrowheads="1"/>
            </p:cNvSpPr>
            <p:nvPr/>
          </p:nvSpPr>
          <p:spPr bwMode="auto">
            <a:xfrm>
              <a:off x="2736" y="2054"/>
              <a:ext cx="24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3</a:t>
              </a:r>
            </a:p>
          </p:txBody>
        </p:sp>
      </p:grpSp>
      <p:graphicFrame>
        <p:nvGraphicFramePr>
          <p:cNvPr id="49193" name="Object 3"/>
          <p:cNvGraphicFramePr>
            <a:graphicFrameLocks noChangeAspect="1"/>
          </p:cNvGraphicFramePr>
          <p:nvPr/>
        </p:nvGraphicFramePr>
        <p:xfrm>
          <a:off x="3048000" y="5173663"/>
          <a:ext cx="3124200" cy="465137"/>
        </p:xfrm>
        <a:graphic>
          <a:graphicData uri="http://schemas.openxmlformats.org/presentationml/2006/ole">
            <mc:AlternateContent xmlns:mc="http://schemas.openxmlformats.org/markup-compatibility/2006">
              <mc:Choice xmlns:v="urn:schemas-microsoft-com:vml" Requires="v">
                <p:oleObj spid="_x0000_s203047" name="Equation" r:id="rId6" imgW="1955520" imgH="279360" progId="Equation.DSMT4">
                  <p:embed/>
                </p:oleObj>
              </mc:Choice>
              <mc:Fallback>
                <p:oleObj name="Equation" r:id="rId6" imgW="1955520" imgH="279360" progId="Equation.DSMT4">
                  <p:embed/>
                  <p:pic>
                    <p:nvPicPr>
                      <p:cNvPr id="4919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173663"/>
                        <a:ext cx="3124200" cy="4651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4" name="Object 4"/>
          <p:cNvGraphicFramePr>
            <a:graphicFrameLocks noChangeAspect="1"/>
          </p:cNvGraphicFramePr>
          <p:nvPr/>
        </p:nvGraphicFramePr>
        <p:xfrm>
          <a:off x="2573338" y="4537075"/>
          <a:ext cx="3463925" cy="442913"/>
        </p:xfrm>
        <a:graphic>
          <a:graphicData uri="http://schemas.openxmlformats.org/presentationml/2006/ole">
            <mc:AlternateContent xmlns:mc="http://schemas.openxmlformats.org/markup-compatibility/2006">
              <mc:Choice xmlns:v="urn:schemas-microsoft-com:vml" Requires="v">
                <p:oleObj spid="_x0000_s203048" name="Equation" r:id="rId8" imgW="1866900" imgH="266700" progId="Equation.DSMT4">
                  <p:embed/>
                </p:oleObj>
              </mc:Choice>
              <mc:Fallback>
                <p:oleObj name="Equation" r:id="rId8" imgW="1866900" imgH="266700" progId="Equation.DSMT4">
                  <p:embed/>
                  <p:pic>
                    <p:nvPicPr>
                      <p:cNvPr id="4919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3338" y="4537075"/>
                        <a:ext cx="3463925" cy="4429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5" name="Object 5"/>
          <p:cNvGraphicFramePr>
            <a:graphicFrameLocks noChangeAspect="1"/>
          </p:cNvGraphicFramePr>
          <p:nvPr/>
        </p:nvGraphicFramePr>
        <p:xfrm>
          <a:off x="5943600" y="4572000"/>
          <a:ext cx="631825" cy="403225"/>
        </p:xfrm>
        <a:graphic>
          <a:graphicData uri="http://schemas.openxmlformats.org/presentationml/2006/ole">
            <mc:AlternateContent xmlns:mc="http://schemas.openxmlformats.org/markup-compatibility/2006">
              <mc:Choice xmlns:v="urn:schemas-microsoft-com:vml" Requires="v">
                <p:oleObj spid="_x0000_s203049" name="Equation" r:id="rId10" imgW="393480" imgH="228600" progId="Equation.DSMT4">
                  <p:embed/>
                </p:oleObj>
              </mc:Choice>
              <mc:Fallback>
                <p:oleObj name="Equation" r:id="rId10" imgW="393480" imgH="228600" progId="Equation.DSMT4">
                  <p:embed/>
                  <p:pic>
                    <p:nvPicPr>
                      <p:cNvPr id="4919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572000"/>
                        <a:ext cx="631825" cy="4032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6" name="Object 6"/>
          <p:cNvGraphicFramePr>
            <a:graphicFrameLocks noChangeAspect="1"/>
          </p:cNvGraphicFramePr>
          <p:nvPr/>
        </p:nvGraphicFramePr>
        <p:xfrm>
          <a:off x="2860675" y="5586413"/>
          <a:ext cx="4718050" cy="485775"/>
        </p:xfrm>
        <a:graphic>
          <a:graphicData uri="http://schemas.openxmlformats.org/presentationml/2006/ole">
            <mc:AlternateContent xmlns:mc="http://schemas.openxmlformats.org/markup-compatibility/2006">
              <mc:Choice xmlns:v="urn:schemas-microsoft-com:vml" Requires="v">
                <p:oleObj spid="_x0000_s203050" name="Equation" r:id="rId12" imgW="3035300" imgH="292100" progId="Equation.DSMT4">
                  <p:embed/>
                </p:oleObj>
              </mc:Choice>
              <mc:Fallback>
                <p:oleObj name="Equation" r:id="rId12" imgW="3035300" imgH="292100" progId="Equation.DSMT4">
                  <p:embed/>
                  <p:pic>
                    <p:nvPicPr>
                      <p:cNvPr id="49196"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0675" y="5586413"/>
                        <a:ext cx="4718050" cy="4857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8" name="Object 8"/>
          <p:cNvGraphicFramePr>
            <a:graphicFrameLocks noChangeAspect="1"/>
          </p:cNvGraphicFramePr>
          <p:nvPr/>
        </p:nvGraphicFramePr>
        <p:xfrm>
          <a:off x="1219200" y="4470400"/>
          <a:ext cx="1295400" cy="617538"/>
        </p:xfrm>
        <a:graphic>
          <a:graphicData uri="http://schemas.openxmlformats.org/presentationml/2006/ole">
            <mc:AlternateContent xmlns:mc="http://schemas.openxmlformats.org/markup-compatibility/2006">
              <mc:Choice xmlns:v="urn:schemas-microsoft-com:vml" Requires="v">
                <p:oleObj spid="_x0000_s203051" name="Equation" r:id="rId14" imgW="914400" imgH="431640" progId="Equation.3">
                  <p:embed/>
                </p:oleObj>
              </mc:Choice>
              <mc:Fallback>
                <p:oleObj name="Equation" r:id="rId14" imgW="914400" imgH="431640" progId="Equation.3">
                  <p:embed/>
                  <p:pic>
                    <p:nvPicPr>
                      <p:cNvPr id="4919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4470400"/>
                        <a:ext cx="1295400" cy="6175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9" name="Object 9"/>
          <p:cNvGraphicFramePr>
            <a:graphicFrameLocks noChangeAspect="1"/>
          </p:cNvGraphicFramePr>
          <p:nvPr/>
        </p:nvGraphicFramePr>
        <p:xfrm>
          <a:off x="1219200" y="5334000"/>
          <a:ext cx="1447800" cy="762000"/>
        </p:xfrm>
        <a:graphic>
          <a:graphicData uri="http://schemas.openxmlformats.org/presentationml/2006/ole">
            <mc:AlternateContent xmlns:mc="http://schemas.openxmlformats.org/markup-compatibility/2006">
              <mc:Choice xmlns:v="urn:schemas-microsoft-com:vml" Requires="v">
                <p:oleObj spid="_x0000_s203052" name="Equation" r:id="rId16" imgW="914400" imgH="431640" progId="Equation.3">
                  <p:embed/>
                </p:oleObj>
              </mc:Choice>
              <mc:Fallback>
                <p:oleObj name="Equation" r:id="rId16" imgW="914400" imgH="431640" progId="Equation.3">
                  <p:embed/>
                  <p:pic>
                    <p:nvPicPr>
                      <p:cNvPr id="4919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5334000"/>
                        <a:ext cx="1447800" cy="762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200" name="Text Box 48"/>
          <p:cNvSpPr txBox="1">
            <a:spLocks noChangeArrowheads="1"/>
          </p:cNvSpPr>
          <p:nvPr/>
        </p:nvSpPr>
        <p:spPr bwMode="auto">
          <a:xfrm>
            <a:off x="5886450" y="3897313"/>
            <a:ext cx="175126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A50021"/>
                </a:solidFill>
                <a:latin typeface="Arial Narrow" charset="0"/>
              </a:rPr>
              <a:t>Newton’s 2</a:t>
            </a:r>
            <a:r>
              <a:rPr lang="en-US" sz="2000" baseline="30000" dirty="0">
                <a:solidFill>
                  <a:srgbClr val="A50021"/>
                </a:solidFill>
                <a:latin typeface="Arial Narrow" charset="0"/>
              </a:rPr>
              <a:t>nd</a:t>
            </a:r>
            <a:r>
              <a:rPr lang="en-US" sz="2000" dirty="0">
                <a:solidFill>
                  <a:srgbClr val="A50021"/>
                </a:solidFill>
                <a:latin typeface="Arial Narrow" charset="0"/>
              </a:rPr>
              <a:t> law</a:t>
            </a:r>
          </a:p>
        </p:txBody>
      </p:sp>
      <p:sp>
        <p:nvSpPr>
          <p:cNvPr id="49201" name="Text Box 49"/>
          <p:cNvSpPr txBox="1">
            <a:spLocks noChangeArrowheads="1"/>
          </p:cNvSpPr>
          <p:nvPr/>
        </p:nvSpPr>
        <p:spPr bwMode="auto">
          <a:xfrm>
            <a:off x="76200" y="438785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x-comp. of net force</a:t>
            </a:r>
          </a:p>
        </p:txBody>
      </p:sp>
      <p:sp>
        <p:nvSpPr>
          <p:cNvPr id="49202" name="Text Box 50"/>
          <p:cNvSpPr txBox="1">
            <a:spLocks noChangeArrowheads="1"/>
          </p:cNvSpPr>
          <p:nvPr/>
        </p:nvSpPr>
        <p:spPr bwMode="auto">
          <a:xfrm>
            <a:off x="76200" y="522605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y-comp. of net force</a:t>
            </a:r>
          </a:p>
        </p:txBody>
      </p:sp>
      <p:sp>
        <p:nvSpPr>
          <p:cNvPr id="49203" name="Line 51"/>
          <p:cNvSpPr>
            <a:spLocks noChangeShapeType="1"/>
          </p:cNvSpPr>
          <p:nvPr/>
        </p:nvSpPr>
        <p:spPr bwMode="auto">
          <a:xfrm>
            <a:off x="457200" y="5181600"/>
            <a:ext cx="8458200" cy="0"/>
          </a:xfrm>
          <a:prstGeom prst="line">
            <a:avLst/>
          </a:prstGeom>
          <a:noFill/>
          <a:ln w="2857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204" name="Line 52"/>
          <p:cNvSpPr>
            <a:spLocks noChangeShapeType="1"/>
          </p:cNvSpPr>
          <p:nvPr/>
        </p:nvSpPr>
        <p:spPr bwMode="auto">
          <a:xfrm>
            <a:off x="457200" y="4419600"/>
            <a:ext cx="8458200" cy="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49205" name="Object 10"/>
          <p:cNvGraphicFramePr>
            <a:graphicFrameLocks noChangeAspect="1"/>
          </p:cNvGraphicFramePr>
          <p:nvPr/>
        </p:nvGraphicFramePr>
        <p:xfrm>
          <a:off x="6197600" y="5257800"/>
          <a:ext cx="203200" cy="296863"/>
        </p:xfrm>
        <a:graphic>
          <a:graphicData uri="http://schemas.openxmlformats.org/presentationml/2006/ole">
            <mc:AlternateContent xmlns:mc="http://schemas.openxmlformats.org/markup-compatibility/2006">
              <mc:Choice xmlns:v="urn:schemas-microsoft-com:vml" Requires="v">
                <p:oleObj spid="_x0000_s203053" name="Equation" r:id="rId18" imgW="126720" imgH="177480" progId="Equation.DSMT4">
                  <p:embed/>
                </p:oleObj>
              </mc:Choice>
              <mc:Fallback>
                <p:oleObj name="Equation" r:id="rId18" imgW="126720" imgH="177480" progId="Equation.DSMT4">
                  <p:embed/>
                  <p:pic>
                    <p:nvPicPr>
                      <p:cNvPr id="49205"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97600" y="5257800"/>
                        <a:ext cx="203200" cy="296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6" name="Object 11"/>
          <p:cNvGraphicFramePr>
            <a:graphicFrameLocks noChangeAspect="1"/>
          </p:cNvGraphicFramePr>
          <p:nvPr/>
        </p:nvGraphicFramePr>
        <p:xfrm>
          <a:off x="6657975" y="4419600"/>
          <a:ext cx="1408113" cy="685800"/>
        </p:xfrm>
        <a:graphic>
          <a:graphicData uri="http://schemas.openxmlformats.org/presentationml/2006/ole">
            <mc:AlternateContent xmlns:mc="http://schemas.openxmlformats.org/markup-compatibility/2006">
              <mc:Choice xmlns:v="urn:schemas-microsoft-com:vml" Requires="v">
                <p:oleObj spid="_x0000_s203054" name="Equation" r:id="rId20" imgW="876300" imgH="558800" progId="Equation.DSMT4">
                  <p:embed/>
                </p:oleObj>
              </mc:Choice>
              <mc:Fallback>
                <p:oleObj name="Equation" r:id="rId20" imgW="876300" imgH="558800" progId="Equation.DSMT4">
                  <p:embed/>
                  <p:pic>
                    <p:nvPicPr>
                      <p:cNvPr id="49206"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57975" y="4419600"/>
                        <a:ext cx="1408113" cy="685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7" name="Object 12"/>
          <p:cNvGraphicFramePr>
            <a:graphicFrameLocks noChangeAspect="1"/>
          </p:cNvGraphicFramePr>
          <p:nvPr/>
        </p:nvGraphicFramePr>
        <p:xfrm>
          <a:off x="8077200" y="4602163"/>
          <a:ext cx="814388" cy="350837"/>
        </p:xfrm>
        <a:graphic>
          <a:graphicData uri="http://schemas.openxmlformats.org/presentationml/2006/ole">
            <mc:AlternateContent xmlns:mc="http://schemas.openxmlformats.org/markup-compatibility/2006">
              <mc:Choice xmlns:v="urn:schemas-microsoft-com:vml" Requires="v">
                <p:oleObj spid="_x0000_s203055" name="Equation" r:id="rId22" imgW="507960" imgH="228600" progId="Equation.DSMT4">
                  <p:embed/>
                </p:oleObj>
              </mc:Choice>
              <mc:Fallback>
                <p:oleObj name="Equation" r:id="rId22" imgW="507960" imgH="228600" progId="Equation.DSMT4">
                  <p:embed/>
                  <p:pic>
                    <p:nvPicPr>
                      <p:cNvPr id="49207"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77200" y="4602163"/>
                        <a:ext cx="814388" cy="3508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8" name="Object 13"/>
          <p:cNvGraphicFramePr>
            <a:graphicFrameLocks noChangeAspect="1"/>
          </p:cNvGraphicFramePr>
          <p:nvPr>
            <p:extLst>
              <p:ext uri="{D42A27DB-BD31-4B8C-83A1-F6EECF244321}">
                <p14:modId xmlns:p14="http://schemas.microsoft.com/office/powerpoint/2010/main" val="3018895034"/>
              </p:ext>
            </p:extLst>
          </p:nvPr>
        </p:nvGraphicFramePr>
        <p:xfrm>
          <a:off x="4572001" y="5943600"/>
          <a:ext cx="2286000" cy="361444"/>
        </p:xfrm>
        <a:graphic>
          <a:graphicData uri="http://schemas.openxmlformats.org/presentationml/2006/ole">
            <mc:AlternateContent xmlns:mc="http://schemas.openxmlformats.org/markup-compatibility/2006">
              <mc:Choice xmlns:v="urn:schemas-microsoft-com:vml" Requires="v">
                <p:oleObj spid="_x0000_s203056" name="Equation" r:id="rId24" imgW="1397000" imgH="241300" progId="Equation.DSMT4">
                  <p:embed/>
                </p:oleObj>
              </mc:Choice>
              <mc:Fallback>
                <p:oleObj name="Equation" r:id="rId24" imgW="1397000" imgH="241300" progId="Equation.DSMT4">
                  <p:embed/>
                  <p:pic>
                    <p:nvPicPr>
                      <p:cNvPr id="49208"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2001" y="5943600"/>
                        <a:ext cx="2286000" cy="361444"/>
                      </a:xfrm>
                      <a:prstGeom prst="rect">
                        <a:avLst/>
                      </a:prstGeom>
                      <a:solidFill>
                        <a:schemeClr val="bg1"/>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9" name="Object 14"/>
          <p:cNvGraphicFramePr>
            <a:graphicFrameLocks noChangeAspect="1"/>
          </p:cNvGraphicFramePr>
          <p:nvPr/>
        </p:nvGraphicFramePr>
        <p:xfrm>
          <a:off x="3297238" y="3862388"/>
          <a:ext cx="1509712" cy="479425"/>
        </p:xfrm>
        <a:graphic>
          <a:graphicData uri="http://schemas.openxmlformats.org/presentationml/2006/ole">
            <mc:AlternateContent xmlns:mc="http://schemas.openxmlformats.org/markup-compatibility/2006">
              <mc:Choice xmlns:v="urn:schemas-microsoft-com:vml" Requires="v">
                <p:oleObj spid="_x0000_s203057" name="Equation" r:id="rId26" imgW="825500" imgH="254000" progId="Equation.DSMT4">
                  <p:embed/>
                </p:oleObj>
              </mc:Choice>
              <mc:Fallback>
                <p:oleObj name="Equation" r:id="rId26" imgW="825500" imgH="254000" progId="Equation.DSMT4">
                  <p:embed/>
                  <p:pic>
                    <p:nvPicPr>
                      <p:cNvPr id="49209" name="Object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97238" y="3862388"/>
                        <a:ext cx="1509712" cy="479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10" name="Object 15"/>
          <p:cNvGraphicFramePr>
            <a:graphicFrameLocks noChangeAspect="1"/>
          </p:cNvGraphicFramePr>
          <p:nvPr/>
        </p:nvGraphicFramePr>
        <p:xfrm>
          <a:off x="4865688" y="3932238"/>
          <a:ext cx="673100" cy="336550"/>
        </p:xfrm>
        <a:graphic>
          <a:graphicData uri="http://schemas.openxmlformats.org/presentationml/2006/ole">
            <mc:AlternateContent xmlns:mc="http://schemas.openxmlformats.org/markup-compatibility/2006">
              <mc:Choice xmlns:v="urn:schemas-microsoft-com:vml" Requires="v">
                <p:oleObj spid="_x0000_s203058" name="Equation" r:id="rId28" imgW="368300" imgH="177800" progId="Equation.DSMT4">
                  <p:embed/>
                </p:oleObj>
              </mc:Choice>
              <mc:Fallback>
                <p:oleObj name="Equation" r:id="rId28" imgW="368300" imgH="177800" progId="Equation.DSMT4">
                  <p:embed/>
                  <p:pic>
                    <p:nvPicPr>
                      <p:cNvPr id="49210" name="Object 15"/>
                      <p:cNvPicPr>
                        <a:picLocks noChangeAspect="1" noChangeArrowheads="1"/>
                      </p:cNvPicPr>
                      <p:nvPr/>
                    </p:nvPicPr>
                    <p:blipFill>
                      <a:blip r:embed="rId29"/>
                      <a:srcRect/>
                      <a:stretch>
                        <a:fillRect/>
                      </a:stretch>
                    </p:blipFill>
                    <p:spPr bwMode="auto">
                      <a:xfrm>
                        <a:off x="4865688" y="3932238"/>
                        <a:ext cx="673100" cy="336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11" name="Object 16"/>
          <p:cNvGraphicFramePr>
            <a:graphicFrameLocks noChangeAspect="1"/>
          </p:cNvGraphicFramePr>
          <p:nvPr/>
        </p:nvGraphicFramePr>
        <p:xfrm>
          <a:off x="5481638" y="3962400"/>
          <a:ext cx="233362" cy="336550"/>
        </p:xfrm>
        <a:graphic>
          <a:graphicData uri="http://schemas.openxmlformats.org/presentationml/2006/ole">
            <mc:AlternateContent xmlns:mc="http://schemas.openxmlformats.org/markup-compatibility/2006">
              <mc:Choice xmlns:v="urn:schemas-microsoft-com:vml" Requires="v">
                <p:oleObj spid="_x0000_s203059" name="Equation" r:id="rId30" imgW="126720" imgH="177480" progId="Equation.DSMT4">
                  <p:embed/>
                </p:oleObj>
              </mc:Choice>
              <mc:Fallback>
                <p:oleObj name="Equation" r:id="rId30" imgW="126720" imgH="177480" progId="Equation.DSMT4">
                  <p:embed/>
                  <p:pic>
                    <p:nvPicPr>
                      <p:cNvPr id="49211" name="Object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81638" y="3962400"/>
                        <a:ext cx="233362" cy="336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Footer Placeholder 3">
            <a:extLst>
              <a:ext uri="{FF2B5EF4-FFF2-40B4-BE49-F238E27FC236}">
                <a16:creationId xmlns:a16="http://schemas.microsoft.com/office/drawing/2014/main" id="{C3CE89B6-07C1-6F40-BE8C-084150927BBF}"/>
              </a:ext>
            </a:extLst>
          </p:cNvPr>
          <p:cNvSpPr>
            <a:spLocks noGrp="1"/>
          </p:cNvSpPr>
          <p:nvPr>
            <p:ph type="ftr" sz="quarter" idx="11"/>
          </p:nvPr>
        </p:nvSpPr>
        <p:spPr/>
        <p:txBody>
          <a:bodyPr/>
          <a:lstStyle/>
          <a:p>
            <a:pPr>
              <a:defRPr/>
            </a:pPr>
            <a:r>
              <a:rPr lang="de-DE" dirty="0"/>
              <a:t>PHYS 1443-003, Spring 2021                    Dr. Jaehoon Yu</a:t>
            </a:r>
            <a:endParaRPr lang="en-US" dirty="0"/>
          </a:p>
        </p:txBody>
      </p:sp>
    </p:spTree>
    <p:extLst>
      <p:ext uri="{BB962C8B-B14F-4D97-AF65-F5344CB8AC3E}">
        <p14:creationId xmlns:p14="http://schemas.microsoft.com/office/powerpoint/2010/main" val="3859760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9156"/>
                                        </p:tgtEl>
                                        <p:attrNameLst>
                                          <p:attrName>style.visibility</p:attrName>
                                        </p:attrNameLst>
                                      </p:cBhvr>
                                      <p:to>
                                        <p:strVal val="visible"/>
                                      </p:to>
                                    </p:set>
                                    <p:animEffect transition="in" filter="wipe(left)">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9154"/>
                                        </p:tgtEl>
                                        <p:attrNameLst>
                                          <p:attrName>style.visibility</p:attrName>
                                        </p:attrNameLst>
                                      </p:cBhvr>
                                      <p:to>
                                        <p:strVal val="visible"/>
                                      </p:to>
                                    </p:set>
                                    <p:animEffect transition="in" filter="wipe(left)">
                                      <p:cBhvr>
                                        <p:cTn id="12" dur="500"/>
                                        <p:tgtEl>
                                          <p:spTgt spid="49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9158"/>
                                        </p:tgtEl>
                                        <p:attrNameLst>
                                          <p:attrName>style.visibility</p:attrName>
                                        </p:attrNameLst>
                                      </p:cBhvr>
                                      <p:to>
                                        <p:strVal val="visible"/>
                                      </p:to>
                                    </p:set>
                                    <p:animEffect transition="in" filter="wipe(left)">
                                      <p:cBhvr>
                                        <p:cTn id="22" dur="500"/>
                                        <p:tgtEl>
                                          <p:spTgt spid="491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9157"/>
                                        </p:tgtEl>
                                        <p:attrNameLst>
                                          <p:attrName>style.visibility</p:attrName>
                                        </p:attrNameLst>
                                      </p:cBhvr>
                                      <p:to>
                                        <p:strVal val="visible"/>
                                      </p:to>
                                    </p:set>
                                    <p:animEffect transition="in" filter="wipe(left)">
                                      <p:cBhvr>
                                        <p:cTn id="47" dur="500"/>
                                        <p:tgtEl>
                                          <p:spTgt spid="4915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9209"/>
                                        </p:tgtEl>
                                        <p:attrNameLst>
                                          <p:attrName>style.visibility</p:attrName>
                                        </p:attrNameLst>
                                      </p:cBhvr>
                                      <p:to>
                                        <p:strVal val="visible"/>
                                      </p:to>
                                    </p:set>
                                    <p:animEffect transition="in" filter="wipe(left)">
                                      <p:cBhvr>
                                        <p:cTn id="52" dur="500"/>
                                        <p:tgtEl>
                                          <p:spTgt spid="4920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9210"/>
                                        </p:tgtEl>
                                        <p:attrNameLst>
                                          <p:attrName>style.visibility</p:attrName>
                                        </p:attrNameLst>
                                      </p:cBhvr>
                                      <p:to>
                                        <p:strVal val="visible"/>
                                      </p:to>
                                    </p:set>
                                    <p:animEffect transition="in" filter="wipe(left)">
                                      <p:cBhvr>
                                        <p:cTn id="57" dur="500"/>
                                        <p:tgtEl>
                                          <p:spTgt spid="492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9211"/>
                                        </p:tgtEl>
                                        <p:attrNameLst>
                                          <p:attrName>style.visibility</p:attrName>
                                        </p:attrNameLst>
                                      </p:cBhvr>
                                      <p:to>
                                        <p:strVal val="visible"/>
                                      </p:to>
                                    </p:set>
                                    <p:animEffect transition="in" filter="wipe(left)">
                                      <p:cBhvr>
                                        <p:cTn id="62" dur="500"/>
                                        <p:tgtEl>
                                          <p:spTgt spid="4921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9200">
                                            <p:txEl>
                                              <p:pRg st="0" end="0"/>
                                            </p:txEl>
                                          </p:spTgt>
                                        </p:tgtEl>
                                        <p:attrNameLst>
                                          <p:attrName>style.visibility</p:attrName>
                                        </p:attrNameLst>
                                      </p:cBhvr>
                                      <p:to>
                                        <p:strVal val="visible"/>
                                      </p:to>
                                    </p:set>
                                    <p:animEffect transition="in" filter="wipe(left)">
                                      <p:cBhvr>
                                        <p:cTn id="67" dur="500"/>
                                        <p:tgtEl>
                                          <p:spTgt spid="4920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9204"/>
                                        </p:tgtEl>
                                        <p:attrNameLst>
                                          <p:attrName>style.visibility</p:attrName>
                                        </p:attrNameLst>
                                      </p:cBhvr>
                                      <p:to>
                                        <p:strVal val="visible"/>
                                      </p:to>
                                    </p:set>
                                    <p:animEffect transition="in" filter="wipe(left)">
                                      <p:cBhvr>
                                        <p:cTn id="72" dur="500"/>
                                        <p:tgtEl>
                                          <p:spTgt spid="4920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49201">
                                            <p:txEl>
                                              <p:pRg st="0" end="0"/>
                                            </p:txEl>
                                          </p:spTgt>
                                        </p:tgtEl>
                                        <p:attrNameLst>
                                          <p:attrName>style.visibility</p:attrName>
                                        </p:attrNameLst>
                                      </p:cBhvr>
                                      <p:to>
                                        <p:strVal val="visible"/>
                                      </p:to>
                                    </p:set>
                                    <p:animEffect transition="in" filter="wipe(left)">
                                      <p:cBhvr>
                                        <p:cTn id="77" dur="500"/>
                                        <p:tgtEl>
                                          <p:spTgt spid="49201">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9198"/>
                                        </p:tgtEl>
                                        <p:attrNameLst>
                                          <p:attrName>style.visibility</p:attrName>
                                        </p:attrNameLst>
                                      </p:cBhvr>
                                      <p:to>
                                        <p:strVal val="visible"/>
                                      </p:to>
                                    </p:set>
                                    <p:animEffect transition="in" filter="wipe(left)">
                                      <p:cBhvr>
                                        <p:cTn id="82" dur="500"/>
                                        <p:tgtEl>
                                          <p:spTgt spid="4919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9194"/>
                                        </p:tgtEl>
                                        <p:attrNameLst>
                                          <p:attrName>style.visibility</p:attrName>
                                        </p:attrNameLst>
                                      </p:cBhvr>
                                      <p:to>
                                        <p:strVal val="visible"/>
                                      </p:to>
                                    </p:set>
                                    <p:animEffect transition="in" filter="wipe(left)">
                                      <p:cBhvr>
                                        <p:cTn id="87" dur="500"/>
                                        <p:tgtEl>
                                          <p:spTgt spid="4919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9195"/>
                                        </p:tgtEl>
                                        <p:attrNameLst>
                                          <p:attrName>style.visibility</p:attrName>
                                        </p:attrNameLst>
                                      </p:cBhvr>
                                      <p:to>
                                        <p:strVal val="visible"/>
                                      </p:to>
                                    </p:set>
                                    <p:animEffect transition="in" filter="wipe(left)">
                                      <p:cBhvr>
                                        <p:cTn id="92" dur="500"/>
                                        <p:tgtEl>
                                          <p:spTgt spid="4919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9206"/>
                                        </p:tgtEl>
                                        <p:attrNameLst>
                                          <p:attrName>style.visibility</p:attrName>
                                        </p:attrNameLst>
                                      </p:cBhvr>
                                      <p:to>
                                        <p:strVal val="visible"/>
                                      </p:to>
                                    </p:set>
                                    <p:animEffect transition="in" filter="wipe(left)">
                                      <p:cBhvr>
                                        <p:cTn id="97" dur="500"/>
                                        <p:tgtEl>
                                          <p:spTgt spid="4920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9207"/>
                                        </p:tgtEl>
                                        <p:attrNameLst>
                                          <p:attrName>style.visibility</p:attrName>
                                        </p:attrNameLst>
                                      </p:cBhvr>
                                      <p:to>
                                        <p:strVal val="visible"/>
                                      </p:to>
                                    </p:set>
                                    <p:animEffect transition="in" filter="wipe(left)">
                                      <p:cBhvr>
                                        <p:cTn id="102" dur="500"/>
                                        <p:tgtEl>
                                          <p:spTgt spid="4920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49203"/>
                                        </p:tgtEl>
                                        <p:attrNameLst>
                                          <p:attrName>style.visibility</p:attrName>
                                        </p:attrNameLst>
                                      </p:cBhvr>
                                      <p:to>
                                        <p:strVal val="visible"/>
                                      </p:to>
                                    </p:set>
                                    <p:animEffect transition="in" filter="wipe(left)">
                                      <p:cBhvr>
                                        <p:cTn id="107" dur="500"/>
                                        <p:tgtEl>
                                          <p:spTgt spid="4920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49202">
                                            <p:txEl>
                                              <p:pRg st="0" end="0"/>
                                            </p:txEl>
                                          </p:spTgt>
                                        </p:tgtEl>
                                        <p:attrNameLst>
                                          <p:attrName>style.visibility</p:attrName>
                                        </p:attrNameLst>
                                      </p:cBhvr>
                                      <p:to>
                                        <p:strVal val="visible"/>
                                      </p:to>
                                    </p:set>
                                    <p:animEffect transition="in" filter="wipe(left)">
                                      <p:cBhvr>
                                        <p:cTn id="112" dur="500"/>
                                        <p:tgtEl>
                                          <p:spTgt spid="49202">
                                            <p:txEl>
                                              <p:pRg st="0" end="0"/>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9199"/>
                                        </p:tgtEl>
                                        <p:attrNameLst>
                                          <p:attrName>style.visibility</p:attrName>
                                        </p:attrNameLst>
                                      </p:cBhvr>
                                      <p:to>
                                        <p:strVal val="visible"/>
                                      </p:to>
                                    </p:set>
                                    <p:animEffect transition="in" filter="wipe(left)">
                                      <p:cBhvr>
                                        <p:cTn id="117" dur="500"/>
                                        <p:tgtEl>
                                          <p:spTgt spid="4919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9193"/>
                                        </p:tgtEl>
                                        <p:attrNameLst>
                                          <p:attrName>style.visibility</p:attrName>
                                        </p:attrNameLst>
                                      </p:cBhvr>
                                      <p:to>
                                        <p:strVal val="visible"/>
                                      </p:to>
                                    </p:set>
                                    <p:animEffect transition="in" filter="wipe(left)">
                                      <p:cBhvr>
                                        <p:cTn id="122" dur="500"/>
                                        <p:tgtEl>
                                          <p:spTgt spid="4919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49205"/>
                                        </p:tgtEl>
                                        <p:attrNameLst>
                                          <p:attrName>style.visibility</p:attrName>
                                        </p:attrNameLst>
                                      </p:cBhvr>
                                      <p:to>
                                        <p:strVal val="visible"/>
                                      </p:to>
                                    </p:set>
                                    <p:animEffect transition="in" filter="wipe(left)">
                                      <p:cBhvr>
                                        <p:cTn id="127" dur="500"/>
                                        <p:tgtEl>
                                          <p:spTgt spid="4920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49196"/>
                                        </p:tgtEl>
                                        <p:attrNameLst>
                                          <p:attrName>style.visibility</p:attrName>
                                        </p:attrNameLst>
                                      </p:cBhvr>
                                      <p:to>
                                        <p:strVal val="visible"/>
                                      </p:to>
                                    </p:set>
                                    <p:animEffect transition="in" filter="wipe(left)">
                                      <p:cBhvr>
                                        <p:cTn id="132" dur="500"/>
                                        <p:tgtEl>
                                          <p:spTgt spid="4919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49208"/>
                                        </p:tgtEl>
                                        <p:attrNameLst>
                                          <p:attrName>style.visibility</p:attrName>
                                        </p:attrNameLst>
                                      </p:cBhvr>
                                      <p:to>
                                        <p:strVal val="visible"/>
                                      </p:to>
                                    </p:set>
                                    <p:animEffect transition="in" filter="wipe(left)">
                                      <p:cBhvr>
                                        <p:cTn id="137" dur="500"/>
                                        <p:tgtEl>
                                          <p:spTgt spid="49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autoUpdateAnimBg="0"/>
      <p:bldP spid="49158" grpId="0" animBg="1" autoUpdateAnimBg="0"/>
      <p:bldP spid="49200" grpId="0" build="p" autoUpdateAnimBg="0"/>
      <p:bldP spid="49201" grpId="0" build="p" autoUpdateAnimBg="0"/>
      <p:bldP spid="49202" grpId="0" build="p" autoUpdateAnimBg="0"/>
      <p:bldP spid="49203" grpId="0" animBg="1"/>
      <p:bldP spid="492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March 1, 2021</a:t>
            </a:r>
          </a:p>
        </p:txBody>
      </p:sp>
      <p:sp>
        <p:nvSpPr>
          <p:cNvPr id="5" name="Footer Placeholder 4"/>
          <p:cNvSpPr>
            <a:spLocks noGrp="1"/>
          </p:cNvSpPr>
          <p:nvPr>
            <p:ph type="ftr" sz="quarter" idx="11"/>
          </p:nvPr>
        </p:nvSpPr>
        <p:spPr/>
        <p:txBody>
          <a:bodyPr/>
          <a:lstStyle/>
          <a:p>
            <a:pPr>
              <a:defRPr/>
            </a:pPr>
            <a:r>
              <a:rPr lang="nl-NL"/>
              <a:t>PHYS 1443-003, Spring 2021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52400" y="457200"/>
            <a:ext cx="8839200" cy="5562600"/>
          </a:xfrm>
        </p:spPr>
        <p:txBody>
          <a:bodyPr/>
          <a:lstStyle/>
          <a:p>
            <a:pPr eaLnBrk="1" hangingPunct="1"/>
            <a:r>
              <a:rPr lang="en-US" sz="2400" dirty="0">
                <a:ea typeface="ＭＳ Ｐゴシック" pitchFamily="-84" charset="-128"/>
                <a:cs typeface="ＭＳ Ｐゴシック" pitchFamily="-84" charset="-128"/>
              </a:rPr>
              <a:t>Quiz #2 beginning of the class this Wednesday, March 3</a:t>
            </a:r>
          </a:p>
          <a:p>
            <a:pPr lvl="1" eaLnBrk="1" hangingPunct="1">
              <a:spcBef>
                <a:spcPts val="200"/>
              </a:spcBef>
            </a:pPr>
            <a:r>
              <a:rPr lang="en-US" sz="2000" dirty="0"/>
              <a:t>Covers CH3.4 to what we finish today, Monday, March 1</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FS-Q2-LastName-FirstName-SP21.pdf</a:t>
            </a:r>
          </a:p>
          <a:p>
            <a:pPr lvl="2" eaLnBrk="1" hangingPunct="1">
              <a:spcBef>
                <a:spcPts val="200"/>
              </a:spcBef>
            </a:pPr>
            <a:r>
              <a:rPr lang="en-US" sz="1800" dirty="0"/>
              <a:t>Once submitted, you cannot change, unless I ask you to delete part of the sheet!</a:t>
            </a:r>
            <a:endParaRPr lang="en-US" sz="2400" dirty="0"/>
          </a:p>
          <a:p>
            <a:pPr eaLnBrk="1" hangingPunct="1">
              <a:spcBef>
                <a:spcPts val="200"/>
              </a:spcBef>
            </a:pPr>
            <a:r>
              <a:rPr lang="en-US" sz="2400" dirty="0"/>
              <a:t>Mid-term comprehensive online exam in class on Wed. March 10</a:t>
            </a:r>
          </a:p>
          <a:p>
            <a:pPr lvl="1" eaLnBrk="1" hangingPunct="1">
              <a:spcBef>
                <a:spcPts val="200"/>
              </a:spcBef>
            </a:pPr>
            <a:r>
              <a:rPr lang="en-US" sz="2000" dirty="0"/>
              <a:t>Covers CH1.1 through what we learn on Monday, March 8 + Math refresher</a:t>
            </a:r>
          </a:p>
          <a:p>
            <a:pPr eaLnBrk="1" hangingPunct="1">
              <a:spcBef>
                <a:spcPts val="200"/>
              </a:spcBef>
            </a:pPr>
            <a:r>
              <a:rPr lang="en-US" sz="2400" dirty="0"/>
              <a:t>Reminder: Extra credit special COVID seminar at 4pm Saturday, March 20</a:t>
            </a:r>
            <a:endParaRPr lang="en-US" sz="2000" dirty="0"/>
          </a:p>
          <a:p>
            <a:pPr lvl="1" eaLnBrk="1" hangingPunct="1">
              <a:spcBef>
                <a:spcPts val="200"/>
              </a:spcBef>
            </a:pPr>
            <a:r>
              <a:rPr lang="en-US" sz="2000" dirty="0"/>
              <a:t>Extra credit for participation and for asking the relevant questions</a:t>
            </a:r>
          </a:p>
          <a:p>
            <a:pPr lvl="1" eaLnBrk="1" hangingPunct="1">
              <a:spcBef>
                <a:spcPts val="200"/>
              </a:spcBef>
            </a:pPr>
            <a:r>
              <a:rPr lang="en-US" sz="2000" dirty="0"/>
              <a:t>Dr. Linda Lee, a practicing physician from Wisconsin</a:t>
            </a:r>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609600"/>
          </a:xfrm>
        </p:spPr>
        <p:txBody>
          <a:bodyPr/>
          <a:lstStyle/>
          <a:p>
            <a:r>
              <a:rPr lang="en-US" sz="3600" b="1" dirty="0">
                <a:latin typeface="Arial Narrow" charset="0"/>
                <a:ea typeface="ＭＳ Ｐゴシック" charset="0"/>
                <a:cs typeface="ＭＳ Ｐゴシック" charset="0"/>
              </a:rPr>
              <a:t>Reminder: SP #3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533400"/>
            <a:ext cx="8839200" cy="541265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44 points</a:t>
            </a:r>
            <a:r>
              <a:rPr lang="en-US" sz="1600" dirty="0"/>
              <a:t>: 1 point for each of the top 20 cells and 2 points for each of the 8 cells for vaccination </a:t>
            </a:r>
          </a:p>
          <a:p>
            <a:r>
              <a:rPr lang="en-US" sz="1800" dirty="0"/>
              <a:t>Fill the US Historic event analysis table at the bottom 12 cells of the sheet (2 points per cell, </a:t>
            </a:r>
            <a:r>
              <a:rPr lang="en-US" sz="1800" dirty="0">
                <a:solidFill>
                  <a:srgbClr val="C00000"/>
                </a:solidFill>
              </a:rPr>
              <a:t>24 points </a:t>
            </a:r>
            <a:r>
              <a:rPr lang="en-US" sz="1800" dirty="0"/>
              <a:t>total) and make a &gt;3 sentence statement on COVID19 with respect to other events (</a:t>
            </a:r>
            <a:r>
              <a:rPr lang="en-US" sz="1800" dirty="0">
                <a:solidFill>
                  <a:srgbClr val="C00000"/>
                </a:solidFill>
              </a:rPr>
              <a:t>6 points</a:t>
            </a:r>
            <a:r>
              <a:rPr lang="en-US" sz="1800" dirty="0"/>
              <a:t>)</a:t>
            </a: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2020 in 5 sentences and that in 2021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20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Possible maximum: 122 points total</a:t>
            </a:r>
          </a:p>
          <a:p>
            <a:r>
              <a:rPr lang="en-US" sz="1800" b="1" u="sng" dirty="0">
                <a:solidFill>
                  <a:srgbClr val="C00000"/>
                </a:solidFill>
              </a:rPr>
              <a:t>Due: 11pm, Friday, March 19</a:t>
            </a:r>
          </a:p>
          <a:p>
            <a:pPr lvl="1"/>
            <a:r>
              <a:rPr lang="en-US" sz="1600" dirty="0"/>
              <a:t>Submit one pdf file SP3-YourLastName-YourFirstName.pdf, including the spreadsheet</a:t>
            </a:r>
          </a:p>
          <a:p>
            <a:pPr lvl="1"/>
            <a:r>
              <a:rPr lang="en-US" sz="1600" dirty="0"/>
              <a:t>Spreadsheet will be posted on canvas.  Download ASAP.</a:t>
            </a:r>
          </a:p>
        </p:txBody>
      </p:sp>
      <p:sp>
        <p:nvSpPr>
          <p:cNvPr id="4" name="Slide Number Placeholder 3">
            <a:extLst>
              <a:ext uri="{FF2B5EF4-FFF2-40B4-BE49-F238E27FC236}">
                <a16:creationId xmlns:a16="http://schemas.microsoft.com/office/drawing/2014/main" id="{FCF7A595-BCFA-7F40-9085-A87FD9DB7534}"/>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
        <p:nvSpPr>
          <p:cNvPr id="5" name="Date Placeholder 4">
            <a:extLst>
              <a:ext uri="{FF2B5EF4-FFF2-40B4-BE49-F238E27FC236}">
                <a16:creationId xmlns:a16="http://schemas.microsoft.com/office/drawing/2014/main" id="{BD511E90-D7CE-AD4D-A752-2F9F015687EF}"/>
              </a:ext>
            </a:extLst>
          </p:cNvPr>
          <p:cNvSpPr>
            <a:spLocks noGrp="1"/>
          </p:cNvSpPr>
          <p:nvPr>
            <p:ph type="dt" sz="half" idx="10"/>
          </p:nvPr>
        </p:nvSpPr>
        <p:spPr/>
        <p:txBody>
          <a:bodyPr/>
          <a:lstStyle/>
          <a:p>
            <a:pPr>
              <a:defRPr/>
            </a:pPr>
            <a:r>
              <a:rPr lang="en-US"/>
              <a:t>Monday, March 1, 2021</a:t>
            </a:r>
          </a:p>
        </p:txBody>
      </p:sp>
      <p:sp>
        <p:nvSpPr>
          <p:cNvPr id="6" name="Footer Placeholder 5">
            <a:extLst>
              <a:ext uri="{FF2B5EF4-FFF2-40B4-BE49-F238E27FC236}">
                <a16:creationId xmlns:a16="http://schemas.microsoft.com/office/drawing/2014/main" id="{805FB765-F868-AF44-BEFA-1231AA03BC8E}"/>
              </a:ext>
            </a:extLst>
          </p:cNvPr>
          <p:cNvSpPr>
            <a:spLocks noGrp="1"/>
          </p:cNvSpPr>
          <p:nvPr>
            <p:ph type="ftr" sz="quarter" idx="11"/>
          </p:nvPr>
        </p:nvSpPr>
        <p:spPr/>
        <p:txBody>
          <a:bodyPr/>
          <a:lstStyle/>
          <a:p>
            <a:pPr>
              <a:defRPr/>
            </a:pPr>
            <a:r>
              <a:rPr lang="de-DE"/>
              <a:t>PHYS 1443-003, Spring 2021                    Dr. Jaehoon Yu</a:t>
            </a:r>
            <a:endParaRPr lang="en-US"/>
          </a:p>
        </p:txBody>
      </p:sp>
    </p:spTree>
    <p:extLst>
      <p:ext uri="{BB962C8B-B14F-4D97-AF65-F5344CB8AC3E}">
        <p14:creationId xmlns:p14="http://schemas.microsoft.com/office/powerpoint/2010/main" val="9789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51306-D394-624A-939F-901BC72584DD}"/>
              </a:ext>
            </a:extLst>
          </p:cNvPr>
          <p:cNvSpPr>
            <a:spLocks noGrp="1"/>
          </p:cNvSpPr>
          <p:nvPr>
            <p:ph type="dt" sz="half" idx="10"/>
          </p:nvPr>
        </p:nvSpPr>
        <p:spPr/>
        <p:txBody>
          <a:bodyPr/>
          <a:lstStyle/>
          <a:p>
            <a:pPr>
              <a:defRPr/>
            </a:pPr>
            <a:r>
              <a:rPr lang="en-US"/>
              <a:t>Monday, March 1, 2021</a:t>
            </a:r>
          </a:p>
        </p:txBody>
      </p:sp>
      <p:sp>
        <p:nvSpPr>
          <p:cNvPr id="5" name="Footer Placeholder 4">
            <a:extLst>
              <a:ext uri="{FF2B5EF4-FFF2-40B4-BE49-F238E27FC236}">
                <a16:creationId xmlns:a16="http://schemas.microsoft.com/office/drawing/2014/main" id="{69113921-666A-104C-ADE6-0B6B621395DB}"/>
              </a:ext>
            </a:extLst>
          </p:cNvPr>
          <p:cNvSpPr>
            <a:spLocks noGrp="1"/>
          </p:cNvSpPr>
          <p:nvPr>
            <p:ph type="ftr" sz="quarter" idx="11"/>
          </p:nvPr>
        </p:nvSpPr>
        <p:spPr/>
        <p:txBody>
          <a:bodyPr/>
          <a:lstStyle/>
          <a:p>
            <a:pPr>
              <a:defRPr/>
            </a:pPr>
            <a:r>
              <a:rPr lang="de-DE"/>
              <a:t>PHYS 1443-003, Spring 2021                    Dr. Jaehoon Yu</a:t>
            </a:r>
            <a:endParaRPr lang="en-US"/>
          </a:p>
        </p:txBody>
      </p:sp>
      <p:sp>
        <p:nvSpPr>
          <p:cNvPr id="6" name="Slide Number Placeholder 5">
            <a:extLst>
              <a:ext uri="{FF2B5EF4-FFF2-40B4-BE49-F238E27FC236}">
                <a16:creationId xmlns:a16="http://schemas.microsoft.com/office/drawing/2014/main" id="{BA183154-4F6A-2D46-82D9-01A455CAED41}"/>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a:extLst>
              <a:ext uri="{FF2B5EF4-FFF2-40B4-BE49-F238E27FC236}">
                <a16:creationId xmlns:a16="http://schemas.microsoft.com/office/drawing/2014/main" id="{0EDE8C96-9B40-5347-B4BF-EFCED2F914B7}"/>
              </a:ext>
            </a:extLst>
          </p:cNvPr>
          <p:cNvPicPr>
            <a:picLocks noChangeAspect="1"/>
          </p:cNvPicPr>
          <p:nvPr/>
        </p:nvPicPr>
        <p:blipFill>
          <a:blip r:embed="rId2"/>
          <a:stretch>
            <a:fillRect/>
          </a:stretch>
        </p:blipFill>
        <p:spPr>
          <a:xfrm>
            <a:off x="0" y="0"/>
            <a:ext cx="9220200" cy="6858000"/>
          </a:xfrm>
          <a:prstGeom prst="rect">
            <a:avLst/>
          </a:prstGeom>
        </p:spPr>
      </p:pic>
    </p:spTree>
    <p:extLst>
      <p:ext uri="{BB962C8B-B14F-4D97-AF65-F5344CB8AC3E}">
        <p14:creationId xmlns:p14="http://schemas.microsoft.com/office/powerpoint/2010/main" val="100949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a:latin typeface="Arial Narrow" pitchFamily="-84" charset="0"/>
              </a:rPr>
              <a:t>Monday, March 1, 2021</a:t>
            </a:r>
          </a:p>
        </p:txBody>
      </p:sp>
      <p:sp>
        <p:nvSpPr>
          <p:cNvPr id="4710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5</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228600" y="838200"/>
            <a:ext cx="8763000" cy="5447645"/>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3200" dirty="0">
                <a:solidFill>
                  <a:schemeClr val="accent2"/>
                </a:solidFill>
                <a:latin typeface="+mn-lt"/>
              </a:rPr>
              <a:t>The mass of the spacecraft is 11,000 kg and the mass of the astronaut is 92 kg.  What is the velocity of the space craft and the astronaut 10 sec into the motion if they were in contact for 50cm during with the astronaut is applying the force of 36N? </a:t>
            </a:r>
          </a:p>
          <a:p>
            <a:pPr marL="457200" indent="-457200">
              <a:buFont typeface="Arial"/>
              <a:buChar char="•"/>
            </a:pPr>
            <a:r>
              <a:rPr lang="en-US" sz="3200" dirty="0">
                <a:solidFill>
                  <a:schemeClr val="accent2"/>
                </a:solidFill>
                <a:latin typeface="+mn-lt"/>
              </a:rPr>
              <a:t>Maximum score: 20 points</a:t>
            </a:r>
          </a:p>
          <a:p>
            <a:pPr marL="457200" indent="-457200">
              <a:buFont typeface="Arial"/>
              <a:buChar char="•"/>
            </a:pPr>
            <a:r>
              <a:rPr lang="en-US" sz="3200" dirty="0">
                <a:solidFill>
                  <a:schemeClr val="accent2"/>
                </a:solidFill>
                <a:latin typeface="+mn-lt"/>
              </a:rPr>
              <a:t>Please be sure to show details of your OWN work!</a:t>
            </a:r>
          </a:p>
          <a:p>
            <a:pPr marL="457200" indent="-457200">
              <a:buFont typeface="Arial"/>
              <a:buChar char="•"/>
            </a:pPr>
            <a:r>
              <a:rPr lang="en-US" sz="3200" dirty="0">
                <a:solidFill>
                  <a:schemeClr val="accent2"/>
                </a:solidFill>
                <a:latin typeface="+mn-lt"/>
              </a:rPr>
              <a:t>Must be handwritten!</a:t>
            </a:r>
          </a:p>
          <a:p>
            <a:pPr marL="457200" indent="-457200">
              <a:buFont typeface="Arial"/>
              <a:buChar char="•"/>
            </a:pPr>
            <a:r>
              <a:rPr lang="en-US" sz="3200" dirty="0">
                <a:solidFill>
                  <a:schemeClr val="accent2"/>
                </a:solidFill>
                <a:latin typeface="+mn-lt"/>
              </a:rPr>
              <a:t>Due 2:30pm, Monday, March 8</a:t>
            </a:r>
          </a:p>
          <a:p>
            <a:pPr marL="457200" indent="-457200">
              <a:buFont typeface="Arial"/>
              <a:buChar char="•"/>
            </a:pPr>
            <a:r>
              <a:rPr lang="en-US" sz="3200" dirty="0">
                <a:solidFill>
                  <a:schemeClr val="accent2"/>
                </a:solidFill>
                <a:latin typeface="+mn-lt"/>
              </a:rPr>
              <a:t>Submit one pdf file </a:t>
            </a:r>
            <a:r>
              <a:rPr lang="en-US" sz="2800" dirty="0">
                <a:solidFill>
                  <a:schemeClr val="accent2"/>
                </a:solidFill>
                <a:latin typeface="+mn-lt"/>
              </a:rPr>
              <a:t>SP4-YourLastName-YourFirstName.pdf on canvas assignment #4</a:t>
            </a:r>
            <a:endParaRPr lang="en-US" sz="1600" dirty="0"/>
          </a:p>
        </p:txBody>
      </p:sp>
      <p:sp>
        <p:nvSpPr>
          <p:cNvPr id="47113" name="Rectangle 7"/>
          <p:cNvSpPr>
            <a:spLocks noGrp="1" noChangeArrowheads="1"/>
          </p:cNvSpPr>
          <p:nvPr>
            <p:ph type="title"/>
          </p:nvPr>
        </p:nvSpPr>
        <p:spPr>
          <a:xfrm>
            <a:off x="685800" y="76200"/>
            <a:ext cx="7772400" cy="838200"/>
          </a:xfrm>
        </p:spPr>
        <p:txBody>
          <a:bodyPr/>
          <a:lstStyle/>
          <a:p>
            <a:r>
              <a:rPr lang="en-US" sz="4800" dirty="0">
                <a:ea typeface="ＭＳ Ｐゴシック" pitchFamily="-84" charset="-128"/>
                <a:cs typeface="ＭＳ Ｐゴシック" pitchFamily="-84" charset="-128"/>
              </a:rPr>
              <a:t>SP#</a:t>
            </a:r>
            <a:r>
              <a:rPr lang="en-US" altLang="ko-KR" sz="4800" dirty="0">
                <a:ea typeface="ＭＳ Ｐゴシック" pitchFamily="-84" charset="-128"/>
                <a:cs typeface="ＭＳ Ｐゴシック" pitchFamily="-84" charset="-128"/>
              </a:rPr>
              <a:t>4:</a:t>
            </a:r>
            <a:r>
              <a:rPr lang="ko-KR" altLang="en-US" sz="4800" dirty="0">
                <a:ea typeface="ＭＳ Ｐゴシック" pitchFamily="-84" charset="-128"/>
                <a:cs typeface="ＭＳ Ｐゴシック" pitchFamily="-84" charset="-128"/>
              </a:rPr>
              <a:t> </a:t>
            </a:r>
            <a:r>
              <a:rPr lang="en-US" altLang="ko-KR" sz="4800" dirty="0">
                <a:ea typeface="ＭＳ Ｐゴシック" pitchFamily="-84" charset="-128"/>
                <a:cs typeface="ＭＳ Ｐゴシック" pitchFamily="-84" charset="-128"/>
              </a:rPr>
              <a:t>Newton’s 3</a:t>
            </a:r>
            <a:r>
              <a:rPr lang="en-US" altLang="ko-KR" sz="4800" baseline="30000" dirty="0">
                <a:ea typeface="ＭＳ Ｐゴシック" pitchFamily="-84" charset="-128"/>
                <a:cs typeface="ＭＳ Ｐゴシック" pitchFamily="-84" charset="-128"/>
              </a:rPr>
              <a:t>rd</a:t>
            </a:r>
            <a:r>
              <a:rPr lang="en-US" altLang="ko-KR" sz="4800" dirty="0">
                <a:ea typeface="ＭＳ Ｐゴシック" pitchFamily="-84" charset="-128"/>
                <a:cs typeface="ＭＳ Ｐゴシック" pitchFamily="-84" charset="-128"/>
              </a:rPr>
              <a:t> Law</a:t>
            </a:r>
            <a:endParaRPr lang="en-US" sz="4800"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9351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7797"/>
                                        </p:tgtEl>
                                        <p:attrNameLst>
                                          <p:attrName>style.visibility</p:attrName>
                                        </p:attrNameLst>
                                      </p:cBhvr>
                                      <p:to>
                                        <p:strVal val="visible"/>
                                      </p:to>
                                    </p:set>
                                    <p:animEffect transition="in" filter="wipe(left)">
                                      <p:cBhvr>
                                        <p:cTn id="7" dur="500"/>
                                        <p:tgtEl>
                                          <p:spTgt spid="4177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7797">
                                            <p:txEl>
                                              <p:pRg st="1" end="1"/>
                                            </p:txEl>
                                          </p:spTgt>
                                        </p:tgtEl>
                                        <p:attrNameLst>
                                          <p:attrName>style.visibility</p:attrName>
                                        </p:attrNameLst>
                                      </p:cBhvr>
                                      <p:to>
                                        <p:strVal val="visible"/>
                                      </p:to>
                                    </p:set>
                                    <p:animEffect transition="in" filter="wipe(left)">
                                      <p:cBhvr>
                                        <p:cTn id="12" dur="500"/>
                                        <p:tgtEl>
                                          <p:spTgt spid="417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7797">
                                            <p:txEl>
                                              <p:pRg st="2" end="2"/>
                                            </p:txEl>
                                          </p:spTgt>
                                        </p:tgtEl>
                                        <p:attrNameLst>
                                          <p:attrName>style.visibility</p:attrName>
                                        </p:attrNameLst>
                                      </p:cBhvr>
                                      <p:to>
                                        <p:strVal val="visible"/>
                                      </p:to>
                                    </p:set>
                                    <p:animEffect transition="in" filter="wipe(left)">
                                      <p:cBhvr>
                                        <p:cTn id="17" dur="500"/>
                                        <p:tgtEl>
                                          <p:spTgt spid="4177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7797">
                                            <p:txEl>
                                              <p:pRg st="3" end="3"/>
                                            </p:txEl>
                                          </p:spTgt>
                                        </p:tgtEl>
                                        <p:attrNameLst>
                                          <p:attrName>style.visibility</p:attrName>
                                        </p:attrNameLst>
                                      </p:cBhvr>
                                      <p:to>
                                        <p:strVal val="visible"/>
                                      </p:to>
                                    </p:set>
                                    <p:animEffect transition="in" filter="wipe(left)">
                                      <p:cBhvr>
                                        <p:cTn id="22" dur="500"/>
                                        <p:tgtEl>
                                          <p:spTgt spid="4177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7797">
                                            <p:txEl>
                                              <p:pRg st="4" end="4"/>
                                            </p:txEl>
                                          </p:spTgt>
                                        </p:tgtEl>
                                        <p:attrNameLst>
                                          <p:attrName>style.visibility</p:attrName>
                                        </p:attrNameLst>
                                      </p:cBhvr>
                                      <p:to>
                                        <p:strVal val="visible"/>
                                      </p:to>
                                    </p:set>
                                    <p:animEffect transition="in" filter="wipe(left)">
                                      <p:cBhvr>
                                        <p:cTn id="27" dur="500"/>
                                        <p:tgtEl>
                                          <p:spTgt spid="4177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7797">
                                            <p:txEl>
                                              <p:pRg st="5" end="5"/>
                                            </p:txEl>
                                          </p:spTgt>
                                        </p:tgtEl>
                                        <p:attrNameLst>
                                          <p:attrName>style.visibility</p:attrName>
                                        </p:attrNameLst>
                                      </p:cBhvr>
                                      <p:to>
                                        <p:strVal val="visible"/>
                                      </p:to>
                                    </p:set>
                                    <p:animEffect transition="in" filter="wipe(left)">
                                      <p:cBhvr>
                                        <p:cTn id="32" dur="500"/>
                                        <p:tgtEl>
                                          <p:spTgt spid="4177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4"/>
          <p:cNvSpPr>
            <a:spLocks noGrp="1" noChangeArrowheads="1"/>
          </p:cNvSpPr>
          <p:nvPr>
            <p:ph type="dt" sz="quarter" idx="10"/>
          </p:nvPr>
        </p:nvSpPr>
        <p:spPr>
          <a:noFill/>
        </p:spPr>
        <p:txBody>
          <a:bodyPr/>
          <a:lstStyle/>
          <a:p>
            <a:r>
              <a:rPr lang="en-US">
                <a:latin typeface="Arial Narrow" pitchFamily="-84" charset="0"/>
              </a:rPr>
              <a:t>Monday, March 1, 2021</a:t>
            </a:r>
          </a:p>
        </p:txBody>
      </p:sp>
      <p:sp>
        <p:nvSpPr>
          <p:cNvPr id="46085" name="Rectangle 6"/>
          <p:cNvSpPr>
            <a:spLocks noGrp="1" noChangeArrowheads="1"/>
          </p:cNvSpPr>
          <p:nvPr>
            <p:ph type="sldNum" sz="quarter" idx="12"/>
          </p:nvPr>
        </p:nvSpPr>
        <p:spPr>
          <a:noFill/>
        </p:spPr>
        <p:txBody>
          <a:bodyPr/>
          <a:lstStyle/>
          <a:p>
            <a:fld id="{C014BE8F-5CF2-3945-A56D-50C9BE451F69}" type="slidenum">
              <a:rPr lang="en-US">
                <a:latin typeface="Arial Narrow" pitchFamily="-84" charset="0"/>
              </a:rPr>
              <a:pPr/>
              <a:t>6</a:t>
            </a:fld>
            <a:endParaRPr lang="en-US">
              <a:latin typeface="Arial Narrow" pitchFamily="-84" charset="0"/>
            </a:endParaRPr>
          </a:p>
        </p:txBody>
      </p:sp>
      <p:sp>
        <p:nvSpPr>
          <p:cNvPr id="46086"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608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C2CF6E4D-54F6-C04E-89F7-54839A98D01B}" type="slidenum">
              <a:rPr lang="en-US" sz="1400" b="1">
                <a:solidFill>
                  <a:srgbClr val="A50021"/>
                </a:solidFill>
                <a:latin typeface="Arial Narrow" pitchFamily="-84" charset="0"/>
              </a:rPr>
              <a:pPr algn="r"/>
              <a:t>6</a:t>
            </a:fld>
            <a:endParaRPr lang="en-US" sz="1400" b="1">
              <a:solidFill>
                <a:srgbClr val="A50021"/>
              </a:solidFill>
              <a:latin typeface="Arial Narrow" pitchFamily="-84" charset="0"/>
            </a:endParaRPr>
          </a:p>
        </p:txBody>
      </p:sp>
      <p:sp>
        <p:nvSpPr>
          <p:cNvPr id="268290" name="Rectangle 2"/>
          <p:cNvSpPr>
            <a:spLocks noChangeArrowheads="1"/>
          </p:cNvSpPr>
          <p:nvPr/>
        </p:nvSpPr>
        <p:spPr bwMode="auto">
          <a:xfrm>
            <a:off x="5257800" y="2438400"/>
            <a:ext cx="1828800" cy="838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46089" name="Rectangle 3"/>
          <p:cNvSpPr>
            <a:spLocks noGrp="1" noChangeArrowheads="1"/>
          </p:cNvSpPr>
          <p:nvPr>
            <p:ph type="title"/>
          </p:nvPr>
        </p:nvSpPr>
        <p:spPr>
          <a:xfrm>
            <a:off x="381000" y="228600"/>
            <a:ext cx="8610600" cy="609600"/>
          </a:xfrm>
        </p:spPr>
        <p:txBody>
          <a:bodyPr/>
          <a:lstStyle/>
          <a:p>
            <a:pPr eaLnBrk="1" hangingPunct="1"/>
            <a:r>
              <a:rPr lang="en-US" sz="3600">
                <a:ea typeface="ＭＳ Ｐゴシック" pitchFamily="-84" charset="-128"/>
                <a:cs typeface="ＭＳ Ｐゴシック" pitchFamily="-84" charset="-128"/>
              </a:rPr>
              <a:t>Newton’s Third Law (Law of Action and Reaction)</a:t>
            </a:r>
          </a:p>
        </p:txBody>
      </p:sp>
      <p:sp>
        <p:nvSpPr>
          <p:cNvPr id="268292" name="Text Box 4"/>
          <p:cNvSpPr txBox="1">
            <a:spLocks noChangeArrowheads="1"/>
          </p:cNvSpPr>
          <p:nvPr/>
        </p:nvSpPr>
        <p:spPr bwMode="auto">
          <a:xfrm>
            <a:off x="685800" y="914400"/>
            <a:ext cx="7924800" cy="1216025"/>
          </a:xfrm>
          <a:prstGeom prst="rect">
            <a:avLst/>
          </a:prstGeom>
          <a:solidFill>
            <a:srgbClr val="FFFFCC"/>
          </a:solidFill>
          <a:ln w="28575">
            <a:solidFill>
              <a:srgbClr val="FF0000"/>
            </a:solidFill>
            <a:miter lim="800000"/>
            <a:headEnd/>
            <a:tailEnd/>
          </a:ln>
        </p:spPr>
        <p:txBody>
          <a:bodyPr wrap="square">
            <a:prstTxWarp prst="textNoShape">
              <a:avLst/>
            </a:prstTxWarp>
            <a:spAutoFit/>
          </a:bodyPr>
          <a:lstStyle/>
          <a:p>
            <a:pPr>
              <a:spcBef>
                <a:spcPct val="20000"/>
              </a:spcBef>
            </a:pPr>
            <a:r>
              <a:rPr lang="en-US" dirty="0">
                <a:solidFill>
                  <a:srgbClr val="FF0000"/>
                </a:solidFill>
                <a:latin typeface="Monotype Corsiva" pitchFamily="-84" charset="0"/>
              </a:rPr>
              <a:t>When two objects interact, the force F</a:t>
            </a:r>
            <a:r>
              <a:rPr lang="en-US" baseline="-25000" dirty="0">
                <a:solidFill>
                  <a:srgbClr val="FF0000"/>
                </a:solidFill>
                <a:latin typeface="Monotype Corsiva" pitchFamily="-84" charset="0"/>
              </a:rPr>
              <a:t>12</a:t>
            </a:r>
            <a:r>
              <a:rPr lang="en-US" dirty="0">
                <a:solidFill>
                  <a:srgbClr val="FF0000"/>
                </a:solidFill>
                <a:latin typeface="Monotype Corsiva" pitchFamily="-84" charset="0"/>
              </a:rPr>
              <a:t> that object 1 exerts on object 2 is equal in magnitude and opposite in direction to the force F</a:t>
            </a:r>
            <a:r>
              <a:rPr lang="en-US" baseline="-25000" dirty="0">
                <a:solidFill>
                  <a:srgbClr val="FF0000"/>
                </a:solidFill>
                <a:latin typeface="Monotype Corsiva" pitchFamily="-84" charset="0"/>
              </a:rPr>
              <a:t>21</a:t>
            </a:r>
            <a:r>
              <a:rPr lang="en-US" dirty="0">
                <a:solidFill>
                  <a:srgbClr val="FF0000"/>
                </a:solidFill>
                <a:latin typeface="Monotype Corsiva" pitchFamily="-84" charset="0"/>
              </a:rPr>
              <a:t> object 2 exerts on object 1. </a:t>
            </a:r>
          </a:p>
        </p:txBody>
      </p:sp>
      <p:sp>
        <p:nvSpPr>
          <p:cNvPr id="268293" name="Oval 5"/>
          <p:cNvSpPr>
            <a:spLocks noChangeArrowheads="1"/>
          </p:cNvSpPr>
          <p:nvPr/>
        </p:nvSpPr>
        <p:spPr bwMode="auto">
          <a:xfrm>
            <a:off x="1371600" y="2590800"/>
            <a:ext cx="762000" cy="762000"/>
          </a:xfrm>
          <a:prstGeom prst="ellipse">
            <a:avLst/>
          </a:prstGeom>
          <a:gradFill rotWithShape="0">
            <a:gsLst>
              <a:gs pos="0">
                <a:srgbClr val="760000"/>
              </a:gs>
              <a:gs pos="50000">
                <a:srgbClr val="FF0000"/>
              </a:gs>
              <a:gs pos="100000">
                <a:srgbClr val="760000"/>
              </a:gs>
            </a:gsLst>
            <a:lin ang="5400000" scaled="1"/>
          </a:gradFill>
          <a:ln w="9525">
            <a:noFill/>
            <a:round/>
            <a:headEnd/>
            <a:tailEnd/>
          </a:ln>
        </p:spPr>
        <p:txBody>
          <a:bodyPr wrap="none" anchor="ctr">
            <a:prstTxWarp prst="textNoShape">
              <a:avLst/>
            </a:prstTxWarp>
          </a:bodyPr>
          <a:lstStyle/>
          <a:p>
            <a:pPr algn="ctr"/>
            <a:r>
              <a:rPr lang="en-US" b="1">
                <a:solidFill>
                  <a:schemeClr val="bg1"/>
                </a:solidFill>
                <a:latin typeface="Arial Narrow" pitchFamily="-84" charset="0"/>
              </a:rPr>
              <a:t>1</a:t>
            </a:r>
          </a:p>
        </p:txBody>
      </p:sp>
      <p:sp>
        <p:nvSpPr>
          <p:cNvPr id="268294" name="Oval 6"/>
          <p:cNvSpPr>
            <a:spLocks noChangeArrowheads="1"/>
          </p:cNvSpPr>
          <p:nvPr/>
        </p:nvSpPr>
        <p:spPr bwMode="auto">
          <a:xfrm>
            <a:off x="3810000" y="2286000"/>
            <a:ext cx="533400" cy="533400"/>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prstTxWarp prst="textNoShape">
              <a:avLst/>
            </a:prstTxWarp>
          </a:bodyPr>
          <a:lstStyle/>
          <a:p>
            <a:pPr algn="ctr">
              <a:defRPr/>
            </a:pPr>
            <a:r>
              <a:rPr lang="en-US" b="1">
                <a:solidFill>
                  <a:schemeClr val="bg1"/>
                </a:solidFill>
                <a:latin typeface="Arial Narrow" charset="0"/>
              </a:rPr>
              <a:t>2</a:t>
            </a:r>
          </a:p>
        </p:txBody>
      </p:sp>
      <p:sp>
        <p:nvSpPr>
          <p:cNvPr id="268295" name="Line 7"/>
          <p:cNvSpPr>
            <a:spLocks noChangeShapeType="1"/>
          </p:cNvSpPr>
          <p:nvPr/>
        </p:nvSpPr>
        <p:spPr bwMode="auto">
          <a:xfrm flipV="1">
            <a:off x="1752600" y="28194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6" name="Text Box 8"/>
          <p:cNvSpPr txBox="1">
            <a:spLocks noChangeArrowheads="1"/>
          </p:cNvSpPr>
          <p:nvPr/>
        </p:nvSpPr>
        <p:spPr bwMode="auto">
          <a:xfrm>
            <a:off x="1965325" y="2362200"/>
            <a:ext cx="53816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pitchFamily="-84" charset="0"/>
              </a:rPr>
              <a:t>F</a:t>
            </a:r>
            <a:r>
              <a:rPr lang="en-US" baseline="-25000">
                <a:solidFill>
                  <a:srgbClr val="FF0000"/>
                </a:solidFill>
                <a:latin typeface="Monotype Corsiva" pitchFamily="-84" charset="0"/>
              </a:rPr>
              <a:t>21</a:t>
            </a:r>
          </a:p>
        </p:txBody>
      </p:sp>
      <p:sp>
        <p:nvSpPr>
          <p:cNvPr id="268297" name="Line 9"/>
          <p:cNvSpPr>
            <a:spLocks noChangeShapeType="1"/>
          </p:cNvSpPr>
          <p:nvPr/>
        </p:nvSpPr>
        <p:spPr bwMode="auto">
          <a:xfrm rot="10800000" flipV="1">
            <a:off x="3200400" y="25908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8" name="Text Box 10"/>
          <p:cNvSpPr txBox="1">
            <a:spLocks noChangeArrowheads="1"/>
          </p:cNvSpPr>
          <p:nvPr/>
        </p:nvSpPr>
        <p:spPr bwMode="auto">
          <a:xfrm>
            <a:off x="3043238" y="2133600"/>
            <a:ext cx="538162"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pitchFamily="-84" charset="0"/>
              </a:rPr>
              <a:t>F</a:t>
            </a:r>
            <a:r>
              <a:rPr lang="en-US" baseline="-25000">
                <a:solidFill>
                  <a:srgbClr val="FF0000"/>
                </a:solidFill>
                <a:latin typeface="Monotype Corsiva" pitchFamily="-84" charset="0"/>
              </a:rPr>
              <a:t>12</a:t>
            </a:r>
          </a:p>
        </p:txBody>
      </p:sp>
      <p:graphicFrame>
        <p:nvGraphicFramePr>
          <p:cNvPr id="268299" name="Object 2"/>
          <p:cNvGraphicFramePr>
            <a:graphicFrameLocks noChangeAspect="1"/>
          </p:cNvGraphicFramePr>
          <p:nvPr/>
        </p:nvGraphicFramePr>
        <p:xfrm>
          <a:off x="5284788" y="2497138"/>
          <a:ext cx="998537" cy="666750"/>
        </p:xfrm>
        <a:graphic>
          <a:graphicData uri="http://schemas.openxmlformats.org/presentationml/2006/ole">
            <mc:AlternateContent xmlns:mc="http://schemas.openxmlformats.org/markup-compatibility/2006">
              <mc:Choice xmlns:v="urn:schemas-microsoft-com:vml" Requires="v">
                <p:oleObj spid="_x0000_s166073" name="Equation" r:id="rId3" imgW="381000" imgH="241300" progId="Equation.DSMT4">
                  <p:embed/>
                </p:oleObj>
              </mc:Choice>
              <mc:Fallback>
                <p:oleObj name="Equation" r:id="rId3" imgW="381000" imgH="241300" progId="Equation.DSMT4">
                  <p:embed/>
                  <p:pic>
                    <p:nvPicPr>
                      <p:cNvPr id="268299" name="Object 2"/>
                      <p:cNvPicPr>
                        <a:picLocks noChangeAspect="1" noChangeArrowheads="1"/>
                      </p:cNvPicPr>
                      <p:nvPr/>
                    </p:nvPicPr>
                    <p:blipFill>
                      <a:blip r:embed="rId4"/>
                      <a:srcRect/>
                      <a:stretch>
                        <a:fillRect/>
                      </a:stretch>
                    </p:blipFill>
                    <p:spPr bwMode="auto">
                      <a:xfrm>
                        <a:off x="5284788" y="2497138"/>
                        <a:ext cx="998537" cy="6667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8300" name="Text Box 12"/>
          <p:cNvSpPr txBox="1">
            <a:spLocks noChangeArrowheads="1"/>
          </p:cNvSpPr>
          <p:nvPr/>
        </p:nvSpPr>
        <p:spPr bwMode="auto">
          <a:xfrm>
            <a:off x="685800" y="3505200"/>
            <a:ext cx="7467600" cy="830263"/>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Monotype Corsiva" pitchFamily="-84" charset="0"/>
              </a:rPr>
              <a:t>The reaction force is equal in magnitude to the action force but in opposite direction. These two forces always act </a:t>
            </a:r>
            <a:r>
              <a:rPr lang="en-US" b="1" u="sng">
                <a:latin typeface="Monotype Corsiva" pitchFamily="-84" charset="0"/>
              </a:rPr>
              <a:t>on different objects</a:t>
            </a:r>
            <a:r>
              <a:rPr lang="en-US">
                <a:solidFill>
                  <a:srgbClr val="FF0000"/>
                </a:solidFill>
                <a:latin typeface="Monotype Corsiva" pitchFamily="-84" charset="0"/>
              </a:rPr>
              <a:t>.  </a:t>
            </a:r>
          </a:p>
        </p:txBody>
      </p:sp>
      <p:sp>
        <p:nvSpPr>
          <p:cNvPr id="268301" name="Text Box 13"/>
          <p:cNvSpPr txBox="1">
            <a:spLocks noChangeArrowheads="1"/>
          </p:cNvSpPr>
          <p:nvPr/>
        </p:nvSpPr>
        <p:spPr bwMode="auto">
          <a:xfrm>
            <a:off x="685800" y="4419600"/>
            <a:ext cx="3657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pitchFamily="-84" charset="0"/>
              </a:rPr>
              <a:t>What is the reaction force to the force of a free falling object?</a:t>
            </a:r>
          </a:p>
        </p:txBody>
      </p:sp>
      <p:sp>
        <p:nvSpPr>
          <p:cNvPr id="268302" name="Text Box 14"/>
          <p:cNvSpPr txBox="1">
            <a:spLocks noChangeArrowheads="1"/>
          </p:cNvSpPr>
          <p:nvPr/>
        </p:nvSpPr>
        <p:spPr bwMode="auto">
          <a:xfrm>
            <a:off x="4724400" y="44323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pitchFamily="-84" charset="0"/>
              </a:rPr>
              <a:t>The gravitational force exerted by the object to the Earth!</a:t>
            </a:r>
          </a:p>
        </p:txBody>
      </p:sp>
      <p:sp>
        <p:nvSpPr>
          <p:cNvPr id="268303" name="Text Box 15"/>
          <p:cNvSpPr txBox="1">
            <a:spLocks noChangeArrowheads="1"/>
          </p:cNvSpPr>
          <p:nvPr/>
        </p:nvSpPr>
        <p:spPr bwMode="auto">
          <a:xfrm>
            <a:off x="533400" y="5334000"/>
            <a:ext cx="8077200" cy="830997"/>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Monotype Corsiva" pitchFamily="-84" charset="0"/>
              </a:rPr>
              <a:t>Stationary objects on top of a table has a reaction force (called the normal force) from the table to balance the action force, the gravitational force.</a:t>
            </a:r>
          </a:p>
        </p:txBody>
      </p:sp>
      <p:graphicFrame>
        <p:nvGraphicFramePr>
          <p:cNvPr id="268304" name="Object 3"/>
          <p:cNvGraphicFramePr>
            <a:graphicFrameLocks noChangeAspect="1"/>
          </p:cNvGraphicFramePr>
          <p:nvPr/>
        </p:nvGraphicFramePr>
        <p:xfrm>
          <a:off x="6199188" y="2516188"/>
          <a:ext cx="898525" cy="665162"/>
        </p:xfrm>
        <a:graphic>
          <a:graphicData uri="http://schemas.openxmlformats.org/presentationml/2006/ole">
            <mc:AlternateContent xmlns:mc="http://schemas.openxmlformats.org/markup-compatibility/2006">
              <mc:Choice xmlns:v="urn:schemas-microsoft-com:vml" Requires="v">
                <p:oleObj spid="_x0000_s166074" name="Equation" r:id="rId5" imgW="342900" imgH="241300" progId="Equation.DSMT4">
                  <p:embed/>
                </p:oleObj>
              </mc:Choice>
              <mc:Fallback>
                <p:oleObj name="Equation" r:id="rId5" imgW="342900" imgH="241300" progId="Equation.DSMT4">
                  <p:embed/>
                  <p:pic>
                    <p:nvPicPr>
                      <p:cNvPr id="268304" name="Object 3"/>
                      <p:cNvPicPr>
                        <a:picLocks noChangeAspect="1" noChangeArrowheads="1"/>
                      </p:cNvPicPr>
                      <p:nvPr/>
                    </p:nvPicPr>
                    <p:blipFill>
                      <a:blip r:embed="rId6"/>
                      <a:srcRect/>
                      <a:stretch>
                        <a:fillRect/>
                      </a:stretch>
                    </p:blipFill>
                    <p:spPr bwMode="auto">
                      <a:xfrm>
                        <a:off x="6199188" y="2516188"/>
                        <a:ext cx="898525" cy="665162"/>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254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8292"/>
                                        </p:tgtEl>
                                        <p:attrNameLst>
                                          <p:attrName>style.visibility</p:attrName>
                                        </p:attrNameLst>
                                      </p:cBhvr>
                                      <p:to>
                                        <p:strVal val="visible"/>
                                      </p:to>
                                    </p:set>
                                    <p:animEffect transition="in" filter="wipe(left)">
                                      <p:cBhvr>
                                        <p:cTn id="7" dur="500"/>
                                        <p:tgtEl>
                                          <p:spTgt spid="268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68293"/>
                                        </p:tgtEl>
                                        <p:attrNameLst>
                                          <p:attrName>style.visibility</p:attrName>
                                        </p:attrNameLst>
                                      </p:cBhvr>
                                      <p:to>
                                        <p:strVal val="visible"/>
                                      </p:to>
                                    </p:set>
                                    <p:animEffect transition="in" filter="wipe(left)">
                                      <p:cBhvr>
                                        <p:cTn id="12" dur="500"/>
                                        <p:tgtEl>
                                          <p:spTgt spid="268293"/>
                                        </p:tgtEl>
                                      </p:cBhvr>
                                    </p:animEffect>
                                  </p:childTnLst>
                                </p:cTn>
                              </p:par>
                            </p:childTnLst>
                          </p:cTn>
                        </p:par>
                        <p:par>
                          <p:cTn id="13" fill="hold">
                            <p:stCondLst>
                              <p:cond delay="500"/>
                            </p:stCondLst>
                            <p:childTnLst>
                              <p:par>
                                <p:cTn id="14" presetID="22" presetClass="entr" presetSubtype="8" fill="hold" nodeType="afterEffect">
                                  <p:stCondLst>
                                    <p:cond delay="0"/>
                                  </p:stCondLst>
                                  <p:iterate type="wd">
                                    <p:tmPct val="10000"/>
                                  </p:iterate>
                                  <p:childTnLst>
                                    <p:set>
                                      <p:cBhvr>
                                        <p:cTn id="15" dur="1" fill="hold">
                                          <p:stCondLst>
                                            <p:cond delay="0"/>
                                          </p:stCondLst>
                                        </p:cTn>
                                        <p:tgtEl>
                                          <p:spTgt spid="268294"/>
                                        </p:tgtEl>
                                        <p:attrNameLst>
                                          <p:attrName>style.visibility</p:attrName>
                                        </p:attrNameLst>
                                      </p:cBhvr>
                                      <p:to>
                                        <p:strVal val="visible"/>
                                      </p:to>
                                    </p:set>
                                    <p:animEffect transition="in" filter="wipe(left)">
                                      <p:cBhvr>
                                        <p:cTn id="16" dur="500"/>
                                        <p:tgtEl>
                                          <p:spTgt spid="268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68296">
                                            <p:txEl>
                                              <p:pRg st="0" end="0"/>
                                            </p:txEl>
                                          </p:spTgt>
                                        </p:tgtEl>
                                        <p:attrNameLst>
                                          <p:attrName>style.visibility</p:attrName>
                                        </p:attrNameLst>
                                      </p:cBhvr>
                                      <p:to>
                                        <p:strVal val="visible"/>
                                      </p:to>
                                    </p:set>
                                    <p:animEffect transition="in" filter="wipe(left)">
                                      <p:cBhvr>
                                        <p:cTn id="21" dur="500"/>
                                        <p:tgtEl>
                                          <p:spTgt spid="268296">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268295"/>
                                        </p:tgtEl>
                                        <p:attrNameLst>
                                          <p:attrName>style.visibility</p:attrName>
                                        </p:attrNameLst>
                                      </p:cBhvr>
                                      <p:to>
                                        <p:strVal val="visible"/>
                                      </p:to>
                                    </p:set>
                                    <p:animEffect transition="in" filter="wipe(left)">
                                      <p:cBhvr>
                                        <p:cTn id="25" dur="500"/>
                                        <p:tgtEl>
                                          <p:spTgt spid="2682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68298">
                                            <p:txEl>
                                              <p:pRg st="0" end="0"/>
                                            </p:txEl>
                                          </p:spTgt>
                                        </p:tgtEl>
                                        <p:attrNameLst>
                                          <p:attrName>style.visibility</p:attrName>
                                        </p:attrNameLst>
                                      </p:cBhvr>
                                      <p:to>
                                        <p:strVal val="visible"/>
                                      </p:to>
                                    </p:set>
                                    <p:animEffect transition="in" filter="wipe(left)">
                                      <p:cBhvr>
                                        <p:cTn id="30" dur="500"/>
                                        <p:tgtEl>
                                          <p:spTgt spid="268298">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iterate type="wd">
                                    <p:tmPct val="10000"/>
                                  </p:iterate>
                                  <p:childTnLst>
                                    <p:set>
                                      <p:cBhvr>
                                        <p:cTn id="33" dur="1" fill="hold">
                                          <p:stCondLst>
                                            <p:cond delay="0"/>
                                          </p:stCondLst>
                                        </p:cTn>
                                        <p:tgtEl>
                                          <p:spTgt spid="268297"/>
                                        </p:tgtEl>
                                        <p:attrNameLst>
                                          <p:attrName>style.visibility</p:attrName>
                                        </p:attrNameLst>
                                      </p:cBhvr>
                                      <p:to>
                                        <p:strVal val="visible"/>
                                      </p:to>
                                    </p:set>
                                    <p:animEffect transition="in" filter="wipe(left)">
                                      <p:cBhvr>
                                        <p:cTn id="34" dur="500"/>
                                        <p:tgtEl>
                                          <p:spTgt spid="26829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268299"/>
                                        </p:tgtEl>
                                        <p:attrNameLst>
                                          <p:attrName>style.visibility</p:attrName>
                                        </p:attrNameLst>
                                      </p:cBhvr>
                                      <p:to>
                                        <p:strVal val="visible"/>
                                      </p:to>
                                    </p:set>
                                    <p:animEffect transition="in" filter="wipe(left)">
                                      <p:cBhvr>
                                        <p:cTn id="39" dur="500"/>
                                        <p:tgtEl>
                                          <p:spTgt spid="26829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268304"/>
                                        </p:tgtEl>
                                        <p:attrNameLst>
                                          <p:attrName>style.visibility</p:attrName>
                                        </p:attrNameLst>
                                      </p:cBhvr>
                                      <p:to>
                                        <p:strVal val="visible"/>
                                      </p:to>
                                    </p:set>
                                    <p:animEffect transition="in" filter="wipe(left)">
                                      <p:cBhvr>
                                        <p:cTn id="44" dur="500"/>
                                        <p:tgtEl>
                                          <p:spTgt spid="26830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iterate type="wd">
                                    <p:tmPct val="10000"/>
                                  </p:iterate>
                                  <p:childTnLst>
                                    <p:set>
                                      <p:cBhvr>
                                        <p:cTn id="48" dur="1" fill="hold">
                                          <p:stCondLst>
                                            <p:cond delay="0"/>
                                          </p:stCondLst>
                                        </p:cTn>
                                        <p:tgtEl>
                                          <p:spTgt spid="268290"/>
                                        </p:tgtEl>
                                        <p:attrNameLst>
                                          <p:attrName>style.visibility</p:attrName>
                                        </p:attrNameLst>
                                      </p:cBhvr>
                                      <p:to>
                                        <p:strVal val="visible"/>
                                      </p:to>
                                    </p:set>
                                    <p:anim calcmode="lin" valueType="num">
                                      <p:cBhvr>
                                        <p:cTn id="49" dur="500" fill="hold"/>
                                        <p:tgtEl>
                                          <p:spTgt spid="268290"/>
                                        </p:tgtEl>
                                        <p:attrNameLst>
                                          <p:attrName>ppt_w</p:attrName>
                                        </p:attrNameLst>
                                      </p:cBhvr>
                                      <p:tavLst>
                                        <p:tav tm="0">
                                          <p:val>
                                            <p:fltVal val="0"/>
                                          </p:val>
                                        </p:tav>
                                        <p:tav tm="100000">
                                          <p:val>
                                            <p:strVal val="#ppt_w"/>
                                          </p:val>
                                        </p:tav>
                                      </p:tavLst>
                                    </p:anim>
                                    <p:anim calcmode="lin" valueType="num">
                                      <p:cBhvr>
                                        <p:cTn id="50" dur="500" fill="hold"/>
                                        <p:tgtEl>
                                          <p:spTgt spid="268290"/>
                                        </p:tgtEl>
                                        <p:attrNameLst>
                                          <p:attrName>ppt_h</p:attrName>
                                        </p:attrNameLst>
                                      </p:cBhvr>
                                      <p:tavLst>
                                        <p:tav tm="0">
                                          <p:val>
                                            <p:fltVal val="0"/>
                                          </p:val>
                                        </p:tav>
                                        <p:tav tm="100000">
                                          <p:val>
                                            <p:strVal val="#ppt_h"/>
                                          </p:val>
                                        </p:tav>
                                      </p:tavLst>
                                    </p:anim>
                                    <p:animEffect transition="in" filter="fade">
                                      <p:cBhvr>
                                        <p:cTn id="51" dur="500"/>
                                        <p:tgtEl>
                                          <p:spTgt spid="26829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68300"/>
                                        </p:tgtEl>
                                        <p:attrNameLst>
                                          <p:attrName>style.visibility</p:attrName>
                                        </p:attrNameLst>
                                      </p:cBhvr>
                                      <p:to>
                                        <p:strVal val="visible"/>
                                      </p:to>
                                    </p:set>
                                    <p:animEffect transition="in" filter="wipe(left)">
                                      <p:cBhvr>
                                        <p:cTn id="56" dur="500"/>
                                        <p:tgtEl>
                                          <p:spTgt spid="26830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68301"/>
                                        </p:tgtEl>
                                        <p:attrNameLst>
                                          <p:attrName>style.visibility</p:attrName>
                                        </p:attrNameLst>
                                      </p:cBhvr>
                                      <p:to>
                                        <p:strVal val="visible"/>
                                      </p:to>
                                    </p:set>
                                    <p:animEffect transition="in" filter="wipe(left)">
                                      <p:cBhvr>
                                        <p:cTn id="61" dur="500"/>
                                        <p:tgtEl>
                                          <p:spTgt spid="26830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68302"/>
                                        </p:tgtEl>
                                        <p:attrNameLst>
                                          <p:attrName>style.visibility</p:attrName>
                                        </p:attrNameLst>
                                      </p:cBhvr>
                                      <p:to>
                                        <p:strVal val="visible"/>
                                      </p:to>
                                    </p:set>
                                    <p:animEffect transition="in" filter="wipe(left)">
                                      <p:cBhvr>
                                        <p:cTn id="66" dur="500"/>
                                        <p:tgtEl>
                                          <p:spTgt spid="26830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68303"/>
                                        </p:tgtEl>
                                        <p:attrNameLst>
                                          <p:attrName>style.visibility</p:attrName>
                                        </p:attrNameLst>
                                      </p:cBhvr>
                                      <p:to>
                                        <p:strVal val="visible"/>
                                      </p:to>
                                    </p:set>
                                    <p:animEffect transition="in" filter="wipe(left)">
                                      <p:cBhvr>
                                        <p:cTn id="71" dur="500"/>
                                        <p:tgtEl>
                                          <p:spTgt spid="268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nimBg="1"/>
      <p:bldP spid="268292" grpId="0" animBg="1" autoUpdateAnimBg="0"/>
      <p:bldP spid="268295" grpId="0" animBg="1"/>
      <p:bldP spid="268296" grpId="0" build="p" autoUpdateAnimBg="0"/>
      <p:bldP spid="268297" grpId="0" animBg="1"/>
      <p:bldP spid="268298" grpId="0" build="p" autoUpdateAnimBg="0"/>
      <p:bldP spid="268300" grpId="0"/>
      <p:bldP spid="268301" grpId="0"/>
      <p:bldP spid="268302" grpId="0"/>
      <p:bldP spid="2683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a:latin typeface="Arial Narrow" pitchFamily="-84" charset="0"/>
              </a:rPr>
              <a:t>Monday, March 1, 2021</a:t>
            </a:r>
          </a:p>
        </p:txBody>
      </p:sp>
      <p:sp>
        <p:nvSpPr>
          <p:cNvPr id="4710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7</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457200" y="4799013"/>
            <a:ext cx="8382000" cy="1373187"/>
          </a:xfrm>
          <a:prstGeom prst="rect">
            <a:avLst/>
          </a:prstGeom>
          <a:noFill/>
          <a:ln w="9525">
            <a:noFill/>
            <a:miter lim="800000"/>
            <a:headEnd/>
            <a:tailEnd/>
          </a:ln>
        </p:spPr>
        <p:txBody>
          <a:bodyPr>
            <a:prstTxWarp prst="textNoShape">
              <a:avLst/>
            </a:prstTxWarp>
            <a:spAutoFit/>
          </a:bodyPr>
          <a:lstStyle/>
          <a:p>
            <a:r>
              <a:rPr lang="en-US" sz="2800" dirty="0">
                <a:solidFill>
                  <a:schemeClr val="accent2"/>
                </a:solidFill>
                <a:latin typeface="Arial Narrow" pitchFamily="-84" charset="0"/>
              </a:rPr>
              <a:t>Suppose that the magnitude of the force P is 36 N.  If the mass of the spacecraft is 11,000 kg and the mass of the astronaut is 92 kg, what are the accelerations?</a:t>
            </a:r>
          </a:p>
        </p:txBody>
      </p:sp>
      <p:pic>
        <p:nvPicPr>
          <p:cNvPr id="417798" name="Picture 6" descr="afg007"/>
          <p:cNvPicPr>
            <a:picLocks noChangeAspect="1" noChangeArrowheads="1"/>
          </p:cNvPicPr>
          <p:nvPr/>
        </p:nvPicPr>
        <p:blipFill>
          <a:blip r:embed="rId3"/>
          <a:srcRect/>
          <a:stretch>
            <a:fillRect/>
          </a:stretch>
        </p:blipFill>
        <p:spPr bwMode="auto">
          <a:xfrm>
            <a:off x="609600" y="1657350"/>
            <a:ext cx="7772400" cy="2914650"/>
          </a:xfrm>
          <a:prstGeom prst="rect">
            <a:avLst/>
          </a:prstGeom>
          <a:noFill/>
          <a:ln w="9525">
            <a:noFill/>
            <a:miter lim="800000"/>
            <a:headEnd/>
            <a:tailEnd/>
          </a:ln>
        </p:spPr>
      </p:pic>
      <p:sp>
        <p:nvSpPr>
          <p:cNvPr id="47113" name="Rectangle 7"/>
          <p:cNvSpPr>
            <a:spLocks noGrp="1" noChangeArrowheads="1"/>
          </p:cNvSpPr>
          <p:nvPr>
            <p:ph type="title"/>
          </p:nvPr>
        </p:nvSpPr>
        <p:spPr>
          <a:xfrm>
            <a:off x="685800" y="228600"/>
            <a:ext cx="7772400" cy="1143000"/>
          </a:xfrm>
        </p:spPr>
        <p:txBody>
          <a:bodyPr/>
          <a:lstStyle/>
          <a:p>
            <a:r>
              <a:rPr lang="en-US" sz="4000">
                <a:ea typeface="ＭＳ Ｐゴシック" pitchFamily="-84" charset="-128"/>
                <a:cs typeface="ＭＳ Ｐゴシック" pitchFamily="-84" charset="-128"/>
              </a:rPr>
              <a:t>Ex.  The Accelerations Produced by Action and Reaction Forces</a:t>
            </a:r>
          </a:p>
        </p:txBody>
      </p:sp>
      <p:sp>
        <p:nvSpPr>
          <p:cNvPr id="417800" name="Text Box 8"/>
          <p:cNvSpPr txBox="1">
            <a:spLocks noChangeArrowheads="1"/>
          </p:cNvSpPr>
          <p:nvPr/>
        </p:nvSpPr>
        <p:spPr bwMode="auto">
          <a:xfrm>
            <a:off x="6172200" y="2438400"/>
            <a:ext cx="2590800" cy="641350"/>
          </a:xfrm>
          <a:prstGeom prst="rect">
            <a:avLst/>
          </a:prstGeom>
          <a:noFill/>
          <a:ln w="9525">
            <a:noFill/>
            <a:miter lim="800000"/>
            <a:headEnd/>
            <a:tailEnd/>
          </a:ln>
        </p:spPr>
        <p:txBody>
          <a:bodyPr>
            <a:prstTxWarp prst="textNoShape">
              <a:avLst/>
            </a:prstTxWarp>
            <a:spAutoFit/>
          </a:bodyPr>
          <a:lstStyle/>
          <a:p>
            <a:r>
              <a:rPr lang="en-US" sz="1800">
                <a:solidFill>
                  <a:srgbClr val="A50021"/>
                </a:solidFill>
                <a:latin typeface="Arial Narrow" pitchFamily="-84" charset="0"/>
              </a:rPr>
              <a:t>Which one do you think will get larger acceleration?</a:t>
            </a:r>
          </a:p>
        </p:txBody>
      </p:sp>
    </p:spTree>
    <p:extLst>
      <p:ext uri="{BB962C8B-B14F-4D97-AF65-F5344CB8AC3E}">
        <p14:creationId xmlns:p14="http://schemas.microsoft.com/office/powerpoint/2010/main" val="224469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7798"/>
                                        </p:tgtEl>
                                        <p:attrNameLst>
                                          <p:attrName>style.visibility</p:attrName>
                                        </p:attrNameLst>
                                      </p:cBhvr>
                                      <p:to>
                                        <p:strVal val="visible"/>
                                      </p:to>
                                    </p:set>
                                    <p:animEffect transition="in" filter="wipe(left)">
                                      <p:cBhvr>
                                        <p:cTn id="7" dur="500"/>
                                        <p:tgtEl>
                                          <p:spTgt spid="4177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7797"/>
                                        </p:tgtEl>
                                        <p:attrNameLst>
                                          <p:attrName>style.visibility</p:attrName>
                                        </p:attrNameLst>
                                      </p:cBhvr>
                                      <p:to>
                                        <p:strVal val="visible"/>
                                      </p:to>
                                    </p:set>
                                    <p:animEffect transition="in" filter="wipe(left)">
                                      <p:cBhvr>
                                        <p:cTn id="12" dur="500"/>
                                        <p:tgtEl>
                                          <p:spTgt spid="4177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7800"/>
                                        </p:tgtEl>
                                        <p:attrNameLst>
                                          <p:attrName>style.visibility</p:attrName>
                                        </p:attrNameLst>
                                      </p:cBhvr>
                                      <p:to>
                                        <p:strVal val="visible"/>
                                      </p:to>
                                    </p:set>
                                    <p:animEffect transition="in" filter="wipe(left)">
                                      <p:cBhvr>
                                        <p:cTn id="17" dur="500"/>
                                        <p:tgtEl>
                                          <p:spTgt spid="417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p:bldP spid="4178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 name="Date Placeholder 4"/>
          <p:cNvSpPr>
            <a:spLocks noGrp="1"/>
          </p:cNvSpPr>
          <p:nvPr>
            <p:ph type="dt" sz="quarter" idx="10"/>
          </p:nvPr>
        </p:nvSpPr>
        <p:spPr>
          <a:noFill/>
        </p:spPr>
        <p:txBody>
          <a:bodyPr/>
          <a:lstStyle/>
          <a:p>
            <a:r>
              <a:rPr lang="en-US">
                <a:latin typeface="Arial Narrow" pitchFamily="-84" charset="0"/>
              </a:rPr>
              <a:t>Monday, March 1, 2021</a:t>
            </a:r>
          </a:p>
        </p:txBody>
      </p:sp>
      <p:sp>
        <p:nvSpPr>
          <p:cNvPr id="49166"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9167" name="Slide Number Placeholder 6"/>
          <p:cNvSpPr>
            <a:spLocks noGrp="1"/>
          </p:cNvSpPr>
          <p:nvPr>
            <p:ph type="sldNum" sz="quarter" idx="12"/>
          </p:nvPr>
        </p:nvSpPr>
        <p:spPr>
          <a:noFill/>
        </p:spPr>
        <p:txBody>
          <a:bodyPr/>
          <a:lstStyle/>
          <a:p>
            <a:fld id="{1207716E-266A-B348-8C3F-0C8595F0D46A}" type="slidenum">
              <a:rPr lang="en-US">
                <a:latin typeface="Arial Narrow" pitchFamily="-84" charset="0"/>
              </a:rPr>
              <a:pPr/>
              <a:t>8</a:t>
            </a:fld>
            <a:endParaRPr lang="en-US">
              <a:latin typeface="Arial Narrow" pitchFamily="-84" charset="0"/>
            </a:endParaRPr>
          </a:p>
        </p:txBody>
      </p:sp>
      <p:sp>
        <p:nvSpPr>
          <p:cNvPr id="419843" name="Text Box 3"/>
          <p:cNvSpPr txBox="1">
            <a:spLocks noChangeArrowheads="1"/>
          </p:cNvSpPr>
          <p:nvPr/>
        </p:nvSpPr>
        <p:spPr bwMode="auto">
          <a:xfrm>
            <a:off x="5013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419845" name="Object 3"/>
          <p:cNvGraphicFramePr>
            <a:graphicFrameLocks noChangeAspect="1"/>
          </p:cNvGraphicFramePr>
          <p:nvPr/>
        </p:nvGraphicFramePr>
        <p:xfrm>
          <a:off x="6905625" y="914400"/>
          <a:ext cx="1847850" cy="733425"/>
        </p:xfrm>
        <a:graphic>
          <a:graphicData uri="http://schemas.openxmlformats.org/presentationml/2006/ole">
            <mc:AlternateContent xmlns:mc="http://schemas.openxmlformats.org/markup-compatibility/2006">
              <mc:Choice xmlns:v="urn:schemas-microsoft-com:vml" Requires="v">
                <p:oleObj spid="_x0000_s167833" name="Equation" r:id="rId4" imgW="673100" imgH="266700" progId="Equation.DSMT4">
                  <p:embed/>
                </p:oleObj>
              </mc:Choice>
              <mc:Fallback>
                <p:oleObj name="Equation" r:id="rId4" imgW="673100" imgH="266700" progId="Equation.DSMT4">
                  <p:embed/>
                  <p:pic>
                    <p:nvPicPr>
                      <p:cNvPr id="419845" name="Object 3"/>
                      <p:cNvPicPr>
                        <a:picLocks noChangeAspect="1" noChangeArrowheads="1"/>
                      </p:cNvPicPr>
                      <p:nvPr/>
                    </p:nvPicPr>
                    <p:blipFill>
                      <a:blip r:embed="rId5"/>
                      <a:srcRect/>
                      <a:stretch>
                        <a:fillRect/>
                      </a:stretch>
                    </p:blipFill>
                    <p:spPr bwMode="auto">
                      <a:xfrm>
                        <a:off x="6905625" y="914400"/>
                        <a:ext cx="1847850" cy="733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46" name="Object 4"/>
          <p:cNvGraphicFramePr>
            <a:graphicFrameLocks noChangeAspect="1"/>
          </p:cNvGraphicFramePr>
          <p:nvPr/>
        </p:nvGraphicFramePr>
        <p:xfrm>
          <a:off x="1905000" y="2919413"/>
          <a:ext cx="958850" cy="758825"/>
        </p:xfrm>
        <a:graphic>
          <a:graphicData uri="http://schemas.openxmlformats.org/presentationml/2006/ole">
            <mc:AlternateContent xmlns:mc="http://schemas.openxmlformats.org/markup-compatibility/2006">
              <mc:Choice xmlns:v="urn:schemas-microsoft-com:vml" Requires="v">
                <p:oleObj spid="_x0000_s167834" name="Equation" r:id="rId6" imgW="304800" imgH="241300" progId="Equation.DSMT4">
                  <p:embed/>
                </p:oleObj>
              </mc:Choice>
              <mc:Fallback>
                <p:oleObj name="Equation" r:id="rId6" imgW="304800" imgH="241300" progId="Equation.DSMT4">
                  <p:embed/>
                  <p:pic>
                    <p:nvPicPr>
                      <p:cNvPr id="419846" name="Object 4"/>
                      <p:cNvPicPr>
                        <a:picLocks noChangeAspect="1" noChangeArrowheads="1"/>
                      </p:cNvPicPr>
                      <p:nvPr/>
                    </p:nvPicPr>
                    <p:blipFill>
                      <a:blip r:embed="rId7"/>
                      <a:srcRect/>
                      <a:stretch>
                        <a:fillRect/>
                      </a:stretch>
                    </p:blipFill>
                    <p:spPr bwMode="auto">
                      <a:xfrm>
                        <a:off x="1905000" y="2919413"/>
                        <a:ext cx="958850" cy="758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47" name="Object 5"/>
          <p:cNvGraphicFramePr>
            <a:graphicFrameLocks noChangeAspect="1"/>
          </p:cNvGraphicFramePr>
          <p:nvPr/>
        </p:nvGraphicFramePr>
        <p:xfrm>
          <a:off x="2036763" y="4689475"/>
          <a:ext cx="1060450" cy="774700"/>
        </p:xfrm>
        <a:graphic>
          <a:graphicData uri="http://schemas.openxmlformats.org/presentationml/2006/ole">
            <mc:AlternateContent xmlns:mc="http://schemas.openxmlformats.org/markup-compatibility/2006">
              <mc:Choice xmlns:v="urn:schemas-microsoft-com:vml" Requires="v">
                <p:oleObj spid="_x0000_s167835" name="Equation" r:id="rId8" imgW="330200" imgH="241300" progId="Equation.DSMT4">
                  <p:embed/>
                </p:oleObj>
              </mc:Choice>
              <mc:Fallback>
                <p:oleObj name="Equation" r:id="rId8" imgW="330200" imgH="241300" progId="Equation.DSMT4">
                  <p:embed/>
                  <p:pic>
                    <p:nvPicPr>
                      <p:cNvPr id="419847" name="Object 5"/>
                      <p:cNvPicPr>
                        <a:picLocks noChangeAspect="1" noChangeArrowheads="1"/>
                      </p:cNvPicPr>
                      <p:nvPr/>
                    </p:nvPicPr>
                    <p:blipFill>
                      <a:blip r:embed="rId9"/>
                      <a:srcRect/>
                      <a:stretch>
                        <a:fillRect/>
                      </a:stretch>
                    </p:blipFill>
                    <p:spPr bwMode="auto">
                      <a:xfrm>
                        <a:off x="2036763" y="4689475"/>
                        <a:ext cx="1060450" cy="774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9169" name="Rectangle 8"/>
          <p:cNvSpPr>
            <a:spLocks noGrp="1" noChangeArrowheads="1"/>
          </p:cNvSpPr>
          <p:nvPr>
            <p:ph type="title"/>
          </p:nvPr>
        </p:nvSpPr>
        <p:spPr>
          <a:xfrm>
            <a:off x="685800" y="76200"/>
            <a:ext cx="7772400" cy="762000"/>
          </a:xfrm>
        </p:spPr>
        <p:txBody>
          <a:bodyPr/>
          <a:lstStyle/>
          <a:p>
            <a:r>
              <a:rPr lang="en-US">
                <a:ea typeface="ＭＳ Ｐゴシック" pitchFamily="-84" charset="-128"/>
                <a:cs typeface="ＭＳ Ｐゴシック" pitchFamily="-84" charset="-128"/>
              </a:rPr>
              <a:t>Ex. continued</a:t>
            </a:r>
          </a:p>
        </p:txBody>
      </p:sp>
      <p:sp>
        <p:nvSpPr>
          <p:cNvPr id="419849" name="Text Box 9"/>
          <p:cNvSpPr txBox="1">
            <a:spLocks noChangeArrowheads="1"/>
          </p:cNvSpPr>
          <p:nvPr/>
        </p:nvSpPr>
        <p:spPr bwMode="auto">
          <a:xfrm>
            <a:off x="228600" y="990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Force exerted on the space craft by the astronaut</a:t>
            </a:r>
          </a:p>
        </p:txBody>
      </p:sp>
      <p:graphicFrame>
        <p:nvGraphicFramePr>
          <p:cNvPr id="419850" name="Object 6"/>
          <p:cNvGraphicFramePr>
            <a:graphicFrameLocks noChangeAspect="1"/>
          </p:cNvGraphicFramePr>
          <p:nvPr/>
        </p:nvGraphicFramePr>
        <p:xfrm>
          <a:off x="6934200" y="1676400"/>
          <a:ext cx="2057400" cy="733425"/>
        </p:xfrm>
        <a:graphic>
          <a:graphicData uri="http://schemas.openxmlformats.org/presentationml/2006/ole">
            <mc:AlternateContent xmlns:mc="http://schemas.openxmlformats.org/markup-compatibility/2006">
              <mc:Choice xmlns:v="urn:schemas-microsoft-com:vml" Requires="v">
                <p:oleObj spid="_x0000_s167836" name="Equation" r:id="rId10" imgW="749300" imgH="266700" progId="Equation.DSMT4">
                  <p:embed/>
                </p:oleObj>
              </mc:Choice>
              <mc:Fallback>
                <p:oleObj name="Equation" r:id="rId10" imgW="749300" imgH="266700" progId="Equation.DSMT4">
                  <p:embed/>
                  <p:pic>
                    <p:nvPicPr>
                      <p:cNvPr id="419850" name="Object 6"/>
                      <p:cNvPicPr>
                        <a:picLocks noChangeAspect="1" noChangeArrowheads="1"/>
                      </p:cNvPicPr>
                      <p:nvPr/>
                    </p:nvPicPr>
                    <p:blipFill>
                      <a:blip r:embed="rId11"/>
                      <a:srcRect/>
                      <a:stretch>
                        <a:fillRect/>
                      </a:stretch>
                    </p:blipFill>
                    <p:spPr bwMode="auto">
                      <a:xfrm>
                        <a:off x="6934200" y="1676400"/>
                        <a:ext cx="2057400" cy="733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9851" name="Text Box 11"/>
          <p:cNvSpPr txBox="1">
            <a:spLocks noChangeArrowheads="1"/>
          </p:cNvSpPr>
          <p:nvPr/>
        </p:nvSpPr>
        <p:spPr bwMode="auto">
          <a:xfrm>
            <a:off x="228600" y="1752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Force exerted on the astronaut by the space craft</a:t>
            </a:r>
          </a:p>
        </p:txBody>
      </p:sp>
      <p:graphicFrame>
        <p:nvGraphicFramePr>
          <p:cNvPr id="419852" name="Object 7"/>
          <p:cNvGraphicFramePr>
            <a:graphicFrameLocks noChangeAspect="1"/>
          </p:cNvGraphicFramePr>
          <p:nvPr/>
        </p:nvGraphicFramePr>
        <p:xfrm>
          <a:off x="2840038" y="2570163"/>
          <a:ext cx="1077912" cy="1479550"/>
        </p:xfrm>
        <a:graphic>
          <a:graphicData uri="http://schemas.openxmlformats.org/presentationml/2006/ole">
            <mc:AlternateContent xmlns:mc="http://schemas.openxmlformats.org/markup-compatibility/2006">
              <mc:Choice xmlns:v="urn:schemas-microsoft-com:vml" Requires="v">
                <p:oleObj spid="_x0000_s167837" name="Equation" r:id="rId12" imgW="342900" imgH="469900" progId="Equation.DSMT4">
                  <p:embed/>
                </p:oleObj>
              </mc:Choice>
              <mc:Fallback>
                <p:oleObj name="Equation" r:id="rId12" imgW="342900" imgH="469900" progId="Equation.DSMT4">
                  <p:embed/>
                  <p:pic>
                    <p:nvPicPr>
                      <p:cNvPr id="419852" name="Object 7"/>
                      <p:cNvPicPr>
                        <a:picLocks noChangeAspect="1" noChangeArrowheads="1"/>
                      </p:cNvPicPr>
                      <p:nvPr/>
                    </p:nvPicPr>
                    <p:blipFill>
                      <a:blip r:embed="rId13"/>
                      <a:srcRect/>
                      <a:stretch>
                        <a:fillRect/>
                      </a:stretch>
                    </p:blipFill>
                    <p:spPr bwMode="auto">
                      <a:xfrm>
                        <a:off x="2840038" y="2570163"/>
                        <a:ext cx="1077912" cy="1479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53" name="Object 8"/>
          <p:cNvGraphicFramePr>
            <a:graphicFrameLocks noChangeAspect="1"/>
          </p:cNvGraphicFramePr>
          <p:nvPr/>
        </p:nvGraphicFramePr>
        <p:xfrm>
          <a:off x="3846513" y="2608263"/>
          <a:ext cx="2478087" cy="1436687"/>
        </p:xfrm>
        <a:graphic>
          <a:graphicData uri="http://schemas.openxmlformats.org/presentationml/2006/ole">
            <mc:AlternateContent xmlns:mc="http://schemas.openxmlformats.org/markup-compatibility/2006">
              <mc:Choice xmlns:v="urn:schemas-microsoft-com:vml" Requires="v">
                <p:oleObj spid="_x0000_s167838" name="Equation" r:id="rId14" imgW="787400" imgH="457200" progId="Equation.DSMT4">
                  <p:embed/>
                </p:oleObj>
              </mc:Choice>
              <mc:Fallback>
                <p:oleObj name="Equation" r:id="rId14" imgW="787400" imgH="457200" progId="Equation.DSMT4">
                  <p:embed/>
                  <p:pic>
                    <p:nvPicPr>
                      <p:cNvPr id="419853" name="Object 8"/>
                      <p:cNvPicPr>
                        <a:picLocks noChangeAspect="1" noChangeArrowheads="1"/>
                      </p:cNvPicPr>
                      <p:nvPr/>
                    </p:nvPicPr>
                    <p:blipFill>
                      <a:blip r:embed="rId15"/>
                      <a:srcRect/>
                      <a:stretch>
                        <a:fillRect/>
                      </a:stretch>
                    </p:blipFill>
                    <p:spPr bwMode="auto">
                      <a:xfrm>
                        <a:off x="3846513" y="2608263"/>
                        <a:ext cx="2478087" cy="1436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54" name="Object 9"/>
          <p:cNvGraphicFramePr>
            <a:graphicFrameLocks noChangeAspect="1"/>
          </p:cNvGraphicFramePr>
          <p:nvPr>
            <p:extLst>
              <p:ext uri="{D42A27DB-BD31-4B8C-83A1-F6EECF244321}">
                <p14:modId xmlns:p14="http://schemas.microsoft.com/office/powerpoint/2010/main" val="1868063970"/>
              </p:ext>
            </p:extLst>
          </p:nvPr>
        </p:nvGraphicFramePr>
        <p:xfrm>
          <a:off x="6400800" y="3025774"/>
          <a:ext cx="2462804" cy="708026"/>
        </p:xfrm>
        <a:graphic>
          <a:graphicData uri="http://schemas.openxmlformats.org/presentationml/2006/ole">
            <mc:AlternateContent xmlns:mc="http://schemas.openxmlformats.org/markup-compatibility/2006">
              <mc:Choice xmlns:v="urn:schemas-microsoft-com:vml" Requires="v">
                <p:oleObj spid="_x0000_s167839" name="Equation" r:id="rId16" imgW="1016000" imgH="292100" progId="Equation.DSMT4">
                  <p:embed/>
                </p:oleObj>
              </mc:Choice>
              <mc:Fallback>
                <p:oleObj name="Equation" r:id="rId16" imgW="1016000" imgH="292100" progId="Equation.DSMT4">
                  <p:embed/>
                  <p:pic>
                    <p:nvPicPr>
                      <p:cNvPr id="419854" name="Object 9"/>
                      <p:cNvPicPr>
                        <a:picLocks noChangeAspect="1" noChangeArrowheads="1"/>
                      </p:cNvPicPr>
                      <p:nvPr/>
                    </p:nvPicPr>
                    <p:blipFill>
                      <a:blip r:embed="rId17"/>
                      <a:srcRect/>
                      <a:stretch>
                        <a:fillRect/>
                      </a:stretch>
                    </p:blipFill>
                    <p:spPr bwMode="auto">
                      <a:xfrm>
                        <a:off x="6400800" y="3025774"/>
                        <a:ext cx="2462804" cy="7080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9855" name="Text Box 15"/>
          <p:cNvSpPr txBox="1">
            <a:spLocks noChangeArrowheads="1"/>
          </p:cNvSpPr>
          <p:nvPr/>
        </p:nvSpPr>
        <p:spPr bwMode="auto">
          <a:xfrm>
            <a:off x="152400" y="27876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space craft’s acceleration</a:t>
            </a:r>
          </a:p>
        </p:txBody>
      </p:sp>
      <p:sp>
        <p:nvSpPr>
          <p:cNvPr id="419856" name="Text Box 16"/>
          <p:cNvSpPr txBox="1">
            <a:spLocks noChangeArrowheads="1"/>
          </p:cNvSpPr>
          <p:nvPr/>
        </p:nvSpPr>
        <p:spPr bwMode="auto">
          <a:xfrm>
            <a:off x="152400" y="46164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astronaut’s acceleration</a:t>
            </a:r>
          </a:p>
        </p:txBody>
      </p:sp>
      <p:graphicFrame>
        <p:nvGraphicFramePr>
          <p:cNvPr id="419857" name="Object 10"/>
          <p:cNvGraphicFramePr>
            <a:graphicFrameLocks noChangeAspect="1"/>
          </p:cNvGraphicFramePr>
          <p:nvPr/>
        </p:nvGraphicFramePr>
        <p:xfrm>
          <a:off x="3121025" y="4322763"/>
          <a:ext cx="1222375" cy="1508125"/>
        </p:xfrm>
        <a:graphic>
          <a:graphicData uri="http://schemas.openxmlformats.org/presentationml/2006/ole">
            <mc:AlternateContent xmlns:mc="http://schemas.openxmlformats.org/markup-compatibility/2006">
              <mc:Choice xmlns:v="urn:schemas-microsoft-com:vml" Requires="v">
                <p:oleObj spid="_x0000_s167840" name="Equation" r:id="rId18" imgW="381000" imgH="469900" progId="Equation.DSMT4">
                  <p:embed/>
                </p:oleObj>
              </mc:Choice>
              <mc:Fallback>
                <p:oleObj name="Equation" r:id="rId18" imgW="381000" imgH="469900" progId="Equation.DSMT4">
                  <p:embed/>
                  <p:pic>
                    <p:nvPicPr>
                      <p:cNvPr id="419857" name="Object 10"/>
                      <p:cNvPicPr>
                        <a:picLocks noChangeAspect="1" noChangeArrowheads="1"/>
                      </p:cNvPicPr>
                      <p:nvPr/>
                    </p:nvPicPr>
                    <p:blipFill>
                      <a:blip r:embed="rId19"/>
                      <a:srcRect/>
                      <a:stretch>
                        <a:fillRect/>
                      </a:stretch>
                    </p:blipFill>
                    <p:spPr bwMode="auto">
                      <a:xfrm>
                        <a:off x="3121025" y="4322763"/>
                        <a:ext cx="1222375" cy="1508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58" name="Object 11"/>
          <p:cNvGraphicFramePr>
            <a:graphicFrameLocks noChangeAspect="1"/>
          </p:cNvGraphicFramePr>
          <p:nvPr/>
        </p:nvGraphicFramePr>
        <p:xfrm>
          <a:off x="4346575" y="4322763"/>
          <a:ext cx="2282825" cy="1466850"/>
        </p:xfrm>
        <a:graphic>
          <a:graphicData uri="http://schemas.openxmlformats.org/presentationml/2006/ole">
            <mc:AlternateContent xmlns:mc="http://schemas.openxmlformats.org/markup-compatibility/2006">
              <mc:Choice xmlns:v="urn:schemas-microsoft-com:vml" Requires="v">
                <p:oleObj spid="_x0000_s167841" name="Equation" r:id="rId20" imgW="711200" imgH="457200" progId="Equation.DSMT4">
                  <p:embed/>
                </p:oleObj>
              </mc:Choice>
              <mc:Fallback>
                <p:oleObj name="Equation" r:id="rId20" imgW="711200" imgH="457200" progId="Equation.DSMT4">
                  <p:embed/>
                  <p:pic>
                    <p:nvPicPr>
                      <p:cNvPr id="419858" name="Object 11"/>
                      <p:cNvPicPr>
                        <a:picLocks noChangeAspect="1" noChangeArrowheads="1"/>
                      </p:cNvPicPr>
                      <p:nvPr/>
                    </p:nvPicPr>
                    <p:blipFill>
                      <a:blip r:embed="rId21"/>
                      <a:srcRect/>
                      <a:stretch>
                        <a:fillRect/>
                      </a:stretch>
                    </p:blipFill>
                    <p:spPr bwMode="auto">
                      <a:xfrm>
                        <a:off x="4346575" y="4322763"/>
                        <a:ext cx="2282825" cy="1466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59" name="Object 12"/>
          <p:cNvGraphicFramePr>
            <a:graphicFrameLocks noChangeAspect="1"/>
          </p:cNvGraphicFramePr>
          <p:nvPr>
            <p:extLst>
              <p:ext uri="{D42A27DB-BD31-4B8C-83A1-F6EECF244321}">
                <p14:modId xmlns:p14="http://schemas.microsoft.com/office/powerpoint/2010/main" val="144913534"/>
              </p:ext>
            </p:extLst>
          </p:nvPr>
        </p:nvGraphicFramePr>
        <p:xfrm>
          <a:off x="6629400" y="4727575"/>
          <a:ext cx="2273905" cy="758825"/>
        </p:xfrm>
        <a:graphic>
          <a:graphicData uri="http://schemas.openxmlformats.org/presentationml/2006/ole">
            <mc:AlternateContent xmlns:mc="http://schemas.openxmlformats.org/markup-compatibility/2006">
              <mc:Choice xmlns:v="urn:schemas-microsoft-com:vml" Requires="v">
                <p:oleObj spid="_x0000_s167842" name="Equation" r:id="rId22" imgW="876300" imgH="292100" progId="Equation.DSMT4">
                  <p:embed/>
                </p:oleObj>
              </mc:Choice>
              <mc:Fallback>
                <p:oleObj name="Equation" r:id="rId22" imgW="876300" imgH="292100" progId="Equation.DSMT4">
                  <p:embed/>
                  <p:pic>
                    <p:nvPicPr>
                      <p:cNvPr id="419859" name="Object 12"/>
                      <p:cNvPicPr>
                        <a:picLocks noChangeAspect="1" noChangeArrowheads="1"/>
                      </p:cNvPicPr>
                      <p:nvPr/>
                    </p:nvPicPr>
                    <p:blipFill>
                      <a:blip r:embed="rId23"/>
                      <a:srcRect/>
                      <a:stretch>
                        <a:fillRect/>
                      </a:stretch>
                    </p:blipFill>
                    <p:spPr bwMode="auto">
                      <a:xfrm>
                        <a:off x="6629400" y="4727575"/>
                        <a:ext cx="2273905" cy="758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736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49"/>
                                        </p:tgtEl>
                                        <p:attrNameLst>
                                          <p:attrName>style.visibility</p:attrName>
                                        </p:attrNameLst>
                                      </p:cBhvr>
                                      <p:to>
                                        <p:strVal val="visible"/>
                                      </p:to>
                                    </p:set>
                                    <p:animEffect transition="in" filter="wipe(left)">
                                      <p:cBhvr>
                                        <p:cTn id="7" dur="500"/>
                                        <p:tgtEl>
                                          <p:spTgt spid="4198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19845"/>
                                        </p:tgtEl>
                                        <p:attrNameLst>
                                          <p:attrName>style.visibility</p:attrName>
                                        </p:attrNameLst>
                                      </p:cBhvr>
                                      <p:to>
                                        <p:strVal val="visible"/>
                                      </p:to>
                                    </p:set>
                                    <p:animEffect transition="in" filter="wipe(left)">
                                      <p:cBhvr>
                                        <p:cTn id="12" dur="500"/>
                                        <p:tgtEl>
                                          <p:spTgt spid="419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51"/>
                                        </p:tgtEl>
                                        <p:attrNameLst>
                                          <p:attrName>style.visibility</p:attrName>
                                        </p:attrNameLst>
                                      </p:cBhvr>
                                      <p:to>
                                        <p:strVal val="visible"/>
                                      </p:to>
                                    </p:set>
                                    <p:animEffect transition="in" filter="wipe(left)">
                                      <p:cBhvr>
                                        <p:cTn id="17" dur="500"/>
                                        <p:tgtEl>
                                          <p:spTgt spid="4198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9850"/>
                                        </p:tgtEl>
                                        <p:attrNameLst>
                                          <p:attrName>style.visibility</p:attrName>
                                        </p:attrNameLst>
                                      </p:cBhvr>
                                      <p:to>
                                        <p:strVal val="visible"/>
                                      </p:to>
                                    </p:set>
                                    <p:animEffect transition="in" filter="wipe(left)">
                                      <p:cBhvr>
                                        <p:cTn id="22" dur="500"/>
                                        <p:tgtEl>
                                          <p:spTgt spid="4198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nodePh="1">
                                  <p:stCondLst>
                                    <p:cond delay="0"/>
                                  </p:stCondLst>
                                  <p:endCondLst>
                                    <p:cond evt="begin" delay="0">
                                      <p:tn val="25"/>
                                    </p:cond>
                                  </p:endCondLst>
                                  <p:iterate type="wd">
                                    <p:tmPct val="10000"/>
                                  </p:iterate>
                                  <p:childTnLst>
                                    <p:set>
                                      <p:cBhvr>
                                        <p:cTn id="26" dur="1" fill="hold">
                                          <p:stCondLst>
                                            <p:cond delay="0"/>
                                          </p:stCondLst>
                                        </p:cTn>
                                        <p:tgtEl>
                                          <p:spTgt spid="419843"/>
                                        </p:tgtEl>
                                        <p:attrNameLst>
                                          <p:attrName>style.visibility</p:attrName>
                                        </p:attrNameLst>
                                      </p:cBhvr>
                                      <p:to>
                                        <p:strVal val="visible"/>
                                      </p:to>
                                    </p:set>
                                    <p:animEffect transition="in" filter="wipe(left)">
                                      <p:cBhvr>
                                        <p:cTn id="27" dur="500"/>
                                        <p:tgtEl>
                                          <p:spTgt spid="4198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9855"/>
                                        </p:tgtEl>
                                        <p:attrNameLst>
                                          <p:attrName>style.visibility</p:attrName>
                                        </p:attrNameLst>
                                      </p:cBhvr>
                                      <p:to>
                                        <p:strVal val="visible"/>
                                      </p:to>
                                    </p:set>
                                    <p:animEffect transition="in" filter="wipe(left)">
                                      <p:cBhvr>
                                        <p:cTn id="32" dur="500"/>
                                        <p:tgtEl>
                                          <p:spTgt spid="4198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19846"/>
                                        </p:tgtEl>
                                        <p:attrNameLst>
                                          <p:attrName>style.visibility</p:attrName>
                                        </p:attrNameLst>
                                      </p:cBhvr>
                                      <p:to>
                                        <p:strVal val="visible"/>
                                      </p:to>
                                    </p:set>
                                    <p:animEffect transition="in" filter="wipe(left)">
                                      <p:cBhvr>
                                        <p:cTn id="37" dur="500"/>
                                        <p:tgtEl>
                                          <p:spTgt spid="4198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19852"/>
                                        </p:tgtEl>
                                        <p:attrNameLst>
                                          <p:attrName>style.visibility</p:attrName>
                                        </p:attrNameLst>
                                      </p:cBhvr>
                                      <p:to>
                                        <p:strVal val="visible"/>
                                      </p:to>
                                    </p:set>
                                    <p:animEffect transition="in" filter="wipe(left)">
                                      <p:cBhvr>
                                        <p:cTn id="42" dur="500"/>
                                        <p:tgtEl>
                                          <p:spTgt spid="4198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19853"/>
                                        </p:tgtEl>
                                        <p:attrNameLst>
                                          <p:attrName>style.visibility</p:attrName>
                                        </p:attrNameLst>
                                      </p:cBhvr>
                                      <p:to>
                                        <p:strVal val="visible"/>
                                      </p:to>
                                    </p:set>
                                    <p:animEffect transition="in" filter="wipe(left)">
                                      <p:cBhvr>
                                        <p:cTn id="47" dur="500"/>
                                        <p:tgtEl>
                                          <p:spTgt spid="4198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19854"/>
                                        </p:tgtEl>
                                        <p:attrNameLst>
                                          <p:attrName>style.visibility</p:attrName>
                                        </p:attrNameLst>
                                      </p:cBhvr>
                                      <p:to>
                                        <p:strVal val="visible"/>
                                      </p:to>
                                    </p:set>
                                    <p:animEffect transition="in" filter="wipe(left)">
                                      <p:cBhvr>
                                        <p:cTn id="52" dur="500"/>
                                        <p:tgtEl>
                                          <p:spTgt spid="4198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19856"/>
                                        </p:tgtEl>
                                        <p:attrNameLst>
                                          <p:attrName>style.visibility</p:attrName>
                                        </p:attrNameLst>
                                      </p:cBhvr>
                                      <p:to>
                                        <p:strVal val="visible"/>
                                      </p:to>
                                    </p:set>
                                    <p:animEffect transition="in" filter="wipe(left)">
                                      <p:cBhvr>
                                        <p:cTn id="57" dur="500"/>
                                        <p:tgtEl>
                                          <p:spTgt spid="41985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19847"/>
                                        </p:tgtEl>
                                        <p:attrNameLst>
                                          <p:attrName>style.visibility</p:attrName>
                                        </p:attrNameLst>
                                      </p:cBhvr>
                                      <p:to>
                                        <p:strVal val="visible"/>
                                      </p:to>
                                    </p:set>
                                    <p:animEffect transition="in" filter="wipe(left)">
                                      <p:cBhvr>
                                        <p:cTn id="62" dur="500"/>
                                        <p:tgtEl>
                                          <p:spTgt spid="41984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19857"/>
                                        </p:tgtEl>
                                        <p:attrNameLst>
                                          <p:attrName>style.visibility</p:attrName>
                                        </p:attrNameLst>
                                      </p:cBhvr>
                                      <p:to>
                                        <p:strVal val="visible"/>
                                      </p:to>
                                    </p:set>
                                    <p:animEffect transition="in" filter="wipe(left)">
                                      <p:cBhvr>
                                        <p:cTn id="67" dur="500"/>
                                        <p:tgtEl>
                                          <p:spTgt spid="41985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19858"/>
                                        </p:tgtEl>
                                        <p:attrNameLst>
                                          <p:attrName>style.visibility</p:attrName>
                                        </p:attrNameLst>
                                      </p:cBhvr>
                                      <p:to>
                                        <p:strVal val="visible"/>
                                      </p:to>
                                    </p:set>
                                    <p:animEffect transition="in" filter="wipe(left)">
                                      <p:cBhvr>
                                        <p:cTn id="72" dur="500"/>
                                        <p:tgtEl>
                                          <p:spTgt spid="41985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19859"/>
                                        </p:tgtEl>
                                        <p:attrNameLst>
                                          <p:attrName>style.visibility</p:attrName>
                                        </p:attrNameLst>
                                      </p:cBhvr>
                                      <p:to>
                                        <p:strVal val="visible"/>
                                      </p:to>
                                    </p:set>
                                    <p:animEffect transition="in" filter="wipe(left)">
                                      <p:cBhvr>
                                        <p:cTn id="77" dur="500"/>
                                        <p:tgtEl>
                                          <p:spTgt spid="41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p:bldP spid="419849" grpId="0"/>
      <p:bldP spid="419851" grpId="0"/>
      <p:bldP spid="419855" grpId="0"/>
      <p:bldP spid="41985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8" name="Rectangle 4"/>
          <p:cNvSpPr>
            <a:spLocks noGrp="1" noChangeArrowheads="1"/>
          </p:cNvSpPr>
          <p:nvPr>
            <p:ph type="dt" sz="quarter" idx="10"/>
          </p:nvPr>
        </p:nvSpPr>
        <p:spPr>
          <a:noFill/>
        </p:spPr>
        <p:txBody>
          <a:bodyPr/>
          <a:lstStyle/>
          <a:p>
            <a:r>
              <a:rPr lang="en-US">
                <a:latin typeface="Arial Narrow" pitchFamily="-84" charset="0"/>
              </a:rPr>
              <a:t>Monday, March 1, 2021</a:t>
            </a:r>
          </a:p>
        </p:txBody>
      </p:sp>
      <p:sp>
        <p:nvSpPr>
          <p:cNvPr id="20509" name="Rectangle 6"/>
          <p:cNvSpPr>
            <a:spLocks noGrp="1" noChangeArrowheads="1"/>
          </p:cNvSpPr>
          <p:nvPr>
            <p:ph type="sldNum" sz="quarter" idx="12"/>
          </p:nvPr>
        </p:nvSpPr>
        <p:spPr>
          <a:noFill/>
        </p:spPr>
        <p:txBody>
          <a:bodyPr/>
          <a:lstStyle/>
          <a:p>
            <a:fld id="{99160878-4F9F-6D45-8136-13E3C96A8EC3}" type="slidenum">
              <a:rPr lang="en-US">
                <a:latin typeface="Arial Narrow" pitchFamily="-84" charset="0"/>
              </a:rPr>
              <a:pPr/>
              <a:t>9</a:t>
            </a:fld>
            <a:endParaRPr lang="en-US">
              <a:latin typeface="Arial Narrow" pitchFamily="-84" charset="0"/>
            </a:endParaRPr>
          </a:p>
        </p:txBody>
      </p:sp>
      <p:sp>
        <p:nvSpPr>
          <p:cNvPr id="20510"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051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095617A-7284-ED4D-860D-AB55BDF24687}" type="slidenum">
              <a:rPr lang="en-US" sz="1400" b="1">
                <a:solidFill>
                  <a:srgbClr val="A50021"/>
                </a:solidFill>
                <a:latin typeface="Arial Narrow" pitchFamily="-84" charset="0"/>
              </a:rPr>
              <a:pPr algn="r"/>
              <a:t>9</a:t>
            </a:fld>
            <a:endParaRPr lang="en-US" sz="1400" b="1">
              <a:solidFill>
                <a:srgbClr val="A50021"/>
              </a:solidFill>
              <a:latin typeface="Arial Narrow" pitchFamily="-84" charset="0"/>
            </a:endParaRPr>
          </a:p>
        </p:txBody>
      </p:sp>
      <p:sp>
        <p:nvSpPr>
          <p:cNvPr id="20512" name="Rectangle 2"/>
          <p:cNvSpPr>
            <a:spLocks noGrp="1" noChangeArrowheads="1"/>
          </p:cNvSpPr>
          <p:nvPr>
            <p:ph type="title"/>
          </p:nvPr>
        </p:nvSpPr>
        <p:spPr>
          <a:xfrm>
            <a:off x="685800" y="76200"/>
            <a:ext cx="7772400" cy="609600"/>
          </a:xfrm>
        </p:spPr>
        <p:txBody>
          <a:bodyPr/>
          <a:lstStyle/>
          <a:p>
            <a:pPr eaLnBrk="1" hangingPunct="1"/>
            <a:r>
              <a:rPr lang="en-US" sz="4000">
                <a:ea typeface="ＭＳ Ｐゴシック" pitchFamily="-84" charset="-128"/>
                <a:cs typeface="ＭＳ Ｐゴシック" pitchFamily="-84" charset="-128"/>
              </a:rPr>
              <a:t>Example of Newton’s 3</a:t>
            </a:r>
            <a:r>
              <a:rPr lang="en-US" sz="4000" baseline="30000">
                <a:ea typeface="ＭＳ Ｐゴシック" pitchFamily="-84" charset="-128"/>
                <a:cs typeface="ＭＳ Ｐゴシック" pitchFamily="-84" charset="-128"/>
              </a:rPr>
              <a:t>rd</a:t>
            </a:r>
            <a:r>
              <a:rPr lang="en-US" sz="4000">
                <a:ea typeface="ＭＳ Ｐゴシック" pitchFamily="-84" charset="-128"/>
                <a:cs typeface="ＭＳ Ｐゴシック" pitchFamily="-84" charset="-128"/>
              </a:rPr>
              <a:t> Law </a:t>
            </a:r>
            <a:endParaRPr lang="en-US">
              <a:ea typeface="ＭＳ Ｐゴシック" pitchFamily="-84" charset="-128"/>
              <a:cs typeface="ＭＳ Ｐゴシック" pitchFamily="-84" charset="-128"/>
            </a:endParaRPr>
          </a:p>
        </p:txBody>
      </p:sp>
      <p:sp>
        <p:nvSpPr>
          <p:cNvPr id="269315" name="Text Box 3"/>
          <p:cNvSpPr txBox="1">
            <a:spLocks noChangeArrowheads="1"/>
          </p:cNvSpPr>
          <p:nvPr/>
        </p:nvSpPr>
        <p:spPr bwMode="auto">
          <a:xfrm>
            <a:off x="685800" y="762000"/>
            <a:ext cx="8001000" cy="944563"/>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pitchFamily="-84" charset="0"/>
              </a:rPr>
              <a:t>A large man and a small boy stand facing each other on </a:t>
            </a:r>
            <a:r>
              <a:rPr lang="en-US" sz="1800" b="1">
                <a:solidFill>
                  <a:srgbClr val="FF0000"/>
                </a:solidFill>
                <a:latin typeface="Arial Narrow" pitchFamily="-84" charset="0"/>
              </a:rPr>
              <a:t>frictionless ice</a:t>
            </a:r>
            <a:r>
              <a:rPr lang="en-US" sz="1800">
                <a:solidFill>
                  <a:schemeClr val="accent2"/>
                </a:solidFill>
                <a:latin typeface="Arial Narrow" pitchFamily="-84" charset="0"/>
              </a:rPr>
              <a:t>.   They put their hands together and push against each other so that they move apart.  </a:t>
            </a:r>
            <a:r>
              <a:rPr lang="en-US" sz="1800">
                <a:solidFill>
                  <a:srgbClr val="800000"/>
                </a:solidFill>
                <a:latin typeface="Arial Narrow" pitchFamily="-84" charset="0"/>
              </a:rPr>
              <a:t>a) Who moves away with the higher speed and by how much?</a:t>
            </a:r>
            <a:endParaRPr lang="en-US" sz="1800" baseline="30000">
              <a:solidFill>
                <a:srgbClr val="800000"/>
              </a:solidFill>
              <a:latin typeface="Arial Narrow" pitchFamily="-84" charset="0"/>
            </a:endParaRPr>
          </a:p>
        </p:txBody>
      </p:sp>
      <p:graphicFrame>
        <p:nvGraphicFramePr>
          <p:cNvPr id="269316" name="Object 2"/>
          <p:cNvGraphicFramePr>
            <a:graphicFrameLocks noChangeAspect="1"/>
          </p:cNvGraphicFramePr>
          <p:nvPr/>
        </p:nvGraphicFramePr>
        <p:xfrm>
          <a:off x="3390900" y="1797050"/>
          <a:ext cx="952500" cy="608013"/>
        </p:xfrm>
        <a:graphic>
          <a:graphicData uri="http://schemas.openxmlformats.org/presentationml/2006/ole">
            <mc:AlternateContent xmlns:mc="http://schemas.openxmlformats.org/markup-compatibility/2006">
              <mc:Choice xmlns:v="urn:schemas-microsoft-com:vml" Requires="v">
                <p:oleObj spid="_x0000_s204121" name="Equation" r:id="rId3" imgW="381000" imgH="241300" progId="Equation.DSMT4">
                  <p:embed/>
                </p:oleObj>
              </mc:Choice>
              <mc:Fallback>
                <p:oleObj name="Equation" r:id="rId3" imgW="381000" imgH="241300" progId="Equation.DSMT4">
                  <p:embed/>
                  <p:pic>
                    <p:nvPicPr>
                      <p:cNvPr id="269316" name="Object 2"/>
                      <p:cNvPicPr>
                        <a:picLocks noChangeAspect="1" noChangeArrowheads="1"/>
                      </p:cNvPicPr>
                      <p:nvPr/>
                    </p:nvPicPr>
                    <p:blipFill>
                      <a:blip r:embed="rId4"/>
                      <a:srcRect/>
                      <a:stretch>
                        <a:fillRect/>
                      </a:stretch>
                    </p:blipFill>
                    <p:spPr bwMode="auto">
                      <a:xfrm>
                        <a:off x="3390900" y="1797050"/>
                        <a:ext cx="952500" cy="6080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pic>
        <p:nvPicPr>
          <p:cNvPr id="269317" name="Picture 5" descr="pe01659_"/>
          <p:cNvPicPr>
            <a:picLocks noChangeAspect="1" noChangeArrowheads="1"/>
          </p:cNvPicPr>
          <p:nvPr/>
        </p:nvPicPr>
        <p:blipFill>
          <a:blip r:embed="rId5"/>
          <a:srcRect/>
          <a:stretch>
            <a:fillRect/>
          </a:stretch>
        </p:blipFill>
        <p:spPr bwMode="auto">
          <a:xfrm>
            <a:off x="304800" y="1905000"/>
            <a:ext cx="1066800" cy="2420938"/>
          </a:xfrm>
          <a:prstGeom prst="rect">
            <a:avLst/>
          </a:prstGeom>
          <a:noFill/>
          <a:ln w="9525">
            <a:noFill/>
            <a:miter lim="800000"/>
            <a:headEnd/>
            <a:tailEnd/>
          </a:ln>
        </p:spPr>
      </p:pic>
      <p:sp>
        <p:nvSpPr>
          <p:cNvPr id="269318" name="Text Box 6"/>
          <p:cNvSpPr txBox="1">
            <a:spLocks noChangeArrowheads="1"/>
          </p:cNvSpPr>
          <p:nvPr/>
        </p:nvSpPr>
        <p:spPr bwMode="auto">
          <a:xfrm>
            <a:off x="457200" y="42672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pitchFamily="-84" charset="0"/>
              </a:rPr>
              <a:t>M</a:t>
            </a:r>
          </a:p>
        </p:txBody>
      </p:sp>
      <p:pic>
        <p:nvPicPr>
          <p:cNvPr id="269319" name="Picture 7" descr="pe02043_"/>
          <p:cNvPicPr>
            <a:picLocks noChangeAspect="1" noChangeArrowheads="1"/>
          </p:cNvPicPr>
          <p:nvPr/>
        </p:nvPicPr>
        <p:blipFill>
          <a:blip r:embed="rId6"/>
          <a:srcRect/>
          <a:stretch>
            <a:fillRect/>
          </a:stretch>
        </p:blipFill>
        <p:spPr bwMode="auto">
          <a:xfrm>
            <a:off x="2286000" y="2438400"/>
            <a:ext cx="730250" cy="1066800"/>
          </a:xfrm>
          <a:prstGeom prst="rect">
            <a:avLst/>
          </a:prstGeom>
          <a:noFill/>
          <a:ln w="9525">
            <a:noFill/>
            <a:miter lim="800000"/>
            <a:headEnd/>
            <a:tailEnd/>
          </a:ln>
        </p:spPr>
      </p:pic>
      <p:sp>
        <p:nvSpPr>
          <p:cNvPr id="269320" name="Text Box 8"/>
          <p:cNvSpPr txBox="1">
            <a:spLocks noChangeArrowheads="1"/>
          </p:cNvSpPr>
          <p:nvPr/>
        </p:nvSpPr>
        <p:spPr bwMode="auto">
          <a:xfrm>
            <a:off x="2438400" y="36576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pitchFamily="-84" charset="0"/>
              </a:rPr>
              <a:t>m</a:t>
            </a:r>
          </a:p>
        </p:txBody>
      </p:sp>
      <p:grpSp>
        <p:nvGrpSpPr>
          <p:cNvPr id="2" name="Group 9"/>
          <p:cNvGrpSpPr>
            <a:grpSpLocks/>
          </p:cNvGrpSpPr>
          <p:nvPr/>
        </p:nvGrpSpPr>
        <p:grpSpPr bwMode="auto">
          <a:xfrm>
            <a:off x="1512888" y="2473325"/>
            <a:ext cx="614362" cy="498475"/>
            <a:chOff x="953" y="1558"/>
            <a:chExt cx="387" cy="314"/>
          </a:xfrm>
        </p:grpSpPr>
        <p:sp>
          <p:nvSpPr>
            <p:cNvPr id="20529" name="Line 10"/>
            <p:cNvSpPr>
              <a:spLocks noChangeShapeType="1"/>
            </p:cNvSpPr>
            <p:nvPr/>
          </p:nvSpPr>
          <p:spPr bwMode="auto">
            <a:xfrm>
              <a:off x="953" y="1872"/>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30" name="Text Box 11"/>
            <p:cNvSpPr txBox="1">
              <a:spLocks noChangeArrowheads="1"/>
            </p:cNvSpPr>
            <p:nvPr/>
          </p:nvSpPr>
          <p:spPr bwMode="auto">
            <a:xfrm>
              <a:off x="1001" y="1558"/>
              <a:ext cx="339"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pitchFamily="-84" charset="0"/>
                </a:rPr>
                <a:t>F</a:t>
              </a:r>
              <a:r>
                <a:rPr lang="en-US" b="1" baseline="-25000">
                  <a:solidFill>
                    <a:srgbClr val="333399"/>
                  </a:solidFill>
                  <a:latin typeface="Monotype Corsiva" pitchFamily="-84" charset="0"/>
                </a:rPr>
                <a:t>12</a:t>
              </a:r>
              <a:endParaRPr lang="en-US" b="1">
                <a:solidFill>
                  <a:srgbClr val="333399"/>
                </a:solidFill>
                <a:latin typeface="Monotype Corsiva" pitchFamily="-84" charset="0"/>
              </a:endParaRPr>
            </a:p>
          </p:txBody>
        </p:sp>
      </p:grpSp>
      <p:grpSp>
        <p:nvGrpSpPr>
          <p:cNvPr id="3" name="Group 12"/>
          <p:cNvGrpSpPr>
            <a:grpSpLocks/>
          </p:cNvGrpSpPr>
          <p:nvPr/>
        </p:nvGrpSpPr>
        <p:grpSpPr bwMode="auto">
          <a:xfrm>
            <a:off x="1219200" y="3276600"/>
            <a:ext cx="1270000" cy="533400"/>
            <a:chOff x="720" y="1776"/>
            <a:chExt cx="800" cy="336"/>
          </a:xfrm>
        </p:grpSpPr>
        <p:sp>
          <p:nvSpPr>
            <p:cNvPr id="20527" name="Line 13"/>
            <p:cNvSpPr>
              <a:spLocks noChangeShapeType="1"/>
            </p:cNvSpPr>
            <p:nvPr/>
          </p:nvSpPr>
          <p:spPr bwMode="auto">
            <a:xfrm rot="10800000">
              <a:off x="909" y="1776"/>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28" name="Text Box 14"/>
            <p:cNvSpPr txBox="1">
              <a:spLocks noChangeArrowheads="1"/>
            </p:cNvSpPr>
            <p:nvPr/>
          </p:nvSpPr>
          <p:spPr bwMode="auto">
            <a:xfrm>
              <a:off x="720" y="1824"/>
              <a:ext cx="800"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pitchFamily="-84" charset="0"/>
                </a:rPr>
                <a:t>F</a:t>
              </a:r>
              <a:r>
                <a:rPr lang="en-US" b="1" baseline="-25000">
                  <a:solidFill>
                    <a:srgbClr val="333399"/>
                  </a:solidFill>
                  <a:latin typeface="Monotype Corsiva" pitchFamily="-84" charset="0"/>
                </a:rPr>
                <a:t>21</a:t>
              </a:r>
              <a:r>
                <a:rPr lang="en-US" b="1">
                  <a:solidFill>
                    <a:srgbClr val="333399"/>
                  </a:solidFill>
                  <a:latin typeface="Monotype Corsiva" pitchFamily="-84" charset="0"/>
                </a:rPr>
                <a:t>= - F</a:t>
              </a:r>
              <a:r>
                <a:rPr lang="en-US" b="1" baseline="-25000">
                  <a:solidFill>
                    <a:srgbClr val="333399"/>
                  </a:solidFill>
                  <a:latin typeface="Monotype Corsiva" pitchFamily="-84" charset="0"/>
                </a:rPr>
                <a:t>12</a:t>
              </a:r>
              <a:endParaRPr lang="en-US" b="1">
                <a:solidFill>
                  <a:srgbClr val="333399"/>
                </a:solidFill>
                <a:latin typeface="Monotype Corsiva" pitchFamily="-84" charset="0"/>
              </a:endParaRPr>
            </a:p>
          </p:txBody>
        </p:sp>
      </p:grpSp>
      <p:graphicFrame>
        <p:nvGraphicFramePr>
          <p:cNvPr id="269327" name="Object 3"/>
          <p:cNvGraphicFramePr>
            <a:graphicFrameLocks noChangeAspect="1"/>
          </p:cNvGraphicFramePr>
          <p:nvPr/>
        </p:nvGraphicFramePr>
        <p:xfrm>
          <a:off x="3276600" y="3548063"/>
          <a:ext cx="969963" cy="647700"/>
        </p:xfrm>
        <a:graphic>
          <a:graphicData uri="http://schemas.openxmlformats.org/presentationml/2006/ole">
            <mc:AlternateContent xmlns:mc="http://schemas.openxmlformats.org/markup-compatibility/2006">
              <mc:Choice xmlns:v="urn:schemas-microsoft-com:vml" Requires="v">
                <p:oleObj spid="_x0000_s204122" name="Equation" r:id="rId7" imgW="381000" imgH="241300" progId="Equation.DSMT4">
                  <p:embed/>
                </p:oleObj>
              </mc:Choice>
              <mc:Fallback>
                <p:oleObj name="Equation" r:id="rId7" imgW="381000" imgH="241300" progId="Equation.DSMT4">
                  <p:embed/>
                  <p:pic>
                    <p:nvPicPr>
                      <p:cNvPr id="269327" name="Object 3"/>
                      <p:cNvPicPr>
                        <a:picLocks noChangeAspect="1" noChangeArrowheads="1"/>
                      </p:cNvPicPr>
                      <p:nvPr/>
                    </p:nvPicPr>
                    <p:blipFill>
                      <a:blip r:embed="rId8"/>
                      <a:srcRect/>
                      <a:stretch>
                        <a:fillRect/>
                      </a:stretch>
                    </p:blipFill>
                    <p:spPr bwMode="auto">
                      <a:xfrm>
                        <a:off x="3276600" y="3548063"/>
                        <a:ext cx="969963" cy="6477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28" name="Object 4"/>
          <p:cNvGraphicFramePr>
            <a:graphicFrameLocks noChangeAspect="1"/>
          </p:cNvGraphicFramePr>
          <p:nvPr/>
        </p:nvGraphicFramePr>
        <p:xfrm>
          <a:off x="1143000" y="4630738"/>
          <a:ext cx="1776413" cy="625475"/>
        </p:xfrm>
        <a:graphic>
          <a:graphicData uri="http://schemas.openxmlformats.org/presentationml/2006/ole">
            <mc:AlternateContent xmlns:mc="http://schemas.openxmlformats.org/markup-compatibility/2006">
              <mc:Choice xmlns:v="urn:schemas-microsoft-com:vml" Requires="v">
                <p:oleObj spid="_x0000_s204123" name="Equation" r:id="rId9" imgW="711200" imgH="241300" progId="Equation.DSMT4">
                  <p:embed/>
                </p:oleObj>
              </mc:Choice>
              <mc:Fallback>
                <p:oleObj name="Equation" r:id="rId9" imgW="711200" imgH="241300" progId="Equation.DSMT4">
                  <p:embed/>
                  <p:pic>
                    <p:nvPicPr>
                      <p:cNvPr id="269328" name="Object 4"/>
                      <p:cNvPicPr>
                        <a:picLocks noChangeAspect="1" noChangeArrowheads="1"/>
                      </p:cNvPicPr>
                      <p:nvPr/>
                    </p:nvPicPr>
                    <p:blipFill>
                      <a:blip r:embed="rId10"/>
                      <a:srcRect/>
                      <a:stretch>
                        <a:fillRect/>
                      </a:stretch>
                    </p:blipFill>
                    <p:spPr bwMode="auto">
                      <a:xfrm>
                        <a:off x="1143000" y="4630738"/>
                        <a:ext cx="1776413" cy="625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29" name="Object 5"/>
          <p:cNvGraphicFramePr>
            <a:graphicFrameLocks noChangeAspect="1"/>
          </p:cNvGraphicFramePr>
          <p:nvPr/>
        </p:nvGraphicFramePr>
        <p:xfrm>
          <a:off x="6477000" y="1801813"/>
          <a:ext cx="1027113" cy="760412"/>
        </p:xfrm>
        <a:graphic>
          <a:graphicData uri="http://schemas.openxmlformats.org/presentationml/2006/ole">
            <mc:AlternateContent xmlns:mc="http://schemas.openxmlformats.org/markup-compatibility/2006">
              <mc:Choice xmlns:v="urn:schemas-microsoft-com:vml" Requires="v">
                <p:oleObj spid="_x0000_s204124" name="Equation" r:id="rId11" imgW="495300" imgH="355600" progId="Equation.DSMT4">
                  <p:embed/>
                </p:oleObj>
              </mc:Choice>
              <mc:Fallback>
                <p:oleObj name="Equation" r:id="rId11" imgW="495300" imgH="355600" progId="Equation.DSMT4">
                  <p:embed/>
                  <p:pic>
                    <p:nvPicPr>
                      <p:cNvPr id="269329" name="Object 5"/>
                      <p:cNvPicPr>
                        <a:picLocks noChangeAspect="1" noChangeArrowheads="1"/>
                      </p:cNvPicPr>
                      <p:nvPr/>
                    </p:nvPicPr>
                    <p:blipFill>
                      <a:blip r:embed="rId12"/>
                      <a:srcRect/>
                      <a:stretch>
                        <a:fillRect/>
                      </a:stretch>
                    </p:blipFill>
                    <p:spPr bwMode="auto">
                      <a:xfrm>
                        <a:off x="6477000" y="1801813"/>
                        <a:ext cx="1027113" cy="7604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0" name="Object 6"/>
          <p:cNvGraphicFramePr>
            <a:graphicFrameLocks noChangeAspect="1"/>
          </p:cNvGraphicFramePr>
          <p:nvPr/>
        </p:nvGraphicFramePr>
        <p:xfrm>
          <a:off x="3352800" y="2636838"/>
          <a:ext cx="989013" cy="657225"/>
        </p:xfrm>
        <a:graphic>
          <a:graphicData uri="http://schemas.openxmlformats.org/presentationml/2006/ole">
            <mc:AlternateContent xmlns:mc="http://schemas.openxmlformats.org/markup-compatibility/2006">
              <mc:Choice xmlns:v="urn:schemas-microsoft-com:vml" Requires="v">
                <p:oleObj spid="_x0000_s204125" name="Equation" r:id="rId13" imgW="381000" imgH="241300" progId="Equation.DSMT4">
                  <p:embed/>
                </p:oleObj>
              </mc:Choice>
              <mc:Fallback>
                <p:oleObj name="Equation" r:id="rId13" imgW="381000" imgH="241300" progId="Equation.DSMT4">
                  <p:embed/>
                  <p:pic>
                    <p:nvPicPr>
                      <p:cNvPr id="269330" name="Object 6"/>
                      <p:cNvPicPr>
                        <a:picLocks noChangeAspect="1" noChangeArrowheads="1"/>
                      </p:cNvPicPr>
                      <p:nvPr/>
                    </p:nvPicPr>
                    <p:blipFill>
                      <a:blip r:embed="rId4"/>
                      <a:srcRect/>
                      <a:stretch>
                        <a:fillRect/>
                      </a:stretch>
                    </p:blipFill>
                    <p:spPr bwMode="auto">
                      <a:xfrm>
                        <a:off x="3352800" y="2636838"/>
                        <a:ext cx="989013" cy="657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1" name="Object 7"/>
          <p:cNvGraphicFramePr>
            <a:graphicFrameLocks noChangeAspect="1"/>
          </p:cNvGraphicFramePr>
          <p:nvPr/>
        </p:nvGraphicFramePr>
        <p:xfrm>
          <a:off x="6751638" y="2590800"/>
          <a:ext cx="901700" cy="384175"/>
        </p:xfrm>
        <a:graphic>
          <a:graphicData uri="http://schemas.openxmlformats.org/presentationml/2006/ole">
            <mc:AlternateContent xmlns:mc="http://schemas.openxmlformats.org/markup-compatibility/2006">
              <mc:Choice xmlns:v="urn:schemas-microsoft-com:vml" Requires="v">
                <p:oleObj spid="_x0000_s204126" name="Equation" r:id="rId14" imgW="380880" imgH="177480" progId="Equation.DSMT4">
                  <p:embed/>
                </p:oleObj>
              </mc:Choice>
              <mc:Fallback>
                <p:oleObj name="Equation" r:id="rId14" imgW="380880" imgH="177480" progId="Equation.DSMT4">
                  <p:embed/>
                  <p:pic>
                    <p:nvPicPr>
                      <p:cNvPr id="26933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1638" y="2590800"/>
                        <a:ext cx="901700" cy="3841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2" name="Object 8"/>
          <p:cNvGraphicFramePr>
            <a:graphicFrameLocks noChangeAspect="1"/>
          </p:cNvGraphicFramePr>
          <p:nvPr/>
        </p:nvGraphicFramePr>
        <p:xfrm>
          <a:off x="6705600" y="3127375"/>
          <a:ext cx="858838" cy="409575"/>
        </p:xfrm>
        <a:graphic>
          <a:graphicData uri="http://schemas.openxmlformats.org/presentationml/2006/ole">
            <mc:AlternateContent xmlns:mc="http://schemas.openxmlformats.org/markup-compatibility/2006">
              <mc:Choice xmlns:v="urn:schemas-microsoft-com:vml" Requires="v">
                <p:oleObj spid="_x0000_s204127" name="Equation" r:id="rId16" imgW="393480" imgH="190440" progId="Equation.DSMT4">
                  <p:embed/>
                </p:oleObj>
              </mc:Choice>
              <mc:Fallback>
                <p:oleObj name="Equation" r:id="rId16" imgW="393480" imgH="190440" progId="Equation.DSMT4">
                  <p:embed/>
                  <p:pic>
                    <p:nvPicPr>
                      <p:cNvPr id="269332"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127375"/>
                        <a:ext cx="858838" cy="4095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3" name="Object 9"/>
          <p:cNvGraphicFramePr>
            <a:graphicFrameLocks noChangeAspect="1"/>
          </p:cNvGraphicFramePr>
          <p:nvPr/>
        </p:nvGraphicFramePr>
        <p:xfrm>
          <a:off x="6719888" y="3657600"/>
          <a:ext cx="823912" cy="396875"/>
        </p:xfrm>
        <a:graphic>
          <a:graphicData uri="http://schemas.openxmlformats.org/presentationml/2006/ole">
            <mc:AlternateContent xmlns:mc="http://schemas.openxmlformats.org/markup-compatibility/2006">
              <mc:Choice xmlns:v="urn:schemas-microsoft-com:vml" Requires="v">
                <p:oleObj spid="_x0000_s204128" name="Equation" r:id="rId18" imgW="393480" imgH="177480" progId="Equation.DSMT4">
                  <p:embed/>
                </p:oleObj>
              </mc:Choice>
              <mc:Fallback>
                <p:oleObj name="Equation" r:id="rId18" imgW="393480" imgH="177480" progId="Equation.DSMT4">
                  <p:embed/>
                  <p:pic>
                    <p:nvPicPr>
                      <p:cNvPr id="269333"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19888" y="3657600"/>
                        <a:ext cx="823912" cy="396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4" name="Object 10"/>
          <p:cNvGraphicFramePr>
            <a:graphicFrameLocks noChangeAspect="1"/>
          </p:cNvGraphicFramePr>
          <p:nvPr/>
        </p:nvGraphicFramePr>
        <p:xfrm>
          <a:off x="6650038" y="4191000"/>
          <a:ext cx="893762" cy="412750"/>
        </p:xfrm>
        <a:graphic>
          <a:graphicData uri="http://schemas.openxmlformats.org/presentationml/2006/ole">
            <mc:AlternateContent xmlns:mc="http://schemas.openxmlformats.org/markup-compatibility/2006">
              <mc:Choice xmlns:v="urn:schemas-microsoft-com:vml" Requires="v">
                <p:oleObj spid="_x0000_s204129" name="Equation" r:id="rId20" imgW="393480" imgH="190440" progId="Equation.DSMT4">
                  <p:embed/>
                </p:oleObj>
              </mc:Choice>
              <mc:Fallback>
                <p:oleObj name="Equation" r:id="rId20" imgW="393480" imgH="190440" progId="Equation.DSMT4">
                  <p:embed/>
                  <p:pic>
                    <p:nvPicPr>
                      <p:cNvPr id="269334"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50038" y="4191000"/>
                        <a:ext cx="893762" cy="4127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5" name="Object 11"/>
          <p:cNvGraphicFramePr>
            <a:graphicFrameLocks noChangeAspect="1"/>
          </p:cNvGraphicFramePr>
          <p:nvPr/>
        </p:nvGraphicFramePr>
        <p:xfrm>
          <a:off x="3744913" y="4640263"/>
          <a:ext cx="1992312" cy="641350"/>
        </p:xfrm>
        <a:graphic>
          <a:graphicData uri="http://schemas.openxmlformats.org/presentationml/2006/ole">
            <mc:AlternateContent xmlns:mc="http://schemas.openxmlformats.org/markup-compatibility/2006">
              <mc:Choice xmlns:v="urn:schemas-microsoft-com:vml" Requires="v">
                <p:oleObj spid="_x0000_s204130" name="Equation" r:id="rId22" imgW="1079500" imgH="355600" progId="Equation.DSMT4">
                  <p:embed/>
                </p:oleObj>
              </mc:Choice>
              <mc:Fallback>
                <p:oleObj name="Equation" r:id="rId22" imgW="1079500" imgH="355600" progId="Equation.DSMT4">
                  <p:embed/>
                  <p:pic>
                    <p:nvPicPr>
                      <p:cNvPr id="269335" name="Object 11"/>
                      <p:cNvPicPr>
                        <a:picLocks noChangeAspect="1" noChangeArrowheads="1"/>
                      </p:cNvPicPr>
                      <p:nvPr/>
                    </p:nvPicPr>
                    <p:blipFill>
                      <a:blip r:embed="rId23"/>
                      <a:srcRect/>
                      <a:stretch>
                        <a:fillRect/>
                      </a:stretch>
                    </p:blipFill>
                    <p:spPr bwMode="auto">
                      <a:xfrm>
                        <a:off x="3744913" y="4640263"/>
                        <a:ext cx="1992312" cy="6413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6" name="Object 12"/>
          <p:cNvGraphicFramePr>
            <a:graphicFrameLocks noChangeAspect="1"/>
          </p:cNvGraphicFramePr>
          <p:nvPr/>
        </p:nvGraphicFramePr>
        <p:xfrm>
          <a:off x="2438400" y="5526088"/>
          <a:ext cx="949325" cy="300037"/>
        </p:xfrm>
        <a:graphic>
          <a:graphicData uri="http://schemas.openxmlformats.org/presentationml/2006/ole">
            <mc:AlternateContent xmlns:mc="http://schemas.openxmlformats.org/markup-compatibility/2006">
              <mc:Choice xmlns:v="urn:schemas-microsoft-com:vml" Requires="v">
                <p:oleObj spid="_x0000_s204131" name="Equation" r:id="rId24" imgW="457200" imgH="139680" progId="Equation.DSMT4">
                  <p:embed/>
                </p:oleObj>
              </mc:Choice>
              <mc:Fallback>
                <p:oleObj name="Equation" r:id="rId24" imgW="457200" imgH="139680" progId="Equation.DSMT4">
                  <p:embed/>
                  <p:pic>
                    <p:nvPicPr>
                      <p:cNvPr id="269336"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38400" y="5526088"/>
                        <a:ext cx="949325" cy="3000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37" name="AutoShape 25"/>
          <p:cNvSpPr>
            <a:spLocks noChangeArrowheads="1"/>
          </p:cNvSpPr>
          <p:nvPr/>
        </p:nvSpPr>
        <p:spPr bwMode="auto">
          <a:xfrm>
            <a:off x="5410200" y="1828800"/>
            <a:ext cx="914400" cy="685800"/>
          </a:xfrm>
          <a:prstGeom prst="rightArrow">
            <a:avLst>
              <a:gd name="adj1" fmla="val 50000"/>
              <a:gd name="adj2" fmla="val 33333"/>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b="1">
              <a:solidFill>
                <a:srgbClr val="A50021"/>
              </a:solidFill>
              <a:latin typeface="Arial Narrow" pitchFamily="-84" charset="0"/>
            </a:endParaRPr>
          </a:p>
        </p:txBody>
      </p:sp>
      <p:graphicFrame>
        <p:nvGraphicFramePr>
          <p:cNvPr id="269338" name="Object 13"/>
          <p:cNvGraphicFramePr>
            <a:graphicFrameLocks noChangeAspect="1"/>
          </p:cNvGraphicFramePr>
          <p:nvPr/>
        </p:nvGraphicFramePr>
        <p:xfrm>
          <a:off x="4343400" y="2632075"/>
          <a:ext cx="955675" cy="660400"/>
        </p:xfrm>
        <a:graphic>
          <a:graphicData uri="http://schemas.openxmlformats.org/presentationml/2006/ole">
            <mc:AlternateContent xmlns:mc="http://schemas.openxmlformats.org/markup-compatibility/2006">
              <mc:Choice xmlns:v="urn:schemas-microsoft-com:vml" Requires="v">
                <p:oleObj spid="_x0000_s204132" name="Equation" r:id="rId26" imgW="292100" imgH="241300" progId="Equation.DSMT4">
                  <p:embed/>
                </p:oleObj>
              </mc:Choice>
              <mc:Fallback>
                <p:oleObj name="Equation" r:id="rId26" imgW="292100" imgH="241300" progId="Equation.DSMT4">
                  <p:embed/>
                  <p:pic>
                    <p:nvPicPr>
                      <p:cNvPr id="269338" name="Object 13"/>
                      <p:cNvPicPr>
                        <a:picLocks noChangeAspect="1" noChangeArrowheads="1"/>
                      </p:cNvPicPr>
                      <p:nvPr/>
                    </p:nvPicPr>
                    <p:blipFill>
                      <a:blip r:embed="rId27"/>
                      <a:srcRect/>
                      <a:stretch>
                        <a:fillRect/>
                      </a:stretch>
                    </p:blipFill>
                    <p:spPr bwMode="auto">
                      <a:xfrm>
                        <a:off x="4343400" y="2632075"/>
                        <a:ext cx="955675" cy="660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39" name="AutoShape 27"/>
          <p:cNvSpPr>
            <a:spLocks noChangeArrowheads="1"/>
          </p:cNvSpPr>
          <p:nvPr/>
        </p:nvSpPr>
        <p:spPr bwMode="auto">
          <a:xfrm>
            <a:off x="5334000" y="2670175"/>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pitchFamily="-84" charset="0"/>
            </a:endParaRPr>
          </a:p>
        </p:txBody>
      </p:sp>
      <p:graphicFrame>
        <p:nvGraphicFramePr>
          <p:cNvPr id="269340" name="Object 14"/>
          <p:cNvGraphicFramePr>
            <a:graphicFrameLocks noChangeAspect="1"/>
          </p:cNvGraphicFramePr>
          <p:nvPr/>
        </p:nvGraphicFramePr>
        <p:xfrm>
          <a:off x="7661275" y="2632075"/>
          <a:ext cx="720725" cy="301625"/>
        </p:xfrm>
        <a:graphic>
          <a:graphicData uri="http://schemas.openxmlformats.org/presentationml/2006/ole">
            <mc:AlternateContent xmlns:mc="http://schemas.openxmlformats.org/markup-compatibility/2006">
              <mc:Choice xmlns:v="urn:schemas-microsoft-com:vml" Requires="v">
                <p:oleObj spid="_x0000_s204133" name="Equation" r:id="rId28" imgW="304560" imgH="139680" progId="Equation.DSMT4">
                  <p:embed/>
                </p:oleObj>
              </mc:Choice>
              <mc:Fallback>
                <p:oleObj name="Equation" r:id="rId28" imgW="304560" imgH="139680" progId="Equation.DSMT4">
                  <p:embed/>
                  <p:pic>
                    <p:nvPicPr>
                      <p:cNvPr id="26934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61275" y="2632075"/>
                        <a:ext cx="720725" cy="3016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1" name="Object 15"/>
          <p:cNvGraphicFramePr>
            <a:graphicFrameLocks noChangeAspect="1"/>
          </p:cNvGraphicFramePr>
          <p:nvPr/>
        </p:nvGraphicFramePr>
        <p:xfrm>
          <a:off x="7585075" y="3168650"/>
          <a:ext cx="912813" cy="327025"/>
        </p:xfrm>
        <a:graphic>
          <a:graphicData uri="http://schemas.openxmlformats.org/presentationml/2006/ole">
            <mc:AlternateContent xmlns:mc="http://schemas.openxmlformats.org/markup-compatibility/2006">
              <mc:Choice xmlns:v="urn:schemas-microsoft-com:vml" Requires="v">
                <p:oleObj spid="_x0000_s204134" name="Equation" r:id="rId30" imgW="419040" imgH="152280" progId="Equation.DSMT4">
                  <p:embed/>
                </p:oleObj>
              </mc:Choice>
              <mc:Fallback>
                <p:oleObj name="Equation" r:id="rId30" imgW="419040" imgH="152280" progId="Equation.DSMT4">
                  <p:embed/>
                  <p:pic>
                    <p:nvPicPr>
                      <p:cNvPr id="269341"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85075" y="3168650"/>
                        <a:ext cx="912813" cy="327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2" name="Object 16"/>
          <p:cNvGraphicFramePr>
            <a:graphicFrameLocks noChangeAspect="1"/>
          </p:cNvGraphicFramePr>
          <p:nvPr/>
        </p:nvGraphicFramePr>
        <p:xfrm>
          <a:off x="8518525" y="3141663"/>
          <a:ext cx="277813" cy="381000"/>
        </p:xfrm>
        <a:graphic>
          <a:graphicData uri="http://schemas.openxmlformats.org/presentationml/2006/ole">
            <mc:AlternateContent xmlns:mc="http://schemas.openxmlformats.org/markup-compatibility/2006">
              <mc:Choice xmlns:v="urn:schemas-microsoft-com:vml" Requires="v">
                <p:oleObj spid="_x0000_s204135" name="Equation" r:id="rId32" imgW="126720" imgH="177480" progId="Equation.DSMT4">
                  <p:embed/>
                </p:oleObj>
              </mc:Choice>
              <mc:Fallback>
                <p:oleObj name="Equation" r:id="rId32" imgW="126720" imgH="177480" progId="Equation.DSMT4">
                  <p:embed/>
                  <p:pic>
                    <p:nvPicPr>
                      <p:cNvPr id="269342"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518525" y="3141663"/>
                        <a:ext cx="277813"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3" name="Object 17"/>
          <p:cNvGraphicFramePr>
            <a:graphicFrameLocks noChangeAspect="1"/>
          </p:cNvGraphicFramePr>
          <p:nvPr/>
        </p:nvGraphicFramePr>
        <p:xfrm>
          <a:off x="4343400" y="1797050"/>
          <a:ext cx="857250" cy="608013"/>
        </p:xfrm>
        <a:graphic>
          <a:graphicData uri="http://schemas.openxmlformats.org/presentationml/2006/ole">
            <mc:AlternateContent xmlns:mc="http://schemas.openxmlformats.org/markup-compatibility/2006">
              <mc:Choice xmlns:v="urn:schemas-microsoft-com:vml" Requires="v">
                <p:oleObj spid="_x0000_s204136" name="Equation" r:id="rId34" imgW="342900" imgH="241300" progId="Equation.DSMT4">
                  <p:embed/>
                </p:oleObj>
              </mc:Choice>
              <mc:Fallback>
                <p:oleObj name="Equation" r:id="rId34" imgW="342900" imgH="241300" progId="Equation.DSMT4">
                  <p:embed/>
                  <p:pic>
                    <p:nvPicPr>
                      <p:cNvPr id="269343" name="Object 17"/>
                      <p:cNvPicPr>
                        <a:picLocks noChangeAspect="1" noChangeArrowheads="1"/>
                      </p:cNvPicPr>
                      <p:nvPr/>
                    </p:nvPicPr>
                    <p:blipFill>
                      <a:blip r:embed="rId35"/>
                      <a:srcRect/>
                      <a:stretch>
                        <a:fillRect/>
                      </a:stretch>
                    </p:blipFill>
                    <p:spPr bwMode="auto">
                      <a:xfrm>
                        <a:off x="4343400" y="1797050"/>
                        <a:ext cx="857250" cy="6080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4" name="Object 18"/>
          <p:cNvGraphicFramePr>
            <a:graphicFrameLocks noChangeAspect="1"/>
          </p:cNvGraphicFramePr>
          <p:nvPr/>
        </p:nvGraphicFramePr>
        <p:xfrm>
          <a:off x="7486650" y="1774825"/>
          <a:ext cx="895350" cy="758825"/>
        </p:xfrm>
        <a:graphic>
          <a:graphicData uri="http://schemas.openxmlformats.org/presentationml/2006/ole">
            <mc:AlternateContent xmlns:mc="http://schemas.openxmlformats.org/markup-compatibility/2006">
              <mc:Choice xmlns:v="urn:schemas-microsoft-com:vml" Requires="v">
                <p:oleObj spid="_x0000_s204137" name="Equation" r:id="rId36" imgW="431800" imgH="355600" progId="Equation.DSMT4">
                  <p:embed/>
                </p:oleObj>
              </mc:Choice>
              <mc:Fallback>
                <p:oleObj name="Equation" r:id="rId36" imgW="431800" imgH="355600" progId="Equation.DSMT4">
                  <p:embed/>
                  <p:pic>
                    <p:nvPicPr>
                      <p:cNvPr id="269344" name="Object 18"/>
                      <p:cNvPicPr>
                        <a:picLocks noChangeAspect="1" noChangeArrowheads="1"/>
                      </p:cNvPicPr>
                      <p:nvPr/>
                    </p:nvPicPr>
                    <p:blipFill>
                      <a:blip r:embed="rId37"/>
                      <a:srcRect/>
                      <a:stretch>
                        <a:fillRect/>
                      </a:stretch>
                    </p:blipFill>
                    <p:spPr bwMode="auto">
                      <a:xfrm>
                        <a:off x="7486650" y="1774825"/>
                        <a:ext cx="895350" cy="7588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5" name="Object 19"/>
          <p:cNvGraphicFramePr>
            <a:graphicFrameLocks noChangeAspect="1"/>
          </p:cNvGraphicFramePr>
          <p:nvPr/>
        </p:nvGraphicFramePr>
        <p:xfrm>
          <a:off x="8343900" y="1981200"/>
          <a:ext cx="342900" cy="352425"/>
        </p:xfrm>
        <a:graphic>
          <a:graphicData uri="http://schemas.openxmlformats.org/presentationml/2006/ole">
            <mc:AlternateContent xmlns:mc="http://schemas.openxmlformats.org/markup-compatibility/2006">
              <mc:Choice xmlns:v="urn:schemas-microsoft-com:vml" Requires="v">
                <p:oleObj spid="_x0000_s204138" name="Equation" r:id="rId38" imgW="164880" imgH="164880" progId="Equation.DSMT4">
                  <p:embed/>
                </p:oleObj>
              </mc:Choice>
              <mc:Fallback>
                <p:oleObj name="Equation" r:id="rId38" imgW="164880" imgH="164880" progId="Equation.DSMT4">
                  <p:embed/>
                  <p:pic>
                    <p:nvPicPr>
                      <p:cNvPr id="269345" name="Object 1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343900" y="1981200"/>
                        <a:ext cx="342900" cy="3524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46" name="AutoShape 34"/>
          <p:cNvSpPr>
            <a:spLocks noChangeArrowheads="1"/>
          </p:cNvSpPr>
          <p:nvPr/>
        </p:nvSpPr>
        <p:spPr bwMode="auto">
          <a:xfrm>
            <a:off x="5334000" y="3581400"/>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pitchFamily="-84" charset="0"/>
            </a:endParaRPr>
          </a:p>
        </p:txBody>
      </p:sp>
      <p:graphicFrame>
        <p:nvGraphicFramePr>
          <p:cNvPr id="269347" name="Object 20"/>
          <p:cNvGraphicFramePr>
            <a:graphicFrameLocks noChangeAspect="1"/>
          </p:cNvGraphicFramePr>
          <p:nvPr/>
        </p:nvGraphicFramePr>
        <p:xfrm>
          <a:off x="7512050" y="3657600"/>
          <a:ext cx="717550" cy="396875"/>
        </p:xfrm>
        <a:graphic>
          <a:graphicData uri="http://schemas.openxmlformats.org/presentationml/2006/ole">
            <mc:AlternateContent xmlns:mc="http://schemas.openxmlformats.org/markup-compatibility/2006">
              <mc:Choice xmlns:v="urn:schemas-microsoft-com:vml" Requires="v">
                <p:oleObj spid="_x0000_s204139" name="Equation" r:id="rId40" imgW="342720" imgH="177480" progId="Equation.DSMT4">
                  <p:embed/>
                </p:oleObj>
              </mc:Choice>
              <mc:Fallback>
                <p:oleObj name="Equation" r:id="rId40" imgW="342720" imgH="177480" progId="Equation.DSMT4">
                  <p:embed/>
                  <p:pic>
                    <p:nvPicPr>
                      <p:cNvPr id="269347" name="Object 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512050" y="3657600"/>
                        <a:ext cx="717550" cy="396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8" name="Object 21"/>
          <p:cNvGraphicFramePr>
            <a:graphicFrameLocks noChangeAspect="1"/>
          </p:cNvGraphicFramePr>
          <p:nvPr/>
        </p:nvGraphicFramePr>
        <p:xfrm>
          <a:off x="7496175" y="4191000"/>
          <a:ext cx="1038225" cy="412750"/>
        </p:xfrm>
        <a:graphic>
          <a:graphicData uri="http://schemas.openxmlformats.org/presentationml/2006/ole">
            <mc:AlternateContent xmlns:mc="http://schemas.openxmlformats.org/markup-compatibility/2006">
              <mc:Choice xmlns:v="urn:schemas-microsoft-com:vml" Requires="v">
                <p:oleObj spid="_x0000_s204140" name="Equation" r:id="rId42" imgW="457200" imgH="190440" progId="Equation.DSMT4">
                  <p:embed/>
                </p:oleObj>
              </mc:Choice>
              <mc:Fallback>
                <p:oleObj name="Equation" r:id="rId42" imgW="457200" imgH="190440" progId="Equation.DSMT4">
                  <p:embed/>
                  <p:pic>
                    <p:nvPicPr>
                      <p:cNvPr id="269348" name="Object 2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496175" y="4191000"/>
                        <a:ext cx="1038225" cy="4127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9" name="Object 22"/>
          <p:cNvGraphicFramePr>
            <a:graphicFrameLocks noChangeAspect="1"/>
          </p:cNvGraphicFramePr>
          <p:nvPr/>
        </p:nvGraphicFramePr>
        <p:xfrm>
          <a:off x="8534400" y="4191000"/>
          <a:ext cx="288925" cy="385763"/>
        </p:xfrm>
        <a:graphic>
          <a:graphicData uri="http://schemas.openxmlformats.org/presentationml/2006/ole">
            <mc:AlternateContent xmlns:mc="http://schemas.openxmlformats.org/markup-compatibility/2006">
              <mc:Choice xmlns:v="urn:schemas-microsoft-com:vml" Requires="v">
                <p:oleObj spid="_x0000_s204141" name="Equation" r:id="rId44" imgW="126720" imgH="177480" progId="Equation.DSMT4">
                  <p:embed/>
                </p:oleObj>
              </mc:Choice>
              <mc:Fallback>
                <p:oleObj name="Equation" r:id="rId44" imgW="126720" imgH="177480" progId="Equation.DSMT4">
                  <p:embed/>
                  <p:pic>
                    <p:nvPicPr>
                      <p:cNvPr id="269349" name="Object 2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534400" y="4191000"/>
                        <a:ext cx="288925" cy="3857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50" name="Text Box 38"/>
          <p:cNvSpPr txBox="1">
            <a:spLocks noChangeArrowheads="1"/>
          </p:cNvSpPr>
          <p:nvPr/>
        </p:nvSpPr>
        <p:spPr bwMode="auto">
          <a:xfrm>
            <a:off x="288925" y="4760913"/>
            <a:ext cx="81121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Since</a:t>
            </a:r>
          </a:p>
        </p:txBody>
      </p:sp>
      <p:sp>
        <p:nvSpPr>
          <p:cNvPr id="269351" name="Text Box 39"/>
          <p:cNvSpPr txBox="1">
            <a:spLocks noChangeArrowheads="1"/>
          </p:cNvSpPr>
          <p:nvPr/>
        </p:nvSpPr>
        <p:spPr bwMode="auto">
          <a:xfrm>
            <a:off x="3054350" y="4724400"/>
            <a:ext cx="6032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and</a:t>
            </a:r>
          </a:p>
        </p:txBody>
      </p:sp>
      <p:sp>
        <p:nvSpPr>
          <p:cNvPr id="269352" name="AutoShape 40"/>
          <p:cNvSpPr>
            <a:spLocks noChangeArrowheads="1"/>
          </p:cNvSpPr>
          <p:nvPr/>
        </p:nvSpPr>
        <p:spPr bwMode="auto">
          <a:xfrm>
            <a:off x="685800" y="5257800"/>
            <a:ext cx="1524000" cy="914400"/>
          </a:xfrm>
          <a:prstGeom prst="rightArrow">
            <a:avLst>
              <a:gd name="adj1" fmla="val 50000"/>
              <a:gd name="adj2" fmla="val 41667"/>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Establish the </a:t>
            </a:r>
          </a:p>
          <a:p>
            <a:pPr algn="ctr"/>
            <a:r>
              <a:rPr lang="en-US" sz="1800" b="1">
                <a:solidFill>
                  <a:srgbClr val="A50021"/>
                </a:solidFill>
                <a:latin typeface="Arial Narrow" pitchFamily="-84" charset="0"/>
              </a:rPr>
              <a:t>equation</a:t>
            </a:r>
          </a:p>
        </p:txBody>
      </p:sp>
      <p:graphicFrame>
        <p:nvGraphicFramePr>
          <p:cNvPr id="269353" name="Object 23"/>
          <p:cNvGraphicFramePr>
            <a:graphicFrameLocks noChangeAspect="1"/>
          </p:cNvGraphicFramePr>
          <p:nvPr/>
        </p:nvGraphicFramePr>
        <p:xfrm>
          <a:off x="6019800" y="5200650"/>
          <a:ext cx="1646238" cy="928688"/>
        </p:xfrm>
        <a:graphic>
          <a:graphicData uri="http://schemas.openxmlformats.org/presentationml/2006/ole">
            <mc:AlternateContent xmlns:mc="http://schemas.openxmlformats.org/markup-compatibility/2006">
              <mc:Choice xmlns:v="urn:schemas-microsoft-com:vml" Requires="v">
                <p:oleObj spid="_x0000_s204142" name="Equation" r:id="rId46" imgW="634680" imgH="393480" progId="Equation.DSMT4">
                  <p:embed/>
                </p:oleObj>
              </mc:Choice>
              <mc:Fallback>
                <p:oleObj name="Equation" r:id="rId46" imgW="634680" imgH="393480" progId="Equation.DSMT4">
                  <p:embed/>
                  <p:pic>
                    <p:nvPicPr>
                      <p:cNvPr id="269353" name="Object 2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019800" y="5200650"/>
                        <a:ext cx="1646238" cy="9286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54" name="AutoShape 42"/>
          <p:cNvSpPr>
            <a:spLocks noChangeArrowheads="1"/>
          </p:cNvSpPr>
          <p:nvPr/>
        </p:nvSpPr>
        <p:spPr bwMode="auto">
          <a:xfrm>
            <a:off x="4724400" y="5334000"/>
            <a:ext cx="1295400" cy="762000"/>
          </a:xfrm>
          <a:prstGeom prst="rightArrow">
            <a:avLst>
              <a:gd name="adj1" fmla="val 50000"/>
              <a:gd name="adj2" fmla="val 4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Divide by m</a:t>
            </a:r>
          </a:p>
        </p:txBody>
      </p:sp>
      <p:graphicFrame>
        <p:nvGraphicFramePr>
          <p:cNvPr id="269355" name="Object 24"/>
          <p:cNvGraphicFramePr>
            <a:graphicFrameLocks noChangeAspect="1"/>
          </p:cNvGraphicFramePr>
          <p:nvPr/>
        </p:nvGraphicFramePr>
        <p:xfrm>
          <a:off x="4197350" y="3549650"/>
          <a:ext cx="1001713" cy="646113"/>
        </p:xfrm>
        <a:graphic>
          <a:graphicData uri="http://schemas.openxmlformats.org/presentationml/2006/ole">
            <mc:AlternateContent xmlns:mc="http://schemas.openxmlformats.org/markup-compatibility/2006">
              <mc:Choice xmlns:v="urn:schemas-microsoft-com:vml" Requires="v">
                <p:oleObj spid="_x0000_s204143" name="Equation" r:id="rId48" imgW="393700" imgH="241300" progId="Equation.DSMT4">
                  <p:embed/>
                </p:oleObj>
              </mc:Choice>
              <mc:Fallback>
                <p:oleObj name="Equation" r:id="rId48" imgW="393700" imgH="241300" progId="Equation.DSMT4">
                  <p:embed/>
                  <p:pic>
                    <p:nvPicPr>
                      <p:cNvPr id="269355" name="Object 24"/>
                      <p:cNvPicPr>
                        <a:picLocks noChangeAspect="1" noChangeArrowheads="1"/>
                      </p:cNvPicPr>
                      <p:nvPr/>
                    </p:nvPicPr>
                    <p:blipFill>
                      <a:blip r:embed="rId49"/>
                      <a:srcRect/>
                      <a:stretch>
                        <a:fillRect/>
                      </a:stretch>
                    </p:blipFill>
                    <p:spPr bwMode="auto">
                      <a:xfrm>
                        <a:off x="4197350" y="3549650"/>
                        <a:ext cx="1001713" cy="646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56" name="Object 25"/>
          <p:cNvGraphicFramePr>
            <a:graphicFrameLocks noChangeAspect="1"/>
          </p:cNvGraphicFramePr>
          <p:nvPr/>
        </p:nvGraphicFramePr>
        <p:xfrm>
          <a:off x="7469188" y="5181600"/>
          <a:ext cx="1217612" cy="928688"/>
        </p:xfrm>
        <a:graphic>
          <a:graphicData uri="http://schemas.openxmlformats.org/presentationml/2006/ole">
            <mc:AlternateContent xmlns:mc="http://schemas.openxmlformats.org/markup-compatibility/2006">
              <mc:Choice xmlns:v="urn:schemas-microsoft-com:vml" Requires="v">
                <p:oleObj spid="_x0000_s204144" name="Equation" r:id="rId50" imgW="469800" imgH="393480" progId="Equation.DSMT4">
                  <p:embed/>
                </p:oleObj>
              </mc:Choice>
              <mc:Fallback>
                <p:oleObj name="Equation" r:id="rId50" imgW="469800" imgH="393480" progId="Equation.DSMT4">
                  <p:embed/>
                  <p:pic>
                    <p:nvPicPr>
                      <p:cNvPr id="269356" name="Object 2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469188" y="5181600"/>
                        <a:ext cx="1217612" cy="9286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57" name="Object 26"/>
          <p:cNvGraphicFramePr>
            <a:graphicFrameLocks noChangeAspect="1"/>
          </p:cNvGraphicFramePr>
          <p:nvPr/>
        </p:nvGraphicFramePr>
        <p:xfrm>
          <a:off x="3306763" y="5486400"/>
          <a:ext cx="579437" cy="354013"/>
        </p:xfrm>
        <a:graphic>
          <a:graphicData uri="http://schemas.openxmlformats.org/presentationml/2006/ole">
            <mc:AlternateContent xmlns:mc="http://schemas.openxmlformats.org/markup-compatibility/2006">
              <mc:Choice xmlns:v="urn:schemas-microsoft-com:vml" Requires="v">
                <p:oleObj spid="_x0000_s204145" name="Equation" r:id="rId52" imgW="279360" imgH="164880" progId="Equation.DSMT4">
                  <p:embed/>
                </p:oleObj>
              </mc:Choice>
              <mc:Fallback>
                <p:oleObj name="Equation" r:id="rId52" imgW="279360" imgH="164880" progId="Equation.DSMT4">
                  <p:embed/>
                  <p:pic>
                    <p:nvPicPr>
                      <p:cNvPr id="269357" name="Object 2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306763" y="5486400"/>
                        <a:ext cx="579437" cy="3540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58" name="Object 27"/>
          <p:cNvGraphicFramePr>
            <a:graphicFrameLocks noChangeAspect="1"/>
          </p:cNvGraphicFramePr>
          <p:nvPr/>
        </p:nvGraphicFramePr>
        <p:xfrm>
          <a:off x="3862388" y="5486400"/>
          <a:ext cx="709612" cy="381000"/>
        </p:xfrm>
        <a:graphic>
          <a:graphicData uri="http://schemas.openxmlformats.org/presentationml/2006/ole">
            <mc:AlternateContent xmlns:mc="http://schemas.openxmlformats.org/markup-compatibility/2006">
              <mc:Choice xmlns:v="urn:schemas-microsoft-com:vml" Requires="v">
                <p:oleObj spid="_x0000_s204146" name="Equation" r:id="rId54" imgW="342720" imgH="177480" progId="Equation.DSMT4">
                  <p:embed/>
                </p:oleObj>
              </mc:Choice>
              <mc:Fallback>
                <p:oleObj name="Equation" r:id="rId54" imgW="342720" imgH="177480" progId="Equation.DSMT4">
                  <p:embed/>
                  <p:pic>
                    <p:nvPicPr>
                      <p:cNvPr id="269358" name="Object 2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862388" y="5486400"/>
                        <a:ext cx="709612"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31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9315"/>
                                        </p:tgtEl>
                                        <p:attrNameLst>
                                          <p:attrName>style.visibility</p:attrName>
                                        </p:attrNameLst>
                                      </p:cBhvr>
                                      <p:to>
                                        <p:strVal val="visible"/>
                                      </p:to>
                                    </p:set>
                                    <p:animEffect transition="in" filter="wipe(left)">
                                      <p:cBhvr>
                                        <p:cTn id="7" dur="500"/>
                                        <p:tgtEl>
                                          <p:spTgt spid="269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69317"/>
                                        </p:tgtEl>
                                        <p:attrNameLst>
                                          <p:attrName>style.visibility</p:attrName>
                                        </p:attrNameLst>
                                      </p:cBhvr>
                                      <p:to>
                                        <p:strVal val="visible"/>
                                      </p:to>
                                    </p:set>
                                    <p:animEffect transition="in" filter="wipe(left)">
                                      <p:cBhvr>
                                        <p:cTn id="12" dur="500"/>
                                        <p:tgtEl>
                                          <p:spTgt spid="269317"/>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269318">
                                            <p:txEl>
                                              <p:pRg st="0" end="0"/>
                                            </p:txEl>
                                          </p:spTgt>
                                        </p:tgtEl>
                                        <p:attrNameLst>
                                          <p:attrName>style.visibility</p:attrName>
                                        </p:attrNameLst>
                                      </p:cBhvr>
                                      <p:to>
                                        <p:strVal val="visible"/>
                                      </p:to>
                                    </p:set>
                                    <p:animEffect transition="in" filter="wipe(left)">
                                      <p:cBhvr>
                                        <p:cTn id="16" dur="500"/>
                                        <p:tgtEl>
                                          <p:spTgt spid="2693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69319"/>
                                        </p:tgtEl>
                                        <p:attrNameLst>
                                          <p:attrName>style.visibility</p:attrName>
                                        </p:attrNameLst>
                                      </p:cBhvr>
                                      <p:to>
                                        <p:strVal val="visible"/>
                                      </p:to>
                                    </p:set>
                                    <p:animEffect transition="in" filter="wipe(left)">
                                      <p:cBhvr>
                                        <p:cTn id="21" dur="500"/>
                                        <p:tgtEl>
                                          <p:spTgt spid="269319"/>
                                        </p:tgtEl>
                                      </p:cBhvr>
                                    </p:animEffect>
                                  </p:childTnLst>
                                </p:cTn>
                              </p:par>
                            </p:childTnLst>
                          </p:cTn>
                        </p:par>
                        <p:par>
                          <p:cTn id="22" fill="hold">
                            <p:stCondLst>
                              <p:cond delay="5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269320">
                                            <p:txEl>
                                              <p:pRg st="0" end="0"/>
                                            </p:txEl>
                                          </p:spTgt>
                                        </p:tgtEl>
                                        <p:attrNameLst>
                                          <p:attrName>style.visibility</p:attrName>
                                        </p:attrNameLst>
                                      </p:cBhvr>
                                      <p:to>
                                        <p:strVal val="visible"/>
                                      </p:to>
                                    </p:set>
                                    <p:animEffect transition="in" filter="wipe(left)">
                                      <p:cBhvr>
                                        <p:cTn id="25" dur="500"/>
                                        <p:tgtEl>
                                          <p:spTgt spid="2693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269316"/>
                                        </p:tgtEl>
                                        <p:attrNameLst>
                                          <p:attrName>style.visibility</p:attrName>
                                        </p:attrNameLst>
                                      </p:cBhvr>
                                      <p:to>
                                        <p:strVal val="visible"/>
                                      </p:to>
                                    </p:set>
                                    <p:animEffect transition="in" filter="wipe(left)">
                                      <p:cBhvr>
                                        <p:cTn id="40" dur="500"/>
                                        <p:tgtEl>
                                          <p:spTgt spid="2693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269343"/>
                                        </p:tgtEl>
                                        <p:attrNameLst>
                                          <p:attrName>style.visibility</p:attrName>
                                        </p:attrNameLst>
                                      </p:cBhvr>
                                      <p:to>
                                        <p:strVal val="visible"/>
                                      </p:to>
                                    </p:set>
                                    <p:animEffect transition="in" filter="wipe(left)">
                                      <p:cBhvr>
                                        <p:cTn id="45" dur="500"/>
                                        <p:tgtEl>
                                          <p:spTgt spid="2693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69337"/>
                                        </p:tgtEl>
                                        <p:attrNameLst>
                                          <p:attrName>style.visibility</p:attrName>
                                        </p:attrNameLst>
                                      </p:cBhvr>
                                      <p:to>
                                        <p:strVal val="visible"/>
                                      </p:to>
                                    </p:set>
                                    <p:animEffect transition="in" filter="wipe(left)">
                                      <p:cBhvr>
                                        <p:cTn id="50" dur="500"/>
                                        <p:tgtEl>
                                          <p:spTgt spid="269337"/>
                                        </p:tgtEl>
                                      </p:cBhvr>
                                    </p:animEffect>
                                  </p:childTnLst>
                                </p:cTn>
                              </p:par>
                            </p:childTnLst>
                          </p:cTn>
                        </p:par>
                        <p:par>
                          <p:cTn id="51" fill="hold">
                            <p:stCondLst>
                              <p:cond delay="500"/>
                            </p:stCondLst>
                            <p:childTnLst>
                              <p:par>
                                <p:cTn id="52" presetID="22" presetClass="entr" presetSubtype="8" fill="hold" nodeType="afterEffect">
                                  <p:stCondLst>
                                    <p:cond delay="0"/>
                                  </p:stCondLst>
                                  <p:iterate type="wd">
                                    <p:tmPct val="10000"/>
                                  </p:iterate>
                                  <p:childTnLst>
                                    <p:set>
                                      <p:cBhvr>
                                        <p:cTn id="53" dur="1" fill="hold">
                                          <p:stCondLst>
                                            <p:cond delay="0"/>
                                          </p:stCondLst>
                                        </p:cTn>
                                        <p:tgtEl>
                                          <p:spTgt spid="269329"/>
                                        </p:tgtEl>
                                        <p:attrNameLst>
                                          <p:attrName>style.visibility</p:attrName>
                                        </p:attrNameLst>
                                      </p:cBhvr>
                                      <p:to>
                                        <p:strVal val="visible"/>
                                      </p:to>
                                    </p:set>
                                    <p:animEffect transition="in" filter="wipe(left)">
                                      <p:cBhvr>
                                        <p:cTn id="54" dur="500"/>
                                        <p:tgtEl>
                                          <p:spTgt spid="2693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269344"/>
                                        </p:tgtEl>
                                        <p:attrNameLst>
                                          <p:attrName>style.visibility</p:attrName>
                                        </p:attrNameLst>
                                      </p:cBhvr>
                                      <p:to>
                                        <p:strVal val="visible"/>
                                      </p:to>
                                    </p:set>
                                    <p:animEffect transition="in" filter="wipe(left)">
                                      <p:cBhvr>
                                        <p:cTn id="59" dur="500"/>
                                        <p:tgtEl>
                                          <p:spTgt spid="2693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269345"/>
                                        </p:tgtEl>
                                        <p:attrNameLst>
                                          <p:attrName>style.visibility</p:attrName>
                                        </p:attrNameLst>
                                      </p:cBhvr>
                                      <p:to>
                                        <p:strVal val="visible"/>
                                      </p:to>
                                    </p:set>
                                    <p:animEffect transition="in" filter="wipe(left)">
                                      <p:cBhvr>
                                        <p:cTn id="64" dur="500"/>
                                        <p:tgtEl>
                                          <p:spTgt spid="2693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269330"/>
                                        </p:tgtEl>
                                        <p:attrNameLst>
                                          <p:attrName>style.visibility</p:attrName>
                                        </p:attrNameLst>
                                      </p:cBhvr>
                                      <p:to>
                                        <p:strVal val="visible"/>
                                      </p:to>
                                    </p:set>
                                    <p:animEffect transition="in" filter="wipe(left)">
                                      <p:cBhvr>
                                        <p:cTn id="69" dur="500"/>
                                        <p:tgtEl>
                                          <p:spTgt spid="2693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269338"/>
                                        </p:tgtEl>
                                        <p:attrNameLst>
                                          <p:attrName>style.visibility</p:attrName>
                                        </p:attrNameLst>
                                      </p:cBhvr>
                                      <p:to>
                                        <p:strVal val="visible"/>
                                      </p:to>
                                    </p:set>
                                    <p:animEffect transition="in" filter="wipe(left)">
                                      <p:cBhvr>
                                        <p:cTn id="74" dur="500"/>
                                        <p:tgtEl>
                                          <p:spTgt spid="26933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69339"/>
                                        </p:tgtEl>
                                        <p:attrNameLst>
                                          <p:attrName>style.visibility</p:attrName>
                                        </p:attrNameLst>
                                      </p:cBhvr>
                                      <p:to>
                                        <p:strVal val="visible"/>
                                      </p:to>
                                    </p:set>
                                    <p:animEffect transition="in" filter="wipe(left)">
                                      <p:cBhvr>
                                        <p:cTn id="79" dur="500"/>
                                        <p:tgtEl>
                                          <p:spTgt spid="269339"/>
                                        </p:tgtEl>
                                      </p:cBhvr>
                                    </p:animEffect>
                                  </p:childTnLst>
                                </p:cTn>
                              </p:par>
                            </p:childTnLst>
                          </p:cTn>
                        </p:par>
                        <p:par>
                          <p:cTn id="80" fill="hold">
                            <p:stCondLst>
                              <p:cond delay="500"/>
                            </p:stCondLst>
                            <p:childTnLst>
                              <p:par>
                                <p:cTn id="81" presetID="22" presetClass="entr" presetSubtype="8" fill="hold" nodeType="afterEffect">
                                  <p:stCondLst>
                                    <p:cond delay="0"/>
                                  </p:stCondLst>
                                  <p:iterate type="wd">
                                    <p:tmPct val="10000"/>
                                  </p:iterate>
                                  <p:childTnLst>
                                    <p:set>
                                      <p:cBhvr>
                                        <p:cTn id="82" dur="1" fill="hold">
                                          <p:stCondLst>
                                            <p:cond delay="0"/>
                                          </p:stCondLst>
                                        </p:cTn>
                                        <p:tgtEl>
                                          <p:spTgt spid="269331"/>
                                        </p:tgtEl>
                                        <p:attrNameLst>
                                          <p:attrName>style.visibility</p:attrName>
                                        </p:attrNameLst>
                                      </p:cBhvr>
                                      <p:to>
                                        <p:strVal val="visible"/>
                                      </p:to>
                                    </p:set>
                                    <p:animEffect transition="in" filter="wipe(left)">
                                      <p:cBhvr>
                                        <p:cTn id="83" dur="500"/>
                                        <p:tgtEl>
                                          <p:spTgt spid="26933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269340"/>
                                        </p:tgtEl>
                                        <p:attrNameLst>
                                          <p:attrName>style.visibility</p:attrName>
                                        </p:attrNameLst>
                                      </p:cBhvr>
                                      <p:to>
                                        <p:strVal val="visible"/>
                                      </p:to>
                                    </p:set>
                                    <p:animEffect transition="in" filter="wipe(left)">
                                      <p:cBhvr>
                                        <p:cTn id="88" dur="500"/>
                                        <p:tgtEl>
                                          <p:spTgt spid="2693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269332"/>
                                        </p:tgtEl>
                                        <p:attrNameLst>
                                          <p:attrName>style.visibility</p:attrName>
                                        </p:attrNameLst>
                                      </p:cBhvr>
                                      <p:to>
                                        <p:strVal val="visible"/>
                                      </p:to>
                                    </p:set>
                                    <p:animEffect transition="in" filter="wipe(left)">
                                      <p:cBhvr>
                                        <p:cTn id="93" dur="500"/>
                                        <p:tgtEl>
                                          <p:spTgt spid="26933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269341"/>
                                        </p:tgtEl>
                                        <p:attrNameLst>
                                          <p:attrName>style.visibility</p:attrName>
                                        </p:attrNameLst>
                                      </p:cBhvr>
                                      <p:to>
                                        <p:strVal val="visible"/>
                                      </p:to>
                                    </p:set>
                                    <p:animEffect transition="in" filter="wipe(left)">
                                      <p:cBhvr>
                                        <p:cTn id="98" dur="500"/>
                                        <p:tgtEl>
                                          <p:spTgt spid="26934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269342"/>
                                        </p:tgtEl>
                                        <p:attrNameLst>
                                          <p:attrName>style.visibility</p:attrName>
                                        </p:attrNameLst>
                                      </p:cBhvr>
                                      <p:to>
                                        <p:strVal val="visible"/>
                                      </p:to>
                                    </p:set>
                                    <p:animEffect transition="in" filter="wipe(left)">
                                      <p:cBhvr>
                                        <p:cTn id="103" dur="500"/>
                                        <p:tgtEl>
                                          <p:spTgt spid="26934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269327"/>
                                        </p:tgtEl>
                                        <p:attrNameLst>
                                          <p:attrName>style.visibility</p:attrName>
                                        </p:attrNameLst>
                                      </p:cBhvr>
                                      <p:to>
                                        <p:strVal val="visible"/>
                                      </p:to>
                                    </p:set>
                                    <p:animEffect transition="in" filter="wipe(left)">
                                      <p:cBhvr>
                                        <p:cTn id="108" dur="500"/>
                                        <p:tgtEl>
                                          <p:spTgt spid="2693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269355"/>
                                        </p:tgtEl>
                                        <p:attrNameLst>
                                          <p:attrName>style.visibility</p:attrName>
                                        </p:attrNameLst>
                                      </p:cBhvr>
                                      <p:to>
                                        <p:strVal val="visible"/>
                                      </p:to>
                                    </p:set>
                                    <p:animEffect transition="in" filter="wipe(left)">
                                      <p:cBhvr>
                                        <p:cTn id="113" dur="500"/>
                                        <p:tgtEl>
                                          <p:spTgt spid="26935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iterate type="wd">
                                    <p:tmPct val="10000"/>
                                  </p:iterate>
                                  <p:childTnLst>
                                    <p:set>
                                      <p:cBhvr>
                                        <p:cTn id="117" dur="1" fill="hold">
                                          <p:stCondLst>
                                            <p:cond delay="0"/>
                                          </p:stCondLst>
                                        </p:cTn>
                                        <p:tgtEl>
                                          <p:spTgt spid="269346"/>
                                        </p:tgtEl>
                                        <p:attrNameLst>
                                          <p:attrName>style.visibility</p:attrName>
                                        </p:attrNameLst>
                                      </p:cBhvr>
                                      <p:to>
                                        <p:strVal val="visible"/>
                                      </p:to>
                                    </p:set>
                                    <p:animEffect transition="in" filter="wipe(left)">
                                      <p:cBhvr>
                                        <p:cTn id="118" dur="500"/>
                                        <p:tgtEl>
                                          <p:spTgt spid="269346"/>
                                        </p:tgtEl>
                                      </p:cBhvr>
                                    </p:animEffect>
                                  </p:childTnLst>
                                </p:cTn>
                              </p:par>
                            </p:childTnLst>
                          </p:cTn>
                        </p:par>
                        <p:par>
                          <p:cTn id="119" fill="hold">
                            <p:stCondLst>
                              <p:cond delay="500"/>
                            </p:stCondLst>
                            <p:childTnLst>
                              <p:par>
                                <p:cTn id="120" presetID="22" presetClass="entr" presetSubtype="8" fill="hold" nodeType="afterEffect">
                                  <p:stCondLst>
                                    <p:cond delay="0"/>
                                  </p:stCondLst>
                                  <p:iterate type="wd">
                                    <p:tmPct val="10000"/>
                                  </p:iterate>
                                  <p:childTnLst>
                                    <p:set>
                                      <p:cBhvr>
                                        <p:cTn id="121" dur="1" fill="hold">
                                          <p:stCondLst>
                                            <p:cond delay="0"/>
                                          </p:stCondLst>
                                        </p:cTn>
                                        <p:tgtEl>
                                          <p:spTgt spid="269333"/>
                                        </p:tgtEl>
                                        <p:attrNameLst>
                                          <p:attrName>style.visibility</p:attrName>
                                        </p:attrNameLst>
                                      </p:cBhvr>
                                      <p:to>
                                        <p:strVal val="visible"/>
                                      </p:to>
                                    </p:set>
                                    <p:animEffect transition="in" filter="wipe(left)">
                                      <p:cBhvr>
                                        <p:cTn id="122" dur="500"/>
                                        <p:tgtEl>
                                          <p:spTgt spid="26933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269347"/>
                                        </p:tgtEl>
                                        <p:attrNameLst>
                                          <p:attrName>style.visibility</p:attrName>
                                        </p:attrNameLst>
                                      </p:cBhvr>
                                      <p:to>
                                        <p:strVal val="visible"/>
                                      </p:to>
                                    </p:set>
                                    <p:animEffect transition="in" filter="wipe(left)">
                                      <p:cBhvr>
                                        <p:cTn id="127" dur="500"/>
                                        <p:tgtEl>
                                          <p:spTgt spid="26934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269334"/>
                                        </p:tgtEl>
                                        <p:attrNameLst>
                                          <p:attrName>style.visibility</p:attrName>
                                        </p:attrNameLst>
                                      </p:cBhvr>
                                      <p:to>
                                        <p:strVal val="visible"/>
                                      </p:to>
                                    </p:set>
                                    <p:animEffect transition="in" filter="wipe(left)">
                                      <p:cBhvr>
                                        <p:cTn id="132" dur="500"/>
                                        <p:tgtEl>
                                          <p:spTgt spid="26933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269348"/>
                                        </p:tgtEl>
                                        <p:attrNameLst>
                                          <p:attrName>style.visibility</p:attrName>
                                        </p:attrNameLst>
                                      </p:cBhvr>
                                      <p:to>
                                        <p:strVal val="visible"/>
                                      </p:to>
                                    </p:set>
                                    <p:animEffect transition="in" filter="wipe(left)">
                                      <p:cBhvr>
                                        <p:cTn id="137" dur="500"/>
                                        <p:tgtEl>
                                          <p:spTgt spid="269348"/>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269349"/>
                                        </p:tgtEl>
                                        <p:attrNameLst>
                                          <p:attrName>style.visibility</p:attrName>
                                        </p:attrNameLst>
                                      </p:cBhvr>
                                      <p:to>
                                        <p:strVal val="visible"/>
                                      </p:to>
                                    </p:set>
                                    <p:animEffect transition="in" filter="wipe(left)">
                                      <p:cBhvr>
                                        <p:cTn id="142" dur="500"/>
                                        <p:tgtEl>
                                          <p:spTgt spid="269349"/>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iterate type="wd">
                                    <p:tmPct val="10000"/>
                                  </p:iterate>
                                  <p:childTnLst>
                                    <p:set>
                                      <p:cBhvr>
                                        <p:cTn id="146" dur="1" fill="hold">
                                          <p:stCondLst>
                                            <p:cond delay="0"/>
                                          </p:stCondLst>
                                        </p:cTn>
                                        <p:tgtEl>
                                          <p:spTgt spid="269350"/>
                                        </p:tgtEl>
                                        <p:attrNameLst>
                                          <p:attrName>style.visibility</p:attrName>
                                        </p:attrNameLst>
                                      </p:cBhvr>
                                      <p:to>
                                        <p:strVal val="visible"/>
                                      </p:to>
                                    </p:set>
                                    <p:animEffect transition="in" filter="wipe(left)">
                                      <p:cBhvr>
                                        <p:cTn id="147" dur="500"/>
                                        <p:tgtEl>
                                          <p:spTgt spid="269350"/>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269328"/>
                                        </p:tgtEl>
                                        <p:attrNameLst>
                                          <p:attrName>style.visibility</p:attrName>
                                        </p:attrNameLst>
                                      </p:cBhvr>
                                      <p:to>
                                        <p:strVal val="visible"/>
                                      </p:to>
                                    </p:set>
                                    <p:animEffect transition="in" filter="wipe(left)">
                                      <p:cBhvr>
                                        <p:cTn id="152" dur="500"/>
                                        <p:tgtEl>
                                          <p:spTgt spid="26932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iterate type="wd">
                                    <p:tmPct val="10000"/>
                                  </p:iterate>
                                  <p:childTnLst>
                                    <p:set>
                                      <p:cBhvr>
                                        <p:cTn id="156" dur="1" fill="hold">
                                          <p:stCondLst>
                                            <p:cond delay="0"/>
                                          </p:stCondLst>
                                        </p:cTn>
                                        <p:tgtEl>
                                          <p:spTgt spid="269351"/>
                                        </p:tgtEl>
                                        <p:attrNameLst>
                                          <p:attrName>style.visibility</p:attrName>
                                        </p:attrNameLst>
                                      </p:cBhvr>
                                      <p:to>
                                        <p:strVal val="visible"/>
                                      </p:to>
                                    </p:set>
                                    <p:animEffect transition="in" filter="wipe(left)">
                                      <p:cBhvr>
                                        <p:cTn id="157" dur="500"/>
                                        <p:tgtEl>
                                          <p:spTgt spid="26935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269335"/>
                                        </p:tgtEl>
                                        <p:attrNameLst>
                                          <p:attrName>style.visibility</p:attrName>
                                        </p:attrNameLst>
                                      </p:cBhvr>
                                      <p:to>
                                        <p:strVal val="visible"/>
                                      </p:to>
                                    </p:set>
                                    <p:animEffect transition="in" filter="wipe(left)">
                                      <p:cBhvr>
                                        <p:cTn id="162" dur="500"/>
                                        <p:tgtEl>
                                          <p:spTgt spid="26933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iterate type="wd">
                                    <p:tmPct val="10000"/>
                                  </p:iterate>
                                  <p:childTnLst>
                                    <p:set>
                                      <p:cBhvr>
                                        <p:cTn id="166" dur="1" fill="hold">
                                          <p:stCondLst>
                                            <p:cond delay="0"/>
                                          </p:stCondLst>
                                        </p:cTn>
                                        <p:tgtEl>
                                          <p:spTgt spid="269352"/>
                                        </p:tgtEl>
                                        <p:attrNameLst>
                                          <p:attrName>style.visibility</p:attrName>
                                        </p:attrNameLst>
                                      </p:cBhvr>
                                      <p:to>
                                        <p:strVal val="visible"/>
                                      </p:to>
                                    </p:set>
                                    <p:animEffect transition="in" filter="wipe(left)">
                                      <p:cBhvr>
                                        <p:cTn id="167" dur="500"/>
                                        <p:tgtEl>
                                          <p:spTgt spid="269352"/>
                                        </p:tgtEl>
                                      </p:cBhvr>
                                    </p:animEffect>
                                  </p:childTnLst>
                                </p:cTn>
                              </p:par>
                            </p:childTnLst>
                          </p:cTn>
                        </p:par>
                        <p:par>
                          <p:cTn id="168" fill="hold">
                            <p:stCondLst>
                              <p:cond delay="650"/>
                            </p:stCondLst>
                            <p:childTnLst>
                              <p:par>
                                <p:cTn id="169" presetID="22" presetClass="entr" presetSubtype="8" fill="hold" nodeType="afterEffect">
                                  <p:stCondLst>
                                    <p:cond delay="0"/>
                                  </p:stCondLst>
                                  <p:iterate type="wd">
                                    <p:tmPct val="10000"/>
                                  </p:iterate>
                                  <p:childTnLst>
                                    <p:set>
                                      <p:cBhvr>
                                        <p:cTn id="170" dur="1" fill="hold">
                                          <p:stCondLst>
                                            <p:cond delay="0"/>
                                          </p:stCondLst>
                                        </p:cTn>
                                        <p:tgtEl>
                                          <p:spTgt spid="269336"/>
                                        </p:tgtEl>
                                        <p:attrNameLst>
                                          <p:attrName>style.visibility</p:attrName>
                                        </p:attrNameLst>
                                      </p:cBhvr>
                                      <p:to>
                                        <p:strVal val="visible"/>
                                      </p:to>
                                    </p:set>
                                    <p:animEffect transition="in" filter="wipe(left)">
                                      <p:cBhvr>
                                        <p:cTn id="171" dur="500"/>
                                        <p:tgtEl>
                                          <p:spTgt spid="269336"/>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iterate type="wd">
                                    <p:tmPct val="10000"/>
                                  </p:iterate>
                                  <p:childTnLst>
                                    <p:set>
                                      <p:cBhvr>
                                        <p:cTn id="175" dur="1" fill="hold">
                                          <p:stCondLst>
                                            <p:cond delay="0"/>
                                          </p:stCondLst>
                                        </p:cTn>
                                        <p:tgtEl>
                                          <p:spTgt spid="269357"/>
                                        </p:tgtEl>
                                        <p:attrNameLst>
                                          <p:attrName>style.visibility</p:attrName>
                                        </p:attrNameLst>
                                      </p:cBhvr>
                                      <p:to>
                                        <p:strVal val="visible"/>
                                      </p:to>
                                    </p:set>
                                    <p:animEffect transition="in" filter="wipe(left)">
                                      <p:cBhvr>
                                        <p:cTn id="176" dur="500"/>
                                        <p:tgtEl>
                                          <p:spTgt spid="269357"/>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iterate type="wd">
                                    <p:tmPct val="10000"/>
                                  </p:iterate>
                                  <p:childTnLst>
                                    <p:set>
                                      <p:cBhvr>
                                        <p:cTn id="180" dur="1" fill="hold">
                                          <p:stCondLst>
                                            <p:cond delay="0"/>
                                          </p:stCondLst>
                                        </p:cTn>
                                        <p:tgtEl>
                                          <p:spTgt spid="269358"/>
                                        </p:tgtEl>
                                        <p:attrNameLst>
                                          <p:attrName>style.visibility</p:attrName>
                                        </p:attrNameLst>
                                      </p:cBhvr>
                                      <p:to>
                                        <p:strVal val="visible"/>
                                      </p:to>
                                    </p:set>
                                    <p:animEffect transition="in" filter="wipe(left)">
                                      <p:cBhvr>
                                        <p:cTn id="181" dur="500"/>
                                        <p:tgtEl>
                                          <p:spTgt spid="269358"/>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iterate type="wd">
                                    <p:tmPct val="10000"/>
                                  </p:iterate>
                                  <p:childTnLst>
                                    <p:set>
                                      <p:cBhvr>
                                        <p:cTn id="185" dur="1" fill="hold">
                                          <p:stCondLst>
                                            <p:cond delay="0"/>
                                          </p:stCondLst>
                                        </p:cTn>
                                        <p:tgtEl>
                                          <p:spTgt spid="269354"/>
                                        </p:tgtEl>
                                        <p:attrNameLst>
                                          <p:attrName>style.visibility</p:attrName>
                                        </p:attrNameLst>
                                      </p:cBhvr>
                                      <p:to>
                                        <p:strVal val="visible"/>
                                      </p:to>
                                    </p:set>
                                    <p:animEffect transition="in" filter="wipe(left)">
                                      <p:cBhvr>
                                        <p:cTn id="186" dur="500"/>
                                        <p:tgtEl>
                                          <p:spTgt spid="269354"/>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nodeType="clickEffect">
                                  <p:stCondLst>
                                    <p:cond delay="0"/>
                                  </p:stCondLst>
                                  <p:iterate type="wd">
                                    <p:tmPct val="10000"/>
                                  </p:iterate>
                                  <p:childTnLst>
                                    <p:set>
                                      <p:cBhvr>
                                        <p:cTn id="190" dur="1" fill="hold">
                                          <p:stCondLst>
                                            <p:cond delay="0"/>
                                          </p:stCondLst>
                                        </p:cTn>
                                        <p:tgtEl>
                                          <p:spTgt spid="269353"/>
                                        </p:tgtEl>
                                        <p:attrNameLst>
                                          <p:attrName>style.visibility</p:attrName>
                                        </p:attrNameLst>
                                      </p:cBhvr>
                                      <p:to>
                                        <p:strVal val="visible"/>
                                      </p:to>
                                    </p:set>
                                    <p:animEffect transition="in" filter="wipe(left)">
                                      <p:cBhvr>
                                        <p:cTn id="191" dur="500"/>
                                        <p:tgtEl>
                                          <p:spTgt spid="269353"/>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iterate type="wd">
                                    <p:tmPct val="10000"/>
                                  </p:iterate>
                                  <p:childTnLst>
                                    <p:set>
                                      <p:cBhvr>
                                        <p:cTn id="195" dur="1" fill="hold">
                                          <p:stCondLst>
                                            <p:cond delay="0"/>
                                          </p:stCondLst>
                                        </p:cTn>
                                        <p:tgtEl>
                                          <p:spTgt spid="269356"/>
                                        </p:tgtEl>
                                        <p:attrNameLst>
                                          <p:attrName>style.visibility</p:attrName>
                                        </p:attrNameLst>
                                      </p:cBhvr>
                                      <p:to>
                                        <p:strVal val="visible"/>
                                      </p:to>
                                    </p:set>
                                    <p:animEffect transition="in" filter="wipe(left)">
                                      <p:cBhvr>
                                        <p:cTn id="196" dur="500"/>
                                        <p:tgtEl>
                                          <p:spTgt spid="269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nimBg="1" autoUpdateAnimBg="0"/>
      <p:bldP spid="269318" grpId="0" build="p" autoUpdateAnimBg="0"/>
      <p:bldP spid="269320" grpId="0" build="p" autoUpdateAnimBg="0"/>
      <p:bldP spid="269337" grpId="0" animBg="1"/>
      <p:bldP spid="269339" grpId="0" animBg="1"/>
      <p:bldP spid="269346" grpId="0" animBg="1"/>
      <p:bldP spid="269350" grpId="0"/>
      <p:bldP spid="269351" grpId="0"/>
      <p:bldP spid="269352" grpId="0" animBg="1"/>
      <p:bldP spid="269354"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33436</TotalTime>
  <Words>1969</Words>
  <Application>Microsoft Macintosh PowerPoint</Application>
  <PresentationFormat>On-screen Show (4:3)</PresentationFormat>
  <Paragraphs>231</Paragraphs>
  <Slides>18</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Arial Narrow</vt:lpstr>
      <vt:lpstr>Monotype Corsiva</vt:lpstr>
      <vt:lpstr>Times New Roman</vt:lpstr>
      <vt:lpstr>phys1443-spring02</vt:lpstr>
      <vt:lpstr>Equation</vt:lpstr>
      <vt:lpstr>PHYS 1443 – Section 003 Lecture #9</vt:lpstr>
      <vt:lpstr>Announcements</vt:lpstr>
      <vt:lpstr>Reminder: SP #3 – Statistical Analysis : COVID19 </vt:lpstr>
      <vt:lpstr>PowerPoint Presentation</vt:lpstr>
      <vt:lpstr>SP#4: Newton’s 3rd Law</vt:lpstr>
      <vt:lpstr>Newton’s Third Law (Law of Action and Reaction)</vt:lpstr>
      <vt:lpstr>Ex.  The Accelerations Produced by Action and Reaction Forces</vt:lpstr>
      <vt:lpstr>Ex. continued</vt:lpstr>
      <vt:lpstr>Example of Newton’s 3rd Law </vt:lpstr>
      <vt:lpstr>Example of Newton’s 3rd Law, cnt’d </vt:lpstr>
      <vt:lpstr>Categories of Forces</vt:lpstr>
      <vt:lpstr>Gravitational Force and Weight</vt:lpstr>
      <vt:lpstr>The Normal Force</vt:lpstr>
      <vt:lpstr>Some normal force exercises</vt:lpstr>
      <vt:lpstr>Some Basic Information</vt:lpstr>
      <vt:lpstr>Free Body Diagrams and Solving Problems</vt:lpstr>
      <vt:lpstr>PowerPoint Presentation</vt:lpstr>
      <vt:lpstr>Example for Using Newton’s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1016</cp:revision>
  <dcterms:created xsi:type="dcterms:W3CDTF">2012-01-19T04:21:20Z</dcterms:created>
  <dcterms:modified xsi:type="dcterms:W3CDTF">2021-03-01T22:02:25Z</dcterms:modified>
</cp:coreProperties>
</file>