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335" r:id="rId3"/>
    <p:sldId id="746" r:id="rId4"/>
    <p:sldId id="747" r:id="rId5"/>
    <p:sldId id="641" r:id="rId6"/>
    <p:sldId id="748" r:id="rId7"/>
    <p:sldId id="612" r:id="rId8"/>
    <p:sldId id="615" r:id="rId9"/>
    <p:sldId id="616" r:id="rId10"/>
    <p:sldId id="617" r:id="rId11"/>
    <p:sldId id="618" r:id="rId12"/>
    <p:sldId id="619" r:id="rId13"/>
    <p:sldId id="620" r:id="rId14"/>
    <p:sldId id="621" r:id="rId15"/>
    <p:sldId id="622" r:id="rId16"/>
    <p:sldId id="623" r:id="rId17"/>
    <p:sldId id="624" r:id="rId18"/>
    <p:sldId id="659"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06"/>
    <p:restoredTop sz="94660"/>
  </p:normalViewPr>
  <p:slideViewPr>
    <p:cSldViewPr>
      <p:cViewPr varScale="1">
        <p:scale>
          <a:sx n="135" d="100"/>
          <a:sy n="135" d="100"/>
        </p:scale>
        <p:origin x="18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wmf"/><Relationship Id="rId18" Type="http://schemas.openxmlformats.org/officeDocument/2006/relationships/image" Target="../media/image20.wmf"/><Relationship Id="rId3" Type="http://schemas.openxmlformats.org/officeDocument/2006/relationships/image" Target="../media/image5.wmf"/><Relationship Id="rId21" Type="http://schemas.openxmlformats.org/officeDocument/2006/relationships/image" Target="../media/image23.wmf"/><Relationship Id="rId7" Type="http://schemas.openxmlformats.org/officeDocument/2006/relationships/image" Target="../media/image9.wmf"/><Relationship Id="rId12" Type="http://schemas.openxmlformats.org/officeDocument/2006/relationships/image" Target="../media/image14.emf"/><Relationship Id="rId17" Type="http://schemas.openxmlformats.org/officeDocument/2006/relationships/image" Target="../media/image19.wmf"/><Relationship Id="rId2" Type="http://schemas.openxmlformats.org/officeDocument/2006/relationships/image" Target="../media/image4.wmf"/><Relationship Id="rId16" Type="http://schemas.openxmlformats.org/officeDocument/2006/relationships/image" Target="../media/image18.wmf"/><Relationship Id="rId20" Type="http://schemas.openxmlformats.org/officeDocument/2006/relationships/image" Target="../media/image22.wmf"/><Relationship Id="rId1" Type="http://schemas.openxmlformats.org/officeDocument/2006/relationships/image" Target="../media/image3.e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23" Type="http://schemas.openxmlformats.org/officeDocument/2006/relationships/image" Target="../media/image25.emf"/><Relationship Id="rId10" Type="http://schemas.openxmlformats.org/officeDocument/2006/relationships/image" Target="../media/image12.wmf"/><Relationship Id="rId19" Type="http://schemas.openxmlformats.org/officeDocument/2006/relationships/image" Target="../media/image21.wmf"/><Relationship Id="rId4" Type="http://schemas.openxmlformats.org/officeDocument/2006/relationships/image" Target="../media/image6.wmf"/><Relationship Id="rId9" Type="http://schemas.openxmlformats.org/officeDocument/2006/relationships/image" Target="../media/image11.emf"/><Relationship Id="rId14" Type="http://schemas.openxmlformats.org/officeDocument/2006/relationships/image" Target="../media/image16.wmf"/><Relationship Id="rId22"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42.w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wmf"/><Relationship Id="rId16" Type="http://schemas.openxmlformats.org/officeDocument/2006/relationships/image" Target="../media/image55.e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54.emf"/><Relationship Id="rId10" Type="http://schemas.openxmlformats.org/officeDocument/2006/relationships/image" Target="../media/image49.wmf"/><Relationship Id="rId4" Type="http://schemas.openxmlformats.org/officeDocument/2006/relationships/image" Target="../media/image43.emf"/><Relationship Id="rId9" Type="http://schemas.openxmlformats.org/officeDocument/2006/relationships/image" Target="../media/image48.emf"/><Relationship Id="rId14"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69.wmf"/><Relationship Id="rId18" Type="http://schemas.openxmlformats.org/officeDocument/2006/relationships/image" Target="../media/image73.wmf"/><Relationship Id="rId3" Type="http://schemas.openxmlformats.org/officeDocument/2006/relationships/image" Target="../media/image59.wmf"/><Relationship Id="rId21" Type="http://schemas.openxmlformats.org/officeDocument/2006/relationships/image" Target="../media/image76.wmf"/><Relationship Id="rId7" Type="http://schemas.openxmlformats.org/officeDocument/2006/relationships/image" Target="../media/image63.emf"/><Relationship Id="rId12" Type="http://schemas.openxmlformats.org/officeDocument/2006/relationships/image" Target="../media/image68.emf"/><Relationship Id="rId17" Type="http://schemas.openxmlformats.org/officeDocument/2006/relationships/image" Target="../media/image50.wmf"/><Relationship Id="rId2" Type="http://schemas.openxmlformats.org/officeDocument/2006/relationships/image" Target="../media/image58.wmf"/><Relationship Id="rId16" Type="http://schemas.openxmlformats.org/officeDocument/2006/relationships/image" Target="../media/image72.wmf"/><Relationship Id="rId20" Type="http://schemas.openxmlformats.org/officeDocument/2006/relationships/image" Target="../media/image75.wmf"/><Relationship Id="rId1" Type="http://schemas.openxmlformats.org/officeDocument/2006/relationships/image" Target="../media/image57.emf"/><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emf"/><Relationship Id="rId15" Type="http://schemas.openxmlformats.org/officeDocument/2006/relationships/image" Target="../media/image71.wmf"/><Relationship Id="rId10" Type="http://schemas.openxmlformats.org/officeDocument/2006/relationships/image" Target="../media/image66.emf"/><Relationship Id="rId19" Type="http://schemas.openxmlformats.org/officeDocument/2006/relationships/image" Target="../media/image74.w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image" Target="../media/image70.wmf"/><Relationship Id="rId22"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5</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89850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6</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0791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731B751-2986-7845-8BBC-F388C68610B9}" type="slidenum">
              <a:rPr lang="en-US">
                <a:latin typeface="Times New Roman" pitchFamily="-84" charset="0"/>
              </a:rPr>
              <a:pPr/>
              <a:t>8</a:t>
            </a:fld>
            <a:endParaRPr lang="en-US">
              <a:latin typeface="Times New Roman"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4184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0B5A38-13C8-5341-AC12-61C6687C850C}" type="slidenum">
              <a:rPr lang="en-US">
                <a:latin typeface="Times New Roman" pitchFamily="-84" charset="0"/>
              </a:rPr>
              <a:pPr/>
              <a:t>9</a:t>
            </a:fld>
            <a:endParaRPr lang="en-US">
              <a:latin typeface="Times New Roman"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5123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842125A-889E-F945-B190-1B77938ECAFE}" type="slidenum">
              <a:rPr lang="en-US">
                <a:latin typeface="Times New Roman" pitchFamily="-84" charset="0"/>
              </a:rPr>
              <a:pPr/>
              <a:t>10</a:t>
            </a:fld>
            <a:endParaRPr lang="en-US">
              <a:latin typeface="Times New Roman"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1754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777F5E1-0439-8549-BFED-818188EF05A1}" type="slidenum">
              <a:rPr lang="en-US">
                <a:latin typeface="Times New Roman" pitchFamily="-84" charset="0"/>
              </a:rPr>
              <a:pPr/>
              <a:t>11</a:t>
            </a:fld>
            <a:endParaRPr lang="en-US">
              <a:latin typeface="Times New Roman"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3010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5D8D738-8F88-6A4C-8D9D-6FD340966CB3}" type="slidenum">
              <a:rPr lang="en-US">
                <a:latin typeface="Times New Roman" pitchFamily="-84" charset="0"/>
              </a:rPr>
              <a:pPr/>
              <a:t>12</a:t>
            </a:fld>
            <a:endParaRPr lang="en-US">
              <a:latin typeface="Times New Roman" pitchFamily="-8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66303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AB409CC-0F5D-F343-98FC-CA638774F7F4}" type="slidenum">
              <a:rPr lang="en-US">
                <a:latin typeface="Times New Roman" pitchFamily="-84" charset="0"/>
              </a:rPr>
              <a:pPr/>
              <a:t>14</a:t>
            </a:fld>
            <a:endParaRPr lang="en-US">
              <a:latin typeface="Times New Roman" pitchFamily="-8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55260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March 3,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March 3,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March 3,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March 3,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March 3,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March 3,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March 3,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March 3,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March 3,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5.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26.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6.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30.bin"/><Relationship Id="rId5" Type="http://schemas.openxmlformats.org/officeDocument/2006/relationships/image" Target="../media/image32.png"/><Relationship Id="rId4" Type="http://schemas.openxmlformats.org/officeDocument/2006/relationships/oleObject" Target="../embeddings/oleObject29.bin"/><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7.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33.bin"/><Relationship Id="rId5" Type="http://schemas.openxmlformats.org/officeDocument/2006/relationships/image" Target="../media/image33.wmf"/><Relationship Id="rId4" Type="http://schemas.openxmlformats.org/officeDocument/2006/relationships/oleObject" Target="../embeddings/oleObject32.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9.emf"/><Relationship Id="rId5" Type="http://schemas.openxmlformats.org/officeDocument/2006/relationships/oleObject" Target="../embeddings/oleObject36.bin"/><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13" Type="http://schemas.openxmlformats.org/officeDocument/2006/relationships/image" Target="../media/image44.wmf"/><Relationship Id="rId18" Type="http://schemas.openxmlformats.org/officeDocument/2006/relationships/oleObject" Target="../embeddings/oleObject44.bin"/><Relationship Id="rId26" Type="http://schemas.openxmlformats.org/officeDocument/2006/relationships/oleObject" Target="../embeddings/oleObject48.bin"/><Relationship Id="rId3" Type="http://schemas.openxmlformats.org/officeDocument/2006/relationships/image" Target="../media/image56.wmf"/><Relationship Id="rId21" Type="http://schemas.openxmlformats.org/officeDocument/2006/relationships/image" Target="../media/image48.emf"/><Relationship Id="rId34" Type="http://schemas.openxmlformats.org/officeDocument/2006/relationships/oleObject" Target="../embeddings/oleObject52.bin"/><Relationship Id="rId7" Type="http://schemas.openxmlformats.org/officeDocument/2006/relationships/image" Target="../media/image41.wmf"/><Relationship Id="rId12" Type="http://schemas.openxmlformats.org/officeDocument/2006/relationships/oleObject" Target="../embeddings/oleObject41.bin"/><Relationship Id="rId17" Type="http://schemas.openxmlformats.org/officeDocument/2006/relationships/image" Target="../media/image46.emf"/><Relationship Id="rId25" Type="http://schemas.openxmlformats.org/officeDocument/2006/relationships/image" Target="../media/image50.wmf"/><Relationship Id="rId33" Type="http://schemas.openxmlformats.org/officeDocument/2006/relationships/image" Target="../media/image54.emf"/><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oleObject" Target="../embeddings/oleObject45.bin"/><Relationship Id="rId29" Type="http://schemas.openxmlformats.org/officeDocument/2006/relationships/image" Target="../media/image52.emf"/><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43.emf"/><Relationship Id="rId24" Type="http://schemas.openxmlformats.org/officeDocument/2006/relationships/oleObject" Target="../embeddings/oleObject47.bin"/><Relationship Id="rId32" Type="http://schemas.openxmlformats.org/officeDocument/2006/relationships/oleObject" Target="../embeddings/oleObject51.bin"/><Relationship Id="rId5" Type="http://schemas.openxmlformats.org/officeDocument/2006/relationships/image" Target="../media/image40.wmf"/><Relationship Id="rId15" Type="http://schemas.openxmlformats.org/officeDocument/2006/relationships/image" Target="../media/image45.wmf"/><Relationship Id="rId23" Type="http://schemas.openxmlformats.org/officeDocument/2006/relationships/image" Target="../media/image49.wmf"/><Relationship Id="rId28" Type="http://schemas.openxmlformats.org/officeDocument/2006/relationships/oleObject" Target="../embeddings/oleObject49.bin"/><Relationship Id="rId10" Type="http://schemas.openxmlformats.org/officeDocument/2006/relationships/oleObject" Target="../embeddings/oleObject40.bin"/><Relationship Id="rId19" Type="http://schemas.openxmlformats.org/officeDocument/2006/relationships/image" Target="../media/image47.emf"/><Relationship Id="rId31" Type="http://schemas.openxmlformats.org/officeDocument/2006/relationships/image" Target="../media/image53.emf"/><Relationship Id="rId4" Type="http://schemas.openxmlformats.org/officeDocument/2006/relationships/oleObject" Target="../embeddings/oleObject37.bin"/><Relationship Id="rId9" Type="http://schemas.openxmlformats.org/officeDocument/2006/relationships/image" Target="../media/image42.wmf"/><Relationship Id="rId14" Type="http://schemas.openxmlformats.org/officeDocument/2006/relationships/oleObject" Target="../embeddings/oleObject42.bin"/><Relationship Id="rId22" Type="http://schemas.openxmlformats.org/officeDocument/2006/relationships/oleObject" Target="../embeddings/oleObject46.bin"/><Relationship Id="rId27" Type="http://schemas.openxmlformats.org/officeDocument/2006/relationships/image" Target="../media/image51.emf"/><Relationship Id="rId30" Type="http://schemas.openxmlformats.org/officeDocument/2006/relationships/oleObject" Target="../embeddings/oleObject50.bin"/><Relationship Id="rId35" Type="http://schemas.openxmlformats.org/officeDocument/2006/relationships/image" Target="../media/image55.emf"/><Relationship Id="rId8"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58.bin"/><Relationship Id="rId18" Type="http://schemas.openxmlformats.org/officeDocument/2006/relationships/image" Target="../media/image64.emf"/><Relationship Id="rId26" Type="http://schemas.openxmlformats.org/officeDocument/2006/relationships/image" Target="../media/image68.emf"/><Relationship Id="rId39" Type="http://schemas.openxmlformats.org/officeDocument/2006/relationships/oleObject" Target="../embeddings/oleObject71.bin"/><Relationship Id="rId21" Type="http://schemas.openxmlformats.org/officeDocument/2006/relationships/oleObject" Target="../embeddings/oleObject62.bin"/><Relationship Id="rId34" Type="http://schemas.openxmlformats.org/officeDocument/2006/relationships/image" Target="../media/image72.wmf"/><Relationship Id="rId42" Type="http://schemas.openxmlformats.org/officeDocument/2006/relationships/image" Target="../media/image75.wmf"/><Relationship Id="rId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63.emf"/><Relationship Id="rId29" Type="http://schemas.openxmlformats.org/officeDocument/2006/relationships/oleObject" Target="../embeddings/oleObject66.bin"/><Relationship Id="rId1" Type="http://schemas.openxmlformats.org/officeDocument/2006/relationships/vmlDrawing" Target="../drawings/vmlDrawing8.vml"/><Relationship Id="rId6" Type="http://schemas.openxmlformats.org/officeDocument/2006/relationships/image" Target="../media/image58.wmf"/><Relationship Id="rId11" Type="http://schemas.openxmlformats.org/officeDocument/2006/relationships/oleObject" Target="../embeddings/oleObject57.bin"/><Relationship Id="rId24" Type="http://schemas.openxmlformats.org/officeDocument/2006/relationships/image" Target="../media/image67.wmf"/><Relationship Id="rId32" Type="http://schemas.openxmlformats.org/officeDocument/2006/relationships/image" Target="../media/image71.wmf"/><Relationship Id="rId37" Type="http://schemas.openxmlformats.org/officeDocument/2006/relationships/oleObject" Target="../embeddings/oleObject70.bin"/><Relationship Id="rId40" Type="http://schemas.openxmlformats.org/officeDocument/2006/relationships/image" Target="../media/image74.wmf"/><Relationship Id="rId45" Type="http://schemas.openxmlformats.org/officeDocument/2006/relationships/oleObject" Target="../embeddings/oleObject74.bin"/><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28" Type="http://schemas.openxmlformats.org/officeDocument/2006/relationships/image" Target="../media/image69.wmf"/><Relationship Id="rId36" Type="http://schemas.openxmlformats.org/officeDocument/2006/relationships/image" Target="../media/image50.wmf"/><Relationship Id="rId10" Type="http://schemas.openxmlformats.org/officeDocument/2006/relationships/image" Target="../media/image60.emf"/><Relationship Id="rId19" Type="http://schemas.openxmlformats.org/officeDocument/2006/relationships/oleObject" Target="../embeddings/oleObject61.bin"/><Relationship Id="rId31" Type="http://schemas.openxmlformats.org/officeDocument/2006/relationships/oleObject" Target="../embeddings/oleObject67.bin"/><Relationship Id="rId44" Type="http://schemas.openxmlformats.org/officeDocument/2006/relationships/image" Target="../media/image76.wmf"/><Relationship Id="rId4" Type="http://schemas.openxmlformats.org/officeDocument/2006/relationships/image" Target="../media/image57.emf"/><Relationship Id="rId9" Type="http://schemas.openxmlformats.org/officeDocument/2006/relationships/oleObject" Target="../embeddings/oleObject56.bin"/><Relationship Id="rId14" Type="http://schemas.openxmlformats.org/officeDocument/2006/relationships/image" Target="../media/image62.wmf"/><Relationship Id="rId22" Type="http://schemas.openxmlformats.org/officeDocument/2006/relationships/image" Target="../media/image66.emf"/><Relationship Id="rId27" Type="http://schemas.openxmlformats.org/officeDocument/2006/relationships/oleObject" Target="../embeddings/oleObject65.bin"/><Relationship Id="rId30" Type="http://schemas.openxmlformats.org/officeDocument/2006/relationships/image" Target="../media/image70.wmf"/><Relationship Id="rId35" Type="http://schemas.openxmlformats.org/officeDocument/2006/relationships/oleObject" Target="../embeddings/oleObject69.bin"/><Relationship Id="rId43" Type="http://schemas.openxmlformats.org/officeDocument/2006/relationships/oleObject" Target="../embeddings/oleObject73.bin"/><Relationship Id="rId8" Type="http://schemas.openxmlformats.org/officeDocument/2006/relationships/image" Target="../media/image59.wmf"/><Relationship Id="rId3" Type="http://schemas.openxmlformats.org/officeDocument/2006/relationships/oleObject" Target="../embeddings/oleObject53.bin"/><Relationship Id="rId12" Type="http://schemas.openxmlformats.org/officeDocument/2006/relationships/image" Target="../media/image61.emf"/><Relationship Id="rId17" Type="http://schemas.openxmlformats.org/officeDocument/2006/relationships/oleObject" Target="../embeddings/oleObject60.bin"/><Relationship Id="rId25" Type="http://schemas.openxmlformats.org/officeDocument/2006/relationships/oleObject" Target="../embeddings/oleObject64.bin"/><Relationship Id="rId33" Type="http://schemas.openxmlformats.org/officeDocument/2006/relationships/oleObject" Target="../embeddings/oleObject68.bin"/><Relationship Id="rId38" Type="http://schemas.openxmlformats.org/officeDocument/2006/relationships/image" Target="../media/image73.wmf"/><Relationship Id="rId46" Type="http://schemas.openxmlformats.org/officeDocument/2006/relationships/image" Target="../media/image77.wmf"/><Relationship Id="rId20" Type="http://schemas.openxmlformats.org/officeDocument/2006/relationships/image" Target="../media/image65.emf"/><Relationship Id="rId41" Type="http://schemas.openxmlformats.org/officeDocument/2006/relationships/oleObject" Target="../embeddings/oleObject72.bin"/></Relationships>
</file>

<file path=ppt/slides/_rels/slide1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0.emf"/><Relationship Id="rId26" Type="http://schemas.openxmlformats.org/officeDocument/2006/relationships/image" Target="../media/image14.emf"/><Relationship Id="rId39" Type="http://schemas.openxmlformats.org/officeDocument/2006/relationships/oleObject" Target="../embeddings/oleObject19.bin"/><Relationship Id="rId21" Type="http://schemas.openxmlformats.org/officeDocument/2006/relationships/oleObject" Target="../embeddings/oleObject10.bin"/><Relationship Id="rId34" Type="http://schemas.openxmlformats.org/officeDocument/2006/relationships/image" Target="../media/image18.wmf"/><Relationship Id="rId42" Type="http://schemas.openxmlformats.org/officeDocument/2006/relationships/image" Target="../media/image22.wmf"/><Relationship Id="rId47" Type="http://schemas.openxmlformats.org/officeDocument/2006/relationships/oleObject" Target="../embeddings/oleObject23.bin"/><Relationship Id="rId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9.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24" Type="http://schemas.openxmlformats.org/officeDocument/2006/relationships/image" Target="../media/image13.wmf"/><Relationship Id="rId32" Type="http://schemas.openxmlformats.org/officeDocument/2006/relationships/image" Target="../media/image17.wmf"/><Relationship Id="rId37" Type="http://schemas.openxmlformats.org/officeDocument/2006/relationships/oleObject" Target="../embeddings/oleObject18.bin"/><Relationship Id="rId40" Type="http://schemas.openxmlformats.org/officeDocument/2006/relationships/image" Target="../media/image21.wmf"/><Relationship Id="rId45" Type="http://schemas.openxmlformats.org/officeDocument/2006/relationships/oleObject" Target="../embeddings/oleObject22.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5.wmf"/><Relationship Id="rId36" Type="http://schemas.openxmlformats.org/officeDocument/2006/relationships/image" Target="../media/image19.wmf"/><Relationship Id="rId10" Type="http://schemas.openxmlformats.org/officeDocument/2006/relationships/image" Target="../media/image6.w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image" Target="../media/image23.wmf"/><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 Id="rId27" Type="http://schemas.openxmlformats.org/officeDocument/2006/relationships/oleObject" Target="../embeddings/oleObject13.bin"/><Relationship Id="rId30" Type="http://schemas.openxmlformats.org/officeDocument/2006/relationships/image" Target="../media/image16.w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25.emf"/><Relationship Id="rId8" Type="http://schemas.openxmlformats.org/officeDocument/2006/relationships/image" Target="../media/image5.wmf"/><Relationship Id="rId3"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0.wmf"/><Relationship Id="rId46" Type="http://schemas.openxmlformats.org/officeDocument/2006/relationships/image" Target="../media/image24.emf"/><Relationship Id="rId20" Type="http://schemas.openxmlformats.org/officeDocument/2006/relationships/image" Target="../media/image11.emf"/><Relationship Id="rId41"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7.jpeg"/><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March 3,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#10</a:t>
            </a:r>
          </a:p>
        </p:txBody>
      </p:sp>
      <p:sp>
        <p:nvSpPr>
          <p:cNvPr id="18438" name="Text Box 4"/>
          <p:cNvSpPr txBox="1">
            <a:spLocks noChangeArrowheads="1"/>
          </p:cNvSpPr>
          <p:nvPr/>
        </p:nvSpPr>
        <p:spPr bwMode="auto">
          <a:xfrm>
            <a:off x="2889392" y="1531203"/>
            <a:ext cx="305724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March 3,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67818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CH4: Newton’s Laws of Motion </a:t>
            </a:r>
          </a:p>
          <a:p>
            <a:pPr marL="990600" lvl="1" indent="-533400">
              <a:spcBef>
                <a:spcPct val="20000"/>
              </a:spcBef>
              <a:buFont typeface="Arial"/>
              <a:buChar char="•"/>
            </a:pPr>
            <a:r>
              <a:rPr lang="en-US" sz="2800" dirty="0">
                <a:solidFill>
                  <a:srgbClr val="CC00CC"/>
                </a:solidFill>
                <a:latin typeface="Arial Narrow" pitchFamily="-84" charset="0"/>
              </a:rPr>
              <a:t>Application of Newton’s Laws</a:t>
            </a:r>
          </a:p>
          <a:p>
            <a:pPr marL="990600" lvl="1" indent="-533400">
              <a:spcBef>
                <a:spcPct val="20000"/>
              </a:spcBef>
              <a:buFont typeface="Arial"/>
              <a:buChar char="•"/>
            </a:pPr>
            <a:r>
              <a:rPr lang="en-US" sz="2800" dirty="0">
                <a:solidFill>
                  <a:srgbClr val="CC00CC"/>
                </a:solidFill>
                <a:latin typeface="Arial Narrow" pitchFamily="-84" charset="0"/>
              </a:rPr>
              <a:t>Force of Friction</a:t>
            </a:r>
          </a:p>
          <a:p>
            <a:pPr marL="990600" lvl="1" indent="-533400">
              <a:spcBef>
                <a:spcPct val="20000"/>
              </a:spcBef>
              <a:buFont typeface="Arial"/>
              <a:buChar char="•"/>
            </a:pPr>
            <a:r>
              <a:rPr lang="en-US" sz="2800" dirty="0">
                <a:solidFill>
                  <a:srgbClr val="CC00CC"/>
                </a:solidFill>
                <a:latin typeface="Arial Narrow" pitchFamily="-84" charset="0"/>
              </a:rPr>
              <a:t>Motion with friction</a:t>
            </a:r>
          </a:p>
          <a:p>
            <a:pPr marL="533400" indent="-533400">
              <a:spcBef>
                <a:spcPct val="20000"/>
              </a:spcBef>
              <a:buFont typeface="Arial"/>
              <a:buChar char="•"/>
            </a:pPr>
            <a:r>
              <a:rPr lang="en-US" sz="3200" dirty="0">
                <a:solidFill>
                  <a:schemeClr val="accent2"/>
                </a:solidFill>
                <a:latin typeface="Arial Narrow" pitchFamily="-84" charset="0"/>
              </a:rPr>
              <a:t>CH5: Circular Motion and Gravitation </a:t>
            </a:r>
          </a:p>
          <a:p>
            <a:pPr marL="990600" lvl="1" indent="-533400">
              <a:spcBef>
                <a:spcPct val="20000"/>
              </a:spcBef>
              <a:buFont typeface="Arial"/>
              <a:buChar char="•"/>
            </a:pPr>
            <a:r>
              <a:rPr lang="en-US" sz="2800" dirty="0">
                <a:solidFill>
                  <a:srgbClr val="CC00CC"/>
                </a:solidFill>
                <a:latin typeface="Arial Narrow" pitchFamily="-84" charset="0"/>
              </a:rPr>
              <a:t>Kinematics of Uniform Circular Motion</a:t>
            </a:r>
          </a:p>
          <a:p>
            <a:pPr marL="990600" lvl="1" indent="-533400">
              <a:spcBef>
                <a:spcPct val="20000"/>
              </a:spcBef>
              <a:buFont typeface="Arial"/>
              <a:buChar char="•"/>
            </a:pPr>
            <a:r>
              <a:rPr lang="en-US" sz="2800" dirty="0">
                <a:solidFill>
                  <a:srgbClr val="CC00CC"/>
                </a:solidFill>
                <a:latin typeface="Arial Narrow" pitchFamily="-84" charset="0"/>
              </a:rPr>
              <a:t>Dynamics of Uniform Circular Motion</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2058">
                                            <p:txEl>
                                              <p:pRg st="3" end="3"/>
                                            </p:txEl>
                                          </p:spTgt>
                                        </p:tgtEl>
                                        <p:attrNameLst>
                                          <p:attrName>style.visibility</p:attrName>
                                        </p:attrNameLst>
                                      </p:cBhvr>
                                      <p:to>
                                        <p:strVal val="visible"/>
                                      </p:to>
                                    </p:set>
                                    <p:animEffect transition="in" filter="wipe(left)">
                                      <p:cBhvr>
                                        <p:cTn id="20" dur="500"/>
                                        <p:tgtEl>
                                          <p:spTgt spid="20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2058">
                                            <p:txEl>
                                              <p:pRg st="4" end="4"/>
                                            </p:txEl>
                                          </p:spTgt>
                                        </p:tgtEl>
                                        <p:attrNameLst>
                                          <p:attrName>style.visibility</p:attrName>
                                        </p:attrNameLst>
                                      </p:cBhvr>
                                      <p:to>
                                        <p:strVal val="visible"/>
                                      </p:to>
                                    </p:set>
                                    <p:animEffect transition="in" filter="wipe(left)">
                                      <p:cBhvr>
                                        <p:cTn id="25" dur="500"/>
                                        <p:tgtEl>
                                          <p:spTgt spid="20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
                                            <p:txEl>
                                              <p:pRg st="5" end="5"/>
                                            </p:txEl>
                                          </p:spTgt>
                                        </p:tgtEl>
                                        <p:attrNameLst>
                                          <p:attrName>style.visibility</p:attrName>
                                        </p:attrNameLst>
                                      </p:cBhvr>
                                      <p:to>
                                        <p:strVal val="visible"/>
                                      </p:to>
                                    </p:set>
                                    <p:animEffect transition="in" filter="wipe(left)">
                                      <p:cBhvr>
                                        <p:cTn id="30" dur="500"/>
                                        <p:tgtEl>
                                          <p:spTgt spid="20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58">
                                            <p:txEl>
                                              <p:pRg st="6" end="6"/>
                                            </p:txEl>
                                          </p:spTgt>
                                        </p:tgtEl>
                                        <p:attrNameLst>
                                          <p:attrName>style.visibility</p:attrName>
                                        </p:attrNameLst>
                                      </p:cBhvr>
                                      <p:to>
                                        <p:strVal val="visible"/>
                                      </p:to>
                                    </p:set>
                                    <p:animEffect transition="in" filter="wipe(left)">
                                      <p:cBhvr>
                                        <p:cTn id="35"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6632"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65925" name="Text Box 5"/>
          <p:cNvSpPr txBox="1">
            <a:spLocks noChangeArrowheads="1"/>
          </p:cNvSpPr>
          <p:nvPr/>
        </p:nvSpPr>
        <p:spPr bwMode="auto">
          <a:xfrm>
            <a:off x="609600" y="914400"/>
            <a:ext cx="8077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The magnitude of the static friction force can have any value from zero up to the maximum value.</a:t>
            </a:r>
          </a:p>
        </p:txBody>
      </p:sp>
      <p:graphicFrame>
        <p:nvGraphicFramePr>
          <p:cNvPr id="465926" name="Object 3"/>
          <p:cNvGraphicFramePr>
            <a:graphicFrameLocks noChangeAspect="1"/>
          </p:cNvGraphicFramePr>
          <p:nvPr/>
        </p:nvGraphicFramePr>
        <p:xfrm>
          <a:off x="3152775" y="1981200"/>
          <a:ext cx="2857500" cy="1085850"/>
        </p:xfrm>
        <a:graphic>
          <a:graphicData uri="http://schemas.openxmlformats.org/presentationml/2006/ole">
            <mc:AlternateContent xmlns:mc="http://schemas.openxmlformats.org/markup-compatibility/2006">
              <mc:Choice xmlns:v="urn:schemas-microsoft-com:vml" Requires="v">
                <p:oleObj spid="_x0000_s185845" name="Equation" r:id="rId4" imgW="634680" imgH="241200" progId="Equation.DSMT4">
                  <p:embed/>
                </p:oleObj>
              </mc:Choice>
              <mc:Fallback>
                <p:oleObj name="Equation" r:id="rId4" imgW="634680" imgH="241200" progId="Equation.DSMT4">
                  <p:embed/>
                  <p:pic>
                    <p:nvPicPr>
                      <p:cNvPr id="4659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981200"/>
                        <a:ext cx="285750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7" name="Object 4"/>
          <p:cNvGraphicFramePr>
            <a:graphicFrameLocks noChangeAspect="1"/>
          </p:cNvGraphicFramePr>
          <p:nvPr/>
        </p:nvGraphicFramePr>
        <p:xfrm>
          <a:off x="2419350" y="3200400"/>
          <a:ext cx="2228850" cy="1085850"/>
        </p:xfrm>
        <a:graphic>
          <a:graphicData uri="http://schemas.openxmlformats.org/presentationml/2006/ole">
            <mc:AlternateContent xmlns:mc="http://schemas.openxmlformats.org/markup-compatibility/2006">
              <mc:Choice xmlns:v="urn:schemas-microsoft-com:vml" Requires="v">
                <p:oleObj spid="_x0000_s185846" name="Equation" r:id="rId6" imgW="495000" imgH="241200" progId="Equation.DSMT4">
                  <p:embed/>
                </p:oleObj>
              </mc:Choice>
              <mc:Fallback>
                <p:oleObj name="Equation" r:id="rId6" imgW="495000" imgH="241200" progId="Equation.DSMT4">
                  <p:embed/>
                  <p:pic>
                    <p:nvPicPr>
                      <p:cNvPr id="46592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3200400"/>
                        <a:ext cx="222885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8" name="Object 5"/>
          <p:cNvGraphicFramePr>
            <a:graphicFrameLocks noChangeAspect="1"/>
          </p:cNvGraphicFramePr>
          <p:nvPr/>
        </p:nvGraphicFramePr>
        <p:xfrm>
          <a:off x="704850" y="4191000"/>
          <a:ext cx="2800350" cy="1028700"/>
        </p:xfrm>
        <a:graphic>
          <a:graphicData uri="http://schemas.openxmlformats.org/presentationml/2006/ole">
            <mc:AlternateContent xmlns:mc="http://schemas.openxmlformats.org/markup-compatibility/2006">
              <mc:Choice xmlns:v="urn:schemas-microsoft-com:vml" Requires="v">
                <p:oleObj spid="_x0000_s185847" name="Equation" r:id="rId8" imgW="622080" imgH="228600" progId="Equation.DSMT4">
                  <p:embed/>
                </p:oleObj>
              </mc:Choice>
              <mc:Fallback>
                <p:oleObj name="Equation" r:id="rId8" imgW="622080" imgH="228600" progId="Equation.DSMT4">
                  <p:embed/>
                  <p:pic>
                    <p:nvPicPr>
                      <p:cNvPr id="46592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 y="4191000"/>
                        <a:ext cx="28003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5929" name="Text Box 9"/>
          <p:cNvSpPr txBox="1">
            <a:spLocks noChangeArrowheads="1"/>
          </p:cNvSpPr>
          <p:nvPr/>
        </p:nvSpPr>
        <p:spPr bwMode="auto">
          <a:xfrm>
            <a:off x="3630613" y="4419600"/>
            <a:ext cx="48450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is called the </a:t>
            </a:r>
            <a:r>
              <a:rPr lang="en-US" b="1" u="sng">
                <a:solidFill>
                  <a:srgbClr val="A50021"/>
                </a:solidFill>
                <a:latin typeface="Arial Narrow" pitchFamily="-84" charset="0"/>
              </a:rPr>
              <a:t>coefficient of static friction</a:t>
            </a:r>
            <a:r>
              <a:rPr lang="en-US">
                <a:solidFill>
                  <a:schemeClr val="accent2"/>
                </a:solidFill>
                <a:latin typeface="Arial Narrow" pitchFamily="-84" charset="0"/>
              </a:rPr>
              <a:t>.</a:t>
            </a:r>
          </a:p>
        </p:txBody>
      </p:sp>
      <p:sp>
        <p:nvSpPr>
          <p:cNvPr id="26635" name="Rectangle 10"/>
          <p:cNvSpPr>
            <a:spLocks noGrp="1" noChangeArrowheads="1"/>
          </p:cNvSpPr>
          <p:nvPr>
            <p:ph type="title"/>
          </p:nvPr>
        </p:nvSpPr>
        <p:spPr>
          <a:xfrm>
            <a:off x="685800" y="152400"/>
            <a:ext cx="7772400" cy="685800"/>
          </a:xfrm>
        </p:spPr>
        <p:txBody>
          <a:bodyPr/>
          <a:lstStyle/>
          <a:p>
            <a:r>
              <a:rPr lang="en-US" sz="4000">
                <a:ea typeface="ＭＳ Ｐゴシック" pitchFamily="-84" charset="-128"/>
                <a:cs typeface="ＭＳ Ｐゴシック" pitchFamily="-84" charset="-128"/>
              </a:rPr>
              <a:t>Magnitude of the Static Friction</a:t>
            </a:r>
          </a:p>
        </p:txBody>
      </p:sp>
      <p:sp>
        <p:nvSpPr>
          <p:cNvPr id="465931" name="Text Box 11"/>
          <p:cNvSpPr txBox="1">
            <a:spLocks noChangeArrowheads="1"/>
          </p:cNvSpPr>
          <p:nvPr/>
        </p:nvSpPr>
        <p:spPr bwMode="auto">
          <a:xfrm>
            <a:off x="1828800" y="6019800"/>
            <a:ext cx="48006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dirty="0">
                <a:solidFill>
                  <a:srgbClr val="800000"/>
                </a:solidFill>
                <a:latin typeface="Arial Narrow" pitchFamily="-84" charset="0"/>
              </a:rPr>
              <a:t>Kinetic friction applies during the move!!</a:t>
            </a:r>
          </a:p>
        </p:txBody>
      </p:sp>
      <p:graphicFrame>
        <p:nvGraphicFramePr>
          <p:cNvPr id="465932" name="Object 6"/>
          <p:cNvGraphicFramePr>
            <a:graphicFrameLocks noChangeAspect="1"/>
          </p:cNvGraphicFramePr>
          <p:nvPr/>
        </p:nvGraphicFramePr>
        <p:xfrm>
          <a:off x="4724400" y="3238500"/>
          <a:ext cx="1543050" cy="1028700"/>
        </p:xfrm>
        <a:graphic>
          <a:graphicData uri="http://schemas.openxmlformats.org/presentationml/2006/ole">
            <mc:AlternateContent xmlns:mc="http://schemas.openxmlformats.org/markup-compatibility/2006">
              <mc:Choice xmlns:v="urn:schemas-microsoft-com:vml" Requires="v">
                <p:oleObj spid="_x0000_s185848" name="Equation" r:id="rId10" imgW="342720" imgH="228600" progId="Equation.DSMT4">
                  <p:embed/>
                </p:oleObj>
              </mc:Choice>
              <mc:Fallback>
                <p:oleObj name="Equation" r:id="rId10" imgW="342720" imgH="228600" progId="Equation.DSMT4">
                  <p:embed/>
                  <p:pic>
                    <p:nvPicPr>
                      <p:cNvPr id="46593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3238500"/>
                        <a:ext cx="15430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5933" name="Text Box 13"/>
          <p:cNvSpPr txBox="1">
            <a:spLocks noChangeArrowheads="1"/>
          </p:cNvSpPr>
          <p:nvPr/>
        </p:nvSpPr>
        <p:spPr bwMode="auto">
          <a:xfrm>
            <a:off x="4800600" y="4876800"/>
            <a:ext cx="205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What is the unit?</a:t>
            </a:r>
          </a:p>
        </p:txBody>
      </p:sp>
      <p:sp>
        <p:nvSpPr>
          <p:cNvPr id="465934" name="Text Box 14"/>
          <p:cNvSpPr txBox="1">
            <a:spLocks noChangeArrowheads="1"/>
          </p:cNvSpPr>
          <p:nvPr/>
        </p:nvSpPr>
        <p:spPr bwMode="auto">
          <a:xfrm>
            <a:off x="762000" y="5410200"/>
            <a:ext cx="76200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pitchFamily="-84" charset="0"/>
              </a:rPr>
              <a:t>Once the object starts moving, there is </a:t>
            </a:r>
            <a:r>
              <a:rPr lang="en-US" b="1" u="sng">
                <a:solidFill>
                  <a:srgbClr val="003300"/>
                </a:solidFill>
                <a:latin typeface="Arial Narrow" pitchFamily="-84" charset="0"/>
              </a:rPr>
              <a:t>NO MORE</a:t>
            </a:r>
            <a:r>
              <a:rPr lang="en-US">
                <a:solidFill>
                  <a:srgbClr val="800000"/>
                </a:solidFill>
                <a:latin typeface="Arial Narrow" pitchFamily="-84" charset="0"/>
              </a:rPr>
              <a:t> static friction!! </a:t>
            </a:r>
          </a:p>
        </p:txBody>
      </p:sp>
      <p:sp>
        <p:nvSpPr>
          <p:cNvPr id="465935" name="Text Box 15"/>
          <p:cNvSpPr txBox="1">
            <a:spLocks noChangeArrowheads="1"/>
          </p:cNvSpPr>
          <p:nvPr/>
        </p:nvSpPr>
        <p:spPr bwMode="auto">
          <a:xfrm>
            <a:off x="6988175" y="4876800"/>
            <a:ext cx="78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None</a:t>
            </a:r>
          </a:p>
        </p:txBody>
      </p:sp>
      <p:sp>
        <p:nvSpPr>
          <p:cNvPr id="26640" name="Slide Number Placeholder 15"/>
          <p:cNvSpPr>
            <a:spLocks noGrp="1"/>
          </p:cNvSpPr>
          <p:nvPr>
            <p:ph type="sldNum" sz="quarter" idx="12"/>
          </p:nvPr>
        </p:nvSpPr>
        <p:spPr>
          <a:noFill/>
        </p:spPr>
        <p:txBody>
          <a:bodyPr/>
          <a:lstStyle/>
          <a:p>
            <a:fld id="{B516884F-B036-AE4F-BA02-E55534C417AA}" type="slidenum">
              <a:rPr lang="en-US" smtClean="0">
                <a:latin typeface="Arial Narrow" pitchFamily="-84" charset="0"/>
              </a:rPr>
              <a:pPr/>
              <a:t>10</a:t>
            </a:fld>
            <a:endParaRPr lang="en-US">
              <a:latin typeface="Arial Narrow" pitchFamily="-84" charset="0"/>
            </a:endParaRPr>
          </a:p>
        </p:txBody>
      </p:sp>
    </p:spTree>
    <p:extLst>
      <p:ext uri="{BB962C8B-B14F-4D97-AF65-F5344CB8AC3E}">
        <p14:creationId xmlns:p14="http://schemas.microsoft.com/office/powerpoint/2010/main" val="23614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5925"/>
                                        </p:tgtEl>
                                        <p:attrNameLst>
                                          <p:attrName>style.visibility</p:attrName>
                                        </p:attrNameLst>
                                      </p:cBhvr>
                                      <p:to>
                                        <p:strVal val="visible"/>
                                      </p:to>
                                    </p:set>
                                    <p:animEffect transition="in" filter="wipe(left)">
                                      <p:cBhvr>
                                        <p:cTn id="7" dur="500"/>
                                        <p:tgtEl>
                                          <p:spTgt spid="4659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5926"/>
                                        </p:tgtEl>
                                        <p:attrNameLst>
                                          <p:attrName>style.visibility</p:attrName>
                                        </p:attrNameLst>
                                      </p:cBhvr>
                                      <p:to>
                                        <p:strVal val="visible"/>
                                      </p:to>
                                    </p:set>
                                    <p:animEffect transition="in" filter="wipe(left)">
                                      <p:cBhvr>
                                        <p:cTn id="12" dur="500"/>
                                        <p:tgtEl>
                                          <p:spTgt spid="4659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5927"/>
                                        </p:tgtEl>
                                        <p:attrNameLst>
                                          <p:attrName>style.visibility</p:attrName>
                                        </p:attrNameLst>
                                      </p:cBhvr>
                                      <p:to>
                                        <p:strVal val="visible"/>
                                      </p:to>
                                    </p:set>
                                    <p:animEffect transition="in" filter="wipe(left)">
                                      <p:cBhvr>
                                        <p:cTn id="17" dur="500"/>
                                        <p:tgtEl>
                                          <p:spTgt spid="4659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5932"/>
                                        </p:tgtEl>
                                        <p:attrNameLst>
                                          <p:attrName>style.visibility</p:attrName>
                                        </p:attrNameLst>
                                      </p:cBhvr>
                                      <p:to>
                                        <p:strVal val="visible"/>
                                      </p:to>
                                    </p:set>
                                    <p:animEffect transition="in" filter="wipe(left)">
                                      <p:cBhvr>
                                        <p:cTn id="22" dur="500"/>
                                        <p:tgtEl>
                                          <p:spTgt spid="4659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5928"/>
                                        </p:tgtEl>
                                        <p:attrNameLst>
                                          <p:attrName>style.visibility</p:attrName>
                                        </p:attrNameLst>
                                      </p:cBhvr>
                                      <p:to>
                                        <p:strVal val="visible"/>
                                      </p:to>
                                    </p:set>
                                    <p:animEffect transition="in" filter="wipe(left)">
                                      <p:cBhvr>
                                        <p:cTn id="27" dur="500"/>
                                        <p:tgtEl>
                                          <p:spTgt spid="4659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5929"/>
                                        </p:tgtEl>
                                        <p:attrNameLst>
                                          <p:attrName>style.visibility</p:attrName>
                                        </p:attrNameLst>
                                      </p:cBhvr>
                                      <p:to>
                                        <p:strVal val="visible"/>
                                      </p:to>
                                    </p:set>
                                    <p:animEffect transition="in" filter="wipe(left)">
                                      <p:cBhvr>
                                        <p:cTn id="32" dur="500"/>
                                        <p:tgtEl>
                                          <p:spTgt spid="4659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5933"/>
                                        </p:tgtEl>
                                        <p:attrNameLst>
                                          <p:attrName>style.visibility</p:attrName>
                                        </p:attrNameLst>
                                      </p:cBhvr>
                                      <p:to>
                                        <p:strVal val="visible"/>
                                      </p:to>
                                    </p:set>
                                    <p:animEffect transition="in" filter="wipe(left)">
                                      <p:cBhvr>
                                        <p:cTn id="37" dur="500"/>
                                        <p:tgtEl>
                                          <p:spTgt spid="4659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5935"/>
                                        </p:tgtEl>
                                        <p:attrNameLst>
                                          <p:attrName>style.visibility</p:attrName>
                                        </p:attrNameLst>
                                      </p:cBhvr>
                                      <p:to>
                                        <p:strVal val="visible"/>
                                      </p:to>
                                    </p:set>
                                    <p:animEffect transition="in" filter="wipe(left)">
                                      <p:cBhvr>
                                        <p:cTn id="42" dur="500"/>
                                        <p:tgtEl>
                                          <p:spTgt spid="4659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5934"/>
                                        </p:tgtEl>
                                        <p:attrNameLst>
                                          <p:attrName>style.visibility</p:attrName>
                                        </p:attrNameLst>
                                      </p:cBhvr>
                                      <p:to>
                                        <p:strVal val="visible"/>
                                      </p:to>
                                    </p:set>
                                    <p:animEffect transition="in" filter="wipe(left)">
                                      <p:cBhvr>
                                        <p:cTn id="47" dur="500"/>
                                        <p:tgtEl>
                                          <p:spTgt spid="4659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65931"/>
                                        </p:tgtEl>
                                        <p:attrNameLst>
                                          <p:attrName>style.visibility</p:attrName>
                                        </p:attrNameLst>
                                      </p:cBhvr>
                                      <p:to>
                                        <p:strVal val="visible"/>
                                      </p:to>
                                    </p:set>
                                    <p:animEffect transition="in" filter="wipe(left)">
                                      <p:cBhvr>
                                        <p:cTn id="52" dur="500"/>
                                        <p:tgtEl>
                                          <p:spTgt spid="46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5" grpId="0"/>
      <p:bldP spid="465929" grpId="0"/>
      <p:bldP spid="465931" grpId="0" animBg="1" autoUpdateAnimBg="0"/>
      <p:bldP spid="465933" grpId="0"/>
      <p:bldP spid="465934" grpId="0" animBg="1" autoUpdateAnimBg="0"/>
      <p:bldP spid="4659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867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8679"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8674"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186744" name="Equation" r:id="rId4" imgW="0" imgH="0" progId="Equation.3">
                  <p:embed/>
                </p:oleObj>
              </mc:Choice>
              <mc:Fallback>
                <p:oleObj name="Equation" r:id="rId4" imgW="0" imgH="0" progId="Equation.3">
                  <p:embed/>
                  <p:pic>
                    <p:nvPicPr>
                      <p:cNvPr id="28674"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7973" name="Text Box 5"/>
          <p:cNvSpPr txBox="1">
            <a:spLocks noChangeArrowheads="1"/>
          </p:cNvSpPr>
          <p:nvPr/>
        </p:nvSpPr>
        <p:spPr bwMode="auto">
          <a:xfrm>
            <a:off x="381000" y="577850"/>
            <a:ext cx="8534400" cy="946150"/>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pitchFamily="-84" charset="0"/>
              </a:rPr>
              <a:t>Note that the magnitude of the static friction force </a:t>
            </a:r>
            <a:r>
              <a:rPr lang="en-US" sz="2800" b="1" u="sng" dirty="0">
                <a:solidFill>
                  <a:srgbClr val="A50021"/>
                </a:solidFill>
                <a:latin typeface="Arial Narrow" pitchFamily="-84" charset="0"/>
              </a:rPr>
              <a:t>does not depend on the contact area of the surfaces</a:t>
            </a:r>
            <a:r>
              <a:rPr lang="en-US" sz="2800" dirty="0">
                <a:solidFill>
                  <a:schemeClr val="accent2"/>
                </a:solidFill>
                <a:latin typeface="Arial Narrow" pitchFamily="-84" charset="0"/>
              </a:rPr>
              <a:t>.</a:t>
            </a:r>
          </a:p>
        </p:txBody>
      </p:sp>
      <p:pic>
        <p:nvPicPr>
          <p:cNvPr id="467974" name="Picture 6"/>
          <p:cNvPicPr>
            <a:picLocks noChangeAspect="1" noChangeArrowheads="1"/>
          </p:cNvPicPr>
          <p:nvPr/>
        </p:nvPicPr>
        <p:blipFill>
          <a:blip r:embed="rId5"/>
          <a:srcRect/>
          <a:stretch>
            <a:fillRect/>
          </a:stretch>
        </p:blipFill>
        <p:spPr bwMode="auto">
          <a:xfrm>
            <a:off x="457200" y="2562225"/>
            <a:ext cx="8229600" cy="3228975"/>
          </a:xfrm>
          <a:prstGeom prst="rect">
            <a:avLst/>
          </a:prstGeom>
          <a:noFill/>
          <a:ln w="9525">
            <a:noFill/>
            <a:miter lim="800000"/>
            <a:headEnd/>
            <a:tailEnd/>
          </a:ln>
        </p:spPr>
      </p:pic>
      <p:graphicFrame>
        <p:nvGraphicFramePr>
          <p:cNvPr id="467976" name="Object 3"/>
          <p:cNvGraphicFramePr>
            <a:graphicFrameLocks noChangeAspect="1"/>
          </p:cNvGraphicFramePr>
          <p:nvPr/>
        </p:nvGraphicFramePr>
        <p:xfrm>
          <a:off x="2362200" y="1600200"/>
          <a:ext cx="2228850" cy="1085850"/>
        </p:xfrm>
        <a:graphic>
          <a:graphicData uri="http://schemas.openxmlformats.org/presentationml/2006/ole">
            <mc:AlternateContent xmlns:mc="http://schemas.openxmlformats.org/markup-compatibility/2006">
              <mc:Choice xmlns:v="urn:schemas-microsoft-com:vml" Requires="v">
                <p:oleObj spid="_x0000_s186745" name="Equation" r:id="rId6" imgW="495000" imgH="241200" progId="Equation.DSMT4">
                  <p:embed/>
                </p:oleObj>
              </mc:Choice>
              <mc:Fallback>
                <p:oleObj name="Equation" r:id="rId6" imgW="495000" imgH="241200" progId="Equation.DSMT4">
                  <p:embed/>
                  <p:pic>
                    <p:nvPicPr>
                      <p:cNvPr id="46797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600200"/>
                        <a:ext cx="222885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7" name="Object 4"/>
          <p:cNvGraphicFramePr>
            <a:graphicFrameLocks noChangeAspect="1"/>
          </p:cNvGraphicFramePr>
          <p:nvPr/>
        </p:nvGraphicFramePr>
        <p:xfrm>
          <a:off x="4667250" y="1638300"/>
          <a:ext cx="1543050" cy="1028700"/>
        </p:xfrm>
        <a:graphic>
          <a:graphicData uri="http://schemas.openxmlformats.org/presentationml/2006/ole">
            <mc:AlternateContent xmlns:mc="http://schemas.openxmlformats.org/markup-compatibility/2006">
              <mc:Choice xmlns:v="urn:schemas-microsoft-com:vml" Requires="v">
                <p:oleObj spid="_x0000_s186746" name="Equation" r:id="rId8" imgW="342720" imgH="228600" progId="Equation.DSMT4">
                  <p:embed/>
                </p:oleObj>
              </mc:Choice>
              <mc:Fallback>
                <p:oleObj name="Equation" r:id="rId8" imgW="342720" imgH="228600" progId="Equation.DSMT4">
                  <p:embed/>
                  <p:pic>
                    <p:nvPicPr>
                      <p:cNvPr id="46797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0" y="1638300"/>
                        <a:ext cx="15430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682" name="Slide Number Placeholder 9"/>
          <p:cNvSpPr>
            <a:spLocks noGrp="1"/>
          </p:cNvSpPr>
          <p:nvPr>
            <p:ph type="sldNum" sz="quarter" idx="12"/>
          </p:nvPr>
        </p:nvSpPr>
        <p:spPr>
          <a:noFill/>
        </p:spPr>
        <p:txBody>
          <a:bodyPr/>
          <a:lstStyle/>
          <a:p>
            <a:fld id="{F23320AA-F992-C548-91BE-5BA84F0BDD5A}" type="slidenum">
              <a:rPr lang="en-US" smtClean="0">
                <a:latin typeface="Arial Narrow" pitchFamily="-84" charset="0"/>
              </a:rPr>
              <a:pPr/>
              <a:t>11</a:t>
            </a:fld>
            <a:endParaRPr lang="en-US">
              <a:latin typeface="Arial Narrow" pitchFamily="-84" charset="0"/>
            </a:endParaRPr>
          </a:p>
        </p:txBody>
      </p:sp>
    </p:spTree>
    <p:extLst>
      <p:ext uri="{BB962C8B-B14F-4D97-AF65-F5344CB8AC3E}">
        <p14:creationId xmlns:p14="http://schemas.microsoft.com/office/powerpoint/2010/main" val="12583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wipe(left)">
                                      <p:cBhvr>
                                        <p:cTn id="7" dur="500"/>
                                        <p:tgtEl>
                                          <p:spTgt spid="4679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6"/>
                                        </p:tgtEl>
                                        <p:attrNameLst>
                                          <p:attrName>style.visibility</p:attrName>
                                        </p:attrNameLst>
                                      </p:cBhvr>
                                      <p:to>
                                        <p:strVal val="visible"/>
                                      </p:to>
                                    </p:set>
                                    <p:animEffect transition="in" filter="wipe(left)">
                                      <p:cBhvr>
                                        <p:cTn id="12" dur="500"/>
                                        <p:tgtEl>
                                          <p:spTgt spid="4679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7977"/>
                                        </p:tgtEl>
                                        <p:attrNameLst>
                                          <p:attrName>style.visibility</p:attrName>
                                        </p:attrNameLst>
                                      </p:cBhvr>
                                      <p:to>
                                        <p:strVal val="visible"/>
                                      </p:to>
                                    </p:set>
                                    <p:animEffect transition="in" filter="wipe(left)">
                                      <p:cBhvr>
                                        <p:cTn id="17" dur="500"/>
                                        <p:tgtEl>
                                          <p:spTgt spid="46797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67974"/>
                                        </p:tgtEl>
                                        <p:attrNameLst>
                                          <p:attrName>style.visibility</p:attrName>
                                        </p:attrNameLst>
                                      </p:cBhvr>
                                      <p:to>
                                        <p:strVal val="visible"/>
                                      </p:to>
                                    </p:set>
                                    <p:anim calcmode="lin" valueType="num">
                                      <p:cBhvr>
                                        <p:cTn id="22" dur="500" fill="hold"/>
                                        <p:tgtEl>
                                          <p:spTgt spid="467974"/>
                                        </p:tgtEl>
                                        <p:attrNameLst>
                                          <p:attrName>ppt_w</p:attrName>
                                        </p:attrNameLst>
                                      </p:cBhvr>
                                      <p:tavLst>
                                        <p:tav tm="0">
                                          <p:val>
                                            <p:fltVal val="0"/>
                                          </p:val>
                                        </p:tav>
                                        <p:tav tm="100000">
                                          <p:val>
                                            <p:strVal val="#ppt_w"/>
                                          </p:val>
                                        </p:tav>
                                      </p:tavLst>
                                    </p:anim>
                                    <p:anim calcmode="lin" valueType="num">
                                      <p:cBhvr>
                                        <p:cTn id="23" dur="500" fill="hold"/>
                                        <p:tgtEl>
                                          <p:spTgt spid="467974"/>
                                        </p:tgtEl>
                                        <p:attrNameLst>
                                          <p:attrName>ppt_h</p:attrName>
                                        </p:attrNameLst>
                                      </p:cBhvr>
                                      <p:tavLst>
                                        <p:tav tm="0">
                                          <p:val>
                                            <p:fltVal val="0"/>
                                          </p:val>
                                        </p:tav>
                                        <p:tav tm="100000">
                                          <p:val>
                                            <p:strVal val="#ppt_h"/>
                                          </p:val>
                                        </p:tav>
                                      </p:tavLst>
                                    </p:anim>
                                    <p:animEffect transition="in" filter="fade">
                                      <p:cBhvr>
                                        <p:cTn id="24" dur="500"/>
                                        <p:tgtEl>
                                          <p:spTgt spid="467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30727"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3072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70021" name="Text Box 5"/>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b="1" u="sng" dirty="0">
                <a:solidFill>
                  <a:srgbClr val="C00000"/>
                </a:solidFill>
                <a:latin typeface="Arial Narrow" pitchFamily="-84" charset="0"/>
              </a:rPr>
              <a:t>Static friction </a:t>
            </a:r>
            <a:r>
              <a:rPr lang="en-US" sz="2800" dirty="0">
                <a:solidFill>
                  <a:schemeClr val="accent2"/>
                </a:solidFill>
                <a:latin typeface="Arial Narrow" pitchFamily="-84" charset="0"/>
              </a:rPr>
              <a:t>opposes the </a:t>
            </a:r>
            <a:r>
              <a:rPr lang="en-US" sz="2800" i="1" dirty="0">
                <a:solidFill>
                  <a:schemeClr val="accent2"/>
                </a:solidFill>
                <a:latin typeface="Arial Narrow" pitchFamily="-84" charset="0"/>
              </a:rPr>
              <a:t>impending</a:t>
            </a:r>
            <a:r>
              <a:rPr lang="en-US" sz="2800" dirty="0">
                <a:solidFill>
                  <a:schemeClr val="accent2"/>
                </a:solidFill>
                <a:latin typeface="Arial Narrow" pitchFamily="-84" charset="0"/>
              </a:rPr>
              <a:t> relative motion between</a:t>
            </a:r>
          </a:p>
          <a:p>
            <a:r>
              <a:rPr lang="en-US" sz="2800" dirty="0">
                <a:solidFill>
                  <a:schemeClr val="accent2"/>
                </a:solidFill>
                <a:latin typeface="Arial Narrow" pitchFamily="-84" charset="0"/>
              </a:rPr>
              <a:t>two objects.</a:t>
            </a:r>
          </a:p>
        </p:txBody>
      </p:sp>
      <p:graphicFrame>
        <p:nvGraphicFramePr>
          <p:cNvPr id="470022" name="Object 3"/>
          <p:cNvGraphicFramePr>
            <a:graphicFrameLocks noChangeAspect="1"/>
          </p:cNvGraphicFramePr>
          <p:nvPr/>
        </p:nvGraphicFramePr>
        <p:xfrm>
          <a:off x="2895600" y="3333750"/>
          <a:ext cx="1485900" cy="1085850"/>
        </p:xfrm>
        <a:graphic>
          <a:graphicData uri="http://schemas.openxmlformats.org/presentationml/2006/ole">
            <mc:AlternateContent xmlns:mc="http://schemas.openxmlformats.org/markup-compatibility/2006">
              <mc:Choice xmlns:v="urn:schemas-microsoft-com:vml" Requires="v">
                <p:oleObj spid="_x0000_s187768" name="Equation" r:id="rId4" imgW="330120" imgH="241200" progId="Equation.DSMT4">
                  <p:embed/>
                </p:oleObj>
              </mc:Choice>
              <mc:Fallback>
                <p:oleObj name="Equation" r:id="rId4" imgW="330120" imgH="241200" progId="Equation.DSMT4">
                  <p:embed/>
                  <p:pic>
                    <p:nvPicPr>
                      <p:cNvPr id="47002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33750"/>
                        <a:ext cx="148590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0023" name="Object 4"/>
          <p:cNvGraphicFramePr>
            <a:graphicFrameLocks noChangeAspect="1"/>
          </p:cNvGraphicFramePr>
          <p:nvPr/>
        </p:nvGraphicFramePr>
        <p:xfrm>
          <a:off x="457200" y="4419600"/>
          <a:ext cx="2800350" cy="1028700"/>
        </p:xfrm>
        <a:graphic>
          <a:graphicData uri="http://schemas.openxmlformats.org/presentationml/2006/ole">
            <mc:AlternateContent xmlns:mc="http://schemas.openxmlformats.org/markup-compatibility/2006">
              <mc:Choice xmlns:v="urn:schemas-microsoft-com:vml" Requires="v">
                <p:oleObj spid="_x0000_s187769" name="Equation" r:id="rId6" imgW="622080" imgH="228600" progId="Equation.DSMT4">
                  <p:embed/>
                </p:oleObj>
              </mc:Choice>
              <mc:Fallback>
                <p:oleObj name="Equation" r:id="rId6" imgW="622080" imgH="228600" progId="Equation.DSMT4">
                  <p:embed/>
                  <p:pic>
                    <p:nvPicPr>
                      <p:cNvPr id="47002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19600"/>
                        <a:ext cx="28003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0024" name="Text Box 8"/>
          <p:cNvSpPr txBox="1">
            <a:spLocks noChangeArrowheads="1"/>
          </p:cNvSpPr>
          <p:nvPr/>
        </p:nvSpPr>
        <p:spPr bwMode="auto">
          <a:xfrm>
            <a:off x="3376613" y="4724400"/>
            <a:ext cx="5767387" cy="519113"/>
          </a:xfrm>
          <a:prstGeom prst="rect">
            <a:avLst/>
          </a:prstGeom>
          <a:noFill/>
          <a:ln w="9525">
            <a:noFill/>
            <a:miter lim="800000"/>
            <a:headEnd/>
            <a:tailEnd/>
          </a:ln>
        </p:spPr>
        <p:txBody>
          <a:bodyPr wrap="none">
            <a:prstTxWarp prst="textNoShape">
              <a:avLst/>
            </a:prstTxWarp>
            <a:spAutoFit/>
          </a:bodyPr>
          <a:lstStyle/>
          <a:p>
            <a:r>
              <a:rPr lang="en-US" sz="2800">
                <a:solidFill>
                  <a:schemeClr val="accent2"/>
                </a:solidFill>
                <a:latin typeface="Arial Narrow" pitchFamily="-84" charset="0"/>
              </a:rPr>
              <a:t>is called the </a:t>
            </a:r>
            <a:r>
              <a:rPr lang="en-US" sz="2800" b="1" u="sng">
                <a:solidFill>
                  <a:srgbClr val="A50021"/>
                </a:solidFill>
                <a:latin typeface="Arial Narrow" pitchFamily="-84" charset="0"/>
              </a:rPr>
              <a:t>coefficient of kinetic friction</a:t>
            </a:r>
            <a:r>
              <a:rPr lang="en-US" sz="2800">
                <a:solidFill>
                  <a:schemeClr val="accent2"/>
                </a:solidFill>
                <a:latin typeface="Arial Narrow" pitchFamily="-84" charset="0"/>
              </a:rPr>
              <a:t>.</a:t>
            </a:r>
          </a:p>
        </p:txBody>
      </p:sp>
      <p:sp>
        <p:nvSpPr>
          <p:cNvPr id="30731" name="Rectangle 9"/>
          <p:cNvSpPr>
            <a:spLocks noGrp="1" noChangeArrowheads="1"/>
          </p:cNvSpPr>
          <p:nvPr>
            <p:ph type="title"/>
          </p:nvPr>
        </p:nvSpPr>
        <p:spPr>
          <a:xfrm>
            <a:off x="685800" y="76200"/>
            <a:ext cx="7772400" cy="838200"/>
          </a:xfrm>
        </p:spPr>
        <p:txBody>
          <a:bodyPr/>
          <a:lstStyle/>
          <a:p>
            <a:r>
              <a:rPr lang="en-US" b="1" dirty="0">
                <a:ea typeface="ＭＳ Ｐゴシック" pitchFamily="-84" charset="-128"/>
                <a:cs typeface="ＭＳ Ｐゴシック" pitchFamily="-84" charset="-128"/>
              </a:rPr>
              <a:t>Kinetic Friction</a:t>
            </a:r>
          </a:p>
        </p:txBody>
      </p:sp>
      <p:sp>
        <p:nvSpPr>
          <p:cNvPr id="470026" name="Text Box 10"/>
          <p:cNvSpPr txBox="1">
            <a:spLocks noChangeArrowheads="1"/>
          </p:cNvSpPr>
          <p:nvPr/>
        </p:nvSpPr>
        <p:spPr bwMode="auto">
          <a:xfrm>
            <a:off x="381000" y="1828800"/>
            <a:ext cx="8382000" cy="1384995"/>
          </a:xfrm>
          <a:prstGeom prst="rect">
            <a:avLst/>
          </a:prstGeom>
          <a:noFill/>
          <a:ln w="9525">
            <a:noFill/>
            <a:miter lim="800000"/>
            <a:headEnd/>
            <a:tailEnd/>
          </a:ln>
        </p:spPr>
        <p:txBody>
          <a:bodyPr>
            <a:prstTxWarp prst="textNoShape">
              <a:avLst/>
            </a:prstTxWarp>
            <a:spAutoFit/>
          </a:bodyPr>
          <a:lstStyle/>
          <a:p>
            <a:pPr algn="just"/>
            <a:r>
              <a:rPr lang="en-US" sz="2800" b="1" u="sng" dirty="0">
                <a:solidFill>
                  <a:srgbClr val="C00000"/>
                </a:solidFill>
                <a:latin typeface="Arial Narrow" pitchFamily="-84" charset="0"/>
              </a:rPr>
              <a:t>Kinetic friction </a:t>
            </a:r>
            <a:r>
              <a:rPr lang="en-US" sz="2800" dirty="0">
                <a:solidFill>
                  <a:schemeClr val="accent2"/>
                </a:solidFill>
                <a:latin typeface="Arial Narrow" pitchFamily="-84" charset="0"/>
              </a:rPr>
              <a:t>opposes the relative sliding motions that is happening. </a:t>
            </a:r>
            <a:r>
              <a:rPr lang="en-US" sz="2800" b="1" u="sng" dirty="0">
                <a:solidFill>
                  <a:srgbClr val="003300"/>
                </a:solidFill>
                <a:latin typeface="Monotype Corsiva" pitchFamily="-84" charset="0"/>
              </a:rPr>
              <a:t>This resistive force acts on the objects only during its movement.</a:t>
            </a:r>
            <a:endParaRPr lang="en-US" sz="2800" b="1" u="sng" dirty="0">
              <a:solidFill>
                <a:schemeClr val="accent2"/>
              </a:solidFill>
              <a:latin typeface="Monotype Corsiva" pitchFamily="-84" charset="0"/>
            </a:endParaRPr>
          </a:p>
        </p:txBody>
      </p:sp>
      <p:graphicFrame>
        <p:nvGraphicFramePr>
          <p:cNvPr id="470027" name="Object 5"/>
          <p:cNvGraphicFramePr>
            <a:graphicFrameLocks noChangeAspect="1"/>
          </p:cNvGraphicFramePr>
          <p:nvPr/>
        </p:nvGraphicFramePr>
        <p:xfrm>
          <a:off x="4343400" y="3314700"/>
          <a:ext cx="1600200" cy="1028700"/>
        </p:xfrm>
        <a:graphic>
          <a:graphicData uri="http://schemas.openxmlformats.org/presentationml/2006/ole">
            <mc:AlternateContent xmlns:mc="http://schemas.openxmlformats.org/markup-compatibility/2006">
              <mc:Choice xmlns:v="urn:schemas-microsoft-com:vml" Requires="v">
                <p:oleObj spid="_x0000_s187770" name="Equation" r:id="rId8" imgW="355320" imgH="228600" progId="Equation.DSMT4">
                  <p:embed/>
                </p:oleObj>
              </mc:Choice>
              <mc:Fallback>
                <p:oleObj name="Equation" r:id="rId8" imgW="355320" imgH="228600" progId="Equation.DSMT4">
                  <p:embed/>
                  <p:pic>
                    <p:nvPicPr>
                      <p:cNvPr id="47002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314700"/>
                        <a:ext cx="160020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0028" name="Text Box 12"/>
          <p:cNvSpPr txBox="1">
            <a:spLocks noChangeArrowheads="1"/>
          </p:cNvSpPr>
          <p:nvPr/>
        </p:nvSpPr>
        <p:spPr bwMode="auto">
          <a:xfrm>
            <a:off x="320675" y="5535613"/>
            <a:ext cx="4633000"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Arial Narrow" pitchFamily="-84" charset="0"/>
              </a:rPr>
              <a:t>What is the direction of friction forces?</a:t>
            </a:r>
          </a:p>
        </p:txBody>
      </p:sp>
      <p:sp>
        <p:nvSpPr>
          <p:cNvPr id="470029" name="Text Box 13"/>
          <p:cNvSpPr txBox="1">
            <a:spLocks noChangeArrowheads="1"/>
          </p:cNvSpPr>
          <p:nvPr/>
        </p:nvSpPr>
        <p:spPr bwMode="auto">
          <a:xfrm>
            <a:off x="5029200" y="5438775"/>
            <a:ext cx="3806825" cy="519113"/>
          </a:xfrm>
          <a:prstGeom prst="rect">
            <a:avLst/>
          </a:prstGeom>
          <a:noFill/>
          <a:ln w="9525">
            <a:noFill/>
            <a:miter lim="800000"/>
            <a:headEnd/>
            <a:tailEnd/>
          </a:ln>
        </p:spPr>
        <p:txBody>
          <a:bodyPr wrap="none">
            <a:prstTxWarp prst="textNoShape">
              <a:avLst/>
            </a:prstTxWarp>
            <a:spAutoFit/>
          </a:bodyPr>
          <a:lstStyle/>
          <a:p>
            <a:r>
              <a:rPr lang="en-US" sz="2800" b="1" u="sng">
                <a:solidFill>
                  <a:srgbClr val="A50021"/>
                </a:solidFill>
                <a:latin typeface="Arial Narrow" pitchFamily="-84" charset="0"/>
              </a:rPr>
              <a:t>opposite to the movement</a:t>
            </a:r>
            <a:endParaRPr lang="en-US" sz="2800">
              <a:solidFill>
                <a:schemeClr val="accent2"/>
              </a:solidFill>
              <a:latin typeface="Arial Narrow" pitchFamily="-84" charset="0"/>
            </a:endParaRPr>
          </a:p>
        </p:txBody>
      </p:sp>
      <p:sp>
        <p:nvSpPr>
          <p:cNvPr id="30735" name="Slide Number Placeholder 14"/>
          <p:cNvSpPr>
            <a:spLocks noGrp="1"/>
          </p:cNvSpPr>
          <p:nvPr>
            <p:ph type="sldNum" sz="quarter" idx="12"/>
          </p:nvPr>
        </p:nvSpPr>
        <p:spPr>
          <a:noFill/>
        </p:spPr>
        <p:txBody>
          <a:bodyPr/>
          <a:lstStyle/>
          <a:p>
            <a:fld id="{F9348107-5743-4A43-B5F7-2E7BA5CD230D}" type="slidenum">
              <a:rPr lang="en-US" smtClean="0">
                <a:latin typeface="Arial Narrow" pitchFamily="-84" charset="0"/>
              </a:rPr>
              <a:pPr/>
              <a:t>12</a:t>
            </a:fld>
            <a:endParaRPr lang="en-US">
              <a:latin typeface="Arial Narrow" pitchFamily="-84" charset="0"/>
            </a:endParaRPr>
          </a:p>
        </p:txBody>
      </p:sp>
      <p:sp>
        <p:nvSpPr>
          <p:cNvPr id="16" name="Text Box 10"/>
          <p:cNvSpPr txBox="1">
            <a:spLocks noChangeArrowheads="1"/>
          </p:cNvSpPr>
          <p:nvPr/>
        </p:nvSpPr>
        <p:spPr bwMode="auto">
          <a:xfrm>
            <a:off x="1981200" y="2667000"/>
            <a:ext cx="6629400" cy="523220"/>
          </a:xfrm>
          <a:prstGeom prst="rect">
            <a:avLst/>
          </a:prstGeom>
          <a:noFill/>
          <a:ln w="9525">
            <a:noFill/>
            <a:miter lim="800000"/>
            <a:headEnd/>
            <a:tailEnd/>
          </a:ln>
        </p:spPr>
        <p:txBody>
          <a:bodyPr wrap="square">
            <a:prstTxWarp prst="textNoShape">
              <a:avLst/>
            </a:prstTxWarp>
            <a:spAutoFit/>
          </a:bodyPr>
          <a:lstStyle/>
          <a:p>
            <a:r>
              <a:rPr lang="en-US" sz="2800" b="1" u="sng" dirty="0">
                <a:solidFill>
                  <a:srgbClr val="003300"/>
                </a:solidFill>
                <a:latin typeface="Monotype Corsiva" pitchFamily="-84" charset="0"/>
              </a:rPr>
              <a:t>Normally much smaller than the static friction!!</a:t>
            </a:r>
            <a:endParaRPr lang="en-US" sz="2800" b="1" u="sng" dirty="0">
              <a:solidFill>
                <a:schemeClr val="accent2"/>
              </a:solidFill>
              <a:latin typeface="Monotype Corsiva" pitchFamily="-84" charset="0"/>
            </a:endParaRPr>
          </a:p>
        </p:txBody>
      </p:sp>
    </p:spTree>
    <p:extLst>
      <p:ext uri="{BB962C8B-B14F-4D97-AF65-F5344CB8AC3E}">
        <p14:creationId xmlns:p14="http://schemas.microsoft.com/office/powerpoint/2010/main" val="10972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0021"/>
                                        </p:tgtEl>
                                        <p:attrNameLst>
                                          <p:attrName>style.visibility</p:attrName>
                                        </p:attrNameLst>
                                      </p:cBhvr>
                                      <p:to>
                                        <p:strVal val="visible"/>
                                      </p:to>
                                    </p:set>
                                    <p:animEffect transition="in" filter="wipe(left)">
                                      <p:cBhvr>
                                        <p:cTn id="7" dur="500"/>
                                        <p:tgtEl>
                                          <p:spTgt spid="4700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0026"/>
                                        </p:tgtEl>
                                        <p:attrNameLst>
                                          <p:attrName>style.visibility</p:attrName>
                                        </p:attrNameLst>
                                      </p:cBhvr>
                                      <p:to>
                                        <p:strVal val="visible"/>
                                      </p:to>
                                    </p:set>
                                    <p:animEffect transition="in" filter="wipe(left)">
                                      <p:cBhvr>
                                        <p:cTn id="12" dur="500"/>
                                        <p:tgtEl>
                                          <p:spTgt spid="470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0022"/>
                                        </p:tgtEl>
                                        <p:attrNameLst>
                                          <p:attrName>style.visibility</p:attrName>
                                        </p:attrNameLst>
                                      </p:cBhvr>
                                      <p:to>
                                        <p:strVal val="visible"/>
                                      </p:to>
                                    </p:set>
                                    <p:animEffect transition="in" filter="wipe(left)">
                                      <p:cBhvr>
                                        <p:cTn id="22" dur="500"/>
                                        <p:tgtEl>
                                          <p:spTgt spid="4700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0027"/>
                                        </p:tgtEl>
                                        <p:attrNameLst>
                                          <p:attrName>style.visibility</p:attrName>
                                        </p:attrNameLst>
                                      </p:cBhvr>
                                      <p:to>
                                        <p:strVal val="visible"/>
                                      </p:to>
                                    </p:set>
                                    <p:animEffect transition="in" filter="wipe(left)">
                                      <p:cBhvr>
                                        <p:cTn id="27" dur="500"/>
                                        <p:tgtEl>
                                          <p:spTgt spid="4700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0023"/>
                                        </p:tgtEl>
                                        <p:attrNameLst>
                                          <p:attrName>style.visibility</p:attrName>
                                        </p:attrNameLst>
                                      </p:cBhvr>
                                      <p:to>
                                        <p:strVal val="visible"/>
                                      </p:to>
                                    </p:set>
                                    <p:animEffect transition="in" filter="wipe(left)">
                                      <p:cBhvr>
                                        <p:cTn id="32" dur="500"/>
                                        <p:tgtEl>
                                          <p:spTgt spid="4700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0024"/>
                                        </p:tgtEl>
                                        <p:attrNameLst>
                                          <p:attrName>style.visibility</p:attrName>
                                        </p:attrNameLst>
                                      </p:cBhvr>
                                      <p:to>
                                        <p:strVal val="visible"/>
                                      </p:to>
                                    </p:set>
                                    <p:animEffect transition="in" filter="wipe(left)">
                                      <p:cBhvr>
                                        <p:cTn id="37" dur="500"/>
                                        <p:tgtEl>
                                          <p:spTgt spid="4700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0028"/>
                                        </p:tgtEl>
                                        <p:attrNameLst>
                                          <p:attrName>style.visibility</p:attrName>
                                        </p:attrNameLst>
                                      </p:cBhvr>
                                      <p:to>
                                        <p:strVal val="visible"/>
                                      </p:to>
                                    </p:set>
                                    <p:animEffect transition="in" filter="wipe(left)">
                                      <p:cBhvr>
                                        <p:cTn id="42" dur="500"/>
                                        <p:tgtEl>
                                          <p:spTgt spid="4700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70029"/>
                                        </p:tgtEl>
                                        <p:attrNameLst>
                                          <p:attrName>style.visibility</p:attrName>
                                        </p:attrNameLst>
                                      </p:cBhvr>
                                      <p:to>
                                        <p:strVal val="visible"/>
                                      </p:to>
                                    </p:set>
                                    <p:animEffect transition="in" filter="wipe(left)">
                                      <p:cBhvr>
                                        <p:cTn id="47" dur="500"/>
                                        <p:tgtEl>
                                          <p:spTgt spid="470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1" grpId="0"/>
      <p:bldP spid="470024" grpId="0"/>
      <p:bldP spid="470026" grpId="0"/>
      <p:bldP spid="470028" grpId="0"/>
      <p:bldP spid="47002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Figure_05_03"/>
          <p:cNvPicPr>
            <a:picLocks noChangeAspect="1" noChangeArrowheads="1"/>
          </p:cNvPicPr>
          <p:nvPr/>
        </p:nvPicPr>
        <p:blipFill>
          <a:blip r:embed="rId2"/>
          <a:srcRect/>
          <a:stretch>
            <a:fillRect/>
          </a:stretch>
        </p:blipFill>
        <p:spPr bwMode="auto">
          <a:xfrm>
            <a:off x="457200" y="685800"/>
            <a:ext cx="8534400" cy="6035675"/>
          </a:xfrm>
          <a:prstGeom prst="rect">
            <a:avLst/>
          </a:prstGeom>
          <a:noFill/>
          <a:ln w="9525">
            <a:noFill/>
            <a:miter lim="800000"/>
            <a:headEnd/>
            <a:tailEnd/>
          </a:ln>
        </p:spPr>
      </p:pic>
      <p:sp>
        <p:nvSpPr>
          <p:cNvPr id="4" name="Rectangle 9"/>
          <p:cNvSpPr txBox="1">
            <a:spLocks noChangeArrowheads="1"/>
          </p:cNvSpPr>
          <p:nvPr/>
        </p:nvSpPr>
        <p:spPr bwMode="auto">
          <a:xfrm>
            <a:off x="685800" y="0"/>
            <a:ext cx="7772400" cy="838200"/>
          </a:xfrm>
          <a:prstGeom prst="rect">
            <a:avLst/>
          </a:prstGeom>
          <a:noFill/>
          <a:ln w="9525">
            <a:noFill/>
            <a:miter lim="800000"/>
            <a:headEnd/>
            <a:tailEnd/>
          </a:ln>
        </p:spPr>
        <p:txBody>
          <a:bodyPr anchor="ctr">
            <a:prstTxWarp prst="textNoShape">
              <a:avLst/>
            </a:prstTxWarp>
          </a:bodyPr>
          <a:lstStyle/>
          <a:p>
            <a:pPr algn="ctr" eaLnBrk="0" hangingPunct="0">
              <a:defRPr/>
            </a:pPr>
            <a:r>
              <a:rPr lang="en-US" sz="4400" kern="0" dirty="0">
                <a:solidFill>
                  <a:srgbClr val="A50021"/>
                </a:solidFill>
                <a:latin typeface="+mj-lt"/>
                <a:ea typeface="ＭＳ Ｐゴシック" charset="-128"/>
                <a:cs typeface="ＭＳ Ｐゴシック" charset="-128"/>
              </a:rPr>
              <a:t>Friction Force </a:t>
            </a:r>
            <a:r>
              <a:rPr lang="en-US" sz="4400" kern="0" dirty="0" err="1">
                <a:solidFill>
                  <a:srgbClr val="A50021"/>
                </a:solidFill>
                <a:latin typeface="+mj-lt"/>
                <a:ea typeface="ＭＳ Ｐゴシック" charset="-128"/>
                <a:cs typeface="ＭＳ Ｐゴシック" charset="-128"/>
              </a:rPr>
              <a:t>vs</a:t>
            </a:r>
            <a:r>
              <a:rPr lang="en-US" sz="4400" kern="0" dirty="0">
                <a:solidFill>
                  <a:srgbClr val="A50021"/>
                </a:solidFill>
                <a:latin typeface="+mj-lt"/>
                <a:ea typeface="ＭＳ Ｐゴシック" charset="-128"/>
                <a:cs typeface="ＭＳ Ｐゴシック" charset="-128"/>
              </a:rPr>
              <a:t> Applied Force</a:t>
            </a:r>
          </a:p>
        </p:txBody>
      </p:sp>
      <p:sp>
        <p:nvSpPr>
          <p:cNvPr id="5" name="Rectangle 4"/>
          <p:cNvSpPr>
            <a:spLocks noChangeArrowheads="1"/>
          </p:cNvSpPr>
          <p:nvPr/>
        </p:nvSpPr>
        <p:spPr bwMode="auto">
          <a:xfrm>
            <a:off x="457200" y="5562600"/>
            <a:ext cx="4648200" cy="1143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6" name="Rectangle 5"/>
          <p:cNvSpPr>
            <a:spLocks noChangeArrowheads="1"/>
          </p:cNvSpPr>
          <p:nvPr/>
        </p:nvSpPr>
        <p:spPr bwMode="auto">
          <a:xfrm>
            <a:off x="5105400" y="5791200"/>
            <a:ext cx="3886200" cy="10668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7" name="Rectangle 6"/>
          <p:cNvSpPr>
            <a:spLocks noChangeArrowheads="1"/>
          </p:cNvSpPr>
          <p:nvPr/>
        </p:nvSpPr>
        <p:spPr bwMode="auto">
          <a:xfrm>
            <a:off x="5048250" y="1447800"/>
            <a:ext cx="3354388" cy="27432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9" name="Slide Number Placeholder 8"/>
          <p:cNvSpPr>
            <a:spLocks noGrp="1"/>
          </p:cNvSpPr>
          <p:nvPr>
            <p:ph type="sldNum" sz="quarter" idx="12"/>
          </p:nvPr>
        </p:nvSpPr>
        <p:spPr/>
        <p:txBody>
          <a:bodyPr/>
          <a:lstStyle/>
          <a:p>
            <a:pPr>
              <a:defRPr/>
            </a:pPr>
            <a:fld id="{DECC2D96-B26B-3047-9F1C-7FBD1F652805}" type="slidenum">
              <a:rPr lang="en-US" smtClean="0"/>
              <a:pPr>
                <a:defRPr/>
              </a:pPr>
              <a:t>13</a:t>
            </a:fld>
            <a:endParaRPr lang="en-US"/>
          </a:p>
        </p:txBody>
      </p:sp>
    </p:spTree>
    <p:extLst>
      <p:ext uri="{BB962C8B-B14F-4D97-AF65-F5344CB8AC3E}">
        <p14:creationId xmlns:p14="http://schemas.microsoft.com/office/powerpoint/2010/main" val="2359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Table_05_01"/>
          <p:cNvPicPr>
            <a:picLocks noChangeAspect="1" noChangeArrowheads="1"/>
          </p:cNvPicPr>
          <p:nvPr/>
        </p:nvPicPr>
        <p:blipFill>
          <a:blip r:embed="rId3"/>
          <a:srcRect/>
          <a:stretch>
            <a:fillRect/>
          </a:stretch>
        </p:blipFill>
        <p:spPr bwMode="auto">
          <a:xfrm>
            <a:off x="296863" y="990600"/>
            <a:ext cx="8548687" cy="5157788"/>
          </a:xfrm>
          <a:prstGeom prst="rect">
            <a:avLst/>
          </a:prstGeom>
          <a:noFill/>
          <a:ln w="9525">
            <a:noFill/>
            <a:miter lim="800000"/>
            <a:headEnd/>
            <a:tailEnd/>
          </a:ln>
        </p:spPr>
      </p:pic>
      <p:sp>
        <p:nvSpPr>
          <p:cNvPr id="33796"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33797"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3379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33799" name="Rectangle 6"/>
          <p:cNvSpPr>
            <a:spLocks noGrp="1" noChangeArrowheads="1"/>
          </p:cNvSpPr>
          <p:nvPr>
            <p:ph type="title"/>
          </p:nvPr>
        </p:nvSpPr>
        <p:spPr>
          <a:xfrm>
            <a:off x="685800" y="152400"/>
            <a:ext cx="7772400" cy="838200"/>
          </a:xfrm>
        </p:spPr>
        <p:txBody>
          <a:bodyPr/>
          <a:lstStyle/>
          <a:p>
            <a:r>
              <a:rPr lang="en-US">
                <a:ea typeface="ＭＳ Ｐゴシック" pitchFamily="-84" charset="-128"/>
                <a:cs typeface="ＭＳ Ｐゴシック" pitchFamily="-84" charset="-128"/>
              </a:rPr>
              <a:t>Coefficients of Friction</a:t>
            </a:r>
          </a:p>
        </p:txBody>
      </p:sp>
      <p:sp>
        <p:nvSpPr>
          <p:cNvPr id="472071" name="Rectangle 7"/>
          <p:cNvSpPr>
            <a:spLocks noChangeArrowheads="1"/>
          </p:cNvSpPr>
          <p:nvPr/>
        </p:nvSpPr>
        <p:spPr bwMode="auto">
          <a:xfrm>
            <a:off x="381000" y="3352800"/>
            <a:ext cx="7772400" cy="609600"/>
          </a:xfrm>
          <a:prstGeom prst="rect">
            <a:avLst/>
          </a:prstGeom>
          <a:noFill/>
          <a:ln w="28575">
            <a:solidFill>
              <a:srgbClr val="A50021"/>
            </a:solidFill>
            <a:miter lim="800000"/>
            <a:headEnd/>
            <a:tailEnd/>
          </a:ln>
        </p:spPr>
        <p:txBody>
          <a:bodyPr anchor="ctr">
            <a:prstTxWarp prst="textNoShape">
              <a:avLst/>
            </a:prstTxWarp>
            <a:spAutoFit/>
          </a:bodyPr>
          <a:lstStyle/>
          <a:p>
            <a:endParaRPr lang="en-US"/>
          </a:p>
        </p:txBody>
      </p:sp>
      <p:sp>
        <p:nvSpPr>
          <p:cNvPr id="472072" name="Text Box 8"/>
          <p:cNvSpPr txBox="1">
            <a:spLocks noChangeArrowheads="1"/>
          </p:cNvSpPr>
          <p:nvPr/>
        </p:nvSpPr>
        <p:spPr bwMode="auto">
          <a:xfrm>
            <a:off x="8305800" y="3260725"/>
            <a:ext cx="762000" cy="85407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pitchFamily="-84" charset="0"/>
              </a:rPr>
              <a:t>What are these?</a:t>
            </a:r>
          </a:p>
        </p:txBody>
      </p:sp>
      <p:sp>
        <p:nvSpPr>
          <p:cNvPr id="33802" name="Slide Number Placeholder 10"/>
          <p:cNvSpPr>
            <a:spLocks noGrp="1"/>
          </p:cNvSpPr>
          <p:nvPr>
            <p:ph type="sldNum" sz="quarter" idx="12"/>
          </p:nvPr>
        </p:nvSpPr>
        <p:spPr>
          <a:noFill/>
        </p:spPr>
        <p:txBody>
          <a:bodyPr/>
          <a:lstStyle/>
          <a:p>
            <a:fld id="{2BAB558E-8477-3341-8624-B65B0C943E31}" type="slidenum">
              <a:rPr lang="en-US" smtClean="0">
                <a:latin typeface="Arial Narrow" pitchFamily="-84" charset="0"/>
              </a:rPr>
              <a:pPr/>
              <a:t>14</a:t>
            </a:fld>
            <a:endParaRPr lang="en-US">
              <a:latin typeface="Arial Narrow" pitchFamily="-84" charset="0"/>
            </a:endParaRPr>
          </a:p>
        </p:txBody>
      </p:sp>
      <p:sp>
        <p:nvSpPr>
          <p:cNvPr id="33803" name="Rectangle 12"/>
          <p:cNvSpPr>
            <a:spLocks noChangeArrowheads="1"/>
          </p:cNvSpPr>
          <p:nvPr/>
        </p:nvSpPr>
        <p:spPr bwMode="auto">
          <a:xfrm>
            <a:off x="1066800" y="5257800"/>
            <a:ext cx="6858000" cy="381000"/>
          </a:xfrm>
          <a:prstGeom prst="rect">
            <a:avLst/>
          </a:prstGeom>
          <a:noFill/>
          <a:ln w="9525">
            <a:noFill/>
            <a:round/>
            <a:headEnd/>
            <a:tailEnd/>
          </a:ln>
        </p:spPr>
        <p:txBody>
          <a:bodyPr wrap="none">
            <a:prstTxWarp prst="textNoShape">
              <a:avLst/>
            </a:prstTxWarp>
            <a:spAutoFit/>
          </a:bodyPr>
          <a:lstStyle/>
          <a:p>
            <a:endParaRPr lang="en-US"/>
          </a:p>
        </p:txBody>
      </p:sp>
      <p:sp>
        <p:nvSpPr>
          <p:cNvPr id="33804" name="Rectangle 13"/>
          <p:cNvSpPr>
            <a:spLocks noChangeArrowheads="1"/>
          </p:cNvSpPr>
          <p:nvPr/>
        </p:nvSpPr>
        <p:spPr bwMode="auto">
          <a:xfrm>
            <a:off x="914400" y="5257800"/>
            <a:ext cx="7162800" cy="457200"/>
          </a:xfrm>
          <a:prstGeom prst="rect">
            <a:avLst/>
          </a:prstGeom>
          <a:noFill/>
          <a:ln w="9525">
            <a:noFill/>
            <a:round/>
            <a:headEnd/>
            <a:tailEnd/>
          </a:ln>
        </p:spPr>
        <p:txBody>
          <a:bodyPr>
            <a:prstTxWarp prst="textNoShape">
              <a:avLst/>
            </a:prstTxWarp>
            <a:spAutoFit/>
          </a:bodyPr>
          <a:lstStyle/>
          <a:p>
            <a:endParaRPr lang="en-US"/>
          </a:p>
        </p:txBody>
      </p:sp>
      <p:sp>
        <p:nvSpPr>
          <p:cNvPr id="2" name="Rounded Rectangle 1"/>
          <p:cNvSpPr/>
          <p:nvPr/>
        </p:nvSpPr>
        <p:spPr bwMode="auto">
          <a:xfrm>
            <a:off x="381000" y="1066800"/>
            <a:ext cx="1371600" cy="3048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825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472071"/>
                                        </p:tgtEl>
                                        <p:attrNameLst>
                                          <p:attrName>style.visibility</p:attrName>
                                        </p:attrNameLst>
                                      </p:cBhvr>
                                      <p:to>
                                        <p:strVal val="visible"/>
                                      </p:to>
                                    </p:set>
                                    <p:anim calcmode="lin" valueType="num">
                                      <p:cBhvr>
                                        <p:cTn id="16" dur="500" fill="hold"/>
                                        <p:tgtEl>
                                          <p:spTgt spid="472071"/>
                                        </p:tgtEl>
                                        <p:attrNameLst>
                                          <p:attrName>ppt_w</p:attrName>
                                        </p:attrNameLst>
                                      </p:cBhvr>
                                      <p:tavLst>
                                        <p:tav tm="0">
                                          <p:val>
                                            <p:fltVal val="0"/>
                                          </p:val>
                                        </p:tav>
                                        <p:tav tm="100000">
                                          <p:val>
                                            <p:strVal val="#ppt_w"/>
                                          </p:val>
                                        </p:tav>
                                      </p:tavLst>
                                    </p:anim>
                                    <p:anim calcmode="lin" valueType="num">
                                      <p:cBhvr>
                                        <p:cTn id="17" dur="500" fill="hold"/>
                                        <p:tgtEl>
                                          <p:spTgt spid="472071"/>
                                        </p:tgtEl>
                                        <p:attrNameLst>
                                          <p:attrName>ppt_h</p:attrName>
                                        </p:attrNameLst>
                                      </p:cBhvr>
                                      <p:tavLst>
                                        <p:tav tm="0">
                                          <p:val>
                                            <p:fltVal val="0"/>
                                          </p:val>
                                        </p:tav>
                                        <p:tav tm="100000">
                                          <p:val>
                                            <p:strVal val="#ppt_h"/>
                                          </p:val>
                                        </p:tav>
                                      </p:tavLst>
                                    </p:anim>
                                    <p:animEffect transition="in" filter="fade">
                                      <p:cBhvr>
                                        <p:cTn id="18" dur="500"/>
                                        <p:tgtEl>
                                          <p:spTgt spid="472071"/>
                                        </p:tgtEl>
                                      </p:cBhvr>
                                    </p:animEffec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472072"/>
                                        </p:tgtEl>
                                        <p:attrNameLst>
                                          <p:attrName>style.visibility</p:attrName>
                                        </p:attrNameLst>
                                      </p:cBhvr>
                                      <p:to>
                                        <p:strVal val="visible"/>
                                      </p:to>
                                    </p:set>
                                    <p:anim calcmode="lin" valueType="num">
                                      <p:cBhvr>
                                        <p:cTn id="22" dur="500" fill="hold"/>
                                        <p:tgtEl>
                                          <p:spTgt spid="472072"/>
                                        </p:tgtEl>
                                        <p:attrNameLst>
                                          <p:attrName>ppt_w</p:attrName>
                                        </p:attrNameLst>
                                      </p:cBhvr>
                                      <p:tavLst>
                                        <p:tav tm="0">
                                          <p:val>
                                            <p:fltVal val="0"/>
                                          </p:val>
                                        </p:tav>
                                        <p:tav tm="100000">
                                          <p:val>
                                            <p:strVal val="#ppt_w"/>
                                          </p:val>
                                        </p:tav>
                                      </p:tavLst>
                                    </p:anim>
                                    <p:anim calcmode="lin" valueType="num">
                                      <p:cBhvr>
                                        <p:cTn id="23" dur="500" fill="hold"/>
                                        <p:tgtEl>
                                          <p:spTgt spid="472072"/>
                                        </p:tgtEl>
                                        <p:attrNameLst>
                                          <p:attrName>ppt_h</p:attrName>
                                        </p:attrNameLst>
                                      </p:cBhvr>
                                      <p:tavLst>
                                        <p:tav tm="0">
                                          <p:val>
                                            <p:fltVal val="0"/>
                                          </p:val>
                                        </p:tav>
                                        <p:tav tm="100000">
                                          <p:val>
                                            <p:strVal val="#ppt_h"/>
                                          </p:val>
                                        </p:tav>
                                      </p:tavLst>
                                    </p:anim>
                                    <p:animEffect transition="in" filter="fade">
                                      <p:cBhvr>
                                        <p:cTn id="24" dur="500"/>
                                        <p:tgtEl>
                                          <p:spTgt spid="47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1" grpId="0" animBg="1"/>
      <p:bldP spid="47207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5845" name="Rectangle 2"/>
          <p:cNvSpPr>
            <a:spLocks noGrp="1" noChangeArrowheads="1"/>
          </p:cNvSpPr>
          <p:nvPr>
            <p:ph type="title"/>
          </p:nvPr>
        </p:nvSpPr>
        <p:spPr>
          <a:xfrm>
            <a:off x="685800" y="123825"/>
            <a:ext cx="7772400" cy="457200"/>
          </a:xfrm>
        </p:spPr>
        <p:txBody>
          <a:bodyPr/>
          <a:lstStyle/>
          <a:p>
            <a:r>
              <a:rPr lang="en-US" sz="3600" b="1" dirty="0">
                <a:ea typeface="ＭＳ Ｐゴシック" pitchFamily="-84" charset="-128"/>
                <a:cs typeface="ＭＳ Ｐゴシック" pitchFamily="-84" charset="-128"/>
              </a:rPr>
              <a:t>Forces of Friction Summary</a:t>
            </a:r>
          </a:p>
        </p:txBody>
      </p:sp>
      <p:graphicFrame>
        <p:nvGraphicFramePr>
          <p:cNvPr id="51203" name="Object 2"/>
          <p:cNvGraphicFramePr>
            <a:graphicFrameLocks noChangeAspect="1"/>
          </p:cNvGraphicFramePr>
          <p:nvPr/>
        </p:nvGraphicFramePr>
        <p:xfrm>
          <a:off x="1489075" y="3178175"/>
          <a:ext cx="1571625" cy="623888"/>
        </p:xfrm>
        <a:graphic>
          <a:graphicData uri="http://schemas.openxmlformats.org/presentationml/2006/ole">
            <mc:AlternateContent xmlns:mc="http://schemas.openxmlformats.org/markup-compatibility/2006">
              <mc:Choice xmlns:v="urn:schemas-microsoft-com:vml" Requires="v">
                <p:oleObj spid="_x0000_s188667" name="Equation" r:id="rId3" imgW="850900" imgH="368300" progId="Equation.DSMT4">
                  <p:embed/>
                </p:oleObj>
              </mc:Choice>
              <mc:Fallback>
                <p:oleObj name="Equation" r:id="rId3" imgW="850900" imgH="368300" progId="Equation.DSMT4">
                  <p:embed/>
                  <p:pic>
                    <p:nvPicPr>
                      <p:cNvPr id="512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178175"/>
                        <a:ext cx="1571625"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04" name="Text Box 4"/>
          <p:cNvSpPr txBox="1">
            <a:spLocks noChangeArrowheads="1"/>
          </p:cNvSpPr>
          <p:nvPr/>
        </p:nvSpPr>
        <p:spPr bwMode="auto">
          <a:xfrm>
            <a:off x="533400" y="762000"/>
            <a:ext cx="8153400" cy="860425"/>
          </a:xfrm>
          <a:prstGeom prst="rect">
            <a:avLst/>
          </a:prstGeom>
          <a:solidFill>
            <a:srgbClr val="FFFFCC"/>
          </a:solidFill>
          <a:ln w="38100">
            <a:solidFill>
              <a:srgbClr val="333399"/>
            </a:solidFill>
            <a:miter lim="800000"/>
            <a:headEnd/>
            <a:tailEnd/>
          </a:ln>
        </p:spPr>
        <p:txBody>
          <a:bodyPr>
            <a:prstTxWarp prst="textNoShape">
              <a:avLst/>
            </a:prstTxWarp>
            <a:spAutoFit/>
          </a:bodyPr>
          <a:lstStyle/>
          <a:p>
            <a:r>
              <a:rPr lang="en-US">
                <a:solidFill>
                  <a:schemeClr val="accent2"/>
                </a:solidFill>
                <a:latin typeface="Monotype Corsiva" pitchFamily="-84" charset="0"/>
              </a:rPr>
              <a:t>Resistive force exerted on a moving object due to viscosity or other types frictional property of the medium in or surface on which the object moves.</a:t>
            </a:r>
          </a:p>
        </p:txBody>
      </p:sp>
      <p:sp>
        <p:nvSpPr>
          <p:cNvPr id="51205" name="Text Box 5"/>
          <p:cNvSpPr txBox="1">
            <a:spLocks noChangeArrowheads="1"/>
          </p:cNvSpPr>
          <p:nvPr/>
        </p:nvSpPr>
        <p:spPr bwMode="auto">
          <a:xfrm>
            <a:off x="457200" y="2286000"/>
            <a:ext cx="30480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pitchFamily="-84" charset="0"/>
              </a:rPr>
              <a:t>Force of static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s</a:t>
            </a:r>
            <a:r>
              <a:rPr lang="en-US">
                <a:solidFill>
                  <a:schemeClr val="accent2"/>
                </a:solidFill>
                <a:latin typeface="Monotype Corsiva" pitchFamily="-84" charset="0"/>
              </a:rPr>
              <a:t>:</a:t>
            </a:r>
            <a:endParaRPr lang="en-US">
              <a:solidFill>
                <a:schemeClr val="accent2"/>
              </a:solidFill>
              <a:latin typeface="Arial Narrow" pitchFamily="-84" charset="0"/>
            </a:endParaRPr>
          </a:p>
        </p:txBody>
      </p:sp>
      <p:sp>
        <p:nvSpPr>
          <p:cNvPr id="51206" name="Text Box 6"/>
          <p:cNvSpPr txBox="1">
            <a:spLocks noChangeArrowheads="1"/>
          </p:cNvSpPr>
          <p:nvPr/>
        </p:nvSpPr>
        <p:spPr bwMode="auto">
          <a:xfrm>
            <a:off x="457200" y="4800600"/>
            <a:ext cx="30194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Force of kinetic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k</a:t>
            </a:r>
            <a:endParaRPr lang="en-US">
              <a:solidFill>
                <a:schemeClr val="accent2"/>
              </a:solidFill>
              <a:latin typeface="Arial Narrow" pitchFamily="-84" charset="0"/>
            </a:endParaRPr>
          </a:p>
        </p:txBody>
      </p:sp>
      <p:sp>
        <p:nvSpPr>
          <p:cNvPr id="51207" name="Text Box 7"/>
          <p:cNvSpPr txBox="1">
            <a:spLocks noChangeArrowheads="1"/>
          </p:cNvSpPr>
          <p:nvPr/>
        </p:nvSpPr>
        <p:spPr bwMode="auto">
          <a:xfrm>
            <a:off x="3429000" y="2209800"/>
            <a:ext cx="51054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until just before the beginning of its movement</a:t>
            </a:r>
            <a:endParaRPr lang="en-US">
              <a:solidFill>
                <a:srgbClr val="003300"/>
              </a:solidFill>
            </a:endParaRPr>
          </a:p>
        </p:txBody>
      </p:sp>
      <p:sp>
        <p:nvSpPr>
          <p:cNvPr id="51208" name="Text Box 8"/>
          <p:cNvSpPr txBox="1">
            <a:spLocks noChangeArrowheads="1"/>
          </p:cNvSpPr>
          <p:nvPr/>
        </p:nvSpPr>
        <p:spPr bwMode="auto">
          <a:xfrm>
            <a:off x="3657600" y="4953000"/>
            <a:ext cx="5029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during its movement</a:t>
            </a:r>
            <a:endParaRPr lang="en-US">
              <a:solidFill>
                <a:srgbClr val="003300"/>
              </a:solidFill>
            </a:endParaRPr>
          </a:p>
        </p:txBody>
      </p:sp>
      <p:graphicFrame>
        <p:nvGraphicFramePr>
          <p:cNvPr id="51209" name="Object 3"/>
          <p:cNvGraphicFramePr>
            <a:graphicFrameLocks noChangeAspect="1"/>
          </p:cNvGraphicFramePr>
          <p:nvPr/>
        </p:nvGraphicFramePr>
        <p:xfrm>
          <a:off x="1009650" y="5353050"/>
          <a:ext cx="1617663" cy="623888"/>
        </p:xfrm>
        <a:graphic>
          <a:graphicData uri="http://schemas.openxmlformats.org/presentationml/2006/ole">
            <mc:AlternateContent xmlns:mc="http://schemas.openxmlformats.org/markup-compatibility/2006">
              <mc:Choice xmlns:v="urn:schemas-microsoft-com:vml" Requires="v">
                <p:oleObj spid="_x0000_s188668" name="Equation" r:id="rId5" imgW="876300" imgH="368300" progId="Equation.DSMT4">
                  <p:embed/>
                </p:oleObj>
              </mc:Choice>
              <mc:Fallback>
                <p:oleObj name="Equation" r:id="rId5" imgW="876300" imgH="368300" progId="Equation.DSMT4">
                  <p:embed/>
                  <p:pic>
                    <p:nvPicPr>
                      <p:cNvPr id="5120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5353050"/>
                        <a:ext cx="1617663"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10" name="Text Box 10"/>
          <p:cNvSpPr txBox="1">
            <a:spLocks noChangeArrowheads="1"/>
          </p:cNvSpPr>
          <p:nvPr/>
        </p:nvSpPr>
        <p:spPr bwMode="auto">
          <a:xfrm>
            <a:off x="762000" y="1676400"/>
            <a:ext cx="7696200" cy="457200"/>
          </a:xfrm>
          <a:prstGeom prst="rect">
            <a:avLst/>
          </a:prstGeom>
          <a:noFill/>
          <a:ln w="9525">
            <a:noFill/>
            <a:miter lim="800000"/>
            <a:headEnd/>
            <a:tailEnd/>
          </a:ln>
        </p:spPr>
        <p:txBody>
          <a:bodyPr>
            <a:prstTxWarp prst="textNoShape">
              <a:avLst/>
            </a:prstTxWarp>
            <a:spAutoFit/>
          </a:bodyPr>
          <a:lstStyle/>
          <a:p>
            <a:r>
              <a:rPr lang="en-US" dirty="0">
                <a:solidFill>
                  <a:schemeClr val="accent2"/>
                </a:solidFill>
                <a:latin typeface="Monotype Corsiva" pitchFamily="-84" charset="0"/>
              </a:rPr>
              <a:t>These forces are either proportional to the speed or the normal force.</a:t>
            </a:r>
          </a:p>
        </p:txBody>
      </p:sp>
      <p:sp>
        <p:nvSpPr>
          <p:cNvPr id="51211" name="Text Box 11"/>
          <p:cNvSpPr txBox="1">
            <a:spLocks noChangeArrowheads="1"/>
          </p:cNvSpPr>
          <p:nvPr/>
        </p:nvSpPr>
        <p:spPr bwMode="auto">
          <a:xfrm>
            <a:off x="304800" y="3124200"/>
            <a:ext cx="1082675"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Empirical Formula </a:t>
            </a:r>
          </a:p>
        </p:txBody>
      </p:sp>
      <p:sp>
        <p:nvSpPr>
          <p:cNvPr id="51212" name="Text Box 12"/>
          <p:cNvSpPr txBox="1">
            <a:spLocks noChangeArrowheads="1"/>
          </p:cNvSpPr>
          <p:nvPr/>
        </p:nvSpPr>
        <p:spPr bwMode="auto">
          <a:xfrm>
            <a:off x="3352800" y="3140075"/>
            <a:ext cx="18288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Monotype Corsiva" pitchFamily="-84" charset="0"/>
              </a:rPr>
              <a:t>What does this formula tell you? </a:t>
            </a:r>
          </a:p>
        </p:txBody>
      </p:sp>
      <p:sp>
        <p:nvSpPr>
          <p:cNvPr id="51213" name="Text Box 13"/>
          <p:cNvSpPr txBox="1">
            <a:spLocks noChangeArrowheads="1"/>
          </p:cNvSpPr>
          <p:nvPr/>
        </p:nvSpPr>
        <p:spPr bwMode="auto">
          <a:xfrm>
            <a:off x="5318125" y="3140075"/>
            <a:ext cx="2987675" cy="707886"/>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dirty="0">
                <a:solidFill>
                  <a:srgbClr val="800000"/>
                </a:solidFill>
                <a:latin typeface="Arial Narrow" pitchFamily="-84" charset="0"/>
              </a:rPr>
              <a:t>Static friction force increases till it reaches the limit!!</a:t>
            </a:r>
          </a:p>
        </p:txBody>
      </p:sp>
      <p:sp>
        <p:nvSpPr>
          <p:cNvPr id="51214" name="Text Box 14"/>
          <p:cNvSpPr txBox="1">
            <a:spLocks noChangeArrowheads="1"/>
          </p:cNvSpPr>
          <p:nvPr/>
        </p:nvSpPr>
        <p:spPr bwMode="auto">
          <a:xfrm>
            <a:off x="1752600" y="3994150"/>
            <a:ext cx="6553200"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Beyond the limit, the object moves, and there is </a:t>
            </a:r>
            <a:r>
              <a:rPr lang="en-US" sz="2000" b="1" u="sng">
                <a:solidFill>
                  <a:srgbClr val="003300"/>
                </a:solidFill>
                <a:latin typeface="Arial Narrow" pitchFamily="-84" charset="0"/>
              </a:rPr>
              <a:t>NO MORE</a:t>
            </a:r>
            <a:r>
              <a:rPr lang="en-US" sz="2000">
                <a:solidFill>
                  <a:srgbClr val="800000"/>
                </a:solidFill>
                <a:latin typeface="Arial Narrow" pitchFamily="-84" charset="0"/>
              </a:rPr>
              <a:t> static friction but the kinetic friction takes it over.</a:t>
            </a:r>
          </a:p>
        </p:txBody>
      </p:sp>
      <p:sp>
        <p:nvSpPr>
          <p:cNvPr id="51215" name="Text Box 15"/>
          <p:cNvSpPr txBox="1">
            <a:spLocks noChangeArrowheads="1"/>
          </p:cNvSpPr>
          <p:nvPr/>
        </p:nvSpPr>
        <p:spPr bwMode="auto">
          <a:xfrm>
            <a:off x="2819400" y="5853113"/>
            <a:ext cx="3751263" cy="395287"/>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Which direction does kinetic friction apply?</a:t>
            </a:r>
          </a:p>
        </p:txBody>
      </p:sp>
      <p:sp>
        <p:nvSpPr>
          <p:cNvPr id="51216" name="Text Box 16"/>
          <p:cNvSpPr txBox="1">
            <a:spLocks noChangeArrowheads="1"/>
          </p:cNvSpPr>
          <p:nvPr/>
        </p:nvSpPr>
        <p:spPr bwMode="auto">
          <a:xfrm>
            <a:off x="6781800" y="5851525"/>
            <a:ext cx="2157413" cy="395288"/>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Opposite to the motion!</a:t>
            </a:r>
          </a:p>
        </p:txBody>
      </p:sp>
      <p:sp>
        <p:nvSpPr>
          <p:cNvPr id="35858" name="Footer Placeholder 18"/>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35859" name="Slide Number Placeholder 19"/>
          <p:cNvSpPr>
            <a:spLocks noGrp="1"/>
          </p:cNvSpPr>
          <p:nvPr>
            <p:ph type="sldNum" sz="quarter" idx="12"/>
          </p:nvPr>
        </p:nvSpPr>
        <p:spPr>
          <a:noFill/>
        </p:spPr>
        <p:txBody>
          <a:bodyPr/>
          <a:lstStyle/>
          <a:p>
            <a:fld id="{B6858CE2-FF82-C04D-B0BA-A6EACC13195B}" type="slidenum">
              <a:rPr lang="en-US" smtClean="0">
                <a:latin typeface="Arial Narrow" pitchFamily="-84" charset="0"/>
              </a:rPr>
              <a:pPr/>
              <a:t>15</a:t>
            </a:fld>
            <a:endParaRPr lang="en-US">
              <a:latin typeface="Arial Narrow" pitchFamily="-84" charset="0"/>
            </a:endParaRPr>
          </a:p>
        </p:txBody>
      </p:sp>
    </p:spTree>
    <p:extLst>
      <p:ext uri="{BB962C8B-B14F-4D97-AF65-F5344CB8AC3E}">
        <p14:creationId xmlns:p14="http://schemas.microsoft.com/office/powerpoint/2010/main" val="23214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4"/>
                                        </p:tgtEl>
                                        <p:attrNameLst>
                                          <p:attrName>style.visibility</p:attrName>
                                        </p:attrNameLst>
                                      </p:cBhvr>
                                      <p:to>
                                        <p:strVal val="visible"/>
                                      </p:to>
                                    </p:set>
                                    <p:animEffect transition="in" filter="wipe(left)">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wipe(left)">
                                      <p:cBhvr>
                                        <p:cTn id="12" dur="500"/>
                                        <p:tgtEl>
                                          <p:spTgt spid="512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1205">
                                            <p:txEl>
                                              <p:pRg st="0" end="0"/>
                                            </p:txEl>
                                          </p:spTgt>
                                        </p:tgtEl>
                                        <p:attrNameLst>
                                          <p:attrName>style.visibility</p:attrName>
                                        </p:attrNameLst>
                                      </p:cBhvr>
                                      <p:to>
                                        <p:strVal val="visible"/>
                                      </p:to>
                                    </p:set>
                                    <p:animEffect transition="in" filter="wipe(left)">
                                      <p:cBhvr>
                                        <p:cTn id="17" dur="500"/>
                                        <p:tgtEl>
                                          <p:spTgt spid="51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1207"/>
                                        </p:tgtEl>
                                        <p:attrNameLst>
                                          <p:attrName>style.visibility</p:attrName>
                                        </p:attrNameLst>
                                      </p:cBhvr>
                                      <p:to>
                                        <p:strVal val="visible"/>
                                      </p:to>
                                    </p:set>
                                    <p:animEffect transition="in" filter="wipe(left)">
                                      <p:cBhvr>
                                        <p:cTn id="22" dur="500"/>
                                        <p:tgtEl>
                                          <p:spTgt spid="512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11"/>
                                        </p:tgtEl>
                                        <p:attrNameLst>
                                          <p:attrName>style.visibility</p:attrName>
                                        </p:attrNameLst>
                                      </p:cBhvr>
                                      <p:to>
                                        <p:strVal val="visible"/>
                                      </p:to>
                                    </p:set>
                                    <p:animEffect transition="in" filter="wipe(left)">
                                      <p:cBhvr>
                                        <p:cTn id="27" dur="500"/>
                                        <p:tgtEl>
                                          <p:spTgt spid="512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1203"/>
                                        </p:tgtEl>
                                        <p:attrNameLst>
                                          <p:attrName>style.visibility</p:attrName>
                                        </p:attrNameLst>
                                      </p:cBhvr>
                                      <p:to>
                                        <p:strVal val="visible"/>
                                      </p:to>
                                    </p:set>
                                    <p:animEffect transition="in" filter="wipe(left)">
                                      <p:cBhvr>
                                        <p:cTn id="32" dur="500"/>
                                        <p:tgtEl>
                                          <p:spTgt spid="5120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51212"/>
                                        </p:tgtEl>
                                        <p:attrNameLst>
                                          <p:attrName>style.visibility</p:attrName>
                                        </p:attrNameLst>
                                      </p:cBhvr>
                                      <p:to>
                                        <p:strVal val="visible"/>
                                      </p:to>
                                    </p:set>
                                    <p:animEffect transition="in" filter="wipe(left)">
                                      <p:cBhvr>
                                        <p:cTn id="37" dur="500"/>
                                        <p:tgtEl>
                                          <p:spTgt spid="512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1213"/>
                                        </p:tgtEl>
                                        <p:attrNameLst>
                                          <p:attrName>style.visibility</p:attrName>
                                        </p:attrNameLst>
                                      </p:cBhvr>
                                      <p:to>
                                        <p:strVal val="visible"/>
                                      </p:to>
                                    </p:set>
                                    <p:animEffect transition="in" filter="wipe(left)">
                                      <p:cBhvr>
                                        <p:cTn id="42" dur="500"/>
                                        <p:tgtEl>
                                          <p:spTgt spid="512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51214"/>
                                        </p:tgtEl>
                                        <p:attrNameLst>
                                          <p:attrName>style.visibility</p:attrName>
                                        </p:attrNameLst>
                                      </p:cBhvr>
                                      <p:to>
                                        <p:strVal val="visible"/>
                                      </p:to>
                                    </p:set>
                                    <p:animEffect transition="in" filter="wipe(left)">
                                      <p:cBhvr>
                                        <p:cTn id="47" dur="500"/>
                                        <p:tgtEl>
                                          <p:spTgt spid="512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51206">
                                            <p:txEl>
                                              <p:pRg st="0" end="0"/>
                                            </p:txEl>
                                          </p:spTgt>
                                        </p:tgtEl>
                                        <p:attrNameLst>
                                          <p:attrName>style.visibility</p:attrName>
                                        </p:attrNameLst>
                                      </p:cBhvr>
                                      <p:to>
                                        <p:strVal val="visible"/>
                                      </p:to>
                                    </p:set>
                                    <p:animEffect transition="in" filter="wipe(left)">
                                      <p:cBhvr>
                                        <p:cTn id="52" dur="500"/>
                                        <p:tgtEl>
                                          <p:spTgt spid="5120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51209"/>
                                        </p:tgtEl>
                                        <p:attrNameLst>
                                          <p:attrName>style.visibility</p:attrName>
                                        </p:attrNameLst>
                                      </p:cBhvr>
                                      <p:to>
                                        <p:strVal val="visible"/>
                                      </p:to>
                                    </p:set>
                                    <p:animEffect transition="in" filter="wipe(left)">
                                      <p:cBhvr>
                                        <p:cTn id="57" dur="500"/>
                                        <p:tgtEl>
                                          <p:spTgt spid="512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51208"/>
                                        </p:tgtEl>
                                        <p:attrNameLst>
                                          <p:attrName>style.visibility</p:attrName>
                                        </p:attrNameLst>
                                      </p:cBhvr>
                                      <p:to>
                                        <p:strVal val="visible"/>
                                      </p:to>
                                    </p:set>
                                    <p:animEffect transition="in" filter="wipe(left)">
                                      <p:cBhvr>
                                        <p:cTn id="62" dur="500"/>
                                        <p:tgtEl>
                                          <p:spTgt spid="5120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1215"/>
                                        </p:tgtEl>
                                        <p:attrNameLst>
                                          <p:attrName>style.visibility</p:attrName>
                                        </p:attrNameLst>
                                      </p:cBhvr>
                                      <p:to>
                                        <p:strVal val="visible"/>
                                      </p:to>
                                    </p:set>
                                    <p:animEffect transition="in" filter="wipe(left)">
                                      <p:cBhvr>
                                        <p:cTn id="67" dur="500"/>
                                        <p:tgtEl>
                                          <p:spTgt spid="512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1216"/>
                                        </p:tgtEl>
                                        <p:attrNameLst>
                                          <p:attrName>style.visibility</p:attrName>
                                        </p:attrNameLst>
                                      </p:cBhvr>
                                      <p:to>
                                        <p:strVal val="visible"/>
                                      </p:to>
                                    </p:set>
                                    <p:animEffect transition="in" filter="wipe(left)">
                                      <p:cBhvr>
                                        <p:cTn id="72" dur="500"/>
                                        <p:tgtEl>
                                          <p:spTgt spid="51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autoUpdateAnimBg="0"/>
      <p:bldP spid="51205" grpId="0" build="p" autoUpdateAnimBg="0"/>
      <p:bldP spid="51206" grpId="0" build="p" autoUpdateAnimBg="0"/>
      <p:bldP spid="51207" grpId="0" animBg="1" autoUpdateAnimBg="0"/>
      <p:bldP spid="51208" grpId="0" animBg="1" autoUpdateAnimBg="0"/>
      <p:bldP spid="51210" grpId="0" build="p" autoUpdateAnimBg="0"/>
      <p:bldP spid="51211" grpId="0" animBg="1" autoUpdateAnimBg="0"/>
      <p:bldP spid="51212" grpId="0" animBg="1" autoUpdateAnimBg="0"/>
      <p:bldP spid="51213" grpId="0" animBg="1" autoUpdateAnimBg="0"/>
      <p:bldP spid="51214" grpId="0" animBg="1" autoUpdateAnimBg="0"/>
      <p:bldP spid="51215" grpId="0" animBg="1"/>
      <p:bldP spid="512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6883" name="Rectangle 6"/>
          <p:cNvSpPr>
            <a:spLocks noGrp="1" noChangeArrowheads="1"/>
          </p:cNvSpPr>
          <p:nvPr>
            <p:ph type="sldNum" sz="quarter" idx="12"/>
          </p:nvPr>
        </p:nvSpPr>
        <p:spPr>
          <a:noFill/>
        </p:spPr>
        <p:txBody>
          <a:bodyPr/>
          <a:lstStyle/>
          <a:p>
            <a:fld id="{D110C8D5-00BA-8B48-AF4C-2B6DD0208503}" type="slidenum">
              <a:rPr lang="en-US">
                <a:latin typeface="Arial Narrow" pitchFamily="-84" charset="0"/>
              </a:rPr>
              <a:pPr/>
              <a:t>16</a:t>
            </a:fld>
            <a:endParaRPr lang="en-US">
              <a:latin typeface="Arial Narrow" pitchFamily="-84" charset="0"/>
            </a:endParaRPr>
          </a:p>
        </p:txBody>
      </p:sp>
      <p:sp>
        <p:nvSpPr>
          <p:cNvPr id="36884" name="Rectangle 2"/>
          <p:cNvSpPr>
            <a:spLocks noChangeArrowheads="1"/>
          </p:cNvSpPr>
          <p:nvPr/>
        </p:nvSpPr>
        <p:spPr bwMode="auto">
          <a:xfrm>
            <a:off x="762000" y="228600"/>
            <a:ext cx="7772400" cy="609600"/>
          </a:xfrm>
          <a:prstGeom prst="rect">
            <a:avLst/>
          </a:prstGeom>
          <a:noFill/>
          <a:ln w="9525">
            <a:noFill/>
            <a:miter lim="800000"/>
            <a:headEnd/>
            <a:tailEnd/>
          </a:ln>
        </p:spPr>
        <p:txBody>
          <a:bodyPr anchor="ctr">
            <a:prstTxWarp prst="textNoShape">
              <a:avLst/>
            </a:prstTxWarp>
          </a:bodyPr>
          <a:lstStyle/>
          <a:p>
            <a:pPr algn="ctr"/>
            <a:r>
              <a:rPr lang="en-US" sz="4400">
                <a:solidFill>
                  <a:srgbClr val="990000"/>
                </a:solidFill>
                <a:latin typeface="Arial Narrow" pitchFamily="-84" charset="0"/>
              </a:rPr>
              <a:t>Look at this problem again…</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pPr algn="ctr"/>
            <a:r>
              <a:rPr lang="en-US">
                <a:solidFill>
                  <a:srgbClr val="FFFF99"/>
                </a:solidFill>
                <a:latin typeface="Arial Narrow" pitchFamily="-84" charset="0"/>
              </a:rPr>
              <a:t>M</a:t>
            </a:r>
          </a:p>
        </p:txBody>
      </p:sp>
      <p:sp>
        <p:nvSpPr>
          <p:cNvPr id="48132" name="Text Box 4"/>
          <p:cNvSpPr txBox="1">
            <a:spLocks noChangeArrowheads="1"/>
          </p:cNvSpPr>
          <p:nvPr/>
        </p:nvSpPr>
        <p:spPr bwMode="auto">
          <a:xfrm>
            <a:off x="838200" y="914400"/>
            <a:ext cx="7270750" cy="4619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Suppose you are pulling a box on a rough surfice, using a rope.</a:t>
            </a:r>
          </a:p>
        </p:txBody>
      </p:sp>
      <p:pic>
        <p:nvPicPr>
          <p:cNvPr id="48133" name="Picture 5" descr="bd05552_"/>
          <p:cNvPicPr>
            <a:picLocks noChangeAspect="1" noChangeArrowheads="1"/>
          </p:cNvPicPr>
          <p:nvPr/>
        </p:nvPicPr>
        <p:blipFill>
          <a:blip r:embed="rId3"/>
          <a:srcRect/>
          <a:stretch>
            <a:fillRect/>
          </a:stretch>
        </p:blipFill>
        <p:spPr bwMode="auto">
          <a:xfrm>
            <a:off x="2438400" y="1501775"/>
            <a:ext cx="1323975" cy="1089025"/>
          </a:xfrm>
          <a:prstGeom prst="rect">
            <a:avLst/>
          </a:prstGeom>
          <a:noFill/>
          <a:ln w="9525">
            <a:noFill/>
            <a:miter lim="800000"/>
            <a:headEnd/>
            <a:tailEnd/>
          </a:ln>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p:spPr>
      </p:cxnSp>
      <p:grpSp>
        <p:nvGrpSpPr>
          <p:cNvPr id="2" name="Group 7"/>
          <p:cNvGrpSpPr>
            <a:grpSpLocks/>
          </p:cNvGrpSpPr>
          <p:nvPr/>
        </p:nvGrpSpPr>
        <p:grpSpPr bwMode="auto">
          <a:xfrm>
            <a:off x="1905000" y="2205038"/>
            <a:ext cx="457200" cy="457200"/>
            <a:chOff x="1200" y="1389"/>
            <a:chExt cx="288" cy="288"/>
          </a:xfrm>
        </p:grpSpPr>
        <p:sp>
          <p:nvSpPr>
            <p:cNvPr id="36924"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5" name="Text Box 9"/>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chemeClr val="accent2"/>
                </a:solidFill>
                <a:latin typeface="Monotype Corsiva" pitchFamily="-84" charset="0"/>
              </a:rPr>
              <a:t>What are the forces being exerted on the box?</a:t>
            </a:r>
          </a:p>
        </p:txBody>
      </p:sp>
      <p:sp>
        <p:nvSpPr>
          <p:cNvPr id="48139" name="Text Box 11"/>
          <p:cNvSpPr txBox="1">
            <a:spLocks noChangeArrowheads="1"/>
          </p:cNvSpPr>
          <p:nvPr/>
        </p:nvSpPr>
        <p:spPr bwMode="auto">
          <a:xfrm>
            <a:off x="4635500" y="2362200"/>
            <a:ext cx="27432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Gravitational force: </a:t>
            </a:r>
            <a:r>
              <a:rPr lang="en-US" b="1">
                <a:solidFill>
                  <a:srgbClr val="800000"/>
                </a:solidFill>
                <a:latin typeface="Monotype Corsiva" pitchFamily="-84" charset="0"/>
              </a:rPr>
              <a:t>F</a:t>
            </a:r>
            <a:r>
              <a:rPr lang="en-US" b="1" baseline="-25000">
                <a:solidFill>
                  <a:srgbClr val="800000"/>
                </a:solidFill>
                <a:latin typeface="Monotype Corsiva" pitchFamily="-84" charset="0"/>
              </a:rPr>
              <a:t>g</a:t>
            </a:r>
          </a:p>
        </p:txBody>
      </p:sp>
      <p:sp>
        <p:nvSpPr>
          <p:cNvPr id="48140" name="Text Box 12"/>
          <p:cNvSpPr txBox="1">
            <a:spLocks noChangeArrowheads="1"/>
          </p:cNvSpPr>
          <p:nvPr/>
        </p:nvSpPr>
        <p:spPr bwMode="auto">
          <a:xfrm>
            <a:off x="4635500" y="2743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Normal force: </a:t>
            </a:r>
            <a:r>
              <a:rPr lang="en-US" b="1">
                <a:solidFill>
                  <a:srgbClr val="800000"/>
                </a:solidFill>
                <a:latin typeface="Monotype Corsiva" pitchFamily="-84" charset="0"/>
              </a:rPr>
              <a:t>n</a:t>
            </a:r>
            <a:endParaRPr lang="en-US" b="1" baseline="-25000">
              <a:solidFill>
                <a:srgbClr val="800000"/>
              </a:solidFill>
              <a:latin typeface="Monotype Corsiva" pitchFamily="-84" charset="0"/>
            </a:endParaRPr>
          </a:p>
        </p:txBody>
      </p:sp>
      <p:sp>
        <p:nvSpPr>
          <p:cNvPr id="48141" name="Text Box 13"/>
          <p:cNvSpPr txBox="1">
            <a:spLocks noChangeArrowheads="1"/>
          </p:cNvSpPr>
          <p:nvPr/>
        </p:nvSpPr>
        <p:spPr bwMode="auto">
          <a:xfrm>
            <a:off x="4635500" y="3124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Tension force: </a:t>
            </a:r>
            <a:r>
              <a:rPr lang="en-US" b="1">
                <a:solidFill>
                  <a:srgbClr val="800000"/>
                </a:solidFill>
                <a:latin typeface="Monotype Corsiva" pitchFamily="-84" charset="0"/>
              </a:rPr>
              <a:t>T</a:t>
            </a:r>
            <a:endParaRPr lang="en-US" b="1" baseline="-25000">
              <a:solidFill>
                <a:srgbClr val="800000"/>
              </a:solidFill>
              <a:latin typeface="Monotype Corsiva" pitchFamily="-84"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6922"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23" name="Text Box 17"/>
            <p:cNvSpPr txBox="1">
              <a:spLocks noChangeArrowheads="1"/>
            </p:cNvSpPr>
            <p:nvPr/>
          </p:nvSpPr>
          <p:spPr bwMode="auto">
            <a:xfrm>
              <a:off x="1358" y="1872"/>
              <a:ext cx="562" cy="288"/>
            </a:xfrm>
            <a:prstGeom prst="rect">
              <a:avLst/>
            </a:prstGeom>
            <a:noFill/>
            <a:ln w="9525">
              <a:noFill/>
              <a:miter lim="800000"/>
              <a:headEnd/>
              <a:tailEnd/>
            </a:ln>
          </p:spPr>
          <p:txBody>
            <a:bodyPr wrap="none">
              <a:prstTxWarp prst="textNoShape">
                <a:avLst/>
              </a:prstTxWarp>
              <a:spAutoFit/>
            </a:bodyPr>
            <a:lstStyle/>
            <a:p>
              <a:r>
                <a:rPr lang="en-US" b="1">
                  <a:solidFill>
                    <a:srgbClr val="FFFF99"/>
                  </a:solidFill>
                  <a:latin typeface="Monotype Corsiva" pitchFamily="-84" charset="0"/>
                </a:rPr>
                <a:t>n=</a:t>
              </a:r>
              <a:r>
                <a:rPr lang="en-US" b="1">
                  <a:solidFill>
                    <a:srgbClr val="800000"/>
                  </a:solidFill>
                  <a:latin typeface="Monotype Corsiva" pitchFamily="-84" charset="0"/>
                </a:rPr>
                <a:t> </a:t>
              </a:r>
              <a:r>
                <a:rPr lang="en-US" b="1">
                  <a:solidFill>
                    <a:srgbClr val="FFFF99"/>
                  </a:solidFill>
                  <a:latin typeface="Monotype Corsiva" pitchFamily="-84" charset="0"/>
                </a:rPr>
                <a:t>-F</a:t>
              </a:r>
              <a:r>
                <a:rPr lang="en-US" baseline="-25000">
                  <a:solidFill>
                    <a:srgbClr val="FFFF99"/>
                  </a:solidFill>
                  <a:latin typeface="Monotype Corsiva" pitchFamily="-84" charset="0"/>
                </a:rPr>
                <a:t>g</a:t>
              </a:r>
              <a:endParaRPr lang="en-US" b="1">
                <a:solidFill>
                  <a:srgbClr val="FFFF99"/>
                </a:solidFill>
                <a:latin typeface="Monotype Corsiva" pitchFamily="-84"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6920"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1" name="Text Box 20"/>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prstTxWarp prst="textNoShape">
              <a:avLst/>
            </a:prstTxWarp>
            <a:spAutoFit/>
          </a:bodyPr>
          <a:lstStyle/>
          <a:p>
            <a:r>
              <a:rPr lang="en-US" sz="1800">
                <a:solidFill>
                  <a:srgbClr val="800000"/>
                </a:solidFill>
                <a:latin typeface="Monotype Corsiva" pitchFamily="-84" charset="0"/>
              </a:rPr>
              <a:t>Free-body diagram</a:t>
            </a:r>
            <a:endParaRPr lang="en-US" sz="1800" b="1" baseline="-25000">
              <a:solidFill>
                <a:srgbClr val="800000"/>
              </a:solidFill>
              <a:latin typeface="Monotype Corsiva" pitchFamily="-84"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6918" name="Text Box 23"/>
            <p:cNvSpPr txBox="1">
              <a:spLocks noChangeArrowheads="1"/>
            </p:cNvSpPr>
            <p:nvPr/>
          </p:nvSpPr>
          <p:spPr bwMode="auto">
            <a:xfrm>
              <a:off x="1064" y="2829"/>
              <a:ext cx="616" cy="288"/>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9"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grpSp>
      <p:sp>
        <p:nvSpPr>
          <p:cNvPr id="48153" name="Text Box 25"/>
          <p:cNvSpPr txBox="1">
            <a:spLocks noChangeArrowheads="1"/>
          </p:cNvSpPr>
          <p:nvPr/>
        </p:nvSpPr>
        <p:spPr bwMode="auto">
          <a:xfrm>
            <a:off x="3429000" y="4038600"/>
            <a:ext cx="2209800" cy="830263"/>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Total force: </a:t>
            </a:r>
          </a:p>
          <a:p>
            <a:r>
              <a:rPr lang="en-US" b="1">
                <a:solidFill>
                  <a:srgbClr val="800000"/>
                </a:solidFill>
                <a:latin typeface="Monotype Corsiva" pitchFamily="-84" charset="0"/>
              </a:rPr>
              <a:t>F=F</a:t>
            </a:r>
            <a:r>
              <a:rPr lang="en-US" b="1" baseline="-25000">
                <a:solidFill>
                  <a:srgbClr val="800000"/>
                </a:solidFill>
                <a:latin typeface="Monotype Corsiva" pitchFamily="-84" charset="0"/>
              </a:rPr>
              <a:t>g</a:t>
            </a:r>
            <a:r>
              <a:rPr lang="en-US" b="1">
                <a:solidFill>
                  <a:srgbClr val="800000"/>
                </a:solidFill>
                <a:latin typeface="Monotype Corsiva" pitchFamily="-84" charset="0"/>
              </a:rPr>
              <a:t>+n+T+F</a:t>
            </a:r>
            <a:r>
              <a:rPr lang="en-US" b="1" baseline="-25000">
                <a:solidFill>
                  <a:srgbClr val="800000"/>
                </a:solidFill>
                <a:latin typeface="Monotype Corsiva" pitchFamily="-84" charset="0"/>
              </a:rPr>
              <a:t>f</a:t>
            </a: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10897" name="Equation" r:id="rId4" imgW="495000" imgH="253800" progId="Equation.3">
                  <p:embed/>
                </p:oleObj>
              </mc:Choice>
              <mc:Fallback>
                <p:oleObj name="Equation" r:id="rId4" imgW="495000" imgH="253800" progId="Equation.3">
                  <p:embed/>
                  <p:pic>
                    <p:nvPicPr>
                      <p:cNvPr id="481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If </a:t>
            </a:r>
            <a:r>
              <a:rPr lang="en-US" b="1">
                <a:solidFill>
                  <a:srgbClr val="800000"/>
                </a:solidFill>
                <a:latin typeface="Monotype Corsiva" pitchFamily="-84" charset="0"/>
              </a:rPr>
              <a:t>T </a:t>
            </a:r>
            <a:r>
              <a:rPr lang="en-US">
                <a:solidFill>
                  <a:srgbClr val="800000"/>
                </a:solidFill>
                <a:latin typeface="Monotype Corsiva" pitchFamily="-84" charset="0"/>
              </a:rPr>
              <a:t>is a constant force, a</a:t>
            </a:r>
            <a:r>
              <a:rPr lang="en-US" baseline="-25000">
                <a:solidFill>
                  <a:srgbClr val="800000"/>
                </a:solidFill>
                <a:latin typeface="Monotype Corsiva" pitchFamily="-84" charset="0"/>
              </a:rPr>
              <a:t>x</a:t>
            </a:r>
            <a:r>
              <a:rPr lang="en-US">
                <a:solidFill>
                  <a:srgbClr val="800000"/>
                </a:solidFill>
                <a:latin typeface="Monotype Corsiva" pitchFamily="-84" charset="0"/>
              </a:rPr>
              <a:t>, is constant</a:t>
            </a:r>
            <a:endParaRPr lang="en-US" b="1" baseline="-25000">
              <a:solidFill>
                <a:srgbClr val="800000"/>
              </a:solidFill>
              <a:latin typeface="Monotype Corsiva" pitchFamily="-84"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10898" name="Equation" r:id="rId6" imgW="342720" imgH="241200" progId="Equation.3">
                  <p:embed/>
                </p:oleObj>
              </mc:Choice>
              <mc:Fallback>
                <p:oleObj name="Equation" r:id="rId6" imgW="342720" imgH="241200" progId="Equation.3">
                  <p:embed/>
                  <p:pic>
                    <p:nvPicPr>
                      <p:cNvPr id="4815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10899" name="Equation" r:id="rId8" imgW="507960" imgH="253800" progId="Equation.3">
                  <p:embed/>
                </p:oleObj>
              </mc:Choice>
              <mc:Fallback>
                <p:oleObj name="Equation" r:id="rId8" imgW="507960" imgH="253800" progId="Equation.3">
                  <p:embed/>
                  <p:pic>
                    <p:nvPicPr>
                      <p:cNvPr id="4815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8" name="Object 5"/>
          <p:cNvGraphicFramePr>
            <a:graphicFrameLocks noChangeAspect="1"/>
          </p:cNvGraphicFramePr>
          <p:nvPr/>
        </p:nvGraphicFramePr>
        <p:xfrm>
          <a:off x="7762875" y="3946525"/>
          <a:ext cx="1152525" cy="525463"/>
        </p:xfrm>
        <a:graphic>
          <a:graphicData uri="http://schemas.openxmlformats.org/presentationml/2006/ole">
            <mc:AlternateContent xmlns:mc="http://schemas.openxmlformats.org/markup-compatibility/2006">
              <mc:Choice xmlns:v="urn:schemas-microsoft-com:vml" Requires="v">
                <p:oleObj spid="_x0000_s210900" name="Equation" r:id="rId10" imgW="762000" imgH="419100" progId="Equation.DSMT4">
                  <p:embed/>
                </p:oleObj>
              </mc:Choice>
              <mc:Fallback>
                <p:oleObj name="Equation" r:id="rId10" imgW="762000" imgH="419100" progId="Equation.DSMT4">
                  <p:embed/>
                  <p:pic>
                    <p:nvPicPr>
                      <p:cNvPr id="4815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2875" y="3946525"/>
                        <a:ext cx="1152525" cy="525463"/>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59" name="Object 6"/>
          <p:cNvGraphicFramePr>
            <a:graphicFrameLocks noChangeAspect="1"/>
          </p:cNvGraphicFramePr>
          <p:nvPr/>
        </p:nvGraphicFramePr>
        <p:xfrm>
          <a:off x="7772400" y="4572000"/>
          <a:ext cx="635000" cy="304800"/>
        </p:xfrm>
        <a:graphic>
          <a:graphicData uri="http://schemas.openxmlformats.org/presentationml/2006/ole">
            <mc:AlternateContent xmlns:mc="http://schemas.openxmlformats.org/markup-compatibility/2006">
              <mc:Choice xmlns:v="urn:schemas-microsoft-com:vml" Requires="v">
                <p:oleObj spid="_x0000_s210901" name="Equation" r:id="rId12" imgW="419040" imgH="241200" progId="Equation.3">
                  <p:embed/>
                </p:oleObj>
              </mc:Choice>
              <mc:Fallback>
                <p:oleObj name="Equation" r:id="rId12" imgW="419040" imgH="241200" progId="Equation.3">
                  <p:embed/>
                  <p:pic>
                    <p:nvPicPr>
                      <p:cNvPr id="48159"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4572000"/>
                        <a:ext cx="635000" cy="304800"/>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10902" name="Equation" r:id="rId14" imgW="330120" imgH="177480" progId="Equation.3">
                  <p:embed/>
                </p:oleObj>
              </mc:Choice>
              <mc:Fallback>
                <p:oleObj name="Equation" r:id="rId14" imgW="330120" imgH="177480" progId="Equation.3">
                  <p:embed/>
                  <p:pic>
                    <p:nvPicPr>
                      <p:cNvPr id="4816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pSp>
        <p:nvGrpSpPr>
          <p:cNvPr id="6" name="Group 33"/>
          <p:cNvGrpSpPr>
            <a:grpSpLocks/>
          </p:cNvGrpSpPr>
          <p:nvPr/>
        </p:nvGrpSpPr>
        <p:grpSpPr bwMode="auto">
          <a:xfrm>
            <a:off x="479425" y="4173538"/>
            <a:ext cx="892175" cy="785812"/>
            <a:chOff x="1358" y="1872"/>
            <a:chExt cx="562" cy="624"/>
          </a:xfrm>
        </p:grpSpPr>
        <p:sp>
          <p:nvSpPr>
            <p:cNvPr id="36916"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17" name="Text Box 35"/>
            <p:cNvSpPr txBox="1">
              <a:spLocks noChangeArrowheads="1"/>
            </p:cNvSpPr>
            <p:nvPr/>
          </p:nvSpPr>
          <p:spPr bwMode="auto">
            <a:xfrm>
              <a:off x="1358" y="1872"/>
              <a:ext cx="562" cy="363"/>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Monotype Corsiva" pitchFamily="-84" charset="0"/>
                </a:rPr>
                <a:t>n= -F</a:t>
              </a:r>
              <a:r>
                <a:rPr lang="en-US" baseline="-25000">
                  <a:solidFill>
                    <a:srgbClr val="A50021"/>
                  </a:solidFill>
                  <a:latin typeface="Monotype Corsiva" pitchFamily="-84" charset="0"/>
                </a:rPr>
                <a:t>g</a:t>
              </a:r>
              <a:endParaRPr lang="en-US" b="1">
                <a:solidFill>
                  <a:srgbClr val="A50021"/>
                </a:solidFill>
                <a:latin typeface="Monotype Corsiva" pitchFamily="-84"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6914" name="Text Box 37"/>
            <p:cNvSpPr txBox="1">
              <a:spLocks noChangeArrowheads="1"/>
            </p:cNvSpPr>
            <p:nvPr/>
          </p:nvSpPr>
          <p:spPr bwMode="auto">
            <a:xfrm>
              <a:off x="1064" y="2828"/>
              <a:ext cx="616" cy="363"/>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5"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6912"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13" name="Text Box 41"/>
            <p:cNvSpPr txBox="1">
              <a:spLocks noChangeArrowheads="1"/>
            </p:cNvSpPr>
            <p:nvPr/>
          </p:nvSpPr>
          <p:spPr bwMode="auto">
            <a:xfrm>
              <a:off x="1238" y="1389"/>
              <a:ext cx="212" cy="3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graphicFrame>
        <p:nvGraphicFramePr>
          <p:cNvPr id="48170" name="Object 8"/>
          <p:cNvGraphicFramePr>
            <a:graphicFrameLocks noChangeAspect="1"/>
          </p:cNvGraphicFramePr>
          <p:nvPr/>
        </p:nvGraphicFramePr>
        <p:xfrm>
          <a:off x="6373813" y="4116388"/>
          <a:ext cx="865187" cy="287337"/>
        </p:xfrm>
        <a:graphic>
          <a:graphicData uri="http://schemas.openxmlformats.org/presentationml/2006/ole">
            <mc:AlternateContent xmlns:mc="http://schemas.openxmlformats.org/markup-compatibility/2006">
              <mc:Choice xmlns:v="urn:schemas-microsoft-com:vml" Requires="v">
                <p:oleObj spid="_x0000_s210903" name="Equation" r:id="rId16" imgW="571500" imgH="228600" progId="Equation.DSMT4">
                  <p:embed/>
                </p:oleObj>
              </mc:Choice>
              <mc:Fallback>
                <p:oleObj name="Equation" r:id="rId16" imgW="571500" imgH="228600" progId="Equation.DSMT4">
                  <p:embed/>
                  <p:pic>
                    <p:nvPicPr>
                      <p:cNvPr id="4817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813" y="4116388"/>
                        <a:ext cx="865187" cy="2873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1" name="Object 9"/>
          <p:cNvGraphicFramePr>
            <a:graphicFrameLocks noChangeAspect="1"/>
          </p:cNvGraphicFramePr>
          <p:nvPr/>
        </p:nvGraphicFramePr>
        <p:xfrm>
          <a:off x="7235825" y="4114800"/>
          <a:ext cx="460375" cy="255588"/>
        </p:xfrm>
        <a:graphic>
          <a:graphicData uri="http://schemas.openxmlformats.org/presentationml/2006/ole">
            <mc:AlternateContent xmlns:mc="http://schemas.openxmlformats.org/markup-compatibility/2006">
              <mc:Choice xmlns:v="urn:schemas-microsoft-com:vml" Requires="v">
                <p:oleObj spid="_x0000_s210904" name="Equation" r:id="rId18" imgW="304800" imgH="203200" progId="Equation.DSMT4">
                  <p:embed/>
                </p:oleObj>
              </mc:Choice>
              <mc:Fallback>
                <p:oleObj name="Equation" r:id="rId18" imgW="304800" imgH="203200" progId="Equation.DSMT4">
                  <p:embed/>
                  <p:pic>
                    <p:nvPicPr>
                      <p:cNvPr id="48171"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5825" y="4114800"/>
                        <a:ext cx="460375" cy="2555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2" name="Object 10"/>
          <p:cNvGraphicFramePr>
            <a:graphicFrameLocks noChangeAspect="1"/>
          </p:cNvGraphicFramePr>
          <p:nvPr/>
        </p:nvGraphicFramePr>
        <p:xfrm>
          <a:off x="6289675" y="4541838"/>
          <a:ext cx="822325" cy="288925"/>
        </p:xfrm>
        <a:graphic>
          <a:graphicData uri="http://schemas.openxmlformats.org/presentationml/2006/ole">
            <mc:AlternateContent xmlns:mc="http://schemas.openxmlformats.org/markup-compatibility/2006">
              <mc:Choice xmlns:v="urn:schemas-microsoft-com:vml" Requires="v">
                <p:oleObj spid="_x0000_s210905" name="Equation" r:id="rId20" imgW="635000" imgH="228600" progId="Equation.DSMT4">
                  <p:embed/>
                </p:oleObj>
              </mc:Choice>
              <mc:Fallback>
                <p:oleObj name="Equation" r:id="rId20" imgW="635000" imgH="228600" progId="Equation.DSMT4">
                  <p:embed/>
                  <p:pic>
                    <p:nvPicPr>
                      <p:cNvPr id="48172"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9675" y="4541838"/>
                        <a:ext cx="822325" cy="2889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10906" name="Equation" r:id="rId22" imgW="444240" imgH="241200" progId="Equation.3">
                  <p:embed/>
                </p:oleObj>
              </mc:Choice>
              <mc:Fallback>
                <p:oleObj name="Equation" r:id="rId22" imgW="444240" imgH="241200" progId="Equation.3">
                  <p:embed/>
                  <p:pic>
                    <p:nvPicPr>
                      <p:cNvPr id="48173"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10907" name="Equation" r:id="rId24" imgW="126720" imgH="177480" progId="Equation.3">
                  <p:embed/>
                </p:oleObj>
              </mc:Choice>
              <mc:Fallback>
                <p:oleObj name="Equation" r:id="rId24" imgW="126720" imgH="177480" progId="Equation.3">
                  <p:embed/>
                  <p:pic>
                    <p:nvPicPr>
                      <p:cNvPr id="48174"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5" name="Object 13"/>
          <p:cNvGraphicFramePr>
            <a:graphicFrameLocks noChangeAspect="1"/>
          </p:cNvGraphicFramePr>
          <p:nvPr/>
        </p:nvGraphicFramePr>
        <p:xfrm>
          <a:off x="5378450" y="5137150"/>
          <a:ext cx="1049338" cy="338138"/>
        </p:xfrm>
        <a:graphic>
          <a:graphicData uri="http://schemas.openxmlformats.org/presentationml/2006/ole">
            <mc:AlternateContent xmlns:mc="http://schemas.openxmlformats.org/markup-compatibility/2006">
              <mc:Choice xmlns:v="urn:schemas-microsoft-com:vml" Requires="v">
                <p:oleObj spid="_x0000_s210908" name="Equation" r:id="rId26" imgW="647700" imgH="203200" progId="Equation.DSMT4">
                  <p:embed/>
                </p:oleObj>
              </mc:Choice>
              <mc:Fallback>
                <p:oleObj name="Equation" r:id="rId26" imgW="647700" imgH="203200" progId="Equation.DSMT4">
                  <p:embed/>
                  <p:pic>
                    <p:nvPicPr>
                      <p:cNvPr id="48175"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78450" y="5137150"/>
                        <a:ext cx="1049338" cy="3381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6" name="Object 14"/>
          <p:cNvGraphicFramePr>
            <a:graphicFrameLocks noChangeAspect="1"/>
          </p:cNvGraphicFramePr>
          <p:nvPr/>
        </p:nvGraphicFramePr>
        <p:xfrm>
          <a:off x="6397625" y="5005388"/>
          <a:ext cx="1603375" cy="601662"/>
        </p:xfrm>
        <a:graphic>
          <a:graphicData uri="http://schemas.openxmlformats.org/presentationml/2006/ole">
            <mc:AlternateContent xmlns:mc="http://schemas.openxmlformats.org/markup-compatibility/2006">
              <mc:Choice xmlns:v="urn:schemas-microsoft-com:vml" Requires="v">
                <p:oleObj spid="_x0000_s210909" name="Equation" r:id="rId28" imgW="990600" imgH="469900" progId="Equation.DSMT4">
                  <p:embed/>
                </p:oleObj>
              </mc:Choice>
              <mc:Fallback>
                <p:oleObj name="Equation" r:id="rId28" imgW="990600" imgH="469900" progId="Equation.DSMT4">
                  <p:embed/>
                  <p:pic>
                    <p:nvPicPr>
                      <p:cNvPr id="48176"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97625" y="5005388"/>
                        <a:ext cx="1603375" cy="6016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7" name="Object 15"/>
          <p:cNvGraphicFramePr>
            <a:graphicFrameLocks noChangeAspect="1"/>
          </p:cNvGraphicFramePr>
          <p:nvPr/>
        </p:nvGraphicFramePr>
        <p:xfrm>
          <a:off x="5286375" y="5735638"/>
          <a:ext cx="920750" cy="361950"/>
        </p:xfrm>
        <a:graphic>
          <a:graphicData uri="http://schemas.openxmlformats.org/presentationml/2006/ole">
            <mc:AlternateContent xmlns:mc="http://schemas.openxmlformats.org/markup-compatibility/2006">
              <mc:Choice xmlns:v="urn:schemas-microsoft-com:vml" Requires="v">
                <p:oleObj spid="_x0000_s210910" name="Equation" r:id="rId30" imgW="584200" imgH="228600" progId="Equation.DSMT4">
                  <p:embed/>
                </p:oleObj>
              </mc:Choice>
              <mc:Fallback>
                <p:oleObj name="Equation" r:id="rId30" imgW="584200" imgH="228600" progId="Equation.DSMT4">
                  <p:embed/>
                  <p:pic>
                    <p:nvPicPr>
                      <p:cNvPr id="48177"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86375" y="5735638"/>
                        <a:ext cx="920750" cy="3619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8" name="Object 16"/>
          <p:cNvGraphicFramePr>
            <a:graphicFrameLocks noChangeAspect="1"/>
          </p:cNvGraphicFramePr>
          <p:nvPr/>
        </p:nvGraphicFramePr>
        <p:xfrm>
          <a:off x="6251575" y="5643563"/>
          <a:ext cx="1901825" cy="604837"/>
        </p:xfrm>
        <a:graphic>
          <a:graphicData uri="http://schemas.openxmlformats.org/presentationml/2006/ole">
            <mc:AlternateContent xmlns:mc="http://schemas.openxmlformats.org/markup-compatibility/2006">
              <mc:Choice xmlns:v="urn:schemas-microsoft-com:vml" Requires="v">
                <p:oleObj spid="_x0000_s210911" name="Equation" r:id="rId32" imgW="1206500" imgH="469900" progId="Equation.DSMT4">
                  <p:embed/>
                </p:oleObj>
              </mc:Choice>
              <mc:Fallback>
                <p:oleObj name="Equation" r:id="rId32" imgW="1206500" imgH="469900" progId="Equation.DSMT4">
                  <p:embed/>
                  <p:pic>
                    <p:nvPicPr>
                      <p:cNvPr id="48178"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51575" y="5643563"/>
                        <a:ext cx="1901825" cy="604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6904" name="Footer Placeholder 5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55" name="Text Box 13"/>
          <p:cNvSpPr txBox="1">
            <a:spLocks noChangeArrowheads="1"/>
          </p:cNvSpPr>
          <p:nvPr/>
        </p:nvSpPr>
        <p:spPr bwMode="auto">
          <a:xfrm>
            <a:off x="4635500" y="3505200"/>
            <a:ext cx="2438400" cy="461963"/>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Friction force: </a:t>
            </a:r>
            <a:r>
              <a:rPr lang="en-US" b="1">
                <a:solidFill>
                  <a:srgbClr val="800000"/>
                </a:solidFill>
                <a:latin typeface="Monotype Corsiva" pitchFamily="-84" charset="0"/>
              </a:rPr>
              <a:t>F</a:t>
            </a:r>
            <a:r>
              <a:rPr lang="en-US" sz="2000" b="1" baseline="-25000">
                <a:solidFill>
                  <a:srgbClr val="800000"/>
                </a:solidFill>
                <a:latin typeface="Monotype Corsiva" pitchFamily="-84" charset="0"/>
              </a:rPr>
              <a:t>f</a:t>
            </a:r>
            <a:endParaRPr lang="en-US" b="1" baseline="-25000">
              <a:solidFill>
                <a:srgbClr val="800000"/>
              </a:solidFill>
              <a:latin typeface="Monotype Corsiva" pitchFamily="-84" charset="0"/>
            </a:endParaRPr>
          </a:p>
        </p:txBody>
      </p:sp>
      <p:grpSp>
        <p:nvGrpSpPr>
          <p:cNvPr id="10" name="Group 64"/>
          <p:cNvGrpSpPr>
            <a:grpSpLocks/>
          </p:cNvGrpSpPr>
          <p:nvPr/>
        </p:nvGrpSpPr>
        <p:grpSpPr bwMode="auto">
          <a:xfrm>
            <a:off x="1695450" y="3581400"/>
            <a:ext cx="514350" cy="461963"/>
            <a:chOff x="1694738" y="3581400"/>
            <a:chExt cx="515062" cy="461665"/>
          </a:xfrm>
        </p:grpSpPr>
        <p:cxnSp>
          <p:nvCxnSpPr>
            <p:cNvPr id="36910" name="Straight Arrow Connector 5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11" name="TextBox 63"/>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pSp>
        <p:nvGrpSpPr>
          <p:cNvPr id="11" name="Group 65"/>
          <p:cNvGrpSpPr>
            <a:grpSpLocks/>
          </p:cNvGrpSpPr>
          <p:nvPr/>
        </p:nvGrpSpPr>
        <p:grpSpPr bwMode="auto">
          <a:xfrm>
            <a:off x="228600" y="4953000"/>
            <a:ext cx="514350" cy="461963"/>
            <a:chOff x="1694738" y="3581400"/>
            <a:chExt cx="515062" cy="461665"/>
          </a:xfrm>
        </p:grpSpPr>
        <p:cxnSp>
          <p:nvCxnSpPr>
            <p:cNvPr id="36908" name="Straight Arrow Connector 6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09" name="TextBox 67"/>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aphicFrame>
        <p:nvGraphicFramePr>
          <p:cNvPr id="9" name="Object 17"/>
          <p:cNvGraphicFramePr>
            <a:graphicFrameLocks noChangeAspect="1"/>
          </p:cNvGraphicFramePr>
          <p:nvPr/>
        </p:nvGraphicFramePr>
        <p:xfrm>
          <a:off x="8509000" y="4587875"/>
          <a:ext cx="635000" cy="288925"/>
        </p:xfrm>
        <a:graphic>
          <a:graphicData uri="http://schemas.openxmlformats.org/presentationml/2006/ole">
            <mc:AlternateContent xmlns:mc="http://schemas.openxmlformats.org/markup-compatibility/2006">
              <mc:Choice xmlns:v="urn:schemas-microsoft-com:vml" Requires="v">
                <p:oleObj spid="_x0000_s210912" name="Equation" r:id="rId34" imgW="419100" imgH="228600" progId="Equation.DSMT4">
                  <p:embed/>
                </p:oleObj>
              </mc:Choice>
              <mc:Fallback>
                <p:oleObj name="Equation" r:id="rId34" imgW="419100" imgH="228600" progId="Equation.DSMT4">
                  <p:embed/>
                  <p:pic>
                    <p:nvPicPr>
                      <p:cNvPr id="9"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09000" y="4587875"/>
                        <a:ext cx="635000" cy="288925"/>
                      </a:xfrm>
                      <a:prstGeom prst="rect">
                        <a:avLst/>
                      </a:prstGeom>
                      <a:solidFill>
                        <a:srgbClr val="FFFF99"/>
                      </a:solidFill>
                      <a:ln w="2857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2624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wipe(left)">
                                      <p:cBhvr>
                                        <p:cTn id="7" dur="500"/>
                                        <p:tgtEl>
                                          <p:spTgt spid="48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131"/>
                                        </p:tgtEl>
                                        <p:attrNameLst>
                                          <p:attrName>style.visibility</p:attrName>
                                        </p:attrNameLst>
                                      </p:cBhvr>
                                      <p:to>
                                        <p:strVal val="visible"/>
                                      </p:to>
                                    </p:set>
                                    <p:animEffect transition="in" filter="wipe(left)">
                                      <p:cBhvr>
                                        <p:cTn id="12" dur="500"/>
                                        <p:tgtEl>
                                          <p:spTgt spid="481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8133"/>
                                        </p:tgtEl>
                                        <p:attrNameLst>
                                          <p:attrName>style.visibility</p:attrName>
                                        </p:attrNameLst>
                                      </p:cBhvr>
                                      <p:to>
                                        <p:strVal val="visible"/>
                                      </p:to>
                                    </p:set>
                                    <p:animEffect transition="in" filter="wipe(left)">
                                      <p:cBhvr>
                                        <p:cTn id="17" dur="5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8134"/>
                                        </p:tgtEl>
                                        <p:attrNameLst>
                                          <p:attrName>style.visibility</p:attrName>
                                        </p:attrNameLst>
                                      </p:cBhvr>
                                      <p:to>
                                        <p:strVal val="visible"/>
                                      </p:to>
                                    </p:set>
                                    <p:animEffect transition="in" filter="wipe(left)">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8138"/>
                                        </p:tgtEl>
                                        <p:attrNameLst>
                                          <p:attrName>style.visibility</p:attrName>
                                        </p:attrNameLst>
                                      </p:cBhvr>
                                      <p:to>
                                        <p:strVal val="visible"/>
                                      </p:to>
                                    </p:set>
                                    <p:animEffect transition="in" filter="wipe(left)">
                                      <p:cBhvr>
                                        <p:cTn id="32" dur="500"/>
                                        <p:tgtEl>
                                          <p:spTgt spid="481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8142"/>
                                        </p:tgtEl>
                                        <p:attrNameLst>
                                          <p:attrName>style.visibility</p:attrName>
                                        </p:attrNameLst>
                                      </p:cBhvr>
                                      <p:to>
                                        <p:strVal val="visible"/>
                                      </p:to>
                                    </p:set>
                                    <p:animEffect transition="in" filter="wipe(left)">
                                      <p:cBhvr>
                                        <p:cTn id="37" dur="500"/>
                                        <p:tgtEl>
                                          <p:spTgt spid="48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8139"/>
                                        </p:tgtEl>
                                        <p:attrNameLst>
                                          <p:attrName>style.visibility</p:attrName>
                                        </p:attrNameLst>
                                      </p:cBhvr>
                                      <p:to>
                                        <p:strVal val="visible"/>
                                      </p:to>
                                    </p:set>
                                    <p:animEffect transition="in" filter="wipe(left)">
                                      <p:cBhvr>
                                        <p:cTn id="42" dur="500"/>
                                        <p:tgtEl>
                                          <p:spTgt spid="481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8140"/>
                                        </p:tgtEl>
                                        <p:attrNameLst>
                                          <p:attrName>style.visibility</p:attrName>
                                        </p:attrNameLst>
                                      </p:cBhvr>
                                      <p:to>
                                        <p:strVal val="visible"/>
                                      </p:to>
                                    </p:set>
                                    <p:animEffect transition="in" filter="wipe(left)">
                                      <p:cBhvr>
                                        <p:cTn id="52" dur="500"/>
                                        <p:tgtEl>
                                          <p:spTgt spid="481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8141"/>
                                        </p:tgtEl>
                                        <p:attrNameLst>
                                          <p:attrName>style.visibility</p:attrName>
                                        </p:attrNameLst>
                                      </p:cBhvr>
                                      <p:to>
                                        <p:strVal val="visible"/>
                                      </p:to>
                                    </p:set>
                                    <p:animEffect transition="in" filter="wipe(left)">
                                      <p:cBhvr>
                                        <p:cTn id="62" dur="500"/>
                                        <p:tgtEl>
                                          <p:spTgt spid="481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righ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48149"/>
                                        </p:tgtEl>
                                        <p:attrNameLst>
                                          <p:attrName>style.visibility</p:attrName>
                                        </p:attrNameLst>
                                      </p:cBhvr>
                                      <p:to>
                                        <p:strVal val="visible"/>
                                      </p:to>
                                    </p:set>
                                    <p:animEffect transition="in" filter="wipe(left)">
                                      <p:cBhvr>
                                        <p:cTn id="82" dur="500"/>
                                        <p:tgtEl>
                                          <p:spTgt spid="481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iterate type="wd">
                                    <p:tmPct val="10000"/>
                                  </p:iterate>
                                  <p:childTnLst>
                                    <p:set>
                                      <p:cBhvr>
                                        <p:cTn id="86" dur="1" fill="hold">
                                          <p:stCondLst>
                                            <p:cond delay="0"/>
                                          </p:stCondLst>
                                        </p:cTn>
                                        <p:tgtEl>
                                          <p:spTgt spid="7"/>
                                        </p:tgtEl>
                                        <p:attrNameLst>
                                          <p:attrName>style.visibility</p:attrName>
                                        </p:attrNameLst>
                                      </p:cBhvr>
                                      <p:to>
                                        <p:strVal val="visible"/>
                                      </p:to>
                                    </p:set>
                                    <p:animEffect transition="in" filter="wipe(up)">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iterate type="wd">
                                    <p:tmPct val="10000"/>
                                  </p:iterate>
                                  <p:childTnLst>
                                    <p:set>
                                      <p:cBhvr>
                                        <p:cTn id="91" dur="1" fill="hold">
                                          <p:stCondLst>
                                            <p:cond delay="0"/>
                                          </p:stCondLst>
                                        </p:cTn>
                                        <p:tgtEl>
                                          <p:spTgt spid="6"/>
                                        </p:tgtEl>
                                        <p:attrNameLst>
                                          <p:attrName>style.visibility</p:attrName>
                                        </p:attrNameLst>
                                      </p:cBhvr>
                                      <p:to>
                                        <p:strVal val="visible"/>
                                      </p:to>
                                    </p:set>
                                    <p:animEffect transition="in" filter="wipe(down)">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right)">
                                      <p:cBhvr>
                                        <p:cTn id="102" dur="500"/>
                                        <p:tgtEl>
                                          <p:spTgt spid="1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48153"/>
                                        </p:tgtEl>
                                        <p:attrNameLst>
                                          <p:attrName>style.visibility</p:attrName>
                                        </p:attrNameLst>
                                      </p:cBhvr>
                                      <p:to>
                                        <p:strVal val="visible"/>
                                      </p:to>
                                    </p:set>
                                    <p:animEffect transition="in" filter="wipe(left)">
                                      <p:cBhvr>
                                        <p:cTn id="107" dur="500"/>
                                        <p:tgtEl>
                                          <p:spTgt spid="481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8154"/>
                                        </p:tgtEl>
                                        <p:attrNameLst>
                                          <p:attrName>style.visibility</p:attrName>
                                        </p:attrNameLst>
                                      </p:cBhvr>
                                      <p:to>
                                        <p:strVal val="visible"/>
                                      </p:to>
                                    </p:set>
                                    <p:animEffect transition="in" filter="wipe(left)">
                                      <p:cBhvr>
                                        <p:cTn id="112" dur="500"/>
                                        <p:tgtEl>
                                          <p:spTgt spid="4815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8170"/>
                                        </p:tgtEl>
                                        <p:attrNameLst>
                                          <p:attrName>style.visibility</p:attrName>
                                        </p:attrNameLst>
                                      </p:cBhvr>
                                      <p:to>
                                        <p:strVal val="visible"/>
                                      </p:to>
                                    </p:set>
                                    <p:animEffect transition="in" filter="wipe(left)">
                                      <p:cBhvr>
                                        <p:cTn id="117" dur="500"/>
                                        <p:tgtEl>
                                          <p:spTgt spid="4817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8171"/>
                                        </p:tgtEl>
                                        <p:attrNameLst>
                                          <p:attrName>style.visibility</p:attrName>
                                        </p:attrNameLst>
                                      </p:cBhvr>
                                      <p:to>
                                        <p:strVal val="visible"/>
                                      </p:to>
                                    </p:set>
                                    <p:animEffect transition="in" filter="wipe(left)">
                                      <p:cBhvr>
                                        <p:cTn id="122" dur="500"/>
                                        <p:tgtEl>
                                          <p:spTgt spid="481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8158"/>
                                        </p:tgtEl>
                                        <p:attrNameLst>
                                          <p:attrName>style.visibility</p:attrName>
                                        </p:attrNameLst>
                                      </p:cBhvr>
                                      <p:to>
                                        <p:strVal val="visible"/>
                                      </p:to>
                                    </p:set>
                                    <p:animEffect transition="in" filter="wipe(left)">
                                      <p:cBhvr>
                                        <p:cTn id="127" dur="500"/>
                                        <p:tgtEl>
                                          <p:spTgt spid="4815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8157"/>
                                        </p:tgtEl>
                                        <p:attrNameLst>
                                          <p:attrName>style.visibility</p:attrName>
                                        </p:attrNameLst>
                                      </p:cBhvr>
                                      <p:to>
                                        <p:strVal val="visible"/>
                                      </p:to>
                                    </p:set>
                                    <p:animEffect transition="in" filter="wipe(left)">
                                      <p:cBhvr>
                                        <p:cTn id="132" dur="500"/>
                                        <p:tgtEl>
                                          <p:spTgt spid="4815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8172"/>
                                        </p:tgtEl>
                                        <p:attrNameLst>
                                          <p:attrName>style.visibility</p:attrName>
                                        </p:attrNameLst>
                                      </p:cBhvr>
                                      <p:to>
                                        <p:strVal val="visible"/>
                                      </p:to>
                                    </p:set>
                                    <p:animEffect transition="in" filter="wipe(left)">
                                      <p:cBhvr>
                                        <p:cTn id="137" dur="500"/>
                                        <p:tgtEl>
                                          <p:spTgt spid="4817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48173"/>
                                        </p:tgtEl>
                                        <p:attrNameLst>
                                          <p:attrName>style.visibility</p:attrName>
                                        </p:attrNameLst>
                                      </p:cBhvr>
                                      <p:to>
                                        <p:strVal val="visible"/>
                                      </p:to>
                                    </p:set>
                                    <p:animEffect transition="in" filter="wipe(left)">
                                      <p:cBhvr>
                                        <p:cTn id="142" dur="500"/>
                                        <p:tgtEl>
                                          <p:spTgt spid="4817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8174"/>
                                        </p:tgtEl>
                                        <p:attrNameLst>
                                          <p:attrName>style.visibility</p:attrName>
                                        </p:attrNameLst>
                                      </p:cBhvr>
                                      <p:to>
                                        <p:strVal val="visible"/>
                                      </p:to>
                                    </p:set>
                                    <p:animEffect transition="in" filter="wipe(left)">
                                      <p:cBhvr>
                                        <p:cTn id="147" dur="500"/>
                                        <p:tgtEl>
                                          <p:spTgt spid="4817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48159"/>
                                        </p:tgtEl>
                                        <p:attrNameLst>
                                          <p:attrName>style.visibility</p:attrName>
                                        </p:attrNameLst>
                                      </p:cBhvr>
                                      <p:to>
                                        <p:strVal val="visible"/>
                                      </p:to>
                                    </p:set>
                                    <p:animEffect transition="in" filter="wipe(left)">
                                      <p:cBhvr>
                                        <p:cTn id="152" dur="500"/>
                                        <p:tgtEl>
                                          <p:spTgt spid="4815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48155"/>
                                        </p:tgtEl>
                                        <p:attrNameLst>
                                          <p:attrName>style.visibility</p:attrName>
                                        </p:attrNameLst>
                                      </p:cBhvr>
                                      <p:to>
                                        <p:strVal val="visible"/>
                                      </p:to>
                                    </p:set>
                                    <p:animEffect transition="in" filter="wipe(left)">
                                      <p:cBhvr>
                                        <p:cTn id="157" dur="500"/>
                                        <p:tgtEl>
                                          <p:spTgt spid="48155"/>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8156"/>
                                        </p:tgtEl>
                                        <p:attrNameLst>
                                          <p:attrName>style.visibility</p:attrName>
                                        </p:attrNameLst>
                                      </p:cBhvr>
                                      <p:to>
                                        <p:strVal val="visible"/>
                                      </p:to>
                                    </p:set>
                                    <p:animEffect transition="in" filter="wipe(left)">
                                      <p:cBhvr>
                                        <p:cTn id="162" dur="500"/>
                                        <p:tgtEl>
                                          <p:spTgt spid="4815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iterate type="wd">
                                    <p:tmPct val="10000"/>
                                  </p:iterate>
                                  <p:childTnLst>
                                    <p:set>
                                      <p:cBhvr>
                                        <p:cTn id="166" dur="1" fill="hold">
                                          <p:stCondLst>
                                            <p:cond delay="0"/>
                                          </p:stCondLst>
                                        </p:cTn>
                                        <p:tgtEl>
                                          <p:spTgt spid="48175"/>
                                        </p:tgtEl>
                                        <p:attrNameLst>
                                          <p:attrName>style.visibility</p:attrName>
                                        </p:attrNameLst>
                                      </p:cBhvr>
                                      <p:to>
                                        <p:strVal val="visible"/>
                                      </p:to>
                                    </p:set>
                                    <p:animEffect transition="in" filter="wipe(left)">
                                      <p:cBhvr>
                                        <p:cTn id="167" dur="500"/>
                                        <p:tgtEl>
                                          <p:spTgt spid="4817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iterate type="wd">
                                    <p:tmPct val="10000"/>
                                  </p:iterate>
                                  <p:childTnLst>
                                    <p:set>
                                      <p:cBhvr>
                                        <p:cTn id="171" dur="1" fill="hold">
                                          <p:stCondLst>
                                            <p:cond delay="0"/>
                                          </p:stCondLst>
                                        </p:cTn>
                                        <p:tgtEl>
                                          <p:spTgt spid="48176"/>
                                        </p:tgtEl>
                                        <p:attrNameLst>
                                          <p:attrName>style.visibility</p:attrName>
                                        </p:attrNameLst>
                                      </p:cBhvr>
                                      <p:to>
                                        <p:strVal val="visible"/>
                                      </p:to>
                                    </p:set>
                                    <p:animEffect transition="in" filter="wipe(left)">
                                      <p:cBhvr>
                                        <p:cTn id="172" dur="500"/>
                                        <p:tgtEl>
                                          <p:spTgt spid="48176"/>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iterate type="wd">
                                    <p:tmPct val="10000"/>
                                  </p:iterate>
                                  <p:childTnLst>
                                    <p:set>
                                      <p:cBhvr>
                                        <p:cTn id="176" dur="1" fill="hold">
                                          <p:stCondLst>
                                            <p:cond delay="0"/>
                                          </p:stCondLst>
                                        </p:cTn>
                                        <p:tgtEl>
                                          <p:spTgt spid="48160"/>
                                        </p:tgtEl>
                                        <p:attrNameLst>
                                          <p:attrName>style.visibility</p:attrName>
                                        </p:attrNameLst>
                                      </p:cBhvr>
                                      <p:to>
                                        <p:strVal val="visible"/>
                                      </p:to>
                                    </p:set>
                                    <p:animEffect transition="in" filter="wipe(left)">
                                      <p:cBhvr>
                                        <p:cTn id="177" dur="500"/>
                                        <p:tgtEl>
                                          <p:spTgt spid="4816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iterate type="wd">
                                    <p:tmPct val="10000"/>
                                  </p:iterate>
                                  <p:childTnLst>
                                    <p:set>
                                      <p:cBhvr>
                                        <p:cTn id="181" dur="1" fill="hold">
                                          <p:stCondLst>
                                            <p:cond delay="0"/>
                                          </p:stCondLst>
                                        </p:cTn>
                                        <p:tgtEl>
                                          <p:spTgt spid="48177"/>
                                        </p:tgtEl>
                                        <p:attrNameLst>
                                          <p:attrName>style.visibility</p:attrName>
                                        </p:attrNameLst>
                                      </p:cBhvr>
                                      <p:to>
                                        <p:strVal val="visible"/>
                                      </p:to>
                                    </p:set>
                                    <p:animEffect transition="in" filter="wipe(left)">
                                      <p:cBhvr>
                                        <p:cTn id="182" dur="500"/>
                                        <p:tgtEl>
                                          <p:spTgt spid="4817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iterate type="wd">
                                    <p:tmPct val="10000"/>
                                  </p:iterate>
                                  <p:childTnLst>
                                    <p:set>
                                      <p:cBhvr>
                                        <p:cTn id="186" dur="1" fill="hold">
                                          <p:stCondLst>
                                            <p:cond delay="0"/>
                                          </p:stCondLst>
                                        </p:cTn>
                                        <p:tgtEl>
                                          <p:spTgt spid="48178"/>
                                        </p:tgtEl>
                                        <p:attrNameLst>
                                          <p:attrName>style.visibility</p:attrName>
                                        </p:attrNameLst>
                                      </p:cBhvr>
                                      <p:to>
                                        <p:strVal val="visible"/>
                                      </p:to>
                                    </p:set>
                                    <p:animEffect transition="in" filter="wipe(left)">
                                      <p:cBhvr>
                                        <p:cTn id="187" dur="500"/>
                                        <p:tgtEl>
                                          <p:spTgt spid="48178"/>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iterate type="wd">
                                    <p:tmPct val="10000"/>
                                  </p:iterate>
                                  <p:childTnLst>
                                    <p:set>
                                      <p:cBhvr>
                                        <p:cTn id="191" dur="1" fill="hold">
                                          <p:stCondLst>
                                            <p:cond delay="0"/>
                                          </p:stCondLst>
                                        </p:cTn>
                                        <p:tgtEl>
                                          <p:spTgt spid="9"/>
                                        </p:tgtEl>
                                        <p:attrNameLst>
                                          <p:attrName>style.visibility</p:attrName>
                                        </p:attrNameLst>
                                      </p:cBhvr>
                                      <p:to>
                                        <p:strVal val="visible"/>
                                      </p:to>
                                    </p:set>
                                    <p:animEffect transition="in" filter="wipe(left)">
                                      <p:cBhvr>
                                        <p:cTn id="1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build="p" autoUpdateAnimBg="0"/>
      <p:bldP spid="48138" grpId="0" animBg="1" autoUpdateAnimBg="0"/>
      <p:bldP spid="48139" grpId="0"/>
      <p:bldP spid="48140" grpId="0"/>
      <p:bldP spid="48141" grpId="0"/>
      <p:bldP spid="48142" grpId="0" animBg="1"/>
      <p:bldP spid="48149" grpId="0" animBg="1" autoUpdateAnimBg="0"/>
      <p:bldP spid="48153" grpId="0" animBg="1" autoUpdateAnimBg="0"/>
      <p:bldP spid="48155" grpId="0" animBg="1" autoUpdateAnimBg="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12"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7913" name="Rectangle 6"/>
          <p:cNvSpPr>
            <a:spLocks noGrp="1" noChangeArrowheads="1"/>
          </p:cNvSpPr>
          <p:nvPr>
            <p:ph type="sldNum" sz="quarter" idx="12"/>
          </p:nvPr>
        </p:nvSpPr>
        <p:spPr>
          <a:noFill/>
        </p:spPr>
        <p:txBody>
          <a:bodyPr/>
          <a:lstStyle/>
          <a:p>
            <a:fld id="{E9AA9883-A88A-5245-BACF-C7CDE7201ADD}" type="slidenum">
              <a:rPr lang="en-US">
                <a:latin typeface="Arial Narrow" pitchFamily="-84" charset="0"/>
              </a:rPr>
              <a:pPr/>
              <a:t>17</a:t>
            </a:fld>
            <a:endParaRPr lang="en-US">
              <a:latin typeface="Arial Narrow" pitchFamily="-84" charset="0"/>
            </a:endParaRPr>
          </a:p>
        </p:txBody>
      </p:sp>
      <p:sp>
        <p:nvSpPr>
          <p:cNvPr id="52226" name="AutoShape 2"/>
          <p:cNvSpPr>
            <a:spLocks noChangeArrowheads="1"/>
          </p:cNvSpPr>
          <p:nvPr/>
        </p:nvSpPr>
        <p:spPr bwMode="auto">
          <a:xfrm>
            <a:off x="1371600" y="2574925"/>
            <a:ext cx="1828800" cy="838200"/>
          </a:xfrm>
          <a:prstGeom prst="rtTriangle">
            <a:avLst/>
          </a:prstGeom>
          <a:solidFill>
            <a:srgbClr val="FFFFCC"/>
          </a:solidFill>
          <a:ln w="28575">
            <a:solidFill>
              <a:srgbClr val="800000"/>
            </a:solidFill>
            <a:miter lim="800000"/>
            <a:headEnd/>
            <a:tailEnd/>
          </a:ln>
        </p:spPr>
        <p:txBody>
          <a:bodyPr wrap="none" anchor="ctr">
            <a:prstTxWarp prst="textNoShape">
              <a:avLst/>
            </a:prstTxWarp>
          </a:bodyPr>
          <a:lstStyle/>
          <a:p>
            <a:endParaRPr lang="en-US"/>
          </a:p>
        </p:txBody>
      </p:sp>
      <p:sp>
        <p:nvSpPr>
          <p:cNvPr id="37915" name="Rectangle 3"/>
          <p:cNvSpPr>
            <a:spLocks noGrp="1" noChangeArrowheads="1"/>
          </p:cNvSpPr>
          <p:nvPr>
            <p:ph type="title"/>
          </p:nvPr>
        </p:nvSpPr>
        <p:spPr>
          <a:xfrm>
            <a:off x="685800" y="76200"/>
            <a:ext cx="7772400" cy="762000"/>
          </a:xfrm>
        </p:spPr>
        <p:txBody>
          <a:bodyPr/>
          <a:lstStyle/>
          <a:p>
            <a:r>
              <a:rPr lang="en-US" dirty="0">
                <a:ea typeface="ＭＳ Ｐゴシック" pitchFamily="-84" charset="-128"/>
                <a:cs typeface="ＭＳ Ｐゴシック" pitchFamily="-84" charset="-128"/>
              </a:rPr>
              <a:t>Example w/ Friction</a:t>
            </a:r>
          </a:p>
        </p:txBody>
      </p:sp>
      <p:sp>
        <p:nvSpPr>
          <p:cNvPr id="52228" name="Text Box 4"/>
          <p:cNvSpPr txBox="1">
            <a:spLocks noChangeArrowheads="1"/>
          </p:cNvSpPr>
          <p:nvPr/>
        </p:nvSpPr>
        <p:spPr bwMode="auto">
          <a:xfrm>
            <a:off x="685800" y="8382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Suppose a block is placed on a rough surface inclined relative to the horizontal.  The inclination angle is increased till the block starts to move.  Show that by measuring this critical angle, </a:t>
            </a:r>
            <a:r>
              <a:rPr lang="en-US" sz="2000">
                <a:solidFill>
                  <a:schemeClr val="accent2"/>
                </a:solidFill>
                <a:latin typeface="Symbol" pitchFamily="-84" charset="2"/>
              </a:rPr>
              <a:t>θ</a:t>
            </a:r>
            <a:r>
              <a:rPr lang="en-US" sz="2000" baseline="-25000">
                <a:solidFill>
                  <a:schemeClr val="accent2"/>
                </a:solidFill>
                <a:latin typeface="Arial Narrow" pitchFamily="-84" charset="0"/>
              </a:rPr>
              <a:t>c</a:t>
            </a:r>
            <a:r>
              <a:rPr lang="en-US" sz="2000">
                <a:solidFill>
                  <a:schemeClr val="accent2"/>
                </a:solidFill>
                <a:latin typeface="Arial Narrow" pitchFamily="-84" charset="0"/>
              </a:rPr>
              <a:t>, one can determine coefficient of static friction, </a:t>
            </a:r>
            <a:r>
              <a:rPr lang="en-US" sz="2000">
                <a:solidFill>
                  <a:schemeClr val="accent2"/>
                </a:solidFill>
                <a:latin typeface="Symbol" pitchFamily="-84" charset="2"/>
              </a:rPr>
              <a:t>μ</a:t>
            </a:r>
            <a:r>
              <a:rPr lang="en-US" sz="2000" baseline="-25000">
                <a:solidFill>
                  <a:schemeClr val="accent2"/>
                </a:solidFill>
                <a:latin typeface="Arial Narrow" pitchFamily="-84" charset="0"/>
              </a:rPr>
              <a:t>s</a:t>
            </a:r>
            <a:r>
              <a:rPr lang="en-US" sz="2000">
                <a:solidFill>
                  <a:schemeClr val="accent2"/>
                </a:solidFill>
                <a:latin typeface="Arial Narrow" pitchFamily="-84" charset="0"/>
              </a:rPr>
              <a:t>.</a:t>
            </a:r>
            <a:endParaRPr lang="en-US" sz="2000"/>
          </a:p>
        </p:txBody>
      </p:sp>
      <p:graphicFrame>
        <p:nvGraphicFramePr>
          <p:cNvPr id="52229" name="Object 2"/>
          <p:cNvGraphicFramePr>
            <a:graphicFrameLocks noChangeAspect="1"/>
          </p:cNvGraphicFramePr>
          <p:nvPr/>
        </p:nvGraphicFramePr>
        <p:xfrm>
          <a:off x="3217863" y="3860800"/>
          <a:ext cx="528637" cy="350838"/>
        </p:xfrm>
        <a:graphic>
          <a:graphicData uri="http://schemas.openxmlformats.org/presentationml/2006/ole">
            <mc:AlternateContent xmlns:mc="http://schemas.openxmlformats.org/markup-compatibility/2006">
              <mc:Choice xmlns:v="urn:schemas-microsoft-com:vml" Requires="v">
                <p:oleObj spid="_x0000_s212671" name="Equation" r:id="rId3" imgW="292100" imgH="203200" progId="Equation.DSMT4">
                  <p:embed/>
                </p:oleObj>
              </mc:Choice>
              <mc:Fallback>
                <p:oleObj name="Equation" r:id="rId3" imgW="292100" imgH="203200" progId="Equation.DSMT4">
                  <p:embed/>
                  <p:pic>
                    <p:nvPicPr>
                      <p:cNvPr id="5222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3860800"/>
                        <a:ext cx="528637" cy="3508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52230" name="AutoShape 6"/>
          <p:cNvSpPr>
            <a:spLocks noChangeArrowheads="1"/>
          </p:cNvSpPr>
          <p:nvPr/>
        </p:nvSpPr>
        <p:spPr bwMode="auto">
          <a:xfrm>
            <a:off x="3505200" y="2209800"/>
            <a:ext cx="1600200" cy="1219200"/>
          </a:xfrm>
          <a:prstGeom prst="rightArrow">
            <a:avLst>
              <a:gd name="adj1" fmla="val 50000"/>
              <a:gd name="adj2" fmla="val 32813"/>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sz="2000">
                <a:solidFill>
                  <a:srgbClr val="800000"/>
                </a:solidFill>
                <a:latin typeface="Arial Narrow" pitchFamily="-84" charset="0"/>
              </a:rPr>
              <a:t>Free-body</a:t>
            </a:r>
          </a:p>
          <a:p>
            <a:pPr algn="ctr"/>
            <a:r>
              <a:rPr lang="en-US" sz="2000">
                <a:solidFill>
                  <a:srgbClr val="800000"/>
                </a:solidFill>
                <a:latin typeface="Arial Narrow" pitchFamily="-84" charset="0"/>
              </a:rPr>
              <a:t>Diagram</a:t>
            </a:r>
          </a:p>
        </p:txBody>
      </p:sp>
      <p:grpSp>
        <p:nvGrpSpPr>
          <p:cNvPr id="2" name="Group 7"/>
          <p:cNvGrpSpPr>
            <a:grpSpLocks/>
          </p:cNvGrpSpPr>
          <p:nvPr/>
        </p:nvGrpSpPr>
        <p:grpSpPr bwMode="auto">
          <a:xfrm>
            <a:off x="2466975" y="3108325"/>
            <a:ext cx="352425" cy="307975"/>
            <a:chOff x="1026" y="1872"/>
            <a:chExt cx="222" cy="194"/>
          </a:xfrm>
        </p:grpSpPr>
        <p:sp>
          <p:nvSpPr>
            <p:cNvPr id="37960" name="Text Box 8"/>
            <p:cNvSpPr txBox="1">
              <a:spLocks noChangeArrowheads="1"/>
            </p:cNvSpPr>
            <p:nvPr/>
          </p:nvSpPr>
          <p:spPr bwMode="auto">
            <a:xfrm>
              <a:off x="1026" y="1872"/>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61"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5257800" y="1905000"/>
            <a:ext cx="1889125" cy="1371600"/>
            <a:chOff x="3312" y="1200"/>
            <a:chExt cx="1190" cy="864"/>
          </a:xfrm>
        </p:grpSpPr>
        <p:grpSp>
          <p:nvGrpSpPr>
            <p:cNvPr id="4" name="Group 11"/>
            <p:cNvGrpSpPr>
              <a:grpSpLocks/>
            </p:cNvGrpSpPr>
            <p:nvPr/>
          </p:nvGrpSpPr>
          <p:grpSpPr bwMode="auto">
            <a:xfrm>
              <a:off x="3312" y="1344"/>
              <a:ext cx="1190" cy="720"/>
              <a:chOff x="2506" y="1344"/>
              <a:chExt cx="1190" cy="720"/>
            </a:xfrm>
          </p:grpSpPr>
          <p:sp>
            <p:nvSpPr>
              <p:cNvPr id="37957" name="Line 12"/>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8" name="Line 13"/>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9" name="Text Box 14"/>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56" name="Text Box 15"/>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sp>
        <p:nvSpPr>
          <p:cNvPr id="52240" name="Rectangle 16"/>
          <p:cNvSpPr>
            <a:spLocks noChangeArrowheads="1"/>
          </p:cNvSpPr>
          <p:nvPr/>
        </p:nvSpPr>
        <p:spPr bwMode="auto">
          <a:xfrm rot="1561888">
            <a:off x="1447800" y="2270125"/>
            <a:ext cx="381000" cy="381000"/>
          </a:xfrm>
          <a:prstGeom prst="rect">
            <a:avLst/>
          </a:prstGeom>
          <a:solidFill>
            <a:srgbClr val="CC6600"/>
          </a:solidFill>
          <a:ln w="28575">
            <a:solidFill>
              <a:srgbClr val="800000"/>
            </a:solidFill>
            <a:miter lim="800000"/>
            <a:headEnd/>
            <a:tailEnd/>
          </a:ln>
        </p:spPr>
        <p:txBody>
          <a:bodyPr wrap="none" anchor="ctr">
            <a:prstTxWarp prst="textNoShape">
              <a:avLst/>
            </a:prstTxWarp>
          </a:bodyPr>
          <a:lstStyle/>
          <a:p>
            <a:pPr algn="ctr"/>
            <a:r>
              <a:rPr lang="en-US" sz="2000">
                <a:solidFill>
                  <a:srgbClr val="FFFF99"/>
                </a:solidFill>
                <a:latin typeface="Arial Narrow" pitchFamily="-84" charset="0"/>
              </a:rPr>
              <a:t>M</a:t>
            </a:r>
          </a:p>
        </p:txBody>
      </p:sp>
      <p:grpSp>
        <p:nvGrpSpPr>
          <p:cNvPr id="5" name="Group 17"/>
          <p:cNvGrpSpPr>
            <a:grpSpLocks/>
          </p:cNvGrpSpPr>
          <p:nvPr/>
        </p:nvGrpSpPr>
        <p:grpSpPr bwMode="auto">
          <a:xfrm>
            <a:off x="2209800" y="2370138"/>
            <a:ext cx="609600" cy="509587"/>
            <a:chOff x="864" y="1311"/>
            <a:chExt cx="384" cy="321"/>
          </a:xfrm>
        </p:grpSpPr>
        <p:sp>
          <p:nvSpPr>
            <p:cNvPr id="37953" name="Line 18"/>
            <p:cNvSpPr>
              <a:spLocks noChangeShapeType="1"/>
            </p:cNvSpPr>
            <p:nvPr/>
          </p:nvSpPr>
          <p:spPr bwMode="auto">
            <a:xfrm>
              <a:off x="864" y="1440"/>
              <a:ext cx="384" cy="19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4" name="Text Box 19"/>
            <p:cNvSpPr txBox="1">
              <a:spLocks noChangeArrowheads="1"/>
            </p:cNvSpPr>
            <p:nvPr/>
          </p:nvSpPr>
          <p:spPr bwMode="auto">
            <a:xfrm rot="1417118">
              <a:off x="1004" y="1311"/>
              <a:ext cx="183"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a</a:t>
              </a:r>
            </a:p>
          </p:txBody>
        </p:sp>
      </p:grpSp>
      <p:grpSp>
        <p:nvGrpSpPr>
          <p:cNvPr id="6" name="Group 20"/>
          <p:cNvGrpSpPr>
            <a:grpSpLocks/>
          </p:cNvGrpSpPr>
          <p:nvPr/>
        </p:nvGrpSpPr>
        <p:grpSpPr bwMode="auto">
          <a:xfrm>
            <a:off x="1582738" y="2498725"/>
            <a:ext cx="398462" cy="930275"/>
            <a:chOff x="469" y="1488"/>
            <a:chExt cx="251" cy="586"/>
          </a:xfrm>
        </p:grpSpPr>
        <p:sp>
          <p:nvSpPr>
            <p:cNvPr id="37951" name="Line 21"/>
            <p:cNvSpPr>
              <a:spLocks noChangeShapeType="1"/>
            </p:cNvSpPr>
            <p:nvPr/>
          </p:nvSpPr>
          <p:spPr bwMode="auto">
            <a:xfrm>
              <a:off x="480" y="1488"/>
              <a:ext cx="0" cy="43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2" name="Text Box 22"/>
            <p:cNvSpPr txBox="1">
              <a:spLocks noChangeArrowheads="1"/>
            </p:cNvSpPr>
            <p:nvPr/>
          </p:nvSpPr>
          <p:spPr bwMode="auto">
            <a:xfrm>
              <a:off x="469" y="1824"/>
              <a:ext cx="251"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g</a:t>
              </a:r>
            </a:p>
          </p:txBody>
        </p:sp>
      </p:grpSp>
      <p:grpSp>
        <p:nvGrpSpPr>
          <p:cNvPr id="7" name="Group 23"/>
          <p:cNvGrpSpPr>
            <a:grpSpLocks/>
          </p:cNvGrpSpPr>
          <p:nvPr/>
        </p:nvGrpSpPr>
        <p:grpSpPr bwMode="auto">
          <a:xfrm>
            <a:off x="1524000" y="2041525"/>
            <a:ext cx="457200" cy="609600"/>
            <a:chOff x="432" y="1056"/>
            <a:chExt cx="288" cy="384"/>
          </a:xfrm>
        </p:grpSpPr>
        <p:sp>
          <p:nvSpPr>
            <p:cNvPr id="37949" name="Line 24"/>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0" name="Text Box 25"/>
            <p:cNvSpPr txBox="1">
              <a:spLocks noChangeArrowheads="1"/>
            </p:cNvSpPr>
            <p:nvPr/>
          </p:nvSpPr>
          <p:spPr bwMode="auto">
            <a:xfrm>
              <a:off x="530" y="1056"/>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sz="2000" b="1" baseline="-25000">
                <a:solidFill>
                  <a:srgbClr val="333399"/>
                </a:solidFill>
                <a:latin typeface="Monotype Corsiva" pitchFamily="-84" charset="0"/>
              </a:endParaRPr>
            </a:p>
          </p:txBody>
        </p:sp>
      </p:grpSp>
      <p:grpSp>
        <p:nvGrpSpPr>
          <p:cNvPr id="8" name="Group 26"/>
          <p:cNvGrpSpPr>
            <a:grpSpLocks/>
          </p:cNvGrpSpPr>
          <p:nvPr/>
        </p:nvGrpSpPr>
        <p:grpSpPr bwMode="auto">
          <a:xfrm>
            <a:off x="6096000" y="2362200"/>
            <a:ext cx="301625" cy="685800"/>
            <a:chOff x="3014" y="1488"/>
            <a:chExt cx="190" cy="432"/>
          </a:xfrm>
        </p:grpSpPr>
        <p:sp>
          <p:nvSpPr>
            <p:cNvPr id="37947" name="Line 27"/>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p:spPr>
          <p:txBody>
            <a:bodyPr>
              <a:prstTxWarp prst="textNoShape">
                <a:avLst/>
              </a:prstTxWarp>
            </a:bodyPr>
            <a:lstStyle/>
            <a:p>
              <a:endParaRPr lang="en-US"/>
            </a:p>
          </p:txBody>
        </p:sp>
        <p:sp>
          <p:nvSpPr>
            <p:cNvPr id="37948" name="Text Box 28"/>
            <p:cNvSpPr txBox="1">
              <a:spLocks noChangeArrowheads="1"/>
            </p:cNvSpPr>
            <p:nvPr/>
          </p:nvSpPr>
          <p:spPr bwMode="auto">
            <a:xfrm>
              <a:off x="3014" y="1488"/>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a:p>
          </p:txBody>
        </p:sp>
      </p:grpSp>
      <p:grpSp>
        <p:nvGrpSpPr>
          <p:cNvPr id="9" name="Group 29"/>
          <p:cNvGrpSpPr>
            <a:grpSpLocks/>
          </p:cNvGrpSpPr>
          <p:nvPr/>
        </p:nvGrpSpPr>
        <p:grpSpPr bwMode="auto">
          <a:xfrm>
            <a:off x="6096000" y="3048000"/>
            <a:ext cx="1270000" cy="685800"/>
            <a:chOff x="2870" y="1920"/>
            <a:chExt cx="800" cy="432"/>
          </a:xfrm>
        </p:grpSpPr>
        <p:sp>
          <p:nvSpPr>
            <p:cNvPr id="37945" name="Line 30"/>
            <p:cNvSpPr>
              <a:spLocks noChangeShapeType="1"/>
            </p:cNvSpPr>
            <p:nvPr/>
          </p:nvSpPr>
          <p:spPr bwMode="auto">
            <a:xfrm>
              <a:off x="2870" y="1920"/>
              <a:ext cx="288" cy="432"/>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6" name="Text Box 31"/>
            <p:cNvSpPr txBox="1">
              <a:spLocks noChangeArrowheads="1"/>
            </p:cNvSpPr>
            <p:nvPr/>
          </p:nvSpPr>
          <p:spPr bwMode="auto">
            <a:xfrm>
              <a:off x="3100" y="2035"/>
              <a:ext cx="57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 -</a:t>
              </a:r>
              <a:r>
                <a:rPr lang="en-US" sz="2000">
                  <a:solidFill>
                    <a:srgbClr val="333399"/>
                  </a:solidFill>
                  <a:latin typeface="Monotype Corsiva" pitchFamily="-84" charset="0"/>
                </a:rPr>
                <a:t>M</a:t>
              </a:r>
              <a:r>
                <a:rPr lang="en-US" sz="2000" b="1">
                  <a:solidFill>
                    <a:srgbClr val="333399"/>
                  </a:solidFill>
                  <a:latin typeface="Monotype Corsiva" pitchFamily="-84" charset="0"/>
                </a:rPr>
                <a:t>g</a:t>
              </a:r>
              <a:endParaRPr lang="en-US"/>
            </a:p>
          </p:txBody>
        </p:sp>
      </p:grpSp>
      <p:grpSp>
        <p:nvGrpSpPr>
          <p:cNvPr id="10" name="Group 32"/>
          <p:cNvGrpSpPr>
            <a:grpSpLocks/>
          </p:cNvGrpSpPr>
          <p:nvPr/>
        </p:nvGrpSpPr>
        <p:grpSpPr bwMode="auto">
          <a:xfrm rot="-5400000">
            <a:off x="5934869" y="3299619"/>
            <a:ext cx="354013" cy="307975"/>
            <a:chOff x="1025" y="1871"/>
            <a:chExt cx="223" cy="194"/>
          </a:xfrm>
        </p:grpSpPr>
        <p:sp>
          <p:nvSpPr>
            <p:cNvPr id="37943" name="Text Box 33"/>
            <p:cNvSpPr txBox="1">
              <a:spLocks noChangeArrowheads="1"/>
            </p:cNvSpPr>
            <p:nvPr/>
          </p:nvSpPr>
          <p:spPr bwMode="auto">
            <a:xfrm>
              <a:off x="1025" y="1871"/>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44" name="AutoShape 34"/>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35"/>
          <p:cNvGrpSpPr>
            <a:grpSpLocks/>
          </p:cNvGrpSpPr>
          <p:nvPr/>
        </p:nvGrpSpPr>
        <p:grpSpPr bwMode="auto">
          <a:xfrm>
            <a:off x="5257800" y="2651125"/>
            <a:ext cx="857250" cy="400050"/>
            <a:chOff x="3302" y="1670"/>
            <a:chExt cx="540" cy="252"/>
          </a:xfrm>
        </p:grpSpPr>
        <p:sp>
          <p:nvSpPr>
            <p:cNvPr id="37941" name="Line 36"/>
            <p:cNvSpPr>
              <a:spLocks noChangeShapeType="1"/>
            </p:cNvSpPr>
            <p:nvPr/>
          </p:nvSpPr>
          <p:spPr bwMode="auto">
            <a:xfrm flipH="1">
              <a:off x="3504" y="1920"/>
              <a:ext cx="336"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2" name="Text Box 37"/>
            <p:cNvSpPr txBox="1">
              <a:spLocks noChangeArrowheads="1"/>
            </p:cNvSpPr>
            <p:nvPr/>
          </p:nvSpPr>
          <p:spPr bwMode="auto">
            <a:xfrm>
              <a:off x="3302" y="1670"/>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graphicFrame>
        <p:nvGraphicFramePr>
          <p:cNvPr id="52262" name="Object 3"/>
          <p:cNvGraphicFramePr>
            <a:graphicFrameLocks noChangeAspect="1"/>
          </p:cNvGraphicFramePr>
          <p:nvPr/>
        </p:nvGraphicFramePr>
        <p:xfrm>
          <a:off x="2362200" y="4953000"/>
          <a:ext cx="479425" cy="414338"/>
        </p:xfrm>
        <a:graphic>
          <a:graphicData uri="http://schemas.openxmlformats.org/presentationml/2006/ole">
            <mc:AlternateContent xmlns:mc="http://schemas.openxmlformats.org/markup-compatibility/2006">
              <mc:Choice xmlns:v="urn:schemas-microsoft-com:vml" Requires="v">
                <p:oleObj spid="_x0000_s212672" name="Equation" r:id="rId5" imgW="317160" imgH="241200" progId="Equation.3">
                  <p:embed/>
                </p:oleObj>
              </mc:Choice>
              <mc:Fallback>
                <p:oleObj name="Equation" r:id="rId5" imgW="317160" imgH="241200" progId="Equation.3">
                  <p:embed/>
                  <p:pic>
                    <p:nvPicPr>
                      <p:cNvPr id="5226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953000"/>
                        <a:ext cx="479425"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3" name="Object 4"/>
          <p:cNvGraphicFramePr>
            <a:graphicFrameLocks noChangeAspect="1"/>
          </p:cNvGraphicFramePr>
          <p:nvPr/>
        </p:nvGraphicFramePr>
        <p:xfrm>
          <a:off x="2362200" y="4424363"/>
          <a:ext cx="574675" cy="393700"/>
        </p:xfrm>
        <a:graphic>
          <a:graphicData uri="http://schemas.openxmlformats.org/presentationml/2006/ole">
            <mc:AlternateContent xmlns:mc="http://schemas.openxmlformats.org/markup-compatibility/2006">
              <mc:Choice xmlns:v="urn:schemas-microsoft-com:vml" Requires="v">
                <p:oleObj spid="_x0000_s212673" name="Equation" r:id="rId7" imgW="317160" imgH="228600" progId="Equation.3">
                  <p:embed/>
                </p:oleObj>
              </mc:Choice>
              <mc:Fallback>
                <p:oleObj name="Equation" r:id="rId7" imgW="317160" imgH="228600" progId="Equation.3">
                  <p:embed/>
                  <p:pic>
                    <p:nvPicPr>
                      <p:cNvPr id="5226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424363"/>
                        <a:ext cx="574675" cy="3937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4" name="Object 5"/>
          <p:cNvGraphicFramePr>
            <a:graphicFrameLocks noChangeAspect="1"/>
          </p:cNvGraphicFramePr>
          <p:nvPr/>
        </p:nvGraphicFramePr>
        <p:xfrm>
          <a:off x="2286000" y="5683250"/>
          <a:ext cx="573088" cy="347663"/>
        </p:xfrm>
        <a:graphic>
          <a:graphicData uri="http://schemas.openxmlformats.org/presentationml/2006/ole">
            <mc:AlternateContent xmlns:mc="http://schemas.openxmlformats.org/markup-compatibility/2006">
              <mc:Choice xmlns:v="urn:schemas-microsoft-com:vml" Requires="v">
                <p:oleObj spid="_x0000_s212674" name="Equation" r:id="rId9" imgW="317500" imgH="203200" progId="Equation.DSMT4">
                  <p:embed/>
                </p:oleObj>
              </mc:Choice>
              <mc:Fallback>
                <p:oleObj name="Equation" r:id="rId9" imgW="317500" imgH="203200" progId="Equation.DSMT4">
                  <p:embed/>
                  <p:pic>
                    <p:nvPicPr>
                      <p:cNvPr id="5226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683250"/>
                        <a:ext cx="573088" cy="3476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52265" name="Text Box 41"/>
          <p:cNvSpPr txBox="1">
            <a:spLocks noChangeArrowheads="1"/>
          </p:cNvSpPr>
          <p:nvPr/>
        </p:nvSpPr>
        <p:spPr bwMode="auto">
          <a:xfrm>
            <a:off x="1676400" y="3810000"/>
            <a:ext cx="1230313" cy="48577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Net force</a:t>
            </a:r>
          </a:p>
        </p:txBody>
      </p:sp>
      <p:sp>
        <p:nvSpPr>
          <p:cNvPr id="52266" name="Text Box 42"/>
          <p:cNvSpPr txBox="1">
            <a:spLocks noChangeArrowheads="1"/>
          </p:cNvSpPr>
          <p:nvPr/>
        </p:nvSpPr>
        <p:spPr bwMode="auto">
          <a:xfrm>
            <a:off x="1263650" y="4419600"/>
            <a:ext cx="869950" cy="395288"/>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x comp.</a:t>
            </a:r>
          </a:p>
        </p:txBody>
      </p:sp>
      <p:sp>
        <p:nvSpPr>
          <p:cNvPr id="52267" name="Text Box 43"/>
          <p:cNvSpPr txBox="1">
            <a:spLocks noChangeArrowheads="1"/>
          </p:cNvSpPr>
          <p:nvPr/>
        </p:nvSpPr>
        <p:spPr bwMode="auto">
          <a:xfrm>
            <a:off x="1263650" y="4938713"/>
            <a:ext cx="869950" cy="395287"/>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y comp.</a:t>
            </a:r>
          </a:p>
        </p:txBody>
      </p:sp>
      <p:graphicFrame>
        <p:nvGraphicFramePr>
          <p:cNvPr id="52268" name="Object 6"/>
          <p:cNvGraphicFramePr>
            <a:graphicFrameLocks noChangeAspect="1"/>
          </p:cNvGraphicFramePr>
          <p:nvPr/>
        </p:nvGraphicFramePr>
        <p:xfrm>
          <a:off x="6183313" y="4443413"/>
          <a:ext cx="530225" cy="350837"/>
        </p:xfrm>
        <a:graphic>
          <a:graphicData uri="http://schemas.openxmlformats.org/presentationml/2006/ole">
            <mc:AlternateContent xmlns:mc="http://schemas.openxmlformats.org/markup-compatibility/2006">
              <mc:Choice xmlns:v="urn:schemas-microsoft-com:vml" Requires="v">
                <p:oleObj spid="_x0000_s212675" name="Equation" r:id="rId11" imgW="292100" imgH="203200" progId="Equation.DSMT4">
                  <p:embed/>
                </p:oleObj>
              </mc:Choice>
              <mc:Fallback>
                <p:oleObj name="Equation" r:id="rId11" imgW="292100" imgH="203200" progId="Equation.DSMT4">
                  <p:embed/>
                  <p:pic>
                    <p:nvPicPr>
                      <p:cNvPr id="5226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3313" y="4443413"/>
                        <a:ext cx="530225" cy="350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9" name="Object 7"/>
          <p:cNvGraphicFramePr>
            <a:graphicFrameLocks noChangeAspect="1"/>
          </p:cNvGraphicFramePr>
          <p:nvPr/>
        </p:nvGraphicFramePr>
        <p:xfrm>
          <a:off x="6324600" y="5029200"/>
          <a:ext cx="457200" cy="239713"/>
        </p:xfrm>
        <a:graphic>
          <a:graphicData uri="http://schemas.openxmlformats.org/presentationml/2006/ole">
            <mc:AlternateContent xmlns:mc="http://schemas.openxmlformats.org/markup-compatibility/2006">
              <mc:Choice xmlns:v="urn:schemas-microsoft-com:vml" Requires="v">
                <p:oleObj spid="_x0000_s212676" name="Equation" r:id="rId13" imgW="241200" imgH="139680" progId="Equation.3">
                  <p:embed/>
                </p:oleObj>
              </mc:Choice>
              <mc:Fallback>
                <p:oleObj name="Equation" r:id="rId13" imgW="241200" imgH="139680" progId="Equation.3">
                  <p:embed/>
                  <p:pic>
                    <p:nvPicPr>
                      <p:cNvPr id="5226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029200"/>
                        <a:ext cx="457200" cy="2397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pSp>
        <p:nvGrpSpPr>
          <p:cNvPr id="12" name="Group 46"/>
          <p:cNvGrpSpPr>
            <a:grpSpLocks/>
          </p:cNvGrpSpPr>
          <p:nvPr/>
        </p:nvGrpSpPr>
        <p:grpSpPr bwMode="auto">
          <a:xfrm rot="1409404">
            <a:off x="914400" y="1600200"/>
            <a:ext cx="1889125" cy="1371600"/>
            <a:chOff x="3312" y="1200"/>
            <a:chExt cx="1190" cy="864"/>
          </a:xfrm>
        </p:grpSpPr>
        <p:grpSp>
          <p:nvGrpSpPr>
            <p:cNvPr id="13" name="Group 47"/>
            <p:cNvGrpSpPr>
              <a:grpSpLocks/>
            </p:cNvGrpSpPr>
            <p:nvPr/>
          </p:nvGrpSpPr>
          <p:grpSpPr bwMode="auto">
            <a:xfrm>
              <a:off x="3312" y="1344"/>
              <a:ext cx="1190" cy="720"/>
              <a:chOff x="2506" y="1344"/>
              <a:chExt cx="1190" cy="720"/>
            </a:xfrm>
          </p:grpSpPr>
          <p:sp>
            <p:nvSpPr>
              <p:cNvPr id="37938" name="Line 48"/>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39" name="Line 49"/>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40" name="Text Box 50"/>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37" name="Text Box 51"/>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graphicFrame>
        <p:nvGraphicFramePr>
          <p:cNvPr id="52276" name="Object 8"/>
          <p:cNvGraphicFramePr>
            <a:graphicFrameLocks noChangeAspect="1"/>
          </p:cNvGraphicFramePr>
          <p:nvPr/>
        </p:nvGraphicFramePr>
        <p:xfrm>
          <a:off x="3744913" y="3884613"/>
          <a:ext cx="711200" cy="304800"/>
        </p:xfrm>
        <a:graphic>
          <a:graphicData uri="http://schemas.openxmlformats.org/presentationml/2006/ole">
            <mc:AlternateContent xmlns:mc="http://schemas.openxmlformats.org/markup-compatibility/2006">
              <mc:Choice xmlns:v="urn:schemas-microsoft-com:vml" Requires="v">
                <p:oleObj spid="_x0000_s212677" name="Equation" r:id="rId15" imgW="393700" imgH="177800" progId="Equation.DSMT4">
                  <p:embed/>
                </p:oleObj>
              </mc:Choice>
              <mc:Fallback>
                <p:oleObj name="Equation" r:id="rId15" imgW="393700" imgH="177800" progId="Equation.DSMT4">
                  <p:embed/>
                  <p:pic>
                    <p:nvPicPr>
                      <p:cNvPr id="5227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4913" y="3884613"/>
                        <a:ext cx="711200"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7" name="Object 9"/>
          <p:cNvGraphicFramePr>
            <a:graphicFrameLocks noChangeAspect="1"/>
          </p:cNvGraphicFramePr>
          <p:nvPr/>
        </p:nvGraphicFramePr>
        <p:xfrm>
          <a:off x="4483100" y="3789363"/>
          <a:ext cx="1260475" cy="500062"/>
        </p:xfrm>
        <a:graphic>
          <a:graphicData uri="http://schemas.openxmlformats.org/presentationml/2006/ole">
            <mc:AlternateContent xmlns:mc="http://schemas.openxmlformats.org/markup-compatibility/2006">
              <mc:Choice xmlns:v="urn:schemas-microsoft-com:vml" Requires="v">
                <p:oleObj spid="_x0000_s212678" name="Equation" r:id="rId17" imgW="698500" imgH="292100" progId="Equation.DSMT4">
                  <p:embed/>
                </p:oleObj>
              </mc:Choice>
              <mc:Fallback>
                <p:oleObj name="Equation" r:id="rId17" imgW="698500" imgH="292100" progId="Equation.DSMT4">
                  <p:embed/>
                  <p:pic>
                    <p:nvPicPr>
                      <p:cNvPr id="5227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3100" y="3789363"/>
                        <a:ext cx="1260475" cy="5000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8" name="Object 10"/>
          <p:cNvGraphicFramePr>
            <a:graphicFrameLocks noChangeAspect="1"/>
          </p:cNvGraphicFramePr>
          <p:nvPr/>
        </p:nvGraphicFramePr>
        <p:xfrm>
          <a:off x="2982913" y="4424363"/>
          <a:ext cx="1125537" cy="392112"/>
        </p:xfrm>
        <a:graphic>
          <a:graphicData uri="http://schemas.openxmlformats.org/presentationml/2006/ole">
            <mc:AlternateContent xmlns:mc="http://schemas.openxmlformats.org/markup-compatibility/2006">
              <mc:Choice xmlns:v="urn:schemas-microsoft-com:vml" Requires="v">
                <p:oleObj spid="_x0000_s212679" name="Equation" r:id="rId19" imgW="622300" imgH="228600" progId="Equation.DSMT4">
                  <p:embed/>
                </p:oleObj>
              </mc:Choice>
              <mc:Fallback>
                <p:oleObj name="Equation" r:id="rId19" imgW="622300" imgH="228600" progId="Equation.DSMT4">
                  <p:embed/>
                  <p:pic>
                    <p:nvPicPr>
                      <p:cNvPr id="52278"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82913" y="4424363"/>
                        <a:ext cx="1125537" cy="3921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9" name="Object 11"/>
          <p:cNvGraphicFramePr>
            <a:graphicFrameLocks noChangeAspect="1"/>
          </p:cNvGraphicFramePr>
          <p:nvPr/>
        </p:nvGraphicFramePr>
        <p:xfrm>
          <a:off x="4125913" y="4443413"/>
          <a:ext cx="1700212" cy="350837"/>
        </p:xfrm>
        <a:graphic>
          <a:graphicData uri="http://schemas.openxmlformats.org/presentationml/2006/ole">
            <mc:AlternateContent xmlns:mc="http://schemas.openxmlformats.org/markup-compatibility/2006">
              <mc:Choice xmlns:v="urn:schemas-microsoft-com:vml" Requires="v">
                <p:oleObj spid="_x0000_s212680" name="Equation" r:id="rId21" imgW="939800" imgH="203200" progId="Equation.DSMT4">
                  <p:embed/>
                </p:oleObj>
              </mc:Choice>
              <mc:Fallback>
                <p:oleObj name="Equation" r:id="rId21" imgW="939800" imgH="203200" progId="Equation.DSMT4">
                  <p:embed/>
                  <p:pic>
                    <p:nvPicPr>
                      <p:cNvPr id="52279"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5913" y="4443413"/>
                        <a:ext cx="1700212" cy="350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0" name="Object 12"/>
          <p:cNvGraphicFramePr>
            <a:graphicFrameLocks noChangeAspect="1"/>
          </p:cNvGraphicFramePr>
          <p:nvPr/>
        </p:nvGraphicFramePr>
        <p:xfrm>
          <a:off x="5789613" y="4467225"/>
          <a:ext cx="230187" cy="304800"/>
        </p:xfrm>
        <a:graphic>
          <a:graphicData uri="http://schemas.openxmlformats.org/presentationml/2006/ole">
            <mc:AlternateContent xmlns:mc="http://schemas.openxmlformats.org/markup-compatibility/2006">
              <mc:Choice xmlns:v="urn:schemas-microsoft-com:vml" Requires="v">
                <p:oleObj spid="_x0000_s212681" name="Equation" r:id="rId23" imgW="126720" imgH="177480" progId="Equation.3">
                  <p:embed/>
                </p:oleObj>
              </mc:Choice>
              <mc:Fallback>
                <p:oleObj name="Equation" r:id="rId23" imgW="126720" imgH="177480" progId="Equation.3">
                  <p:embed/>
                  <p:pic>
                    <p:nvPicPr>
                      <p:cNvPr id="5228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9613" y="4467225"/>
                        <a:ext cx="230187"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1" name="Object 13"/>
          <p:cNvGraphicFramePr>
            <a:graphicFrameLocks noChangeAspect="1"/>
          </p:cNvGraphicFramePr>
          <p:nvPr/>
        </p:nvGraphicFramePr>
        <p:xfrm>
          <a:off x="6705600" y="4443413"/>
          <a:ext cx="712788" cy="350837"/>
        </p:xfrm>
        <a:graphic>
          <a:graphicData uri="http://schemas.openxmlformats.org/presentationml/2006/ole">
            <mc:AlternateContent xmlns:mc="http://schemas.openxmlformats.org/markup-compatibility/2006">
              <mc:Choice xmlns:v="urn:schemas-microsoft-com:vml" Requires="v">
                <p:oleObj spid="_x0000_s212682" name="Equation" r:id="rId25" imgW="393700" imgH="203200" progId="Equation.DSMT4">
                  <p:embed/>
                </p:oleObj>
              </mc:Choice>
              <mc:Fallback>
                <p:oleObj name="Equation" r:id="rId25" imgW="393700" imgH="203200" progId="Equation.DSMT4">
                  <p:embed/>
                  <p:pic>
                    <p:nvPicPr>
                      <p:cNvPr id="52281"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05600" y="4443413"/>
                        <a:ext cx="712788" cy="350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2" name="Object 14"/>
          <p:cNvGraphicFramePr>
            <a:graphicFrameLocks noChangeAspect="1"/>
          </p:cNvGraphicFramePr>
          <p:nvPr/>
        </p:nvGraphicFramePr>
        <p:xfrm>
          <a:off x="7391400" y="4422775"/>
          <a:ext cx="1079500" cy="393700"/>
        </p:xfrm>
        <a:graphic>
          <a:graphicData uri="http://schemas.openxmlformats.org/presentationml/2006/ole">
            <mc:AlternateContent xmlns:mc="http://schemas.openxmlformats.org/markup-compatibility/2006">
              <mc:Choice xmlns:v="urn:schemas-microsoft-com:vml" Requires="v">
                <p:oleObj spid="_x0000_s212683" name="Equation" r:id="rId27" imgW="596880" imgH="228600" progId="Equation.3">
                  <p:embed/>
                </p:oleObj>
              </mc:Choice>
              <mc:Fallback>
                <p:oleObj name="Equation" r:id="rId27" imgW="596880" imgH="228600" progId="Equation.3">
                  <p:embed/>
                  <p:pic>
                    <p:nvPicPr>
                      <p:cNvPr id="52282"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91400" y="4422775"/>
                        <a:ext cx="1079500" cy="3937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3" name="Object 15"/>
          <p:cNvGraphicFramePr>
            <a:graphicFrameLocks noChangeAspect="1"/>
          </p:cNvGraphicFramePr>
          <p:nvPr/>
        </p:nvGraphicFramePr>
        <p:xfrm>
          <a:off x="2895600" y="4953000"/>
          <a:ext cx="671513" cy="414338"/>
        </p:xfrm>
        <a:graphic>
          <a:graphicData uri="http://schemas.openxmlformats.org/presentationml/2006/ole">
            <mc:AlternateContent xmlns:mc="http://schemas.openxmlformats.org/markup-compatibility/2006">
              <mc:Choice xmlns:v="urn:schemas-microsoft-com:vml" Requires="v">
                <p:oleObj spid="_x0000_s212684" name="Equation" r:id="rId29" imgW="444240" imgH="241200" progId="Equation.3">
                  <p:embed/>
                </p:oleObj>
              </mc:Choice>
              <mc:Fallback>
                <p:oleObj name="Equation" r:id="rId29" imgW="444240" imgH="241200" progId="Equation.3">
                  <p:embed/>
                  <p:pic>
                    <p:nvPicPr>
                      <p:cNvPr id="52283"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95600" y="4953000"/>
                        <a:ext cx="671513"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4" name="Object 16"/>
          <p:cNvGraphicFramePr>
            <a:graphicFrameLocks noChangeAspect="1"/>
          </p:cNvGraphicFramePr>
          <p:nvPr/>
        </p:nvGraphicFramePr>
        <p:xfrm>
          <a:off x="3557588" y="4953000"/>
          <a:ext cx="862012" cy="414338"/>
        </p:xfrm>
        <a:graphic>
          <a:graphicData uri="http://schemas.openxmlformats.org/presentationml/2006/ole">
            <mc:AlternateContent xmlns:mc="http://schemas.openxmlformats.org/markup-compatibility/2006">
              <mc:Choice xmlns:v="urn:schemas-microsoft-com:vml" Requires="v">
                <p:oleObj spid="_x0000_s212685" name="Equation" r:id="rId31" imgW="571320" imgH="241200" progId="Equation.3">
                  <p:embed/>
                </p:oleObj>
              </mc:Choice>
              <mc:Fallback>
                <p:oleObj name="Equation" r:id="rId31" imgW="571320" imgH="241200" progId="Equation.3">
                  <p:embed/>
                  <p:pic>
                    <p:nvPicPr>
                      <p:cNvPr id="52284"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57588" y="4953000"/>
                        <a:ext cx="862012"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5" name="Object 17"/>
          <p:cNvGraphicFramePr>
            <a:graphicFrameLocks noChangeAspect="1"/>
          </p:cNvGraphicFramePr>
          <p:nvPr/>
        </p:nvGraphicFramePr>
        <p:xfrm>
          <a:off x="4411663" y="4941888"/>
          <a:ext cx="1455737" cy="392112"/>
        </p:xfrm>
        <a:graphic>
          <a:graphicData uri="http://schemas.openxmlformats.org/presentationml/2006/ole">
            <mc:AlternateContent xmlns:mc="http://schemas.openxmlformats.org/markup-compatibility/2006">
              <mc:Choice xmlns:v="urn:schemas-microsoft-com:vml" Requires="v">
                <p:oleObj spid="_x0000_s212686" name="Equation" r:id="rId33" imgW="965160" imgH="228600" progId="Equation.3">
                  <p:embed/>
                </p:oleObj>
              </mc:Choice>
              <mc:Fallback>
                <p:oleObj name="Equation" r:id="rId33" imgW="965160" imgH="228600" progId="Equation.3">
                  <p:embed/>
                  <p:pic>
                    <p:nvPicPr>
                      <p:cNvPr id="52285"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11663" y="4941888"/>
                        <a:ext cx="1455737" cy="3921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6" name="Object 18"/>
          <p:cNvGraphicFramePr>
            <a:graphicFrameLocks noChangeAspect="1"/>
          </p:cNvGraphicFramePr>
          <p:nvPr/>
        </p:nvGraphicFramePr>
        <p:xfrm>
          <a:off x="5829300" y="4953000"/>
          <a:ext cx="190500" cy="304800"/>
        </p:xfrm>
        <a:graphic>
          <a:graphicData uri="http://schemas.openxmlformats.org/presentationml/2006/ole">
            <mc:AlternateContent xmlns:mc="http://schemas.openxmlformats.org/markup-compatibility/2006">
              <mc:Choice xmlns:v="urn:schemas-microsoft-com:vml" Requires="v">
                <p:oleObj spid="_x0000_s212687" name="Equation" r:id="rId35" imgW="126720" imgH="177480" progId="Equation.3">
                  <p:embed/>
                </p:oleObj>
              </mc:Choice>
              <mc:Fallback>
                <p:oleObj name="Equation" r:id="rId35" imgW="126720" imgH="177480" progId="Equation.3">
                  <p:embed/>
                  <p:pic>
                    <p:nvPicPr>
                      <p:cNvPr id="52286"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29300" y="4953000"/>
                        <a:ext cx="190500"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7" name="Object 19"/>
          <p:cNvGraphicFramePr>
            <a:graphicFrameLocks noChangeAspect="1"/>
          </p:cNvGraphicFramePr>
          <p:nvPr/>
        </p:nvGraphicFramePr>
        <p:xfrm>
          <a:off x="6694488" y="4953000"/>
          <a:ext cx="696912" cy="414338"/>
        </p:xfrm>
        <a:graphic>
          <a:graphicData uri="http://schemas.openxmlformats.org/presentationml/2006/ole">
            <mc:AlternateContent xmlns:mc="http://schemas.openxmlformats.org/markup-compatibility/2006">
              <mc:Choice xmlns:v="urn:schemas-microsoft-com:vml" Requires="v">
                <p:oleObj spid="_x0000_s212688" name="Equation" r:id="rId37" imgW="368280" imgH="241200" progId="Equation.3">
                  <p:embed/>
                </p:oleObj>
              </mc:Choice>
              <mc:Fallback>
                <p:oleObj name="Equation" r:id="rId37" imgW="368280" imgH="241200" progId="Equation.3">
                  <p:embed/>
                  <p:pic>
                    <p:nvPicPr>
                      <p:cNvPr id="52287"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4488" y="4953000"/>
                        <a:ext cx="696912"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8" name="Object 20"/>
          <p:cNvGraphicFramePr>
            <a:graphicFrameLocks noChangeAspect="1"/>
          </p:cNvGraphicFramePr>
          <p:nvPr/>
        </p:nvGraphicFramePr>
        <p:xfrm>
          <a:off x="7315200" y="4953000"/>
          <a:ext cx="1179513" cy="392113"/>
        </p:xfrm>
        <a:graphic>
          <a:graphicData uri="http://schemas.openxmlformats.org/presentationml/2006/ole">
            <mc:AlternateContent xmlns:mc="http://schemas.openxmlformats.org/markup-compatibility/2006">
              <mc:Choice xmlns:v="urn:schemas-microsoft-com:vml" Requires="v">
                <p:oleObj spid="_x0000_s212689" name="Equation" r:id="rId39" imgW="622080" imgH="228600" progId="Equation.3">
                  <p:embed/>
                </p:oleObj>
              </mc:Choice>
              <mc:Fallback>
                <p:oleObj name="Equation" r:id="rId39" imgW="622080" imgH="228600" progId="Equation.3">
                  <p:embed/>
                  <p:pic>
                    <p:nvPicPr>
                      <p:cNvPr id="52288"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315200" y="4953000"/>
                        <a:ext cx="1179513" cy="3921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9" name="Object 21"/>
          <p:cNvGraphicFramePr>
            <a:graphicFrameLocks noChangeAspect="1"/>
          </p:cNvGraphicFramePr>
          <p:nvPr/>
        </p:nvGraphicFramePr>
        <p:xfrm>
          <a:off x="2971800" y="5519738"/>
          <a:ext cx="1377950" cy="674687"/>
        </p:xfrm>
        <a:graphic>
          <a:graphicData uri="http://schemas.openxmlformats.org/presentationml/2006/ole">
            <mc:AlternateContent xmlns:mc="http://schemas.openxmlformats.org/markup-compatibility/2006">
              <mc:Choice xmlns:v="urn:schemas-microsoft-com:vml" Requires="v">
                <p:oleObj spid="_x0000_s212690" name="Equation" r:id="rId41" imgW="761760" imgH="393480" progId="Equation.3">
                  <p:embed/>
                </p:oleObj>
              </mc:Choice>
              <mc:Fallback>
                <p:oleObj name="Equation" r:id="rId41" imgW="761760" imgH="393480" progId="Equation.3">
                  <p:embed/>
                  <p:pic>
                    <p:nvPicPr>
                      <p:cNvPr id="52289"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71800" y="5519738"/>
                        <a:ext cx="1377950" cy="6746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0" name="Object 22"/>
          <p:cNvGraphicFramePr>
            <a:graphicFrameLocks noChangeAspect="1"/>
          </p:cNvGraphicFramePr>
          <p:nvPr/>
        </p:nvGraphicFramePr>
        <p:xfrm>
          <a:off x="4343400" y="5486400"/>
          <a:ext cx="1401763" cy="741363"/>
        </p:xfrm>
        <a:graphic>
          <a:graphicData uri="http://schemas.openxmlformats.org/presentationml/2006/ole">
            <mc:AlternateContent xmlns:mc="http://schemas.openxmlformats.org/markup-compatibility/2006">
              <mc:Choice xmlns:v="urn:schemas-microsoft-com:vml" Requires="v">
                <p:oleObj spid="_x0000_s212691" name="Equation" r:id="rId43" imgW="774360" imgH="431640" progId="Equation.3">
                  <p:embed/>
                </p:oleObj>
              </mc:Choice>
              <mc:Fallback>
                <p:oleObj name="Equation" r:id="rId43" imgW="774360" imgH="431640" progId="Equation.3">
                  <p:embed/>
                  <p:pic>
                    <p:nvPicPr>
                      <p:cNvPr id="52290"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43400" y="5486400"/>
                        <a:ext cx="1401763" cy="7413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1" name="Object 23"/>
          <p:cNvGraphicFramePr>
            <a:graphicFrameLocks noChangeAspect="1"/>
          </p:cNvGraphicFramePr>
          <p:nvPr/>
        </p:nvGraphicFramePr>
        <p:xfrm>
          <a:off x="5818188" y="5638800"/>
          <a:ext cx="690562" cy="392113"/>
        </p:xfrm>
        <a:graphic>
          <a:graphicData uri="http://schemas.openxmlformats.org/presentationml/2006/ole">
            <mc:AlternateContent xmlns:mc="http://schemas.openxmlformats.org/markup-compatibility/2006">
              <mc:Choice xmlns:v="urn:schemas-microsoft-com:vml" Requires="v">
                <p:oleObj spid="_x0000_s212692" name="Equation" r:id="rId45" imgW="380880" imgH="228600" progId="Equation.DSMT4">
                  <p:embed/>
                </p:oleObj>
              </mc:Choice>
              <mc:Fallback>
                <p:oleObj name="Equation" r:id="rId45" imgW="380880" imgH="228600" progId="Equation.DSMT4">
                  <p:embed/>
                  <p:pic>
                    <p:nvPicPr>
                      <p:cNvPr id="52291" name="Object 2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818188" y="5638800"/>
                        <a:ext cx="690562" cy="3921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932" name="Footer Placeholder 69"/>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grpSp>
        <p:nvGrpSpPr>
          <p:cNvPr id="14" name="Group 35"/>
          <p:cNvGrpSpPr>
            <a:grpSpLocks/>
          </p:cNvGrpSpPr>
          <p:nvPr/>
        </p:nvGrpSpPr>
        <p:grpSpPr bwMode="auto">
          <a:xfrm>
            <a:off x="742950" y="1962150"/>
            <a:ext cx="857250" cy="628650"/>
            <a:chOff x="3338" y="1706"/>
            <a:chExt cx="540" cy="396"/>
          </a:xfrm>
        </p:grpSpPr>
        <p:sp>
          <p:nvSpPr>
            <p:cNvPr id="37934" name="Line 36"/>
            <p:cNvSpPr>
              <a:spLocks noChangeShapeType="1"/>
            </p:cNvSpPr>
            <p:nvPr/>
          </p:nvSpPr>
          <p:spPr bwMode="auto">
            <a:xfrm flipH="1" flipV="1">
              <a:off x="3494" y="1968"/>
              <a:ext cx="326" cy="134"/>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35" name="Text Box 37"/>
            <p:cNvSpPr txBox="1">
              <a:spLocks noChangeArrowheads="1"/>
            </p:cNvSpPr>
            <p:nvPr/>
          </p:nvSpPr>
          <p:spPr bwMode="auto">
            <a:xfrm>
              <a:off x="3338" y="1706"/>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spTree>
    <p:extLst>
      <p:ext uri="{BB962C8B-B14F-4D97-AF65-F5344CB8AC3E}">
        <p14:creationId xmlns:p14="http://schemas.microsoft.com/office/powerpoint/2010/main" val="42435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2226"/>
                                        </p:tgtEl>
                                        <p:attrNameLst>
                                          <p:attrName>style.visibility</p:attrName>
                                        </p:attrNameLst>
                                      </p:cBhvr>
                                      <p:to>
                                        <p:strVal val="visible"/>
                                      </p:to>
                                    </p:set>
                                    <p:animEffect transition="in" filter="wipe(left)">
                                      <p:cBhvr>
                                        <p:cTn id="12" dur="500"/>
                                        <p:tgtEl>
                                          <p:spTgt spid="522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52240"/>
                                        </p:tgtEl>
                                        <p:attrNameLst>
                                          <p:attrName>style.visibility</p:attrName>
                                        </p:attrNameLst>
                                      </p:cBhvr>
                                      <p:to>
                                        <p:strVal val="visible"/>
                                      </p:to>
                                    </p:set>
                                    <p:anim calcmode="lin" valueType="num">
                                      <p:cBhvr>
                                        <p:cTn id="22" dur="500" fill="hold"/>
                                        <p:tgtEl>
                                          <p:spTgt spid="52240"/>
                                        </p:tgtEl>
                                        <p:attrNameLst>
                                          <p:attrName>ppt_w</p:attrName>
                                        </p:attrNameLst>
                                      </p:cBhvr>
                                      <p:tavLst>
                                        <p:tav tm="0">
                                          <p:val>
                                            <p:fltVal val="0"/>
                                          </p:val>
                                        </p:tav>
                                        <p:tav tm="100000">
                                          <p:val>
                                            <p:strVal val="#ppt_w"/>
                                          </p:val>
                                        </p:tav>
                                      </p:tavLst>
                                    </p:anim>
                                    <p:anim calcmode="lin" valueType="num">
                                      <p:cBhvr>
                                        <p:cTn id="23" dur="500" fill="hold"/>
                                        <p:tgtEl>
                                          <p:spTgt spid="52240"/>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iterate type="wd">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52230"/>
                                        </p:tgtEl>
                                        <p:attrNameLst>
                                          <p:attrName>style.visibility</p:attrName>
                                        </p:attrNameLst>
                                      </p:cBhvr>
                                      <p:to>
                                        <p:strVal val="visible"/>
                                      </p:to>
                                    </p:set>
                                    <p:animEffect transition="in" filter="wipe(left)">
                                      <p:cBhvr>
                                        <p:cTn id="55" dur="500"/>
                                        <p:tgtEl>
                                          <p:spTgt spid="522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iterate type="wd">
                                    <p:tmPct val="10000"/>
                                  </p:iterate>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52265"/>
                                        </p:tgtEl>
                                        <p:attrNameLst>
                                          <p:attrName>style.visibility</p:attrName>
                                        </p:attrNameLst>
                                      </p:cBhvr>
                                      <p:to>
                                        <p:strVal val="visible"/>
                                      </p:to>
                                    </p:set>
                                    <p:animEffect transition="in" filter="wipe(left)">
                                      <p:cBhvr>
                                        <p:cTn id="85" dur="500"/>
                                        <p:tgtEl>
                                          <p:spTgt spid="5226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iterate type="wd">
                                    <p:tmPct val="10000"/>
                                  </p:iterate>
                                  <p:childTnLst>
                                    <p:set>
                                      <p:cBhvr>
                                        <p:cTn id="89" dur="1" fill="hold">
                                          <p:stCondLst>
                                            <p:cond delay="0"/>
                                          </p:stCondLst>
                                        </p:cTn>
                                        <p:tgtEl>
                                          <p:spTgt spid="52229"/>
                                        </p:tgtEl>
                                        <p:attrNameLst>
                                          <p:attrName>style.visibility</p:attrName>
                                        </p:attrNameLst>
                                      </p:cBhvr>
                                      <p:to>
                                        <p:strVal val="visible"/>
                                      </p:to>
                                    </p:set>
                                    <p:animEffect transition="in" filter="wipe(left)">
                                      <p:cBhvr>
                                        <p:cTn id="90" dur="500"/>
                                        <p:tgtEl>
                                          <p:spTgt spid="522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52276"/>
                                        </p:tgtEl>
                                        <p:attrNameLst>
                                          <p:attrName>style.visibility</p:attrName>
                                        </p:attrNameLst>
                                      </p:cBhvr>
                                      <p:to>
                                        <p:strVal val="visible"/>
                                      </p:to>
                                    </p:set>
                                    <p:animEffect transition="in" filter="wipe(left)">
                                      <p:cBhvr>
                                        <p:cTn id="95" dur="500"/>
                                        <p:tgtEl>
                                          <p:spTgt spid="5227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52277"/>
                                        </p:tgtEl>
                                        <p:attrNameLst>
                                          <p:attrName>style.visibility</p:attrName>
                                        </p:attrNameLst>
                                      </p:cBhvr>
                                      <p:to>
                                        <p:strVal val="visible"/>
                                      </p:to>
                                    </p:set>
                                    <p:animEffect transition="in" filter="wipe(left)">
                                      <p:cBhvr>
                                        <p:cTn id="100" dur="500"/>
                                        <p:tgtEl>
                                          <p:spTgt spid="5227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52266"/>
                                        </p:tgtEl>
                                        <p:attrNameLst>
                                          <p:attrName>style.visibility</p:attrName>
                                        </p:attrNameLst>
                                      </p:cBhvr>
                                      <p:to>
                                        <p:strVal val="visible"/>
                                      </p:to>
                                    </p:set>
                                    <p:animEffect transition="in" filter="wipe(left)">
                                      <p:cBhvr>
                                        <p:cTn id="105" dur="500"/>
                                        <p:tgtEl>
                                          <p:spTgt spid="5226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52263"/>
                                        </p:tgtEl>
                                        <p:attrNameLst>
                                          <p:attrName>style.visibility</p:attrName>
                                        </p:attrNameLst>
                                      </p:cBhvr>
                                      <p:to>
                                        <p:strVal val="visible"/>
                                      </p:to>
                                    </p:set>
                                    <p:animEffect transition="in" filter="wipe(left)">
                                      <p:cBhvr>
                                        <p:cTn id="110" dur="500"/>
                                        <p:tgtEl>
                                          <p:spTgt spid="5226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52278"/>
                                        </p:tgtEl>
                                        <p:attrNameLst>
                                          <p:attrName>style.visibility</p:attrName>
                                        </p:attrNameLst>
                                      </p:cBhvr>
                                      <p:to>
                                        <p:strVal val="visible"/>
                                      </p:to>
                                    </p:set>
                                    <p:animEffect transition="in" filter="wipe(left)">
                                      <p:cBhvr>
                                        <p:cTn id="115" dur="500"/>
                                        <p:tgtEl>
                                          <p:spTgt spid="5227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52279"/>
                                        </p:tgtEl>
                                        <p:attrNameLst>
                                          <p:attrName>style.visibility</p:attrName>
                                        </p:attrNameLst>
                                      </p:cBhvr>
                                      <p:to>
                                        <p:strVal val="visible"/>
                                      </p:to>
                                    </p:set>
                                    <p:animEffect transition="in" filter="wipe(left)">
                                      <p:cBhvr>
                                        <p:cTn id="120" dur="500"/>
                                        <p:tgtEl>
                                          <p:spTgt spid="5227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52280"/>
                                        </p:tgtEl>
                                        <p:attrNameLst>
                                          <p:attrName>style.visibility</p:attrName>
                                        </p:attrNameLst>
                                      </p:cBhvr>
                                      <p:to>
                                        <p:strVal val="visible"/>
                                      </p:to>
                                    </p:set>
                                    <p:animEffect transition="in" filter="wipe(left)">
                                      <p:cBhvr>
                                        <p:cTn id="125" dur="500"/>
                                        <p:tgtEl>
                                          <p:spTgt spid="5228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52268"/>
                                        </p:tgtEl>
                                        <p:attrNameLst>
                                          <p:attrName>style.visibility</p:attrName>
                                        </p:attrNameLst>
                                      </p:cBhvr>
                                      <p:to>
                                        <p:strVal val="visible"/>
                                      </p:to>
                                    </p:set>
                                    <p:animEffect transition="in" filter="wipe(left)">
                                      <p:cBhvr>
                                        <p:cTn id="130" dur="500"/>
                                        <p:tgtEl>
                                          <p:spTgt spid="5226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52281"/>
                                        </p:tgtEl>
                                        <p:attrNameLst>
                                          <p:attrName>style.visibility</p:attrName>
                                        </p:attrNameLst>
                                      </p:cBhvr>
                                      <p:to>
                                        <p:strVal val="visible"/>
                                      </p:to>
                                    </p:set>
                                    <p:animEffect transition="in" filter="wipe(left)">
                                      <p:cBhvr>
                                        <p:cTn id="135" dur="500"/>
                                        <p:tgtEl>
                                          <p:spTgt spid="5228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52282"/>
                                        </p:tgtEl>
                                        <p:attrNameLst>
                                          <p:attrName>style.visibility</p:attrName>
                                        </p:attrNameLst>
                                      </p:cBhvr>
                                      <p:to>
                                        <p:strVal val="visible"/>
                                      </p:to>
                                    </p:set>
                                    <p:animEffect transition="in" filter="wipe(left)">
                                      <p:cBhvr>
                                        <p:cTn id="140" dur="500"/>
                                        <p:tgtEl>
                                          <p:spTgt spid="52282"/>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52267"/>
                                        </p:tgtEl>
                                        <p:attrNameLst>
                                          <p:attrName>style.visibility</p:attrName>
                                        </p:attrNameLst>
                                      </p:cBhvr>
                                      <p:to>
                                        <p:strVal val="visible"/>
                                      </p:to>
                                    </p:set>
                                    <p:animEffect transition="in" filter="wipe(left)">
                                      <p:cBhvr>
                                        <p:cTn id="145" dur="500"/>
                                        <p:tgtEl>
                                          <p:spTgt spid="52267"/>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iterate type="wd">
                                    <p:tmPct val="10000"/>
                                  </p:iterate>
                                  <p:childTnLst>
                                    <p:set>
                                      <p:cBhvr>
                                        <p:cTn id="149" dur="1" fill="hold">
                                          <p:stCondLst>
                                            <p:cond delay="0"/>
                                          </p:stCondLst>
                                        </p:cTn>
                                        <p:tgtEl>
                                          <p:spTgt spid="52262"/>
                                        </p:tgtEl>
                                        <p:attrNameLst>
                                          <p:attrName>style.visibility</p:attrName>
                                        </p:attrNameLst>
                                      </p:cBhvr>
                                      <p:to>
                                        <p:strVal val="visible"/>
                                      </p:to>
                                    </p:set>
                                    <p:animEffect transition="in" filter="wipe(left)">
                                      <p:cBhvr>
                                        <p:cTn id="150" dur="500"/>
                                        <p:tgtEl>
                                          <p:spTgt spid="52262"/>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iterate type="wd">
                                    <p:tmPct val="10000"/>
                                  </p:iterate>
                                  <p:childTnLst>
                                    <p:set>
                                      <p:cBhvr>
                                        <p:cTn id="154" dur="1" fill="hold">
                                          <p:stCondLst>
                                            <p:cond delay="0"/>
                                          </p:stCondLst>
                                        </p:cTn>
                                        <p:tgtEl>
                                          <p:spTgt spid="52283"/>
                                        </p:tgtEl>
                                        <p:attrNameLst>
                                          <p:attrName>style.visibility</p:attrName>
                                        </p:attrNameLst>
                                      </p:cBhvr>
                                      <p:to>
                                        <p:strVal val="visible"/>
                                      </p:to>
                                    </p:set>
                                    <p:animEffect transition="in" filter="wipe(left)">
                                      <p:cBhvr>
                                        <p:cTn id="155" dur="500"/>
                                        <p:tgtEl>
                                          <p:spTgt spid="52283"/>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iterate type="wd">
                                    <p:tmPct val="10000"/>
                                  </p:iterate>
                                  <p:childTnLst>
                                    <p:set>
                                      <p:cBhvr>
                                        <p:cTn id="159" dur="1" fill="hold">
                                          <p:stCondLst>
                                            <p:cond delay="0"/>
                                          </p:stCondLst>
                                        </p:cTn>
                                        <p:tgtEl>
                                          <p:spTgt spid="52284"/>
                                        </p:tgtEl>
                                        <p:attrNameLst>
                                          <p:attrName>style.visibility</p:attrName>
                                        </p:attrNameLst>
                                      </p:cBhvr>
                                      <p:to>
                                        <p:strVal val="visible"/>
                                      </p:to>
                                    </p:set>
                                    <p:animEffect transition="in" filter="wipe(left)">
                                      <p:cBhvr>
                                        <p:cTn id="160" dur="500"/>
                                        <p:tgtEl>
                                          <p:spTgt spid="5228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iterate type="wd">
                                    <p:tmPct val="10000"/>
                                  </p:iterate>
                                  <p:childTnLst>
                                    <p:set>
                                      <p:cBhvr>
                                        <p:cTn id="164" dur="1" fill="hold">
                                          <p:stCondLst>
                                            <p:cond delay="0"/>
                                          </p:stCondLst>
                                        </p:cTn>
                                        <p:tgtEl>
                                          <p:spTgt spid="52285"/>
                                        </p:tgtEl>
                                        <p:attrNameLst>
                                          <p:attrName>style.visibility</p:attrName>
                                        </p:attrNameLst>
                                      </p:cBhvr>
                                      <p:to>
                                        <p:strVal val="visible"/>
                                      </p:to>
                                    </p:set>
                                    <p:animEffect transition="in" filter="wipe(left)">
                                      <p:cBhvr>
                                        <p:cTn id="165" dur="500"/>
                                        <p:tgtEl>
                                          <p:spTgt spid="5228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iterate type="wd">
                                    <p:tmPct val="10000"/>
                                  </p:iterate>
                                  <p:childTnLst>
                                    <p:set>
                                      <p:cBhvr>
                                        <p:cTn id="169" dur="1" fill="hold">
                                          <p:stCondLst>
                                            <p:cond delay="0"/>
                                          </p:stCondLst>
                                        </p:cTn>
                                        <p:tgtEl>
                                          <p:spTgt spid="52286"/>
                                        </p:tgtEl>
                                        <p:attrNameLst>
                                          <p:attrName>style.visibility</p:attrName>
                                        </p:attrNameLst>
                                      </p:cBhvr>
                                      <p:to>
                                        <p:strVal val="visible"/>
                                      </p:to>
                                    </p:set>
                                    <p:animEffect transition="in" filter="wipe(left)">
                                      <p:cBhvr>
                                        <p:cTn id="170" dur="500"/>
                                        <p:tgtEl>
                                          <p:spTgt spid="5228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iterate type="wd">
                                    <p:tmPct val="10000"/>
                                  </p:iterate>
                                  <p:childTnLst>
                                    <p:set>
                                      <p:cBhvr>
                                        <p:cTn id="174" dur="1" fill="hold">
                                          <p:stCondLst>
                                            <p:cond delay="0"/>
                                          </p:stCondLst>
                                        </p:cTn>
                                        <p:tgtEl>
                                          <p:spTgt spid="52269"/>
                                        </p:tgtEl>
                                        <p:attrNameLst>
                                          <p:attrName>style.visibility</p:attrName>
                                        </p:attrNameLst>
                                      </p:cBhvr>
                                      <p:to>
                                        <p:strVal val="visible"/>
                                      </p:to>
                                    </p:set>
                                    <p:animEffect transition="in" filter="wipe(left)">
                                      <p:cBhvr>
                                        <p:cTn id="175" dur="500"/>
                                        <p:tgtEl>
                                          <p:spTgt spid="52269"/>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iterate type="wd">
                                    <p:tmPct val="10000"/>
                                  </p:iterate>
                                  <p:childTnLst>
                                    <p:set>
                                      <p:cBhvr>
                                        <p:cTn id="179" dur="1" fill="hold">
                                          <p:stCondLst>
                                            <p:cond delay="0"/>
                                          </p:stCondLst>
                                        </p:cTn>
                                        <p:tgtEl>
                                          <p:spTgt spid="52287"/>
                                        </p:tgtEl>
                                        <p:attrNameLst>
                                          <p:attrName>style.visibility</p:attrName>
                                        </p:attrNameLst>
                                      </p:cBhvr>
                                      <p:to>
                                        <p:strVal val="visible"/>
                                      </p:to>
                                    </p:set>
                                    <p:animEffect transition="in" filter="wipe(left)">
                                      <p:cBhvr>
                                        <p:cTn id="180" dur="500"/>
                                        <p:tgtEl>
                                          <p:spTgt spid="52287"/>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iterate type="wd">
                                    <p:tmPct val="10000"/>
                                  </p:iterate>
                                  <p:childTnLst>
                                    <p:set>
                                      <p:cBhvr>
                                        <p:cTn id="184" dur="1" fill="hold">
                                          <p:stCondLst>
                                            <p:cond delay="0"/>
                                          </p:stCondLst>
                                        </p:cTn>
                                        <p:tgtEl>
                                          <p:spTgt spid="52288"/>
                                        </p:tgtEl>
                                        <p:attrNameLst>
                                          <p:attrName>style.visibility</p:attrName>
                                        </p:attrNameLst>
                                      </p:cBhvr>
                                      <p:to>
                                        <p:strVal val="visible"/>
                                      </p:to>
                                    </p:set>
                                    <p:animEffect transition="in" filter="wipe(left)">
                                      <p:cBhvr>
                                        <p:cTn id="185" dur="500"/>
                                        <p:tgtEl>
                                          <p:spTgt spid="52288"/>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iterate type="wd">
                                    <p:tmPct val="10000"/>
                                  </p:iterate>
                                  <p:childTnLst>
                                    <p:set>
                                      <p:cBhvr>
                                        <p:cTn id="189" dur="1" fill="hold">
                                          <p:stCondLst>
                                            <p:cond delay="0"/>
                                          </p:stCondLst>
                                        </p:cTn>
                                        <p:tgtEl>
                                          <p:spTgt spid="52264"/>
                                        </p:tgtEl>
                                        <p:attrNameLst>
                                          <p:attrName>style.visibility</p:attrName>
                                        </p:attrNameLst>
                                      </p:cBhvr>
                                      <p:to>
                                        <p:strVal val="visible"/>
                                      </p:to>
                                    </p:set>
                                    <p:animEffect transition="in" filter="wipe(left)">
                                      <p:cBhvr>
                                        <p:cTn id="190" dur="500"/>
                                        <p:tgtEl>
                                          <p:spTgt spid="52264"/>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nodeType="clickEffect">
                                  <p:stCondLst>
                                    <p:cond delay="0"/>
                                  </p:stCondLst>
                                  <p:iterate type="wd">
                                    <p:tmPct val="10000"/>
                                  </p:iterate>
                                  <p:childTnLst>
                                    <p:set>
                                      <p:cBhvr>
                                        <p:cTn id="194" dur="1" fill="hold">
                                          <p:stCondLst>
                                            <p:cond delay="0"/>
                                          </p:stCondLst>
                                        </p:cTn>
                                        <p:tgtEl>
                                          <p:spTgt spid="52289"/>
                                        </p:tgtEl>
                                        <p:attrNameLst>
                                          <p:attrName>style.visibility</p:attrName>
                                        </p:attrNameLst>
                                      </p:cBhvr>
                                      <p:to>
                                        <p:strVal val="visible"/>
                                      </p:to>
                                    </p:set>
                                    <p:animEffect transition="in" filter="wipe(left)">
                                      <p:cBhvr>
                                        <p:cTn id="195" dur="500"/>
                                        <p:tgtEl>
                                          <p:spTgt spid="5228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iterate type="wd">
                                    <p:tmPct val="10000"/>
                                  </p:iterate>
                                  <p:childTnLst>
                                    <p:set>
                                      <p:cBhvr>
                                        <p:cTn id="199" dur="1" fill="hold">
                                          <p:stCondLst>
                                            <p:cond delay="0"/>
                                          </p:stCondLst>
                                        </p:cTn>
                                        <p:tgtEl>
                                          <p:spTgt spid="52290"/>
                                        </p:tgtEl>
                                        <p:attrNameLst>
                                          <p:attrName>style.visibility</p:attrName>
                                        </p:attrNameLst>
                                      </p:cBhvr>
                                      <p:to>
                                        <p:strVal val="visible"/>
                                      </p:to>
                                    </p:set>
                                    <p:animEffect transition="in" filter="wipe(left)">
                                      <p:cBhvr>
                                        <p:cTn id="200" dur="500"/>
                                        <p:tgtEl>
                                          <p:spTgt spid="5229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nodeType="clickEffect">
                                  <p:stCondLst>
                                    <p:cond delay="0"/>
                                  </p:stCondLst>
                                  <p:iterate type="wd">
                                    <p:tmPct val="10000"/>
                                  </p:iterate>
                                  <p:childTnLst>
                                    <p:set>
                                      <p:cBhvr>
                                        <p:cTn id="204" dur="1" fill="hold">
                                          <p:stCondLst>
                                            <p:cond delay="0"/>
                                          </p:stCondLst>
                                        </p:cTn>
                                        <p:tgtEl>
                                          <p:spTgt spid="52291"/>
                                        </p:tgtEl>
                                        <p:attrNameLst>
                                          <p:attrName>style.visibility</p:attrName>
                                        </p:attrNameLst>
                                      </p:cBhvr>
                                      <p:to>
                                        <p:strVal val="visible"/>
                                      </p:to>
                                    </p:set>
                                    <p:animEffect transition="in" filter="wipe(left)">
                                      <p:cBhvr>
                                        <p:cTn id="205" dur="500"/>
                                        <p:tgtEl>
                                          <p:spTgt spid="5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8" grpId="0" animBg="1" autoUpdateAnimBg="0"/>
      <p:bldP spid="52230" grpId="0" animBg="1" autoUpdateAnimBg="0"/>
      <p:bldP spid="52240" grpId="0" animBg="1" autoUpdateAnimBg="0"/>
      <p:bldP spid="52265" grpId="0" animBg="1" autoUpdateAnimBg="0"/>
      <p:bldP spid="52266" grpId="0" animBg="1" autoUpdateAnimBg="0"/>
      <p:bldP spid="5226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8915" name="Rectangle 6"/>
          <p:cNvSpPr>
            <a:spLocks noGrp="1" noChangeArrowheads="1"/>
          </p:cNvSpPr>
          <p:nvPr>
            <p:ph type="sldNum" sz="quarter" idx="12"/>
          </p:nvPr>
        </p:nvSpPr>
        <p:spPr>
          <a:noFill/>
        </p:spPr>
        <p:txBody>
          <a:bodyPr/>
          <a:lstStyle/>
          <a:p>
            <a:fld id="{D538D4C0-C76D-6648-9E42-BA0549839B66}" type="slidenum">
              <a:rPr lang="en-US">
                <a:latin typeface="Arial Narrow" pitchFamily="-84" charset="0"/>
              </a:rPr>
              <a:pPr/>
              <a:t>18</a:t>
            </a:fld>
            <a:endParaRPr lang="en-US">
              <a:latin typeface="Arial Narrow" pitchFamily="-84" charset="0"/>
            </a:endParaRPr>
          </a:p>
        </p:txBody>
      </p:sp>
      <p:pic>
        <p:nvPicPr>
          <p:cNvPr id="73730" name="Picture 2" descr="FG05_023"/>
          <p:cNvPicPr>
            <a:picLocks noChangeAspect="1" noChangeArrowheads="1"/>
          </p:cNvPicPr>
          <p:nvPr/>
        </p:nvPicPr>
        <p:blipFill>
          <a:blip r:embed="rId2"/>
          <a:srcRect/>
          <a:stretch>
            <a:fillRect/>
          </a:stretch>
        </p:blipFill>
        <p:spPr bwMode="auto">
          <a:xfrm>
            <a:off x="4800600" y="3657600"/>
            <a:ext cx="4648200" cy="3200400"/>
          </a:xfrm>
          <a:prstGeom prst="rect">
            <a:avLst/>
          </a:prstGeom>
          <a:noFill/>
          <a:ln w="9525">
            <a:noFill/>
            <a:miter lim="800000"/>
            <a:headEnd/>
            <a:tailEnd/>
          </a:ln>
        </p:spPr>
      </p:pic>
      <p:sp>
        <p:nvSpPr>
          <p:cNvPr id="38917" name="Rectangle 3"/>
          <p:cNvSpPr>
            <a:spLocks noGrp="1" noChangeArrowheads="1"/>
          </p:cNvSpPr>
          <p:nvPr>
            <p:ph type="title"/>
          </p:nvPr>
        </p:nvSpPr>
        <p:spPr>
          <a:xfrm>
            <a:off x="685800" y="165100"/>
            <a:ext cx="7772400" cy="457200"/>
          </a:xfrm>
        </p:spPr>
        <p:txBody>
          <a:bodyPr/>
          <a:lstStyle/>
          <a:p>
            <a:r>
              <a:rPr lang="en-US" sz="3600" b="1" dirty="0">
                <a:ea typeface="ＭＳ Ｐゴシック" pitchFamily="-84" charset="-128"/>
                <a:cs typeface="ＭＳ Ｐゴシック" pitchFamily="-84" charset="-128"/>
              </a:rPr>
              <a:t>Motion in Resistive Force</a:t>
            </a:r>
          </a:p>
        </p:txBody>
      </p:sp>
      <p:sp>
        <p:nvSpPr>
          <p:cNvPr id="73732" name="Text Box 4"/>
          <p:cNvSpPr txBox="1">
            <a:spLocks noChangeArrowheads="1"/>
          </p:cNvSpPr>
          <p:nvPr/>
        </p:nvSpPr>
        <p:spPr bwMode="auto">
          <a:xfrm>
            <a:off x="533400" y="762000"/>
            <a:ext cx="8153400" cy="830997"/>
          </a:xfrm>
          <a:prstGeom prst="rect">
            <a:avLst/>
          </a:prstGeom>
          <a:noFill/>
          <a:ln w="38100">
            <a:noFill/>
            <a:miter lim="800000"/>
            <a:headEnd/>
            <a:tailEnd/>
          </a:ln>
        </p:spPr>
        <p:txBody>
          <a:bodyPr wrap="square">
            <a:prstTxWarp prst="textNoShape">
              <a:avLst/>
            </a:prstTxWarp>
            <a:spAutoFit/>
          </a:bodyPr>
          <a:lstStyle/>
          <a:p>
            <a:r>
              <a:rPr lang="en-US" dirty="0">
                <a:solidFill>
                  <a:schemeClr val="accent2"/>
                </a:solidFill>
                <a:latin typeface="Arial Narrow" pitchFamily="-84" charset="0"/>
              </a:rPr>
              <a:t>A 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30997"/>
          </a:xfrm>
          <a:prstGeom prst="rect">
            <a:avLst/>
          </a:prstGeom>
          <a:noFill/>
          <a:ln w="38100">
            <a:noFill/>
            <a:miter lim="800000"/>
            <a:headEnd/>
            <a:tailEnd/>
          </a:ln>
        </p:spPr>
        <p:txBody>
          <a:bodyPr>
            <a:prstTxWarp prst="textNoShape">
              <a:avLst/>
            </a:prstTxWarp>
            <a:spAutoFit/>
          </a:bodyPr>
          <a:lstStyle/>
          <a:p>
            <a:r>
              <a:rPr lang="en-US" dirty="0">
                <a:solidFill>
                  <a:schemeClr val="accent2"/>
                </a:solidFill>
                <a:latin typeface="Arial Narrow" pitchFamily="-84" charset="0"/>
              </a:rPr>
              <a:t>These forces are exerted on moving objects in the opposite direction to the movement.   </a:t>
            </a:r>
          </a:p>
        </p:txBody>
      </p:sp>
      <p:sp>
        <p:nvSpPr>
          <p:cNvPr id="73734" name="Text Box 6"/>
          <p:cNvSpPr txBox="1">
            <a:spLocks noChangeArrowheads="1"/>
          </p:cNvSpPr>
          <p:nvPr/>
        </p:nvSpPr>
        <p:spPr bwMode="auto">
          <a:xfrm>
            <a:off x="533400" y="1752600"/>
            <a:ext cx="2209800" cy="457200"/>
          </a:xfrm>
          <a:prstGeom prst="rect">
            <a:avLst/>
          </a:prstGeom>
          <a:noFill/>
          <a:ln w="38100">
            <a:noFill/>
            <a:miter lim="800000"/>
            <a:headEnd/>
            <a:tailEnd/>
          </a:ln>
        </p:spPr>
        <p:txBody>
          <a:bodyPr>
            <a:prstTxWarp prst="textNoShape">
              <a:avLst/>
            </a:prstTxWarp>
            <a:spAutoFit/>
          </a:bodyPr>
          <a:lstStyle/>
          <a:p>
            <a:r>
              <a:rPr lang="en-US">
                <a:solidFill>
                  <a:srgbClr val="FF3399"/>
                </a:solidFill>
                <a:latin typeface="Arial Narrow" pitchFamily="-84"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w="38100">
            <a:noFill/>
            <a:miter lim="800000"/>
            <a:headEnd/>
            <a:tailEnd/>
          </a:ln>
        </p:spPr>
        <p:txBody>
          <a:bodyPr>
            <a:prstTxWarp prst="textNoShape">
              <a:avLst/>
            </a:prstTxWarp>
            <a:spAutoFit/>
          </a:bodyPr>
          <a:lstStyle/>
          <a:p>
            <a:r>
              <a:rPr lang="en-US" dirty="0">
                <a:solidFill>
                  <a:srgbClr val="CC00CC"/>
                </a:solidFill>
                <a:latin typeface="Arial Narrow" pitchFamily="-84"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w="38100">
            <a:noFill/>
            <a:miter lim="800000"/>
            <a:headEnd/>
            <a:tailEnd/>
          </a:ln>
        </p:spPr>
        <p:txBody>
          <a:bodyPr>
            <a:prstTxWarp prst="textNoShape">
              <a:avLst/>
            </a:prstTxWarp>
            <a:spAutoFit/>
          </a:bodyPr>
          <a:lstStyle/>
          <a:p>
            <a:pPr marL="457200" indent="-457200"/>
            <a:r>
              <a:rPr lang="en-US">
                <a:solidFill>
                  <a:schemeClr val="accent2"/>
                </a:solidFill>
                <a:latin typeface="Arial Narrow" pitchFamily="-84" charset="0"/>
              </a:rPr>
              <a:t>Two different cases of proportionality: </a:t>
            </a:r>
          </a:p>
          <a:p>
            <a:pPr marL="914400" lvl="1" indent="-457200">
              <a:buFontTx/>
              <a:buAutoNum type="arabicPeriod"/>
            </a:pPr>
            <a:r>
              <a:rPr lang="en-US">
                <a:solidFill>
                  <a:schemeClr val="accent2"/>
                </a:solidFill>
                <a:latin typeface="Arial Narrow" pitchFamily="-84" charset="0"/>
              </a:rPr>
              <a:t>Forces linearly proportional to speed: Slowly moving or very small objects</a:t>
            </a:r>
          </a:p>
          <a:p>
            <a:pPr marL="914400" lvl="1" indent="-457200">
              <a:buFontTx/>
              <a:buAutoNum type="arabicPeriod"/>
            </a:pPr>
            <a:r>
              <a:rPr lang="en-US">
                <a:solidFill>
                  <a:schemeClr val="accent2"/>
                </a:solidFill>
                <a:latin typeface="Arial Narrow" pitchFamily="-84" charset="0"/>
              </a:rPr>
              <a:t>Forces proportional to square of speed: Large objects w/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prstTxWarp prst="textNoShape">
              <a:avLst/>
            </a:prstTxWarp>
            <a:spAutoFit/>
          </a:bodyPr>
          <a:lstStyle/>
          <a:p>
            <a:r>
              <a:rPr lang="en-US">
                <a:solidFill>
                  <a:srgbClr val="FF3399"/>
                </a:solidFill>
                <a:latin typeface="Arial Narrow" pitchFamily="-84" charset="0"/>
              </a:rPr>
              <a:t>Air resistance, viscous force of liquid, etc</a:t>
            </a:r>
          </a:p>
        </p:txBody>
      </p:sp>
      <p:sp>
        <p:nvSpPr>
          <p:cNvPr id="38924" name="Footer Placeholder 11"/>
          <p:cNvSpPr>
            <a:spLocks noGrp="1"/>
          </p:cNvSpPr>
          <p:nvPr>
            <p:ph type="ftr" sz="quarter" idx="11"/>
          </p:nvPr>
        </p:nvSpPr>
        <p:spPr>
          <a:noFill/>
        </p:spPr>
        <p:txBody>
          <a:bodyPr/>
          <a:lstStyle/>
          <a:p>
            <a:r>
              <a:rPr lang="en-US">
                <a:latin typeface="Arial Narrow" pitchFamily="-84" charset="0"/>
              </a:rPr>
              <a:t>PHYS 1443-003, Spring 2021                    Dr. Jaehoon Yu</a:t>
            </a:r>
          </a:p>
        </p:txBody>
      </p:sp>
    </p:spTree>
    <p:extLst>
      <p:ext uri="{BB962C8B-B14F-4D97-AF65-F5344CB8AC3E}">
        <p14:creationId xmlns:p14="http://schemas.microsoft.com/office/powerpoint/2010/main" val="4180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2"/>
                                        </p:tgtEl>
                                        <p:attrNameLst>
                                          <p:attrName>style.visibility</p:attrName>
                                        </p:attrNameLst>
                                      </p:cBhvr>
                                      <p:to>
                                        <p:strVal val="visible"/>
                                      </p:to>
                                    </p:set>
                                    <p:animEffect transition="in" filter="wipe(left)">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4"/>
                                        </p:tgtEl>
                                        <p:attrNameLst>
                                          <p:attrName>style.visibility</p:attrName>
                                        </p:attrNameLst>
                                      </p:cBhvr>
                                      <p:to>
                                        <p:strVal val="visible"/>
                                      </p:to>
                                    </p:set>
                                    <p:animEffect transition="in" filter="wipe(left)">
                                      <p:cBhvr>
                                        <p:cTn id="12" dur="500"/>
                                        <p:tgtEl>
                                          <p:spTgt spid="73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3737"/>
                                        </p:tgtEl>
                                        <p:attrNameLst>
                                          <p:attrName>style.visibility</p:attrName>
                                        </p:attrNameLst>
                                      </p:cBhvr>
                                      <p:to>
                                        <p:strVal val="visible"/>
                                      </p:to>
                                    </p:set>
                                    <p:animEffect transition="in" filter="wipe(left)">
                                      <p:cBhvr>
                                        <p:cTn id="17" dur="500"/>
                                        <p:tgtEl>
                                          <p:spTgt spid="737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3733"/>
                                        </p:tgtEl>
                                        <p:attrNameLst>
                                          <p:attrName>style.visibility</p:attrName>
                                        </p:attrNameLst>
                                      </p:cBhvr>
                                      <p:to>
                                        <p:strVal val="visible"/>
                                      </p:to>
                                    </p:set>
                                    <p:animEffect transition="in" filter="wipe(left)">
                                      <p:cBhvr>
                                        <p:cTn id="22" dur="500"/>
                                        <p:tgtEl>
                                          <p:spTgt spid="737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3735"/>
                                        </p:tgtEl>
                                        <p:attrNameLst>
                                          <p:attrName>style.visibility</p:attrName>
                                        </p:attrNameLst>
                                      </p:cBhvr>
                                      <p:to>
                                        <p:strVal val="visible"/>
                                      </p:to>
                                    </p:set>
                                    <p:animEffect transition="in" filter="wipe(left)">
                                      <p:cBhvr>
                                        <p:cTn id="27" dur="500"/>
                                        <p:tgtEl>
                                          <p:spTgt spid="737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3736"/>
                                        </p:tgtEl>
                                        <p:attrNameLst>
                                          <p:attrName>style.visibility</p:attrName>
                                        </p:attrNameLst>
                                      </p:cBhvr>
                                      <p:to>
                                        <p:strVal val="visible"/>
                                      </p:to>
                                    </p:set>
                                    <p:animEffect transition="in" filter="wipe(left)">
                                      <p:cBhvr>
                                        <p:cTn id="32" dur="500"/>
                                        <p:tgtEl>
                                          <p:spTgt spid="7373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iterate type="wd">
                                    <p:tmPct val="10000"/>
                                  </p:iterate>
                                  <p:childTnLst>
                                    <p:set>
                                      <p:cBhvr>
                                        <p:cTn id="36" dur="1" fill="hold">
                                          <p:stCondLst>
                                            <p:cond delay="0"/>
                                          </p:stCondLst>
                                        </p:cTn>
                                        <p:tgtEl>
                                          <p:spTgt spid="73730"/>
                                        </p:tgtEl>
                                        <p:attrNameLst>
                                          <p:attrName>style.visibility</p:attrName>
                                        </p:attrNameLst>
                                      </p:cBhvr>
                                      <p:to>
                                        <p:strVal val="visible"/>
                                      </p:to>
                                    </p:set>
                                    <p:anim calcmode="lin" valueType="num">
                                      <p:cBhvr>
                                        <p:cTn id="37" dur="500" fill="hold"/>
                                        <p:tgtEl>
                                          <p:spTgt spid="73730"/>
                                        </p:tgtEl>
                                        <p:attrNameLst>
                                          <p:attrName>ppt_w</p:attrName>
                                        </p:attrNameLst>
                                      </p:cBhvr>
                                      <p:tavLst>
                                        <p:tav tm="0">
                                          <p:val>
                                            <p:fltVal val="0"/>
                                          </p:val>
                                        </p:tav>
                                        <p:tav tm="100000">
                                          <p:val>
                                            <p:strVal val="#ppt_w"/>
                                          </p:val>
                                        </p:tav>
                                      </p:tavLst>
                                    </p:anim>
                                    <p:anim calcmode="lin" valueType="num">
                                      <p:cBhvr>
                                        <p:cTn id="38" dur="500" fill="hold"/>
                                        <p:tgtEl>
                                          <p:spTgt spid="73730"/>
                                        </p:tgtEl>
                                        <p:attrNameLst>
                                          <p:attrName>ppt_h</p:attrName>
                                        </p:attrNameLst>
                                      </p:cBhvr>
                                      <p:tavLst>
                                        <p:tav tm="0">
                                          <p:val>
                                            <p:fltVal val="0"/>
                                          </p:val>
                                        </p:tav>
                                        <p:tav tm="100000">
                                          <p:val>
                                            <p:strVal val="#ppt_h"/>
                                          </p:val>
                                        </p:tav>
                                      </p:tavLst>
                                    </p:anim>
                                    <p:animEffect transition="in" filter="fade">
                                      <p:cBhvr>
                                        <p:cTn id="39"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73734" grpId="0"/>
      <p:bldP spid="73735" grpId="0"/>
      <p:bldP spid="73736" grpId="0"/>
      <p:bldP spid="7373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Wednesday, March 3,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609600"/>
            <a:ext cx="8839200" cy="5410200"/>
          </a:xfrm>
        </p:spPr>
        <p:txBody>
          <a:bodyPr/>
          <a:lstStyle/>
          <a:p>
            <a:pPr eaLnBrk="1" hangingPunct="1"/>
            <a:r>
              <a:rPr lang="en-US" sz="2400" dirty="0"/>
              <a:t>Mid-term comprehensive</a:t>
            </a:r>
            <a:r>
              <a:rPr lang="en-US" sz="2400" dirty="0">
                <a:ea typeface="ＭＳ Ｐゴシック" pitchFamily="-84" charset="-128"/>
                <a:cs typeface="ＭＳ Ｐゴシック" pitchFamily="-84" charset="-128"/>
              </a:rPr>
              <a:t> in class next Wednesday, March 10</a:t>
            </a:r>
          </a:p>
          <a:p>
            <a:pPr lvl="1" eaLnBrk="1" hangingPunct="1">
              <a:spcBef>
                <a:spcPts val="200"/>
              </a:spcBef>
            </a:pPr>
            <a:r>
              <a:rPr lang="en-US" sz="2000" dirty="0"/>
              <a:t>Covers CH1.1 through what we learn on Monday, March 8 + Math refresher </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FS-E2-LastName-FirstName-SP21.pdf</a:t>
            </a:r>
          </a:p>
          <a:p>
            <a:pPr lvl="2" eaLnBrk="1" hangingPunct="1">
              <a:spcBef>
                <a:spcPts val="200"/>
              </a:spcBef>
            </a:pPr>
            <a:r>
              <a:rPr lang="en-US" sz="1800" dirty="0"/>
              <a:t>Once submitted, you cannot change, unless I ask you to delete part of the sheet!</a:t>
            </a:r>
            <a:endParaRPr lang="en-US" sz="2400" dirty="0"/>
          </a:p>
          <a:p>
            <a:pPr eaLnBrk="1" hangingPunct="1">
              <a:spcBef>
                <a:spcPts val="200"/>
              </a:spcBef>
            </a:pPr>
            <a:r>
              <a:rPr lang="en-US" sz="2400" dirty="0"/>
              <a:t>Reminder: Extra credit special COVID seminar at 4pm Saturday, March 20</a:t>
            </a:r>
            <a:endParaRPr lang="en-US" sz="2000" dirty="0"/>
          </a:p>
          <a:p>
            <a:pPr lvl="1" eaLnBrk="1" hangingPunct="1">
              <a:spcBef>
                <a:spcPts val="200"/>
              </a:spcBef>
            </a:pPr>
            <a:r>
              <a:rPr lang="en-US" sz="2000" dirty="0"/>
              <a:t>Extra credit for participation and for asking the relevant questions</a:t>
            </a:r>
          </a:p>
          <a:p>
            <a:pPr lvl="1" eaLnBrk="1" hangingPunct="1">
              <a:spcBef>
                <a:spcPts val="200"/>
              </a:spcBef>
            </a:pPr>
            <a:r>
              <a:rPr lang="en-US" sz="2000" dirty="0"/>
              <a:t>Dr. Linda Lee, a practicing physician from Wisconsin</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609600"/>
          </a:xfrm>
        </p:spPr>
        <p:txBody>
          <a:bodyPr/>
          <a:lstStyle/>
          <a:p>
            <a:r>
              <a:rPr lang="en-US" sz="3600" b="1" dirty="0">
                <a:latin typeface="Arial Narrow" charset="0"/>
                <a:ea typeface="ＭＳ Ｐゴシック" charset="0"/>
                <a:cs typeface="ＭＳ Ｐゴシック" charset="0"/>
              </a:rPr>
              <a:t>Reminder: SP #3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533400"/>
            <a:ext cx="8839200" cy="54126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8 cells for vaccination </a:t>
            </a:r>
          </a:p>
          <a:p>
            <a:r>
              <a:rPr lang="en-US" sz="1800" dirty="0"/>
              <a:t>Fill the US Historic event analysis table at the bottom 12 cells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2020 in 5 sentences and that in 2021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20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Possible maximum: 122 points total</a:t>
            </a:r>
          </a:p>
          <a:p>
            <a:r>
              <a:rPr lang="en-US" sz="1800" b="1" u="sng" dirty="0">
                <a:solidFill>
                  <a:srgbClr val="C00000"/>
                </a:solidFill>
              </a:rPr>
              <a:t>Due: 11pm, Friday, March 19</a:t>
            </a:r>
          </a:p>
          <a:p>
            <a:pPr lvl="1"/>
            <a:r>
              <a:rPr lang="en-US" sz="1600" dirty="0"/>
              <a:t>Submit one pdf file SP3-YourLastName-YourFirstName.pdf, including the spreadsheet</a:t>
            </a:r>
          </a:p>
          <a:p>
            <a:pPr lvl="1"/>
            <a:r>
              <a:rPr lang="en-US" sz="1600" dirty="0"/>
              <a:t>Spreadsheet will be posted on canvas.  Download ASAP.</a:t>
            </a:r>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
        <p:nvSpPr>
          <p:cNvPr id="5" name="Date Placeholder 4">
            <a:extLst>
              <a:ext uri="{FF2B5EF4-FFF2-40B4-BE49-F238E27FC236}">
                <a16:creationId xmlns:a16="http://schemas.microsoft.com/office/drawing/2014/main" id="{BD511E90-D7CE-AD4D-A752-2F9F015687EF}"/>
              </a:ext>
            </a:extLst>
          </p:cNvPr>
          <p:cNvSpPr>
            <a:spLocks noGrp="1"/>
          </p:cNvSpPr>
          <p:nvPr>
            <p:ph type="dt" sz="half" idx="10"/>
          </p:nvPr>
        </p:nvSpPr>
        <p:spPr/>
        <p:txBody>
          <a:bodyPr/>
          <a:lstStyle/>
          <a:p>
            <a:pPr>
              <a:defRPr/>
            </a:pPr>
            <a:r>
              <a:rPr lang="en-US"/>
              <a:t>Wednesday, March 3, 2021</a:t>
            </a:r>
          </a:p>
        </p:txBody>
      </p:sp>
      <p:sp>
        <p:nvSpPr>
          <p:cNvPr id="6" name="Footer Placeholder 5">
            <a:extLst>
              <a:ext uri="{FF2B5EF4-FFF2-40B4-BE49-F238E27FC236}">
                <a16:creationId xmlns:a16="http://schemas.microsoft.com/office/drawing/2014/main" id="{805FB765-F868-AF44-BEFA-1231AA03BC8E}"/>
              </a:ext>
            </a:extLst>
          </p:cNvPr>
          <p:cNvSpPr>
            <a:spLocks noGrp="1"/>
          </p:cNvSpPr>
          <p:nvPr>
            <p:ph type="ftr" sz="quarter" idx="11"/>
          </p:nvPr>
        </p:nvSpPr>
        <p:spPr/>
        <p:txBody>
          <a:bodyPr/>
          <a:lstStyle/>
          <a:p>
            <a:pPr>
              <a:defRPr/>
            </a:pPr>
            <a:r>
              <a:rPr lang="de-DE"/>
              <a:t>PHYS 1443-003, Spring 2021                    Dr. Jaehoon Yu</a:t>
            </a:r>
            <a:endParaRPr lang="en-US"/>
          </a:p>
        </p:txBody>
      </p:sp>
    </p:spTree>
    <p:extLst>
      <p:ext uri="{BB962C8B-B14F-4D97-AF65-F5344CB8AC3E}">
        <p14:creationId xmlns:p14="http://schemas.microsoft.com/office/powerpoint/2010/main" val="9789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51306-D394-624A-939F-901BC72584DD}"/>
              </a:ext>
            </a:extLst>
          </p:cNvPr>
          <p:cNvSpPr>
            <a:spLocks noGrp="1"/>
          </p:cNvSpPr>
          <p:nvPr>
            <p:ph type="dt" sz="half" idx="10"/>
          </p:nvPr>
        </p:nvSpPr>
        <p:spPr/>
        <p:txBody>
          <a:bodyPr/>
          <a:lstStyle/>
          <a:p>
            <a:pPr>
              <a:defRPr/>
            </a:pPr>
            <a:r>
              <a:rPr lang="en-US"/>
              <a:t>Wednesday, March 3, 2021</a:t>
            </a:r>
          </a:p>
        </p:txBody>
      </p:sp>
      <p:sp>
        <p:nvSpPr>
          <p:cNvPr id="5" name="Footer Placeholder 4">
            <a:extLst>
              <a:ext uri="{FF2B5EF4-FFF2-40B4-BE49-F238E27FC236}">
                <a16:creationId xmlns:a16="http://schemas.microsoft.com/office/drawing/2014/main" id="{69113921-666A-104C-ADE6-0B6B621395DB}"/>
              </a:ext>
            </a:extLst>
          </p:cNvPr>
          <p:cNvSpPr>
            <a:spLocks noGrp="1"/>
          </p:cNvSpPr>
          <p:nvPr>
            <p:ph type="ftr" sz="quarter" idx="11"/>
          </p:nvPr>
        </p:nvSpPr>
        <p:spPr/>
        <p:txBody>
          <a:bodyPr/>
          <a:lstStyle/>
          <a:p>
            <a:pPr>
              <a:defRPr/>
            </a:pPr>
            <a:r>
              <a:rPr lang="de-DE"/>
              <a:t>PHYS 1443-003, Spring 2021                    Dr. Jaehoon Yu</a:t>
            </a:r>
            <a:endParaRPr lang="en-US"/>
          </a:p>
        </p:txBody>
      </p:sp>
      <p:sp>
        <p:nvSpPr>
          <p:cNvPr id="6" name="Slide Number Placeholder 5">
            <a:extLst>
              <a:ext uri="{FF2B5EF4-FFF2-40B4-BE49-F238E27FC236}">
                <a16:creationId xmlns:a16="http://schemas.microsoft.com/office/drawing/2014/main" id="{BA183154-4F6A-2D46-82D9-01A455CAED41}"/>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a:extLst>
              <a:ext uri="{FF2B5EF4-FFF2-40B4-BE49-F238E27FC236}">
                <a16:creationId xmlns:a16="http://schemas.microsoft.com/office/drawing/2014/main" id="{0EDE8C96-9B40-5347-B4BF-EFCED2F914B7}"/>
              </a:ext>
            </a:extLst>
          </p:cNvPr>
          <p:cNvPicPr>
            <a:picLocks noChangeAspect="1"/>
          </p:cNvPicPr>
          <p:nvPr/>
        </p:nvPicPr>
        <p:blipFill>
          <a:blip r:embed="rId2"/>
          <a:stretch>
            <a:fillRect/>
          </a:stretch>
        </p:blipFill>
        <p:spPr>
          <a:xfrm>
            <a:off x="0" y="0"/>
            <a:ext cx="9220200" cy="6858000"/>
          </a:xfrm>
          <a:prstGeom prst="rect">
            <a:avLst/>
          </a:prstGeom>
        </p:spPr>
      </p:pic>
    </p:spTree>
    <p:extLst>
      <p:ext uri="{BB962C8B-B14F-4D97-AF65-F5344CB8AC3E}">
        <p14:creationId xmlns:p14="http://schemas.microsoft.com/office/powerpoint/2010/main" val="100949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5</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763000" cy="5447645"/>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200" dirty="0">
                <a:solidFill>
                  <a:schemeClr val="accent2"/>
                </a:solidFill>
                <a:latin typeface="+mn-lt"/>
              </a:rPr>
              <a:t>The mass of the spacecraft is 11,000 kg and the mass of the astronaut is 92 kg.  What is the velocity of the space craft and the astronaut 10 sec into the motion if they were in contact for 50cm during with the astronaut is applying the force of 36N? </a:t>
            </a:r>
          </a:p>
          <a:p>
            <a:pPr marL="457200" indent="-457200">
              <a:buFont typeface="Arial"/>
              <a:buChar char="•"/>
            </a:pPr>
            <a:r>
              <a:rPr lang="en-US" sz="3200" dirty="0">
                <a:solidFill>
                  <a:schemeClr val="accent2"/>
                </a:solidFill>
                <a:latin typeface="+mn-lt"/>
              </a:rPr>
              <a:t>Maximum score: 20 points</a:t>
            </a:r>
          </a:p>
          <a:p>
            <a:pPr marL="457200" indent="-457200">
              <a:buFont typeface="Arial"/>
              <a:buChar char="•"/>
            </a:pPr>
            <a:r>
              <a:rPr lang="en-US" sz="3200" dirty="0">
                <a:solidFill>
                  <a:schemeClr val="accent2"/>
                </a:solidFill>
                <a:latin typeface="+mn-lt"/>
              </a:rPr>
              <a:t>Please be sure to show details of your OWN work!</a:t>
            </a:r>
          </a:p>
          <a:p>
            <a:pPr marL="457200" indent="-457200">
              <a:buFont typeface="Arial"/>
              <a:buChar char="•"/>
            </a:pPr>
            <a:r>
              <a:rPr lang="en-US" sz="3200" dirty="0">
                <a:solidFill>
                  <a:schemeClr val="accent2"/>
                </a:solidFill>
                <a:latin typeface="+mn-lt"/>
              </a:rPr>
              <a:t>Must be handwritten!</a:t>
            </a:r>
          </a:p>
          <a:p>
            <a:pPr marL="457200" indent="-457200">
              <a:buFont typeface="Arial"/>
              <a:buChar char="•"/>
            </a:pPr>
            <a:r>
              <a:rPr lang="en-US" sz="3200" dirty="0">
                <a:solidFill>
                  <a:schemeClr val="accent2"/>
                </a:solidFill>
                <a:latin typeface="+mn-lt"/>
              </a:rPr>
              <a:t>Due 2:30pm, Monday, March 8</a:t>
            </a:r>
          </a:p>
          <a:p>
            <a:pPr marL="457200" indent="-457200">
              <a:buFont typeface="Arial"/>
              <a:buChar char="•"/>
            </a:pPr>
            <a:r>
              <a:rPr lang="en-US" sz="3200" dirty="0">
                <a:solidFill>
                  <a:schemeClr val="accent2"/>
                </a:solidFill>
                <a:latin typeface="+mn-lt"/>
              </a:rPr>
              <a:t>Submit one pdf file </a:t>
            </a:r>
            <a:r>
              <a:rPr lang="en-US" sz="2800" dirty="0">
                <a:solidFill>
                  <a:schemeClr val="accent2"/>
                </a:solidFill>
                <a:latin typeface="+mn-lt"/>
              </a:rPr>
              <a:t>SP4-YourLastName-YourFirstName.pdf on canvas assignment #4</a:t>
            </a:r>
            <a:endParaRPr lang="en-US" sz="1600" dirty="0"/>
          </a:p>
        </p:txBody>
      </p:sp>
      <p:sp>
        <p:nvSpPr>
          <p:cNvPr id="47113" name="Rectangle 7"/>
          <p:cNvSpPr>
            <a:spLocks noGrp="1" noChangeArrowheads="1"/>
          </p:cNvSpPr>
          <p:nvPr>
            <p:ph type="title"/>
          </p:nvPr>
        </p:nvSpPr>
        <p:spPr>
          <a:xfrm>
            <a:off x="685800" y="76200"/>
            <a:ext cx="7772400" cy="838200"/>
          </a:xfrm>
        </p:spPr>
        <p:txBody>
          <a:bodyPr/>
          <a:lstStyle/>
          <a:p>
            <a:r>
              <a:rPr lang="en-US" dirty="0">
                <a:ea typeface="ＭＳ Ｐゴシック" pitchFamily="-84" charset="-128"/>
                <a:cs typeface="ＭＳ Ｐゴシック" pitchFamily="-84" charset="-128"/>
              </a:rPr>
              <a:t>Reminder: SP#</a:t>
            </a:r>
            <a:r>
              <a:rPr lang="en-US" altLang="ko-KR" dirty="0">
                <a:ea typeface="ＭＳ Ｐゴシック" pitchFamily="-84" charset="-128"/>
                <a:cs typeface="ＭＳ Ｐゴシック" pitchFamily="-84" charset="-128"/>
              </a:rPr>
              <a:t>4 –</a:t>
            </a:r>
            <a:r>
              <a:rPr lang="ko-KR" altLang="en-US" dirty="0">
                <a:ea typeface="ＭＳ Ｐゴシック" pitchFamily="-84" charset="-128"/>
                <a:cs typeface="ＭＳ Ｐゴシック" pitchFamily="-84" charset="-128"/>
              </a:rPr>
              <a:t> </a:t>
            </a:r>
            <a:r>
              <a:rPr lang="en-US" altLang="ko-KR" dirty="0">
                <a:ea typeface="ＭＳ Ｐゴシック" pitchFamily="-84" charset="-128"/>
                <a:cs typeface="ＭＳ Ｐゴシック" pitchFamily="-84" charset="-128"/>
              </a:rPr>
              <a:t>Newton’s 3</a:t>
            </a:r>
            <a:r>
              <a:rPr lang="en-US" altLang="ko-KR" baseline="30000" dirty="0">
                <a:ea typeface="ＭＳ Ｐゴシック" pitchFamily="-84" charset="-128"/>
                <a:cs typeface="ＭＳ Ｐゴシック" pitchFamily="-84" charset="-128"/>
              </a:rPr>
              <a:t>rd</a:t>
            </a:r>
            <a:r>
              <a:rPr lang="en-US" altLang="ko-KR" dirty="0">
                <a:ea typeface="ＭＳ Ｐゴシック" pitchFamily="-84" charset="-128"/>
                <a:cs typeface="ＭＳ Ｐゴシック" pitchFamily="-84" charset="-128"/>
              </a:rPr>
              <a:t> Law</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935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xfrm>
            <a:off x="609600" y="6248400"/>
            <a:ext cx="2133600" cy="457200"/>
          </a:xfrm>
          <a:noFill/>
        </p:spPr>
        <p:txBody>
          <a:bodyPr/>
          <a:lstStyle/>
          <a:p>
            <a:r>
              <a:rPr lang="en-US">
                <a:latin typeface="Arial Narrow" pitchFamily="-84" charset="0"/>
              </a:rPr>
              <a:t>Wednesday, March 3,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6</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81730" y="1420773"/>
            <a:ext cx="8909869" cy="4370427"/>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US" sz="2600" dirty="0">
                <a:solidFill>
                  <a:schemeClr val="accent2"/>
                </a:solidFill>
                <a:latin typeface="+mn-lt"/>
              </a:rPr>
              <a:t>Identify all the forces acting on the object of interest in the problem.</a:t>
            </a:r>
          </a:p>
          <a:p>
            <a:pPr marL="514350" indent="-514350">
              <a:buFont typeface="+mj-lt"/>
              <a:buAutoNum type="arabicPeriod"/>
            </a:pPr>
            <a:r>
              <a:rPr lang="en-US" sz="2600" dirty="0">
                <a:solidFill>
                  <a:schemeClr val="accent2"/>
                </a:solidFill>
                <a:latin typeface="+mn-lt"/>
              </a:rPr>
              <a:t>Establish a vector sum equation using all identified forces.</a:t>
            </a:r>
          </a:p>
          <a:p>
            <a:pPr marL="971550" lvl="1" indent="-514350">
              <a:buFont typeface="Arial" panose="020B0604020202020204" pitchFamily="34" charset="0"/>
              <a:buChar char="•"/>
            </a:pPr>
            <a:r>
              <a:rPr lang="en-US" sz="2200" dirty="0">
                <a:solidFill>
                  <a:srgbClr val="7030A0"/>
                </a:solidFill>
                <a:latin typeface="+mn-lt"/>
              </a:rPr>
              <a:t>Note that the vector sum of all forces are the net force that provides the acceleration to the object’s motion</a:t>
            </a:r>
          </a:p>
          <a:p>
            <a:pPr marL="514350" indent="-514350">
              <a:buFont typeface="+mj-lt"/>
              <a:buAutoNum type="arabicPeriod"/>
            </a:pPr>
            <a:r>
              <a:rPr lang="en-US" sz="2600" dirty="0">
                <a:solidFill>
                  <a:schemeClr val="accent2"/>
                </a:solidFill>
                <a:latin typeface="+mn-lt"/>
              </a:rPr>
              <a:t>Identify all components of the forces in each direction.</a:t>
            </a:r>
          </a:p>
          <a:p>
            <a:pPr marL="514350" indent="-514350">
              <a:buFont typeface="+mj-lt"/>
              <a:buAutoNum type="arabicPeriod"/>
            </a:pPr>
            <a:r>
              <a:rPr lang="en-US" sz="2600" dirty="0">
                <a:solidFill>
                  <a:schemeClr val="accent2"/>
                </a:solidFill>
                <a:latin typeface="+mn-lt"/>
              </a:rPr>
              <a:t>Establish the force equation for each component, whose right hand-side will be the mass of the object times the acceleration in the particular direction.</a:t>
            </a:r>
          </a:p>
          <a:p>
            <a:pPr marL="514350" indent="-514350">
              <a:buFont typeface="+mj-lt"/>
              <a:buAutoNum type="arabicPeriod"/>
            </a:pPr>
            <a:r>
              <a:rPr lang="en-US" sz="2600" dirty="0">
                <a:solidFill>
                  <a:schemeClr val="accent2"/>
                </a:solidFill>
                <a:latin typeface="+mn-lt"/>
              </a:rPr>
              <a:t>Solve each equation of component for the the quantities of interests.</a:t>
            </a:r>
          </a:p>
          <a:p>
            <a:pPr marL="514350" indent="-514350">
              <a:buFont typeface="+mj-lt"/>
              <a:buAutoNum type="arabicPeriod"/>
            </a:pPr>
            <a:r>
              <a:rPr lang="en-US" sz="2600" dirty="0">
                <a:solidFill>
                  <a:schemeClr val="accent2"/>
                </a:solidFill>
                <a:latin typeface="+mn-lt"/>
              </a:rPr>
              <a:t>If any further equation of motion is of interest, use combinations of kinematic equations to obtain the answers. </a:t>
            </a:r>
          </a:p>
        </p:txBody>
      </p:sp>
      <p:sp>
        <p:nvSpPr>
          <p:cNvPr id="47113" name="Rectangle 7"/>
          <p:cNvSpPr>
            <a:spLocks noGrp="1" noChangeArrowheads="1"/>
          </p:cNvSpPr>
          <p:nvPr>
            <p:ph type="title"/>
          </p:nvPr>
        </p:nvSpPr>
        <p:spPr>
          <a:xfrm>
            <a:off x="438150" y="304294"/>
            <a:ext cx="8267700" cy="838200"/>
          </a:xfrm>
        </p:spPr>
        <p:txBody>
          <a:bodyPr/>
          <a:lstStyle/>
          <a:p>
            <a:r>
              <a:rPr lang="en-US" dirty="0">
                <a:ea typeface="ＭＳ Ｐゴシック" pitchFamily="-84" charset="-128"/>
                <a:cs typeface="ＭＳ Ｐゴシック" pitchFamily="-84" charset="-128"/>
              </a:rPr>
              <a:t>Steps for solving mechanics problems using Newton’s Laws </a:t>
            </a:r>
          </a:p>
        </p:txBody>
      </p:sp>
    </p:spTree>
    <p:extLst>
      <p:ext uri="{BB962C8B-B14F-4D97-AF65-F5344CB8AC3E}">
        <p14:creationId xmlns:p14="http://schemas.microsoft.com/office/powerpoint/2010/main" val="142867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7797">
                                            <p:txEl>
                                              <p:pRg st="0" end="0"/>
                                            </p:txEl>
                                          </p:spTgt>
                                        </p:tgtEl>
                                        <p:attrNameLst>
                                          <p:attrName>style.visibility</p:attrName>
                                        </p:attrNameLst>
                                      </p:cBhvr>
                                      <p:to>
                                        <p:strVal val="visible"/>
                                      </p:to>
                                    </p:set>
                                    <p:animEffect transition="in" filter="wipe(left)">
                                      <p:cBhvr>
                                        <p:cTn id="7" dur="500"/>
                                        <p:tgtEl>
                                          <p:spTgt spid="417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7797">
                                            <p:txEl>
                                              <p:pRg st="1" end="1"/>
                                            </p:txEl>
                                          </p:spTgt>
                                        </p:tgtEl>
                                        <p:attrNameLst>
                                          <p:attrName>style.visibility</p:attrName>
                                        </p:attrNameLst>
                                      </p:cBhvr>
                                      <p:to>
                                        <p:strVal val="visible"/>
                                      </p:to>
                                    </p:set>
                                    <p:animEffect transition="in" filter="wipe(left)">
                                      <p:cBhvr>
                                        <p:cTn id="12" dur="500"/>
                                        <p:tgtEl>
                                          <p:spTgt spid="417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7797">
                                            <p:txEl>
                                              <p:pRg st="2" end="2"/>
                                            </p:txEl>
                                          </p:spTgt>
                                        </p:tgtEl>
                                        <p:attrNameLst>
                                          <p:attrName>style.visibility</p:attrName>
                                        </p:attrNameLst>
                                      </p:cBhvr>
                                      <p:to>
                                        <p:strVal val="visible"/>
                                      </p:to>
                                    </p:set>
                                    <p:animEffect transition="in" filter="wipe(left)">
                                      <p:cBhvr>
                                        <p:cTn id="17" dur="500"/>
                                        <p:tgtEl>
                                          <p:spTgt spid="417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7797">
                                            <p:txEl>
                                              <p:pRg st="3" end="3"/>
                                            </p:txEl>
                                          </p:spTgt>
                                        </p:tgtEl>
                                        <p:attrNameLst>
                                          <p:attrName>style.visibility</p:attrName>
                                        </p:attrNameLst>
                                      </p:cBhvr>
                                      <p:to>
                                        <p:strVal val="visible"/>
                                      </p:to>
                                    </p:set>
                                    <p:animEffect transition="in" filter="wipe(left)">
                                      <p:cBhvr>
                                        <p:cTn id="22" dur="500"/>
                                        <p:tgtEl>
                                          <p:spTgt spid="4177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7797">
                                            <p:txEl>
                                              <p:pRg st="4" end="4"/>
                                            </p:txEl>
                                          </p:spTgt>
                                        </p:tgtEl>
                                        <p:attrNameLst>
                                          <p:attrName>style.visibility</p:attrName>
                                        </p:attrNameLst>
                                      </p:cBhvr>
                                      <p:to>
                                        <p:strVal val="visible"/>
                                      </p:to>
                                    </p:set>
                                    <p:animEffect transition="in" filter="wipe(left)">
                                      <p:cBhvr>
                                        <p:cTn id="27" dur="500"/>
                                        <p:tgtEl>
                                          <p:spTgt spid="4177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7797">
                                            <p:txEl>
                                              <p:pRg st="5" end="5"/>
                                            </p:txEl>
                                          </p:spTgt>
                                        </p:tgtEl>
                                        <p:attrNameLst>
                                          <p:attrName>style.visibility</p:attrName>
                                        </p:attrNameLst>
                                      </p:cBhvr>
                                      <p:to>
                                        <p:strVal val="visible"/>
                                      </p:to>
                                    </p:set>
                                    <p:animEffect transition="in" filter="wipe(left)">
                                      <p:cBhvr>
                                        <p:cTn id="32" dur="500"/>
                                        <p:tgtEl>
                                          <p:spTgt spid="4177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17797">
                                            <p:txEl>
                                              <p:pRg st="6" end="6"/>
                                            </p:txEl>
                                          </p:spTgt>
                                        </p:tgtEl>
                                        <p:attrNameLst>
                                          <p:attrName>style.visibility</p:attrName>
                                        </p:attrNameLst>
                                      </p:cBhvr>
                                      <p:to>
                                        <p:strVal val="visible"/>
                                      </p:to>
                                    </p:set>
                                    <p:animEffect transition="in" filter="wipe(left)">
                                      <p:cBhvr>
                                        <p:cTn id="37" dur="500"/>
                                        <p:tgtEl>
                                          <p:spTgt spid="4177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92"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March 3, 2021</a:t>
            </a:r>
          </a:p>
        </p:txBody>
      </p:sp>
      <p:sp>
        <p:nvSpPr>
          <p:cNvPr id="32793"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0E4A05-27FE-8C4E-9CD0-934D80C7B8A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50178" name="AutoShape 2"/>
          <p:cNvSpPr>
            <a:spLocks noChangeArrowheads="1"/>
          </p:cNvSpPr>
          <p:nvPr/>
        </p:nvSpPr>
        <p:spPr bwMode="auto">
          <a:xfrm>
            <a:off x="533400" y="2574925"/>
            <a:ext cx="1828800" cy="838200"/>
          </a:xfrm>
          <a:prstGeom prst="rtTriangle">
            <a:avLst/>
          </a:prstGeom>
          <a:solidFill>
            <a:srgbClr val="FFFFCC"/>
          </a:solidFill>
          <a:ln w="28575">
            <a:solidFill>
              <a:srgbClr val="800000"/>
            </a:solidFill>
            <a:miter lim="800000"/>
            <a:headEnd/>
            <a:tailEnd/>
          </a:ln>
        </p:spPr>
        <p:txBody>
          <a:bodyPr wrap="none" anchor="ctr"/>
          <a:lstStyle/>
          <a:p>
            <a:endParaRPr lang="en-US"/>
          </a:p>
        </p:txBody>
      </p:sp>
      <p:sp>
        <p:nvSpPr>
          <p:cNvPr id="32795" name="Rectangle 3"/>
          <p:cNvSpPr>
            <a:spLocks noGrp="1" noChangeArrowheads="1"/>
          </p:cNvSpPr>
          <p:nvPr>
            <p:ph type="title"/>
          </p:nvPr>
        </p:nvSpPr>
        <p:spPr>
          <a:xfrm>
            <a:off x="685800" y="0"/>
            <a:ext cx="7772400" cy="762000"/>
          </a:xfrm>
        </p:spPr>
        <p:txBody>
          <a:bodyPr/>
          <a:lstStyle/>
          <a:p>
            <a:r>
              <a:rPr lang="en-US" dirty="0">
                <a:latin typeface="Arial Narrow" charset="0"/>
                <a:ea typeface="ＭＳ Ｐゴシック" charset="0"/>
                <a:cs typeface="ＭＳ Ｐゴシック" charset="0"/>
              </a:rPr>
              <a:t>Example w/o Friction</a:t>
            </a:r>
          </a:p>
        </p:txBody>
      </p:sp>
      <p:sp>
        <p:nvSpPr>
          <p:cNvPr id="50180" name="Text Box 4"/>
          <p:cNvSpPr txBox="1">
            <a:spLocks noChangeArrowheads="1"/>
          </p:cNvSpPr>
          <p:nvPr/>
        </p:nvSpPr>
        <p:spPr bwMode="auto">
          <a:xfrm>
            <a:off x="685800" y="838200"/>
            <a:ext cx="8001000" cy="857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A crate of mass M is placed on a frictionless inclined plane of angle </a:t>
            </a:r>
            <a:r>
              <a:rPr lang="en-US" sz="2200" dirty="0" err="1">
                <a:solidFill>
                  <a:schemeClr val="accent2"/>
                </a:solidFill>
                <a:latin typeface="Symbol" charset="0"/>
              </a:rPr>
              <a:t>θ</a:t>
            </a:r>
            <a:r>
              <a:rPr lang="en-US" sz="2200" dirty="0">
                <a:solidFill>
                  <a:schemeClr val="accent2"/>
                </a:solidFill>
                <a:latin typeface="Arial Narrow" charset="0"/>
              </a:rPr>
              <a:t>. </a:t>
            </a:r>
          </a:p>
          <a:p>
            <a:pPr eaLnBrk="1" hangingPunct="1">
              <a:spcBef>
                <a:spcPct val="20000"/>
              </a:spcBef>
            </a:pPr>
            <a:r>
              <a:rPr lang="en-US" sz="2200" dirty="0">
                <a:solidFill>
                  <a:schemeClr val="accent2"/>
                </a:solidFill>
                <a:latin typeface="Arial Narrow" charset="0"/>
              </a:rPr>
              <a:t>a) Determine the acceleration of the crate after it is released. </a:t>
            </a:r>
            <a:endParaRPr lang="en-US" sz="2200" dirty="0"/>
          </a:p>
        </p:txBody>
      </p:sp>
      <p:graphicFrame>
        <p:nvGraphicFramePr>
          <p:cNvPr id="50181" name="Object 2"/>
          <p:cNvGraphicFramePr>
            <a:graphicFrameLocks noChangeAspect="1"/>
          </p:cNvGraphicFramePr>
          <p:nvPr/>
        </p:nvGraphicFramePr>
        <p:xfrm>
          <a:off x="5927725" y="1700213"/>
          <a:ext cx="763588" cy="501650"/>
        </p:xfrm>
        <a:graphic>
          <a:graphicData uri="http://schemas.openxmlformats.org/presentationml/2006/ole">
            <mc:AlternateContent xmlns:mc="http://schemas.openxmlformats.org/markup-compatibility/2006">
              <mc:Choice xmlns:v="urn:schemas-microsoft-com:vml" Requires="v">
                <p:oleObj spid="_x0000_s213628" name="Equation" r:id="rId3" imgW="292100" imgH="203200" progId="Equation.DSMT4">
                  <p:embed/>
                </p:oleObj>
              </mc:Choice>
              <mc:Fallback>
                <p:oleObj name="Equation" r:id="rId3" imgW="292100" imgH="203200" progId="Equation.DSMT4">
                  <p:embed/>
                  <p:pic>
                    <p:nvPicPr>
                      <p:cNvPr id="5018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725" y="1700213"/>
                        <a:ext cx="763588" cy="5016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0182" name="AutoShape 6"/>
          <p:cNvSpPr>
            <a:spLocks noChangeArrowheads="1"/>
          </p:cNvSpPr>
          <p:nvPr/>
        </p:nvSpPr>
        <p:spPr bwMode="auto">
          <a:xfrm>
            <a:off x="2667000" y="2590800"/>
            <a:ext cx="990600" cy="914400"/>
          </a:xfrm>
          <a:prstGeom prst="rightArrow">
            <a:avLst>
              <a:gd name="adj1" fmla="val 50000"/>
              <a:gd name="adj2" fmla="val 27083"/>
            </a:avLst>
          </a:prstGeom>
          <a:solidFill>
            <a:srgbClr val="FFFFCC"/>
          </a:solidFill>
          <a:ln w="28575">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1628775" y="3108325"/>
            <a:ext cx="352425" cy="304800"/>
            <a:chOff x="1026" y="1872"/>
            <a:chExt cx="222" cy="192"/>
          </a:xfrm>
        </p:grpSpPr>
        <p:sp>
          <p:nvSpPr>
            <p:cNvPr id="32842" name="Text Box 8"/>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a:solidFill>
                    <a:srgbClr val="333399"/>
                  </a:solidFill>
                  <a:latin typeface="Symbol" charset="0"/>
                </a:rPr>
                <a:t>θ</a:t>
              </a:r>
              <a:endParaRPr lang="en-US" sz="1400" dirty="0">
                <a:solidFill>
                  <a:srgbClr val="333399"/>
                </a:solidFill>
                <a:latin typeface="Symbol" charset="0"/>
              </a:endParaRPr>
            </a:p>
          </p:txBody>
        </p:sp>
        <p:sp>
          <p:nvSpPr>
            <p:cNvPr id="32843"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3733800" y="1905000"/>
            <a:ext cx="1889125" cy="1371600"/>
            <a:chOff x="2352" y="1200"/>
            <a:chExt cx="1190" cy="864"/>
          </a:xfrm>
        </p:grpSpPr>
        <p:grpSp>
          <p:nvGrpSpPr>
            <p:cNvPr id="32837" name="Group 11"/>
            <p:cNvGrpSpPr>
              <a:grpSpLocks/>
            </p:cNvGrpSpPr>
            <p:nvPr/>
          </p:nvGrpSpPr>
          <p:grpSpPr bwMode="auto">
            <a:xfrm>
              <a:off x="2352" y="1344"/>
              <a:ext cx="1190" cy="720"/>
              <a:chOff x="2506" y="1344"/>
              <a:chExt cx="1190" cy="720"/>
            </a:xfrm>
          </p:grpSpPr>
          <p:sp>
            <p:nvSpPr>
              <p:cNvPr id="32839" name="Line 12"/>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40" name="Line 13"/>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41" name="Text Box 14"/>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38" name="Text Box 15"/>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0192" name="Rectangle 16"/>
          <p:cNvSpPr>
            <a:spLocks noChangeArrowheads="1"/>
          </p:cNvSpPr>
          <p:nvPr/>
        </p:nvSpPr>
        <p:spPr bwMode="auto">
          <a:xfrm rot="1561888">
            <a:off x="609600" y="2270125"/>
            <a:ext cx="381000" cy="381000"/>
          </a:xfrm>
          <a:prstGeom prst="rect">
            <a:avLst/>
          </a:prstGeom>
          <a:solidFill>
            <a:srgbClr val="CC6600"/>
          </a:solidFill>
          <a:ln w="28575">
            <a:solidFill>
              <a:srgbClr val="800000"/>
            </a:solidFill>
            <a:miter lim="800000"/>
            <a:headEnd/>
            <a:tailEnd/>
          </a:ln>
        </p:spPr>
        <p:txBody>
          <a:bodyPr wrap="none" anchor="ctr"/>
          <a:lstStyle/>
          <a:p>
            <a:pPr algn="ctr"/>
            <a:r>
              <a:rPr lang="en-US" sz="2000">
                <a:solidFill>
                  <a:srgbClr val="FFFF99"/>
                </a:solidFill>
                <a:latin typeface="Arial Narrow" charset="0"/>
              </a:rPr>
              <a:t>M</a:t>
            </a:r>
          </a:p>
        </p:txBody>
      </p:sp>
      <p:grpSp>
        <p:nvGrpSpPr>
          <p:cNvPr id="5" name="Group 17"/>
          <p:cNvGrpSpPr>
            <a:grpSpLocks/>
          </p:cNvGrpSpPr>
          <p:nvPr/>
        </p:nvGrpSpPr>
        <p:grpSpPr bwMode="auto">
          <a:xfrm>
            <a:off x="990600" y="2498725"/>
            <a:ext cx="1524000" cy="914400"/>
            <a:chOff x="624" y="1488"/>
            <a:chExt cx="960" cy="576"/>
          </a:xfrm>
        </p:grpSpPr>
        <p:sp>
          <p:nvSpPr>
            <p:cNvPr id="32834" name="Line 18"/>
            <p:cNvSpPr>
              <a:spLocks noChangeShapeType="1"/>
            </p:cNvSpPr>
            <p:nvPr/>
          </p:nvSpPr>
          <p:spPr bwMode="auto">
            <a:xfrm flipV="1">
              <a:off x="1488" y="1872"/>
              <a:ext cx="96" cy="192"/>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35" name="Line 19"/>
            <p:cNvSpPr>
              <a:spLocks noChangeShapeType="1"/>
            </p:cNvSpPr>
            <p:nvPr/>
          </p:nvSpPr>
          <p:spPr bwMode="auto">
            <a:xfrm>
              <a:off x="624" y="1488"/>
              <a:ext cx="912" cy="432"/>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36" name="Text Box 20"/>
            <p:cNvSpPr txBox="1">
              <a:spLocks noChangeArrowheads="1"/>
            </p:cNvSpPr>
            <p:nvPr/>
          </p:nvSpPr>
          <p:spPr bwMode="auto">
            <a:xfrm rot="1417118">
              <a:off x="915" y="1632"/>
              <a:ext cx="18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d</a:t>
              </a:r>
            </a:p>
          </p:txBody>
        </p:sp>
      </p:grpSp>
      <p:grpSp>
        <p:nvGrpSpPr>
          <p:cNvPr id="6" name="Group 21"/>
          <p:cNvGrpSpPr>
            <a:grpSpLocks/>
          </p:cNvGrpSpPr>
          <p:nvPr/>
        </p:nvGrpSpPr>
        <p:grpSpPr bwMode="auto">
          <a:xfrm>
            <a:off x="1371600" y="2370138"/>
            <a:ext cx="609600" cy="509587"/>
            <a:chOff x="864" y="1311"/>
            <a:chExt cx="384" cy="321"/>
          </a:xfrm>
        </p:grpSpPr>
        <p:sp>
          <p:nvSpPr>
            <p:cNvPr id="32832" name="Line 22"/>
            <p:cNvSpPr>
              <a:spLocks noChangeShapeType="1"/>
            </p:cNvSpPr>
            <p:nvPr/>
          </p:nvSpPr>
          <p:spPr bwMode="auto">
            <a:xfrm>
              <a:off x="864" y="1440"/>
              <a:ext cx="384" cy="192"/>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33" name="Text Box 23"/>
            <p:cNvSpPr txBox="1">
              <a:spLocks noChangeArrowheads="1"/>
            </p:cNvSpPr>
            <p:nvPr/>
          </p:nvSpPr>
          <p:spPr bwMode="auto">
            <a:xfrm rot="1417118">
              <a:off x="1004" y="1311"/>
              <a:ext cx="1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a</a:t>
              </a:r>
            </a:p>
          </p:txBody>
        </p:sp>
      </p:grpSp>
      <p:grpSp>
        <p:nvGrpSpPr>
          <p:cNvPr id="7" name="Group 24"/>
          <p:cNvGrpSpPr>
            <a:grpSpLocks/>
          </p:cNvGrpSpPr>
          <p:nvPr/>
        </p:nvGrpSpPr>
        <p:grpSpPr bwMode="auto">
          <a:xfrm>
            <a:off x="744538" y="2498725"/>
            <a:ext cx="398462" cy="930275"/>
            <a:chOff x="469" y="1488"/>
            <a:chExt cx="251" cy="586"/>
          </a:xfrm>
        </p:grpSpPr>
        <p:sp>
          <p:nvSpPr>
            <p:cNvPr id="32830" name="Line 25"/>
            <p:cNvSpPr>
              <a:spLocks noChangeShapeType="1"/>
            </p:cNvSpPr>
            <p:nvPr/>
          </p:nvSpPr>
          <p:spPr bwMode="auto">
            <a:xfrm>
              <a:off x="480" y="1488"/>
              <a:ext cx="0" cy="432"/>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31" name="Text Box 26"/>
            <p:cNvSpPr txBox="1">
              <a:spLocks noChangeArrowheads="1"/>
            </p:cNvSpPr>
            <p:nvPr/>
          </p:nvSpPr>
          <p:spPr bwMode="auto">
            <a:xfrm>
              <a:off x="469" y="1824"/>
              <a:ext cx="25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F</a:t>
              </a:r>
              <a:r>
                <a:rPr lang="en-US" sz="2000" b="1" baseline="-25000">
                  <a:solidFill>
                    <a:srgbClr val="333399"/>
                  </a:solidFill>
                  <a:latin typeface="Monotype Corsiva" charset="0"/>
                </a:rPr>
                <a:t>g</a:t>
              </a:r>
            </a:p>
          </p:txBody>
        </p:sp>
      </p:grpSp>
      <p:grpSp>
        <p:nvGrpSpPr>
          <p:cNvPr id="8" name="Group 27"/>
          <p:cNvGrpSpPr>
            <a:grpSpLocks/>
          </p:cNvGrpSpPr>
          <p:nvPr/>
        </p:nvGrpSpPr>
        <p:grpSpPr bwMode="auto">
          <a:xfrm>
            <a:off x="685800" y="2041525"/>
            <a:ext cx="457200" cy="609600"/>
            <a:chOff x="432" y="1056"/>
            <a:chExt cx="288" cy="384"/>
          </a:xfrm>
        </p:grpSpPr>
        <p:sp>
          <p:nvSpPr>
            <p:cNvPr id="32828" name="Line 28"/>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29" name="Text Box 29"/>
            <p:cNvSpPr txBox="1">
              <a:spLocks noChangeArrowheads="1"/>
            </p:cNvSpPr>
            <p:nvPr/>
          </p:nvSpPr>
          <p:spPr bwMode="auto">
            <a:xfrm>
              <a:off x="530" y="1056"/>
              <a:ext cx="1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sz="2000" b="1" baseline="-25000">
                <a:solidFill>
                  <a:srgbClr val="333399"/>
                </a:solidFill>
                <a:latin typeface="Monotype Corsiva" charset="0"/>
              </a:endParaRPr>
            </a:p>
          </p:txBody>
        </p:sp>
      </p:grpSp>
      <p:grpSp>
        <p:nvGrpSpPr>
          <p:cNvPr id="9" name="Group 30"/>
          <p:cNvGrpSpPr>
            <a:grpSpLocks/>
          </p:cNvGrpSpPr>
          <p:nvPr/>
        </p:nvGrpSpPr>
        <p:grpSpPr bwMode="auto">
          <a:xfrm>
            <a:off x="4572000" y="2362200"/>
            <a:ext cx="301625" cy="685800"/>
            <a:chOff x="3014" y="1488"/>
            <a:chExt cx="190" cy="432"/>
          </a:xfrm>
        </p:grpSpPr>
        <p:sp>
          <p:nvSpPr>
            <p:cNvPr id="32826" name="Line 31"/>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27" name="Text Box 32"/>
            <p:cNvSpPr txBox="1">
              <a:spLocks noChangeArrowheads="1"/>
            </p:cNvSpPr>
            <p:nvPr/>
          </p:nvSpPr>
          <p:spPr bwMode="auto">
            <a:xfrm>
              <a:off x="3014" y="1488"/>
              <a:ext cx="1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a:p>
          </p:txBody>
        </p:sp>
      </p:grpSp>
      <p:grpSp>
        <p:nvGrpSpPr>
          <p:cNvPr id="10" name="Group 33"/>
          <p:cNvGrpSpPr>
            <a:grpSpLocks/>
          </p:cNvGrpSpPr>
          <p:nvPr/>
        </p:nvGrpSpPr>
        <p:grpSpPr bwMode="auto">
          <a:xfrm>
            <a:off x="4556125" y="3048000"/>
            <a:ext cx="1346200" cy="685800"/>
            <a:chOff x="2870" y="1920"/>
            <a:chExt cx="848" cy="432"/>
          </a:xfrm>
        </p:grpSpPr>
        <p:sp>
          <p:nvSpPr>
            <p:cNvPr id="32824" name="Line 34"/>
            <p:cNvSpPr>
              <a:spLocks noChangeShapeType="1"/>
            </p:cNvSpPr>
            <p:nvPr/>
          </p:nvSpPr>
          <p:spPr bwMode="auto">
            <a:xfrm>
              <a:off x="2870" y="1920"/>
              <a:ext cx="288" cy="432"/>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25" name="Text Box 35"/>
            <p:cNvSpPr txBox="1">
              <a:spLocks noChangeArrowheads="1"/>
            </p:cNvSpPr>
            <p:nvPr/>
          </p:nvSpPr>
          <p:spPr bwMode="auto">
            <a:xfrm>
              <a:off x="3100" y="2035"/>
              <a:ext cx="61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solidFill>
                    <a:srgbClr val="333399"/>
                  </a:solidFill>
                  <a:latin typeface="Monotype Corsiva" charset="0"/>
                </a:rPr>
                <a:t>F</a:t>
              </a:r>
              <a:r>
                <a:rPr lang="en-US" sz="2000" b="1" baseline="-25000" dirty="0" err="1">
                  <a:solidFill>
                    <a:srgbClr val="333399"/>
                  </a:solidFill>
                  <a:latin typeface="Monotype Corsiva" charset="0"/>
                </a:rPr>
                <a:t>g</a:t>
              </a:r>
              <a:r>
                <a:rPr lang="en-US" sz="2000" b="1" dirty="0">
                  <a:solidFill>
                    <a:srgbClr val="333399"/>
                  </a:solidFill>
                  <a:latin typeface="Monotype Corsiva" charset="0"/>
                </a:rPr>
                <a:t>= -</a:t>
              </a:r>
              <a:r>
                <a:rPr lang="en-US" sz="2000" dirty="0">
                  <a:solidFill>
                    <a:srgbClr val="333399"/>
                  </a:solidFill>
                  <a:latin typeface="Monotype Corsiva" charset="0"/>
                </a:rPr>
                <a:t>M</a:t>
              </a:r>
              <a:r>
                <a:rPr lang="en-US" sz="2000" b="1" dirty="0">
                  <a:solidFill>
                    <a:srgbClr val="333399"/>
                  </a:solidFill>
                  <a:latin typeface="Monotype Corsiva" charset="0"/>
                </a:rPr>
                <a:t>g</a:t>
              </a:r>
              <a:endParaRPr lang="en-US" dirty="0"/>
            </a:p>
          </p:txBody>
        </p:sp>
      </p:grpSp>
      <p:grpSp>
        <p:nvGrpSpPr>
          <p:cNvPr id="11" name="Group 36"/>
          <p:cNvGrpSpPr>
            <a:grpSpLocks/>
          </p:cNvGrpSpPr>
          <p:nvPr/>
        </p:nvGrpSpPr>
        <p:grpSpPr bwMode="auto">
          <a:xfrm rot="-5400000">
            <a:off x="4395787" y="3300413"/>
            <a:ext cx="352425" cy="304800"/>
            <a:chOff x="1026" y="1872"/>
            <a:chExt cx="222" cy="192"/>
          </a:xfrm>
        </p:grpSpPr>
        <p:sp>
          <p:nvSpPr>
            <p:cNvPr id="32822" name="Text Box 37"/>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a:solidFill>
                    <a:srgbClr val="333399"/>
                  </a:solidFill>
                  <a:latin typeface="Symbol" charset="0"/>
                </a:rPr>
                <a:t>θ</a:t>
              </a:r>
              <a:endParaRPr lang="en-US" sz="1400" dirty="0">
                <a:solidFill>
                  <a:srgbClr val="333399"/>
                </a:solidFill>
                <a:latin typeface="Symbol" charset="0"/>
              </a:endParaRPr>
            </a:p>
          </p:txBody>
        </p:sp>
        <p:sp>
          <p:nvSpPr>
            <p:cNvPr id="32823" name="AutoShape 38"/>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50215" name="Text Box 39"/>
          <p:cNvSpPr txBox="1">
            <a:spLocks noChangeArrowheads="1"/>
          </p:cNvSpPr>
          <p:nvPr/>
        </p:nvSpPr>
        <p:spPr bwMode="auto">
          <a:xfrm>
            <a:off x="533400" y="4171951"/>
            <a:ext cx="3733800" cy="1631216"/>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(b) Supposed the crate was released at the top of the incline, and the length of the incline is </a:t>
            </a:r>
            <a:r>
              <a:rPr lang="en-US" sz="2000" dirty="0">
                <a:solidFill>
                  <a:srgbClr val="FF3399"/>
                </a:solidFill>
                <a:latin typeface="Arial Narrow" charset="0"/>
              </a:rPr>
              <a:t>d</a:t>
            </a:r>
            <a:r>
              <a:rPr lang="en-US" sz="2000" dirty="0">
                <a:solidFill>
                  <a:schemeClr val="accent2"/>
                </a:solidFill>
                <a:latin typeface="Arial Narrow" charset="0"/>
              </a:rPr>
              <a:t>.  How long does it take for the crate to reach the bottom and what is its speed at the bottom?</a:t>
            </a:r>
            <a:endParaRPr lang="en-US" sz="2000" dirty="0"/>
          </a:p>
        </p:txBody>
      </p:sp>
      <p:graphicFrame>
        <p:nvGraphicFramePr>
          <p:cNvPr id="50216" name="Object 3"/>
          <p:cNvGraphicFramePr>
            <a:graphicFrameLocks noChangeAspect="1"/>
          </p:cNvGraphicFramePr>
          <p:nvPr>
            <p:extLst>
              <p:ext uri="{D42A27DB-BD31-4B8C-83A1-F6EECF244321}">
                <p14:modId xmlns:p14="http://schemas.microsoft.com/office/powerpoint/2010/main" val="4847077"/>
              </p:ext>
            </p:extLst>
          </p:nvPr>
        </p:nvGraphicFramePr>
        <p:xfrm>
          <a:off x="4495800" y="4357688"/>
          <a:ext cx="388938" cy="276225"/>
        </p:xfrm>
        <a:graphic>
          <a:graphicData uri="http://schemas.openxmlformats.org/presentationml/2006/ole">
            <mc:AlternateContent xmlns:mc="http://schemas.openxmlformats.org/markup-compatibility/2006">
              <mc:Choice xmlns:v="urn:schemas-microsoft-com:vml" Requires="v">
                <p:oleObj spid="_x0000_s213629" name="Equation" r:id="rId5" imgW="253800" imgH="177480" progId="Equation.3">
                  <p:embed/>
                </p:oleObj>
              </mc:Choice>
              <mc:Fallback>
                <p:oleObj name="Equation" r:id="rId5" imgW="253800" imgH="177480" progId="Equation.3">
                  <p:embed/>
                  <p:pic>
                    <p:nvPicPr>
                      <p:cNvPr id="5021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357688"/>
                        <a:ext cx="388938" cy="2762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7" name="Object 4"/>
          <p:cNvGraphicFramePr>
            <a:graphicFrameLocks noChangeAspect="1"/>
          </p:cNvGraphicFramePr>
          <p:nvPr/>
        </p:nvGraphicFramePr>
        <p:xfrm>
          <a:off x="5943600" y="3352800"/>
          <a:ext cx="419100" cy="381000"/>
        </p:xfrm>
        <a:graphic>
          <a:graphicData uri="http://schemas.openxmlformats.org/presentationml/2006/ole">
            <mc:AlternateContent xmlns:mc="http://schemas.openxmlformats.org/markup-compatibility/2006">
              <mc:Choice xmlns:v="urn:schemas-microsoft-com:vml" Requires="v">
                <p:oleObj spid="_x0000_s213630" name="Equation" r:id="rId7" imgW="317160" imgH="241200" progId="Equation.3">
                  <p:embed/>
                </p:oleObj>
              </mc:Choice>
              <mc:Fallback>
                <p:oleObj name="Equation" r:id="rId7" imgW="317160" imgH="241200" progId="Equation.3">
                  <p:embed/>
                  <p:pic>
                    <p:nvPicPr>
                      <p:cNvPr id="5021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352800"/>
                        <a:ext cx="419100"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8" name="Object 5"/>
          <p:cNvGraphicFramePr>
            <a:graphicFrameLocks noChangeAspect="1"/>
          </p:cNvGraphicFramePr>
          <p:nvPr/>
        </p:nvGraphicFramePr>
        <p:xfrm>
          <a:off x="5943600" y="2316163"/>
          <a:ext cx="611188" cy="415925"/>
        </p:xfrm>
        <a:graphic>
          <a:graphicData uri="http://schemas.openxmlformats.org/presentationml/2006/ole">
            <mc:AlternateContent xmlns:mc="http://schemas.openxmlformats.org/markup-compatibility/2006">
              <mc:Choice xmlns:v="urn:schemas-microsoft-com:vml" Requires="v">
                <p:oleObj spid="_x0000_s213631" name="Equation" r:id="rId9" imgW="317160" imgH="228600" progId="Equation.3">
                  <p:embed/>
                </p:oleObj>
              </mc:Choice>
              <mc:Fallback>
                <p:oleObj name="Equation" r:id="rId9" imgW="317160" imgH="228600" progId="Equation.3">
                  <p:embed/>
                  <p:pic>
                    <p:nvPicPr>
                      <p:cNvPr id="50218"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2316163"/>
                        <a:ext cx="611188" cy="4159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9" name="Object 6"/>
          <p:cNvGraphicFramePr>
            <a:graphicFrameLocks noChangeAspect="1"/>
          </p:cNvGraphicFramePr>
          <p:nvPr/>
        </p:nvGraphicFramePr>
        <p:xfrm>
          <a:off x="5943600" y="2878138"/>
          <a:ext cx="1222375" cy="358775"/>
        </p:xfrm>
        <a:graphic>
          <a:graphicData uri="http://schemas.openxmlformats.org/presentationml/2006/ole">
            <mc:AlternateContent xmlns:mc="http://schemas.openxmlformats.org/markup-compatibility/2006">
              <mc:Choice xmlns:v="urn:schemas-microsoft-com:vml" Requires="v">
                <p:oleObj spid="_x0000_s213632" name="Equation" r:id="rId11" imgW="736560" imgH="228600" progId="Equation.3">
                  <p:embed/>
                </p:oleObj>
              </mc:Choice>
              <mc:Fallback>
                <p:oleObj name="Equation" r:id="rId11" imgW="736560" imgH="228600" progId="Equation.3">
                  <p:embed/>
                  <p:pic>
                    <p:nvPicPr>
                      <p:cNvPr id="50219"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878138"/>
                        <a:ext cx="1222375" cy="358775"/>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 name="Group 44"/>
          <p:cNvGrpSpPr>
            <a:grpSpLocks/>
          </p:cNvGrpSpPr>
          <p:nvPr/>
        </p:nvGrpSpPr>
        <p:grpSpPr bwMode="auto">
          <a:xfrm rot="1559232">
            <a:off x="15875" y="1600200"/>
            <a:ext cx="1889125" cy="1371600"/>
            <a:chOff x="2352" y="1200"/>
            <a:chExt cx="1190" cy="864"/>
          </a:xfrm>
        </p:grpSpPr>
        <p:grpSp>
          <p:nvGrpSpPr>
            <p:cNvPr id="32817" name="Group 45"/>
            <p:cNvGrpSpPr>
              <a:grpSpLocks/>
            </p:cNvGrpSpPr>
            <p:nvPr/>
          </p:nvGrpSpPr>
          <p:grpSpPr bwMode="auto">
            <a:xfrm>
              <a:off x="2352" y="1344"/>
              <a:ext cx="1190" cy="720"/>
              <a:chOff x="2506" y="1344"/>
              <a:chExt cx="1190" cy="720"/>
            </a:xfrm>
          </p:grpSpPr>
          <p:sp>
            <p:nvSpPr>
              <p:cNvPr id="32819" name="Line 46"/>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20" name="Line 47"/>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21" name="Text Box 48"/>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8" name="Text Box 49"/>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26" name="Object 7"/>
          <p:cNvGraphicFramePr>
            <a:graphicFrameLocks noChangeAspect="1"/>
          </p:cNvGraphicFramePr>
          <p:nvPr>
            <p:extLst>
              <p:ext uri="{D42A27DB-BD31-4B8C-83A1-F6EECF244321}">
                <p14:modId xmlns:p14="http://schemas.microsoft.com/office/powerpoint/2010/main" val="3479110820"/>
              </p:ext>
            </p:extLst>
          </p:nvPr>
        </p:nvGraphicFramePr>
        <p:xfrm>
          <a:off x="7315200" y="4030663"/>
          <a:ext cx="1676400" cy="846137"/>
        </p:xfrm>
        <a:graphic>
          <a:graphicData uri="http://schemas.openxmlformats.org/presentationml/2006/ole">
            <mc:AlternateContent xmlns:mc="http://schemas.openxmlformats.org/markup-compatibility/2006">
              <mc:Choice xmlns:v="urn:schemas-microsoft-com:vml" Requires="v">
                <p:oleObj spid="_x0000_s213633" name="Equation" r:id="rId13" imgW="914400" imgH="469800" progId="Equation.3">
                  <p:embed/>
                </p:oleObj>
              </mc:Choice>
              <mc:Fallback>
                <p:oleObj name="Equation" r:id="rId13" imgW="914400" imgH="469800" progId="Equation.3">
                  <p:embed/>
                  <p:pic>
                    <p:nvPicPr>
                      <p:cNvPr id="5022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4030663"/>
                        <a:ext cx="1676400" cy="84613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27" name="Object 8"/>
          <p:cNvGraphicFramePr>
            <a:graphicFrameLocks noChangeAspect="1"/>
          </p:cNvGraphicFramePr>
          <p:nvPr>
            <p:extLst>
              <p:ext uri="{D42A27DB-BD31-4B8C-83A1-F6EECF244321}">
                <p14:modId xmlns:p14="http://schemas.microsoft.com/office/powerpoint/2010/main" val="2499875831"/>
              </p:ext>
            </p:extLst>
          </p:nvPr>
        </p:nvGraphicFramePr>
        <p:xfrm>
          <a:off x="4495800" y="5165725"/>
          <a:ext cx="495300" cy="377825"/>
        </p:xfrm>
        <a:graphic>
          <a:graphicData uri="http://schemas.openxmlformats.org/presentationml/2006/ole">
            <mc:AlternateContent xmlns:mc="http://schemas.openxmlformats.org/markup-compatibility/2006">
              <mc:Choice xmlns:v="urn:schemas-microsoft-com:vml" Requires="v">
                <p:oleObj spid="_x0000_s213634" name="Equation" r:id="rId15" imgW="342720" imgH="241200" progId="Equation.3">
                  <p:embed/>
                </p:oleObj>
              </mc:Choice>
              <mc:Fallback>
                <p:oleObj name="Equation" r:id="rId15" imgW="342720" imgH="241200" progId="Equation.3">
                  <p:embed/>
                  <p:pic>
                    <p:nvPicPr>
                      <p:cNvPr id="5022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5165725"/>
                        <a:ext cx="495300" cy="377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4" name="Group 52"/>
          <p:cNvGrpSpPr>
            <a:grpSpLocks/>
          </p:cNvGrpSpPr>
          <p:nvPr/>
        </p:nvGrpSpPr>
        <p:grpSpPr bwMode="auto">
          <a:xfrm>
            <a:off x="-152400" y="1524000"/>
            <a:ext cx="1889125" cy="1371600"/>
            <a:chOff x="2352" y="1200"/>
            <a:chExt cx="1190" cy="864"/>
          </a:xfrm>
        </p:grpSpPr>
        <p:grpSp>
          <p:nvGrpSpPr>
            <p:cNvPr id="32812" name="Group 53"/>
            <p:cNvGrpSpPr>
              <a:grpSpLocks/>
            </p:cNvGrpSpPr>
            <p:nvPr/>
          </p:nvGrpSpPr>
          <p:grpSpPr bwMode="auto">
            <a:xfrm>
              <a:off x="2352" y="1344"/>
              <a:ext cx="1190" cy="720"/>
              <a:chOff x="2506" y="1344"/>
              <a:chExt cx="1190" cy="720"/>
            </a:xfrm>
          </p:grpSpPr>
          <p:sp>
            <p:nvSpPr>
              <p:cNvPr id="32814" name="Line 54"/>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15" name="Line 55"/>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16" name="Text Box 56"/>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3" name="Text Box 57"/>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34" name="Object 9"/>
          <p:cNvGraphicFramePr>
            <a:graphicFrameLocks noChangeAspect="1"/>
          </p:cNvGraphicFramePr>
          <p:nvPr/>
        </p:nvGraphicFramePr>
        <p:xfrm>
          <a:off x="6561138" y="1677988"/>
          <a:ext cx="1455737" cy="688975"/>
        </p:xfrm>
        <a:graphic>
          <a:graphicData uri="http://schemas.openxmlformats.org/presentationml/2006/ole">
            <mc:AlternateContent xmlns:mc="http://schemas.openxmlformats.org/markup-compatibility/2006">
              <mc:Choice xmlns:v="urn:schemas-microsoft-com:vml" Requires="v">
                <p:oleObj spid="_x0000_s213635" name="Equation" r:id="rId17" imgW="558800" imgH="279400" progId="Equation.DSMT4">
                  <p:embed/>
                </p:oleObj>
              </mc:Choice>
              <mc:Fallback>
                <p:oleObj name="Equation" r:id="rId17" imgW="558800" imgH="279400" progId="Equation.DSMT4">
                  <p:embed/>
                  <p:pic>
                    <p:nvPicPr>
                      <p:cNvPr id="5023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1677988"/>
                        <a:ext cx="1455737" cy="6889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5" name="Object 10"/>
          <p:cNvGraphicFramePr>
            <a:graphicFrameLocks noChangeAspect="1"/>
          </p:cNvGraphicFramePr>
          <p:nvPr/>
        </p:nvGraphicFramePr>
        <p:xfrm>
          <a:off x="7905750" y="1725613"/>
          <a:ext cx="628650" cy="436562"/>
        </p:xfrm>
        <a:graphic>
          <a:graphicData uri="http://schemas.openxmlformats.org/presentationml/2006/ole">
            <mc:AlternateContent xmlns:mc="http://schemas.openxmlformats.org/markup-compatibility/2006">
              <mc:Choice xmlns:v="urn:schemas-microsoft-com:vml" Requires="v">
                <p:oleObj spid="_x0000_s213636" name="Equation" r:id="rId19" imgW="241300" imgH="177800" progId="Equation.DSMT4">
                  <p:embed/>
                </p:oleObj>
              </mc:Choice>
              <mc:Fallback>
                <p:oleObj name="Equation" r:id="rId19" imgW="241300" imgH="177800" progId="Equation.DSMT4">
                  <p:embed/>
                  <p:pic>
                    <p:nvPicPr>
                      <p:cNvPr id="5023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5750" y="1725613"/>
                        <a:ext cx="628650" cy="4365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6" name="Object 11"/>
          <p:cNvGraphicFramePr>
            <a:graphicFrameLocks noChangeAspect="1"/>
          </p:cNvGraphicFramePr>
          <p:nvPr/>
        </p:nvGraphicFramePr>
        <p:xfrm>
          <a:off x="6483350" y="2316163"/>
          <a:ext cx="831850" cy="415925"/>
        </p:xfrm>
        <a:graphic>
          <a:graphicData uri="http://schemas.openxmlformats.org/presentationml/2006/ole">
            <mc:AlternateContent xmlns:mc="http://schemas.openxmlformats.org/markup-compatibility/2006">
              <mc:Choice xmlns:v="urn:schemas-microsoft-com:vml" Requires="v">
                <p:oleObj spid="_x0000_s213637" name="Equation" r:id="rId21" imgW="431640" imgH="228600" progId="Equation.3">
                  <p:embed/>
                </p:oleObj>
              </mc:Choice>
              <mc:Fallback>
                <p:oleObj name="Equation" r:id="rId21" imgW="431640" imgH="228600" progId="Equation.3">
                  <p:embed/>
                  <p:pic>
                    <p:nvPicPr>
                      <p:cNvPr id="50236"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83350" y="2316163"/>
                        <a:ext cx="831850" cy="4159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7" name="Object 12"/>
          <p:cNvGraphicFramePr>
            <a:graphicFrameLocks noChangeAspect="1"/>
          </p:cNvGraphicFramePr>
          <p:nvPr/>
        </p:nvGraphicFramePr>
        <p:xfrm>
          <a:off x="7239000" y="2303463"/>
          <a:ext cx="685800" cy="439737"/>
        </p:xfrm>
        <a:graphic>
          <a:graphicData uri="http://schemas.openxmlformats.org/presentationml/2006/ole">
            <mc:AlternateContent xmlns:mc="http://schemas.openxmlformats.org/markup-compatibility/2006">
              <mc:Choice xmlns:v="urn:schemas-microsoft-com:vml" Requires="v">
                <p:oleObj spid="_x0000_s213638" name="Equation" r:id="rId23" imgW="355320" imgH="241200" progId="Equation.3">
                  <p:embed/>
                </p:oleObj>
              </mc:Choice>
              <mc:Fallback>
                <p:oleObj name="Equation" r:id="rId23" imgW="355320" imgH="241200" progId="Equation.3">
                  <p:embed/>
                  <p:pic>
                    <p:nvPicPr>
                      <p:cNvPr id="50237"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39000" y="2303463"/>
                        <a:ext cx="685800" cy="4397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8" name="Object 13"/>
          <p:cNvGraphicFramePr>
            <a:graphicFrameLocks noChangeAspect="1"/>
          </p:cNvGraphicFramePr>
          <p:nvPr/>
        </p:nvGraphicFramePr>
        <p:xfrm>
          <a:off x="7915275" y="2341563"/>
          <a:ext cx="1050925" cy="369887"/>
        </p:xfrm>
        <a:graphic>
          <a:graphicData uri="http://schemas.openxmlformats.org/presentationml/2006/ole">
            <mc:AlternateContent xmlns:mc="http://schemas.openxmlformats.org/markup-compatibility/2006">
              <mc:Choice xmlns:v="urn:schemas-microsoft-com:vml" Requires="v">
                <p:oleObj spid="_x0000_s213639" name="Equation" r:id="rId25" imgW="546100" imgH="203200" progId="Equation.DSMT4">
                  <p:embed/>
                </p:oleObj>
              </mc:Choice>
              <mc:Fallback>
                <p:oleObj name="Equation" r:id="rId25" imgW="546100" imgH="203200" progId="Equation.DSMT4">
                  <p:embed/>
                  <p:pic>
                    <p:nvPicPr>
                      <p:cNvPr id="50238"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15275" y="2341563"/>
                        <a:ext cx="1050925" cy="3698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9" name="Object 14"/>
          <p:cNvGraphicFramePr>
            <a:graphicFrameLocks noChangeAspect="1"/>
          </p:cNvGraphicFramePr>
          <p:nvPr/>
        </p:nvGraphicFramePr>
        <p:xfrm>
          <a:off x="6346825" y="3352800"/>
          <a:ext cx="587375" cy="381000"/>
        </p:xfrm>
        <a:graphic>
          <a:graphicData uri="http://schemas.openxmlformats.org/presentationml/2006/ole">
            <mc:AlternateContent xmlns:mc="http://schemas.openxmlformats.org/markup-compatibility/2006">
              <mc:Choice xmlns:v="urn:schemas-microsoft-com:vml" Requires="v">
                <p:oleObj spid="_x0000_s213640" name="Equation" r:id="rId27" imgW="444240" imgH="241200" progId="Equation.3">
                  <p:embed/>
                </p:oleObj>
              </mc:Choice>
              <mc:Fallback>
                <p:oleObj name="Equation" r:id="rId27" imgW="444240" imgH="241200" progId="Equation.3">
                  <p:embed/>
                  <p:pic>
                    <p:nvPicPr>
                      <p:cNvPr id="50239"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46825" y="3352800"/>
                        <a:ext cx="587375"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0" name="Object 15"/>
          <p:cNvGraphicFramePr>
            <a:graphicFrameLocks noChangeAspect="1"/>
          </p:cNvGraphicFramePr>
          <p:nvPr/>
        </p:nvGraphicFramePr>
        <p:xfrm>
          <a:off x="6942138" y="3352800"/>
          <a:ext cx="754062" cy="381000"/>
        </p:xfrm>
        <a:graphic>
          <a:graphicData uri="http://schemas.openxmlformats.org/presentationml/2006/ole">
            <mc:AlternateContent xmlns:mc="http://schemas.openxmlformats.org/markup-compatibility/2006">
              <mc:Choice xmlns:v="urn:schemas-microsoft-com:vml" Requires="v">
                <p:oleObj spid="_x0000_s213641" name="Equation" r:id="rId29" imgW="571320" imgH="241200" progId="Equation.3">
                  <p:embed/>
                </p:oleObj>
              </mc:Choice>
              <mc:Fallback>
                <p:oleObj name="Equation" r:id="rId29" imgW="571320" imgH="241200" progId="Equation.3">
                  <p:embed/>
                  <p:pic>
                    <p:nvPicPr>
                      <p:cNvPr id="5024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42138" y="3352800"/>
                        <a:ext cx="754062"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1" name="Object 16"/>
          <p:cNvGraphicFramePr>
            <a:graphicFrameLocks noChangeAspect="1"/>
          </p:cNvGraphicFramePr>
          <p:nvPr/>
        </p:nvGraphicFramePr>
        <p:xfrm>
          <a:off x="7650163" y="3382963"/>
          <a:ext cx="1189037" cy="320675"/>
        </p:xfrm>
        <a:graphic>
          <a:graphicData uri="http://schemas.openxmlformats.org/presentationml/2006/ole">
            <mc:AlternateContent xmlns:mc="http://schemas.openxmlformats.org/markup-compatibility/2006">
              <mc:Choice xmlns:v="urn:schemas-microsoft-com:vml" Requires="v">
                <p:oleObj spid="_x0000_s213642" name="Equation" r:id="rId31" imgW="901440" imgH="203040" progId="Equation.3">
                  <p:embed/>
                </p:oleObj>
              </mc:Choice>
              <mc:Fallback>
                <p:oleObj name="Equation" r:id="rId31" imgW="901440" imgH="203040" progId="Equation.3">
                  <p:embed/>
                  <p:pic>
                    <p:nvPicPr>
                      <p:cNvPr id="50241"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50163" y="3382963"/>
                        <a:ext cx="1189037" cy="320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2" name="Object 17"/>
          <p:cNvGraphicFramePr>
            <a:graphicFrameLocks noChangeAspect="1"/>
          </p:cNvGraphicFramePr>
          <p:nvPr/>
        </p:nvGraphicFramePr>
        <p:xfrm>
          <a:off x="8901113" y="3402013"/>
          <a:ext cx="166687" cy="280987"/>
        </p:xfrm>
        <a:graphic>
          <a:graphicData uri="http://schemas.openxmlformats.org/presentationml/2006/ole">
            <mc:AlternateContent xmlns:mc="http://schemas.openxmlformats.org/markup-compatibility/2006">
              <mc:Choice xmlns:v="urn:schemas-microsoft-com:vml" Requires="v">
                <p:oleObj spid="_x0000_s213643" name="Equation" r:id="rId33" imgW="126720" imgH="177480" progId="Equation.3">
                  <p:embed/>
                </p:oleObj>
              </mc:Choice>
              <mc:Fallback>
                <p:oleObj name="Equation" r:id="rId33" imgW="126720" imgH="177480" progId="Equation.3">
                  <p:embed/>
                  <p:pic>
                    <p:nvPicPr>
                      <p:cNvPr id="50242"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901113" y="3402013"/>
                        <a:ext cx="166687" cy="280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3" name="Object 18"/>
          <p:cNvGraphicFramePr>
            <a:graphicFrameLocks noChangeAspect="1"/>
          </p:cNvGraphicFramePr>
          <p:nvPr>
            <p:extLst>
              <p:ext uri="{D42A27DB-BD31-4B8C-83A1-F6EECF244321}">
                <p14:modId xmlns:p14="http://schemas.microsoft.com/office/powerpoint/2010/main" val="867470289"/>
              </p:ext>
            </p:extLst>
          </p:nvPr>
        </p:nvGraphicFramePr>
        <p:xfrm>
          <a:off x="4876800" y="4191000"/>
          <a:ext cx="1303337" cy="609600"/>
        </p:xfrm>
        <a:graphic>
          <a:graphicData uri="http://schemas.openxmlformats.org/presentationml/2006/ole">
            <mc:AlternateContent xmlns:mc="http://schemas.openxmlformats.org/markup-compatibility/2006">
              <mc:Choice xmlns:v="urn:schemas-microsoft-com:vml" Requires="v">
                <p:oleObj spid="_x0000_s213644" name="Equation" r:id="rId35" imgW="850680" imgH="393480" progId="Equation.3">
                  <p:embed/>
                </p:oleObj>
              </mc:Choice>
              <mc:Fallback>
                <p:oleObj name="Equation" r:id="rId35" imgW="850680" imgH="393480" progId="Equation.3">
                  <p:embed/>
                  <p:pic>
                    <p:nvPicPr>
                      <p:cNvPr id="50243"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76800" y="4191000"/>
                        <a:ext cx="1303337"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4" name="Object 19"/>
          <p:cNvGraphicFramePr>
            <a:graphicFrameLocks noChangeAspect="1"/>
          </p:cNvGraphicFramePr>
          <p:nvPr>
            <p:extLst>
              <p:ext uri="{D42A27DB-BD31-4B8C-83A1-F6EECF244321}">
                <p14:modId xmlns:p14="http://schemas.microsoft.com/office/powerpoint/2010/main" val="1404528380"/>
              </p:ext>
            </p:extLst>
          </p:nvPr>
        </p:nvGraphicFramePr>
        <p:xfrm>
          <a:off x="6169025" y="4191000"/>
          <a:ext cx="1069975" cy="609600"/>
        </p:xfrm>
        <a:graphic>
          <a:graphicData uri="http://schemas.openxmlformats.org/presentationml/2006/ole">
            <mc:AlternateContent xmlns:mc="http://schemas.openxmlformats.org/markup-compatibility/2006">
              <mc:Choice xmlns:v="urn:schemas-microsoft-com:vml" Requires="v">
                <p:oleObj spid="_x0000_s213645" name="Equation" r:id="rId37" imgW="698400" imgH="393480" progId="Equation.3">
                  <p:embed/>
                </p:oleObj>
              </mc:Choice>
              <mc:Fallback>
                <p:oleObj name="Equation" r:id="rId37" imgW="698400" imgH="393480" progId="Equation.3">
                  <p:embed/>
                  <p:pic>
                    <p:nvPicPr>
                      <p:cNvPr id="50244"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69025" y="4191000"/>
                        <a:ext cx="1069975"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5" name="Object 20"/>
          <p:cNvGraphicFramePr>
            <a:graphicFrameLocks noChangeAspect="1"/>
          </p:cNvGraphicFramePr>
          <p:nvPr>
            <p:extLst>
              <p:ext uri="{D42A27DB-BD31-4B8C-83A1-F6EECF244321}">
                <p14:modId xmlns:p14="http://schemas.microsoft.com/office/powerpoint/2010/main" val="797296385"/>
              </p:ext>
            </p:extLst>
          </p:nvPr>
        </p:nvGraphicFramePr>
        <p:xfrm>
          <a:off x="4960938" y="5176838"/>
          <a:ext cx="898525" cy="357187"/>
        </p:xfrm>
        <a:graphic>
          <a:graphicData uri="http://schemas.openxmlformats.org/presentationml/2006/ole">
            <mc:AlternateContent xmlns:mc="http://schemas.openxmlformats.org/markup-compatibility/2006">
              <mc:Choice xmlns:v="urn:schemas-microsoft-com:vml" Requires="v">
                <p:oleObj spid="_x0000_s213646" name="Equation" r:id="rId39" imgW="622080" imgH="228600" progId="Equation.3">
                  <p:embed/>
                </p:oleObj>
              </mc:Choice>
              <mc:Fallback>
                <p:oleObj name="Equation" r:id="rId39" imgW="622080" imgH="228600" progId="Equation.3">
                  <p:embed/>
                  <p:pic>
                    <p:nvPicPr>
                      <p:cNvPr id="50245"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60938" y="5176838"/>
                        <a:ext cx="898525" cy="3571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6" name="Object 21"/>
          <p:cNvGraphicFramePr>
            <a:graphicFrameLocks noChangeAspect="1"/>
          </p:cNvGraphicFramePr>
          <p:nvPr>
            <p:extLst>
              <p:ext uri="{D42A27DB-BD31-4B8C-83A1-F6EECF244321}">
                <p14:modId xmlns:p14="http://schemas.microsoft.com/office/powerpoint/2010/main" val="2340058965"/>
              </p:ext>
            </p:extLst>
          </p:nvPr>
        </p:nvGraphicFramePr>
        <p:xfrm>
          <a:off x="5791200" y="4973638"/>
          <a:ext cx="1593850" cy="735012"/>
        </p:xfrm>
        <a:graphic>
          <a:graphicData uri="http://schemas.openxmlformats.org/presentationml/2006/ole">
            <mc:AlternateContent xmlns:mc="http://schemas.openxmlformats.org/markup-compatibility/2006">
              <mc:Choice xmlns:v="urn:schemas-microsoft-com:vml" Requires="v">
                <p:oleObj spid="_x0000_s213647" name="Equation" r:id="rId41" imgW="1104840" imgH="469800" progId="Equation.3">
                  <p:embed/>
                </p:oleObj>
              </mc:Choice>
              <mc:Fallback>
                <p:oleObj name="Equation" r:id="rId41" imgW="1104840" imgH="469800" progId="Equation.3">
                  <p:embed/>
                  <p:pic>
                    <p:nvPicPr>
                      <p:cNvPr id="50246"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791200" y="4973638"/>
                        <a:ext cx="1593850" cy="7350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7" name="Object 22"/>
          <p:cNvGraphicFramePr>
            <a:graphicFrameLocks noChangeAspect="1"/>
          </p:cNvGraphicFramePr>
          <p:nvPr>
            <p:extLst>
              <p:ext uri="{D42A27DB-BD31-4B8C-83A1-F6EECF244321}">
                <p14:modId xmlns:p14="http://schemas.microsoft.com/office/powerpoint/2010/main" val="2030291886"/>
              </p:ext>
            </p:extLst>
          </p:nvPr>
        </p:nvGraphicFramePr>
        <p:xfrm>
          <a:off x="7358063" y="5154613"/>
          <a:ext cx="1023937" cy="396875"/>
        </p:xfrm>
        <a:graphic>
          <a:graphicData uri="http://schemas.openxmlformats.org/presentationml/2006/ole">
            <mc:AlternateContent xmlns:mc="http://schemas.openxmlformats.org/markup-compatibility/2006">
              <mc:Choice xmlns:v="urn:schemas-microsoft-com:vml" Requires="v">
                <p:oleObj spid="_x0000_s213648" name="Equation" r:id="rId43" imgW="711000" imgH="253800" progId="Equation.3">
                  <p:embed/>
                </p:oleObj>
              </mc:Choice>
              <mc:Fallback>
                <p:oleObj name="Equation" r:id="rId43" imgW="711000" imgH="253800" progId="Equation.3">
                  <p:embed/>
                  <p:pic>
                    <p:nvPicPr>
                      <p:cNvPr id="50247"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358063" y="5154613"/>
                        <a:ext cx="1023937" cy="396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8" name="Object 23"/>
          <p:cNvGraphicFramePr>
            <a:graphicFrameLocks noChangeAspect="1"/>
          </p:cNvGraphicFramePr>
          <p:nvPr/>
        </p:nvGraphicFramePr>
        <p:xfrm>
          <a:off x="6042025" y="5765800"/>
          <a:ext cx="2011363" cy="514350"/>
        </p:xfrm>
        <a:graphic>
          <a:graphicData uri="http://schemas.openxmlformats.org/presentationml/2006/ole">
            <mc:AlternateContent xmlns:mc="http://schemas.openxmlformats.org/markup-compatibility/2006">
              <mc:Choice xmlns:v="urn:schemas-microsoft-com:vml" Requires="v">
                <p:oleObj spid="_x0000_s213649" name="Equation" r:id="rId45" imgW="1130300" imgH="266700" progId="Equation.DSMT4">
                  <p:embed/>
                </p:oleObj>
              </mc:Choice>
              <mc:Fallback>
                <p:oleObj name="Equation" r:id="rId45" imgW="1130300" imgH="266700" progId="Equation.DSMT4">
                  <p:embed/>
                  <p:pic>
                    <p:nvPicPr>
                      <p:cNvPr id="50248" name="Object 23"/>
                      <p:cNvPicPr>
                        <a:picLocks noChangeAspect="1" noChangeArrowheads="1"/>
                      </p:cNvPicPr>
                      <p:nvPr/>
                    </p:nvPicPr>
                    <p:blipFill>
                      <a:blip r:embed="rId46"/>
                      <a:srcRect/>
                      <a:stretch>
                        <a:fillRect/>
                      </a:stretch>
                    </p:blipFill>
                    <p:spPr bwMode="auto">
                      <a:xfrm>
                        <a:off x="6042025" y="5765800"/>
                        <a:ext cx="2011363" cy="51435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id="{CDF99473-62CD-0E45-9DE2-12B50FC82E91}"/>
              </a:ext>
            </a:extLst>
          </p:cNvPr>
          <p:cNvSpPr>
            <a:spLocks noGrp="1"/>
          </p:cNvSpPr>
          <p:nvPr>
            <p:ph type="ftr" sz="quarter" idx="11"/>
          </p:nvPr>
        </p:nvSpPr>
        <p:spPr/>
        <p:txBody>
          <a:bodyPr/>
          <a:lstStyle/>
          <a:p>
            <a:pPr>
              <a:defRPr/>
            </a:pPr>
            <a:r>
              <a:rPr lang="de-DE"/>
              <a:t>PHYS 1443-003, Spring 2021                    Dr. Jaehoon Yu</a:t>
            </a:r>
            <a:endParaRPr lang="en-US"/>
          </a:p>
        </p:txBody>
      </p:sp>
      <p:graphicFrame>
        <p:nvGraphicFramePr>
          <p:cNvPr id="78" name="Object 16">
            <a:extLst>
              <a:ext uri="{FF2B5EF4-FFF2-40B4-BE49-F238E27FC236}">
                <a16:creationId xmlns:a16="http://schemas.microsoft.com/office/drawing/2014/main" id="{0A968B3C-0B68-F54C-9C8E-27B34B9B7713}"/>
              </a:ext>
            </a:extLst>
          </p:cNvPr>
          <p:cNvGraphicFramePr>
            <a:graphicFrameLocks noChangeAspect="1"/>
          </p:cNvGraphicFramePr>
          <p:nvPr>
            <p:extLst>
              <p:ext uri="{D42A27DB-BD31-4B8C-83A1-F6EECF244321}">
                <p14:modId xmlns:p14="http://schemas.microsoft.com/office/powerpoint/2010/main" val="1281782159"/>
              </p:ext>
            </p:extLst>
          </p:nvPr>
        </p:nvGraphicFramePr>
        <p:xfrm>
          <a:off x="5943600" y="3740150"/>
          <a:ext cx="1273175" cy="320675"/>
        </p:xfrm>
        <a:graphic>
          <a:graphicData uri="http://schemas.openxmlformats.org/presentationml/2006/ole">
            <mc:AlternateContent xmlns:mc="http://schemas.openxmlformats.org/markup-compatibility/2006">
              <mc:Choice xmlns:v="urn:schemas-microsoft-com:vml" Requires="v">
                <p:oleObj spid="_x0000_s213650" name="Equation" r:id="rId47" imgW="965200" imgH="203200" progId="Equation.DSMT4">
                  <p:embed/>
                </p:oleObj>
              </mc:Choice>
              <mc:Fallback>
                <p:oleObj name="Equation" r:id="rId47" imgW="965200" imgH="203200" progId="Equation.DSMT4">
                  <p:embed/>
                  <p:pic>
                    <p:nvPicPr>
                      <p:cNvPr id="50241" name="Object 16"/>
                      <p:cNvPicPr>
                        <a:picLocks noChangeAspect="1" noChangeArrowheads="1"/>
                      </p:cNvPicPr>
                      <p:nvPr/>
                    </p:nvPicPr>
                    <p:blipFill>
                      <a:blip r:embed="rId48"/>
                      <a:srcRect/>
                      <a:stretch>
                        <a:fillRect/>
                      </a:stretch>
                    </p:blipFill>
                    <p:spPr bwMode="auto">
                      <a:xfrm>
                        <a:off x="5943600" y="3740150"/>
                        <a:ext cx="1273175" cy="320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57457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0180"/>
                                        </p:tgtEl>
                                        <p:attrNameLst>
                                          <p:attrName>style.visibility</p:attrName>
                                        </p:attrNameLst>
                                      </p:cBhvr>
                                      <p:to>
                                        <p:strVal val="visible"/>
                                      </p:to>
                                    </p:set>
                                    <p:animEffect transition="in" filter="wipe(left)">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0215"/>
                                        </p:tgtEl>
                                        <p:attrNameLst>
                                          <p:attrName>style.visibility</p:attrName>
                                        </p:attrNameLst>
                                      </p:cBhvr>
                                      <p:to>
                                        <p:strVal val="visible"/>
                                      </p:to>
                                    </p:set>
                                    <p:animEffect transition="in" filter="wipe(left)">
                                      <p:cBhvr>
                                        <p:cTn id="12" dur="500"/>
                                        <p:tgtEl>
                                          <p:spTgt spid="502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0178"/>
                                        </p:tgtEl>
                                        <p:attrNameLst>
                                          <p:attrName>style.visibility</p:attrName>
                                        </p:attrNameLst>
                                      </p:cBhvr>
                                      <p:to>
                                        <p:strVal val="visible"/>
                                      </p:to>
                                    </p:set>
                                    <p:animEffect transition="in" filter="wipe(left)">
                                      <p:cBhvr>
                                        <p:cTn id="17" dur="500"/>
                                        <p:tgtEl>
                                          <p:spTgt spid="501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iterate type="wd">
                                    <p:tmPct val="10000"/>
                                  </p:iterate>
                                  <p:childTnLst>
                                    <p:set>
                                      <p:cBhvr>
                                        <p:cTn id="26" dur="1" fill="hold">
                                          <p:stCondLst>
                                            <p:cond delay="0"/>
                                          </p:stCondLst>
                                        </p:cTn>
                                        <p:tgtEl>
                                          <p:spTgt spid="50192"/>
                                        </p:tgtEl>
                                        <p:attrNameLst>
                                          <p:attrName>style.visibility</p:attrName>
                                        </p:attrNameLst>
                                      </p:cBhvr>
                                      <p:to>
                                        <p:strVal val="visible"/>
                                      </p:to>
                                    </p:set>
                                    <p:anim calcmode="lin" valueType="num">
                                      <p:cBhvr>
                                        <p:cTn id="27" dur="500" fill="hold"/>
                                        <p:tgtEl>
                                          <p:spTgt spid="50192"/>
                                        </p:tgtEl>
                                        <p:attrNameLst>
                                          <p:attrName>ppt_w</p:attrName>
                                        </p:attrNameLst>
                                      </p:cBhvr>
                                      <p:tavLst>
                                        <p:tav tm="0">
                                          <p:val>
                                            <p:fltVal val="0"/>
                                          </p:val>
                                        </p:tav>
                                        <p:tav tm="100000">
                                          <p:val>
                                            <p:strVal val="#ppt_w"/>
                                          </p:val>
                                        </p:tav>
                                      </p:tavLst>
                                    </p:anim>
                                    <p:anim calcmode="lin" valueType="num">
                                      <p:cBhvr>
                                        <p:cTn id="28" dur="500" fill="hold"/>
                                        <p:tgtEl>
                                          <p:spTgt spid="5019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50182"/>
                                        </p:tgtEl>
                                        <p:attrNameLst>
                                          <p:attrName>style.visibility</p:attrName>
                                        </p:attrNameLst>
                                      </p:cBhvr>
                                      <p:to>
                                        <p:strVal val="visible"/>
                                      </p:to>
                                    </p:set>
                                    <p:animEffect transition="in" filter="wipe(left)">
                                      <p:cBhvr>
                                        <p:cTn id="48" dur="500"/>
                                        <p:tgtEl>
                                          <p:spTgt spid="5018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50181"/>
                                        </p:tgtEl>
                                        <p:attrNameLst>
                                          <p:attrName>style.visibility</p:attrName>
                                        </p:attrNameLst>
                                      </p:cBhvr>
                                      <p:to>
                                        <p:strVal val="visible"/>
                                      </p:to>
                                    </p:set>
                                    <p:animEffect transition="in" filter="wipe(left)">
                                      <p:cBhvr>
                                        <p:cTn id="84" dur="500"/>
                                        <p:tgtEl>
                                          <p:spTgt spid="5018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50234"/>
                                        </p:tgtEl>
                                        <p:attrNameLst>
                                          <p:attrName>style.visibility</p:attrName>
                                        </p:attrNameLst>
                                      </p:cBhvr>
                                      <p:to>
                                        <p:strVal val="visible"/>
                                      </p:to>
                                    </p:set>
                                    <p:animEffect transition="in" filter="wipe(left)">
                                      <p:cBhvr>
                                        <p:cTn id="89" dur="500"/>
                                        <p:tgtEl>
                                          <p:spTgt spid="5023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50235"/>
                                        </p:tgtEl>
                                        <p:attrNameLst>
                                          <p:attrName>style.visibility</p:attrName>
                                        </p:attrNameLst>
                                      </p:cBhvr>
                                      <p:to>
                                        <p:strVal val="visible"/>
                                      </p:to>
                                    </p:set>
                                    <p:animEffect transition="in" filter="wipe(left)">
                                      <p:cBhvr>
                                        <p:cTn id="94" dur="500"/>
                                        <p:tgtEl>
                                          <p:spTgt spid="5023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50218"/>
                                        </p:tgtEl>
                                        <p:attrNameLst>
                                          <p:attrName>style.visibility</p:attrName>
                                        </p:attrNameLst>
                                      </p:cBhvr>
                                      <p:to>
                                        <p:strVal val="visible"/>
                                      </p:to>
                                    </p:set>
                                    <p:animEffect transition="in" filter="wipe(left)">
                                      <p:cBhvr>
                                        <p:cTn id="99" dur="500"/>
                                        <p:tgtEl>
                                          <p:spTgt spid="5021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50236"/>
                                        </p:tgtEl>
                                        <p:attrNameLst>
                                          <p:attrName>style.visibility</p:attrName>
                                        </p:attrNameLst>
                                      </p:cBhvr>
                                      <p:to>
                                        <p:strVal val="visible"/>
                                      </p:to>
                                    </p:set>
                                    <p:animEffect transition="in" filter="wipe(left)">
                                      <p:cBhvr>
                                        <p:cTn id="104" dur="500"/>
                                        <p:tgtEl>
                                          <p:spTgt spid="5023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50237"/>
                                        </p:tgtEl>
                                        <p:attrNameLst>
                                          <p:attrName>style.visibility</p:attrName>
                                        </p:attrNameLst>
                                      </p:cBhvr>
                                      <p:to>
                                        <p:strVal val="visible"/>
                                      </p:to>
                                    </p:set>
                                    <p:animEffect transition="in" filter="wipe(left)">
                                      <p:cBhvr>
                                        <p:cTn id="109" dur="500"/>
                                        <p:tgtEl>
                                          <p:spTgt spid="5023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50238"/>
                                        </p:tgtEl>
                                        <p:attrNameLst>
                                          <p:attrName>style.visibility</p:attrName>
                                        </p:attrNameLst>
                                      </p:cBhvr>
                                      <p:to>
                                        <p:strVal val="visible"/>
                                      </p:to>
                                    </p:set>
                                    <p:animEffect transition="in" filter="wipe(left)">
                                      <p:cBhvr>
                                        <p:cTn id="114" dur="500"/>
                                        <p:tgtEl>
                                          <p:spTgt spid="5023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iterate type="wd">
                                    <p:tmPct val="10000"/>
                                  </p:iterate>
                                  <p:childTnLst>
                                    <p:set>
                                      <p:cBhvr>
                                        <p:cTn id="118" dur="1" fill="hold">
                                          <p:stCondLst>
                                            <p:cond delay="0"/>
                                          </p:stCondLst>
                                        </p:cTn>
                                        <p:tgtEl>
                                          <p:spTgt spid="50219"/>
                                        </p:tgtEl>
                                        <p:attrNameLst>
                                          <p:attrName>style.visibility</p:attrName>
                                        </p:attrNameLst>
                                      </p:cBhvr>
                                      <p:to>
                                        <p:strVal val="visible"/>
                                      </p:to>
                                    </p:set>
                                    <p:animEffect transition="in" filter="wipe(left)">
                                      <p:cBhvr>
                                        <p:cTn id="119" dur="500"/>
                                        <p:tgtEl>
                                          <p:spTgt spid="5021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50217"/>
                                        </p:tgtEl>
                                        <p:attrNameLst>
                                          <p:attrName>style.visibility</p:attrName>
                                        </p:attrNameLst>
                                      </p:cBhvr>
                                      <p:to>
                                        <p:strVal val="visible"/>
                                      </p:to>
                                    </p:set>
                                    <p:animEffect transition="in" filter="wipe(left)">
                                      <p:cBhvr>
                                        <p:cTn id="124" dur="500"/>
                                        <p:tgtEl>
                                          <p:spTgt spid="5021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50239"/>
                                        </p:tgtEl>
                                        <p:attrNameLst>
                                          <p:attrName>style.visibility</p:attrName>
                                        </p:attrNameLst>
                                      </p:cBhvr>
                                      <p:to>
                                        <p:strVal val="visible"/>
                                      </p:to>
                                    </p:set>
                                    <p:animEffect transition="in" filter="wipe(left)">
                                      <p:cBhvr>
                                        <p:cTn id="129" dur="500"/>
                                        <p:tgtEl>
                                          <p:spTgt spid="5023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50240"/>
                                        </p:tgtEl>
                                        <p:attrNameLst>
                                          <p:attrName>style.visibility</p:attrName>
                                        </p:attrNameLst>
                                      </p:cBhvr>
                                      <p:to>
                                        <p:strVal val="visible"/>
                                      </p:to>
                                    </p:set>
                                    <p:animEffect transition="in" filter="wipe(left)">
                                      <p:cBhvr>
                                        <p:cTn id="134" dur="500"/>
                                        <p:tgtEl>
                                          <p:spTgt spid="5024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50241"/>
                                        </p:tgtEl>
                                        <p:attrNameLst>
                                          <p:attrName>style.visibility</p:attrName>
                                        </p:attrNameLst>
                                      </p:cBhvr>
                                      <p:to>
                                        <p:strVal val="visible"/>
                                      </p:to>
                                    </p:set>
                                    <p:animEffect transition="in" filter="wipe(left)">
                                      <p:cBhvr>
                                        <p:cTn id="139" dur="500"/>
                                        <p:tgtEl>
                                          <p:spTgt spid="5024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iterate type="wd">
                                    <p:tmPct val="10000"/>
                                  </p:iterate>
                                  <p:childTnLst>
                                    <p:set>
                                      <p:cBhvr>
                                        <p:cTn id="143" dur="1" fill="hold">
                                          <p:stCondLst>
                                            <p:cond delay="0"/>
                                          </p:stCondLst>
                                        </p:cTn>
                                        <p:tgtEl>
                                          <p:spTgt spid="50242"/>
                                        </p:tgtEl>
                                        <p:attrNameLst>
                                          <p:attrName>style.visibility</p:attrName>
                                        </p:attrNameLst>
                                      </p:cBhvr>
                                      <p:to>
                                        <p:strVal val="visible"/>
                                      </p:to>
                                    </p:set>
                                    <p:animEffect transition="in" filter="wipe(left)">
                                      <p:cBhvr>
                                        <p:cTn id="144" dur="500"/>
                                        <p:tgtEl>
                                          <p:spTgt spid="50242"/>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78"/>
                                        </p:tgtEl>
                                        <p:attrNameLst>
                                          <p:attrName>style.visibility</p:attrName>
                                        </p:attrNameLst>
                                      </p:cBhvr>
                                      <p:to>
                                        <p:strVal val="visible"/>
                                      </p:to>
                                    </p:set>
                                    <p:animEffect transition="in" filter="wipe(left)">
                                      <p:cBhvr>
                                        <p:cTn id="149" dur="500"/>
                                        <p:tgtEl>
                                          <p:spTgt spid="7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iterate type="wd">
                                    <p:tmPct val="10000"/>
                                  </p:iterate>
                                  <p:childTnLst>
                                    <p:set>
                                      <p:cBhvr>
                                        <p:cTn id="153" dur="1" fill="hold">
                                          <p:stCondLst>
                                            <p:cond delay="0"/>
                                          </p:stCondLst>
                                        </p:cTn>
                                        <p:tgtEl>
                                          <p:spTgt spid="5"/>
                                        </p:tgtEl>
                                        <p:attrNameLst>
                                          <p:attrName>style.visibility</p:attrName>
                                        </p:attrNameLst>
                                      </p:cBhvr>
                                      <p:to>
                                        <p:strVal val="visible"/>
                                      </p:to>
                                    </p:set>
                                    <p:animEffect transition="in" filter="wipe(left)">
                                      <p:cBhvr>
                                        <p:cTn id="154" dur="500"/>
                                        <p:tgtEl>
                                          <p:spTgt spid="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50216"/>
                                        </p:tgtEl>
                                        <p:attrNameLst>
                                          <p:attrName>style.visibility</p:attrName>
                                        </p:attrNameLst>
                                      </p:cBhvr>
                                      <p:to>
                                        <p:strVal val="visible"/>
                                      </p:to>
                                    </p:set>
                                    <p:animEffect transition="in" filter="wipe(left)">
                                      <p:cBhvr>
                                        <p:cTn id="159" dur="500"/>
                                        <p:tgtEl>
                                          <p:spTgt spid="5021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50243"/>
                                        </p:tgtEl>
                                        <p:attrNameLst>
                                          <p:attrName>style.visibility</p:attrName>
                                        </p:attrNameLst>
                                      </p:cBhvr>
                                      <p:to>
                                        <p:strVal val="visible"/>
                                      </p:to>
                                    </p:set>
                                    <p:animEffect transition="in" filter="wipe(left)">
                                      <p:cBhvr>
                                        <p:cTn id="164" dur="500"/>
                                        <p:tgtEl>
                                          <p:spTgt spid="50243"/>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50244"/>
                                        </p:tgtEl>
                                        <p:attrNameLst>
                                          <p:attrName>style.visibility</p:attrName>
                                        </p:attrNameLst>
                                      </p:cBhvr>
                                      <p:to>
                                        <p:strVal val="visible"/>
                                      </p:to>
                                    </p:set>
                                    <p:animEffect transition="in" filter="wipe(left)">
                                      <p:cBhvr>
                                        <p:cTn id="169" dur="500"/>
                                        <p:tgtEl>
                                          <p:spTgt spid="50244"/>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50226"/>
                                        </p:tgtEl>
                                        <p:attrNameLst>
                                          <p:attrName>style.visibility</p:attrName>
                                        </p:attrNameLst>
                                      </p:cBhvr>
                                      <p:to>
                                        <p:strVal val="visible"/>
                                      </p:to>
                                    </p:set>
                                    <p:animEffect transition="in" filter="wipe(left)">
                                      <p:cBhvr>
                                        <p:cTn id="174" dur="500"/>
                                        <p:tgtEl>
                                          <p:spTgt spid="50226"/>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iterate type="wd">
                                    <p:tmPct val="10000"/>
                                  </p:iterate>
                                  <p:childTnLst>
                                    <p:set>
                                      <p:cBhvr>
                                        <p:cTn id="178" dur="1" fill="hold">
                                          <p:stCondLst>
                                            <p:cond delay="0"/>
                                          </p:stCondLst>
                                        </p:cTn>
                                        <p:tgtEl>
                                          <p:spTgt spid="50227"/>
                                        </p:tgtEl>
                                        <p:attrNameLst>
                                          <p:attrName>style.visibility</p:attrName>
                                        </p:attrNameLst>
                                      </p:cBhvr>
                                      <p:to>
                                        <p:strVal val="visible"/>
                                      </p:to>
                                    </p:set>
                                    <p:animEffect transition="in" filter="wipe(left)">
                                      <p:cBhvr>
                                        <p:cTn id="179" dur="500"/>
                                        <p:tgtEl>
                                          <p:spTgt spid="5022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iterate type="wd">
                                    <p:tmPct val="10000"/>
                                  </p:iterate>
                                  <p:childTnLst>
                                    <p:set>
                                      <p:cBhvr>
                                        <p:cTn id="183" dur="1" fill="hold">
                                          <p:stCondLst>
                                            <p:cond delay="0"/>
                                          </p:stCondLst>
                                        </p:cTn>
                                        <p:tgtEl>
                                          <p:spTgt spid="50245"/>
                                        </p:tgtEl>
                                        <p:attrNameLst>
                                          <p:attrName>style.visibility</p:attrName>
                                        </p:attrNameLst>
                                      </p:cBhvr>
                                      <p:to>
                                        <p:strVal val="visible"/>
                                      </p:to>
                                    </p:set>
                                    <p:animEffect transition="in" filter="wipe(left)">
                                      <p:cBhvr>
                                        <p:cTn id="184" dur="500"/>
                                        <p:tgtEl>
                                          <p:spTgt spid="5024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iterate type="wd">
                                    <p:tmPct val="10000"/>
                                  </p:iterate>
                                  <p:childTnLst>
                                    <p:set>
                                      <p:cBhvr>
                                        <p:cTn id="188" dur="1" fill="hold">
                                          <p:stCondLst>
                                            <p:cond delay="0"/>
                                          </p:stCondLst>
                                        </p:cTn>
                                        <p:tgtEl>
                                          <p:spTgt spid="50246"/>
                                        </p:tgtEl>
                                        <p:attrNameLst>
                                          <p:attrName>style.visibility</p:attrName>
                                        </p:attrNameLst>
                                      </p:cBhvr>
                                      <p:to>
                                        <p:strVal val="visible"/>
                                      </p:to>
                                    </p:set>
                                    <p:animEffect transition="in" filter="wipe(left)">
                                      <p:cBhvr>
                                        <p:cTn id="189" dur="500"/>
                                        <p:tgtEl>
                                          <p:spTgt spid="5024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iterate type="wd">
                                    <p:tmPct val="10000"/>
                                  </p:iterate>
                                  <p:childTnLst>
                                    <p:set>
                                      <p:cBhvr>
                                        <p:cTn id="193" dur="1" fill="hold">
                                          <p:stCondLst>
                                            <p:cond delay="0"/>
                                          </p:stCondLst>
                                        </p:cTn>
                                        <p:tgtEl>
                                          <p:spTgt spid="50247"/>
                                        </p:tgtEl>
                                        <p:attrNameLst>
                                          <p:attrName>style.visibility</p:attrName>
                                        </p:attrNameLst>
                                      </p:cBhvr>
                                      <p:to>
                                        <p:strVal val="visible"/>
                                      </p:to>
                                    </p:set>
                                    <p:animEffect transition="in" filter="wipe(left)">
                                      <p:cBhvr>
                                        <p:cTn id="194" dur="500"/>
                                        <p:tgtEl>
                                          <p:spTgt spid="5024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iterate type="wd">
                                    <p:tmPct val="10000"/>
                                  </p:iterate>
                                  <p:childTnLst>
                                    <p:set>
                                      <p:cBhvr>
                                        <p:cTn id="198" dur="1" fill="hold">
                                          <p:stCondLst>
                                            <p:cond delay="0"/>
                                          </p:stCondLst>
                                        </p:cTn>
                                        <p:tgtEl>
                                          <p:spTgt spid="50248"/>
                                        </p:tgtEl>
                                        <p:attrNameLst>
                                          <p:attrName>style.visibility</p:attrName>
                                        </p:attrNameLst>
                                      </p:cBhvr>
                                      <p:to>
                                        <p:strVal val="visible"/>
                                      </p:to>
                                    </p:set>
                                    <p:animEffect transition="in" filter="wipe(left)">
                                      <p:cBhvr>
                                        <p:cTn id="199" dur="500"/>
                                        <p:tgtEl>
                                          <p:spTgt spid="5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0" grpId="0" animBg="1" autoUpdateAnimBg="0"/>
      <p:bldP spid="50182" grpId="0" animBg="1" autoUpdateAnimBg="0"/>
      <p:bldP spid="50192" grpId="0" animBg="1" autoUpdateAnimBg="0"/>
      <p:bldP spid="5021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2532"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61829" name="Text Box 5"/>
          <p:cNvSpPr txBox="1">
            <a:spLocks noChangeArrowheads="1"/>
          </p:cNvSpPr>
          <p:nvPr/>
        </p:nvSpPr>
        <p:spPr bwMode="auto">
          <a:xfrm>
            <a:off x="381000" y="711200"/>
            <a:ext cx="8458200" cy="1200150"/>
          </a:xfrm>
          <a:prstGeom prst="rect">
            <a:avLst/>
          </a:prstGeom>
          <a:noFill/>
          <a:ln w="9525">
            <a:noFill/>
            <a:miter lim="800000"/>
            <a:headEnd/>
            <a:tailEnd/>
          </a:ln>
        </p:spPr>
        <p:txBody>
          <a:bodyPr>
            <a:prstTxWarp prst="textNoShape">
              <a:avLst/>
            </a:prstTxWarp>
            <a:spAutoFit/>
          </a:bodyPr>
          <a:lstStyle/>
          <a:p>
            <a:r>
              <a:rPr lang="en-US" dirty="0">
                <a:solidFill>
                  <a:schemeClr val="accent2"/>
                </a:solidFill>
                <a:latin typeface="Arial Narrow" pitchFamily="-84" charset="0"/>
              </a:rPr>
              <a:t>When an object is in contact with a surface, there is a force acting on that object. The component of this force, parallel to the surface is called the </a:t>
            </a:r>
            <a:r>
              <a:rPr lang="en-US" b="1" i="1" dirty="0">
                <a:solidFill>
                  <a:schemeClr val="accent2"/>
                </a:solidFill>
                <a:latin typeface="Arial Narrow" pitchFamily="-84" charset="0"/>
              </a:rPr>
              <a:t>friction force</a:t>
            </a:r>
            <a:r>
              <a:rPr lang="en-US" dirty="0">
                <a:solidFill>
                  <a:schemeClr val="accent2"/>
                </a:solidFill>
                <a:latin typeface="Arial Narrow" pitchFamily="-84" charset="0"/>
              </a:rPr>
              <a:t>. </a:t>
            </a:r>
            <a:endParaRPr lang="en-US" b="1" u="sng" dirty="0">
              <a:solidFill>
                <a:srgbClr val="A50021"/>
              </a:solidFill>
              <a:latin typeface="Monotype Corsiva" pitchFamily="-84" charset="0"/>
            </a:endParaRPr>
          </a:p>
        </p:txBody>
      </p:sp>
      <p:pic>
        <p:nvPicPr>
          <p:cNvPr id="461830" name="Picture 6"/>
          <p:cNvPicPr>
            <a:picLocks noChangeAspect="1" noChangeArrowheads="1"/>
          </p:cNvPicPr>
          <p:nvPr/>
        </p:nvPicPr>
        <p:blipFill>
          <a:blip r:embed="rId3"/>
          <a:srcRect/>
          <a:stretch>
            <a:fillRect/>
          </a:stretch>
        </p:blipFill>
        <p:spPr bwMode="auto">
          <a:xfrm>
            <a:off x="838200" y="3048000"/>
            <a:ext cx="7162800" cy="3562350"/>
          </a:xfrm>
          <a:prstGeom prst="rect">
            <a:avLst/>
          </a:prstGeom>
          <a:noFill/>
          <a:ln w="9525">
            <a:noFill/>
            <a:miter lim="800000"/>
            <a:headEnd/>
            <a:tailEnd/>
          </a:ln>
        </p:spPr>
      </p:pic>
      <p:sp>
        <p:nvSpPr>
          <p:cNvPr id="22536" name="Rectangle 7"/>
          <p:cNvSpPr>
            <a:spLocks noGrp="1" noChangeArrowheads="1"/>
          </p:cNvSpPr>
          <p:nvPr>
            <p:ph type="title"/>
          </p:nvPr>
        </p:nvSpPr>
        <p:spPr>
          <a:xfrm>
            <a:off x="685800" y="25940"/>
            <a:ext cx="7772400" cy="838200"/>
          </a:xfrm>
        </p:spPr>
        <p:txBody>
          <a:bodyPr/>
          <a:lstStyle/>
          <a:p>
            <a:r>
              <a:rPr lang="en-US" dirty="0">
                <a:ea typeface="ＭＳ Ｐゴシック" pitchFamily="-84" charset="-128"/>
                <a:cs typeface="ＭＳ Ｐゴシック" pitchFamily="-84" charset="-128"/>
              </a:rPr>
              <a:t>Friction Force</a:t>
            </a:r>
          </a:p>
        </p:txBody>
      </p:sp>
      <p:sp>
        <p:nvSpPr>
          <p:cNvPr id="9" name="Text Box 5"/>
          <p:cNvSpPr txBox="1">
            <a:spLocks noChangeArrowheads="1"/>
          </p:cNvSpPr>
          <p:nvPr/>
        </p:nvSpPr>
        <p:spPr bwMode="auto">
          <a:xfrm>
            <a:off x="2362200" y="1436511"/>
            <a:ext cx="6096000" cy="461962"/>
          </a:xfrm>
          <a:prstGeom prst="rect">
            <a:avLst/>
          </a:prstGeom>
          <a:noFill/>
          <a:ln w="9525">
            <a:noFill/>
            <a:miter lim="800000"/>
            <a:headEnd/>
            <a:tailEnd/>
          </a:ln>
        </p:spPr>
        <p:txBody>
          <a:bodyPr>
            <a:prstTxWarp prst="textNoShape">
              <a:avLst/>
            </a:prstTxWarp>
            <a:spAutoFit/>
          </a:bodyPr>
          <a:lstStyle/>
          <a:p>
            <a:r>
              <a:rPr lang="en-US" b="1" u="sng" dirty="0">
                <a:solidFill>
                  <a:schemeClr val="hlink"/>
                </a:solidFill>
                <a:latin typeface="Monotype Corsiva" pitchFamily="-84" charset="0"/>
              </a:rPr>
              <a:t>This resistive force is exerted on a moving object due to</a:t>
            </a:r>
            <a:endParaRPr lang="en-US" b="1" u="sng" dirty="0">
              <a:solidFill>
                <a:srgbClr val="A50021"/>
              </a:solidFill>
              <a:latin typeface="Monotype Corsiva" pitchFamily="-84" charset="0"/>
            </a:endParaRPr>
          </a:p>
        </p:txBody>
      </p:sp>
      <p:sp>
        <p:nvSpPr>
          <p:cNvPr id="10" name="Text Box 5"/>
          <p:cNvSpPr txBox="1">
            <a:spLocks noChangeArrowheads="1"/>
          </p:cNvSpPr>
          <p:nvPr/>
        </p:nvSpPr>
        <p:spPr bwMode="auto">
          <a:xfrm>
            <a:off x="3457268" y="2193362"/>
            <a:ext cx="4038600" cy="461962"/>
          </a:xfrm>
          <a:prstGeom prst="rect">
            <a:avLst/>
          </a:prstGeom>
          <a:noFill/>
          <a:ln w="9525">
            <a:noFill/>
            <a:miter lim="800000"/>
            <a:headEnd/>
            <a:tailEnd/>
          </a:ln>
        </p:spPr>
        <p:txBody>
          <a:bodyPr>
            <a:prstTxWarp prst="textNoShape">
              <a:avLst/>
            </a:prstTxWarp>
            <a:spAutoFit/>
          </a:bodyPr>
          <a:lstStyle/>
          <a:p>
            <a:r>
              <a:rPr lang="en-US" b="1" u="sng" dirty="0">
                <a:solidFill>
                  <a:srgbClr val="A50021"/>
                </a:solidFill>
                <a:latin typeface="Monotype Corsiva" pitchFamily="-84" charset="0"/>
              </a:rPr>
              <a:t>Always opposite to the movement!!</a:t>
            </a:r>
          </a:p>
        </p:txBody>
      </p:sp>
      <p:sp>
        <p:nvSpPr>
          <p:cNvPr id="11" name="Text Box 5"/>
          <p:cNvSpPr txBox="1">
            <a:spLocks noChangeArrowheads="1"/>
          </p:cNvSpPr>
          <p:nvPr/>
        </p:nvSpPr>
        <p:spPr bwMode="auto">
          <a:xfrm>
            <a:off x="381000" y="1836737"/>
            <a:ext cx="8458200" cy="830263"/>
          </a:xfrm>
          <a:prstGeom prst="rect">
            <a:avLst/>
          </a:prstGeom>
          <a:noFill/>
          <a:ln w="9525">
            <a:noFill/>
            <a:miter lim="800000"/>
            <a:headEnd/>
            <a:tailEnd/>
          </a:ln>
        </p:spPr>
        <p:txBody>
          <a:bodyPr>
            <a:prstTxWarp prst="textNoShape">
              <a:avLst/>
            </a:prstTxWarp>
            <a:spAutoFit/>
          </a:bodyPr>
          <a:lstStyle/>
          <a:p>
            <a:r>
              <a:rPr lang="en-US" b="1" u="sng" dirty="0">
                <a:solidFill>
                  <a:schemeClr val="hlink"/>
                </a:solidFill>
                <a:latin typeface="Monotype Corsiva" pitchFamily="-84" charset="0"/>
              </a:rPr>
              <a:t>The viscosity or other types of frictional property of the medium in or surface on which the object moves. </a:t>
            </a:r>
            <a:endParaRPr lang="en-US" b="1" u="sng" dirty="0">
              <a:solidFill>
                <a:srgbClr val="A50021"/>
              </a:solidFill>
              <a:latin typeface="Monotype Corsiva" pitchFamily="-84" charset="0"/>
            </a:endParaRPr>
          </a:p>
        </p:txBody>
      </p:sp>
      <p:sp>
        <p:nvSpPr>
          <p:cNvPr id="22540" name="Slide Number Placeholder 11"/>
          <p:cNvSpPr>
            <a:spLocks noGrp="1"/>
          </p:cNvSpPr>
          <p:nvPr>
            <p:ph type="sldNum" sz="quarter" idx="12"/>
          </p:nvPr>
        </p:nvSpPr>
        <p:spPr>
          <a:noFill/>
        </p:spPr>
        <p:txBody>
          <a:bodyPr/>
          <a:lstStyle/>
          <a:p>
            <a:fld id="{3586474D-0E63-324D-9A97-F8D631C2BA5F}" type="slidenum">
              <a:rPr lang="en-US" smtClean="0">
                <a:latin typeface="Arial Narrow" pitchFamily="-84" charset="0"/>
              </a:rPr>
              <a:pPr/>
              <a:t>8</a:t>
            </a:fld>
            <a:endParaRPr lang="en-US">
              <a:latin typeface="Arial Narrow" pitchFamily="-84" charset="0"/>
            </a:endParaRPr>
          </a:p>
        </p:txBody>
      </p:sp>
    </p:spTree>
    <p:extLst>
      <p:ext uri="{BB962C8B-B14F-4D97-AF65-F5344CB8AC3E}">
        <p14:creationId xmlns:p14="http://schemas.microsoft.com/office/powerpoint/2010/main" val="3431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1829"/>
                                        </p:tgtEl>
                                        <p:attrNameLst>
                                          <p:attrName>style.visibility</p:attrName>
                                        </p:attrNameLst>
                                      </p:cBhvr>
                                      <p:to>
                                        <p:strVal val="visible"/>
                                      </p:to>
                                    </p:set>
                                    <p:animEffect transition="in" filter="wipe(left)">
                                      <p:cBhvr>
                                        <p:cTn id="7" dur="500"/>
                                        <p:tgtEl>
                                          <p:spTgt spid="4618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61830"/>
                                        </p:tgtEl>
                                        <p:attrNameLst>
                                          <p:attrName>style.visibility</p:attrName>
                                        </p:attrNameLst>
                                      </p:cBhvr>
                                      <p:to>
                                        <p:strVal val="visible"/>
                                      </p:to>
                                    </p:set>
                                    <p:anim calcmode="lin" valueType="num">
                                      <p:cBhvr>
                                        <p:cTn id="21" dur="500" fill="hold"/>
                                        <p:tgtEl>
                                          <p:spTgt spid="461830"/>
                                        </p:tgtEl>
                                        <p:attrNameLst>
                                          <p:attrName>ppt_w</p:attrName>
                                        </p:attrNameLst>
                                      </p:cBhvr>
                                      <p:tavLst>
                                        <p:tav tm="0">
                                          <p:val>
                                            <p:fltVal val="0"/>
                                          </p:val>
                                        </p:tav>
                                        <p:tav tm="100000">
                                          <p:val>
                                            <p:strVal val="#ppt_w"/>
                                          </p:val>
                                        </p:tav>
                                      </p:tavLst>
                                    </p:anim>
                                    <p:anim calcmode="lin" valueType="num">
                                      <p:cBhvr>
                                        <p:cTn id="22" dur="500" fill="hold"/>
                                        <p:tgtEl>
                                          <p:spTgt spid="461830"/>
                                        </p:tgtEl>
                                        <p:attrNameLst>
                                          <p:attrName>ppt_h</p:attrName>
                                        </p:attrNameLst>
                                      </p:cBhvr>
                                      <p:tavLst>
                                        <p:tav tm="0">
                                          <p:val>
                                            <p:fltVal val="0"/>
                                          </p:val>
                                        </p:tav>
                                        <p:tav tm="100000">
                                          <p:val>
                                            <p:strVal val="#ppt_h"/>
                                          </p:val>
                                        </p:tav>
                                      </p:tavLst>
                                    </p:anim>
                                    <p:animEffect transition="in" filter="fade">
                                      <p:cBhvr>
                                        <p:cTn id="23" dur="500"/>
                                        <p:tgtEl>
                                          <p:spTgt spid="4618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9"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4580"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4581"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4578"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184446" name="Equation" r:id="rId4" imgW="0" imgH="0" progId="Equation.DSMT4">
                  <p:embed/>
                </p:oleObj>
              </mc:Choice>
              <mc:Fallback>
                <p:oleObj name="Equation" r:id="rId4" imgW="0" imgH="0" progId="Equation.DSMT4">
                  <p:embed/>
                  <p:pic>
                    <p:nvPicPr>
                      <p:cNvPr id="24578"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3877" name="Text Box 5"/>
          <p:cNvSpPr txBox="1">
            <a:spLocks noChangeArrowheads="1"/>
          </p:cNvSpPr>
          <p:nvPr/>
        </p:nvSpPr>
        <p:spPr bwMode="auto">
          <a:xfrm>
            <a:off x="457200" y="822325"/>
            <a:ext cx="8153400" cy="954088"/>
          </a:xfrm>
          <a:prstGeom prst="rect">
            <a:avLst/>
          </a:prstGeom>
          <a:noFill/>
          <a:ln w="9525">
            <a:noFill/>
            <a:miter lim="800000"/>
            <a:headEnd/>
            <a:tailEnd/>
          </a:ln>
          <a:effectLst/>
        </p:spPr>
        <p:txBody>
          <a:bodyPr>
            <a:prstTxWarp prst="textNoShape">
              <a:avLst/>
            </a:prstTxWarp>
            <a:spAutoFit/>
          </a:bodyPr>
          <a:lstStyle/>
          <a:p>
            <a:pPr algn="just">
              <a:defRPr/>
            </a:pPr>
            <a:r>
              <a:rPr lang="en-US" sz="2800" dirty="0">
                <a:solidFill>
                  <a:schemeClr val="accent2"/>
                </a:solidFill>
                <a:latin typeface="Arial Narrow" charset="0"/>
              </a:rPr>
              <a:t>When the two surfaces are not sliding against one another,</a:t>
            </a:r>
          </a:p>
          <a:p>
            <a:pPr algn="just">
              <a:defRPr/>
            </a:pPr>
            <a:r>
              <a:rPr lang="en-US" sz="2800" dirty="0">
                <a:solidFill>
                  <a:schemeClr val="accent2"/>
                </a:solidFill>
                <a:latin typeface="Arial Narrow" charset="0"/>
              </a:rPr>
              <a:t>the friction is called </a:t>
            </a:r>
            <a:r>
              <a:rPr lang="en-US" sz="2800" b="1" i="1" dirty="0">
                <a:solidFill>
                  <a:schemeClr val="accent2"/>
                </a:solidFill>
                <a:latin typeface="Arial Narrow" charset="0"/>
              </a:rPr>
              <a:t>static friction</a:t>
            </a:r>
            <a:r>
              <a:rPr lang="en-US" sz="2800" dirty="0">
                <a:solidFill>
                  <a:schemeClr val="accent2"/>
                </a:solidFill>
                <a:latin typeface="Arial Narrow" charset="0"/>
              </a:rPr>
              <a:t>.  </a:t>
            </a:r>
            <a:endParaRPr lang="en-US" sz="2800" b="1" u="sng" dirty="0">
              <a:solidFill>
                <a:schemeClr val="accent2"/>
              </a:solidFill>
              <a:effectLst>
                <a:outerShdw blurRad="38100" dist="38100" dir="2700000" algn="tl">
                  <a:srgbClr val="DDDDDD"/>
                </a:outerShdw>
              </a:effectLst>
              <a:latin typeface="Monotype Corsiva" charset="0"/>
            </a:endParaRPr>
          </a:p>
        </p:txBody>
      </p:sp>
      <p:pic>
        <p:nvPicPr>
          <p:cNvPr id="463878" name="Picture 6" descr="afg021"/>
          <p:cNvPicPr>
            <a:picLocks noChangeAspect="1" noChangeArrowheads="1"/>
          </p:cNvPicPr>
          <p:nvPr/>
        </p:nvPicPr>
        <p:blipFill>
          <a:blip r:embed="rId5"/>
          <a:srcRect/>
          <a:stretch>
            <a:fillRect/>
          </a:stretch>
        </p:blipFill>
        <p:spPr bwMode="auto">
          <a:xfrm>
            <a:off x="685800" y="2438400"/>
            <a:ext cx="7742238" cy="3886200"/>
          </a:xfrm>
          <a:prstGeom prst="rect">
            <a:avLst/>
          </a:prstGeom>
          <a:noFill/>
          <a:ln w="9525">
            <a:noFill/>
            <a:miter lim="800000"/>
            <a:headEnd/>
            <a:tailEnd/>
          </a:ln>
        </p:spPr>
      </p:pic>
      <p:sp>
        <p:nvSpPr>
          <p:cNvPr id="24584" name="Rectangle 7"/>
          <p:cNvSpPr>
            <a:spLocks noGrp="1" noChangeArrowheads="1"/>
          </p:cNvSpPr>
          <p:nvPr>
            <p:ph type="title"/>
          </p:nvPr>
        </p:nvSpPr>
        <p:spPr>
          <a:xfrm>
            <a:off x="685800" y="152400"/>
            <a:ext cx="7772400" cy="762000"/>
          </a:xfrm>
        </p:spPr>
        <p:txBody>
          <a:bodyPr/>
          <a:lstStyle/>
          <a:p>
            <a:r>
              <a:rPr lang="en-US" b="1" dirty="0">
                <a:ea typeface="ＭＳ Ｐゴシック" pitchFamily="-84" charset="-128"/>
                <a:cs typeface="ＭＳ Ｐゴシック" pitchFamily="-84" charset="-128"/>
              </a:rPr>
              <a:t>Static Friction</a:t>
            </a:r>
          </a:p>
        </p:txBody>
      </p:sp>
      <p:sp>
        <p:nvSpPr>
          <p:cNvPr id="24585" name="Slide Number Placeholder 8"/>
          <p:cNvSpPr>
            <a:spLocks noGrp="1"/>
          </p:cNvSpPr>
          <p:nvPr>
            <p:ph type="sldNum" sz="quarter" idx="12"/>
          </p:nvPr>
        </p:nvSpPr>
        <p:spPr>
          <a:noFill/>
        </p:spPr>
        <p:txBody>
          <a:bodyPr/>
          <a:lstStyle/>
          <a:p>
            <a:fld id="{C54ADCEE-F6AE-4F40-841F-5BAEF27CCAA7}" type="slidenum">
              <a:rPr lang="en-US" smtClean="0">
                <a:latin typeface="Arial Narrow" pitchFamily="-84" charset="0"/>
              </a:rPr>
              <a:pPr/>
              <a:t>9</a:t>
            </a:fld>
            <a:endParaRPr lang="en-US">
              <a:latin typeface="Arial Narrow" pitchFamily="-84" charset="0"/>
            </a:endParaRPr>
          </a:p>
        </p:txBody>
      </p:sp>
      <p:sp>
        <p:nvSpPr>
          <p:cNvPr id="10" name="Text Box 5"/>
          <p:cNvSpPr txBox="1">
            <a:spLocks noChangeArrowheads="1"/>
          </p:cNvSpPr>
          <p:nvPr/>
        </p:nvSpPr>
        <p:spPr bwMode="auto">
          <a:xfrm>
            <a:off x="5029200" y="1219200"/>
            <a:ext cx="3505200" cy="523875"/>
          </a:xfrm>
          <a:prstGeom prst="rect">
            <a:avLst/>
          </a:prstGeom>
          <a:noFill/>
          <a:ln w="9525">
            <a:noFill/>
            <a:miter lim="800000"/>
            <a:headEnd/>
            <a:tailEnd/>
          </a:ln>
          <a:effectLst/>
        </p:spPr>
        <p:txBody>
          <a:bodyPr>
            <a:prstTxWarp prst="textNoShape">
              <a:avLst/>
            </a:prstTxWarp>
            <a:spAutoFit/>
          </a:bodyPr>
          <a:lstStyle/>
          <a:p>
            <a:pPr algn="just">
              <a:defRPr/>
            </a:pPr>
            <a:r>
              <a:rPr lang="en-US" sz="2800" b="1" u="sng" dirty="0">
                <a:solidFill>
                  <a:srgbClr val="003300"/>
                </a:solidFill>
                <a:effectLst>
                  <a:outerShdw blurRad="38100" dist="38100" dir="2700000" algn="tl">
                    <a:srgbClr val="DDDDDD"/>
                  </a:outerShdw>
                </a:effectLst>
                <a:latin typeface="Monotype Corsiva" charset="0"/>
              </a:rPr>
              <a:t>This resistive force acts</a:t>
            </a:r>
            <a:endParaRPr lang="en-US" sz="3200" b="1" u="sng" dirty="0">
              <a:solidFill>
                <a:schemeClr val="accent2"/>
              </a:solidFill>
              <a:effectLst>
                <a:outerShdw blurRad="38100" dist="38100" dir="2700000" algn="tl">
                  <a:srgbClr val="DDDDDD"/>
                </a:outerShdw>
              </a:effectLst>
              <a:latin typeface="Monotype Corsiva" charset="0"/>
            </a:endParaRPr>
          </a:p>
        </p:txBody>
      </p:sp>
      <p:sp>
        <p:nvSpPr>
          <p:cNvPr id="11" name="Text Box 5"/>
          <p:cNvSpPr txBox="1">
            <a:spLocks noChangeArrowheads="1"/>
          </p:cNvSpPr>
          <p:nvPr/>
        </p:nvSpPr>
        <p:spPr bwMode="auto">
          <a:xfrm>
            <a:off x="457200" y="1712913"/>
            <a:ext cx="8305800" cy="523875"/>
          </a:xfrm>
          <a:prstGeom prst="rect">
            <a:avLst/>
          </a:prstGeom>
          <a:noFill/>
          <a:ln w="9525">
            <a:noFill/>
            <a:miter lim="800000"/>
            <a:headEnd/>
            <a:tailEnd/>
          </a:ln>
          <a:effectLst/>
        </p:spPr>
        <p:txBody>
          <a:bodyPr>
            <a:prstTxWarp prst="textNoShape">
              <a:avLst/>
            </a:prstTxWarp>
            <a:spAutoFit/>
          </a:bodyPr>
          <a:lstStyle/>
          <a:p>
            <a:pPr>
              <a:defRPr/>
            </a:pPr>
            <a:r>
              <a:rPr lang="en-US" sz="2800" b="1" u="sng" dirty="0">
                <a:solidFill>
                  <a:srgbClr val="003300"/>
                </a:solidFill>
                <a:effectLst>
                  <a:outerShdw blurRad="38100" dist="38100" dir="2700000" algn="tl">
                    <a:srgbClr val="DDDDDD"/>
                  </a:outerShdw>
                </a:effectLst>
                <a:latin typeface="Monotype Corsiva" charset="0"/>
              </a:rPr>
              <a:t>on the object up to the time just before the object starts moving.</a:t>
            </a:r>
            <a:endParaRPr lang="en-US" sz="3200" b="1" u="sng" dirty="0">
              <a:solidFill>
                <a:schemeClr val="accent2"/>
              </a:solidFill>
              <a:effectLst>
                <a:outerShdw blurRad="38100" dist="38100" dir="2700000" algn="tl">
                  <a:srgbClr val="DDDDDD"/>
                </a:outerShdw>
              </a:effectLst>
              <a:latin typeface="Monotype Corsiva" charset="0"/>
            </a:endParaRPr>
          </a:p>
        </p:txBody>
      </p:sp>
      <p:sp>
        <p:nvSpPr>
          <p:cNvPr id="12" name="Rectangle 11"/>
          <p:cNvSpPr>
            <a:spLocks noChangeArrowheads="1"/>
          </p:cNvSpPr>
          <p:nvPr/>
        </p:nvSpPr>
        <p:spPr bwMode="auto">
          <a:xfrm>
            <a:off x="533400" y="22860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
        <p:nvSpPr>
          <p:cNvPr id="13" name="Rectangle 12"/>
          <p:cNvSpPr>
            <a:spLocks noChangeArrowheads="1"/>
          </p:cNvSpPr>
          <p:nvPr/>
        </p:nvSpPr>
        <p:spPr bwMode="auto">
          <a:xfrm>
            <a:off x="533400" y="36576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
        <p:nvSpPr>
          <p:cNvPr id="14" name="Rectangle 13"/>
          <p:cNvSpPr>
            <a:spLocks noChangeArrowheads="1"/>
          </p:cNvSpPr>
          <p:nvPr/>
        </p:nvSpPr>
        <p:spPr bwMode="auto">
          <a:xfrm>
            <a:off x="533400" y="50292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38062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3877"/>
                                        </p:tgtEl>
                                        <p:attrNameLst>
                                          <p:attrName>style.visibility</p:attrName>
                                        </p:attrNameLst>
                                      </p:cBhvr>
                                      <p:to>
                                        <p:strVal val="visible"/>
                                      </p:to>
                                    </p:set>
                                    <p:animEffect transition="in" filter="wipe(left)">
                                      <p:cBhvr>
                                        <p:cTn id="7" dur="500"/>
                                        <p:tgtEl>
                                          <p:spTgt spid="4638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6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800"/>
                            </p:stCondLst>
                            <p:childTnLst>
                              <p:par>
                                <p:cTn id="18" presetID="22" presetClass="entr" presetSubtype="8" fill="hold" nodeType="afterEffect">
                                  <p:stCondLst>
                                    <p:cond delay="0"/>
                                  </p:stCondLst>
                                  <p:childTnLst>
                                    <p:set>
                                      <p:cBhvr>
                                        <p:cTn id="19" dur="1" fill="hold">
                                          <p:stCondLst>
                                            <p:cond delay="0"/>
                                          </p:stCondLst>
                                        </p:cTn>
                                        <p:tgtEl>
                                          <p:spTgt spid="463878"/>
                                        </p:tgtEl>
                                        <p:attrNameLst>
                                          <p:attrName>style.visibility</p:attrName>
                                        </p:attrNameLst>
                                      </p:cBhvr>
                                      <p:to>
                                        <p:strVal val="visible"/>
                                      </p:to>
                                    </p:set>
                                    <p:animEffect transition="in" filter="wipe(left)">
                                      <p:cBhvr>
                                        <p:cTn id="20" dur="500"/>
                                        <p:tgtEl>
                                          <p:spTgt spid="4638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12"/>
                                        </p:tgtEl>
                                      </p:cBhvr>
                                    </p:animEffect>
                                    <p:set>
                                      <p:cBhvr>
                                        <p:cTn id="25" dur="1" fill="hold">
                                          <p:stCondLst>
                                            <p:cond delay="19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14"/>
                                        </p:tgtEl>
                                      </p:cBhvr>
                                    </p:animEffect>
                                    <p:set>
                                      <p:cBhvr>
                                        <p:cTn id="35"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p:bldP spid="10" grpId="0"/>
      <p:bldP spid="11" grpId="0"/>
      <p:bldP spid="12" grpId="0" animBg="1"/>
      <p:bldP spid="13" grpId="0" animBg="1"/>
      <p:bldP spid="1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36306</TotalTime>
  <Words>1801</Words>
  <Application>Microsoft Macintosh PowerPoint</Application>
  <PresentationFormat>On-screen Show (4:3)</PresentationFormat>
  <Paragraphs>224</Paragraphs>
  <Slides>18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Narrow</vt:lpstr>
      <vt:lpstr>Monotype Corsiva</vt:lpstr>
      <vt:lpstr>Symbol</vt:lpstr>
      <vt:lpstr>Times New Roman</vt:lpstr>
      <vt:lpstr>phys1443-spring02</vt:lpstr>
      <vt:lpstr>Equation</vt:lpstr>
      <vt:lpstr>PHYS 1443 – Section 003 Lecture #10</vt:lpstr>
      <vt:lpstr>Announcements</vt:lpstr>
      <vt:lpstr>Reminder: SP #3 – Statistical Analysis : COVID19 </vt:lpstr>
      <vt:lpstr>PowerPoint Presentation</vt:lpstr>
      <vt:lpstr>Reminder: SP#4 – Newton’s 3rd Law</vt:lpstr>
      <vt:lpstr>Steps for solving mechanics problems using Newton’s Laws </vt:lpstr>
      <vt:lpstr>Example w/o Friction</vt:lpstr>
      <vt:lpstr>Friction Force</vt:lpstr>
      <vt:lpstr>Static Friction</vt:lpstr>
      <vt:lpstr>Magnitude of the Static Friction</vt:lpstr>
      <vt:lpstr>PowerPoint Presentation</vt:lpstr>
      <vt:lpstr>Kinetic Friction</vt:lpstr>
      <vt:lpstr>PowerPoint Presentation</vt:lpstr>
      <vt:lpstr>Coefficients of Friction</vt:lpstr>
      <vt:lpstr>Forces of Friction Summary</vt:lpstr>
      <vt:lpstr>PowerPoint Presentation</vt:lpstr>
      <vt:lpstr>Example w/ Friction</vt:lpstr>
      <vt:lpstr>Motion in Resistive 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1069</cp:revision>
  <dcterms:created xsi:type="dcterms:W3CDTF">2012-01-19T04:21:20Z</dcterms:created>
  <dcterms:modified xsi:type="dcterms:W3CDTF">2021-03-03T21:55:36Z</dcterms:modified>
</cp:coreProperties>
</file>