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335" r:id="rId3"/>
    <p:sldId id="746" r:id="rId4"/>
    <p:sldId id="747" r:id="rId5"/>
    <p:sldId id="748" r:id="rId6"/>
    <p:sldId id="624" r:id="rId7"/>
    <p:sldId id="659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1"/>
    <p:restoredTop sz="94660"/>
  </p:normalViewPr>
  <p:slideViewPr>
    <p:cSldViewPr>
      <p:cViewPr varScale="1">
        <p:scale>
          <a:sx n="138" d="100"/>
          <a:sy n="138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image" Target="../media/image3.e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emf"/><Relationship Id="rId15" Type="http://schemas.openxmlformats.org/officeDocument/2006/relationships/image" Target="../media/image17.wmf"/><Relationship Id="rId10" Type="http://schemas.openxmlformats.org/officeDocument/2006/relationships/image" Target="../media/image12.emf"/><Relationship Id="rId19" Type="http://schemas.openxmlformats.org/officeDocument/2006/relationships/image" Target="../media/image21.w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wmf"/><Relationship Id="rId7" Type="http://schemas.openxmlformats.org/officeDocument/2006/relationships/image" Target="../media/image39.e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wmf"/><Relationship Id="rId7" Type="http://schemas.openxmlformats.org/officeDocument/2006/relationships/image" Target="../media/image57.emf"/><Relationship Id="rId2" Type="http://schemas.openxmlformats.org/officeDocument/2006/relationships/image" Target="../media/image52.w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3.wmf"/><Relationship Id="rId18" Type="http://schemas.openxmlformats.org/officeDocument/2006/relationships/image" Target="../media/image98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2.wmf"/><Relationship Id="rId17" Type="http://schemas.openxmlformats.org/officeDocument/2006/relationships/image" Target="../media/image97.wmf"/><Relationship Id="rId2" Type="http://schemas.openxmlformats.org/officeDocument/2006/relationships/image" Target="../media/image83.wmf"/><Relationship Id="rId16" Type="http://schemas.openxmlformats.org/officeDocument/2006/relationships/image" Target="../media/image96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19.wmf"/><Relationship Id="rId5" Type="http://schemas.openxmlformats.org/officeDocument/2006/relationships/image" Target="../media/image86.wmf"/><Relationship Id="rId15" Type="http://schemas.openxmlformats.org/officeDocument/2006/relationships/image" Target="../media/image95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9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wmf"/><Relationship Id="rId1" Type="http://schemas.openxmlformats.org/officeDocument/2006/relationships/image" Target="../media/image100.emf"/><Relationship Id="rId5" Type="http://schemas.openxmlformats.org/officeDocument/2006/relationships/image" Target="../media/image104.wmf"/><Relationship Id="rId4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296CF-AC27-9444-ACF3-CD77BEB36272}" type="slidenum">
              <a:rPr lang="en-US">
                <a:latin typeface="Times New Roman" pitchFamily="-84" charset="0"/>
              </a:rPr>
              <a:pPr/>
              <a:t>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7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BC9D0-EEE9-6544-91BE-1F180F00EEE4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5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C662B-1421-9F4A-ADD5-7AB88E6F6F65}" type="slidenum">
              <a:rPr lang="en-US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13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0D48E-E27C-CC46-BB62-EEC134686E5E}" type="slidenum">
              <a:rPr lang="en-US">
                <a:latin typeface="Times New Roman" pitchFamily="-84" charset="0"/>
              </a:rPr>
              <a:pPr/>
              <a:t>10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31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624A6-3004-2D48-AD5A-93638406BB78}" type="slidenum">
              <a:rPr lang="en-US">
                <a:latin typeface="Times New Roman" pitchFamily="-84" charset="0"/>
              </a:rPr>
              <a:pPr/>
              <a:t>11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55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CBC2A-951D-CD4F-A96C-989A06AA1AC4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41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D3EA-27D0-6F4A-B106-75303E06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1.e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0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19" Type="http://schemas.openxmlformats.org/officeDocument/2006/relationships/image" Target="../media/image57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wmf"/><Relationship Id="rId22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4.wmf"/><Relationship Id="rId3" Type="http://schemas.openxmlformats.org/officeDocument/2006/relationships/image" Target="../media/image66.jpe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72.bin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75.wmf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68.bin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1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73.bin"/><Relationship Id="rId10" Type="http://schemas.openxmlformats.org/officeDocument/2006/relationships/image" Target="../media/image70.wmf"/><Relationship Id="rId19" Type="http://schemas.openxmlformats.org/officeDocument/2006/relationships/image" Target="../media/image81.jpeg"/><Relationship Id="rId31" Type="http://schemas.openxmlformats.org/officeDocument/2006/relationships/image" Target="../media/image8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2.wmf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74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9" Type="http://schemas.openxmlformats.org/officeDocument/2006/relationships/image" Target="../media/image98.wmf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90.bin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8.wmf"/><Relationship Id="rId25" Type="http://schemas.openxmlformats.org/officeDocument/2006/relationships/image" Target="../media/image19.wmf"/><Relationship Id="rId33" Type="http://schemas.openxmlformats.org/officeDocument/2006/relationships/image" Target="../media/image95.wmf"/><Relationship Id="rId38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93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image" Target="../media/image97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9.wmf"/><Relationship Id="rId31" Type="http://schemas.openxmlformats.org/officeDocument/2006/relationships/image" Target="../media/image94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96.wmf"/><Relationship Id="rId8" Type="http://schemas.openxmlformats.org/officeDocument/2006/relationships/oleObject" Target="../embeddings/oleObject77.bin"/><Relationship Id="rId3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05.bin"/><Relationship Id="rId3" Type="http://schemas.openxmlformats.org/officeDocument/2006/relationships/image" Target="../media/image114.jpeg"/><Relationship Id="rId21" Type="http://schemas.openxmlformats.org/officeDocument/2006/relationships/image" Target="../media/image113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0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8.wmf"/><Relationship Id="rId42" Type="http://schemas.openxmlformats.org/officeDocument/2006/relationships/image" Target="../media/image22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32" Type="http://schemas.openxmlformats.org/officeDocument/2006/relationships/image" Target="../media/image17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1.wmf"/><Relationship Id="rId45" Type="http://schemas.openxmlformats.org/officeDocument/2006/relationships/oleObject" Target="../embeddings/oleObject2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36" Type="http://schemas.openxmlformats.org/officeDocument/2006/relationships/image" Target="../media/image19.w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3.w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0.wmf"/><Relationship Id="rId46" Type="http://schemas.openxmlformats.org/officeDocument/2006/relationships/image" Target="../media/image24.wmf"/><Relationship Id="rId20" Type="http://schemas.openxmlformats.org/officeDocument/2006/relationships/image" Target="../media/image11.emf"/><Relationship Id="rId41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e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5609" y="1531203"/>
            <a:ext cx="282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March 8,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CH4: Newton’s Laws of Motion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Motion with friction</a:t>
            </a:r>
          </a:p>
          <a:p>
            <a:pPr marL="533400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CH5: Circular Motion and Gravitation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Kinematics of Uniform Circular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Dynamics of Uniform Circular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Newton’s Law of Universal Gravitation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B4C51A3-5686-744D-8561-3CEE0B39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58135"/>
            <a:ext cx="778668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#7, due 11pm, Tuesday, March 30!!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76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282575" y="985838"/>
            <a:ext cx="870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333399"/>
                </a:solidFill>
                <a:latin typeface="Arial Narrow" pitchFamily="-84" charset="0"/>
              </a:rPr>
              <a:t>The wheel of a car has a radius of 0.29m and is being rotated at 830 revolutions per minute on a tire-balancing machine. Determine the speed at which the outer edge of the wheel is moving.</a:t>
            </a:r>
          </a:p>
        </p:txBody>
      </p:sp>
      <p:graphicFrame>
        <p:nvGraphicFramePr>
          <p:cNvPr id="522244" name="Object 2"/>
          <p:cNvGraphicFramePr>
            <a:graphicFrameLocks noChangeAspect="1"/>
          </p:cNvGraphicFramePr>
          <p:nvPr/>
        </p:nvGraphicFramePr>
        <p:xfrm>
          <a:off x="963613" y="2803525"/>
          <a:ext cx="34559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56" name="Equation" r:id="rId4" imgW="1409700" imgH="444500" progId="Equation.DSMT4">
                  <p:embed/>
                </p:oleObj>
              </mc:Choice>
              <mc:Fallback>
                <p:oleObj name="Equation" r:id="rId4" imgW="1409700" imgH="444500" progId="Equation.DSMT4">
                  <p:embed/>
                  <p:pic>
                    <p:nvPicPr>
                      <p:cNvPr id="522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803525"/>
                        <a:ext cx="34559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3"/>
          <p:cNvGraphicFramePr>
            <a:graphicFrameLocks noChangeAspect="1"/>
          </p:cNvGraphicFramePr>
          <p:nvPr/>
        </p:nvGraphicFramePr>
        <p:xfrm>
          <a:off x="1981200" y="4160838"/>
          <a:ext cx="65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57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522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60838"/>
                        <a:ext cx="6540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4"/>
          <p:cNvGraphicFramePr>
            <a:graphicFrameLocks noChangeAspect="1"/>
          </p:cNvGraphicFramePr>
          <p:nvPr/>
        </p:nvGraphicFramePr>
        <p:xfrm>
          <a:off x="1676400" y="5289550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58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5222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9550"/>
                        <a:ext cx="5921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:  A Tire-Balancing Machine</a:t>
            </a:r>
          </a:p>
        </p:txBody>
      </p:sp>
      <p:graphicFrame>
        <p:nvGraphicFramePr>
          <p:cNvPr id="522248" name="Object 5"/>
          <p:cNvGraphicFramePr>
            <a:graphicFrameLocks noChangeAspect="1"/>
          </p:cNvGraphicFramePr>
          <p:nvPr/>
        </p:nvGraphicFramePr>
        <p:xfrm>
          <a:off x="4506913" y="3006725"/>
          <a:ext cx="38306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59" name="Equation" r:id="rId10" imgW="1562100" imgH="241300" progId="Equation.DSMT4">
                  <p:embed/>
                </p:oleObj>
              </mc:Choice>
              <mc:Fallback>
                <p:oleObj name="Equation" r:id="rId10" imgW="1562100" imgH="241300" progId="Equation.DSMT4">
                  <p:embed/>
                  <p:pic>
                    <p:nvPicPr>
                      <p:cNvPr id="5222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06725"/>
                        <a:ext cx="38306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6"/>
          <p:cNvGraphicFramePr>
            <a:graphicFrameLocks noChangeAspect="1"/>
          </p:cNvGraphicFramePr>
          <p:nvPr/>
        </p:nvGraphicFramePr>
        <p:xfrm>
          <a:off x="2636838" y="4098925"/>
          <a:ext cx="2495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60" name="Equation" r:id="rId12" imgW="1016000" imgH="215900" progId="Equation.DSMT4">
                  <p:embed/>
                </p:oleObj>
              </mc:Choice>
              <mc:Fallback>
                <p:oleObj name="Equation" r:id="rId12" imgW="1016000" imgH="215900" progId="Equation.DSMT4">
                  <p:embed/>
                  <p:pic>
                    <p:nvPicPr>
                      <p:cNvPr id="5222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098925"/>
                        <a:ext cx="24955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0" name="Object 7"/>
          <p:cNvGraphicFramePr>
            <a:graphicFrameLocks noChangeAspect="1"/>
          </p:cNvGraphicFramePr>
          <p:nvPr/>
        </p:nvGraphicFramePr>
        <p:xfrm>
          <a:off x="5105400" y="4205288"/>
          <a:ext cx="1216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61" name="Equation" r:id="rId14" imgW="495300" imgH="165100" progId="Equation.DSMT4">
                  <p:embed/>
                </p:oleObj>
              </mc:Choice>
              <mc:Fallback>
                <p:oleObj name="Equation" r:id="rId14" imgW="495300" imgH="165100" progId="Equation.DSMT4">
                  <p:embed/>
                  <p:pic>
                    <p:nvPicPr>
                      <p:cNvPr id="5222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05288"/>
                        <a:ext cx="12160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1" name="Object 8"/>
          <p:cNvGraphicFramePr>
            <a:graphicFrameLocks noChangeAspect="1"/>
          </p:cNvGraphicFramePr>
          <p:nvPr/>
        </p:nvGraphicFramePr>
        <p:xfrm>
          <a:off x="2262188" y="4946650"/>
          <a:ext cx="1090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62" name="Equation" r:id="rId16" imgW="444500" imgH="419100" progId="Equation.DSMT4">
                  <p:embed/>
                </p:oleObj>
              </mc:Choice>
              <mc:Fallback>
                <p:oleObj name="Equation" r:id="rId16" imgW="444500" imgH="419100" progId="Equation.DSMT4">
                  <p:embed/>
                  <p:pic>
                    <p:nvPicPr>
                      <p:cNvPr id="5222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946650"/>
                        <a:ext cx="109061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2" name="Object 9"/>
          <p:cNvGraphicFramePr>
            <a:graphicFrameLocks noChangeAspect="1"/>
          </p:cNvGraphicFramePr>
          <p:nvPr/>
        </p:nvGraphicFramePr>
        <p:xfrm>
          <a:off x="3290888" y="4906963"/>
          <a:ext cx="22129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63" name="Equation" r:id="rId18" imgW="901700" imgH="457200" progId="Equation.DSMT4">
                  <p:embed/>
                </p:oleObj>
              </mc:Choice>
              <mc:Fallback>
                <p:oleObj name="Equation" r:id="rId18" imgW="901700" imgH="457200" progId="Equation.DSMT4">
                  <p:embed/>
                  <p:pic>
                    <p:nvPicPr>
                      <p:cNvPr id="522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06963"/>
                        <a:ext cx="2212975" cy="111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3" name="Object 10"/>
          <p:cNvGraphicFramePr>
            <a:graphicFrameLocks noChangeAspect="1"/>
          </p:cNvGraphicFramePr>
          <p:nvPr/>
        </p:nvGraphicFramePr>
        <p:xfrm>
          <a:off x="5486400" y="5230813"/>
          <a:ext cx="11223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64" name="Equation" r:id="rId20" imgW="457200" imgH="228600" progId="Equation.DSMT4">
                  <p:embed/>
                </p:oleObj>
              </mc:Choice>
              <mc:Fallback>
                <p:oleObj name="Equation" r:id="rId20" imgW="457200" imgH="228600" progId="Equation.DSMT4">
                  <p:embed/>
                  <p:pic>
                    <p:nvPicPr>
                      <p:cNvPr id="5222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30813"/>
                        <a:ext cx="1122363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0DBDB-60CA-A445-B33D-AB272C26E6F8}" type="slidenum">
              <a:rPr lang="en-US" smtClean="0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970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524296" name="Picture 8" descr="afg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54263"/>
            <a:ext cx="65532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In a uniform circular motion, the speed is constant, but the direction of the velocity vector is </a:t>
            </a:r>
            <a:r>
              <a:rPr lang="en-US" sz="2800" i="1" dirty="0">
                <a:solidFill>
                  <a:srgbClr val="333399"/>
                </a:solidFill>
                <a:latin typeface="Arial Narrow" pitchFamily="-84" charset="0"/>
              </a:rPr>
              <a:t>not constant.</a:t>
            </a:r>
          </a:p>
        </p:txBody>
      </p:sp>
      <p:graphicFrame>
        <p:nvGraphicFramePr>
          <p:cNvPr id="524292" name="Object 2"/>
          <p:cNvGraphicFramePr>
            <a:graphicFrameLocks noChangeAspect="1"/>
          </p:cNvGraphicFramePr>
          <p:nvPr/>
        </p:nvGraphicFramePr>
        <p:xfrm>
          <a:off x="6934200" y="3235325"/>
          <a:ext cx="377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5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524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35325"/>
                        <a:ext cx="3778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3" name="Object 3"/>
          <p:cNvGraphicFramePr>
            <a:graphicFrameLocks noChangeAspect="1"/>
          </p:cNvGraphicFramePr>
          <p:nvPr/>
        </p:nvGraphicFramePr>
        <p:xfrm>
          <a:off x="7010400" y="3810000"/>
          <a:ext cx="388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6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5242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0"/>
                        <a:ext cx="3889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4" name="Object 4"/>
          <p:cNvGraphicFramePr>
            <a:graphicFrameLocks noChangeAspect="1"/>
          </p:cNvGraphicFramePr>
          <p:nvPr/>
        </p:nvGraphicFramePr>
        <p:xfrm>
          <a:off x="7239000" y="5334000"/>
          <a:ext cx="1066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7" name="Equation" r:id="rId9" imgW="393480" imgH="203040" progId="Equation.DSMT4">
                  <p:embed/>
                </p:oleObj>
              </mc:Choice>
              <mc:Fallback>
                <p:oleObj name="Equation" r:id="rId9" imgW="393480" imgH="203040" progId="Equation.DSMT4">
                  <p:embed/>
                  <p:pic>
                    <p:nvPicPr>
                      <p:cNvPr id="5242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0"/>
                        <a:ext cx="10668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295" name="AutoShape 7"/>
          <p:cNvSpPr>
            <a:spLocks noChangeArrowheads="1"/>
          </p:cNvSpPr>
          <p:nvPr/>
        </p:nvSpPr>
        <p:spPr bwMode="auto">
          <a:xfrm>
            <a:off x="7315200" y="4876800"/>
            <a:ext cx="914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Centripetal Acceleration</a:t>
            </a:r>
          </a:p>
        </p:txBody>
      </p:sp>
      <p:graphicFrame>
        <p:nvGraphicFramePr>
          <p:cNvPr id="524299" name="Object 5"/>
          <p:cNvGraphicFramePr>
            <a:graphicFrameLocks noChangeAspect="1"/>
          </p:cNvGraphicFramePr>
          <p:nvPr/>
        </p:nvGraphicFramePr>
        <p:xfrm>
          <a:off x="7239000" y="3124200"/>
          <a:ext cx="914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8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5242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24200"/>
                        <a:ext cx="914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0" name="Object 6"/>
          <p:cNvGraphicFramePr>
            <a:graphicFrameLocks noChangeAspect="1"/>
          </p:cNvGraphicFramePr>
          <p:nvPr/>
        </p:nvGraphicFramePr>
        <p:xfrm>
          <a:off x="8153400" y="3048000"/>
          <a:ext cx="568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9"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5243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048000"/>
                        <a:ext cx="5683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1" name="Object 7"/>
          <p:cNvGraphicFramePr>
            <a:graphicFrameLocks noChangeAspect="1"/>
          </p:cNvGraphicFramePr>
          <p:nvPr/>
        </p:nvGraphicFramePr>
        <p:xfrm>
          <a:off x="7315200" y="3733800"/>
          <a:ext cx="8763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0"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5243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8763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2" name="Object 8"/>
          <p:cNvGraphicFramePr>
            <a:graphicFrameLocks noChangeAspect="1"/>
          </p:cNvGraphicFramePr>
          <p:nvPr/>
        </p:nvGraphicFramePr>
        <p:xfrm>
          <a:off x="8153400" y="3657600"/>
          <a:ext cx="5826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1" name="Equation" r:id="rId17" imgW="228600" imgH="203040" progId="Equation.DSMT4">
                  <p:embed/>
                </p:oleObj>
              </mc:Choice>
              <mc:Fallback>
                <p:oleObj name="Equation" r:id="rId17" imgW="228600" imgH="203040" progId="Equation.DSMT4">
                  <p:embed/>
                  <p:pic>
                    <p:nvPicPr>
                      <p:cNvPr id="52430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657600"/>
                        <a:ext cx="5826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3" name="Object 9"/>
          <p:cNvGraphicFramePr>
            <a:graphicFrameLocks noChangeAspect="1"/>
          </p:cNvGraphicFramePr>
          <p:nvPr/>
        </p:nvGraphicFramePr>
        <p:xfrm>
          <a:off x="6964363" y="4267200"/>
          <a:ext cx="16160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2" name="Equation" r:id="rId19" imgW="596880" imgH="203040" progId="Equation.DSMT4">
                  <p:embed/>
                </p:oleObj>
              </mc:Choice>
              <mc:Fallback>
                <p:oleObj name="Equation" r:id="rId19" imgW="596880" imgH="203040" progId="Equation.DSMT4">
                  <p:embed/>
                  <p:pic>
                    <p:nvPicPr>
                      <p:cNvPr id="5243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4267200"/>
                        <a:ext cx="161607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78C53-6E56-494D-A8E9-2C075FC69746}" type="slidenum">
              <a:rPr lang="en-US" smtClean="0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886200" y="5921375"/>
            <a:ext cx="51816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The change of direction of the velocity is the same as the change of the angle in the circular motion!</a:t>
            </a:r>
          </a:p>
        </p:txBody>
      </p:sp>
    </p:spTree>
    <p:extLst>
      <p:ext uri="{BB962C8B-B14F-4D97-AF65-F5344CB8AC3E}">
        <p14:creationId xmlns:p14="http://schemas.microsoft.com/office/powerpoint/2010/main" val="3013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44" name="Picture 8" descr="afg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8388"/>
            <a:ext cx="56388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175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6355" name="Rectangle 19"/>
          <p:cNvSpPr>
            <a:spLocks noChangeArrowheads="1"/>
          </p:cNvSpPr>
          <p:nvPr/>
        </p:nvSpPr>
        <p:spPr bwMode="auto">
          <a:xfrm>
            <a:off x="7086600" y="4724400"/>
            <a:ext cx="1676400" cy="1219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6339" name="Object 2"/>
          <p:cNvGraphicFramePr>
            <a:graphicFrameLocks noChangeAspect="1"/>
          </p:cNvGraphicFramePr>
          <p:nvPr/>
        </p:nvGraphicFramePr>
        <p:xfrm>
          <a:off x="6032500" y="677863"/>
          <a:ext cx="15875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0" name="Equation" r:id="rId5" imgW="495300" imgH="419100" progId="Equation.DSMT4">
                  <p:embed/>
                </p:oleObj>
              </mc:Choice>
              <mc:Fallback>
                <p:oleObj name="Equation" r:id="rId5" imgW="495300" imgH="419100" progId="Equation.DSMT4">
                  <p:embed/>
                  <p:pic>
                    <p:nvPicPr>
                      <p:cNvPr id="526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677863"/>
                        <a:ext cx="1587500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0" name="Object 3"/>
          <p:cNvGraphicFramePr>
            <a:graphicFrameLocks noChangeAspect="1"/>
          </p:cNvGraphicFramePr>
          <p:nvPr/>
        </p:nvGraphicFramePr>
        <p:xfrm>
          <a:off x="7162800" y="2624138"/>
          <a:ext cx="113823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1" name="Equation" r:id="rId7" imgW="355320" imgH="393480" progId="Equation.DSMT4">
                  <p:embed/>
                </p:oleObj>
              </mc:Choice>
              <mc:Fallback>
                <p:oleObj name="Equation" r:id="rId7" imgW="355320" imgH="393480" progId="Equation.DSMT4">
                  <p:embed/>
                  <p:pic>
                    <p:nvPicPr>
                      <p:cNvPr id="526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624138"/>
                        <a:ext cx="1138238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1" name="Object 4"/>
          <p:cNvGraphicFramePr>
            <a:graphicFrameLocks noChangeAspect="1"/>
          </p:cNvGraphicFramePr>
          <p:nvPr/>
        </p:nvGraphicFramePr>
        <p:xfrm>
          <a:off x="7086600" y="5029200"/>
          <a:ext cx="9763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2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5263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029200"/>
                        <a:ext cx="97631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2" name="AutoShape 6"/>
          <p:cNvSpPr>
            <a:spLocks noChangeArrowheads="1"/>
          </p:cNvSpPr>
          <p:nvPr/>
        </p:nvSpPr>
        <p:spPr bwMode="auto">
          <a:xfrm>
            <a:off x="7486650" y="1981200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Centripetal Acceleration</a:t>
            </a:r>
          </a:p>
        </p:txBody>
      </p:sp>
      <p:sp>
        <p:nvSpPr>
          <p:cNvPr id="526347" name="AutoShape 11"/>
          <p:cNvSpPr>
            <a:spLocks noChangeArrowheads="1"/>
          </p:cNvSpPr>
          <p:nvPr/>
        </p:nvSpPr>
        <p:spPr bwMode="auto">
          <a:xfrm>
            <a:off x="7562850" y="3962400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26348" name="Object 5"/>
          <p:cNvGraphicFramePr>
            <a:graphicFrameLocks noChangeAspect="1"/>
          </p:cNvGraphicFramePr>
          <p:nvPr/>
        </p:nvGraphicFramePr>
        <p:xfrm>
          <a:off x="7543800" y="677863"/>
          <a:ext cx="134302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3" name="Equation" r:id="rId11" imgW="419100" imgH="419100" progId="Equation.DSMT4">
                  <p:embed/>
                </p:oleObj>
              </mc:Choice>
              <mc:Fallback>
                <p:oleObj name="Equation" r:id="rId11" imgW="419100" imgH="419100" progId="Equation.DSMT4">
                  <p:embed/>
                  <p:pic>
                    <p:nvPicPr>
                      <p:cNvPr id="5263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77863"/>
                        <a:ext cx="1343025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81810"/>
              </p:ext>
            </p:extLst>
          </p:nvPr>
        </p:nvGraphicFramePr>
        <p:xfrm>
          <a:off x="8264525" y="2543175"/>
          <a:ext cx="6508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4" name="Equation" r:id="rId13" imgW="203040" imgH="419040" progId="Equation.DSMT4">
                  <p:embed/>
                </p:oleObj>
              </mc:Choice>
              <mc:Fallback>
                <p:oleObj name="Equation" r:id="rId13" imgW="203040" imgH="419040" progId="Equation.DSMT4">
                  <p:embed/>
                  <p:pic>
                    <p:nvPicPr>
                      <p:cNvPr id="526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2543175"/>
                        <a:ext cx="650875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50" name="Object 7"/>
          <p:cNvGraphicFramePr>
            <a:graphicFrameLocks noChangeAspect="1"/>
          </p:cNvGraphicFramePr>
          <p:nvPr/>
        </p:nvGraphicFramePr>
        <p:xfrm>
          <a:off x="8001000" y="4648200"/>
          <a:ext cx="6508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5" name="Equation" r:id="rId15" imgW="203040" imgH="419040" progId="Equation.DSMT4">
                  <p:embed/>
                </p:oleObj>
              </mc:Choice>
              <mc:Fallback>
                <p:oleObj name="Equation" r:id="rId15" imgW="203040" imgH="419040" progId="Equation.DSMT4">
                  <p:embed/>
                  <p:pic>
                    <p:nvPicPr>
                      <p:cNvPr id="526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648200"/>
                        <a:ext cx="650875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51" name="Text Box 15"/>
          <p:cNvSpPr txBox="1">
            <a:spLocks noChangeArrowheads="1"/>
          </p:cNvSpPr>
          <p:nvPr/>
        </p:nvSpPr>
        <p:spPr bwMode="auto">
          <a:xfrm>
            <a:off x="3962400" y="1095375"/>
            <a:ext cx="930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333399"/>
                </a:solidFill>
                <a:latin typeface="Arial Narrow" pitchFamily="-84" charset="0"/>
              </a:rPr>
              <a:t>From  geometry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5105400"/>
            <a:ext cx="4267200" cy="1827213"/>
            <a:chOff x="240" y="3024"/>
            <a:chExt cx="2208" cy="1007"/>
          </a:xfrm>
        </p:grpSpPr>
        <p:pic>
          <p:nvPicPr>
            <p:cNvPr id="31775" name="Picture 16" descr="afg00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40" y="3024"/>
              <a:ext cx="2160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6" name="Rectangle 17"/>
            <p:cNvSpPr>
              <a:spLocks noChangeArrowheads="1"/>
            </p:cNvSpPr>
            <p:nvPr/>
          </p:nvSpPr>
          <p:spPr bwMode="auto">
            <a:xfrm>
              <a:off x="1488" y="3024"/>
              <a:ext cx="960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26356" name="Text Box 20"/>
          <p:cNvSpPr txBox="1">
            <a:spLocks noChangeArrowheads="1"/>
          </p:cNvSpPr>
          <p:nvPr/>
        </p:nvSpPr>
        <p:spPr bwMode="auto">
          <a:xfrm>
            <a:off x="6461125" y="6019800"/>
            <a:ext cx="2606675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Centripetal Acceleration</a:t>
            </a:r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 rot="20837719" flipH="1">
            <a:off x="6837363" y="788988"/>
            <a:ext cx="304800" cy="533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 rot="20837719" flipH="1">
            <a:off x="8478838" y="788988"/>
            <a:ext cx="304800" cy="533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359" name="Oval 23"/>
          <p:cNvSpPr>
            <a:spLocks noChangeArrowheads="1"/>
          </p:cNvSpPr>
          <p:nvPr/>
        </p:nvSpPr>
        <p:spPr bwMode="auto">
          <a:xfrm>
            <a:off x="7010400" y="2590800"/>
            <a:ext cx="990600" cy="1447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2828925" y="5486400"/>
            <a:ext cx="2886075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What is the direction of a</a:t>
            </a:r>
            <a:r>
              <a:rPr lang="en-US" sz="2000" b="1" baseline="-25000">
                <a:solidFill>
                  <a:srgbClr val="A50021"/>
                </a:solidFill>
                <a:latin typeface="Arial Narrow" pitchFamily="-84" charset="0"/>
              </a:rPr>
              <a:t>c</a:t>
            </a:r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?</a:t>
            </a:r>
          </a:p>
        </p:txBody>
      </p:sp>
      <p:sp>
        <p:nvSpPr>
          <p:cNvPr id="526361" name="Text Box 25"/>
          <p:cNvSpPr txBox="1">
            <a:spLocks noChangeArrowheads="1"/>
          </p:cNvSpPr>
          <p:nvPr/>
        </p:nvSpPr>
        <p:spPr bwMode="auto">
          <a:xfrm>
            <a:off x="2286000" y="6019800"/>
            <a:ext cx="4025461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A50021"/>
                </a:solidFill>
                <a:latin typeface="Arial Narrow" pitchFamily="-84" charset="0"/>
              </a:rPr>
              <a:t>Always toward the center of the circle!</a:t>
            </a:r>
          </a:p>
        </p:txBody>
      </p:sp>
      <p:sp>
        <p:nvSpPr>
          <p:cNvPr id="526363" name="Line 27"/>
          <p:cNvSpPr>
            <a:spLocks noChangeShapeType="1"/>
          </p:cNvSpPr>
          <p:nvPr/>
        </p:nvSpPr>
        <p:spPr bwMode="auto">
          <a:xfrm flipV="1">
            <a:off x="3352800" y="3581400"/>
            <a:ext cx="0" cy="914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6365" name="Object 8"/>
          <p:cNvGraphicFramePr>
            <a:graphicFrameLocks noChangeAspect="1"/>
          </p:cNvGraphicFramePr>
          <p:nvPr/>
        </p:nvGraphicFramePr>
        <p:xfrm>
          <a:off x="3444875" y="3871913"/>
          <a:ext cx="365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6" name="Equation" r:id="rId18" imgW="165100" imgH="241300" progId="Equation.DSMT4">
                  <p:embed/>
                </p:oleObj>
              </mc:Choice>
              <mc:Fallback>
                <p:oleObj name="Equation" r:id="rId18" imgW="165100" imgH="241300" progId="Equation.DSMT4">
                  <p:embed/>
                  <p:pic>
                    <p:nvPicPr>
                      <p:cNvPr id="52636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871913"/>
                        <a:ext cx="3651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66" name="Line 30"/>
          <p:cNvSpPr>
            <a:spLocks noChangeShapeType="1"/>
          </p:cNvSpPr>
          <p:nvPr/>
        </p:nvSpPr>
        <p:spPr bwMode="auto">
          <a:xfrm rot="19036440" flipH="1" flipV="1">
            <a:off x="5270958" y="2826480"/>
            <a:ext cx="45853" cy="967064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6367" name="Object 9"/>
          <p:cNvGraphicFramePr>
            <a:graphicFrameLocks noChangeAspect="1"/>
          </p:cNvGraphicFramePr>
          <p:nvPr/>
        </p:nvGraphicFramePr>
        <p:xfrm>
          <a:off x="5426075" y="2957513"/>
          <a:ext cx="365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7" name="Equation" r:id="rId20" imgW="165100" imgH="241300" progId="Equation.DSMT4">
                  <p:embed/>
                </p:oleObj>
              </mc:Choice>
              <mc:Fallback>
                <p:oleObj name="Equation" r:id="rId20" imgW="165100" imgH="241300" progId="Equation.DSMT4">
                  <p:embed/>
                  <p:pic>
                    <p:nvPicPr>
                      <p:cNvPr id="52636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957513"/>
                        <a:ext cx="3651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6200000" flipH="1">
            <a:off x="609600" y="19050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16200000" flipH="1">
            <a:off x="2476500" y="2247900"/>
            <a:ext cx="297180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</p:cxn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4376"/>
              </p:ext>
            </p:extLst>
          </p:nvPr>
        </p:nvGraphicFramePr>
        <p:xfrm>
          <a:off x="4794250" y="1143000"/>
          <a:ext cx="131248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8" name="Equation" r:id="rId21" imgW="685800" imgH="266700" progId="Equation.DSMT4">
                  <p:embed/>
                </p:oleObj>
              </mc:Choice>
              <mc:Fallback>
                <p:oleObj name="Equation" r:id="rId21" imgW="685800" imgH="26670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143000"/>
                        <a:ext cx="131248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4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905000" cy="457200"/>
          </a:xfrm>
          <a:noFill/>
        </p:spPr>
        <p:txBody>
          <a:bodyPr/>
          <a:lstStyle/>
          <a:p>
            <a:fld id="{E40AE983-B6FE-B844-999E-D3566AEA1772}" type="slidenum">
              <a:rPr lang="en-US" smtClean="0">
                <a:latin typeface="Arial Narrow" pitchFamily="-84" charset="0"/>
              </a:rPr>
              <a:pPr/>
              <a:t>12</a:t>
            </a:fld>
            <a:endParaRPr lang="en-US" dirty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956B29-55CC-404F-AEDE-4C1F034DC342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581400" y="4038600"/>
            <a:ext cx="1828800" cy="3810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334000" y="1676400"/>
            <a:ext cx="16002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2" name="Picture 4" descr="FG05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646113"/>
            <a:ext cx="34290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457200"/>
          </a:xfrm>
        </p:spPr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Newton’s Second Law &amp; Uniform Circular Motion</a:t>
            </a:r>
          </a:p>
        </p:txBody>
      </p:sp>
      <p:graphicFrame>
        <p:nvGraphicFramePr>
          <p:cNvPr id="68614" name="Object 2"/>
          <p:cNvGraphicFramePr>
            <a:graphicFrameLocks noChangeAspect="1"/>
          </p:cNvGraphicFramePr>
          <p:nvPr/>
        </p:nvGraphicFramePr>
        <p:xfrm>
          <a:off x="5334000" y="1752600"/>
          <a:ext cx="86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9" name="Equation" r:id="rId4" imgW="291960" imgH="228600" progId="Equation.DSMT4">
                  <p:embed/>
                </p:oleObj>
              </mc:Choice>
              <mc:Fallback>
                <p:oleObj name="Equation" r:id="rId4" imgW="291960" imgH="228600" progId="Equation.DSMT4">
                  <p:embed/>
                  <p:pic>
                    <p:nvPicPr>
                      <p:cNvPr id="686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863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352800" y="6096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The </a:t>
            </a:r>
            <a:r>
              <a:rPr lang="en-US" sz="2000" b="1" u="sng" dirty="0">
                <a:solidFill>
                  <a:srgbClr val="A50021"/>
                </a:solidFill>
                <a:latin typeface="Monotype Corsiva" pitchFamily="-84" charset="0"/>
              </a:rPr>
              <a:t>centripetal *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 acceleration is always </a:t>
            </a:r>
            <a:r>
              <a:rPr lang="en-US" sz="2000" b="1" u="sng" dirty="0">
                <a:solidFill>
                  <a:srgbClr val="C00000"/>
                </a:solidFill>
                <a:latin typeface="Monotype Corsiva" pitchFamily="-84" charset="0"/>
              </a:rPr>
              <a:t>perpendicular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 to the velocity vector, </a:t>
            </a:r>
            <a:r>
              <a:rPr lang="en-US" sz="2000" b="1" dirty="0">
                <a:solidFill>
                  <a:schemeClr val="accent2"/>
                </a:solidFill>
                <a:latin typeface="Monotype Corsiva" pitchFamily="-84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, and points to the </a:t>
            </a:r>
            <a:r>
              <a:rPr lang="en-US" sz="2000" b="1" u="sng" dirty="0">
                <a:solidFill>
                  <a:srgbClr val="C00000"/>
                </a:solidFill>
                <a:latin typeface="Monotype Corsiva" pitchFamily="-84" charset="0"/>
              </a:rPr>
              <a:t>center of the axis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(radial direction) in a uniform circular motion.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54864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pitchFamily="-84" charset="0"/>
              </a:rPr>
              <a:t>The force that causes the </a:t>
            </a:r>
            <a:r>
              <a:rPr lang="en-US" sz="2200" b="1" u="sng" dirty="0">
                <a:solidFill>
                  <a:srgbClr val="C00000"/>
                </a:solidFill>
                <a:latin typeface="Arial Narrow" pitchFamily="-84" charset="0"/>
              </a:rPr>
              <a:t>centripetal acceleration </a:t>
            </a:r>
            <a:r>
              <a:rPr lang="en-US" sz="2200" dirty="0">
                <a:solidFill>
                  <a:schemeClr val="accent2"/>
                </a:solidFill>
                <a:latin typeface="Arial Narrow" pitchFamily="-84" charset="0"/>
              </a:rPr>
              <a:t>acts toward the center of the circular path and causes the change in the direction of the velocity vector.   This force is called the </a:t>
            </a:r>
            <a:r>
              <a:rPr lang="en-US" sz="2200" b="1" u="sng" dirty="0">
                <a:solidFill>
                  <a:schemeClr val="accent2"/>
                </a:solidFill>
                <a:latin typeface="Arial Narrow" pitchFamily="-84" charset="0"/>
              </a:rPr>
              <a:t>centripetal force</a:t>
            </a:r>
            <a:r>
              <a:rPr lang="en-US" sz="2200" b="1" dirty="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971800" y="25146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Monotype Corsiva" pitchFamily="-84" charset="0"/>
              </a:rPr>
              <a:t>Are there forces in this motion?  If so, what do they do?</a:t>
            </a:r>
          </a:p>
        </p:txBody>
      </p:sp>
      <p:graphicFrame>
        <p:nvGraphicFramePr>
          <p:cNvPr id="68618" name="Object 3"/>
          <p:cNvGraphicFramePr>
            <a:graphicFrameLocks noChangeAspect="1"/>
          </p:cNvGraphicFramePr>
          <p:nvPr/>
        </p:nvGraphicFramePr>
        <p:xfrm>
          <a:off x="5638800" y="3403600"/>
          <a:ext cx="1322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60" name="Equation" r:id="rId6" imgW="495000" imgH="253800" progId="Equation.3">
                  <p:embed/>
                </p:oleObj>
              </mc:Choice>
              <mc:Fallback>
                <p:oleObj name="Equation" r:id="rId6" imgW="495000" imgH="253800" progId="Equation.3">
                  <p:embed/>
                  <p:pic>
                    <p:nvPicPr>
                      <p:cNvPr id="686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03600"/>
                        <a:ext cx="13223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99"/>
                </a:solidFill>
                <a:latin typeface="Arial Narrow" pitchFamily="-84" charset="0"/>
              </a:rPr>
              <a:t>What do you think will happen to the ball if the string that holds the ball breaks? 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The external force no longer exist. Therefore, based on Newton’s 1st law,</a:t>
            </a:r>
            <a:r>
              <a:rPr lang="en-US"/>
              <a:t> </a:t>
            </a: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the ball will continue its motion without changing its velocity and will fly away along the tangential direction to the circle.</a:t>
            </a:r>
          </a:p>
        </p:txBody>
      </p:sp>
      <p:graphicFrame>
        <p:nvGraphicFramePr>
          <p:cNvPr id="68621" name="Object 4"/>
          <p:cNvGraphicFramePr>
            <a:graphicFrameLocks noChangeAspect="1"/>
          </p:cNvGraphicFramePr>
          <p:nvPr/>
        </p:nvGraphicFramePr>
        <p:xfrm>
          <a:off x="7010400" y="3455988"/>
          <a:ext cx="10842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61" name="Equation" r:id="rId8" imgW="406080" imgH="215640" progId="Equation.3">
                  <p:embed/>
                </p:oleObj>
              </mc:Choice>
              <mc:Fallback>
                <p:oleObj name="Equation" r:id="rId8" imgW="406080" imgH="215640" progId="Equation.3">
                  <p:embed/>
                  <p:pic>
                    <p:nvPicPr>
                      <p:cNvPr id="686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55988"/>
                        <a:ext cx="1084263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5"/>
          <p:cNvGraphicFramePr>
            <a:graphicFrameLocks noChangeAspect="1"/>
          </p:cNvGraphicFramePr>
          <p:nvPr/>
        </p:nvGraphicFramePr>
        <p:xfrm>
          <a:off x="8077200" y="3124200"/>
          <a:ext cx="914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62" name="Equation" r:id="rId10" imgW="342720" imgH="419040" progId="Equation.3">
                  <p:embed/>
                </p:oleObj>
              </mc:Choice>
              <mc:Fallback>
                <p:oleObj name="Equation" r:id="rId10" imgW="342720" imgH="419040" progId="Equation.3">
                  <p:embed/>
                  <p:pic>
                    <p:nvPicPr>
                      <p:cNvPr id="686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124200"/>
                        <a:ext cx="9144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5710"/>
              </p:ext>
            </p:extLst>
          </p:nvPr>
        </p:nvGraphicFramePr>
        <p:xfrm>
          <a:off x="6324600" y="2208369"/>
          <a:ext cx="304800" cy="30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63"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686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08369"/>
                        <a:ext cx="304800" cy="30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81368"/>
              </p:ext>
            </p:extLst>
          </p:nvPr>
        </p:nvGraphicFramePr>
        <p:xfrm>
          <a:off x="6248400" y="1692274"/>
          <a:ext cx="470879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64" name="Equation" r:id="rId14" imgW="203040" imgH="419040" progId="Equation.DSMT4">
                  <p:embed/>
                </p:oleObj>
              </mc:Choice>
              <mc:Fallback>
                <p:oleObj name="Equation" r:id="rId14" imgW="203040" imgH="419040" progId="Equation.DSMT4">
                  <p:embed/>
                  <p:pic>
                    <p:nvPicPr>
                      <p:cNvPr id="686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92274"/>
                        <a:ext cx="470879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2667000" y="5943600"/>
            <a:ext cx="5799138" cy="307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66"/>
                </a:solidFill>
                <a:latin typeface="Arial Narrow" pitchFamily="-84" charset="0"/>
              </a:rPr>
              <a:t>*Mirriam Webster: Proceeding or acting in the direction toward the center or axis </a:t>
            </a:r>
          </a:p>
        </p:txBody>
      </p:sp>
      <p:sp>
        <p:nvSpPr>
          <p:cNvPr id="33812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4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48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4D26EC-9510-5948-A247-8CE5CDF6C139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Ex. For Uniform Circular Motion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2296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ball of mass 0.500kg is attached to the end of a 1.50m long cord.  The ball is moving in a horizontal circle.   If the string can withstand the maximum tension of 50.0 N, what is the maximum speed the ball can attain before the cord breaks? </a:t>
            </a: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4876800" y="2043113"/>
          <a:ext cx="8080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19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696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43113"/>
                        <a:ext cx="8080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00400" y="1981200"/>
            <a:ext cx="1371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Centripetal  acceleration:</a:t>
            </a:r>
            <a:endParaRPr lang="en-US" sz="2000" b="1">
              <a:solidFill>
                <a:srgbClr val="990000"/>
              </a:solidFill>
              <a:latin typeface="Monotype Corsiva" pitchFamily="-84" charset="0"/>
            </a:endParaRPr>
          </a:p>
        </p:txBody>
      </p:sp>
      <p:graphicFrame>
        <p:nvGraphicFramePr>
          <p:cNvPr id="69638" name="Object 3"/>
          <p:cNvGraphicFramePr>
            <a:graphicFrameLocks noChangeAspect="1"/>
          </p:cNvGraphicFramePr>
          <p:nvPr/>
        </p:nvGraphicFramePr>
        <p:xfrm>
          <a:off x="4614863" y="3000375"/>
          <a:ext cx="11636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0" name="Equation" r:id="rId5" imgW="495000" imgH="253800" progId="Equation.3">
                  <p:embed/>
                </p:oleObj>
              </mc:Choice>
              <mc:Fallback>
                <p:oleObj name="Equation" r:id="rId5" imgW="495000" imgH="253800" progId="Equation.3">
                  <p:embed/>
                  <p:pic>
                    <p:nvPicPr>
                      <p:cNvPr id="696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3000375"/>
                        <a:ext cx="11636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819400" y="2879725"/>
            <a:ext cx="1752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When does the string break?</a:t>
            </a:r>
            <a:endParaRPr lang="en-US" sz="2000" b="1">
              <a:solidFill>
                <a:srgbClr val="990000"/>
              </a:solidFill>
              <a:latin typeface="Monotype Corsiva" pitchFamily="-8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981200" y="3810000"/>
            <a:ext cx="6781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when the required centripetal force is greater than the sustainable tension.</a:t>
            </a:r>
            <a:endParaRPr lang="en-US" sz="2000" b="1">
              <a:solidFill>
                <a:srgbClr val="990000"/>
              </a:solidFill>
              <a:latin typeface="Monotype Corsiva" pitchFamily="-84" charset="0"/>
            </a:endParaRPr>
          </a:p>
        </p:txBody>
      </p:sp>
      <p:graphicFrame>
        <p:nvGraphicFramePr>
          <p:cNvPr id="69641" name="Object 4"/>
          <p:cNvGraphicFramePr>
            <a:graphicFrameLocks noChangeAspect="1"/>
          </p:cNvGraphicFramePr>
          <p:nvPr/>
        </p:nvGraphicFramePr>
        <p:xfrm>
          <a:off x="2049463" y="4343400"/>
          <a:ext cx="1074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1" name="Equation" r:id="rId7" imgW="457200" imgH="419040" progId="Equation.DSMT4">
                  <p:embed/>
                </p:oleObj>
              </mc:Choice>
              <mc:Fallback>
                <p:oleObj name="Equation" r:id="rId7" imgW="457200" imgH="419040" progId="Equation.DSMT4">
                  <p:embed/>
                  <p:pic>
                    <p:nvPicPr>
                      <p:cNvPr id="696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4343400"/>
                        <a:ext cx="10747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38200" y="5181600"/>
            <a:ext cx="34290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Calculate the tension of the cord when speed of the ball is 5.00m/s.</a:t>
            </a:r>
            <a:endParaRPr lang="en-US" sz="2000"/>
          </a:p>
        </p:txBody>
      </p:sp>
      <p:graphicFrame>
        <p:nvGraphicFramePr>
          <p:cNvPr id="69643" name="Object 5"/>
          <p:cNvGraphicFramePr>
            <a:graphicFrameLocks noChangeAspect="1"/>
          </p:cNvGraphicFramePr>
          <p:nvPr/>
        </p:nvGraphicFramePr>
        <p:xfrm>
          <a:off x="4495800" y="5392738"/>
          <a:ext cx="4857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2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696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92738"/>
                        <a:ext cx="48577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6"/>
          <p:cNvGraphicFramePr>
            <a:graphicFrameLocks noChangeAspect="1"/>
          </p:cNvGraphicFramePr>
          <p:nvPr/>
        </p:nvGraphicFramePr>
        <p:xfrm>
          <a:off x="3733800" y="4584700"/>
          <a:ext cx="4476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3" name="Equation" r:id="rId11" imgW="241200" imgH="139680" progId="Equation.DSMT4">
                  <p:embed/>
                </p:oleObj>
              </mc:Choice>
              <mc:Fallback>
                <p:oleObj name="Equation" r:id="rId11" imgW="241200" imgH="139680" progId="Equation.DSMT4">
                  <p:embed/>
                  <p:pic>
                    <p:nvPicPr>
                      <p:cNvPr id="696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84700"/>
                        <a:ext cx="44767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7"/>
          <p:cNvGraphicFramePr>
            <a:graphicFrameLocks noChangeAspect="1"/>
          </p:cNvGraphicFramePr>
          <p:nvPr/>
        </p:nvGraphicFramePr>
        <p:xfrm>
          <a:off x="5826125" y="3040063"/>
          <a:ext cx="9556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4" name="Equation" r:id="rId13" imgW="406080" imgH="215640" progId="Equation.3">
                  <p:embed/>
                </p:oleObj>
              </mc:Choice>
              <mc:Fallback>
                <p:oleObj name="Equation" r:id="rId13" imgW="406080" imgH="215640" progId="Equation.3">
                  <p:embed/>
                  <p:pic>
                    <p:nvPicPr>
                      <p:cNvPr id="696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3040063"/>
                        <a:ext cx="9556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8"/>
          <p:cNvGraphicFramePr>
            <a:graphicFrameLocks noChangeAspect="1"/>
          </p:cNvGraphicFramePr>
          <p:nvPr/>
        </p:nvGraphicFramePr>
        <p:xfrm>
          <a:off x="6781800" y="2819400"/>
          <a:ext cx="804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5" name="Equation" r:id="rId15" imgW="342720" imgH="419040" progId="Equation.3">
                  <p:embed/>
                </p:oleObj>
              </mc:Choice>
              <mc:Fallback>
                <p:oleObj name="Equation" r:id="rId15" imgW="342720" imgH="419040" progId="Equation.3">
                  <p:embed/>
                  <p:pic>
                    <p:nvPicPr>
                      <p:cNvPr id="6964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19400"/>
                        <a:ext cx="8048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9"/>
          <p:cNvGraphicFramePr>
            <a:graphicFrameLocks noChangeAspect="1"/>
          </p:cNvGraphicFramePr>
          <p:nvPr/>
        </p:nvGraphicFramePr>
        <p:xfrm>
          <a:off x="7543800" y="3095625"/>
          <a:ext cx="625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6" name="Equation" r:id="rId17" imgW="266400" imgH="164880" progId="Equation.3">
                  <p:embed/>
                </p:oleObj>
              </mc:Choice>
              <mc:Fallback>
                <p:oleObj name="Equation" r:id="rId17" imgW="266400" imgH="164880" progId="Equation.3">
                  <p:embed/>
                  <p:pic>
                    <p:nvPicPr>
                      <p:cNvPr id="6964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95625"/>
                        <a:ext cx="625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48" name="Picture 16" descr="FG05_0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1905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49" name="Object 10"/>
          <p:cNvGraphicFramePr>
            <a:graphicFrameLocks noChangeAspect="1"/>
          </p:cNvGraphicFramePr>
          <p:nvPr/>
        </p:nvGraphicFramePr>
        <p:xfrm>
          <a:off x="3176588" y="4572000"/>
          <a:ext cx="32861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7"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696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4572000"/>
                        <a:ext cx="32861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1"/>
          <p:cNvGraphicFramePr>
            <a:graphicFrameLocks noChangeAspect="1"/>
          </p:cNvGraphicFramePr>
          <p:nvPr/>
        </p:nvGraphicFramePr>
        <p:xfrm>
          <a:off x="4114800" y="4343400"/>
          <a:ext cx="847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8" name="Equation" r:id="rId22" imgW="457200" imgH="444240" progId="Equation.DSMT4">
                  <p:embed/>
                </p:oleObj>
              </mc:Choice>
              <mc:Fallback>
                <p:oleObj name="Equation" r:id="rId22" imgW="457200" imgH="444240" progId="Equation.DSMT4">
                  <p:embed/>
                  <p:pic>
                    <p:nvPicPr>
                      <p:cNvPr id="696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847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12"/>
          <p:cNvGraphicFramePr>
            <a:graphicFrameLocks noChangeAspect="1"/>
          </p:cNvGraphicFramePr>
          <p:nvPr/>
        </p:nvGraphicFramePr>
        <p:xfrm>
          <a:off x="4897438" y="4343400"/>
          <a:ext cx="2874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9" name="Equation" r:id="rId24" imgW="1549080" imgH="444240" progId="Equation.DSMT4">
                  <p:embed/>
                </p:oleObj>
              </mc:Choice>
              <mc:Fallback>
                <p:oleObj name="Equation" r:id="rId24" imgW="1549080" imgH="444240" progId="Equation.DSMT4">
                  <p:embed/>
                  <p:pic>
                    <p:nvPicPr>
                      <p:cNvPr id="696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4343400"/>
                        <a:ext cx="28749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13"/>
          <p:cNvGraphicFramePr>
            <a:graphicFrameLocks noChangeAspect="1"/>
          </p:cNvGraphicFramePr>
          <p:nvPr/>
        </p:nvGraphicFramePr>
        <p:xfrm>
          <a:off x="4876800" y="5181600"/>
          <a:ext cx="833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30" name="Equation" r:id="rId26" imgW="457200" imgH="419040" progId="Equation.DSMT4">
                  <p:embed/>
                </p:oleObj>
              </mc:Choice>
              <mc:Fallback>
                <p:oleObj name="Equation" r:id="rId26" imgW="457200" imgH="419040" progId="Equation.DSMT4">
                  <p:embed/>
                  <p:pic>
                    <p:nvPicPr>
                      <p:cNvPr id="696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8334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14"/>
          <p:cNvGraphicFramePr>
            <a:graphicFrameLocks noChangeAspect="1"/>
          </p:cNvGraphicFramePr>
          <p:nvPr/>
        </p:nvGraphicFramePr>
        <p:xfrm>
          <a:off x="5638800" y="5140325"/>
          <a:ext cx="29829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31" name="Equation" r:id="rId28" imgW="1638000" imgH="457200" progId="Equation.DSMT4">
                  <p:embed/>
                </p:oleObj>
              </mc:Choice>
              <mc:Fallback>
                <p:oleObj name="Equation" r:id="rId28" imgW="1638000" imgH="457200" progId="Equation.DSMT4">
                  <p:embed/>
                  <p:pic>
                    <p:nvPicPr>
                      <p:cNvPr id="6965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40325"/>
                        <a:ext cx="298291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4" name="Object 15"/>
          <p:cNvGraphicFramePr>
            <a:graphicFrameLocks noChangeAspect="1"/>
          </p:cNvGraphicFramePr>
          <p:nvPr/>
        </p:nvGraphicFramePr>
        <p:xfrm>
          <a:off x="5634038" y="1752600"/>
          <a:ext cx="5381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32" name="Equation" r:id="rId30" imgW="203040" imgH="419040" progId="Equation.DSMT4">
                  <p:embed/>
                </p:oleObj>
              </mc:Choice>
              <mc:Fallback>
                <p:oleObj name="Equation" r:id="rId30" imgW="203040" imgH="419040" progId="Equation.DSMT4">
                  <p:embed/>
                  <p:pic>
                    <p:nvPicPr>
                      <p:cNvPr id="6965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1752600"/>
                        <a:ext cx="53816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1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58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CA507-342F-354E-BEDE-7245CDDA271B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70658" name="Picture 2" descr="FG0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981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Example: Banked Highway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(a) For a car traveling with speed </a:t>
            </a: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v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around a curve of radius </a:t>
            </a: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r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, determine the formula for the angle at which the road should be banked so that no friction is required to keep the car from skidding.  </a:t>
            </a:r>
            <a:endParaRPr lang="en-US" sz="2000"/>
          </a:p>
        </p:txBody>
      </p:sp>
      <p:graphicFrame>
        <p:nvGraphicFramePr>
          <p:cNvPr id="70661" name="Object 2"/>
          <p:cNvGraphicFramePr>
            <a:graphicFrameLocks noChangeAspect="1"/>
          </p:cNvGraphicFramePr>
          <p:nvPr/>
        </p:nvGraphicFramePr>
        <p:xfrm>
          <a:off x="4832350" y="2362200"/>
          <a:ext cx="17208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9" name="Equation" r:id="rId4" imgW="952200" imgH="419040" progId="Equation.DSMT4">
                  <p:embed/>
                </p:oleObj>
              </mc:Choice>
              <mc:Fallback>
                <p:oleObj name="Equation" r:id="rId4" imgW="952200" imgH="419040" progId="Equation.DSMT4">
                  <p:embed/>
                  <p:pic>
                    <p:nvPicPr>
                      <p:cNvPr id="706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362200"/>
                        <a:ext cx="17208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3"/>
          <p:cNvGraphicFramePr>
            <a:graphicFrameLocks noChangeAspect="1"/>
          </p:cNvGraphicFramePr>
          <p:nvPr/>
        </p:nvGraphicFramePr>
        <p:xfrm>
          <a:off x="4110038" y="3055938"/>
          <a:ext cx="766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0" name="Equation" r:id="rId6" imgW="507960" imgH="253800" progId="Equation.3">
                  <p:embed/>
                </p:oleObj>
              </mc:Choice>
              <mc:Fallback>
                <p:oleObj name="Equation" r:id="rId6" imgW="507960" imgH="253800" progId="Equation.3">
                  <p:embed/>
                  <p:pic>
                    <p:nvPicPr>
                      <p:cNvPr id="706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3055938"/>
                        <a:ext cx="7667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4"/>
          <p:cNvGraphicFramePr>
            <a:graphicFrameLocks noChangeAspect="1"/>
          </p:cNvGraphicFramePr>
          <p:nvPr/>
        </p:nvGraphicFramePr>
        <p:xfrm>
          <a:off x="4030663" y="2044700"/>
          <a:ext cx="8969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1" name="Equation" r:id="rId8" imgW="495000" imgH="253800" progId="Equation.3">
                  <p:embed/>
                </p:oleObj>
              </mc:Choice>
              <mc:Fallback>
                <p:oleObj name="Equation" r:id="rId8" imgW="495000" imgH="253800" progId="Equation.3">
                  <p:embed/>
                  <p:pic>
                    <p:nvPicPr>
                      <p:cNvPr id="706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044700"/>
                        <a:ext cx="8969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5"/>
          <p:cNvGraphicFramePr>
            <a:graphicFrameLocks noChangeAspect="1"/>
          </p:cNvGraphicFramePr>
          <p:nvPr/>
        </p:nvGraphicFramePr>
        <p:xfrm>
          <a:off x="457200" y="5486400"/>
          <a:ext cx="25288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2" name="Equation" r:id="rId10" imgW="1396800" imgH="177480" progId="Equation.3">
                  <p:embed/>
                </p:oleObj>
              </mc:Choice>
              <mc:Fallback>
                <p:oleObj name="Equation" r:id="rId10" imgW="1396800" imgH="177480" progId="Equation.3">
                  <p:embed/>
                  <p:pic>
                    <p:nvPicPr>
                      <p:cNvPr id="706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25288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124200" y="20574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x comp.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124200" y="31099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y comp.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3075" y="2133600"/>
            <a:ext cx="1889125" cy="1981200"/>
            <a:chOff x="3312" y="1200"/>
            <a:chExt cx="1190" cy="124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12" y="1344"/>
              <a:ext cx="1190" cy="1104"/>
              <a:chOff x="2506" y="1344"/>
              <a:chExt cx="1190" cy="1104"/>
            </a:xfrm>
          </p:grpSpPr>
          <p:sp>
            <p:nvSpPr>
              <p:cNvPr id="35873" name="Line 13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4" name="Line 14"/>
              <p:cNvSpPr>
                <a:spLocks noChangeShapeType="1"/>
              </p:cNvSpPr>
              <p:nvPr/>
            </p:nvSpPr>
            <p:spPr bwMode="auto">
              <a:xfrm rot="5400000">
                <a:off x="2482" y="1896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5" name="Text Box 15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pitchFamily="-84" charset="0"/>
                  </a:rPr>
                  <a:t>x</a:t>
                </a:r>
              </a:p>
            </p:txBody>
          </p:sp>
        </p:grpSp>
        <p:sp>
          <p:nvSpPr>
            <p:cNvPr id="35872" name="Text Box 16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aphicFrame>
        <p:nvGraphicFramePr>
          <p:cNvPr id="70673" name="Object 6"/>
          <p:cNvGraphicFramePr>
            <a:graphicFrameLocks noChangeAspect="1"/>
          </p:cNvGraphicFramePr>
          <p:nvPr/>
        </p:nvGraphicFramePr>
        <p:xfrm>
          <a:off x="4953000" y="2066925"/>
          <a:ext cx="11699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3" name="Equation" r:id="rId12" imgW="647640" imgH="228600" progId="Equation.DSMT4">
                  <p:embed/>
                </p:oleObj>
              </mc:Choice>
              <mc:Fallback>
                <p:oleObj name="Equation" r:id="rId12" imgW="647640" imgH="228600" progId="Equation.DSMT4">
                  <p:embed/>
                  <p:pic>
                    <p:nvPicPr>
                      <p:cNvPr id="706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66925"/>
                        <a:ext cx="11699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7"/>
          <p:cNvGraphicFramePr>
            <a:graphicFrameLocks noChangeAspect="1"/>
          </p:cNvGraphicFramePr>
          <p:nvPr/>
        </p:nvGraphicFramePr>
        <p:xfrm>
          <a:off x="2209800" y="3567113"/>
          <a:ext cx="12842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4" name="Equation" r:id="rId14" imgW="711000" imgH="393480" progId="Equation.DSMT4">
                  <p:embed/>
                </p:oleObj>
              </mc:Choice>
              <mc:Fallback>
                <p:oleObj name="Equation" r:id="rId14" imgW="711000" imgH="393480" progId="Equation.DSMT4">
                  <p:embed/>
                  <p:pic>
                    <p:nvPicPr>
                      <p:cNvPr id="706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67113"/>
                        <a:ext cx="12842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8"/>
          <p:cNvGraphicFramePr>
            <a:graphicFrameLocks noChangeAspect="1"/>
          </p:cNvGraphicFramePr>
          <p:nvPr/>
        </p:nvGraphicFramePr>
        <p:xfrm>
          <a:off x="4962525" y="3114675"/>
          <a:ext cx="1514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5" name="Equation" r:id="rId16" imgW="1002960" imgH="228600" progId="Equation.DSMT4">
                  <p:embed/>
                </p:oleObj>
              </mc:Choice>
              <mc:Fallback>
                <p:oleObj name="Equation" r:id="rId16" imgW="1002960" imgH="228600" progId="Equation.DSMT4">
                  <p:embed/>
                  <p:pic>
                    <p:nvPicPr>
                      <p:cNvPr id="706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3114675"/>
                        <a:ext cx="15144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9"/>
          <p:cNvGraphicFramePr>
            <a:graphicFrameLocks noChangeAspect="1"/>
          </p:cNvGraphicFramePr>
          <p:nvPr/>
        </p:nvGraphicFramePr>
        <p:xfrm>
          <a:off x="3810000" y="3706813"/>
          <a:ext cx="977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6" name="Equation" r:id="rId18" imgW="647640" imgH="228600" progId="Equation.DSMT4">
                  <p:embed/>
                </p:oleObj>
              </mc:Choice>
              <mc:Fallback>
                <p:oleObj name="Equation" r:id="rId18" imgW="647640" imgH="228600" progId="Equation.DSMT4">
                  <p:embed/>
                  <p:pic>
                    <p:nvPicPr>
                      <p:cNvPr id="70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06813"/>
                        <a:ext cx="977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10"/>
          <p:cNvGraphicFramePr>
            <a:graphicFrameLocks noChangeAspect="1"/>
          </p:cNvGraphicFramePr>
          <p:nvPr/>
        </p:nvGraphicFramePr>
        <p:xfrm>
          <a:off x="7620000" y="3521075"/>
          <a:ext cx="11430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7" name="Equation" r:id="rId20" imgW="672840" imgH="444240" progId="Equation.3">
                  <p:embed/>
                </p:oleObj>
              </mc:Choice>
              <mc:Fallback>
                <p:oleObj name="Equation" r:id="rId20" imgW="672840" imgH="444240" progId="Equation.3">
                  <p:embed/>
                  <p:pic>
                    <p:nvPicPr>
                      <p:cNvPr id="706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21075"/>
                        <a:ext cx="1143000" cy="763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11"/>
          <p:cNvGraphicFramePr>
            <a:graphicFrameLocks noChangeAspect="1"/>
          </p:cNvGraphicFramePr>
          <p:nvPr/>
        </p:nvGraphicFramePr>
        <p:xfrm>
          <a:off x="3352800" y="5280025"/>
          <a:ext cx="23891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8" name="Equation" r:id="rId22" imgW="1320480" imgH="431640" progId="Equation.3">
                  <p:embed/>
                </p:oleObj>
              </mc:Choice>
              <mc:Fallback>
                <p:oleObj name="Equation" r:id="rId22" imgW="1320480" imgH="431640" progId="Equation.3">
                  <p:embed/>
                  <p:pic>
                    <p:nvPicPr>
                      <p:cNvPr id="706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80025"/>
                        <a:ext cx="23891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12"/>
          <p:cNvGraphicFramePr>
            <a:graphicFrameLocks noChangeAspect="1"/>
          </p:cNvGraphicFramePr>
          <p:nvPr/>
        </p:nvGraphicFramePr>
        <p:xfrm>
          <a:off x="6551613" y="3189288"/>
          <a:ext cx="2301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9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7068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189288"/>
                        <a:ext cx="2301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13"/>
          <p:cNvGraphicFramePr>
            <a:graphicFrameLocks noChangeAspect="1"/>
          </p:cNvGraphicFramePr>
          <p:nvPr/>
        </p:nvGraphicFramePr>
        <p:xfrm>
          <a:off x="7073900" y="3114675"/>
          <a:ext cx="1628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0" name="Equation" r:id="rId26" imgW="901440" imgH="228600" progId="Equation.DSMT4">
                  <p:embed/>
                </p:oleObj>
              </mc:Choice>
              <mc:Fallback>
                <p:oleObj name="Equation" r:id="rId26" imgW="901440" imgH="228600" progId="Equation.DSMT4">
                  <p:embed/>
                  <p:pic>
                    <p:nvPicPr>
                      <p:cNvPr id="7068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3114675"/>
                        <a:ext cx="16287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685800" y="4451350"/>
            <a:ext cx="78486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(b) What is this angle for an expressway off-ramp curve of radius 50m at a design speed of 50km/h? </a:t>
            </a:r>
            <a:endParaRPr lang="en-US" sz="2000"/>
          </a:p>
        </p:txBody>
      </p:sp>
      <p:graphicFrame>
        <p:nvGraphicFramePr>
          <p:cNvPr id="70684" name="Object 14"/>
          <p:cNvGraphicFramePr>
            <a:graphicFrameLocks noChangeAspect="1"/>
          </p:cNvGraphicFramePr>
          <p:nvPr/>
        </p:nvGraphicFramePr>
        <p:xfrm>
          <a:off x="6383338" y="5486400"/>
          <a:ext cx="22272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1" name="Equation" r:id="rId28" imgW="1231560" imgH="228600" progId="Equation.3">
                  <p:embed/>
                </p:oleObj>
              </mc:Choice>
              <mc:Fallback>
                <p:oleObj name="Equation" r:id="rId28" imgW="1231560" imgH="228600" progId="Equation.3">
                  <p:embed/>
                  <p:pic>
                    <p:nvPicPr>
                      <p:cNvPr id="7068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5486400"/>
                        <a:ext cx="22272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5"/>
          <p:cNvGraphicFramePr>
            <a:graphicFrameLocks noChangeAspect="1"/>
          </p:cNvGraphicFramePr>
          <p:nvPr/>
        </p:nvGraphicFramePr>
        <p:xfrm>
          <a:off x="4813300" y="3590925"/>
          <a:ext cx="10541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2" name="Equation" r:id="rId30" imgW="698400" imgH="393480" progId="Equation.DSMT4">
                  <p:embed/>
                </p:oleObj>
              </mc:Choice>
              <mc:Fallback>
                <p:oleObj name="Equation" r:id="rId30" imgW="698400" imgH="393480" progId="Equation.DSMT4">
                  <p:embed/>
                  <p:pic>
                    <p:nvPicPr>
                      <p:cNvPr id="7068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590925"/>
                        <a:ext cx="10541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6" name="Object 16"/>
          <p:cNvGraphicFramePr>
            <a:graphicFrameLocks noChangeAspect="1"/>
          </p:cNvGraphicFramePr>
          <p:nvPr/>
        </p:nvGraphicFramePr>
        <p:xfrm>
          <a:off x="5899150" y="3765550"/>
          <a:ext cx="1035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3" name="Equation" r:id="rId32" imgW="685800" imgH="203040" progId="Equation.DSMT4">
                  <p:embed/>
                </p:oleObj>
              </mc:Choice>
              <mc:Fallback>
                <p:oleObj name="Equation" r:id="rId32" imgW="685800" imgH="203040" progId="Equation.DSMT4">
                  <p:embed/>
                  <p:pic>
                    <p:nvPicPr>
                      <p:cNvPr id="7068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765550"/>
                        <a:ext cx="10350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7" name="Object 17"/>
          <p:cNvGraphicFramePr>
            <a:graphicFrameLocks noChangeAspect="1"/>
          </p:cNvGraphicFramePr>
          <p:nvPr/>
        </p:nvGraphicFramePr>
        <p:xfrm>
          <a:off x="6911975" y="3546475"/>
          <a:ext cx="479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4" name="Equation" r:id="rId34" imgW="317160" imgH="419040" progId="Equation.DSMT4">
                  <p:embed/>
                </p:oleObj>
              </mc:Choice>
              <mc:Fallback>
                <p:oleObj name="Equation" r:id="rId34" imgW="317160" imgH="419040" progId="Equation.DSMT4">
                  <p:embed/>
                  <p:pic>
                    <p:nvPicPr>
                      <p:cNvPr id="706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546475"/>
                        <a:ext cx="479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8" name="AutoShape 32"/>
          <p:cNvSpPr>
            <a:spLocks noChangeArrowheads="1"/>
          </p:cNvSpPr>
          <p:nvPr/>
        </p:nvSpPr>
        <p:spPr bwMode="auto">
          <a:xfrm>
            <a:off x="3568700" y="3657600"/>
            <a:ext cx="241300" cy="555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1400">
              <a:solidFill>
                <a:srgbClr val="FF0066"/>
              </a:solidFill>
            </a:endParaRPr>
          </a:p>
        </p:txBody>
      </p:sp>
      <p:graphicFrame>
        <p:nvGraphicFramePr>
          <p:cNvPr id="70689" name="Object 18"/>
          <p:cNvGraphicFramePr>
            <a:graphicFrameLocks noChangeAspect="1"/>
          </p:cNvGraphicFramePr>
          <p:nvPr/>
        </p:nvGraphicFramePr>
        <p:xfrm>
          <a:off x="6172200" y="205740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5" name="Equation" r:id="rId36" imgW="279360" imgH="228600" progId="Equation.DSMT4">
                  <p:embed/>
                </p:oleObj>
              </mc:Choice>
              <mc:Fallback>
                <p:oleObj name="Equation" r:id="rId36" imgW="279360" imgH="228600" progId="Equation.DSMT4">
                  <p:embed/>
                  <p:pic>
                    <p:nvPicPr>
                      <p:cNvPr id="7068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05740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90" name="Object 19"/>
          <p:cNvGraphicFramePr>
            <a:graphicFrameLocks noChangeAspect="1"/>
          </p:cNvGraphicFramePr>
          <p:nvPr/>
        </p:nvGraphicFramePr>
        <p:xfrm>
          <a:off x="6686550" y="1905000"/>
          <a:ext cx="7810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6" name="Equation" r:id="rId38" imgW="431640" imgH="419040" progId="Equation.DSMT4">
                  <p:embed/>
                </p:oleObj>
              </mc:Choice>
              <mc:Fallback>
                <p:oleObj name="Equation" r:id="rId38" imgW="431640" imgH="419040" progId="Equation.DSMT4">
                  <p:embed/>
                  <p:pic>
                    <p:nvPicPr>
                      <p:cNvPr id="7069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1905000"/>
                        <a:ext cx="7810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Footer Placeholder 3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3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687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FDEA8-C27E-C040-85FB-51BA73B92C85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Forces in Non-uniform Circular Motion</a:t>
            </a: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457200" y="1219200"/>
            <a:ext cx="2286000" cy="2209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641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object has both tangential and radial accelerations.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What does this statement mean?</a:t>
            </a:r>
            <a:endParaRPr lang="en-US" b="1">
              <a:solidFill>
                <a:srgbClr val="990000"/>
              </a:solidFill>
              <a:latin typeface="Arial Narrow" pitchFamily="-8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0" y="2362200"/>
            <a:ext cx="5637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The object is moving under both tangential and radial forces.</a:t>
            </a:r>
            <a:endParaRPr lang="en-US" b="1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1371600" y="3276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524000" y="2743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2133600" y="2743200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27125" y="2743200"/>
            <a:ext cx="396875" cy="685800"/>
            <a:chOff x="1190" y="1632"/>
            <a:chExt cx="250" cy="432"/>
          </a:xfrm>
        </p:grpSpPr>
        <p:sp>
          <p:nvSpPr>
            <p:cNvPr id="36891" name="Line 11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Text Box 12"/>
            <p:cNvSpPr txBox="1">
              <a:spLocks noChangeArrowheads="1"/>
            </p:cNvSpPr>
            <p:nvPr/>
          </p:nvSpPr>
          <p:spPr bwMode="auto">
            <a:xfrm>
              <a:off x="1190" y="165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pitchFamily="-84" charset="0"/>
                </a:rPr>
                <a:t>r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24000" y="3382963"/>
            <a:ext cx="609600" cy="396875"/>
            <a:chOff x="1440" y="2035"/>
            <a:chExt cx="384" cy="250"/>
          </a:xfrm>
        </p:grpSpPr>
        <p:sp>
          <p:nvSpPr>
            <p:cNvPr id="36889" name="Line 14"/>
            <p:cNvSpPr>
              <a:spLocks noChangeShapeType="1"/>
            </p:cNvSpPr>
            <p:nvPr/>
          </p:nvSpPr>
          <p:spPr bwMode="auto">
            <a:xfrm>
              <a:off x="1440" y="2064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Text Box 15"/>
            <p:cNvSpPr txBox="1">
              <a:spLocks noChangeArrowheads="1"/>
            </p:cNvSpPr>
            <p:nvPr/>
          </p:nvSpPr>
          <p:spPr bwMode="auto">
            <a:xfrm>
              <a:off x="1478" y="2035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pitchFamily="-84" charset="0"/>
                </a:rPr>
                <a:t>t</a:t>
              </a: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0" y="2743200"/>
            <a:ext cx="609600" cy="685800"/>
            <a:chOff x="1440" y="1008"/>
            <a:chExt cx="384" cy="432"/>
          </a:xfrm>
        </p:grpSpPr>
        <p:sp>
          <p:nvSpPr>
            <p:cNvPr id="36887" name="Line 17"/>
            <p:cNvSpPr>
              <a:spLocks noChangeShapeType="1"/>
            </p:cNvSpPr>
            <p:nvPr/>
          </p:nvSpPr>
          <p:spPr bwMode="auto">
            <a:xfrm flipV="1">
              <a:off x="1440" y="1008"/>
              <a:ext cx="384" cy="432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8" name="Text Box 18"/>
            <p:cNvSpPr txBox="1">
              <a:spLocks noChangeArrowheads="1"/>
            </p:cNvSpPr>
            <p:nvPr/>
          </p:nvSpPr>
          <p:spPr bwMode="auto">
            <a:xfrm>
              <a:off x="1478" y="100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3399"/>
                  </a:solidFill>
                  <a:latin typeface="Monotype Corsiva" pitchFamily="-84" charset="0"/>
                </a:rPr>
                <a:t>F</a:t>
              </a:r>
            </a:p>
          </p:txBody>
        </p:sp>
      </p:grpSp>
      <p:graphicFrame>
        <p:nvGraphicFramePr>
          <p:cNvPr id="71699" name="Object 2"/>
          <p:cNvGraphicFramePr>
            <a:graphicFrameLocks noChangeAspect="1"/>
          </p:cNvGraphicFramePr>
          <p:nvPr/>
        </p:nvGraphicFramePr>
        <p:xfrm>
          <a:off x="4191000" y="3305175"/>
          <a:ext cx="12001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8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71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05175"/>
                        <a:ext cx="12001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609600" y="4343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These forces cause not only the velocity but also the speed of the ball to change.  The object undergoes a curved motion in the absence of constraints, such as a string. </a:t>
            </a:r>
            <a:endParaRPr lang="en-US" b="1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71701" name="Object 3"/>
          <p:cNvGraphicFramePr>
            <a:graphicFrameLocks noChangeAspect="1"/>
          </p:cNvGraphicFramePr>
          <p:nvPr/>
        </p:nvGraphicFramePr>
        <p:xfrm>
          <a:off x="6019800" y="5756275"/>
          <a:ext cx="6619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9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717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56275"/>
                        <a:ext cx="6619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381000" y="5715000"/>
            <a:ext cx="5410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What is the magnitude of the net acceleration?</a:t>
            </a:r>
            <a:endParaRPr lang="en-US" b="1">
              <a:solidFill>
                <a:srgbClr val="990000"/>
              </a:solidFill>
              <a:latin typeface="Arial Narrow" pitchFamily="-84" charset="0"/>
            </a:endParaRPr>
          </a:p>
        </p:txBody>
      </p:sp>
      <p:graphicFrame>
        <p:nvGraphicFramePr>
          <p:cNvPr id="71703" name="Object 4"/>
          <p:cNvGraphicFramePr>
            <a:graphicFrameLocks noChangeAspect="1"/>
          </p:cNvGraphicFramePr>
          <p:nvPr/>
        </p:nvGraphicFramePr>
        <p:xfrm>
          <a:off x="5335588" y="3302000"/>
          <a:ext cx="14732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0" name="Equation" r:id="rId7" imgW="342900" imgH="254000" progId="Equation.DSMT4">
                  <p:embed/>
                </p:oleObj>
              </mc:Choice>
              <mc:Fallback>
                <p:oleObj name="Equation" r:id="rId7" imgW="342900" imgH="254000" progId="Equation.DSMT4">
                  <p:embed/>
                  <p:pic>
                    <p:nvPicPr>
                      <p:cNvPr id="717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302000"/>
                        <a:ext cx="14732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4" name="Object 5"/>
          <p:cNvGraphicFramePr>
            <a:graphicFrameLocks noChangeAspect="1"/>
          </p:cNvGraphicFramePr>
          <p:nvPr/>
        </p:nvGraphicFramePr>
        <p:xfrm>
          <a:off x="6697663" y="3327400"/>
          <a:ext cx="874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1" name="Equation" r:id="rId9" imgW="203200" imgH="241300" progId="Equation.DSMT4">
                  <p:embed/>
                </p:oleObj>
              </mc:Choice>
              <mc:Fallback>
                <p:oleObj name="Equation" r:id="rId9" imgW="203200" imgH="241300" progId="Equation.DSMT4">
                  <p:embed/>
                  <p:pic>
                    <p:nvPicPr>
                      <p:cNvPr id="717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3327400"/>
                        <a:ext cx="874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5" name="Object 6"/>
          <p:cNvGraphicFramePr>
            <a:graphicFrameLocks noChangeAspect="1"/>
          </p:cNvGraphicFramePr>
          <p:nvPr/>
        </p:nvGraphicFramePr>
        <p:xfrm>
          <a:off x="6589713" y="5562600"/>
          <a:ext cx="16398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2" name="Equation" r:id="rId11" imgW="596880" imgH="291960" progId="Equation.DSMT4">
                  <p:embed/>
                </p:oleObj>
              </mc:Choice>
              <mc:Fallback>
                <p:oleObj name="Equation" r:id="rId11" imgW="596880" imgH="291960" progId="Equation.DSMT4">
                  <p:embed/>
                  <p:pic>
                    <p:nvPicPr>
                      <p:cNvPr id="717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5562600"/>
                        <a:ext cx="163988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2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79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C8A88-D7F7-6B40-B2F8-224E5BBBEDFF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72706" name="Picture 2" descr="FG05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914900"/>
            <a:ext cx="2362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271588" y="2057400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Ex. for Non-Uniform Circular Motion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ball of mass m is attached to the end of a cord of length R.  The ball is moving in a vertical circle.   Determine the tension of the cord at any instance in which the speed of the ball is </a:t>
            </a: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v 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and the cord makes an angle θ</a:t>
            </a:r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with vertical. </a:t>
            </a:r>
            <a:endParaRPr lang="en-US" sz="2000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1271588" y="2514600"/>
            <a:ext cx="709612" cy="533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 type="oval" w="med" len="med"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381000" y="2209800"/>
            <a:ext cx="1828800" cy="16764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1828800" y="2362200"/>
            <a:ext cx="304800" cy="304800"/>
          </a:xfrm>
          <a:prstGeom prst="ellipse">
            <a:avLst/>
          </a:prstGeom>
          <a:gradFill rotWithShape="0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55725" y="2400300"/>
            <a:ext cx="549275" cy="419100"/>
            <a:chOff x="1190" y="648"/>
            <a:chExt cx="346" cy="264"/>
          </a:xfrm>
        </p:grpSpPr>
        <p:sp>
          <p:nvSpPr>
            <p:cNvPr id="37923" name="Line 10"/>
            <p:cNvSpPr>
              <a:spLocks noChangeShapeType="1"/>
            </p:cNvSpPr>
            <p:nvPr/>
          </p:nvSpPr>
          <p:spPr bwMode="auto">
            <a:xfrm flipH="1">
              <a:off x="1344" y="768"/>
              <a:ext cx="192" cy="14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Text Box 11"/>
            <p:cNvSpPr txBox="1">
              <a:spLocks noChangeArrowheads="1"/>
            </p:cNvSpPr>
            <p:nvPr/>
          </p:nvSpPr>
          <p:spPr bwMode="auto">
            <a:xfrm>
              <a:off x="1190" y="6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Monotype Corsiva" pitchFamily="-84" charset="0"/>
                </a:rPr>
                <a:t>T</a:t>
              </a:r>
              <a:endParaRPr lang="en-US" sz="2000" b="1" baseline="-25000">
                <a:latin typeface="Monotype Corsiva" pitchFamily="-84" charset="0"/>
              </a:endParaRPr>
            </a:p>
          </p:txBody>
        </p:sp>
      </p:grp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133600" y="21336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505200" y="19050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990000"/>
                </a:solidFill>
                <a:latin typeface="Arial Narrow" pitchFamily="-84" charset="0"/>
              </a:rPr>
              <a:t>What are the forces involved in this motion?</a:t>
            </a:r>
          </a:p>
        </p:txBody>
      </p:sp>
      <p:graphicFrame>
        <p:nvGraphicFramePr>
          <p:cNvPr id="72718" name="Object 2"/>
          <p:cNvGraphicFramePr>
            <a:graphicFrameLocks noChangeAspect="1"/>
          </p:cNvGraphicFramePr>
          <p:nvPr/>
        </p:nvGraphicFramePr>
        <p:xfrm>
          <a:off x="4000500" y="3429000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28" name="Equation" r:id="rId4" imgW="482400" imgH="253800" progId="Equation.3">
                  <p:embed/>
                </p:oleObj>
              </mc:Choice>
              <mc:Fallback>
                <p:oleObj name="Equation" r:id="rId4" imgW="482400" imgH="253800" progId="Equation.3">
                  <p:embed/>
                  <p:pic>
                    <p:nvPicPr>
                      <p:cNvPr id="727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429000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810000" y="23622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The gravitational force </a:t>
            </a:r>
            <a:r>
              <a:rPr lang="en-US" sz="2000" b="1">
                <a:solidFill>
                  <a:srgbClr val="990000"/>
                </a:solidFill>
                <a:latin typeface="Arial Narrow" pitchFamily="-84" charset="0"/>
              </a:rPr>
              <a:t>F</a:t>
            </a:r>
            <a:r>
              <a:rPr lang="en-US" sz="2000" b="1" baseline="-25000">
                <a:solidFill>
                  <a:srgbClr val="990000"/>
                </a:solidFill>
                <a:latin typeface="Arial Narrow" pitchFamily="-84" charset="0"/>
              </a:rPr>
              <a:t>g </a:t>
            </a:r>
            <a:endParaRPr lang="en-US" sz="2000">
              <a:solidFill>
                <a:srgbClr val="990000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The radial force, </a:t>
            </a:r>
            <a:r>
              <a:rPr lang="en-US" sz="2000" b="1">
                <a:solidFill>
                  <a:srgbClr val="990000"/>
                </a:solidFill>
                <a:latin typeface="Arial Narrow" pitchFamily="-84" charset="0"/>
              </a:rPr>
              <a:t>T</a:t>
            </a:r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, providing the tension. 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195388" y="2598738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θ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412875" y="2833688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33588" y="2514600"/>
            <a:ext cx="849312" cy="762000"/>
            <a:chOff x="1440" y="1728"/>
            <a:chExt cx="535" cy="480"/>
          </a:xfrm>
        </p:grpSpPr>
        <p:sp>
          <p:nvSpPr>
            <p:cNvPr id="37921" name="Line 19"/>
            <p:cNvSpPr>
              <a:spLocks noChangeShapeType="1"/>
            </p:cNvSpPr>
            <p:nvPr/>
          </p:nvSpPr>
          <p:spPr bwMode="auto">
            <a:xfrm>
              <a:off x="1440" y="1728"/>
              <a:ext cx="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Text Box 20"/>
            <p:cNvSpPr txBox="1">
              <a:spLocks noChangeArrowheads="1"/>
            </p:cNvSpPr>
            <p:nvPr/>
          </p:nvSpPr>
          <p:spPr bwMode="auto">
            <a:xfrm>
              <a:off x="1478" y="1896"/>
              <a:ext cx="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pitchFamily="-84" charset="0"/>
                </a:rPr>
                <a:t>g</a:t>
              </a: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=</a:t>
              </a:r>
              <a:r>
                <a:rPr lang="en-US" sz="2000">
                  <a:solidFill>
                    <a:schemeClr val="accent2"/>
                  </a:solidFill>
                  <a:latin typeface="Monotype Corsiva" pitchFamily="-84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g</a:t>
              </a:r>
            </a:p>
          </p:txBody>
        </p:sp>
      </p:grp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28600" y="5137150"/>
            <a:ext cx="5105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 what angles the tension becomes the maximum and the minimum.  What are the tensions?</a:t>
            </a:r>
            <a:endParaRPr lang="en-US" sz="2000"/>
          </a:p>
        </p:txBody>
      </p:sp>
      <p:graphicFrame>
        <p:nvGraphicFramePr>
          <p:cNvPr id="72726" name="Object 3"/>
          <p:cNvGraphicFramePr>
            <a:graphicFrameLocks noChangeAspect="1"/>
          </p:cNvGraphicFramePr>
          <p:nvPr/>
        </p:nvGraphicFramePr>
        <p:xfrm>
          <a:off x="7086600" y="34290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29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727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29000"/>
                        <a:ext cx="14478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7" name="Object 4"/>
          <p:cNvGraphicFramePr>
            <a:graphicFrameLocks noChangeAspect="1"/>
          </p:cNvGraphicFramePr>
          <p:nvPr/>
        </p:nvGraphicFramePr>
        <p:xfrm>
          <a:off x="3200400" y="4213225"/>
          <a:ext cx="6937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0" name="Equation" r:id="rId8" imgW="495000" imgH="253800" progId="Equation.3">
                  <p:embed/>
                </p:oleObj>
              </mc:Choice>
              <mc:Fallback>
                <p:oleObj name="Equation" r:id="rId8" imgW="495000" imgH="253800" progId="Equation.3">
                  <p:embed/>
                  <p:pic>
                    <p:nvPicPr>
                      <p:cNvPr id="727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13225"/>
                        <a:ext cx="6937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8" name="Object 5"/>
          <p:cNvGraphicFramePr>
            <a:graphicFrameLocks noChangeAspect="1"/>
          </p:cNvGraphicFramePr>
          <p:nvPr/>
        </p:nvGraphicFramePr>
        <p:xfrm>
          <a:off x="6324600" y="4038600"/>
          <a:ext cx="2057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1" name="Equation" r:id="rId10" imgW="1269720" imgH="482400" progId="Equation.3">
                  <p:embed/>
                </p:oleObj>
              </mc:Choice>
              <mc:Fallback>
                <p:oleObj name="Equation" r:id="rId10" imgW="1269720" imgH="482400" progId="Equation.3">
                  <p:embed/>
                  <p:pic>
                    <p:nvPicPr>
                      <p:cNvPr id="727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2057400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895600" y="3429000"/>
            <a:ext cx="914400" cy="5461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0021"/>
                </a:solidFill>
                <a:latin typeface="Arial Narrow" pitchFamily="-84" charset="0"/>
              </a:rPr>
              <a:t>tangential comp.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2286000" y="4133850"/>
            <a:ext cx="762000" cy="5461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50021"/>
                </a:solidFill>
                <a:latin typeface="Arial Narrow" pitchFamily="-84" charset="0"/>
              </a:rPr>
              <a:t>Radial comp.</a:t>
            </a:r>
          </a:p>
        </p:txBody>
      </p:sp>
      <p:graphicFrame>
        <p:nvGraphicFramePr>
          <p:cNvPr id="72731" name="Object 6"/>
          <p:cNvGraphicFramePr>
            <a:graphicFrameLocks noChangeAspect="1"/>
          </p:cNvGraphicFramePr>
          <p:nvPr/>
        </p:nvGraphicFramePr>
        <p:xfrm>
          <a:off x="4876800" y="3444875"/>
          <a:ext cx="1328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2" name="Equation" r:id="rId12" imgW="672840" imgH="203040" progId="Equation.3">
                  <p:embed/>
                </p:oleObj>
              </mc:Choice>
              <mc:Fallback>
                <p:oleObj name="Equation" r:id="rId12" imgW="672840" imgH="203040" progId="Equation.3">
                  <p:embed/>
                  <p:pic>
                    <p:nvPicPr>
                      <p:cNvPr id="727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44875"/>
                        <a:ext cx="13287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2" name="Object 7"/>
          <p:cNvGraphicFramePr>
            <a:graphicFrameLocks noChangeAspect="1"/>
          </p:cNvGraphicFramePr>
          <p:nvPr/>
        </p:nvGraphicFramePr>
        <p:xfrm>
          <a:off x="6180138" y="3429000"/>
          <a:ext cx="525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3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727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429000"/>
                        <a:ext cx="5254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3" name="Object 8"/>
          <p:cNvGraphicFramePr>
            <a:graphicFrameLocks noChangeAspect="1"/>
          </p:cNvGraphicFramePr>
          <p:nvPr/>
        </p:nvGraphicFramePr>
        <p:xfrm>
          <a:off x="3878263" y="4251325"/>
          <a:ext cx="12985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4" name="Equation" r:id="rId16" imgW="927000" imgH="203040" progId="Equation.3">
                  <p:embed/>
                </p:oleObj>
              </mc:Choice>
              <mc:Fallback>
                <p:oleObj name="Equation" r:id="rId16" imgW="927000" imgH="203040" progId="Equation.3">
                  <p:embed/>
                  <p:pic>
                    <p:nvPicPr>
                      <p:cNvPr id="727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4251325"/>
                        <a:ext cx="12985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4" name="Object 9"/>
          <p:cNvGraphicFramePr>
            <a:graphicFrameLocks noChangeAspect="1"/>
          </p:cNvGraphicFramePr>
          <p:nvPr/>
        </p:nvGraphicFramePr>
        <p:xfrm>
          <a:off x="5145088" y="4241800"/>
          <a:ext cx="5699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5" name="Equation" r:id="rId18" imgW="406080" imgH="215640" progId="Equation.3">
                  <p:embed/>
                </p:oleObj>
              </mc:Choice>
              <mc:Fallback>
                <p:oleObj name="Equation" r:id="rId18" imgW="406080" imgH="215640" progId="Equation.3">
                  <p:embed/>
                  <p:pic>
                    <p:nvPicPr>
                      <p:cNvPr id="727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4241800"/>
                        <a:ext cx="5699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5" name="Object 10"/>
          <p:cNvGraphicFramePr>
            <a:graphicFrameLocks noChangeAspect="1"/>
          </p:cNvGraphicFramePr>
          <p:nvPr/>
        </p:nvGraphicFramePr>
        <p:xfrm>
          <a:off x="5692775" y="4086225"/>
          <a:ext cx="4794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6" name="Equation" r:id="rId20" imgW="342720" imgH="419040" progId="Equation.DSMT4">
                  <p:embed/>
                </p:oleObj>
              </mc:Choice>
              <mc:Fallback>
                <p:oleObj name="Equation" r:id="rId20" imgW="342720" imgH="419040" progId="Equation.DSMT4">
                  <p:embed/>
                  <p:pic>
                    <p:nvPicPr>
                      <p:cNvPr id="727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086225"/>
                        <a:ext cx="4794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Line 32"/>
          <p:cNvSpPr>
            <a:spLocks noChangeShapeType="1"/>
          </p:cNvSpPr>
          <p:nvPr/>
        </p:nvSpPr>
        <p:spPr bwMode="auto">
          <a:xfrm flipH="1" flipV="1">
            <a:off x="1676400" y="2133600"/>
            <a:ext cx="304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1787525" y="196532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V</a:t>
            </a:r>
          </a:p>
        </p:txBody>
      </p:sp>
      <p:sp>
        <p:nvSpPr>
          <p:cNvPr id="37920" name="Footer Placeholder 3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915400" cy="5410200"/>
          </a:xfrm>
        </p:spPr>
        <p:txBody>
          <a:bodyPr/>
          <a:lstStyle/>
          <a:p>
            <a:pPr eaLnBrk="1" hangingPunct="1"/>
            <a:r>
              <a:rPr lang="en-US" sz="2400" dirty="0"/>
              <a:t>Reading Assignments: CH5.4, 5.5 and 5.9</a:t>
            </a:r>
          </a:p>
          <a:p>
            <a:pPr eaLnBrk="1" hangingPunct="1"/>
            <a:r>
              <a:rPr lang="en-US" sz="2400" dirty="0"/>
              <a:t>Mid-term comprehensive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class next Wednesday, March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Roll call begins at </a:t>
            </a:r>
            <a:r>
              <a:rPr lang="en-US" sz="2000" b="1" u="sng" dirty="0">
                <a:solidFill>
                  <a:srgbClr val="C00000"/>
                </a:solidFill>
              </a:rPr>
              <a:t>2:20pm</a:t>
            </a:r>
            <a:r>
              <a:rPr lang="en-US" sz="2000" dirty="0"/>
              <a:t>.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CH1.1 – what we learn today, Monday, March 8 </a:t>
            </a:r>
            <a:r>
              <a:rPr lang="en-US" sz="2000"/>
              <a:t>(CH5.5?)+ </a:t>
            </a:r>
            <a:r>
              <a:rPr lang="en-US" sz="2000" dirty="0"/>
              <a:t>Math refresher 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Please do not miss the exam!  </a:t>
            </a:r>
            <a:r>
              <a:rPr lang="en-US" sz="2000" dirty="0">
                <a:sym typeface="Wingdings" pitchFamily="2" charset="2"/>
              </a:rPr>
              <a:t> You will get an F!!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FS-E2-LastName-FirstName-SP21.pdf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results: Class average – 30/70 </a:t>
            </a:r>
            <a:r>
              <a:rPr lang="en-US" sz="2400" dirty="0">
                <a:sym typeface="Wingdings" pitchFamily="2" charset="2"/>
              </a:rPr>
              <a:t> 43/100 (Q1: 62/100) Top: 70/70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Reminder: Extra credit special COVID seminar at 4pm Saturday, March 20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Extra credit for participation and for asking the relevant questions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 #3 – Statistical Analysis : COVID19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406C56F-BEC1-AF4D-AFC9-047F0A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5412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/>
              <a:t>Make comparisons of COVID-19 statistics between the U.S., South Korea, Italy and Texas from https://</a:t>
            </a:r>
            <a:r>
              <a:rPr lang="en-US" sz="1800" dirty="0" err="1"/>
              <a:t>coronaboard.com</a:t>
            </a:r>
            <a:r>
              <a:rPr lang="en-US" sz="1800" dirty="0"/>
              <a:t> on spreadsheet </a:t>
            </a:r>
          </a:p>
          <a:p>
            <a:pPr lvl="1"/>
            <a:r>
              <a:rPr lang="en-US" sz="1600" dirty="0"/>
              <a:t>Total </a:t>
            </a:r>
            <a:r>
              <a:rPr lang="en-US" sz="1600" dirty="0">
                <a:solidFill>
                  <a:srgbClr val="C00000"/>
                </a:solidFill>
              </a:rPr>
              <a:t>44 points</a:t>
            </a:r>
            <a:r>
              <a:rPr lang="en-US" sz="1600" dirty="0"/>
              <a:t>: 1 point for each of the top 20 cells and 2 points for each of the 8 cells for vaccination </a:t>
            </a:r>
          </a:p>
          <a:p>
            <a:r>
              <a:rPr lang="en-US" sz="1800" dirty="0"/>
              <a:t>Fill the US Historic event analysis table at the bottom 12 cells of the sheet (2 points per cell, </a:t>
            </a:r>
            <a:r>
              <a:rPr lang="en-US" sz="1800" dirty="0">
                <a:solidFill>
                  <a:srgbClr val="C00000"/>
                </a:solidFill>
              </a:rPr>
              <a:t>24 points </a:t>
            </a:r>
            <a:r>
              <a:rPr lang="en-US" sz="1800" dirty="0"/>
              <a:t>total) and make a &gt;3 sentence statement on COVID19 with respect to other events (</a:t>
            </a:r>
            <a:r>
              <a:rPr lang="en-US" sz="1800" dirty="0">
                <a:solidFill>
                  <a:srgbClr val="C00000"/>
                </a:solidFill>
              </a:rPr>
              <a:t>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What are the 3 fundamental quantitative requirements for opening up (2 points each, </a:t>
            </a:r>
            <a:r>
              <a:rPr lang="en-US" sz="1800" dirty="0">
                <a:solidFill>
                  <a:srgbClr val="C00000"/>
                </a:solidFill>
              </a:rPr>
              <a:t>6 points </a:t>
            </a:r>
            <a:r>
              <a:rPr lang="en-US" sz="1800" dirty="0"/>
              <a:t>total)? </a:t>
            </a:r>
          </a:p>
          <a:p>
            <a:pPr lvl="1"/>
            <a:r>
              <a:rPr lang="en-US" sz="1600" b="1" dirty="0"/>
              <a:t>Must be quantitative! (e.g. number of tests per capita per day, positivity rate, </a:t>
            </a:r>
            <a:r>
              <a:rPr lang="en-US" sz="1600" b="1" dirty="0" err="1"/>
              <a:t>etc</a:t>
            </a:r>
            <a:r>
              <a:rPr lang="en-US" sz="1600" b="1" dirty="0"/>
              <a:t>) </a:t>
            </a:r>
            <a:endParaRPr lang="en-US" sz="1600" dirty="0"/>
          </a:p>
          <a:p>
            <a:r>
              <a:rPr lang="en-US" sz="1800" dirty="0"/>
              <a:t>Assess the readiness of the three fundamental requirements U.S. (Do NOT just take politician’s words!). Must provide the independent scientific entity’s reference you took the information from.  (2 point each, </a:t>
            </a:r>
            <a:r>
              <a:rPr lang="en-US" sz="1800" dirty="0">
                <a:solidFill>
                  <a:srgbClr val="C00000"/>
                </a:solidFill>
              </a:rPr>
              <a:t>total 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Evaluate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success/failure of the US responses to COVID-19 in 2020 in 5 sentences and that in 2021 in 5 sentences. </a:t>
            </a:r>
            <a:r>
              <a:rPr lang="en-US" sz="1800" b="1" dirty="0"/>
              <a:t>Must provide </a:t>
            </a:r>
            <a:r>
              <a:rPr lang="en-US" sz="1800" b="1" u="sng" dirty="0">
                <a:solidFill>
                  <a:srgbClr val="C00000"/>
                </a:solidFill>
              </a:rPr>
              <a:t>quantitative reasons </a:t>
            </a:r>
            <a:r>
              <a:rPr lang="en-US" sz="1800" b="1" dirty="0"/>
              <a:t>behind your conclusion! </a:t>
            </a:r>
            <a:r>
              <a:rPr lang="en-US" sz="1800" dirty="0"/>
              <a:t>(2 points each sentence, </a:t>
            </a:r>
            <a:r>
              <a:rPr lang="en-US" sz="1800" dirty="0">
                <a:solidFill>
                  <a:srgbClr val="C00000"/>
                </a:solidFill>
              </a:rPr>
              <a:t>20 points total</a:t>
            </a:r>
            <a:r>
              <a:rPr lang="en-US" sz="1800" dirty="0"/>
              <a:t>) </a:t>
            </a:r>
          </a:p>
          <a:p>
            <a:r>
              <a:rPr lang="en-US" sz="1800" dirty="0"/>
              <a:t>Assess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effectiveness of wearing masks (</a:t>
            </a:r>
            <a:r>
              <a:rPr lang="en-US" sz="1800" dirty="0">
                <a:solidFill>
                  <a:srgbClr val="C00000"/>
                </a:solidFill>
              </a:rPr>
              <a:t>4 points</a:t>
            </a:r>
            <a:r>
              <a:rPr lang="en-US" sz="1800" dirty="0"/>
              <a:t>) and at least 4 reasons for it being effective (1 point each, </a:t>
            </a:r>
            <a:r>
              <a:rPr lang="en-US" sz="1800" dirty="0">
                <a:solidFill>
                  <a:srgbClr val="C00000"/>
                </a:solidFill>
              </a:rPr>
              <a:t>0.5 point extra after the first 4</a:t>
            </a:r>
            <a:r>
              <a:rPr lang="en-US" sz="1800" dirty="0"/>
              <a:t>). 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Possible maximum: 122 points total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Due: 11pm, Friday, March 19</a:t>
            </a:r>
          </a:p>
          <a:p>
            <a:pPr lvl="1"/>
            <a:r>
              <a:rPr lang="en-US" sz="1600" dirty="0"/>
              <a:t>Submit one pdf file SP3-YourLastName-YourFirstName.pdf, including the spreadsheet</a:t>
            </a:r>
          </a:p>
          <a:p>
            <a:pPr lvl="1"/>
            <a:r>
              <a:rPr lang="en-US" sz="1600" dirty="0"/>
              <a:t>Spreadsheet will be posted on canvas.  Download ASAP.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7A595-BCFA-7F40-9085-A87FD9DB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1E90-D7CE-AD4D-A752-2F9F0156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FB765-F868-AF44-BEFA-1231AA03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1306-D394-624A-939F-901BC72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8,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3921-666A-104C-ADE6-0B6B6213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3154-4F6A-2D46-82D9-01A455CA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E8C96-9B40-5347-B4BF-EFCED2F9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09600" y="6248400"/>
            <a:ext cx="2133600" cy="457200"/>
          </a:xfrm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471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88AFC-16B9-6F44-9820-D7392853FB80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8991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Identify all the forces acting on the object of interest in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Establish a vector sum equation using all identified forces.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+mn-lt"/>
              </a:rPr>
              <a:t>Note that the vector sum of all forces are the net force that provides the acceleration to the object’s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Set the coordinates so that one axis aligns with the anticipated direction of motion (=direction of the net force!).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Identify all components of the forces in each coordinate.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Establish the force equation for each component, whose right hand-side is the mass of the object times the acceleration in that particular direction.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Solve each equation of component for the the quantities of interests.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+mn-lt"/>
              </a:rPr>
              <a:t>If any further equation of motion is of interest, use combinations of kinematic equations to obtain the answers. </a:t>
            </a:r>
          </a:p>
        </p:txBody>
      </p:sp>
      <p:sp>
        <p:nvSpPr>
          <p:cNvPr id="47113" name="Rectangle 7"/>
          <p:cNvSpPr>
            <a:spLocks noGrp="1" noChangeArrowheads="1"/>
          </p:cNvSpPr>
          <p:nvPr>
            <p:ph type="title"/>
          </p:nvPr>
        </p:nvSpPr>
        <p:spPr>
          <a:xfrm>
            <a:off x="438150" y="172829"/>
            <a:ext cx="8267700" cy="8382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Steps for solving mechanics problems using Newton’s Laws </a:t>
            </a:r>
          </a:p>
        </p:txBody>
      </p:sp>
    </p:spTree>
    <p:extLst>
      <p:ext uri="{BB962C8B-B14F-4D97-AF65-F5344CB8AC3E}">
        <p14:creationId xmlns:p14="http://schemas.microsoft.com/office/powerpoint/2010/main" val="81158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79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AA9883-A88A-5245-BACF-C7CDE7201ADD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θ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, one can determine coefficient of static friction, </a:t>
            </a:r>
            <a:r>
              <a:rPr lang="en-US" sz="2000">
                <a:solidFill>
                  <a:schemeClr val="accent2"/>
                </a:solidFill>
                <a:latin typeface="Symbol" pitchFamily="-84" charset="2"/>
              </a:rPr>
              <a:t>μ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s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.</a:t>
            </a:r>
            <a:endParaRPr lang="en-US" sz="2000"/>
          </a:p>
        </p:txBody>
      </p:sp>
      <p:graphicFrame>
        <p:nvGraphicFramePr>
          <p:cNvPr id="52229" name="Object 2"/>
          <p:cNvGraphicFramePr>
            <a:graphicFrameLocks noChangeAspect="1"/>
          </p:cNvGraphicFramePr>
          <p:nvPr/>
        </p:nvGraphicFramePr>
        <p:xfrm>
          <a:off x="3217863" y="3860800"/>
          <a:ext cx="5286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1" name="Equation" r:id="rId3" imgW="292100" imgH="203200" progId="Equation.DSMT4">
                  <p:embed/>
                </p:oleObj>
              </mc:Choice>
              <mc:Fallback>
                <p:oleObj name="Equation" r:id="rId3" imgW="292100" imgH="203200" progId="Equation.DSMT4">
                  <p:embed/>
                  <p:pic>
                    <p:nvPicPr>
                      <p:cNvPr id="522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860800"/>
                        <a:ext cx="5286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pitchFamily="-84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pitchFamily="-84" charset="0"/>
              </a:rPr>
              <a:t>Diagram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37960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solidFill>
                    <a:srgbClr val="333399"/>
                  </a:solidFill>
                  <a:latin typeface="Symbol" pitchFamily="-84" charset="2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pitchFamily="-84" charset="2"/>
              </a:endParaRPr>
            </a:p>
          </p:txBody>
        </p:sp>
        <p:sp>
          <p:nvSpPr>
            <p:cNvPr id="37961" name="AutoShape 9"/>
            <p:cNvSpPr>
              <a:spLocks noChangeArrowheads="1"/>
            </p:cNvSpPr>
            <p:nvPr/>
          </p:nvSpPr>
          <p:spPr bwMode="auto">
            <a:xfrm rot="-54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73675" y="1905001"/>
            <a:ext cx="1812925" cy="1830388"/>
            <a:chOff x="3312" y="1200"/>
            <a:chExt cx="1142" cy="1153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312" y="1345"/>
              <a:ext cx="1142" cy="1008"/>
              <a:chOff x="2506" y="1345"/>
              <a:chExt cx="1142" cy="1008"/>
            </a:xfrm>
          </p:grpSpPr>
          <p:sp>
            <p:nvSpPr>
              <p:cNvPr id="37957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med" len="med"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8" name="Line 13"/>
              <p:cNvSpPr>
                <a:spLocks noChangeShapeType="1"/>
              </p:cNvSpPr>
              <p:nvPr/>
            </p:nvSpPr>
            <p:spPr bwMode="auto">
              <a:xfrm rot="5400000">
                <a:off x="2523" y="1841"/>
                <a:ext cx="1008" cy="15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arrow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9" name="Text Box 14"/>
              <p:cNvSpPr txBox="1">
                <a:spLocks noChangeArrowheads="1"/>
              </p:cNvSpPr>
              <p:nvPr/>
            </p:nvSpPr>
            <p:spPr bwMode="auto">
              <a:xfrm>
                <a:off x="3466" y="1783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333399"/>
                    </a:solidFill>
                    <a:latin typeface="Arial Narrow" pitchFamily="-84" charset="0"/>
                  </a:rPr>
                  <a:t>+x</a:t>
                </a:r>
              </a:p>
            </p:txBody>
          </p:sp>
        </p:grpSp>
        <p:sp>
          <p:nvSpPr>
            <p:cNvPr id="37956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333399"/>
                  </a:solidFill>
                  <a:latin typeface="Arial Narrow" pitchFamily="-84" charset="0"/>
                </a:rPr>
                <a:t>+y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37953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4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a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37951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2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pitchFamily="-84" charset="0"/>
                </a:rPr>
                <a:t>g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37949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0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pitchFamily="-8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37947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8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096004" y="3048002"/>
            <a:ext cx="1349376" cy="738188"/>
            <a:chOff x="2870" y="1920"/>
            <a:chExt cx="850" cy="465"/>
          </a:xfrm>
        </p:grpSpPr>
        <p:sp>
          <p:nvSpPr>
            <p:cNvPr id="37945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6" name="Text Box 31"/>
            <p:cNvSpPr txBox="1">
              <a:spLocks noChangeArrowheads="1"/>
            </p:cNvSpPr>
            <p:nvPr/>
          </p:nvSpPr>
          <p:spPr bwMode="auto">
            <a:xfrm>
              <a:off x="3102" y="2133"/>
              <a:ext cx="6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 dirty="0" err="1">
                  <a:solidFill>
                    <a:srgbClr val="333399"/>
                  </a:solidFill>
                  <a:latin typeface="Monotype Corsiva" pitchFamily="-84" charset="0"/>
                </a:rPr>
                <a:t>g</a:t>
              </a:r>
              <a:r>
                <a:rPr lang="en-US" sz="2000" b="1" dirty="0">
                  <a:solidFill>
                    <a:srgbClr val="333399"/>
                  </a:solidFill>
                  <a:latin typeface="Monotype Corsiva" pitchFamily="-84" charset="0"/>
                </a:rPr>
                <a:t>= -</a:t>
              </a:r>
              <a:r>
                <a:rPr lang="en-US" sz="2000" dirty="0">
                  <a:solidFill>
                    <a:srgbClr val="333399"/>
                  </a:solidFill>
                  <a:latin typeface="Monotype Corsiva" pitchFamily="-84" charset="0"/>
                </a:rPr>
                <a:t>M</a:t>
              </a:r>
              <a:r>
                <a:rPr lang="en-US" sz="2000" b="1" dirty="0">
                  <a:solidFill>
                    <a:srgbClr val="333399"/>
                  </a:solidFill>
                  <a:latin typeface="Monotype Corsiva" pitchFamily="-84" charset="0"/>
                </a:rPr>
                <a:t>g</a:t>
              </a:r>
              <a:endParaRPr lang="en-US" dirty="0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 rot="-5400000">
            <a:off x="5996783" y="3299620"/>
            <a:ext cx="354013" cy="307975"/>
            <a:chOff x="1025" y="1910"/>
            <a:chExt cx="223" cy="194"/>
          </a:xfrm>
        </p:grpSpPr>
        <p:sp>
          <p:nvSpPr>
            <p:cNvPr id="37943" name="Text Box 33"/>
            <p:cNvSpPr txBox="1">
              <a:spLocks noChangeArrowheads="1"/>
            </p:cNvSpPr>
            <p:nvPr/>
          </p:nvSpPr>
          <p:spPr bwMode="auto">
            <a:xfrm>
              <a:off x="1025" y="1910"/>
              <a:ext cx="1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>
                  <a:solidFill>
                    <a:srgbClr val="333399"/>
                  </a:solidFill>
                  <a:latin typeface="Symbol" pitchFamily="-84" charset="2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pitchFamily="-84" charset="2"/>
              </a:endParaRPr>
            </a:p>
          </p:txBody>
        </p:sp>
        <p:sp>
          <p:nvSpPr>
            <p:cNvPr id="37944" name="AutoShape 34"/>
            <p:cNvSpPr>
              <a:spLocks noChangeArrowheads="1"/>
            </p:cNvSpPr>
            <p:nvPr/>
          </p:nvSpPr>
          <p:spPr bwMode="auto">
            <a:xfrm rot="-54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5257800" y="2651125"/>
            <a:ext cx="857250" cy="400050"/>
            <a:chOff x="3302" y="1670"/>
            <a:chExt cx="540" cy="252"/>
          </a:xfrm>
        </p:grpSpPr>
        <p:sp>
          <p:nvSpPr>
            <p:cNvPr id="37941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2" name="Text Box 37"/>
            <p:cNvSpPr txBox="1">
              <a:spLocks noChangeArrowheads="1"/>
            </p:cNvSpPr>
            <p:nvPr/>
          </p:nvSpPr>
          <p:spPr bwMode="auto">
            <a:xfrm>
              <a:off x="3302" y="1670"/>
              <a:ext cx="5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=</a:t>
              </a:r>
              <a:r>
                <a:rPr lang="en-US" sz="2000">
                  <a:solidFill>
                    <a:srgbClr val="333399"/>
                  </a:solidFill>
                  <a:latin typeface="Symbol" pitchFamily="-84" charset="2"/>
                </a:rPr>
                <a:t>μ</a:t>
              </a:r>
              <a:r>
                <a:rPr lang="en-US" sz="2000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 sz="2000" baseline="-25000">
                <a:solidFill>
                  <a:srgbClr val="333399"/>
                </a:solidFill>
                <a:latin typeface="Monotype Corsiva" pitchFamily="-84" charset="0"/>
              </a:endParaRPr>
            </a:p>
          </p:txBody>
        </p:sp>
      </p:grpSp>
      <p:graphicFrame>
        <p:nvGraphicFramePr>
          <p:cNvPr id="52262" name="Object 3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2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522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4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3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522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5"/>
          <p:cNvGraphicFramePr>
            <a:graphicFrameLocks noChangeAspect="1"/>
          </p:cNvGraphicFramePr>
          <p:nvPr/>
        </p:nvGraphicFramePr>
        <p:xfrm>
          <a:off x="2286000" y="5683250"/>
          <a:ext cx="5730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4" name="Equation" r:id="rId9" imgW="317500" imgH="203200" progId="Equation.DSMT4">
                  <p:embed/>
                </p:oleObj>
              </mc:Choice>
              <mc:Fallback>
                <p:oleObj name="Equation" r:id="rId9" imgW="317500" imgH="203200" progId="Equation.DSMT4">
                  <p:embed/>
                  <p:pic>
                    <p:nvPicPr>
                      <p:cNvPr id="522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83250"/>
                        <a:ext cx="5730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250229" y="3818879"/>
            <a:ext cx="1635384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Net force eq.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y comp.</a:t>
            </a:r>
          </a:p>
        </p:txBody>
      </p:sp>
      <p:graphicFrame>
        <p:nvGraphicFramePr>
          <p:cNvPr id="52268" name="Object 6"/>
          <p:cNvGraphicFramePr>
            <a:graphicFrameLocks noChangeAspect="1"/>
          </p:cNvGraphicFramePr>
          <p:nvPr/>
        </p:nvGraphicFramePr>
        <p:xfrm>
          <a:off x="6183313" y="4443413"/>
          <a:ext cx="5302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5" name="Equation" r:id="rId11" imgW="292100" imgH="203200" progId="Equation.DSMT4">
                  <p:embed/>
                </p:oleObj>
              </mc:Choice>
              <mc:Fallback>
                <p:oleObj name="Equation" r:id="rId11" imgW="292100" imgH="203200" progId="Equation.DSMT4">
                  <p:embed/>
                  <p:pic>
                    <p:nvPicPr>
                      <p:cNvPr id="52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4443413"/>
                        <a:ext cx="5302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7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6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522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46"/>
          <p:cNvGrpSpPr>
            <a:grpSpLocks/>
          </p:cNvGrpSpPr>
          <p:nvPr/>
        </p:nvGrpSpPr>
        <p:grpSpPr bwMode="auto">
          <a:xfrm rot="1529655">
            <a:off x="857451" y="1588360"/>
            <a:ext cx="1889125" cy="1657350"/>
            <a:chOff x="3312" y="1200"/>
            <a:chExt cx="1190" cy="1044"/>
          </a:xfrm>
        </p:grpSpPr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900"/>
              <a:chOff x="2506" y="1344"/>
              <a:chExt cx="1190" cy="900"/>
            </a:xfrm>
          </p:grpSpPr>
          <p:sp>
            <p:nvSpPr>
              <p:cNvPr id="37938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9" name="Line 49"/>
              <p:cNvSpPr>
                <a:spLocks noChangeShapeType="1"/>
              </p:cNvSpPr>
              <p:nvPr/>
            </p:nvSpPr>
            <p:spPr bwMode="auto">
              <a:xfrm rot="5400000">
                <a:off x="2564" y="1773"/>
                <a:ext cx="900" cy="41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0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pitchFamily="-84" charset="0"/>
                  </a:rPr>
                  <a:t>x</a:t>
                </a:r>
              </a:p>
            </p:txBody>
          </p:sp>
        </p:grpSp>
        <p:sp>
          <p:nvSpPr>
            <p:cNvPr id="37937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aphicFrame>
        <p:nvGraphicFramePr>
          <p:cNvPr id="52276" name="Object 8"/>
          <p:cNvGraphicFramePr>
            <a:graphicFrameLocks noChangeAspect="1"/>
          </p:cNvGraphicFramePr>
          <p:nvPr/>
        </p:nvGraphicFramePr>
        <p:xfrm>
          <a:off x="3744913" y="3884613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7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522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884613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9"/>
          <p:cNvGraphicFramePr>
            <a:graphicFrameLocks noChangeAspect="1"/>
          </p:cNvGraphicFramePr>
          <p:nvPr/>
        </p:nvGraphicFramePr>
        <p:xfrm>
          <a:off x="4483100" y="3789363"/>
          <a:ext cx="12604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8" name="Equation" r:id="rId17" imgW="698500" imgH="292100" progId="Equation.DSMT4">
                  <p:embed/>
                </p:oleObj>
              </mc:Choice>
              <mc:Fallback>
                <p:oleObj name="Equation" r:id="rId17" imgW="698500" imgH="292100" progId="Equation.DSMT4">
                  <p:embed/>
                  <p:pic>
                    <p:nvPicPr>
                      <p:cNvPr id="522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789363"/>
                        <a:ext cx="12604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10"/>
          <p:cNvGraphicFramePr>
            <a:graphicFrameLocks noChangeAspect="1"/>
          </p:cNvGraphicFramePr>
          <p:nvPr/>
        </p:nvGraphicFramePr>
        <p:xfrm>
          <a:off x="2982913" y="4424363"/>
          <a:ext cx="11255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79" name="Equation" r:id="rId19" imgW="622300" imgH="228600" progId="Equation.DSMT4">
                  <p:embed/>
                </p:oleObj>
              </mc:Choice>
              <mc:Fallback>
                <p:oleObj name="Equation" r:id="rId19" imgW="622300" imgH="228600" progId="Equation.DSMT4">
                  <p:embed/>
                  <p:pic>
                    <p:nvPicPr>
                      <p:cNvPr id="522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4424363"/>
                        <a:ext cx="11255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11"/>
          <p:cNvGraphicFramePr>
            <a:graphicFrameLocks noChangeAspect="1"/>
          </p:cNvGraphicFramePr>
          <p:nvPr/>
        </p:nvGraphicFramePr>
        <p:xfrm>
          <a:off x="4125913" y="4443413"/>
          <a:ext cx="17002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0" name="Equation" r:id="rId21" imgW="939800" imgH="203200" progId="Equation.DSMT4">
                  <p:embed/>
                </p:oleObj>
              </mc:Choice>
              <mc:Fallback>
                <p:oleObj name="Equation" r:id="rId21" imgW="939800" imgH="203200" progId="Equation.DSMT4">
                  <p:embed/>
                  <p:pic>
                    <p:nvPicPr>
                      <p:cNvPr id="522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4443413"/>
                        <a:ext cx="17002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12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1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522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13"/>
          <p:cNvGraphicFramePr>
            <a:graphicFrameLocks noChangeAspect="1"/>
          </p:cNvGraphicFramePr>
          <p:nvPr/>
        </p:nvGraphicFramePr>
        <p:xfrm>
          <a:off x="6705600" y="4443413"/>
          <a:ext cx="7127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2" name="Equation" r:id="rId25" imgW="393700" imgH="203200" progId="Equation.DSMT4">
                  <p:embed/>
                </p:oleObj>
              </mc:Choice>
              <mc:Fallback>
                <p:oleObj name="Equation" r:id="rId25" imgW="393700" imgH="203200" progId="Equation.DSMT4">
                  <p:embed/>
                  <p:pic>
                    <p:nvPicPr>
                      <p:cNvPr id="522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43413"/>
                        <a:ext cx="71278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14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3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522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15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4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522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16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5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522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17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6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522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18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7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522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19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8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522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20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89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522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21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90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522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22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91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522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23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92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522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2" name="Footer Placeholder 6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742950" y="1962150"/>
            <a:ext cx="857250" cy="628650"/>
            <a:chOff x="3338" y="1706"/>
            <a:chExt cx="540" cy="396"/>
          </a:xfrm>
        </p:grpSpPr>
        <p:sp>
          <p:nvSpPr>
            <p:cNvPr id="37934" name="Line 36"/>
            <p:cNvSpPr>
              <a:spLocks noChangeShapeType="1"/>
            </p:cNvSpPr>
            <p:nvPr/>
          </p:nvSpPr>
          <p:spPr bwMode="auto">
            <a:xfrm flipH="1" flipV="1">
              <a:off x="3494" y="1968"/>
              <a:ext cx="326" cy="13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5" name="Text Box 37"/>
            <p:cNvSpPr txBox="1">
              <a:spLocks noChangeArrowheads="1"/>
            </p:cNvSpPr>
            <p:nvPr/>
          </p:nvSpPr>
          <p:spPr bwMode="auto">
            <a:xfrm>
              <a:off x="3338" y="1706"/>
              <a:ext cx="5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 b="1">
                  <a:solidFill>
                    <a:srgbClr val="333399"/>
                  </a:solidFill>
                  <a:latin typeface="Monotype Corsiva" pitchFamily="-84" charset="0"/>
                </a:rPr>
                <a:t>=</a:t>
              </a:r>
              <a:r>
                <a:rPr lang="en-US" sz="2000">
                  <a:solidFill>
                    <a:srgbClr val="333399"/>
                  </a:solidFill>
                  <a:latin typeface="Symbol" pitchFamily="-84" charset="2"/>
                </a:rPr>
                <a:t>μ</a:t>
              </a:r>
              <a:r>
                <a:rPr lang="en-US" sz="2000" baseline="-25000">
                  <a:solidFill>
                    <a:srgbClr val="333399"/>
                  </a:solidFill>
                  <a:latin typeface="Monotype Corsiva" pitchFamily="-84" charset="0"/>
                </a:rPr>
                <a:t>s</a:t>
              </a:r>
              <a:r>
                <a:rPr lang="en-US" sz="2000">
                  <a:solidFill>
                    <a:srgbClr val="333399"/>
                  </a:solidFill>
                  <a:latin typeface="Monotype Corsiva" pitchFamily="-84" charset="0"/>
                </a:rPr>
                <a:t>n</a:t>
              </a:r>
              <a:endParaRPr lang="en-US" sz="2000" baseline="-25000">
                <a:solidFill>
                  <a:srgbClr val="333399"/>
                </a:solidFill>
                <a:latin typeface="Monotype Corsiva" pitchFamily="-8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2040039-1C00-174C-8ACB-8A4DF5A903BE}"/>
              </a:ext>
            </a:extLst>
          </p:cNvPr>
          <p:cNvSpPr/>
          <p:nvPr/>
        </p:nvSpPr>
        <p:spPr bwMode="auto">
          <a:xfrm>
            <a:off x="6934200" y="4448175"/>
            <a:ext cx="304800" cy="3524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7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38D4C0-C76D-6648-9E42-BA0549839B66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73730" name="Picture 2" descr="FG0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576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457200"/>
          </a:xfrm>
        </p:spPr>
        <p:txBody>
          <a:bodyPr/>
          <a:lstStyle/>
          <a:p>
            <a:r>
              <a:rPr lang="en-US" sz="3600" b="1" dirty="0">
                <a:ea typeface="ＭＳ Ｐゴシック" pitchFamily="-84" charset="-128"/>
                <a:cs typeface="ＭＳ Ｐゴシック" pitchFamily="-84" charset="-128"/>
              </a:rPr>
              <a:t>Motion in Resistive Force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 medium can exert resistive forces on an object moving through it due to viscosity or other types frictional properties of the medium.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78486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These forces are exerted on moving objects in the opposite direction to the movement.  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2209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Arial Narrow" pitchFamily="-84" charset="0"/>
              </a:rPr>
              <a:t>Some examples?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These forces are proportional to such factors as speed.   They almost always increase with increasing speed.  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55626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Two different cases of proportionality: 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Forces linearly proportional to speed: Slowly moving or very small objects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Forces proportional to square of speed: Large objects w/ reasonable speed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124200" y="1752600"/>
            <a:ext cx="4833938" cy="495300"/>
          </a:xfrm>
          <a:prstGeom prst="rect">
            <a:avLst/>
          </a:prstGeom>
          <a:solidFill>
            <a:srgbClr val="CCFFFF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Arial Narrow" pitchFamily="-84" charset="0"/>
              </a:rPr>
              <a:t>Air resistance, viscous force of liquid, etc</a:t>
            </a:r>
          </a:p>
        </p:txBody>
      </p:sp>
      <p:sp>
        <p:nvSpPr>
          <p:cNvPr id="38924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PHYS 1443-003, Spring 2021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18082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518147" name="Picture 3" descr="F05.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2057400"/>
            <a:ext cx="65341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33399"/>
                </a:solidFill>
                <a:latin typeface="Arial Narrow" pitchFamily="-84" charset="0"/>
              </a:rPr>
              <a:t>Uniform circular motion is the motion of an object traveling at a </a:t>
            </a:r>
            <a:r>
              <a:rPr lang="en-US" sz="3200" b="1" u="sng" dirty="0">
                <a:solidFill>
                  <a:srgbClr val="C00000"/>
                </a:solidFill>
                <a:latin typeface="Arial Narrow" pitchFamily="-84" charset="0"/>
              </a:rPr>
              <a:t>constant speed </a:t>
            </a:r>
            <a:r>
              <a:rPr lang="en-US" sz="3200" dirty="0">
                <a:solidFill>
                  <a:srgbClr val="333399"/>
                </a:solidFill>
                <a:latin typeface="Arial Narrow" pitchFamily="-84" charset="0"/>
              </a:rPr>
              <a:t>on a circular path.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Definition of the Uniform Circular Motion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0F46C-9100-394E-87A0-E9BDDF53FE9F}" type="slidenum">
              <a:rPr lang="en-US" smtClean="0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March 8, 2021</a:t>
            </a:r>
          </a:p>
        </p:txBody>
      </p:sp>
      <p:sp>
        <p:nvSpPr>
          <p:cNvPr id="256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520195" name="Picture 3" descr="F05.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73275"/>
            <a:ext cx="6096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Let </a:t>
            </a:r>
            <a:r>
              <a:rPr lang="en-US" sz="2800" b="1" i="1" u="sng" dirty="0">
                <a:solidFill>
                  <a:srgbClr val="C00000"/>
                </a:solidFill>
                <a:latin typeface="Arial Narrow" pitchFamily="-84" charset="0"/>
              </a:rPr>
              <a:t>T</a:t>
            </a:r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 be the period of this motion, the time it takes for the object to travel once around the complete circle whose radius is </a:t>
            </a:r>
            <a:r>
              <a:rPr lang="en-US" sz="2800" b="1" u="sng" dirty="0">
                <a:solidFill>
                  <a:srgbClr val="C00000"/>
                </a:solidFill>
                <a:latin typeface="Arial Narrow" pitchFamily="-84" charset="0"/>
              </a:rPr>
              <a:t>r</a:t>
            </a:r>
            <a:r>
              <a:rPr lang="en-US" sz="2800" dirty="0">
                <a:solidFill>
                  <a:srgbClr val="333399"/>
                </a:solidFill>
                <a:latin typeface="Arial Narrow" pitchFamily="-84" charset="0"/>
              </a:rPr>
              <a:t> is</a:t>
            </a:r>
          </a:p>
        </p:txBody>
      </p:sp>
      <p:graphicFrame>
        <p:nvGraphicFramePr>
          <p:cNvPr id="52019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2819400"/>
          <a:ext cx="928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5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5201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928688" cy="536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6200" y="2971800"/>
          <a:ext cx="465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6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5201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465138" cy="4968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Speed of a uniform circular motion?</a:t>
            </a:r>
          </a:p>
        </p:txBody>
      </p:sp>
      <p:graphicFrame>
        <p:nvGraphicFramePr>
          <p:cNvPr id="5202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19070"/>
              </p:ext>
            </p:extLst>
          </p:nvPr>
        </p:nvGraphicFramePr>
        <p:xfrm>
          <a:off x="7569200" y="3752850"/>
          <a:ext cx="965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7" name="Equation" r:id="rId9" imgW="304800" imgH="190500" progId="Equation.DSMT4">
                  <p:embed/>
                </p:oleObj>
              </mc:Choice>
              <mc:Fallback>
                <p:oleObj name="Equation" r:id="rId9" imgW="304800" imgH="190500" progId="Equation.DSMT4">
                  <p:embed/>
                  <p:pic>
                    <p:nvPicPr>
                      <p:cNvPr id="5202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752850"/>
                        <a:ext cx="9652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47918"/>
              </p:ext>
            </p:extLst>
          </p:nvPr>
        </p:nvGraphicFramePr>
        <p:xfrm>
          <a:off x="7450138" y="3629025"/>
          <a:ext cx="1084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8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5202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3629025"/>
                        <a:ext cx="1084262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2" name="Object 6"/>
          <p:cNvGraphicFramePr>
            <a:graphicFrameLocks noChangeAspect="1"/>
          </p:cNvGraphicFramePr>
          <p:nvPr/>
        </p:nvGraphicFramePr>
        <p:xfrm>
          <a:off x="7204075" y="2398713"/>
          <a:ext cx="1766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9" name="Equation" r:id="rId13" imgW="558800" imgH="419100" progId="Equation.DSMT4">
                  <p:embed/>
                </p:oleObj>
              </mc:Choice>
              <mc:Fallback>
                <p:oleObj name="Equation" r:id="rId13" imgW="558800" imgH="419100" progId="Equation.DSMT4">
                  <p:embed/>
                  <p:pic>
                    <p:nvPicPr>
                      <p:cNvPr id="5202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98713"/>
                        <a:ext cx="1766888" cy="132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7"/>
          <p:cNvGraphicFramePr>
            <a:graphicFrameLocks noChangeAspect="1"/>
          </p:cNvGraphicFramePr>
          <p:nvPr/>
        </p:nvGraphicFramePr>
        <p:xfrm>
          <a:off x="7086600" y="4191000"/>
          <a:ext cx="401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40" name="Equation" r:id="rId15" imgW="126720" imgH="114120" progId="Equation.DSMT4">
                  <p:embed/>
                </p:oleObj>
              </mc:Choice>
              <mc:Fallback>
                <p:oleObj name="Equation" r:id="rId15" imgW="126720" imgH="114120" progId="Equation.DSMT4">
                  <p:embed/>
                  <p:pic>
                    <p:nvPicPr>
                      <p:cNvPr id="5202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4016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40ED2-6939-B248-9045-5CCC34118E03}" type="slidenum">
              <a:rPr lang="en-US" smtClean="0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0034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43521</TotalTime>
  <Words>1872</Words>
  <Application>Microsoft Macintosh PowerPoint</Application>
  <PresentationFormat>On-screen Show (4:3)</PresentationFormat>
  <Paragraphs>191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1443 – Section 003 Lecture #11</vt:lpstr>
      <vt:lpstr>Announcements</vt:lpstr>
      <vt:lpstr>Reminder: SP #3 – Statistical Analysis : COVID19 </vt:lpstr>
      <vt:lpstr>PowerPoint Presentation</vt:lpstr>
      <vt:lpstr>Steps for solving mechanics problems using Newton’s Laws </vt:lpstr>
      <vt:lpstr>Example w/ Friction</vt:lpstr>
      <vt:lpstr>Motion in Resistive Force</vt:lpstr>
      <vt:lpstr>Definition of the Uniform Circular Motion</vt:lpstr>
      <vt:lpstr>Speed of a uniform circular motion?</vt:lpstr>
      <vt:lpstr>Ex. :  A Tire-Balancing Machine</vt:lpstr>
      <vt:lpstr>Centripetal Acceleration</vt:lpstr>
      <vt:lpstr>Centripetal Acceleration</vt:lpstr>
      <vt:lpstr>Newton’s Second Law &amp; Uniform Circular Motion</vt:lpstr>
      <vt:lpstr>Ex. For Uniform Circular Motion</vt:lpstr>
      <vt:lpstr>Example: Banked Highway</vt:lpstr>
      <vt:lpstr>Forces in Non-uniform Circular Motion</vt:lpstr>
      <vt:lpstr>Ex. for Non-Uniform Circular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1132</cp:revision>
  <dcterms:created xsi:type="dcterms:W3CDTF">2012-01-19T04:21:20Z</dcterms:created>
  <dcterms:modified xsi:type="dcterms:W3CDTF">2021-03-08T22:10:47Z</dcterms:modified>
</cp:coreProperties>
</file>