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91" r:id="rId2"/>
    <p:sldId id="335" r:id="rId3"/>
    <p:sldId id="677" r:id="rId4"/>
    <p:sldId id="637" r:id="rId5"/>
    <p:sldId id="638" r:id="rId6"/>
    <p:sldId id="639" r:id="rId7"/>
    <p:sldId id="640" r:id="rId8"/>
    <p:sldId id="642" r:id="rId9"/>
    <p:sldId id="643" r:id="rId10"/>
    <p:sldId id="644" r:id="rId11"/>
    <p:sldId id="645" r:id="rId12"/>
    <p:sldId id="646" r:id="rId13"/>
    <p:sldId id="648" r:id="rId14"/>
    <p:sldId id="649" r:id="rId15"/>
    <p:sldId id="650" r:id="rId16"/>
    <p:sldId id="651" r:id="rId17"/>
    <p:sldId id="652"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2"/>
    <p:restoredTop sz="94660"/>
  </p:normalViewPr>
  <p:slideViewPr>
    <p:cSldViewPr>
      <p:cViewPr varScale="1">
        <p:scale>
          <a:sx n="137" d="100"/>
          <a:sy n="137" d="100"/>
        </p:scale>
        <p:origin x="148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emf"/><Relationship Id="rId5" Type="http://schemas.openxmlformats.org/officeDocument/2006/relationships/image" Target="../media/image124.wmf"/><Relationship Id="rId4" Type="http://schemas.openxmlformats.org/officeDocument/2006/relationships/image" Target="../media/image123.wmf"/><Relationship Id="rId9" Type="http://schemas.openxmlformats.org/officeDocument/2006/relationships/image" Target="../media/image128.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10" Type="http://schemas.openxmlformats.org/officeDocument/2006/relationships/image" Target="../media/image140.emf"/><Relationship Id="rId4" Type="http://schemas.openxmlformats.org/officeDocument/2006/relationships/image" Target="../media/image134.wmf"/><Relationship Id="rId9" Type="http://schemas.openxmlformats.org/officeDocument/2006/relationships/image" Target="../media/image13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image" Target="../media/image153.wmf"/><Relationship Id="rId3" Type="http://schemas.openxmlformats.org/officeDocument/2006/relationships/image" Target="../media/image143.wmf"/><Relationship Id="rId7" Type="http://schemas.openxmlformats.org/officeDocument/2006/relationships/image" Target="../media/image147.wmf"/><Relationship Id="rId12" Type="http://schemas.openxmlformats.org/officeDocument/2006/relationships/image" Target="../media/image152.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46.wmf"/><Relationship Id="rId11" Type="http://schemas.openxmlformats.org/officeDocument/2006/relationships/image" Target="../media/image151.wmf"/><Relationship Id="rId5" Type="http://schemas.openxmlformats.org/officeDocument/2006/relationships/image" Target="../media/image145.wmf"/><Relationship Id="rId10" Type="http://schemas.openxmlformats.org/officeDocument/2006/relationships/image" Target="../media/image150.wmf"/><Relationship Id="rId4" Type="http://schemas.openxmlformats.org/officeDocument/2006/relationships/image" Target="../media/image144.wmf"/><Relationship Id="rId9" Type="http://schemas.openxmlformats.org/officeDocument/2006/relationships/image" Target="../media/image149.wmf"/><Relationship Id="rId14" Type="http://schemas.openxmlformats.org/officeDocument/2006/relationships/image" Target="../media/image15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wmf"/><Relationship Id="rId7" Type="http://schemas.openxmlformats.org/officeDocument/2006/relationships/image" Target="../media/image29.e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10" Type="http://schemas.openxmlformats.org/officeDocument/2006/relationships/image" Target="../media/image32.emf"/><Relationship Id="rId4" Type="http://schemas.openxmlformats.org/officeDocument/2006/relationships/image" Target="../media/image26.wmf"/><Relationship Id="rId9"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3.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2.wmf"/><Relationship Id="rId2" Type="http://schemas.openxmlformats.org/officeDocument/2006/relationships/image" Target="../media/image33.wmf"/><Relationship Id="rId1" Type="http://schemas.openxmlformats.org/officeDocument/2006/relationships/image" Target="../media/image16.wmf"/><Relationship Id="rId6" Type="http://schemas.openxmlformats.org/officeDocument/2006/relationships/image" Target="../media/image37.wmf"/><Relationship Id="rId11" Type="http://schemas.openxmlformats.org/officeDocument/2006/relationships/image" Target="../media/image14.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emf"/><Relationship Id="rId2" Type="http://schemas.openxmlformats.org/officeDocument/2006/relationships/image" Target="../media/image45.wmf"/><Relationship Id="rId1" Type="http://schemas.openxmlformats.org/officeDocument/2006/relationships/image" Target="../media/image44.emf"/><Relationship Id="rId6" Type="http://schemas.openxmlformats.org/officeDocument/2006/relationships/image" Target="../media/image49.wmf"/><Relationship Id="rId5" Type="http://schemas.openxmlformats.org/officeDocument/2006/relationships/image" Target="../media/image48.emf"/><Relationship Id="rId4" Type="http://schemas.openxmlformats.org/officeDocument/2006/relationships/image" Target="../media/image47.wmf"/><Relationship Id="rId9"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image" Target="../media/image66.emf"/><Relationship Id="rId18" Type="http://schemas.openxmlformats.org/officeDocument/2006/relationships/image" Target="../media/image71.wmf"/><Relationship Id="rId3" Type="http://schemas.openxmlformats.org/officeDocument/2006/relationships/image" Target="../media/image56.emf"/><Relationship Id="rId21" Type="http://schemas.openxmlformats.org/officeDocument/2006/relationships/image" Target="../media/image74.emf"/><Relationship Id="rId7" Type="http://schemas.openxmlformats.org/officeDocument/2006/relationships/image" Target="../media/image60.wmf"/><Relationship Id="rId12" Type="http://schemas.openxmlformats.org/officeDocument/2006/relationships/image" Target="../media/image65.emf"/><Relationship Id="rId17" Type="http://schemas.openxmlformats.org/officeDocument/2006/relationships/image" Target="../media/image70.wmf"/><Relationship Id="rId2" Type="http://schemas.openxmlformats.org/officeDocument/2006/relationships/image" Target="../media/image55.emf"/><Relationship Id="rId16" Type="http://schemas.openxmlformats.org/officeDocument/2006/relationships/image" Target="../media/image69.wmf"/><Relationship Id="rId20" Type="http://schemas.openxmlformats.org/officeDocument/2006/relationships/image" Target="../media/image73.wmf"/><Relationship Id="rId1" Type="http://schemas.openxmlformats.org/officeDocument/2006/relationships/image" Target="../media/image54.emf"/><Relationship Id="rId6" Type="http://schemas.openxmlformats.org/officeDocument/2006/relationships/image" Target="../media/image59.emf"/><Relationship Id="rId11" Type="http://schemas.openxmlformats.org/officeDocument/2006/relationships/image" Target="../media/image64.emf"/><Relationship Id="rId5" Type="http://schemas.openxmlformats.org/officeDocument/2006/relationships/image" Target="../media/image58.emf"/><Relationship Id="rId15" Type="http://schemas.openxmlformats.org/officeDocument/2006/relationships/image" Target="../media/image68.wmf"/><Relationship Id="rId10" Type="http://schemas.openxmlformats.org/officeDocument/2006/relationships/image" Target="../media/image63.emf"/><Relationship Id="rId19" Type="http://schemas.openxmlformats.org/officeDocument/2006/relationships/image" Target="../media/image72.wmf"/><Relationship Id="rId4" Type="http://schemas.openxmlformats.org/officeDocument/2006/relationships/image" Target="../media/image57.emf"/><Relationship Id="rId9" Type="http://schemas.openxmlformats.org/officeDocument/2006/relationships/image" Target="../media/image62.wmf"/><Relationship Id="rId14" Type="http://schemas.openxmlformats.org/officeDocument/2006/relationships/image" Target="../media/image67.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12" Type="http://schemas.openxmlformats.org/officeDocument/2006/relationships/image" Target="../media/image86.emf"/><Relationship Id="rId2" Type="http://schemas.openxmlformats.org/officeDocument/2006/relationships/image" Target="../media/image76.emf"/><Relationship Id="rId1" Type="http://schemas.openxmlformats.org/officeDocument/2006/relationships/image" Target="../media/image75.emf"/><Relationship Id="rId6" Type="http://schemas.openxmlformats.org/officeDocument/2006/relationships/image" Target="../media/image80.wmf"/><Relationship Id="rId11" Type="http://schemas.openxmlformats.org/officeDocument/2006/relationships/image" Target="../media/image85.e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wmf"/><Relationship Id="rId4" Type="http://schemas.openxmlformats.org/officeDocument/2006/relationships/image" Target="../media/image90.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8.emf"/><Relationship Id="rId13" Type="http://schemas.openxmlformats.org/officeDocument/2006/relationships/image" Target="../media/image103.emf"/><Relationship Id="rId18" Type="http://schemas.openxmlformats.org/officeDocument/2006/relationships/image" Target="../media/image108.emf"/><Relationship Id="rId26" Type="http://schemas.openxmlformats.org/officeDocument/2006/relationships/image" Target="../media/image116.emf"/><Relationship Id="rId3" Type="http://schemas.openxmlformats.org/officeDocument/2006/relationships/image" Target="../media/image93.emf"/><Relationship Id="rId21" Type="http://schemas.openxmlformats.org/officeDocument/2006/relationships/image" Target="../media/image111.emf"/><Relationship Id="rId7" Type="http://schemas.openxmlformats.org/officeDocument/2006/relationships/image" Target="../media/image97.emf"/><Relationship Id="rId12" Type="http://schemas.openxmlformats.org/officeDocument/2006/relationships/image" Target="../media/image102.emf"/><Relationship Id="rId17" Type="http://schemas.openxmlformats.org/officeDocument/2006/relationships/image" Target="../media/image107.emf"/><Relationship Id="rId25" Type="http://schemas.openxmlformats.org/officeDocument/2006/relationships/image" Target="../media/image115.emf"/><Relationship Id="rId2" Type="http://schemas.openxmlformats.org/officeDocument/2006/relationships/image" Target="../media/image92.emf"/><Relationship Id="rId16" Type="http://schemas.openxmlformats.org/officeDocument/2006/relationships/image" Target="../media/image106.emf"/><Relationship Id="rId20" Type="http://schemas.openxmlformats.org/officeDocument/2006/relationships/image" Target="../media/image110.emf"/><Relationship Id="rId1" Type="http://schemas.openxmlformats.org/officeDocument/2006/relationships/image" Target="../media/image91.emf"/><Relationship Id="rId6" Type="http://schemas.openxmlformats.org/officeDocument/2006/relationships/image" Target="../media/image96.emf"/><Relationship Id="rId11" Type="http://schemas.openxmlformats.org/officeDocument/2006/relationships/image" Target="../media/image101.emf"/><Relationship Id="rId24" Type="http://schemas.openxmlformats.org/officeDocument/2006/relationships/image" Target="../media/image114.emf"/><Relationship Id="rId5" Type="http://schemas.openxmlformats.org/officeDocument/2006/relationships/image" Target="../media/image95.emf"/><Relationship Id="rId15" Type="http://schemas.openxmlformats.org/officeDocument/2006/relationships/image" Target="../media/image105.emf"/><Relationship Id="rId23" Type="http://schemas.openxmlformats.org/officeDocument/2006/relationships/image" Target="../media/image113.emf"/><Relationship Id="rId28" Type="http://schemas.openxmlformats.org/officeDocument/2006/relationships/image" Target="../media/image118.emf"/><Relationship Id="rId10" Type="http://schemas.openxmlformats.org/officeDocument/2006/relationships/image" Target="../media/image100.emf"/><Relationship Id="rId19" Type="http://schemas.openxmlformats.org/officeDocument/2006/relationships/image" Target="../media/image109.emf"/><Relationship Id="rId4" Type="http://schemas.openxmlformats.org/officeDocument/2006/relationships/image" Target="../media/image94.emf"/><Relationship Id="rId9" Type="http://schemas.openxmlformats.org/officeDocument/2006/relationships/image" Target="../media/image99.emf"/><Relationship Id="rId14" Type="http://schemas.openxmlformats.org/officeDocument/2006/relationships/image" Target="../media/image104.emf"/><Relationship Id="rId22" Type="http://schemas.openxmlformats.org/officeDocument/2006/relationships/image" Target="../media/image112.emf"/><Relationship Id="rId27" Type="http://schemas.openxmlformats.org/officeDocument/2006/relationships/image" Target="../media/image1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385F0-D78B-C149-9DF4-B81ECACB7635}" type="slidenum">
              <a:rPr lang="en-US" sz="1200"/>
              <a:pPr eaLnBrk="1" hangingPunct="1"/>
              <a:t>13</a:t>
            </a:fld>
            <a:endParaRPr lang="en-US" sz="1200"/>
          </a:p>
        </p:txBody>
      </p:sp>
    </p:spTree>
    <p:extLst>
      <p:ext uri="{BB962C8B-B14F-4D97-AF65-F5344CB8AC3E}">
        <p14:creationId xmlns:p14="http://schemas.microsoft.com/office/powerpoint/2010/main" val="299846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0AEF084-3BF1-CB47-8124-AC8910FEB706}" type="slidenum">
              <a:rPr lang="en-US" sz="1200"/>
              <a:pPr eaLnBrk="1" hangingPunct="1"/>
              <a:t>14</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91373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F7F9B22-EF56-5F4B-8CDB-9F9CC50760E5}" type="slidenum">
              <a:rPr lang="en-US" sz="1200"/>
              <a:pPr eaLnBrk="1" hangingPunct="1"/>
              <a:t>15</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7184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28C24D-3C8D-5949-AB51-A087A192A812}" type="slidenum">
              <a:rPr lang="en-US" sz="1200"/>
              <a:pPr eaLnBrk="1" hangingPunct="1"/>
              <a:t>16</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68255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March 22,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March 22,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March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March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March 22,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March 22,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March 22,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March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March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March 22,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oleObject" Target="../embeddings/oleObject60.bin"/><Relationship Id="rId18" Type="http://schemas.openxmlformats.org/officeDocument/2006/relationships/image" Target="../media/image61.wmf"/><Relationship Id="rId26" Type="http://schemas.openxmlformats.org/officeDocument/2006/relationships/image" Target="../media/image65.emf"/><Relationship Id="rId39" Type="http://schemas.openxmlformats.org/officeDocument/2006/relationships/oleObject" Target="../embeddings/oleObject73.bin"/><Relationship Id="rId21" Type="http://schemas.openxmlformats.org/officeDocument/2006/relationships/oleObject" Target="../embeddings/oleObject64.bin"/><Relationship Id="rId34" Type="http://schemas.openxmlformats.org/officeDocument/2006/relationships/image" Target="../media/image69.wmf"/><Relationship Id="rId42" Type="http://schemas.openxmlformats.org/officeDocument/2006/relationships/image" Target="../media/image73.wmf"/><Relationship Id="rId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60.wmf"/><Relationship Id="rId20" Type="http://schemas.openxmlformats.org/officeDocument/2006/relationships/image" Target="../media/image62.wmf"/><Relationship Id="rId29" Type="http://schemas.openxmlformats.org/officeDocument/2006/relationships/oleObject" Target="../embeddings/oleObject68.bin"/><Relationship Id="rId41" Type="http://schemas.openxmlformats.org/officeDocument/2006/relationships/oleObject" Target="../embeddings/oleObject74.bin"/><Relationship Id="rId1" Type="http://schemas.openxmlformats.org/officeDocument/2006/relationships/vmlDrawing" Target="../drawings/vmlDrawing6.vml"/><Relationship Id="rId6" Type="http://schemas.openxmlformats.org/officeDocument/2006/relationships/image" Target="../media/image55.emf"/><Relationship Id="rId11" Type="http://schemas.openxmlformats.org/officeDocument/2006/relationships/oleObject" Target="../embeddings/oleObject59.bin"/><Relationship Id="rId24" Type="http://schemas.openxmlformats.org/officeDocument/2006/relationships/image" Target="../media/image64.emf"/><Relationship Id="rId32" Type="http://schemas.openxmlformats.org/officeDocument/2006/relationships/image" Target="../media/image68.wmf"/><Relationship Id="rId37" Type="http://schemas.openxmlformats.org/officeDocument/2006/relationships/oleObject" Target="../embeddings/oleObject72.bin"/><Relationship Id="rId40" Type="http://schemas.openxmlformats.org/officeDocument/2006/relationships/image" Target="../media/image72.wmf"/><Relationship Id="rId5" Type="http://schemas.openxmlformats.org/officeDocument/2006/relationships/oleObject" Target="../embeddings/oleObject56.bin"/><Relationship Id="rId15" Type="http://schemas.openxmlformats.org/officeDocument/2006/relationships/oleObject" Target="../embeddings/oleObject61.bin"/><Relationship Id="rId23" Type="http://schemas.openxmlformats.org/officeDocument/2006/relationships/oleObject" Target="../embeddings/oleObject65.bin"/><Relationship Id="rId28" Type="http://schemas.openxmlformats.org/officeDocument/2006/relationships/image" Target="../media/image66.emf"/><Relationship Id="rId36" Type="http://schemas.openxmlformats.org/officeDocument/2006/relationships/image" Target="../media/image70.wmf"/><Relationship Id="rId10" Type="http://schemas.openxmlformats.org/officeDocument/2006/relationships/image" Target="../media/image57.emf"/><Relationship Id="rId19" Type="http://schemas.openxmlformats.org/officeDocument/2006/relationships/oleObject" Target="../embeddings/oleObject63.bin"/><Relationship Id="rId31" Type="http://schemas.openxmlformats.org/officeDocument/2006/relationships/oleObject" Target="../embeddings/oleObject69.bin"/><Relationship Id="rId44" Type="http://schemas.openxmlformats.org/officeDocument/2006/relationships/image" Target="../media/image74.emf"/><Relationship Id="rId4" Type="http://schemas.openxmlformats.org/officeDocument/2006/relationships/image" Target="../media/image54.emf"/><Relationship Id="rId9" Type="http://schemas.openxmlformats.org/officeDocument/2006/relationships/oleObject" Target="../embeddings/oleObject58.bin"/><Relationship Id="rId14" Type="http://schemas.openxmlformats.org/officeDocument/2006/relationships/image" Target="../media/image59.emf"/><Relationship Id="rId22" Type="http://schemas.openxmlformats.org/officeDocument/2006/relationships/image" Target="../media/image63.emf"/><Relationship Id="rId27" Type="http://schemas.openxmlformats.org/officeDocument/2006/relationships/oleObject" Target="../embeddings/oleObject67.bin"/><Relationship Id="rId30" Type="http://schemas.openxmlformats.org/officeDocument/2006/relationships/image" Target="../media/image67.emf"/><Relationship Id="rId35" Type="http://schemas.openxmlformats.org/officeDocument/2006/relationships/oleObject" Target="../embeddings/oleObject71.bin"/><Relationship Id="rId43" Type="http://schemas.openxmlformats.org/officeDocument/2006/relationships/oleObject" Target="../embeddings/oleObject75.bin"/><Relationship Id="rId8" Type="http://schemas.openxmlformats.org/officeDocument/2006/relationships/image" Target="../media/image56.emf"/><Relationship Id="rId3" Type="http://schemas.openxmlformats.org/officeDocument/2006/relationships/oleObject" Target="../embeddings/oleObject55.bin"/><Relationship Id="rId12" Type="http://schemas.openxmlformats.org/officeDocument/2006/relationships/image" Target="../media/image58.emf"/><Relationship Id="rId17" Type="http://schemas.openxmlformats.org/officeDocument/2006/relationships/oleObject" Target="../embeddings/oleObject62.bin"/><Relationship Id="rId25" Type="http://schemas.openxmlformats.org/officeDocument/2006/relationships/oleObject" Target="../embeddings/oleObject66.bin"/><Relationship Id="rId33" Type="http://schemas.openxmlformats.org/officeDocument/2006/relationships/oleObject" Target="../embeddings/oleObject70.bin"/><Relationship Id="rId38" Type="http://schemas.openxmlformats.org/officeDocument/2006/relationships/image" Target="../media/image71.wmf"/></Relationships>
</file>

<file path=ppt/slides/_rels/slide11.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81.bin"/><Relationship Id="rId18" Type="http://schemas.openxmlformats.org/officeDocument/2006/relationships/image" Target="../media/image82.wmf"/><Relationship Id="rId26" Type="http://schemas.openxmlformats.org/officeDocument/2006/relationships/oleObject" Target="../embeddings/oleObject88.bin"/><Relationship Id="rId3" Type="http://schemas.openxmlformats.org/officeDocument/2006/relationships/oleObject" Target="../embeddings/oleObject76.bin"/><Relationship Id="rId21" Type="http://schemas.openxmlformats.org/officeDocument/2006/relationships/oleObject" Target="../embeddings/oleObject85.bin"/><Relationship Id="rId7" Type="http://schemas.openxmlformats.org/officeDocument/2006/relationships/oleObject" Target="../embeddings/oleObject78.bin"/><Relationship Id="rId12" Type="http://schemas.openxmlformats.org/officeDocument/2006/relationships/image" Target="../media/image79.wmf"/><Relationship Id="rId17" Type="http://schemas.openxmlformats.org/officeDocument/2006/relationships/oleObject" Target="../embeddings/oleObject83.bin"/><Relationship Id="rId25"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7.vml"/><Relationship Id="rId6" Type="http://schemas.openxmlformats.org/officeDocument/2006/relationships/image" Target="../media/image76.emf"/><Relationship Id="rId11" Type="http://schemas.openxmlformats.org/officeDocument/2006/relationships/oleObject" Target="../embeddings/oleObject80.bin"/><Relationship Id="rId24" Type="http://schemas.openxmlformats.org/officeDocument/2006/relationships/image" Target="../media/image85.emf"/><Relationship Id="rId5" Type="http://schemas.openxmlformats.org/officeDocument/2006/relationships/oleObject" Target="../embeddings/oleObject77.bin"/><Relationship Id="rId15" Type="http://schemas.openxmlformats.org/officeDocument/2006/relationships/oleObject" Target="../embeddings/oleObject82.bin"/><Relationship Id="rId23" Type="http://schemas.openxmlformats.org/officeDocument/2006/relationships/oleObject" Target="../embeddings/oleObject86.bin"/><Relationship Id="rId10" Type="http://schemas.openxmlformats.org/officeDocument/2006/relationships/image" Target="../media/image78.wmf"/><Relationship Id="rId19" Type="http://schemas.openxmlformats.org/officeDocument/2006/relationships/oleObject" Target="../embeddings/oleObject84.bin"/><Relationship Id="rId4" Type="http://schemas.openxmlformats.org/officeDocument/2006/relationships/image" Target="../media/image75.emf"/><Relationship Id="rId9" Type="http://schemas.openxmlformats.org/officeDocument/2006/relationships/oleObject" Target="../embeddings/oleObject79.bin"/><Relationship Id="rId14" Type="http://schemas.openxmlformats.org/officeDocument/2006/relationships/image" Target="../media/image80.wmf"/><Relationship Id="rId22" Type="http://schemas.openxmlformats.org/officeDocument/2006/relationships/image" Target="../media/image84.wmf"/><Relationship Id="rId27" Type="http://schemas.openxmlformats.org/officeDocument/2006/relationships/image" Target="../media/image86.emf"/></Relationships>
</file>

<file path=ppt/slides/_rels/slide12.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8.emf"/><Relationship Id="rId5" Type="http://schemas.openxmlformats.org/officeDocument/2006/relationships/oleObject" Target="../embeddings/oleObject90.bin"/><Relationship Id="rId10" Type="http://schemas.openxmlformats.org/officeDocument/2006/relationships/image" Target="../media/image90.emf"/><Relationship Id="rId4" Type="http://schemas.openxmlformats.org/officeDocument/2006/relationships/image" Target="../media/image87.wmf"/><Relationship Id="rId9" Type="http://schemas.openxmlformats.org/officeDocument/2006/relationships/oleObject" Target="../embeddings/oleObject92.bin"/></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97.bin"/><Relationship Id="rId18" Type="http://schemas.openxmlformats.org/officeDocument/2006/relationships/image" Target="../media/image97.emf"/><Relationship Id="rId26" Type="http://schemas.openxmlformats.org/officeDocument/2006/relationships/image" Target="../media/image101.emf"/><Relationship Id="rId39" Type="http://schemas.openxmlformats.org/officeDocument/2006/relationships/oleObject" Target="../embeddings/oleObject110.bin"/><Relationship Id="rId21" Type="http://schemas.openxmlformats.org/officeDocument/2006/relationships/oleObject" Target="../embeddings/oleObject101.bin"/><Relationship Id="rId34" Type="http://schemas.openxmlformats.org/officeDocument/2006/relationships/image" Target="../media/image105.emf"/><Relationship Id="rId42" Type="http://schemas.openxmlformats.org/officeDocument/2006/relationships/image" Target="../media/image109.emf"/><Relationship Id="rId47" Type="http://schemas.openxmlformats.org/officeDocument/2006/relationships/oleObject" Target="../embeddings/oleObject114.bin"/><Relationship Id="rId50" Type="http://schemas.openxmlformats.org/officeDocument/2006/relationships/image" Target="../media/image113.emf"/><Relationship Id="rId55" Type="http://schemas.openxmlformats.org/officeDocument/2006/relationships/oleObject" Target="../embeddings/oleObject118.bin"/><Relationship Id="rId7" Type="http://schemas.openxmlformats.org/officeDocument/2006/relationships/oleObject" Target="../embeddings/oleObject94.bin"/><Relationship Id="rId2" Type="http://schemas.openxmlformats.org/officeDocument/2006/relationships/slideLayout" Target="../slideLayouts/slideLayout2.xml"/><Relationship Id="rId16" Type="http://schemas.openxmlformats.org/officeDocument/2006/relationships/image" Target="../media/image96.emf"/><Relationship Id="rId29" Type="http://schemas.openxmlformats.org/officeDocument/2006/relationships/oleObject" Target="../embeddings/oleObject105.bin"/><Relationship Id="rId11" Type="http://schemas.openxmlformats.org/officeDocument/2006/relationships/oleObject" Target="../embeddings/oleObject96.bin"/><Relationship Id="rId24" Type="http://schemas.openxmlformats.org/officeDocument/2006/relationships/image" Target="../media/image100.emf"/><Relationship Id="rId32" Type="http://schemas.openxmlformats.org/officeDocument/2006/relationships/image" Target="../media/image104.emf"/><Relationship Id="rId37" Type="http://schemas.openxmlformats.org/officeDocument/2006/relationships/oleObject" Target="../embeddings/oleObject109.bin"/><Relationship Id="rId40" Type="http://schemas.openxmlformats.org/officeDocument/2006/relationships/image" Target="../media/image108.emf"/><Relationship Id="rId45" Type="http://schemas.openxmlformats.org/officeDocument/2006/relationships/oleObject" Target="../embeddings/oleObject113.bin"/><Relationship Id="rId53" Type="http://schemas.openxmlformats.org/officeDocument/2006/relationships/oleObject" Target="../embeddings/oleObject117.bin"/><Relationship Id="rId58" Type="http://schemas.openxmlformats.org/officeDocument/2006/relationships/image" Target="../media/image117.emf"/><Relationship Id="rId5" Type="http://schemas.openxmlformats.org/officeDocument/2006/relationships/oleObject" Target="../embeddings/oleObject93.bin"/><Relationship Id="rId19" Type="http://schemas.openxmlformats.org/officeDocument/2006/relationships/oleObject" Target="../embeddings/oleObject100.bin"/><Relationship Id="rId4" Type="http://schemas.openxmlformats.org/officeDocument/2006/relationships/image" Target="../media/image119.jpeg"/><Relationship Id="rId9" Type="http://schemas.openxmlformats.org/officeDocument/2006/relationships/oleObject" Target="../embeddings/oleObject95.bin"/><Relationship Id="rId14" Type="http://schemas.openxmlformats.org/officeDocument/2006/relationships/image" Target="../media/image95.emf"/><Relationship Id="rId22" Type="http://schemas.openxmlformats.org/officeDocument/2006/relationships/image" Target="../media/image99.emf"/><Relationship Id="rId27" Type="http://schemas.openxmlformats.org/officeDocument/2006/relationships/oleObject" Target="../embeddings/oleObject104.bin"/><Relationship Id="rId30" Type="http://schemas.openxmlformats.org/officeDocument/2006/relationships/image" Target="../media/image103.emf"/><Relationship Id="rId35" Type="http://schemas.openxmlformats.org/officeDocument/2006/relationships/oleObject" Target="../embeddings/oleObject108.bin"/><Relationship Id="rId43" Type="http://schemas.openxmlformats.org/officeDocument/2006/relationships/oleObject" Target="../embeddings/oleObject112.bin"/><Relationship Id="rId48" Type="http://schemas.openxmlformats.org/officeDocument/2006/relationships/image" Target="../media/image112.emf"/><Relationship Id="rId56" Type="http://schemas.openxmlformats.org/officeDocument/2006/relationships/image" Target="../media/image116.emf"/><Relationship Id="rId8" Type="http://schemas.openxmlformats.org/officeDocument/2006/relationships/image" Target="../media/image92.emf"/><Relationship Id="rId51" Type="http://schemas.openxmlformats.org/officeDocument/2006/relationships/oleObject" Target="../embeddings/oleObject116.bin"/><Relationship Id="rId3" Type="http://schemas.openxmlformats.org/officeDocument/2006/relationships/notesSlide" Target="../notesSlides/notesSlide1.xml"/><Relationship Id="rId12" Type="http://schemas.openxmlformats.org/officeDocument/2006/relationships/image" Target="../media/image94.emf"/><Relationship Id="rId17" Type="http://schemas.openxmlformats.org/officeDocument/2006/relationships/oleObject" Target="../embeddings/oleObject99.bin"/><Relationship Id="rId25" Type="http://schemas.openxmlformats.org/officeDocument/2006/relationships/oleObject" Target="../embeddings/oleObject103.bin"/><Relationship Id="rId33" Type="http://schemas.openxmlformats.org/officeDocument/2006/relationships/oleObject" Target="../embeddings/oleObject107.bin"/><Relationship Id="rId38" Type="http://schemas.openxmlformats.org/officeDocument/2006/relationships/image" Target="../media/image107.emf"/><Relationship Id="rId46" Type="http://schemas.openxmlformats.org/officeDocument/2006/relationships/image" Target="../media/image111.emf"/><Relationship Id="rId59" Type="http://schemas.openxmlformats.org/officeDocument/2006/relationships/oleObject" Target="../embeddings/oleObject120.bin"/><Relationship Id="rId20" Type="http://schemas.openxmlformats.org/officeDocument/2006/relationships/image" Target="../media/image98.emf"/><Relationship Id="rId41" Type="http://schemas.openxmlformats.org/officeDocument/2006/relationships/oleObject" Target="../embeddings/oleObject111.bin"/><Relationship Id="rId54" Type="http://schemas.openxmlformats.org/officeDocument/2006/relationships/image" Target="../media/image115.emf"/><Relationship Id="rId1" Type="http://schemas.openxmlformats.org/officeDocument/2006/relationships/vmlDrawing" Target="../drawings/vmlDrawing9.vml"/><Relationship Id="rId6" Type="http://schemas.openxmlformats.org/officeDocument/2006/relationships/image" Target="../media/image91.emf"/><Relationship Id="rId15" Type="http://schemas.openxmlformats.org/officeDocument/2006/relationships/oleObject" Target="../embeddings/oleObject98.bin"/><Relationship Id="rId23" Type="http://schemas.openxmlformats.org/officeDocument/2006/relationships/oleObject" Target="../embeddings/oleObject102.bin"/><Relationship Id="rId28" Type="http://schemas.openxmlformats.org/officeDocument/2006/relationships/image" Target="../media/image102.emf"/><Relationship Id="rId36" Type="http://schemas.openxmlformats.org/officeDocument/2006/relationships/image" Target="../media/image106.emf"/><Relationship Id="rId49" Type="http://schemas.openxmlformats.org/officeDocument/2006/relationships/oleObject" Target="../embeddings/oleObject115.bin"/><Relationship Id="rId57" Type="http://schemas.openxmlformats.org/officeDocument/2006/relationships/oleObject" Target="../embeddings/oleObject119.bin"/><Relationship Id="rId10" Type="http://schemas.openxmlformats.org/officeDocument/2006/relationships/image" Target="../media/image93.emf"/><Relationship Id="rId31" Type="http://schemas.openxmlformats.org/officeDocument/2006/relationships/oleObject" Target="../embeddings/oleObject106.bin"/><Relationship Id="rId44" Type="http://schemas.openxmlformats.org/officeDocument/2006/relationships/image" Target="../media/image110.emf"/><Relationship Id="rId52" Type="http://schemas.openxmlformats.org/officeDocument/2006/relationships/image" Target="../media/image114.emf"/><Relationship Id="rId60" Type="http://schemas.openxmlformats.org/officeDocument/2006/relationships/image" Target="../media/image118.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oleObject" Target="../embeddings/oleObject125.bin"/><Relationship Id="rId18" Type="http://schemas.openxmlformats.org/officeDocument/2006/relationships/oleObject" Target="../embeddings/oleObject128.bin"/><Relationship Id="rId3" Type="http://schemas.openxmlformats.org/officeDocument/2006/relationships/notesSlide" Target="../notesSlides/notesSlide2.xml"/><Relationship Id="rId21" Type="http://schemas.openxmlformats.org/officeDocument/2006/relationships/image" Target="../media/image127.wmf"/><Relationship Id="rId7" Type="http://schemas.openxmlformats.org/officeDocument/2006/relationships/image" Target="../media/image121.wmf"/><Relationship Id="rId12" Type="http://schemas.openxmlformats.org/officeDocument/2006/relationships/image" Target="../media/image123.wmf"/><Relationship Id="rId17" Type="http://schemas.openxmlformats.org/officeDocument/2006/relationships/oleObject" Target="../embeddings/oleObject127.bin"/><Relationship Id="rId2" Type="http://schemas.openxmlformats.org/officeDocument/2006/relationships/slideLayout" Target="../slideLayouts/slideLayout6.xml"/><Relationship Id="rId16" Type="http://schemas.openxmlformats.org/officeDocument/2006/relationships/image" Target="../media/image125.emf"/><Relationship Id="rId20" Type="http://schemas.openxmlformats.org/officeDocument/2006/relationships/oleObject" Target="../embeddings/oleObject129.bin"/><Relationship Id="rId1" Type="http://schemas.openxmlformats.org/officeDocument/2006/relationships/vmlDrawing" Target="../drawings/vmlDrawing10.vml"/><Relationship Id="rId6" Type="http://schemas.openxmlformats.org/officeDocument/2006/relationships/oleObject" Target="../embeddings/oleObject122.bin"/><Relationship Id="rId11" Type="http://schemas.openxmlformats.org/officeDocument/2006/relationships/oleObject" Target="../embeddings/oleObject124.bin"/><Relationship Id="rId5" Type="http://schemas.openxmlformats.org/officeDocument/2006/relationships/image" Target="../media/image120.wmf"/><Relationship Id="rId15" Type="http://schemas.openxmlformats.org/officeDocument/2006/relationships/oleObject" Target="../embeddings/oleObject126.bin"/><Relationship Id="rId23" Type="http://schemas.openxmlformats.org/officeDocument/2006/relationships/image" Target="../media/image128.emf"/><Relationship Id="rId10" Type="http://schemas.openxmlformats.org/officeDocument/2006/relationships/image" Target="../media/image129.jpeg"/><Relationship Id="rId19" Type="http://schemas.openxmlformats.org/officeDocument/2006/relationships/image" Target="../media/image126.wmf"/><Relationship Id="rId4" Type="http://schemas.openxmlformats.org/officeDocument/2006/relationships/oleObject" Target="../embeddings/oleObject121.bin"/><Relationship Id="rId9" Type="http://schemas.openxmlformats.org/officeDocument/2006/relationships/image" Target="../media/image122.wmf"/><Relationship Id="rId14" Type="http://schemas.openxmlformats.org/officeDocument/2006/relationships/image" Target="../media/image124.wmf"/><Relationship Id="rId22" Type="http://schemas.openxmlformats.org/officeDocument/2006/relationships/oleObject" Target="../embeddings/oleObject130.bin"/></Relationships>
</file>

<file path=ppt/slides/_rels/slide1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oleObject" Target="../embeddings/oleObject135.bin"/><Relationship Id="rId18" Type="http://schemas.openxmlformats.org/officeDocument/2006/relationships/oleObject" Target="../embeddings/oleObject138.bin"/><Relationship Id="rId26" Type="http://schemas.openxmlformats.org/officeDocument/2006/relationships/image" Target="../media/image140.emf"/><Relationship Id="rId3" Type="http://schemas.openxmlformats.org/officeDocument/2006/relationships/notesSlide" Target="../notesSlides/notesSlide4.xml"/><Relationship Id="rId21" Type="http://schemas.openxmlformats.org/officeDocument/2006/relationships/oleObject" Target="../embeddings/oleObject140.bin"/><Relationship Id="rId7" Type="http://schemas.openxmlformats.org/officeDocument/2006/relationships/oleObject" Target="../embeddings/oleObject132.bin"/><Relationship Id="rId12" Type="http://schemas.openxmlformats.org/officeDocument/2006/relationships/image" Target="../media/image134.wmf"/><Relationship Id="rId17" Type="http://schemas.openxmlformats.org/officeDocument/2006/relationships/image" Target="../media/image136.wmf"/><Relationship Id="rId25" Type="http://schemas.openxmlformats.org/officeDocument/2006/relationships/oleObject" Target="../embeddings/oleObject142.bin"/><Relationship Id="rId2" Type="http://schemas.openxmlformats.org/officeDocument/2006/relationships/slideLayout" Target="../slideLayouts/slideLayout6.xml"/><Relationship Id="rId16" Type="http://schemas.openxmlformats.org/officeDocument/2006/relationships/oleObject" Target="../embeddings/oleObject137.bin"/><Relationship Id="rId20" Type="http://schemas.openxmlformats.org/officeDocument/2006/relationships/image" Target="../media/image137.wmf"/><Relationship Id="rId1" Type="http://schemas.openxmlformats.org/officeDocument/2006/relationships/vmlDrawing" Target="../drawings/vmlDrawing11.vml"/><Relationship Id="rId6" Type="http://schemas.openxmlformats.org/officeDocument/2006/relationships/image" Target="../media/image131.wmf"/><Relationship Id="rId11" Type="http://schemas.openxmlformats.org/officeDocument/2006/relationships/oleObject" Target="../embeddings/oleObject134.bin"/><Relationship Id="rId24" Type="http://schemas.openxmlformats.org/officeDocument/2006/relationships/image" Target="../media/image139.wmf"/><Relationship Id="rId5" Type="http://schemas.openxmlformats.org/officeDocument/2006/relationships/oleObject" Target="../embeddings/oleObject131.bin"/><Relationship Id="rId15" Type="http://schemas.openxmlformats.org/officeDocument/2006/relationships/oleObject" Target="../embeddings/oleObject136.bin"/><Relationship Id="rId23" Type="http://schemas.openxmlformats.org/officeDocument/2006/relationships/oleObject" Target="../embeddings/oleObject141.bin"/><Relationship Id="rId10" Type="http://schemas.openxmlformats.org/officeDocument/2006/relationships/image" Target="../media/image133.wmf"/><Relationship Id="rId19" Type="http://schemas.openxmlformats.org/officeDocument/2006/relationships/oleObject" Target="../embeddings/oleObject139.bin"/><Relationship Id="rId4" Type="http://schemas.openxmlformats.org/officeDocument/2006/relationships/image" Target="../media/image130.jpeg"/><Relationship Id="rId9" Type="http://schemas.openxmlformats.org/officeDocument/2006/relationships/oleObject" Target="../embeddings/oleObject133.bin"/><Relationship Id="rId14" Type="http://schemas.openxmlformats.org/officeDocument/2006/relationships/image" Target="../media/image135.wmf"/><Relationship Id="rId22" Type="http://schemas.openxmlformats.org/officeDocument/2006/relationships/image" Target="../media/image138.wmf"/></Relationships>
</file>

<file path=ppt/slides/_rels/slide17.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48.bin"/><Relationship Id="rId18" Type="http://schemas.openxmlformats.org/officeDocument/2006/relationships/image" Target="../media/image148.wmf"/><Relationship Id="rId26" Type="http://schemas.openxmlformats.org/officeDocument/2006/relationships/image" Target="../media/image152.wmf"/><Relationship Id="rId3" Type="http://schemas.openxmlformats.org/officeDocument/2006/relationships/oleObject" Target="../embeddings/oleObject143.bin"/><Relationship Id="rId21" Type="http://schemas.openxmlformats.org/officeDocument/2006/relationships/oleObject" Target="../embeddings/oleObject152.bin"/><Relationship Id="rId7" Type="http://schemas.openxmlformats.org/officeDocument/2006/relationships/oleObject" Target="../embeddings/oleObject145.bin"/><Relationship Id="rId12" Type="http://schemas.openxmlformats.org/officeDocument/2006/relationships/image" Target="../media/image145.wmf"/><Relationship Id="rId17" Type="http://schemas.openxmlformats.org/officeDocument/2006/relationships/oleObject" Target="../embeddings/oleObject150.bin"/><Relationship Id="rId25" Type="http://schemas.openxmlformats.org/officeDocument/2006/relationships/oleObject" Target="../embeddings/oleObject154.bin"/><Relationship Id="rId2" Type="http://schemas.openxmlformats.org/officeDocument/2006/relationships/slideLayout" Target="../slideLayouts/slideLayout2.xml"/><Relationship Id="rId16" Type="http://schemas.openxmlformats.org/officeDocument/2006/relationships/image" Target="../media/image147.wmf"/><Relationship Id="rId20" Type="http://schemas.openxmlformats.org/officeDocument/2006/relationships/image" Target="../media/image149.wmf"/><Relationship Id="rId29" Type="http://schemas.openxmlformats.org/officeDocument/2006/relationships/oleObject" Target="../embeddings/oleObject156.bin"/><Relationship Id="rId1" Type="http://schemas.openxmlformats.org/officeDocument/2006/relationships/vmlDrawing" Target="../drawings/vmlDrawing12.vml"/><Relationship Id="rId6" Type="http://schemas.openxmlformats.org/officeDocument/2006/relationships/image" Target="../media/image142.wmf"/><Relationship Id="rId11" Type="http://schemas.openxmlformats.org/officeDocument/2006/relationships/oleObject" Target="../embeddings/oleObject147.bin"/><Relationship Id="rId24" Type="http://schemas.openxmlformats.org/officeDocument/2006/relationships/image" Target="../media/image151.wmf"/><Relationship Id="rId5" Type="http://schemas.openxmlformats.org/officeDocument/2006/relationships/oleObject" Target="../embeddings/oleObject144.bin"/><Relationship Id="rId15" Type="http://schemas.openxmlformats.org/officeDocument/2006/relationships/oleObject" Target="../embeddings/oleObject149.bin"/><Relationship Id="rId23" Type="http://schemas.openxmlformats.org/officeDocument/2006/relationships/oleObject" Target="../embeddings/oleObject153.bin"/><Relationship Id="rId28" Type="http://schemas.openxmlformats.org/officeDocument/2006/relationships/image" Target="../media/image153.wmf"/><Relationship Id="rId10" Type="http://schemas.openxmlformats.org/officeDocument/2006/relationships/image" Target="../media/image144.wmf"/><Relationship Id="rId19" Type="http://schemas.openxmlformats.org/officeDocument/2006/relationships/oleObject" Target="../embeddings/oleObject151.bin"/><Relationship Id="rId4" Type="http://schemas.openxmlformats.org/officeDocument/2006/relationships/image" Target="../media/image141.wmf"/><Relationship Id="rId9" Type="http://schemas.openxmlformats.org/officeDocument/2006/relationships/oleObject" Target="../embeddings/oleObject146.bin"/><Relationship Id="rId14" Type="http://schemas.openxmlformats.org/officeDocument/2006/relationships/image" Target="../media/image146.wmf"/><Relationship Id="rId22" Type="http://schemas.openxmlformats.org/officeDocument/2006/relationships/image" Target="../media/image150.wmf"/><Relationship Id="rId27" Type="http://schemas.openxmlformats.org/officeDocument/2006/relationships/oleObject" Target="../embeddings/oleObject155.bin"/><Relationship Id="rId30" Type="http://schemas.openxmlformats.org/officeDocument/2006/relationships/image" Target="../media/image154.wmf"/></Relationships>
</file>

<file path=ppt/slides/_rels/slide2.xml.rels><?xml version="1.0" encoding="UTF-8" standalone="yes"?>
<Relationships xmlns="http://schemas.openxmlformats.org/package/2006/relationships"><Relationship Id="rId3" Type="http://schemas.openxmlformats.org/officeDocument/2006/relationships/hyperlink" Target="https://uta.zoom.us/j/7254693109?pwd=ZG1Ec1JuRWdYenU3N1BFRVZqZDUvUT09" TargetMode="External"/><Relationship Id="rId2" Type="http://schemas.openxmlformats.org/officeDocument/2006/relationships/hyperlink" Target="https://doodle.com/poll/ypx7vtcbbbwxq47w?utm_source=poll&amp;utm_medium=li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image" Target="../media/image12.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7.bin"/><Relationship Id="rId18" Type="http://schemas.openxmlformats.org/officeDocument/2006/relationships/image" Target="../media/image20.w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17.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6.wmf"/><Relationship Id="rId19" Type="http://schemas.openxmlformats.org/officeDocument/2006/relationships/oleObject" Target="../embeddings/oleObject20.bin"/><Relationship Id="rId4" Type="http://schemas.openxmlformats.org/officeDocument/2006/relationships/image" Target="../media/image13.wmf"/><Relationship Id="rId9" Type="http://schemas.openxmlformats.org/officeDocument/2006/relationships/oleObject" Target="../embeddings/oleObject15.bin"/><Relationship Id="rId14" Type="http://schemas.openxmlformats.org/officeDocument/2006/relationships/image" Target="../media/image18.wmf"/><Relationship Id="rId22" Type="http://schemas.openxmlformats.org/officeDocument/2006/relationships/image" Target="../media/image22.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7.wmf"/><Relationship Id="rId18" Type="http://schemas.openxmlformats.org/officeDocument/2006/relationships/oleObject" Target="../embeddings/oleObject30.bin"/><Relationship Id="rId3" Type="http://schemas.openxmlformats.org/officeDocument/2006/relationships/oleObject" Target="../embeddings/oleObject22.bin"/><Relationship Id="rId21" Type="http://schemas.openxmlformats.org/officeDocument/2006/relationships/image" Target="../media/image31.emf"/><Relationship Id="rId7" Type="http://schemas.openxmlformats.org/officeDocument/2006/relationships/oleObject" Target="../embeddings/oleObject24.bin"/><Relationship Id="rId12" Type="http://schemas.openxmlformats.org/officeDocument/2006/relationships/oleObject" Target="../embeddings/oleObject27.bin"/><Relationship Id="rId17" Type="http://schemas.openxmlformats.org/officeDocument/2006/relationships/image" Target="../media/image29.emf"/><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oleObject" Target="../embeddings/oleObject31.bin"/><Relationship Id="rId1" Type="http://schemas.openxmlformats.org/officeDocument/2006/relationships/vmlDrawing" Target="../drawings/vmlDrawing3.vml"/><Relationship Id="rId6" Type="http://schemas.openxmlformats.org/officeDocument/2006/relationships/image" Target="../media/image24.wmf"/><Relationship Id="rId11" Type="http://schemas.openxmlformats.org/officeDocument/2006/relationships/image" Target="../media/image26.wmf"/><Relationship Id="rId5" Type="http://schemas.openxmlformats.org/officeDocument/2006/relationships/oleObject" Target="../embeddings/oleObject23.bin"/><Relationship Id="rId15" Type="http://schemas.openxmlformats.org/officeDocument/2006/relationships/image" Target="../media/image28.wmf"/><Relationship Id="rId23" Type="http://schemas.openxmlformats.org/officeDocument/2006/relationships/image" Target="../media/image32.emf"/><Relationship Id="rId10" Type="http://schemas.openxmlformats.org/officeDocument/2006/relationships/oleObject" Target="../embeddings/oleObject26.bin"/><Relationship Id="rId19" Type="http://schemas.openxmlformats.org/officeDocument/2006/relationships/image" Target="../media/image30.emf"/><Relationship Id="rId4" Type="http://schemas.openxmlformats.org/officeDocument/2006/relationships/image" Target="../media/image23.wmf"/><Relationship Id="rId9" Type="http://schemas.openxmlformats.org/officeDocument/2006/relationships/image" Target="../media/image25.wmf"/><Relationship Id="rId14" Type="http://schemas.openxmlformats.org/officeDocument/2006/relationships/oleObject" Target="../embeddings/oleObject28.bin"/><Relationship Id="rId22"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8.bin"/><Relationship Id="rId18" Type="http://schemas.openxmlformats.org/officeDocument/2006/relationships/image" Target="../media/image39.wmf"/><Relationship Id="rId26" Type="http://schemas.openxmlformats.org/officeDocument/2006/relationships/image" Target="../media/image42.wmf"/><Relationship Id="rId3" Type="http://schemas.openxmlformats.org/officeDocument/2006/relationships/oleObject" Target="../embeddings/oleObject33.bin"/><Relationship Id="rId21" Type="http://schemas.openxmlformats.org/officeDocument/2006/relationships/oleObject" Target="../embeddings/oleObject42.bin"/><Relationship Id="rId7" Type="http://schemas.openxmlformats.org/officeDocument/2006/relationships/oleObject" Target="../embeddings/oleObject35.bin"/><Relationship Id="rId12" Type="http://schemas.openxmlformats.org/officeDocument/2006/relationships/image" Target="../media/image36.wmf"/><Relationship Id="rId17" Type="http://schemas.openxmlformats.org/officeDocument/2006/relationships/oleObject" Target="../embeddings/oleObject40.bin"/><Relationship Id="rId25"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4.vml"/><Relationship Id="rId6" Type="http://schemas.openxmlformats.org/officeDocument/2006/relationships/image" Target="../media/image33.wmf"/><Relationship Id="rId11" Type="http://schemas.openxmlformats.org/officeDocument/2006/relationships/oleObject" Target="../embeddings/oleObject37.bin"/><Relationship Id="rId24" Type="http://schemas.openxmlformats.org/officeDocument/2006/relationships/image" Target="../media/image14.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43.wmf"/><Relationship Id="rId10" Type="http://schemas.openxmlformats.org/officeDocument/2006/relationships/image" Target="../media/image35.wmf"/><Relationship Id="rId19" Type="http://schemas.openxmlformats.org/officeDocument/2006/relationships/oleObject" Target="../embeddings/oleObject41.bin"/><Relationship Id="rId4" Type="http://schemas.openxmlformats.org/officeDocument/2006/relationships/image" Target="../media/image16.wmf"/><Relationship Id="rId9" Type="http://schemas.openxmlformats.org/officeDocument/2006/relationships/oleObject" Target="../embeddings/oleObject36.bin"/><Relationship Id="rId14" Type="http://schemas.openxmlformats.org/officeDocument/2006/relationships/image" Target="../media/image37.wmf"/><Relationship Id="rId22" Type="http://schemas.openxmlformats.org/officeDocument/2006/relationships/image" Target="../media/image41.wmf"/><Relationship Id="rId27" Type="http://schemas.openxmlformats.org/officeDocument/2006/relationships/oleObject" Target="../embeddings/oleObject45.bin"/></Relationships>
</file>

<file path=ppt/slides/_rels/slide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51.bin"/><Relationship Id="rId18" Type="http://schemas.openxmlformats.org/officeDocument/2006/relationships/image" Target="../media/image51.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48.emf"/><Relationship Id="rId17"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0.emf"/><Relationship Id="rId20" Type="http://schemas.openxmlformats.org/officeDocument/2006/relationships/image" Target="../media/image52.wmf"/><Relationship Id="rId1" Type="http://schemas.openxmlformats.org/officeDocument/2006/relationships/vmlDrawing" Target="../drawings/vmlDrawing5.vml"/><Relationship Id="rId6" Type="http://schemas.openxmlformats.org/officeDocument/2006/relationships/image" Target="../media/image45.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47.wmf"/><Relationship Id="rId19" Type="http://schemas.openxmlformats.org/officeDocument/2006/relationships/oleObject" Target="../embeddings/oleObject54.bin"/><Relationship Id="rId4" Type="http://schemas.openxmlformats.org/officeDocument/2006/relationships/image" Target="../media/image44.emf"/><Relationship Id="rId9" Type="http://schemas.openxmlformats.org/officeDocument/2006/relationships/oleObject" Target="../embeddings/oleObject49.bin"/><Relationship Id="rId14" Type="http://schemas.openxmlformats.org/officeDocument/2006/relationships/image" Target="../media/image49.wmf"/></Relationships>
</file>

<file path=ppt/slides/_rels/slide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March 22,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#12</a:t>
            </a:r>
          </a:p>
        </p:txBody>
      </p:sp>
      <p:sp>
        <p:nvSpPr>
          <p:cNvPr id="18438" name="Text Box 4"/>
          <p:cNvSpPr txBox="1">
            <a:spLocks noChangeArrowheads="1"/>
          </p:cNvSpPr>
          <p:nvPr/>
        </p:nvSpPr>
        <p:spPr bwMode="auto">
          <a:xfrm>
            <a:off x="2938283" y="1531203"/>
            <a:ext cx="295946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t>
            </a:r>
            <a:r>
              <a:rPr lang="en-US">
                <a:solidFill>
                  <a:schemeClr val="accent2"/>
                </a:solidFill>
                <a:latin typeface="Monotype Corsiva" pitchFamily="-84" charset="0"/>
              </a:rPr>
              <a:t>March 22, </a:t>
            </a:r>
            <a:r>
              <a:rPr lang="en-US" dirty="0">
                <a:solidFill>
                  <a:schemeClr val="accent2"/>
                </a:solidFill>
                <a:latin typeface="Monotype Corsiva" pitchFamily="-84" charset="0"/>
              </a:rPr>
              <a:t>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1628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CH5: Circular Motion and Gravitation </a:t>
            </a:r>
          </a:p>
          <a:p>
            <a:pPr marL="990600" lvl="1" indent="-533400">
              <a:spcBef>
                <a:spcPct val="20000"/>
              </a:spcBef>
              <a:buFont typeface="Arial"/>
              <a:buChar char="•"/>
            </a:pPr>
            <a:r>
              <a:rPr lang="en-US" sz="2800" dirty="0">
                <a:solidFill>
                  <a:srgbClr val="CC00CC"/>
                </a:solidFill>
                <a:latin typeface="Arial Narrow" pitchFamily="-84" charset="0"/>
              </a:rPr>
              <a:t>Newton’s Law of Universal Gravitation</a:t>
            </a:r>
          </a:p>
          <a:p>
            <a:pPr marL="609600" indent="-609600">
              <a:spcBef>
                <a:spcPct val="20000"/>
              </a:spcBef>
              <a:buFontTx/>
              <a:buChar char="•"/>
            </a:pPr>
            <a:r>
              <a:rPr lang="en-US" sz="3200" dirty="0">
                <a:solidFill>
                  <a:schemeClr val="accent2"/>
                </a:solidFill>
                <a:latin typeface="Arial Narrow" pitchFamily="-84" charset="0"/>
              </a:rPr>
              <a:t>CH6: Work and Energy </a:t>
            </a:r>
          </a:p>
          <a:p>
            <a:pPr marL="914400" lvl="1" indent="-457200">
              <a:spcBef>
                <a:spcPct val="20000"/>
              </a:spcBef>
              <a:buFont typeface="Arial"/>
              <a:buChar char="•"/>
            </a:pPr>
            <a:r>
              <a:rPr lang="en-US" sz="2800" dirty="0">
                <a:solidFill>
                  <a:srgbClr val="CC00CC"/>
                </a:solidFill>
                <a:latin typeface="Arial Narrow" pitchFamily="-84" charset="0"/>
              </a:rPr>
              <a:t>Done by a Constant Force</a:t>
            </a:r>
          </a:p>
          <a:p>
            <a:pPr marL="914400" lvl="1" indent="-457200">
              <a:spcBef>
                <a:spcPct val="20000"/>
              </a:spcBef>
              <a:buFont typeface="Arial"/>
              <a:buChar char="•"/>
            </a:pPr>
            <a:r>
              <a:rPr lang="en-US" sz="2800" dirty="0">
                <a:solidFill>
                  <a:srgbClr val="CC00CC"/>
                </a:solidFill>
                <a:latin typeface="Arial Narrow" pitchFamily="-84" charset="0"/>
              </a:rPr>
              <a:t>Scalar Product</a:t>
            </a:r>
          </a:p>
          <a:p>
            <a:pPr marL="914400" lvl="1" indent="-457200">
              <a:spcBef>
                <a:spcPct val="20000"/>
              </a:spcBef>
              <a:buFont typeface="Arial"/>
              <a:buChar char="•"/>
            </a:pPr>
            <a:r>
              <a:rPr lang="en-US" sz="2800" dirty="0">
                <a:solidFill>
                  <a:srgbClr val="CC00CC"/>
                </a:solidFill>
                <a:latin typeface="Arial Narrow" pitchFamily="-84" charset="0"/>
              </a:rPr>
              <a:t>Work Done by a Varying Force</a:t>
            </a:r>
          </a:p>
          <a:p>
            <a:pPr marL="914400" lvl="1" indent="-457200">
              <a:spcBef>
                <a:spcPct val="20000"/>
              </a:spcBef>
              <a:buFont typeface="Arial"/>
              <a:buChar char="•"/>
            </a:pPr>
            <a:r>
              <a:rPr lang="en-US" sz="2800" dirty="0">
                <a:solidFill>
                  <a:srgbClr val="CC00CC"/>
                </a:solidFill>
                <a:latin typeface="Arial Narrow" pitchFamily="-84" charset="0"/>
              </a:rPr>
              <a:t>Kinetic Energy  and the Work Energy Principle</a:t>
            </a:r>
          </a:p>
          <a:p>
            <a:pPr marL="990600" lvl="1" indent="-533400">
              <a:spcBef>
                <a:spcPct val="20000"/>
              </a:spcBef>
              <a:buFont typeface="Arial"/>
              <a:buChar char="•"/>
            </a:pPr>
            <a:endParaRPr lang="en-US" sz="2800" dirty="0">
              <a:solidFill>
                <a:srgbClr val="CC00CC"/>
              </a:solidFill>
              <a:latin typeface="Arial Narrow" pitchFamily="-84" charset="0"/>
            </a:endParaRPr>
          </a:p>
        </p:txBody>
      </p:sp>
      <p:sp>
        <p:nvSpPr>
          <p:cNvPr id="9" name="Text Box 11">
            <a:extLst>
              <a:ext uri="{FF2B5EF4-FFF2-40B4-BE49-F238E27FC236}">
                <a16:creationId xmlns:a16="http://schemas.microsoft.com/office/drawing/2014/main" id="{FB4C51A3-5686-744D-8561-3CEE0B39B18D}"/>
              </a:ext>
            </a:extLst>
          </p:cNvPr>
          <p:cNvSpPr txBox="1">
            <a:spLocks noChangeArrowheads="1"/>
          </p:cNvSpPr>
          <p:nvPr/>
        </p:nvSpPr>
        <p:spPr bwMode="auto">
          <a:xfrm>
            <a:off x="1023601" y="6019800"/>
            <a:ext cx="743459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#7, due 11pm, Tuesday, April 6!!</a:t>
            </a:r>
          </a:p>
        </p:txBody>
      </p:sp>
    </p:spTree>
    <p:extLst>
      <p:ext uri="{BB962C8B-B14F-4D97-AF65-F5344CB8AC3E}">
        <p14:creationId xmlns:p14="http://schemas.microsoft.com/office/powerpoint/2010/main" val="69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allAtOnce"/>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460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460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8CFD4E-64D1-9145-870D-670D588D31B4}"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46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Scalar Product of Two Vectors </a:t>
            </a:r>
          </a:p>
        </p:txBody>
      </p:sp>
      <p:sp>
        <p:nvSpPr>
          <p:cNvPr id="573443" name="Rectangle 3"/>
          <p:cNvSpPr>
            <a:spLocks noGrp="1" noChangeArrowheads="1"/>
          </p:cNvSpPr>
          <p:nvPr>
            <p:ph type="body" idx="1"/>
          </p:nvPr>
        </p:nvSpPr>
        <p:spPr>
          <a:xfrm>
            <a:off x="685800" y="838200"/>
            <a:ext cx="7772400" cy="838200"/>
          </a:xfrm>
        </p:spPr>
        <p:txBody>
          <a:bodyPr/>
          <a:lstStyle/>
          <a:p>
            <a:r>
              <a:rPr lang="en-US" sz="2400">
                <a:latin typeface="Arial Narrow" charset="0"/>
                <a:ea typeface="ＭＳ Ｐゴシック" charset="0"/>
                <a:cs typeface="ＭＳ Ｐゴシック" charset="0"/>
              </a:rPr>
              <a:t>Product of magnitude of the two vectors and the cosine of the angle between them</a:t>
            </a:r>
          </a:p>
        </p:txBody>
      </p:sp>
      <p:graphicFrame>
        <p:nvGraphicFramePr>
          <p:cNvPr id="573444" name="Object 2"/>
          <p:cNvGraphicFramePr>
            <a:graphicFrameLocks noChangeAspect="1"/>
          </p:cNvGraphicFramePr>
          <p:nvPr/>
        </p:nvGraphicFramePr>
        <p:xfrm>
          <a:off x="4419600" y="1295400"/>
          <a:ext cx="1042988" cy="390525"/>
        </p:xfrm>
        <a:graphic>
          <a:graphicData uri="http://schemas.openxmlformats.org/presentationml/2006/ole">
            <mc:AlternateContent xmlns:mc="http://schemas.openxmlformats.org/markup-compatibility/2006">
              <mc:Choice xmlns:v="urn:schemas-microsoft-com:vml" Requires="v">
                <p:oleObj spid="_x0000_s270268" name="Equation" r:id="rId3" imgW="457200" imgH="241300" progId="Equation.DSMT4">
                  <p:embed/>
                </p:oleObj>
              </mc:Choice>
              <mc:Fallback>
                <p:oleObj name="Equation" r:id="rId3" imgW="457200" imgH="241300" progId="Equation.DSMT4">
                  <p:embed/>
                  <p:pic>
                    <p:nvPicPr>
                      <p:cNvPr id="57344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1042988" cy="3905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5" name="Rectangle 5"/>
          <p:cNvSpPr>
            <a:spLocks noChangeArrowheads="1"/>
          </p:cNvSpPr>
          <p:nvPr/>
        </p:nvSpPr>
        <p:spPr bwMode="auto">
          <a:xfrm>
            <a:off x="609600" y="19050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is commutative</a:t>
            </a:r>
          </a:p>
        </p:txBody>
      </p:sp>
      <p:graphicFrame>
        <p:nvGraphicFramePr>
          <p:cNvPr id="573446" name="Object 3"/>
          <p:cNvGraphicFramePr>
            <a:graphicFrameLocks noChangeAspect="1"/>
          </p:cNvGraphicFramePr>
          <p:nvPr/>
        </p:nvGraphicFramePr>
        <p:xfrm>
          <a:off x="4076700" y="1947863"/>
          <a:ext cx="2236788" cy="603250"/>
        </p:xfrm>
        <a:graphic>
          <a:graphicData uri="http://schemas.openxmlformats.org/presentationml/2006/ole">
            <mc:AlternateContent xmlns:mc="http://schemas.openxmlformats.org/markup-compatibility/2006">
              <mc:Choice xmlns:v="urn:schemas-microsoft-com:vml" Requires="v">
                <p:oleObj spid="_x0000_s270269" name="Equation" r:id="rId5" imgW="1244600" imgH="368300" progId="Equation.DSMT4">
                  <p:embed/>
                </p:oleObj>
              </mc:Choice>
              <mc:Fallback>
                <p:oleObj name="Equation" r:id="rId5" imgW="1244600" imgH="368300" progId="Equation.DSMT4">
                  <p:embed/>
                  <p:pic>
                    <p:nvPicPr>
                      <p:cNvPr id="57344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1947863"/>
                        <a:ext cx="2236788" cy="603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7" name="Rectangle 7"/>
          <p:cNvSpPr>
            <a:spLocks noChangeArrowheads="1"/>
          </p:cNvSpPr>
          <p:nvPr/>
        </p:nvSpPr>
        <p:spPr bwMode="auto">
          <a:xfrm>
            <a:off x="609600" y="2590800"/>
            <a:ext cx="4191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follows the distribution law of multiplication</a:t>
            </a:r>
          </a:p>
        </p:txBody>
      </p:sp>
      <p:graphicFrame>
        <p:nvGraphicFramePr>
          <p:cNvPr id="573448" name="Object 4"/>
          <p:cNvGraphicFramePr>
            <a:graphicFrameLocks noChangeAspect="1"/>
          </p:cNvGraphicFramePr>
          <p:nvPr/>
        </p:nvGraphicFramePr>
        <p:xfrm>
          <a:off x="6515100" y="2620963"/>
          <a:ext cx="703263" cy="450850"/>
        </p:xfrm>
        <a:graphic>
          <a:graphicData uri="http://schemas.openxmlformats.org/presentationml/2006/ole">
            <mc:AlternateContent xmlns:mc="http://schemas.openxmlformats.org/markup-compatibility/2006">
              <mc:Choice xmlns:v="urn:schemas-microsoft-com:vml" Requires="v">
                <p:oleObj spid="_x0000_s270270" name="Equation" r:id="rId7" imgW="342900" imgH="241300" progId="Equation.DSMT4">
                  <p:embed/>
                </p:oleObj>
              </mc:Choice>
              <mc:Fallback>
                <p:oleObj name="Equation" r:id="rId7" imgW="342900" imgH="241300" progId="Equation.DSMT4">
                  <p:embed/>
                  <p:pic>
                    <p:nvPicPr>
                      <p:cNvPr id="57344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2620963"/>
                        <a:ext cx="703263" cy="4508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9" name="Rectangle 9"/>
          <p:cNvSpPr>
            <a:spLocks noChangeArrowheads="1"/>
          </p:cNvSpPr>
          <p:nvPr/>
        </p:nvSpPr>
        <p:spPr bwMode="auto">
          <a:xfrm>
            <a:off x="609600" y="3886200"/>
            <a:ext cx="701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How does scalar product look in terms of components?</a:t>
            </a:r>
          </a:p>
        </p:txBody>
      </p:sp>
      <p:graphicFrame>
        <p:nvGraphicFramePr>
          <p:cNvPr id="573450" name="Object 5"/>
          <p:cNvGraphicFramePr>
            <a:graphicFrameLocks noChangeAspect="1"/>
          </p:cNvGraphicFramePr>
          <p:nvPr/>
        </p:nvGraphicFramePr>
        <p:xfrm>
          <a:off x="941388" y="4389438"/>
          <a:ext cx="2436812" cy="590550"/>
        </p:xfrm>
        <a:graphic>
          <a:graphicData uri="http://schemas.openxmlformats.org/presentationml/2006/ole">
            <mc:AlternateContent xmlns:mc="http://schemas.openxmlformats.org/markup-compatibility/2006">
              <mc:Choice xmlns:v="urn:schemas-microsoft-com:vml" Requires="v">
                <p:oleObj spid="_x0000_s270271" name="Equation" r:id="rId9" imgW="1282700" imgH="368300" progId="Equation.DSMT4">
                  <p:embed/>
                </p:oleObj>
              </mc:Choice>
              <mc:Fallback>
                <p:oleObj name="Equation" r:id="rId9" imgW="1282700" imgH="368300" progId="Equation.DSMT4">
                  <p:embed/>
                  <p:pic>
                    <p:nvPicPr>
                      <p:cNvPr id="57345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1388" y="4389438"/>
                        <a:ext cx="2436812" cy="590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1" name="Object 6"/>
          <p:cNvGraphicFramePr>
            <a:graphicFrameLocks noChangeAspect="1"/>
          </p:cNvGraphicFramePr>
          <p:nvPr/>
        </p:nvGraphicFramePr>
        <p:xfrm>
          <a:off x="3989388" y="4389438"/>
          <a:ext cx="2436812" cy="590550"/>
        </p:xfrm>
        <a:graphic>
          <a:graphicData uri="http://schemas.openxmlformats.org/presentationml/2006/ole">
            <mc:AlternateContent xmlns:mc="http://schemas.openxmlformats.org/markup-compatibility/2006">
              <mc:Choice xmlns:v="urn:schemas-microsoft-com:vml" Requires="v">
                <p:oleObj spid="_x0000_s270272" name="Equation" r:id="rId11" imgW="1282700" imgH="368300" progId="Equation.DSMT4">
                  <p:embed/>
                </p:oleObj>
              </mc:Choice>
              <mc:Fallback>
                <p:oleObj name="Equation" r:id="rId11" imgW="1282700" imgH="368300" progId="Equation.DSMT4">
                  <p:embed/>
                  <p:pic>
                    <p:nvPicPr>
                      <p:cNvPr id="57345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9388" y="4389438"/>
                        <a:ext cx="2436812" cy="590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2" name="Object 7"/>
          <p:cNvGraphicFramePr>
            <a:graphicFrameLocks noChangeAspect="1"/>
          </p:cNvGraphicFramePr>
          <p:nvPr/>
        </p:nvGraphicFramePr>
        <p:xfrm>
          <a:off x="546100" y="5006975"/>
          <a:ext cx="3609975" cy="654050"/>
        </p:xfrm>
        <a:graphic>
          <a:graphicData uri="http://schemas.openxmlformats.org/presentationml/2006/ole">
            <mc:AlternateContent xmlns:mc="http://schemas.openxmlformats.org/markup-compatibility/2006">
              <mc:Choice xmlns:v="urn:schemas-microsoft-com:vml" Requires="v">
                <p:oleObj spid="_x0000_s270273" name="Equation" r:id="rId13" imgW="2857500" imgH="482600" progId="Equation.DSMT4">
                  <p:embed/>
                </p:oleObj>
              </mc:Choice>
              <mc:Fallback>
                <p:oleObj name="Equation" r:id="rId13" imgW="2857500" imgH="482600" progId="Equation.DSMT4">
                  <p:embed/>
                  <p:pic>
                    <p:nvPicPr>
                      <p:cNvPr id="57345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100" y="5006975"/>
                        <a:ext cx="3609975" cy="6540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3" name="Object 8"/>
          <p:cNvGraphicFramePr>
            <a:graphicFrameLocks noChangeAspect="1"/>
          </p:cNvGraphicFramePr>
          <p:nvPr/>
        </p:nvGraphicFramePr>
        <p:xfrm>
          <a:off x="4160838" y="5029200"/>
          <a:ext cx="3394075" cy="609600"/>
        </p:xfrm>
        <a:graphic>
          <a:graphicData uri="http://schemas.openxmlformats.org/presentationml/2006/ole">
            <mc:AlternateContent xmlns:mc="http://schemas.openxmlformats.org/markup-compatibility/2006">
              <mc:Choice xmlns:v="urn:schemas-microsoft-com:vml" Requires="v">
                <p:oleObj spid="_x0000_s270274" name="Equation" r:id="rId15" imgW="2108160" imgH="431640" progId="Equation.DSMT4">
                  <p:embed/>
                </p:oleObj>
              </mc:Choice>
              <mc:Fallback>
                <p:oleObj name="Equation" r:id="rId15" imgW="2108160" imgH="431640" progId="Equation.DSMT4">
                  <p:embed/>
                  <p:pic>
                    <p:nvPicPr>
                      <p:cNvPr id="57345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0838" y="5029200"/>
                        <a:ext cx="3394075" cy="609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4" name="Object 9"/>
          <p:cNvGraphicFramePr>
            <a:graphicFrameLocks noChangeAspect="1"/>
          </p:cNvGraphicFramePr>
          <p:nvPr/>
        </p:nvGraphicFramePr>
        <p:xfrm>
          <a:off x="4683125" y="3352800"/>
          <a:ext cx="1717675" cy="473075"/>
        </p:xfrm>
        <a:graphic>
          <a:graphicData uri="http://schemas.openxmlformats.org/presentationml/2006/ole">
            <mc:AlternateContent xmlns:mc="http://schemas.openxmlformats.org/markup-compatibility/2006">
              <mc:Choice xmlns:v="urn:schemas-microsoft-com:vml" Requires="v">
                <p:oleObj spid="_x0000_s270275" name="Equation" r:id="rId17" imgW="1066680" imgH="304560" progId="Equation.3">
                  <p:embed/>
                </p:oleObj>
              </mc:Choice>
              <mc:Fallback>
                <p:oleObj name="Equation" r:id="rId17" imgW="1066680" imgH="304560" progId="Equation.3">
                  <p:embed/>
                  <p:pic>
                    <p:nvPicPr>
                      <p:cNvPr id="57345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25" y="3352800"/>
                        <a:ext cx="1717675" cy="4730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5" name="Object 10"/>
          <p:cNvGraphicFramePr>
            <a:graphicFrameLocks noChangeAspect="1"/>
          </p:cNvGraphicFramePr>
          <p:nvPr/>
        </p:nvGraphicFramePr>
        <p:xfrm>
          <a:off x="6740525" y="3352800"/>
          <a:ext cx="1717675" cy="473075"/>
        </p:xfrm>
        <a:graphic>
          <a:graphicData uri="http://schemas.openxmlformats.org/presentationml/2006/ole">
            <mc:AlternateContent xmlns:mc="http://schemas.openxmlformats.org/markup-compatibility/2006">
              <mc:Choice xmlns:v="urn:schemas-microsoft-com:vml" Requires="v">
                <p:oleObj spid="_x0000_s270276" name="Equation" r:id="rId19" imgW="1066680" imgH="304560" progId="Equation.3">
                  <p:embed/>
                </p:oleObj>
              </mc:Choice>
              <mc:Fallback>
                <p:oleObj name="Equation" r:id="rId19" imgW="1066680" imgH="304560" progId="Equation.3">
                  <p:embed/>
                  <p:pic>
                    <p:nvPicPr>
                      <p:cNvPr id="573455"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40525" y="3352800"/>
                        <a:ext cx="1717675" cy="4730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56" name="Rectangle 16"/>
          <p:cNvSpPr>
            <a:spLocks noChangeArrowheads="1"/>
          </p:cNvSpPr>
          <p:nvPr/>
        </p:nvSpPr>
        <p:spPr bwMode="auto">
          <a:xfrm>
            <a:off x="609600" y="3352800"/>
            <a:ext cx="4267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Scalar products of Unit Vectors</a:t>
            </a:r>
          </a:p>
        </p:txBody>
      </p:sp>
      <p:graphicFrame>
        <p:nvGraphicFramePr>
          <p:cNvPr id="573457" name="Object 11"/>
          <p:cNvGraphicFramePr>
            <a:graphicFrameLocks noChangeAspect="1"/>
          </p:cNvGraphicFramePr>
          <p:nvPr/>
        </p:nvGraphicFramePr>
        <p:xfrm>
          <a:off x="2895600" y="5626100"/>
          <a:ext cx="1008063" cy="511175"/>
        </p:xfrm>
        <a:graphic>
          <a:graphicData uri="http://schemas.openxmlformats.org/presentationml/2006/ole">
            <mc:AlternateContent xmlns:mc="http://schemas.openxmlformats.org/markup-compatibility/2006">
              <mc:Choice xmlns:v="urn:schemas-microsoft-com:vml" Requires="v">
                <p:oleObj spid="_x0000_s270277" name="Equation" r:id="rId21" imgW="457200" imgH="241300" progId="Equation.DSMT4">
                  <p:embed/>
                </p:oleObj>
              </mc:Choice>
              <mc:Fallback>
                <p:oleObj name="Equation" r:id="rId21" imgW="457200" imgH="241300" progId="Equation.DSMT4">
                  <p:embed/>
                  <p:pic>
                    <p:nvPicPr>
                      <p:cNvPr id="573457"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95600" y="5626100"/>
                        <a:ext cx="1008063" cy="5111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8" name="Object 12"/>
          <p:cNvGraphicFramePr>
            <a:graphicFrameLocks noChangeAspect="1"/>
          </p:cNvGraphicFramePr>
          <p:nvPr/>
        </p:nvGraphicFramePr>
        <p:xfrm>
          <a:off x="5467350" y="1285875"/>
          <a:ext cx="1314450" cy="593725"/>
        </p:xfrm>
        <a:graphic>
          <a:graphicData uri="http://schemas.openxmlformats.org/presentationml/2006/ole">
            <mc:AlternateContent xmlns:mc="http://schemas.openxmlformats.org/markup-compatibility/2006">
              <mc:Choice xmlns:v="urn:schemas-microsoft-com:vml" Requires="v">
                <p:oleObj spid="_x0000_s270278" name="Equation" r:id="rId23" imgW="698500" imgH="368300" progId="Equation.DSMT4">
                  <p:embed/>
                </p:oleObj>
              </mc:Choice>
              <mc:Fallback>
                <p:oleObj name="Equation" r:id="rId23" imgW="698500" imgH="368300" progId="Equation.DSMT4">
                  <p:embed/>
                  <p:pic>
                    <p:nvPicPr>
                      <p:cNvPr id="573458"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7350" y="1285875"/>
                        <a:ext cx="1314450" cy="5937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9" name="Object 13"/>
          <p:cNvGraphicFramePr>
            <a:graphicFrameLocks noChangeAspect="1"/>
          </p:cNvGraphicFramePr>
          <p:nvPr/>
        </p:nvGraphicFramePr>
        <p:xfrm>
          <a:off x="6335713" y="1946275"/>
          <a:ext cx="1460500" cy="603250"/>
        </p:xfrm>
        <a:graphic>
          <a:graphicData uri="http://schemas.openxmlformats.org/presentationml/2006/ole">
            <mc:AlternateContent xmlns:mc="http://schemas.openxmlformats.org/markup-compatibility/2006">
              <mc:Choice xmlns:v="urn:schemas-microsoft-com:vml" Requires="v">
                <p:oleObj spid="_x0000_s270279" name="Equation" r:id="rId25" imgW="812800" imgH="368300" progId="Equation.DSMT4">
                  <p:embed/>
                </p:oleObj>
              </mc:Choice>
              <mc:Fallback>
                <p:oleObj name="Equation" r:id="rId25" imgW="812800" imgH="368300" progId="Equation.DSMT4">
                  <p:embed/>
                  <p:pic>
                    <p:nvPicPr>
                      <p:cNvPr id="57345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35713" y="1946275"/>
                        <a:ext cx="1460500" cy="603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0" name="Object 14"/>
          <p:cNvGraphicFramePr>
            <a:graphicFrameLocks noChangeAspect="1"/>
          </p:cNvGraphicFramePr>
          <p:nvPr/>
        </p:nvGraphicFramePr>
        <p:xfrm>
          <a:off x="7796213" y="1955800"/>
          <a:ext cx="617537" cy="496888"/>
        </p:xfrm>
        <a:graphic>
          <a:graphicData uri="http://schemas.openxmlformats.org/presentationml/2006/ole">
            <mc:AlternateContent xmlns:mc="http://schemas.openxmlformats.org/markup-compatibility/2006">
              <mc:Choice xmlns:v="urn:schemas-microsoft-com:vml" Requires="v">
                <p:oleObj spid="_x0000_s270280" name="Equation" r:id="rId27" imgW="342900" imgH="241300" progId="Equation.DSMT4">
                  <p:embed/>
                </p:oleObj>
              </mc:Choice>
              <mc:Fallback>
                <p:oleObj name="Equation" r:id="rId27" imgW="342900" imgH="241300" progId="Equation.DSMT4">
                  <p:embed/>
                  <p:pic>
                    <p:nvPicPr>
                      <p:cNvPr id="57346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96213" y="1955800"/>
                        <a:ext cx="617537" cy="4968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1" name="Object 15"/>
          <p:cNvGraphicFramePr>
            <a:graphicFrameLocks noChangeAspect="1"/>
          </p:cNvGraphicFramePr>
          <p:nvPr/>
        </p:nvGraphicFramePr>
        <p:xfrm>
          <a:off x="4868863" y="2562225"/>
          <a:ext cx="1689100" cy="687388"/>
        </p:xfrm>
        <a:graphic>
          <a:graphicData uri="http://schemas.openxmlformats.org/presentationml/2006/ole">
            <mc:AlternateContent xmlns:mc="http://schemas.openxmlformats.org/markup-compatibility/2006">
              <mc:Choice xmlns:v="urn:schemas-microsoft-com:vml" Requires="v">
                <p:oleObj spid="_x0000_s270281" name="Equation" r:id="rId29" imgW="825500" imgH="368300" progId="Equation.DSMT4">
                  <p:embed/>
                </p:oleObj>
              </mc:Choice>
              <mc:Fallback>
                <p:oleObj name="Equation" r:id="rId29" imgW="825500" imgH="368300" progId="Equation.DSMT4">
                  <p:embed/>
                  <p:pic>
                    <p:nvPicPr>
                      <p:cNvPr id="573461"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68863" y="2562225"/>
                        <a:ext cx="1689100" cy="6873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2" name="Object 16"/>
          <p:cNvGraphicFramePr>
            <a:graphicFrameLocks noChangeAspect="1"/>
          </p:cNvGraphicFramePr>
          <p:nvPr/>
        </p:nvGraphicFramePr>
        <p:xfrm>
          <a:off x="6408738" y="3429000"/>
          <a:ext cx="247650" cy="381000"/>
        </p:xfrm>
        <a:graphic>
          <a:graphicData uri="http://schemas.openxmlformats.org/presentationml/2006/ole">
            <mc:AlternateContent xmlns:mc="http://schemas.openxmlformats.org/markup-compatibility/2006">
              <mc:Choice xmlns:v="urn:schemas-microsoft-com:vml" Requires="v">
                <p:oleObj spid="_x0000_s270282" name="Equation" r:id="rId31" imgW="88560" imgH="164880" progId="Equation.3">
                  <p:embed/>
                </p:oleObj>
              </mc:Choice>
              <mc:Fallback>
                <p:oleObj name="Equation" r:id="rId31" imgW="88560" imgH="164880" progId="Equation.3">
                  <p:embed/>
                  <p:pic>
                    <p:nvPicPr>
                      <p:cNvPr id="57346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08738" y="3429000"/>
                        <a:ext cx="247650"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3" name="Object 17"/>
          <p:cNvGraphicFramePr>
            <a:graphicFrameLocks noChangeAspect="1"/>
          </p:cNvGraphicFramePr>
          <p:nvPr/>
        </p:nvGraphicFramePr>
        <p:xfrm>
          <a:off x="8405813" y="3429000"/>
          <a:ext cx="388937" cy="457200"/>
        </p:xfrm>
        <a:graphic>
          <a:graphicData uri="http://schemas.openxmlformats.org/presentationml/2006/ole">
            <mc:AlternateContent xmlns:mc="http://schemas.openxmlformats.org/markup-compatibility/2006">
              <mc:Choice xmlns:v="urn:schemas-microsoft-com:vml" Requires="v">
                <p:oleObj spid="_x0000_s270283" name="Equation" r:id="rId33" imgW="126720" imgH="177480" progId="Equation.3">
                  <p:embed/>
                </p:oleObj>
              </mc:Choice>
              <mc:Fallback>
                <p:oleObj name="Equation" r:id="rId33" imgW="126720" imgH="177480" progId="Equation.3">
                  <p:embed/>
                  <p:pic>
                    <p:nvPicPr>
                      <p:cNvPr id="573463"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405813" y="3429000"/>
                        <a:ext cx="388937" cy="457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4" name="Object 18"/>
          <p:cNvGraphicFramePr>
            <a:graphicFrameLocks noChangeAspect="1"/>
          </p:cNvGraphicFramePr>
          <p:nvPr/>
        </p:nvGraphicFramePr>
        <p:xfrm>
          <a:off x="3886200" y="5713413"/>
          <a:ext cx="1144588" cy="484187"/>
        </p:xfrm>
        <a:graphic>
          <a:graphicData uri="http://schemas.openxmlformats.org/presentationml/2006/ole">
            <mc:AlternateContent xmlns:mc="http://schemas.openxmlformats.org/markup-compatibility/2006">
              <mc:Choice xmlns:v="urn:schemas-microsoft-com:vml" Requires="v">
                <p:oleObj spid="_x0000_s270284" name="Equation" r:id="rId35" imgW="457200" imgH="228600" progId="Equation.DSMT4">
                  <p:embed/>
                </p:oleObj>
              </mc:Choice>
              <mc:Fallback>
                <p:oleObj name="Equation" r:id="rId35" imgW="457200" imgH="228600" progId="Equation.DSMT4">
                  <p:embed/>
                  <p:pic>
                    <p:nvPicPr>
                      <p:cNvPr id="57346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86200" y="5713413"/>
                        <a:ext cx="1144588" cy="4841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5" name="Object 19"/>
          <p:cNvGraphicFramePr>
            <a:graphicFrameLocks noChangeAspect="1"/>
          </p:cNvGraphicFramePr>
          <p:nvPr/>
        </p:nvGraphicFramePr>
        <p:xfrm>
          <a:off x="5029200" y="5699125"/>
          <a:ext cx="1181100" cy="511175"/>
        </p:xfrm>
        <a:graphic>
          <a:graphicData uri="http://schemas.openxmlformats.org/presentationml/2006/ole">
            <mc:AlternateContent xmlns:mc="http://schemas.openxmlformats.org/markup-compatibility/2006">
              <mc:Choice xmlns:v="urn:schemas-microsoft-com:vml" Requires="v">
                <p:oleObj spid="_x0000_s270285" name="Equation" r:id="rId37" imgW="469800" imgH="241200" progId="Equation.DSMT4">
                  <p:embed/>
                </p:oleObj>
              </mc:Choice>
              <mc:Fallback>
                <p:oleObj name="Equation" r:id="rId37" imgW="469800" imgH="241200" progId="Equation.DSMT4">
                  <p:embed/>
                  <p:pic>
                    <p:nvPicPr>
                      <p:cNvPr id="573465" name="Object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29200" y="5699125"/>
                        <a:ext cx="1181100" cy="5111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6" name="Object 20"/>
          <p:cNvGraphicFramePr>
            <a:graphicFrameLocks noChangeAspect="1"/>
          </p:cNvGraphicFramePr>
          <p:nvPr/>
        </p:nvGraphicFramePr>
        <p:xfrm>
          <a:off x="6172200" y="5713413"/>
          <a:ext cx="833438" cy="484187"/>
        </p:xfrm>
        <a:graphic>
          <a:graphicData uri="http://schemas.openxmlformats.org/presentationml/2006/ole">
            <mc:AlternateContent xmlns:mc="http://schemas.openxmlformats.org/markup-compatibility/2006">
              <mc:Choice xmlns:v="urn:schemas-microsoft-com:vml" Requires="v">
                <p:oleObj spid="_x0000_s270286" name="Equation" r:id="rId39" imgW="330120" imgH="228600" progId="Equation.DSMT4">
                  <p:embed/>
                </p:oleObj>
              </mc:Choice>
              <mc:Fallback>
                <p:oleObj name="Equation" r:id="rId39" imgW="330120" imgH="228600" progId="Equation.DSMT4">
                  <p:embed/>
                  <p:pic>
                    <p:nvPicPr>
                      <p:cNvPr id="573466" name="Object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713413"/>
                        <a:ext cx="833438" cy="4841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27"/>
          <p:cNvGrpSpPr>
            <a:grpSpLocks/>
          </p:cNvGrpSpPr>
          <p:nvPr/>
        </p:nvGrpSpPr>
        <p:grpSpPr bwMode="auto">
          <a:xfrm>
            <a:off x="7696200" y="5105400"/>
            <a:ext cx="1219200" cy="1081088"/>
            <a:chOff x="4848" y="3216"/>
            <a:chExt cx="768" cy="681"/>
          </a:xfrm>
        </p:grpSpPr>
        <p:sp>
          <p:nvSpPr>
            <p:cNvPr id="24609" name="Oval 28"/>
            <p:cNvSpPr>
              <a:spLocks noChangeArrowheads="1"/>
            </p:cNvSpPr>
            <p:nvPr/>
          </p:nvSpPr>
          <p:spPr bwMode="auto">
            <a:xfrm>
              <a:off x="4848" y="3216"/>
              <a:ext cx="768" cy="288"/>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10" name="Text Box 29"/>
            <p:cNvSpPr txBox="1">
              <a:spLocks noChangeArrowheads="1"/>
            </p:cNvSpPr>
            <p:nvPr/>
          </p:nvSpPr>
          <p:spPr bwMode="auto">
            <a:xfrm>
              <a:off x="5251" y="3648"/>
              <a:ext cx="269" cy="249"/>
            </a:xfrm>
            <a:prstGeom prst="rect">
              <a:avLst/>
            </a:prstGeom>
            <a:solidFill>
              <a:srgbClr val="FFFFCC"/>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=0</a:t>
              </a:r>
            </a:p>
          </p:txBody>
        </p:sp>
        <p:cxnSp>
          <p:nvCxnSpPr>
            <p:cNvPr id="24611" name="AutoShape 30"/>
            <p:cNvCxnSpPr>
              <a:cxnSpLocks noChangeShapeType="1"/>
              <a:stCxn id="24609" idx="3"/>
              <a:endCxn id="24610" idx="1"/>
            </p:cNvCxnSpPr>
            <p:nvPr/>
          </p:nvCxnSpPr>
          <p:spPr bwMode="auto">
            <a:xfrm rot="16200000" flipH="1">
              <a:off x="4950" y="3481"/>
              <a:ext cx="302" cy="282"/>
            </a:xfrm>
            <a:prstGeom prst="curvedConnector2">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cxnSp>
      </p:grpSp>
      <p:graphicFrame>
        <p:nvGraphicFramePr>
          <p:cNvPr id="573471" name="Object 21"/>
          <p:cNvGraphicFramePr>
            <a:graphicFrameLocks noChangeAspect="1"/>
          </p:cNvGraphicFramePr>
          <p:nvPr/>
        </p:nvGraphicFramePr>
        <p:xfrm>
          <a:off x="7545388" y="5181600"/>
          <a:ext cx="1370012" cy="215900"/>
        </p:xfrm>
        <a:graphic>
          <a:graphicData uri="http://schemas.openxmlformats.org/presentationml/2006/ole">
            <mc:AlternateContent xmlns:mc="http://schemas.openxmlformats.org/markup-compatibility/2006">
              <mc:Choice xmlns:v="urn:schemas-microsoft-com:vml" Requires="v">
                <p:oleObj spid="_x0000_s270287" name="Equation" r:id="rId41" imgW="850680" imgH="152280" progId="Equation.DSMT4">
                  <p:embed/>
                </p:oleObj>
              </mc:Choice>
              <mc:Fallback>
                <p:oleObj name="Equation" r:id="rId41" imgW="850680" imgH="152280" progId="Equation.DSMT4">
                  <p:embed/>
                  <p:pic>
                    <p:nvPicPr>
                      <p:cNvPr id="573471" name="Object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45388" y="5181600"/>
                        <a:ext cx="1370012" cy="2159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72" name="Object 22"/>
          <p:cNvGraphicFramePr>
            <a:graphicFrameLocks noChangeAspect="1"/>
          </p:cNvGraphicFramePr>
          <p:nvPr/>
        </p:nvGraphicFramePr>
        <p:xfrm>
          <a:off x="7200900" y="2622550"/>
          <a:ext cx="884238" cy="450850"/>
        </p:xfrm>
        <a:graphic>
          <a:graphicData uri="http://schemas.openxmlformats.org/presentationml/2006/ole">
            <mc:AlternateContent xmlns:mc="http://schemas.openxmlformats.org/markup-compatibility/2006">
              <mc:Choice xmlns:v="urn:schemas-microsoft-com:vml" Requires="v">
                <p:oleObj spid="_x0000_s270288" name="Equation" r:id="rId43" imgW="431800" imgH="241300" progId="Equation.DSMT4">
                  <p:embed/>
                </p:oleObj>
              </mc:Choice>
              <mc:Fallback>
                <p:oleObj name="Equation" r:id="rId43" imgW="431800" imgH="241300" progId="Equation.DSMT4">
                  <p:embed/>
                  <p:pic>
                    <p:nvPicPr>
                      <p:cNvPr id="573472"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200900" y="2622550"/>
                        <a:ext cx="884238" cy="4508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38100">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62100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wipe(left)">
                                      <p:cBhvr>
                                        <p:cTn id="7" dur="500"/>
                                        <p:tgtEl>
                                          <p:spTgt spid="573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573444"/>
                                        </p:tgtEl>
                                        <p:attrNameLst>
                                          <p:attrName>style.visibility</p:attrName>
                                        </p:attrNameLst>
                                      </p:cBhvr>
                                      <p:to>
                                        <p:strVal val="visible"/>
                                      </p:to>
                                    </p:set>
                                    <p:animEffect transition="in" filter="wipe(left)">
                                      <p:cBhvr>
                                        <p:cTn id="12" dur="500"/>
                                        <p:tgtEl>
                                          <p:spTgt spid="573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573458"/>
                                        </p:tgtEl>
                                        <p:attrNameLst>
                                          <p:attrName>style.visibility</p:attrName>
                                        </p:attrNameLst>
                                      </p:cBhvr>
                                      <p:to>
                                        <p:strVal val="visible"/>
                                      </p:to>
                                    </p:set>
                                    <p:animEffect transition="in" filter="wipe(left)">
                                      <p:cBhvr>
                                        <p:cTn id="17" dur="500"/>
                                        <p:tgtEl>
                                          <p:spTgt spid="5734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73445">
                                            <p:txEl>
                                              <p:pRg st="0" end="0"/>
                                            </p:txEl>
                                          </p:spTgt>
                                        </p:tgtEl>
                                        <p:attrNameLst>
                                          <p:attrName>style.visibility</p:attrName>
                                        </p:attrNameLst>
                                      </p:cBhvr>
                                      <p:to>
                                        <p:strVal val="visible"/>
                                      </p:to>
                                    </p:set>
                                    <p:animEffect transition="in" filter="wipe(left)">
                                      <p:cBhvr>
                                        <p:cTn id="22" dur="500"/>
                                        <p:tgtEl>
                                          <p:spTgt spid="57344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573446"/>
                                        </p:tgtEl>
                                        <p:attrNameLst>
                                          <p:attrName>style.visibility</p:attrName>
                                        </p:attrNameLst>
                                      </p:cBhvr>
                                      <p:to>
                                        <p:strVal val="visible"/>
                                      </p:to>
                                    </p:set>
                                    <p:animEffect transition="in" filter="wipe(left)">
                                      <p:cBhvr>
                                        <p:cTn id="27" dur="500"/>
                                        <p:tgtEl>
                                          <p:spTgt spid="573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573459"/>
                                        </p:tgtEl>
                                        <p:attrNameLst>
                                          <p:attrName>style.visibility</p:attrName>
                                        </p:attrNameLst>
                                      </p:cBhvr>
                                      <p:to>
                                        <p:strVal val="visible"/>
                                      </p:to>
                                    </p:set>
                                    <p:animEffect transition="in" filter="wipe(left)">
                                      <p:cBhvr>
                                        <p:cTn id="32" dur="500"/>
                                        <p:tgtEl>
                                          <p:spTgt spid="5734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573460"/>
                                        </p:tgtEl>
                                        <p:attrNameLst>
                                          <p:attrName>style.visibility</p:attrName>
                                        </p:attrNameLst>
                                      </p:cBhvr>
                                      <p:to>
                                        <p:strVal val="visible"/>
                                      </p:to>
                                    </p:set>
                                    <p:animEffect transition="in" filter="wipe(left)">
                                      <p:cBhvr>
                                        <p:cTn id="37" dur="500"/>
                                        <p:tgtEl>
                                          <p:spTgt spid="5734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573447">
                                            <p:txEl>
                                              <p:pRg st="0" end="0"/>
                                            </p:txEl>
                                          </p:spTgt>
                                        </p:tgtEl>
                                        <p:attrNameLst>
                                          <p:attrName>style.visibility</p:attrName>
                                        </p:attrNameLst>
                                      </p:cBhvr>
                                      <p:to>
                                        <p:strVal val="visible"/>
                                      </p:to>
                                    </p:set>
                                    <p:animEffect transition="in" filter="wipe(left)">
                                      <p:cBhvr>
                                        <p:cTn id="42" dur="500"/>
                                        <p:tgtEl>
                                          <p:spTgt spid="57344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573461"/>
                                        </p:tgtEl>
                                        <p:attrNameLst>
                                          <p:attrName>style.visibility</p:attrName>
                                        </p:attrNameLst>
                                      </p:cBhvr>
                                      <p:to>
                                        <p:strVal val="visible"/>
                                      </p:to>
                                    </p:set>
                                    <p:animEffect transition="in" filter="wipe(left)">
                                      <p:cBhvr>
                                        <p:cTn id="47" dur="500"/>
                                        <p:tgtEl>
                                          <p:spTgt spid="57346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573448"/>
                                        </p:tgtEl>
                                        <p:attrNameLst>
                                          <p:attrName>style.visibility</p:attrName>
                                        </p:attrNameLst>
                                      </p:cBhvr>
                                      <p:to>
                                        <p:strVal val="visible"/>
                                      </p:to>
                                    </p:set>
                                    <p:animEffect transition="in" filter="wipe(left)">
                                      <p:cBhvr>
                                        <p:cTn id="52" dur="500"/>
                                        <p:tgtEl>
                                          <p:spTgt spid="5734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573472"/>
                                        </p:tgtEl>
                                        <p:attrNameLst>
                                          <p:attrName>style.visibility</p:attrName>
                                        </p:attrNameLst>
                                      </p:cBhvr>
                                      <p:to>
                                        <p:strVal val="visible"/>
                                      </p:to>
                                    </p:set>
                                    <p:animEffect transition="in" filter="wipe(left)">
                                      <p:cBhvr>
                                        <p:cTn id="57" dur="500"/>
                                        <p:tgtEl>
                                          <p:spTgt spid="5734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573456">
                                            <p:txEl>
                                              <p:pRg st="0" end="0"/>
                                            </p:txEl>
                                          </p:spTgt>
                                        </p:tgtEl>
                                        <p:attrNameLst>
                                          <p:attrName>style.visibility</p:attrName>
                                        </p:attrNameLst>
                                      </p:cBhvr>
                                      <p:to>
                                        <p:strVal val="visible"/>
                                      </p:to>
                                    </p:set>
                                    <p:animEffect transition="in" filter="wipe(left)">
                                      <p:cBhvr>
                                        <p:cTn id="62" dur="500"/>
                                        <p:tgtEl>
                                          <p:spTgt spid="573456">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573454"/>
                                        </p:tgtEl>
                                        <p:attrNameLst>
                                          <p:attrName>style.visibility</p:attrName>
                                        </p:attrNameLst>
                                      </p:cBhvr>
                                      <p:to>
                                        <p:strVal val="visible"/>
                                      </p:to>
                                    </p:set>
                                    <p:animEffect transition="in" filter="wipe(left)">
                                      <p:cBhvr>
                                        <p:cTn id="67" dur="500"/>
                                        <p:tgtEl>
                                          <p:spTgt spid="57345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573462"/>
                                        </p:tgtEl>
                                        <p:attrNameLst>
                                          <p:attrName>style.visibility</p:attrName>
                                        </p:attrNameLst>
                                      </p:cBhvr>
                                      <p:to>
                                        <p:strVal val="visible"/>
                                      </p:to>
                                    </p:set>
                                    <p:animEffect transition="in" filter="wipe(left)">
                                      <p:cBhvr>
                                        <p:cTn id="72" dur="500"/>
                                        <p:tgtEl>
                                          <p:spTgt spid="57346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573455"/>
                                        </p:tgtEl>
                                        <p:attrNameLst>
                                          <p:attrName>style.visibility</p:attrName>
                                        </p:attrNameLst>
                                      </p:cBhvr>
                                      <p:to>
                                        <p:strVal val="visible"/>
                                      </p:to>
                                    </p:set>
                                    <p:animEffect transition="in" filter="wipe(left)">
                                      <p:cBhvr>
                                        <p:cTn id="77" dur="500"/>
                                        <p:tgtEl>
                                          <p:spTgt spid="57345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573463"/>
                                        </p:tgtEl>
                                        <p:attrNameLst>
                                          <p:attrName>style.visibility</p:attrName>
                                        </p:attrNameLst>
                                      </p:cBhvr>
                                      <p:to>
                                        <p:strVal val="visible"/>
                                      </p:to>
                                    </p:set>
                                    <p:animEffect transition="in" filter="wipe(left)">
                                      <p:cBhvr>
                                        <p:cTn id="82" dur="500"/>
                                        <p:tgtEl>
                                          <p:spTgt spid="57346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573449">
                                            <p:txEl>
                                              <p:pRg st="0" end="0"/>
                                            </p:txEl>
                                          </p:spTgt>
                                        </p:tgtEl>
                                        <p:attrNameLst>
                                          <p:attrName>style.visibility</p:attrName>
                                        </p:attrNameLst>
                                      </p:cBhvr>
                                      <p:to>
                                        <p:strVal val="visible"/>
                                      </p:to>
                                    </p:set>
                                    <p:animEffect transition="in" filter="wipe(left)">
                                      <p:cBhvr>
                                        <p:cTn id="87" dur="500"/>
                                        <p:tgtEl>
                                          <p:spTgt spid="573449">
                                            <p:txEl>
                                              <p:pRg st="0" end="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573450"/>
                                        </p:tgtEl>
                                        <p:attrNameLst>
                                          <p:attrName>style.visibility</p:attrName>
                                        </p:attrNameLst>
                                      </p:cBhvr>
                                      <p:to>
                                        <p:strVal val="visible"/>
                                      </p:to>
                                    </p:set>
                                    <p:animEffect transition="in" filter="wipe(left)">
                                      <p:cBhvr>
                                        <p:cTn id="92" dur="500"/>
                                        <p:tgtEl>
                                          <p:spTgt spid="5734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573451"/>
                                        </p:tgtEl>
                                        <p:attrNameLst>
                                          <p:attrName>style.visibility</p:attrName>
                                        </p:attrNameLst>
                                      </p:cBhvr>
                                      <p:to>
                                        <p:strVal val="visible"/>
                                      </p:to>
                                    </p:set>
                                    <p:animEffect transition="in" filter="wipe(left)">
                                      <p:cBhvr>
                                        <p:cTn id="97" dur="500"/>
                                        <p:tgtEl>
                                          <p:spTgt spid="57345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573452"/>
                                        </p:tgtEl>
                                        <p:attrNameLst>
                                          <p:attrName>style.visibility</p:attrName>
                                        </p:attrNameLst>
                                      </p:cBhvr>
                                      <p:to>
                                        <p:strVal val="visible"/>
                                      </p:to>
                                    </p:set>
                                    <p:animEffect transition="in" filter="wipe(left)">
                                      <p:cBhvr>
                                        <p:cTn id="102" dur="500"/>
                                        <p:tgtEl>
                                          <p:spTgt spid="57345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573453"/>
                                        </p:tgtEl>
                                        <p:attrNameLst>
                                          <p:attrName>style.visibility</p:attrName>
                                        </p:attrNameLst>
                                      </p:cBhvr>
                                      <p:to>
                                        <p:strVal val="visible"/>
                                      </p:to>
                                    </p:set>
                                    <p:animEffect transition="in" filter="wipe(left)">
                                      <p:cBhvr>
                                        <p:cTn id="107" dur="500"/>
                                        <p:tgtEl>
                                          <p:spTgt spid="57345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573471"/>
                                        </p:tgtEl>
                                        <p:attrNameLst>
                                          <p:attrName>style.visibility</p:attrName>
                                        </p:attrNameLst>
                                      </p:cBhvr>
                                      <p:to>
                                        <p:strVal val="visible"/>
                                      </p:to>
                                    </p:set>
                                    <p:animEffect transition="in" filter="wipe(left)">
                                      <p:cBhvr>
                                        <p:cTn id="112" dur="500"/>
                                        <p:tgtEl>
                                          <p:spTgt spid="57347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nodeType="clickEffect">
                                  <p:stCondLst>
                                    <p:cond delay="0"/>
                                  </p:stCondLst>
                                  <p:iterate type="wd">
                                    <p:tmPct val="10000"/>
                                  </p:iterate>
                                  <p:childTnLst>
                                    <p:set>
                                      <p:cBhvr>
                                        <p:cTn id="116" dur="1" fill="hold">
                                          <p:stCondLst>
                                            <p:cond delay="0"/>
                                          </p:stCondLst>
                                        </p:cTn>
                                        <p:tgtEl>
                                          <p:spTgt spid="2"/>
                                        </p:tgtEl>
                                        <p:attrNameLst>
                                          <p:attrName>style.visibility</p:attrName>
                                        </p:attrNameLst>
                                      </p:cBhvr>
                                      <p:to>
                                        <p:strVal val="visible"/>
                                      </p:to>
                                    </p:set>
                                    <p:animEffect transition="in" filter="wipe(up)">
                                      <p:cBhvr>
                                        <p:cTn id="117" dur="500"/>
                                        <p:tgtEl>
                                          <p:spTgt spid="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573457"/>
                                        </p:tgtEl>
                                        <p:attrNameLst>
                                          <p:attrName>style.visibility</p:attrName>
                                        </p:attrNameLst>
                                      </p:cBhvr>
                                      <p:to>
                                        <p:strVal val="visible"/>
                                      </p:to>
                                    </p:set>
                                    <p:animEffect transition="in" filter="wipe(left)">
                                      <p:cBhvr>
                                        <p:cTn id="122" dur="500"/>
                                        <p:tgtEl>
                                          <p:spTgt spid="57345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573464"/>
                                        </p:tgtEl>
                                        <p:attrNameLst>
                                          <p:attrName>style.visibility</p:attrName>
                                        </p:attrNameLst>
                                      </p:cBhvr>
                                      <p:to>
                                        <p:strVal val="visible"/>
                                      </p:to>
                                    </p:set>
                                    <p:animEffect transition="in" filter="wipe(left)">
                                      <p:cBhvr>
                                        <p:cTn id="127" dur="500"/>
                                        <p:tgtEl>
                                          <p:spTgt spid="57346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573465"/>
                                        </p:tgtEl>
                                        <p:attrNameLst>
                                          <p:attrName>style.visibility</p:attrName>
                                        </p:attrNameLst>
                                      </p:cBhvr>
                                      <p:to>
                                        <p:strVal val="visible"/>
                                      </p:to>
                                    </p:set>
                                    <p:animEffect transition="in" filter="wipe(left)">
                                      <p:cBhvr>
                                        <p:cTn id="132" dur="500"/>
                                        <p:tgtEl>
                                          <p:spTgt spid="573465"/>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573466"/>
                                        </p:tgtEl>
                                        <p:attrNameLst>
                                          <p:attrName>style.visibility</p:attrName>
                                        </p:attrNameLst>
                                      </p:cBhvr>
                                      <p:to>
                                        <p:strVal val="visible"/>
                                      </p:to>
                                    </p:set>
                                    <p:animEffect transition="in" filter="wipe(left)">
                                      <p:cBhvr>
                                        <p:cTn id="137" dur="500"/>
                                        <p:tgtEl>
                                          <p:spTgt spid="573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P spid="573445" grpId="0" build="p" autoUpdateAnimBg="0"/>
      <p:bldP spid="573447" grpId="0" build="p" autoUpdateAnimBg="0"/>
      <p:bldP spid="573449" grpId="0" build="p" autoUpdateAnimBg="0"/>
      <p:bldP spid="57345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561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561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354CAF-4457-A542-ACA5-0F673B9E3B24}"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5618"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Example of Work by Scalar Product</a:t>
            </a:r>
          </a:p>
        </p:txBody>
      </p:sp>
      <p:sp>
        <p:nvSpPr>
          <p:cNvPr id="574467" name="Text Box 3"/>
          <p:cNvSpPr txBox="1">
            <a:spLocks noChangeArrowheads="1"/>
          </p:cNvSpPr>
          <p:nvPr/>
        </p:nvSpPr>
        <p:spPr bwMode="auto">
          <a:xfrm>
            <a:off x="685800" y="762000"/>
            <a:ext cx="8001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particle moving on the xy plane undergoes a displacement </a:t>
            </a:r>
            <a:r>
              <a:rPr lang="en-US" sz="2000" b="1">
                <a:solidFill>
                  <a:schemeClr val="accent2"/>
                </a:solidFill>
                <a:latin typeface="Arial Narrow" charset="0"/>
              </a:rPr>
              <a:t>d</a:t>
            </a:r>
            <a:r>
              <a:rPr lang="en-US" sz="2000">
                <a:solidFill>
                  <a:schemeClr val="accent2"/>
                </a:solidFill>
                <a:latin typeface="Arial Narrow" charset="0"/>
              </a:rPr>
              <a:t>=(2.0</a:t>
            </a:r>
            <a:r>
              <a:rPr lang="en-US" sz="2000" b="1">
                <a:solidFill>
                  <a:schemeClr val="accent2"/>
                </a:solidFill>
                <a:latin typeface="Arial Narrow" charset="0"/>
              </a:rPr>
              <a:t>i</a:t>
            </a:r>
            <a:r>
              <a:rPr lang="en-US" sz="2000">
                <a:solidFill>
                  <a:schemeClr val="accent2"/>
                </a:solidFill>
                <a:latin typeface="Arial Narrow" charset="0"/>
              </a:rPr>
              <a:t>+3.0</a:t>
            </a:r>
            <a:r>
              <a:rPr lang="en-US" sz="2000" b="1">
                <a:solidFill>
                  <a:schemeClr val="accent2"/>
                </a:solidFill>
                <a:latin typeface="Arial Narrow" charset="0"/>
              </a:rPr>
              <a:t>j</a:t>
            </a:r>
            <a:r>
              <a:rPr lang="en-US" sz="2000">
                <a:solidFill>
                  <a:schemeClr val="accent2"/>
                </a:solidFill>
                <a:latin typeface="Arial Narrow" charset="0"/>
              </a:rPr>
              <a:t>)m as a constant force </a:t>
            </a:r>
            <a:r>
              <a:rPr lang="en-US" sz="2000" b="1">
                <a:solidFill>
                  <a:schemeClr val="accent2"/>
                </a:solidFill>
                <a:latin typeface="Arial Narrow" charset="0"/>
              </a:rPr>
              <a:t>F</a:t>
            </a:r>
            <a:r>
              <a:rPr lang="en-US" sz="2000">
                <a:solidFill>
                  <a:schemeClr val="accent2"/>
                </a:solidFill>
                <a:latin typeface="Arial Narrow" charset="0"/>
              </a:rPr>
              <a:t>=(5.0</a:t>
            </a:r>
            <a:r>
              <a:rPr lang="en-US" sz="2000" b="1">
                <a:solidFill>
                  <a:schemeClr val="accent2"/>
                </a:solidFill>
                <a:latin typeface="Arial Narrow" charset="0"/>
              </a:rPr>
              <a:t>i</a:t>
            </a:r>
            <a:r>
              <a:rPr lang="en-US" sz="2000">
                <a:solidFill>
                  <a:schemeClr val="accent2"/>
                </a:solidFill>
                <a:latin typeface="Arial Narrow" charset="0"/>
              </a:rPr>
              <a:t>+2.0</a:t>
            </a:r>
            <a:r>
              <a:rPr lang="en-US" sz="2000" b="1">
                <a:solidFill>
                  <a:schemeClr val="accent2"/>
                </a:solidFill>
                <a:latin typeface="Arial Narrow" charset="0"/>
              </a:rPr>
              <a:t>j</a:t>
            </a:r>
            <a:r>
              <a:rPr lang="en-US" sz="2000">
                <a:solidFill>
                  <a:schemeClr val="accent2"/>
                </a:solidFill>
                <a:latin typeface="Arial Narrow" charset="0"/>
              </a:rPr>
              <a:t>) N acts on the particle.   </a:t>
            </a:r>
          </a:p>
        </p:txBody>
      </p:sp>
      <p:sp>
        <p:nvSpPr>
          <p:cNvPr id="574468" name="Text Box 4"/>
          <p:cNvSpPr txBox="1">
            <a:spLocks noChangeArrowheads="1"/>
          </p:cNvSpPr>
          <p:nvPr/>
        </p:nvSpPr>
        <p:spPr bwMode="auto">
          <a:xfrm>
            <a:off x="3810000" y="1600200"/>
            <a:ext cx="47244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Calculate the magnitude of the displacement and that of the force.</a:t>
            </a:r>
            <a:endParaRPr lang="en-US" sz="2000"/>
          </a:p>
        </p:txBody>
      </p:sp>
      <p:graphicFrame>
        <p:nvGraphicFramePr>
          <p:cNvPr id="574469" name="Object 2"/>
          <p:cNvGraphicFramePr>
            <a:graphicFrameLocks noChangeAspect="1"/>
          </p:cNvGraphicFramePr>
          <p:nvPr/>
        </p:nvGraphicFramePr>
        <p:xfrm>
          <a:off x="3802063" y="2416175"/>
          <a:ext cx="452437" cy="627063"/>
        </p:xfrm>
        <a:graphic>
          <a:graphicData uri="http://schemas.openxmlformats.org/presentationml/2006/ole">
            <mc:AlternateContent xmlns:mc="http://schemas.openxmlformats.org/markup-compatibility/2006">
              <mc:Choice xmlns:v="urn:schemas-microsoft-com:vml" Requires="v">
                <p:oleObj spid="_x0000_s250692" name="Equation" r:id="rId3" imgW="317500" imgH="368300" progId="Equation.DSMT4">
                  <p:embed/>
                </p:oleObj>
              </mc:Choice>
              <mc:Fallback>
                <p:oleObj name="Equation" r:id="rId3" imgW="317500" imgH="368300" progId="Equation.DSMT4">
                  <p:embed/>
                  <p:pic>
                    <p:nvPicPr>
                      <p:cNvPr id="57446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063" y="2416175"/>
                        <a:ext cx="452437" cy="6270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0" name="Object 3"/>
          <p:cNvGraphicFramePr>
            <a:graphicFrameLocks noChangeAspect="1"/>
          </p:cNvGraphicFramePr>
          <p:nvPr/>
        </p:nvGraphicFramePr>
        <p:xfrm>
          <a:off x="3795713" y="3152775"/>
          <a:ext cx="490537" cy="600075"/>
        </p:xfrm>
        <a:graphic>
          <a:graphicData uri="http://schemas.openxmlformats.org/presentationml/2006/ole">
            <mc:AlternateContent xmlns:mc="http://schemas.openxmlformats.org/markup-compatibility/2006">
              <mc:Choice xmlns:v="urn:schemas-microsoft-com:vml" Requires="v">
                <p:oleObj spid="_x0000_s250693" name="Equation" r:id="rId5" imgW="342900" imgH="368300" progId="Equation.DSMT4">
                  <p:embed/>
                </p:oleObj>
              </mc:Choice>
              <mc:Fallback>
                <p:oleObj name="Equation" r:id="rId5" imgW="342900" imgH="368300" progId="Equation.DSMT4">
                  <p:embed/>
                  <p:pic>
                    <p:nvPicPr>
                      <p:cNvPr id="57447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713" y="3152775"/>
                        <a:ext cx="490537" cy="6000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71" name="Text Box 7"/>
          <p:cNvSpPr txBox="1">
            <a:spLocks noChangeArrowheads="1"/>
          </p:cNvSpPr>
          <p:nvPr/>
        </p:nvSpPr>
        <p:spPr bwMode="auto">
          <a:xfrm>
            <a:off x="457200" y="3962400"/>
            <a:ext cx="41148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b) Calculate the work done by the force F.</a:t>
            </a:r>
            <a:endParaRPr lang="en-US" sz="2000"/>
          </a:p>
        </p:txBody>
      </p:sp>
      <p:graphicFrame>
        <p:nvGraphicFramePr>
          <p:cNvPr id="574472" name="Object 4"/>
          <p:cNvGraphicFramePr>
            <a:graphicFrameLocks noChangeAspect="1"/>
          </p:cNvGraphicFramePr>
          <p:nvPr/>
        </p:nvGraphicFramePr>
        <p:xfrm>
          <a:off x="812800" y="4659313"/>
          <a:ext cx="558800" cy="369887"/>
        </p:xfrm>
        <a:graphic>
          <a:graphicData uri="http://schemas.openxmlformats.org/presentationml/2006/ole">
            <mc:AlternateContent xmlns:mc="http://schemas.openxmlformats.org/markup-compatibility/2006">
              <mc:Choice xmlns:v="urn:schemas-microsoft-com:vml" Requires="v">
                <p:oleObj spid="_x0000_s250694" name="Equation" r:id="rId7" imgW="304560" imgH="177480" progId="Equation.3">
                  <p:embed/>
                </p:oleObj>
              </mc:Choice>
              <mc:Fallback>
                <p:oleObj name="Equation" r:id="rId7" imgW="304560" imgH="177480" progId="Equation.3">
                  <p:embed/>
                  <p:pic>
                    <p:nvPicPr>
                      <p:cNvPr id="57447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 y="4659313"/>
                        <a:ext cx="558800" cy="3698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3" name="Object 5"/>
          <p:cNvGraphicFramePr>
            <a:graphicFrameLocks noChangeAspect="1"/>
          </p:cNvGraphicFramePr>
          <p:nvPr/>
        </p:nvGraphicFramePr>
        <p:xfrm>
          <a:off x="2286000" y="4495800"/>
          <a:ext cx="2574925" cy="685800"/>
        </p:xfrm>
        <a:graphic>
          <a:graphicData uri="http://schemas.openxmlformats.org/presentationml/2006/ole">
            <mc:AlternateContent xmlns:mc="http://schemas.openxmlformats.org/markup-compatibility/2006">
              <mc:Choice xmlns:v="urn:schemas-microsoft-com:vml" Requires="v">
                <p:oleObj spid="_x0000_s250695" name="Equation" r:id="rId9" imgW="1739880" imgH="431640" progId="Equation.3">
                  <p:embed/>
                </p:oleObj>
              </mc:Choice>
              <mc:Fallback>
                <p:oleObj name="Equation" r:id="rId9" imgW="1739880" imgH="431640" progId="Equation.3">
                  <p:embed/>
                  <p:pic>
                    <p:nvPicPr>
                      <p:cNvPr id="57447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495800"/>
                        <a:ext cx="2574925" cy="685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4" name="Object 6"/>
          <p:cNvGraphicFramePr>
            <a:graphicFrameLocks noChangeAspect="1"/>
          </p:cNvGraphicFramePr>
          <p:nvPr/>
        </p:nvGraphicFramePr>
        <p:xfrm>
          <a:off x="4827588" y="4495800"/>
          <a:ext cx="3897312" cy="481013"/>
        </p:xfrm>
        <a:graphic>
          <a:graphicData uri="http://schemas.openxmlformats.org/presentationml/2006/ole">
            <mc:AlternateContent xmlns:mc="http://schemas.openxmlformats.org/markup-compatibility/2006">
              <mc:Choice xmlns:v="urn:schemas-microsoft-com:vml" Requires="v">
                <p:oleObj spid="_x0000_s250696" name="Equation" r:id="rId11" imgW="2679480" imgH="304560" progId="Equation.3">
                  <p:embed/>
                </p:oleObj>
              </mc:Choice>
              <mc:Fallback>
                <p:oleObj name="Equation" r:id="rId11" imgW="2679480" imgH="304560" progId="Equation.3">
                  <p:embed/>
                  <p:pic>
                    <p:nvPicPr>
                      <p:cNvPr id="57447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7588" y="4495800"/>
                        <a:ext cx="3897312" cy="4810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1"/>
          <p:cNvGrpSpPr>
            <a:grpSpLocks/>
          </p:cNvGrpSpPr>
          <p:nvPr/>
        </p:nvGrpSpPr>
        <p:grpSpPr bwMode="auto">
          <a:xfrm>
            <a:off x="609600" y="1600200"/>
            <a:ext cx="2895600" cy="2209800"/>
            <a:chOff x="288" y="1344"/>
            <a:chExt cx="2304" cy="2112"/>
          </a:xfrm>
        </p:grpSpPr>
        <p:sp>
          <p:nvSpPr>
            <p:cNvPr id="25632" name="Rectangle 12"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25633" name="Line 13"/>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34" name="Line 14"/>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35" name="Text Box 15"/>
            <p:cNvSpPr txBox="1">
              <a:spLocks noChangeArrowheads="1"/>
            </p:cNvSpPr>
            <p:nvPr/>
          </p:nvSpPr>
          <p:spPr bwMode="auto">
            <a:xfrm>
              <a:off x="1344" y="1391"/>
              <a:ext cx="279"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Y</a:t>
              </a:r>
            </a:p>
          </p:txBody>
        </p:sp>
        <p:sp>
          <p:nvSpPr>
            <p:cNvPr id="25636" name="Text Box 16"/>
            <p:cNvSpPr txBox="1">
              <a:spLocks noChangeArrowheads="1"/>
            </p:cNvSpPr>
            <p:nvPr/>
          </p:nvSpPr>
          <p:spPr bwMode="auto">
            <a:xfrm>
              <a:off x="2205" y="2688"/>
              <a:ext cx="280"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X</a:t>
              </a:r>
            </a:p>
          </p:txBody>
        </p:sp>
      </p:grpSp>
      <p:grpSp>
        <p:nvGrpSpPr>
          <p:cNvPr id="3" name="Group 17"/>
          <p:cNvGrpSpPr>
            <a:grpSpLocks/>
          </p:cNvGrpSpPr>
          <p:nvPr/>
        </p:nvGrpSpPr>
        <p:grpSpPr bwMode="auto">
          <a:xfrm>
            <a:off x="2057400" y="2514600"/>
            <a:ext cx="777875" cy="685800"/>
            <a:chOff x="1296" y="1584"/>
            <a:chExt cx="490" cy="432"/>
          </a:xfrm>
        </p:grpSpPr>
        <p:sp>
          <p:nvSpPr>
            <p:cNvPr id="25630" name="Line 18"/>
            <p:cNvSpPr>
              <a:spLocks noChangeShapeType="1"/>
            </p:cNvSpPr>
            <p:nvPr/>
          </p:nvSpPr>
          <p:spPr bwMode="auto">
            <a:xfrm flipV="1">
              <a:off x="1296" y="1584"/>
              <a:ext cx="336" cy="43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31" name="Text Box 19"/>
            <p:cNvSpPr txBox="1">
              <a:spLocks noChangeArrowheads="1"/>
            </p:cNvSpPr>
            <p:nvPr/>
          </p:nvSpPr>
          <p:spPr bwMode="auto">
            <a:xfrm>
              <a:off x="1574" y="1584"/>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Arial Narrow" charset="0"/>
                </a:rPr>
                <a:t>d</a:t>
              </a:r>
            </a:p>
          </p:txBody>
        </p:sp>
      </p:grpSp>
      <p:grpSp>
        <p:nvGrpSpPr>
          <p:cNvPr id="4" name="Group 20"/>
          <p:cNvGrpSpPr>
            <a:grpSpLocks/>
          </p:cNvGrpSpPr>
          <p:nvPr/>
        </p:nvGrpSpPr>
        <p:grpSpPr bwMode="auto">
          <a:xfrm>
            <a:off x="2057400" y="2362200"/>
            <a:ext cx="1295400" cy="838200"/>
            <a:chOff x="1488" y="1488"/>
            <a:chExt cx="816" cy="528"/>
          </a:xfrm>
        </p:grpSpPr>
        <p:sp>
          <p:nvSpPr>
            <p:cNvPr id="25628" name="Line 21"/>
            <p:cNvSpPr>
              <a:spLocks noChangeShapeType="1"/>
            </p:cNvSpPr>
            <p:nvPr/>
          </p:nvSpPr>
          <p:spPr bwMode="auto">
            <a:xfrm flipV="1">
              <a:off x="1488" y="1728"/>
              <a:ext cx="816" cy="288"/>
            </a:xfrm>
            <a:prstGeom prst="line">
              <a:avLst/>
            </a:prstGeom>
            <a:noFill/>
            <a:ln w="38100">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629" name="Text Box 22"/>
            <p:cNvSpPr txBox="1">
              <a:spLocks noChangeArrowheads="1"/>
            </p:cNvSpPr>
            <p:nvPr/>
          </p:nvSpPr>
          <p:spPr bwMode="auto">
            <a:xfrm>
              <a:off x="2092" y="148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Arial Narrow" charset="0"/>
                </a:rPr>
                <a:t>F</a:t>
              </a:r>
            </a:p>
          </p:txBody>
        </p:sp>
      </p:grpSp>
      <p:sp>
        <p:nvSpPr>
          <p:cNvPr id="574487" name="Text Box 23"/>
          <p:cNvSpPr txBox="1">
            <a:spLocks noChangeArrowheads="1"/>
          </p:cNvSpPr>
          <p:nvPr/>
        </p:nvSpPr>
        <p:spPr bwMode="auto">
          <a:xfrm>
            <a:off x="457200" y="5334000"/>
            <a:ext cx="68580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Can you do this using the magnitudes and the angle between </a:t>
            </a:r>
            <a:r>
              <a:rPr lang="en-US" sz="2000" b="1">
                <a:solidFill>
                  <a:schemeClr val="accent2"/>
                </a:solidFill>
                <a:latin typeface="Arial Narrow" charset="0"/>
              </a:rPr>
              <a:t>d </a:t>
            </a:r>
            <a:r>
              <a:rPr lang="en-US" sz="2000">
                <a:solidFill>
                  <a:schemeClr val="accent2"/>
                </a:solidFill>
                <a:latin typeface="Arial Narrow" charset="0"/>
              </a:rPr>
              <a:t>and </a:t>
            </a:r>
            <a:r>
              <a:rPr lang="en-US" sz="2000" b="1">
                <a:solidFill>
                  <a:schemeClr val="accent2"/>
                </a:solidFill>
                <a:latin typeface="Arial Narrow" charset="0"/>
              </a:rPr>
              <a:t>F</a:t>
            </a:r>
            <a:r>
              <a:rPr lang="en-US" sz="2000">
                <a:solidFill>
                  <a:schemeClr val="accent2"/>
                </a:solidFill>
                <a:latin typeface="Arial Narrow" charset="0"/>
              </a:rPr>
              <a:t>?</a:t>
            </a:r>
          </a:p>
        </p:txBody>
      </p:sp>
      <p:graphicFrame>
        <p:nvGraphicFramePr>
          <p:cNvPr id="574488" name="Object 7"/>
          <p:cNvGraphicFramePr>
            <a:graphicFrameLocks noChangeAspect="1"/>
          </p:cNvGraphicFramePr>
          <p:nvPr/>
        </p:nvGraphicFramePr>
        <p:xfrm>
          <a:off x="5638800" y="5892800"/>
          <a:ext cx="541338" cy="287338"/>
        </p:xfrm>
        <a:graphic>
          <a:graphicData uri="http://schemas.openxmlformats.org/presentationml/2006/ole">
            <mc:AlternateContent xmlns:mc="http://schemas.openxmlformats.org/markup-compatibility/2006">
              <mc:Choice xmlns:v="urn:schemas-microsoft-com:vml" Requires="v">
                <p:oleObj spid="_x0000_s250697" name="Equation" r:id="rId13" imgW="304560" imgH="177480" progId="Equation.DSMT4">
                  <p:embed/>
                </p:oleObj>
              </mc:Choice>
              <mc:Fallback>
                <p:oleObj name="Equation" r:id="rId13" imgW="304560" imgH="177480" progId="Equation.DSMT4">
                  <p:embed/>
                  <p:pic>
                    <p:nvPicPr>
                      <p:cNvPr id="574488"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5892800"/>
                        <a:ext cx="541338" cy="2873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89" name="Oval 25"/>
          <p:cNvSpPr>
            <a:spLocks noChangeArrowheads="1"/>
          </p:cNvSpPr>
          <p:nvPr/>
        </p:nvSpPr>
        <p:spPr bwMode="auto">
          <a:xfrm>
            <a:off x="1981200" y="31242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sp>
        <p:nvSpPr>
          <p:cNvPr id="574490" name="Oval 26"/>
          <p:cNvSpPr>
            <a:spLocks noChangeArrowheads="1"/>
          </p:cNvSpPr>
          <p:nvPr/>
        </p:nvSpPr>
        <p:spPr bwMode="auto">
          <a:xfrm>
            <a:off x="2514600" y="24384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graphicFrame>
        <p:nvGraphicFramePr>
          <p:cNvPr id="574491" name="Object 8"/>
          <p:cNvGraphicFramePr>
            <a:graphicFrameLocks noChangeAspect="1"/>
          </p:cNvGraphicFramePr>
          <p:nvPr/>
        </p:nvGraphicFramePr>
        <p:xfrm>
          <a:off x="4206875" y="2454275"/>
          <a:ext cx="1050925" cy="517525"/>
        </p:xfrm>
        <a:graphic>
          <a:graphicData uri="http://schemas.openxmlformats.org/presentationml/2006/ole">
            <mc:AlternateContent xmlns:mc="http://schemas.openxmlformats.org/markup-compatibility/2006">
              <mc:Choice xmlns:v="urn:schemas-microsoft-com:vml" Requires="v">
                <p:oleObj spid="_x0000_s250698" name="Equation" r:id="rId15" imgW="736560" imgH="304560" progId="Equation.3">
                  <p:embed/>
                </p:oleObj>
              </mc:Choice>
              <mc:Fallback>
                <p:oleObj name="Equation" r:id="rId15" imgW="736560" imgH="304560" progId="Equation.3">
                  <p:embed/>
                  <p:pic>
                    <p:nvPicPr>
                      <p:cNvPr id="574491"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06875" y="2454275"/>
                        <a:ext cx="1050925" cy="5175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2" name="Object 9"/>
          <p:cNvGraphicFramePr>
            <a:graphicFrameLocks noChangeAspect="1"/>
          </p:cNvGraphicFramePr>
          <p:nvPr/>
        </p:nvGraphicFramePr>
        <p:xfrm>
          <a:off x="5268913" y="2438400"/>
          <a:ext cx="2198687" cy="496888"/>
        </p:xfrm>
        <a:graphic>
          <a:graphicData uri="http://schemas.openxmlformats.org/presentationml/2006/ole">
            <mc:AlternateContent xmlns:mc="http://schemas.openxmlformats.org/markup-compatibility/2006">
              <mc:Choice xmlns:v="urn:schemas-microsoft-com:vml" Requires="v">
                <p:oleObj spid="_x0000_s250699" name="Equation" r:id="rId17" imgW="1434960" imgH="291960" progId="Equation.3">
                  <p:embed/>
                </p:oleObj>
              </mc:Choice>
              <mc:Fallback>
                <p:oleObj name="Equation" r:id="rId17" imgW="1434960" imgH="291960" progId="Equation.3">
                  <p:embed/>
                  <p:pic>
                    <p:nvPicPr>
                      <p:cNvPr id="57449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8913" y="2438400"/>
                        <a:ext cx="2198687" cy="4968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3" name="Object 10"/>
          <p:cNvGraphicFramePr>
            <a:graphicFrameLocks noChangeAspect="1"/>
          </p:cNvGraphicFramePr>
          <p:nvPr/>
        </p:nvGraphicFramePr>
        <p:xfrm>
          <a:off x="4267200" y="3200400"/>
          <a:ext cx="1123950" cy="498475"/>
        </p:xfrm>
        <a:graphic>
          <a:graphicData uri="http://schemas.openxmlformats.org/presentationml/2006/ole">
            <mc:AlternateContent xmlns:mc="http://schemas.openxmlformats.org/markup-compatibility/2006">
              <mc:Choice xmlns:v="urn:schemas-microsoft-com:vml" Requires="v">
                <p:oleObj spid="_x0000_s250700" name="Equation" r:id="rId19" imgW="787320" imgH="304560" progId="Equation.3">
                  <p:embed/>
                </p:oleObj>
              </mc:Choice>
              <mc:Fallback>
                <p:oleObj name="Equation" r:id="rId19" imgW="787320" imgH="304560" progId="Equation.3">
                  <p:embed/>
                  <p:pic>
                    <p:nvPicPr>
                      <p:cNvPr id="57449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3200400"/>
                        <a:ext cx="1123950" cy="4984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4" name="Object 11"/>
          <p:cNvGraphicFramePr>
            <a:graphicFrameLocks noChangeAspect="1"/>
          </p:cNvGraphicFramePr>
          <p:nvPr/>
        </p:nvGraphicFramePr>
        <p:xfrm>
          <a:off x="5334000" y="3179763"/>
          <a:ext cx="2084388" cy="477837"/>
        </p:xfrm>
        <a:graphic>
          <a:graphicData uri="http://schemas.openxmlformats.org/presentationml/2006/ole">
            <mc:AlternateContent xmlns:mc="http://schemas.openxmlformats.org/markup-compatibility/2006">
              <mc:Choice xmlns:v="urn:schemas-microsoft-com:vml" Requires="v">
                <p:oleObj spid="_x0000_s250701" name="Equation" r:id="rId21" imgW="1460160" imgH="291960" progId="Equation.3">
                  <p:embed/>
                </p:oleObj>
              </mc:Choice>
              <mc:Fallback>
                <p:oleObj name="Equation" r:id="rId21" imgW="1460160" imgH="291960" progId="Equation.3">
                  <p:embed/>
                  <p:pic>
                    <p:nvPicPr>
                      <p:cNvPr id="574494"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179763"/>
                        <a:ext cx="2084388" cy="4778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5" name="Object 12"/>
          <p:cNvGraphicFramePr>
            <a:graphicFrameLocks noChangeAspect="1"/>
          </p:cNvGraphicFramePr>
          <p:nvPr/>
        </p:nvGraphicFramePr>
        <p:xfrm>
          <a:off x="1360488" y="4559300"/>
          <a:ext cx="836612" cy="503238"/>
        </p:xfrm>
        <a:graphic>
          <a:graphicData uri="http://schemas.openxmlformats.org/presentationml/2006/ole">
            <mc:AlternateContent xmlns:mc="http://schemas.openxmlformats.org/markup-compatibility/2006">
              <mc:Choice xmlns:v="urn:schemas-microsoft-com:vml" Requires="v">
                <p:oleObj spid="_x0000_s250702" name="Equation" r:id="rId23" imgW="457200" imgH="241300" progId="Equation.DSMT4">
                  <p:embed/>
                </p:oleObj>
              </mc:Choice>
              <mc:Fallback>
                <p:oleObj name="Equation" r:id="rId23" imgW="457200" imgH="241300" progId="Equation.DSMT4">
                  <p:embed/>
                  <p:pic>
                    <p:nvPicPr>
                      <p:cNvPr id="574495"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60488" y="4559300"/>
                        <a:ext cx="836612" cy="5032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6" name="Object 13"/>
          <p:cNvGraphicFramePr>
            <a:graphicFrameLocks noChangeAspect="1"/>
          </p:cNvGraphicFramePr>
          <p:nvPr/>
        </p:nvGraphicFramePr>
        <p:xfrm>
          <a:off x="6134100" y="5843588"/>
          <a:ext cx="811213" cy="390525"/>
        </p:xfrm>
        <a:graphic>
          <a:graphicData uri="http://schemas.openxmlformats.org/presentationml/2006/ole">
            <mc:AlternateContent xmlns:mc="http://schemas.openxmlformats.org/markup-compatibility/2006">
              <mc:Choice xmlns:v="urn:schemas-microsoft-com:vml" Requires="v">
                <p:oleObj spid="_x0000_s250703" name="Equation" r:id="rId25" imgW="457200" imgH="241300" progId="Equation.DSMT4">
                  <p:embed/>
                </p:oleObj>
              </mc:Choice>
              <mc:Fallback>
                <p:oleObj name="Equation" r:id="rId25" imgW="457200" imgH="241300" progId="Equation.DSMT4">
                  <p:embed/>
                  <p:pic>
                    <p:nvPicPr>
                      <p:cNvPr id="574496"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34100" y="5843588"/>
                        <a:ext cx="811213" cy="3905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7" name="Object 14"/>
          <p:cNvGraphicFramePr>
            <a:graphicFrameLocks noChangeAspect="1"/>
          </p:cNvGraphicFramePr>
          <p:nvPr/>
        </p:nvGraphicFramePr>
        <p:xfrm>
          <a:off x="6913563" y="5740400"/>
          <a:ext cx="1239837" cy="595313"/>
        </p:xfrm>
        <a:graphic>
          <a:graphicData uri="http://schemas.openxmlformats.org/presentationml/2006/ole">
            <mc:AlternateContent xmlns:mc="http://schemas.openxmlformats.org/markup-compatibility/2006">
              <mc:Choice xmlns:v="urn:schemas-microsoft-com:vml" Requires="v">
                <p:oleObj spid="_x0000_s250704" name="Equation" r:id="rId26" imgW="698500" imgH="368300" progId="Equation.DSMT4">
                  <p:embed/>
                </p:oleObj>
              </mc:Choice>
              <mc:Fallback>
                <p:oleObj name="Equation" r:id="rId26" imgW="698500" imgH="368300" progId="Equation.DSMT4">
                  <p:embed/>
                  <p:pic>
                    <p:nvPicPr>
                      <p:cNvPr id="574497" name="Object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13563" y="5740400"/>
                        <a:ext cx="1239837" cy="5953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62516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4467"/>
                                        </p:tgtEl>
                                        <p:attrNameLst>
                                          <p:attrName>style.visibility</p:attrName>
                                        </p:attrNameLst>
                                      </p:cBhvr>
                                      <p:to>
                                        <p:strVal val="visible"/>
                                      </p:to>
                                    </p:set>
                                    <p:animEffect transition="in" filter="wipe(left)">
                                      <p:cBhvr>
                                        <p:cTn id="7" dur="500"/>
                                        <p:tgtEl>
                                          <p:spTgt spid="574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iterate type="wd">
                                    <p:tmPct val="10000"/>
                                  </p:iterate>
                                  <p:childTnLst>
                                    <p:set>
                                      <p:cBhvr>
                                        <p:cTn id="18" dur="1" fill="hold">
                                          <p:stCondLst>
                                            <p:cond delay="0"/>
                                          </p:stCondLst>
                                        </p:cTn>
                                        <p:tgtEl>
                                          <p:spTgt spid="574489"/>
                                        </p:tgtEl>
                                        <p:attrNameLst>
                                          <p:attrName>style.visibility</p:attrName>
                                        </p:attrNameLst>
                                      </p:cBhvr>
                                      <p:to>
                                        <p:strVal val="visible"/>
                                      </p:to>
                                    </p:set>
                                    <p:anim calcmode="lin" valueType="num">
                                      <p:cBhvr>
                                        <p:cTn id="19" dur="500" fill="hold"/>
                                        <p:tgtEl>
                                          <p:spTgt spid="574489"/>
                                        </p:tgtEl>
                                        <p:attrNameLst>
                                          <p:attrName>ppt_w</p:attrName>
                                        </p:attrNameLst>
                                      </p:cBhvr>
                                      <p:tavLst>
                                        <p:tav tm="0">
                                          <p:val>
                                            <p:fltVal val="0"/>
                                          </p:val>
                                        </p:tav>
                                        <p:tav tm="100000">
                                          <p:val>
                                            <p:strVal val="#ppt_w"/>
                                          </p:val>
                                        </p:tav>
                                      </p:tavLst>
                                    </p:anim>
                                    <p:anim calcmode="lin" valueType="num">
                                      <p:cBhvr>
                                        <p:cTn id="20" dur="500" fill="hold"/>
                                        <p:tgtEl>
                                          <p:spTgt spid="57448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74489"/>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iterate type="wd">
                                    <p:tmPct val="10000"/>
                                  </p:iterate>
                                  <p:childTnLst>
                                    <p:set>
                                      <p:cBhvr>
                                        <p:cTn id="34" dur="1" fill="hold">
                                          <p:stCondLst>
                                            <p:cond delay="0"/>
                                          </p:stCondLst>
                                        </p:cTn>
                                        <p:tgtEl>
                                          <p:spTgt spid="574490"/>
                                        </p:tgtEl>
                                        <p:attrNameLst>
                                          <p:attrName>style.visibility</p:attrName>
                                        </p:attrNameLst>
                                      </p:cBhvr>
                                      <p:to>
                                        <p:strVal val="visible"/>
                                      </p:to>
                                    </p:set>
                                    <p:anim calcmode="lin" valueType="num">
                                      <p:cBhvr>
                                        <p:cTn id="35" dur="500" fill="hold"/>
                                        <p:tgtEl>
                                          <p:spTgt spid="574490"/>
                                        </p:tgtEl>
                                        <p:attrNameLst>
                                          <p:attrName>ppt_w</p:attrName>
                                        </p:attrNameLst>
                                      </p:cBhvr>
                                      <p:tavLst>
                                        <p:tav tm="0">
                                          <p:val>
                                            <p:fltVal val="0"/>
                                          </p:val>
                                        </p:tav>
                                        <p:tav tm="100000">
                                          <p:val>
                                            <p:strVal val="#ppt_w"/>
                                          </p:val>
                                        </p:tav>
                                      </p:tavLst>
                                    </p:anim>
                                    <p:anim calcmode="lin" valueType="num">
                                      <p:cBhvr>
                                        <p:cTn id="36" dur="500" fill="hold"/>
                                        <p:tgtEl>
                                          <p:spTgt spid="574490"/>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574468"/>
                                        </p:tgtEl>
                                        <p:attrNameLst>
                                          <p:attrName>style.visibility</p:attrName>
                                        </p:attrNameLst>
                                      </p:cBhvr>
                                      <p:to>
                                        <p:strVal val="visible"/>
                                      </p:to>
                                    </p:set>
                                    <p:animEffect transition="in" filter="wipe(left)">
                                      <p:cBhvr>
                                        <p:cTn id="41" dur="500"/>
                                        <p:tgtEl>
                                          <p:spTgt spid="57446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574469"/>
                                        </p:tgtEl>
                                        <p:attrNameLst>
                                          <p:attrName>style.visibility</p:attrName>
                                        </p:attrNameLst>
                                      </p:cBhvr>
                                      <p:to>
                                        <p:strVal val="visible"/>
                                      </p:to>
                                    </p:set>
                                    <p:animEffect transition="in" filter="wipe(left)">
                                      <p:cBhvr>
                                        <p:cTn id="46" dur="500"/>
                                        <p:tgtEl>
                                          <p:spTgt spid="5744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574491"/>
                                        </p:tgtEl>
                                        <p:attrNameLst>
                                          <p:attrName>style.visibility</p:attrName>
                                        </p:attrNameLst>
                                      </p:cBhvr>
                                      <p:to>
                                        <p:strVal val="visible"/>
                                      </p:to>
                                    </p:set>
                                    <p:animEffect transition="in" filter="wipe(left)">
                                      <p:cBhvr>
                                        <p:cTn id="51" dur="500"/>
                                        <p:tgtEl>
                                          <p:spTgt spid="57449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iterate type="wd">
                                    <p:tmPct val="10000"/>
                                  </p:iterate>
                                  <p:childTnLst>
                                    <p:set>
                                      <p:cBhvr>
                                        <p:cTn id="55" dur="1" fill="hold">
                                          <p:stCondLst>
                                            <p:cond delay="0"/>
                                          </p:stCondLst>
                                        </p:cTn>
                                        <p:tgtEl>
                                          <p:spTgt spid="574492"/>
                                        </p:tgtEl>
                                        <p:attrNameLst>
                                          <p:attrName>style.visibility</p:attrName>
                                        </p:attrNameLst>
                                      </p:cBhvr>
                                      <p:to>
                                        <p:strVal val="visible"/>
                                      </p:to>
                                    </p:set>
                                    <p:animEffect transition="in" filter="wipe(left)">
                                      <p:cBhvr>
                                        <p:cTn id="56" dur="500"/>
                                        <p:tgtEl>
                                          <p:spTgt spid="57449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574470"/>
                                        </p:tgtEl>
                                        <p:attrNameLst>
                                          <p:attrName>style.visibility</p:attrName>
                                        </p:attrNameLst>
                                      </p:cBhvr>
                                      <p:to>
                                        <p:strVal val="visible"/>
                                      </p:to>
                                    </p:set>
                                    <p:animEffect transition="in" filter="wipe(left)">
                                      <p:cBhvr>
                                        <p:cTn id="61" dur="500"/>
                                        <p:tgtEl>
                                          <p:spTgt spid="5744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574493"/>
                                        </p:tgtEl>
                                        <p:attrNameLst>
                                          <p:attrName>style.visibility</p:attrName>
                                        </p:attrNameLst>
                                      </p:cBhvr>
                                      <p:to>
                                        <p:strVal val="visible"/>
                                      </p:to>
                                    </p:set>
                                    <p:animEffect transition="in" filter="wipe(left)">
                                      <p:cBhvr>
                                        <p:cTn id="66" dur="500"/>
                                        <p:tgtEl>
                                          <p:spTgt spid="57449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574494"/>
                                        </p:tgtEl>
                                        <p:attrNameLst>
                                          <p:attrName>style.visibility</p:attrName>
                                        </p:attrNameLst>
                                      </p:cBhvr>
                                      <p:to>
                                        <p:strVal val="visible"/>
                                      </p:to>
                                    </p:set>
                                    <p:animEffect transition="in" filter="wipe(left)">
                                      <p:cBhvr>
                                        <p:cTn id="71" dur="500"/>
                                        <p:tgtEl>
                                          <p:spTgt spid="57449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574471"/>
                                        </p:tgtEl>
                                        <p:attrNameLst>
                                          <p:attrName>style.visibility</p:attrName>
                                        </p:attrNameLst>
                                      </p:cBhvr>
                                      <p:to>
                                        <p:strVal val="visible"/>
                                      </p:to>
                                    </p:set>
                                    <p:animEffect transition="in" filter="wipe(left)">
                                      <p:cBhvr>
                                        <p:cTn id="76" dur="500"/>
                                        <p:tgtEl>
                                          <p:spTgt spid="57447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574472"/>
                                        </p:tgtEl>
                                        <p:attrNameLst>
                                          <p:attrName>style.visibility</p:attrName>
                                        </p:attrNameLst>
                                      </p:cBhvr>
                                      <p:to>
                                        <p:strVal val="visible"/>
                                      </p:to>
                                    </p:set>
                                    <p:animEffect transition="in" filter="wipe(left)">
                                      <p:cBhvr>
                                        <p:cTn id="81" dur="500"/>
                                        <p:tgtEl>
                                          <p:spTgt spid="57447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574495"/>
                                        </p:tgtEl>
                                        <p:attrNameLst>
                                          <p:attrName>style.visibility</p:attrName>
                                        </p:attrNameLst>
                                      </p:cBhvr>
                                      <p:to>
                                        <p:strVal val="visible"/>
                                      </p:to>
                                    </p:set>
                                    <p:animEffect transition="in" filter="wipe(left)">
                                      <p:cBhvr>
                                        <p:cTn id="86" dur="500"/>
                                        <p:tgtEl>
                                          <p:spTgt spid="57449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4473"/>
                                        </p:tgtEl>
                                        <p:attrNameLst>
                                          <p:attrName>style.visibility</p:attrName>
                                        </p:attrNameLst>
                                      </p:cBhvr>
                                      <p:to>
                                        <p:strVal val="visible"/>
                                      </p:to>
                                    </p:set>
                                    <p:animEffect transition="in" filter="wipe(left)">
                                      <p:cBhvr>
                                        <p:cTn id="91" dur="500"/>
                                        <p:tgtEl>
                                          <p:spTgt spid="57447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4474"/>
                                        </p:tgtEl>
                                        <p:attrNameLst>
                                          <p:attrName>style.visibility</p:attrName>
                                        </p:attrNameLst>
                                      </p:cBhvr>
                                      <p:to>
                                        <p:strVal val="visible"/>
                                      </p:to>
                                    </p:set>
                                    <p:animEffect transition="in" filter="wipe(left)">
                                      <p:cBhvr>
                                        <p:cTn id="96" dur="500"/>
                                        <p:tgtEl>
                                          <p:spTgt spid="57447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574487"/>
                                        </p:tgtEl>
                                        <p:attrNameLst>
                                          <p:attrName>style.visibility</p:attrName>
                                        </p:attrNameLst>
                                      </p:cBhvr>
                                      <p:to>
                                        <p:strVal val="visible"/>
                                      </p:to>
                                    </p:set>
                                    <p:animEffect transition="in" filter="wipe(left)">
                                      <p:cBhvr>
                                        <p:cTn id="101" dur="500"/>
                                        <p:tgtEl>
                                          <p:spTgt spid="57448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574488"/>
                                        </p:tgtEl>
                                        <p:attrNameLst>
                                          <p:attrName>style.visibility</p:attrName>
                                        </p:attrNameLst>
                                      </p:cBhvr>
                                      <p:to>
                                        <p:strVal val="visible"/>
                                      </p:to>
                                    </p:set>
                                    <p:animEffect transition="in" filter="wipe(left)">
                                      <p:cBhvr>
                                        <p:cTn id="106" dur="500"/>
                                        <p:tgtEl>
                                          <p:spTgt spid="57448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574496"/>
                                        </p:tgtEl>
                                        <p:attrNameLst>
                                          <p:attrName>style.visibility</p:attrName>
                                        </p:attrNameLst>
                                      </p:cBhvr>
                                      <p:to>
                                        <p:strVal val="visible"/>
                                      </p:to>
                                    </p:set>
                                    <p:animEffect transition="in" filter="wipe(left)">
                                      <p:cBhvr>
                                        <p:cTn id="111" dur="500"/>
                                        <p:tgtEl>
                                          <p:spTgt spid="57449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574497"/>
                                        </p:tgtEl>
                                        <p:attrNameLst>
                                          <p:attrName>style.visibility</p:attrName>
                                        </p:attrNameLst>
                                      </p:cBhvr>
                                      <p:to>
                                        <p:strVal val="visible"/>
                                      </p:to>
                                    </p:set>
                                    <p:animEffect transition="in" filter="wipe(left)">
                                      <p:cBhvr>
                                        <p:cTn id="116" dur="500"/>
                                        <p:tgtEl>
                                          <p:spTgt spid="574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animBg="1" autoUpdateAnimBg="0"/>
      <p:bldP spid="574468" grpId="0" animBg="1" autoUpdateAnimBg="0"/>
      <p:bldP spid="574471" grpId="0" animBg="1" autoUpdateAnimBg="0"/>
      <p:bldP spid="574487" grpId="0" animBg="1" autoUpdateAnimBg="0"/>
      <p:bldP spid="574489" grpId="0" animBg="1"/>
      <p:bldP spid="57449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0"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6631"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2C6FB3-B71B-AB48-BF90-AD6D8DA3EFA9}"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6632"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of Work by a Constant Force</a:t>
            </a:r>
          </a:p>
        </p:txBody>
      </p:sp>
      <p:sp>
        <p:nvSpPr>
          <p:cNvPr id="89091" name="Text Box 3"/>
          <p:cNvSpPr txBox="1">
            <a:spLocks noChangeArrowheads="1"/>
          </p:cNvSpPr>
          <p:nvPr/>
        </p:nvSpPr>
        <p:spPr bwMode="auto">
          <a:xfrm>
            <a:off x="685800" y="762000"/>
            <a:ext cx="80010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man cleaning a floor pulls a vacuum cleaner with a force of magnitude F=50.0N at an angle of 30.0</a:t>
            </a:r>
            <a:r>
              <a:rPr lang="en-US" sz="2000" baseline="30000">
                <a:solidFill>
                  <a:schemeClr val="accent2"/>
                </a:solidFill>
                <a:latin typeface="Arial Narrow" charset="0"/>
              </a:rPr>
              <a:t>o</a:t>
            </a:r>
            <a:r>
              <a:rPr lang="en-US" sz="2000">
                <a:solidFill>
                  <a:schemeClr val="accent2"/>
                </a:solidFill>
                <a:latin typeface="Arial Narrow" charset="0"/>
              </a:rPr>
              <a:t> with East.  Calculate the work done by the force on the vacuum cleaner as the vacuum cleaner is displaced by 3.00m to East.</a:t>
            </a:r>
            <a:endParaRPr lang="en-US" sz="2000"/>
          </a:p>
        </p:txBody>
      </p:sp>
      <p:sp>
        <p:nvSpPr>
          <p:cNvPr id="89092" name="Text Box 4"/>
          <p:cNvSpPr txBox="1">
            <a:spLocks noChangeArrowheads="1"/>
          </p:cNvSpPr>
          <p:nvPr/>
        </p:nvSpPr>
        <p:spPr bwMode="auto">
          <a:xfrm>
            <a:off x="609599" y="3500437"/>
            <a:ext cx="6950071" cy="461963"/>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Does work depend on mass of the object being worked on?</a:t>
            </a:r>
            <a:endParaRPr lang="en-US"/>
          </a:p>
        </p:txBody>
      </p:sp>
      <p:sp>
        <p:nvSpPr>
          <p:cNvPr id="89093" name="Line 5"/>
          <p:cNvSpPr>
            <a:spLocks noChangeShapeType="1"/>
          </p:cNvSpPr>
          <p:nvPr/>
        </p:nvSpPr>
        <p:spPr bwMode="auto">
          <a:xfrm>
            <a:off x="762000" y="3052763"/>
            <a:ext cx="2133600" cy="0"/>
          </a:xfrm>
          <a:prstGeom prst="line">
            <a:avLst/>
          </a:prstGeom>
          <a:noFill/>
          <a:ln w="762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9094" name="Rectangle 6"/>
          <p:cNvSpPr>
            <a:spLocks noChangeArrowheads="1"/>
          </p:cNvSpPr>
          <p:nvPr/>
        </p:nvSpPr>
        <p:spPr bwMode="auto">
          <a:xfrm>
            <a:off x="762000" y="24431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2" name="Group 7"/>
          <p:cNvGrpSpPr>
            <a:grpSpLocks/>
          </p:cNvGrpSpPr>
          <p:nvPr/>
        </p:nvGrpSpPr>
        <p:grpSpPr bwMode="auto">
          <a:xfrm>
            <a:off x="1371600" y="1981200"/>
            <a:ext cx="762000" cy="690563"/>
            <a:chOff x="1104" y="1773"/>
            <a:chExt cx="480" cy="435"/>
          </a:xfrm>
        </p:grpSpPr>
        <p:sp>
          <p:nvSpPr>
            <p:cNvPr id="26653" name="Line 8"/>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54" name="Text Box 9"/>
            <p:cNvSpPr txBox="1">
              <a:spLocks noChangeArrowheads="1"/>
            </p:cNvSpPr>
            <p:nvPr/>
          </p:nvSpPr>
          <p:spPr bwMode="auto">
            <a:xfrm>
              <a:off x="1200" y="1773"/>
              <a:ext cx="22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3" name="Group 10"/>
          <p:cNvGrpSpPr>
            <a:grpSpLocks/>
          </p:cNvGrpSpPr>
          <p:nvPr/>
        </p:nvGrpSpPr>
        <p:grpSpPr bwMode="auto">
          <a:xfrm>
            <a:off x="1371600" y="2339975"/>
            <a:ext cx="947738" cy="396875"/>
            <a:chOff x="1104" y="1999"/>
            <a:chExt cx="597" cy="250"/>
          </a:xfrm>
        </p:grpSpPr>
        <p:sp>
          <p:nvSpPr>
            <p:cNvPr id="26649" name="Line 11"/>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6650" name="Group 12"/>
            <p:cNvGrpSpPr>
              <a:grpSpLocks/>
            </p:cNvGrpSpPr>
            <p:nvPr/>
          </p:nvGrpSpPr>
          <p:grpSpPr bwMode="auto">
            <a:xfrm>
              <a:off x="1344" y="1999"/>
              <a:ext cx="357" cy="250"/>
              <a:chOff x="2256" y="1999"/>
              <a:chExt cx="357" cy="250"/>
            </a:xfrm>
          </p:grpSpPr>
          <p:sp>
            <p:nvSpPr>
              <p:cNvPr id="26651" name="AutoShape 13"/>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6652" name="Text Box 14"/>
              <p:cNvSpPr txBox="1">
                <a:spLocks noChangeArrowheads="1"/>
              </p:cNvSpPr>
              <p:nvPr/>
            </p:nvSpPr>
            <p:spPr bwMode="auto">
              <a:xfrm>
                <a:off x="2280" y="1999"/>
                <a:ext cx="33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Symbol" charset="0"/>
                  </a:rPr>
                  <a:t>30</a:t>
                </a:r>
                <a:r>
                  <a:rPr lang="en-US" sz="2000" baseline="30000">
                    <a:solidFill>
                      <a:schemeClr val="accent2"/>
                    </a:solidFill>
                    <a:latin typeface="Symbol" charset="0"/>
                  </a:rPr>
                  <a:t>o</a:t>
                </a:r>
              </a:p>
            </p:txBody>
          </p:sp>
        </p:grpSp>
      </p:grpSp>
      <p:sp>
        <p:nvSpPr>
          <p:cNvPr id="89103" name="Rectangle 15"/>
          <p:cNvSpPr>
            <a:spLocks noChangeArrowheads="1"/>
          </p:cNvSpPr>
          <p:nvPr/>
        </p:nvSpPr>
        <p:spPr bwMode="auto">
          <a:xfrm>
            <a:off x="2286000" y="24384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5" name="Group 16"/>
          <p:cNvGrpSpPr>
            <a:grpSpLocks/>
          </p:cNvGrpSpPr>
          <p:nvPr/>
        </p:nvGrpSpPr>
        <p:grpSpPr bwMode="auto">
          <a:xfrm>
            <a:off x="1066800" y="3048000"/>
            <a:ext cx="1524000" cy="484188"/>
            <a:chOff x="672" y="2256"/>
            <a:chExt cx="960" cy="305"/>
          </a:xfrm>
        </p:grpSpPr>
        <p:sp>
          <p:nvSpPr>
            <p:cNvPr id="26645" name="Line 17"/>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46" name="Line 18"/>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47" name="Line 19"/>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48" name="Text Box 20"/>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aphicFrame>
        <p:nvGraphicFramePr>
          <p:cNvPr id="89109" name="Object 2"/>
          <p:cNvGraphicFramePr>
            <a:graphicFrameLocks noChangeAspect="1"/>
          </p:cNvGraphicFramePr>
          <p:nvPr/>
        </p:nvGraphicFramePr>
        <p:xfrm>
          <a:off x="3810000" y="2138363"/>
          <a:ext cx="646113" cy="369887"/>
        </p:xfrm>
        <a:graphic>
          <a:graphicData uri="http://schemas.openxmlformats.org/presentationml/2006/ole">
            <mc:AlternateContent xmlns:mc="http://schemas.openxmlformats.org/markup-compatibility/2006">
              <mc:Choice xmlns:v="urn:schemas-microsoft-com:vml" Requires="v">
                <p:oleObj spid="_x0000_s226877" name="Equation" r:id="rId3" imgW="304560" imgH="177480" progId="Equation.3">
                  <p:embed/>
                </p:oleObj>
              </mc:Choice>
              <mc:Fallback>
                <p:oleObj name="Equation" r:id="rId3" imgW="304560" imgH="177480" progId="Equation.3">
                  <p:embed/>
                  <p:pic>
                    <p:nvPicPr>
                      <p:cNvPr id="8910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38363"/>
                        <a:ext cx="646113" cy="3698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110" name="Object 3"/>
          <p:cNvGraphicFramePr>
            <a:graphicFrameLocks noChangeAspect="1"/>
          </p:cNvGraphicFramePr>
          <p:nvPr/>
        </p:nvGraphicFramePr>
        <p:xfrm>
          <a:off x="3717925" y="2832100"/>
          <a:ext cx="3813175" cy="395288"/>
        </p:xfrm>
        <a:graphic>
          <a:graphicData uri="http://schemas.openxmlformats.org/presentationml/2006/ole">
            <mc:AlternateContent xmlns:mc="http://schemas.openxmlformats.org/markup-compatibility/2006">
              <mc:Choice xmlns:v="urn:schemas-microsoft-com:vml" Requires="v">
                <p:oleObj spid="_x0000_s226878" name="Equation" r:id="rId5" imgW="2082800" imgH="190500" progId="Equation.DSMT4">
                  <p:embed/>
                </p:oleObj>
              </mc:Choice>
              <mc:Fallback>
                <p:oleObj name="Equation" r:id="rId5" imgW="2082800" imgH="190500" progId="Equation.DSMT4">
                  <p:embed/>
                  <p:pic>
                    <p:nvPicPr>
                      <p:cNvPr id="8911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925" y="2832100"/>
                        <a:ext cx="3813175" cy="3952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9111" name="Text Box 23"/>
          <p:cNvSpPr txBox="1">
            <a:spLocks noChangeArrowheads="1"/>
          </p:cNvSpPr>
          <p:nvPr/>
        </p:nvSpPr>
        <p:spPr bwMode="auto">
          <a:xfrm>
            <a:off x="7696200" y="3429000"/>
            <a:ext cx="685800" cy="523875"/>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No</a:t>
            </a:r>
            <a:endParaRPr lang="en-US" sz="2800">
              <a:solidFill>
                <a:srgbClr val="A50021"/>
              </a:solidFill>
            </a:endParaRPr>
          </a:p>
        </p:txBody>
      </p:sp>
      <p:sp>
        <p:nvSpPr>
          <p:cNvPr id="89112" name="Text Box 24"/>
          <p:cNvSpPr txBox="1">
            <a:spLocks noChangeArrowheads="1"/>
          </p:cNvSpPr>
          <p:nvPr/>
        </p:nvSpPr>
        <p:spPr bwMode="auto">
          <a:xfrm>
            <a:off x="533400" y="4191000"/>
            <a:ext cx="1050925" cy="523875"/>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a:solidFill>
                  <a:schemeClr val="accent2"/>
                </a:solidFill>
                <a:latin typeface="Arial Narrow" charset="0"/>
              </a:rPr>
              <a:t>Why ?</a:t>
            </a:r>
            <a:endParaRPr lang="en-US" sz="2800" dirty="0"/>
          </a:p>
        </p:txBody>
      </p:sp>
      <p:sp>
        <p:nvSpPr>
          <p:cNvPr id="89113" name="Text Box 25"/>
          <p:cNvSpPr txBox="1">
            <a:spLocks noChangeArrowheads="1"/>
          </p:cNvSpPr>
          <p:nvPr/>
        </p:nvSpPr>
        <p:spPr bwMode="auto">
          <a:xfrm>
            <a:off x="1828800" y="4191000"/>
            <a:ext cx="6934200" cy="1938338"/>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A50021"/>
                </a:solidFill>
                <a:latin typeface="Arial Narrow" charset="0"/>
              </a:rPr>
              <a:t>This is because the work done by the force bringing the object to a displacement </a:t>
            </a:r>
            <a:r>
              <a:rPr lang="en-US" b="1">
                <a:solidFill>
                  <a:srgbClr val="A50021"/>
                </a:solidFill>
                <a:latin typeface="Arial Narrow" charset="0"/>
              </a:rPr>
              <a:t>d</a:t>
            </a:r>
            <a:r>
              <a:rPr lang="en-US">
                <a:solidFill>
                  <a:srgbClr val="A50021"/>
                </a:solidFill>
                <a:latin typeface="Arial Narrow" charset="0"/>
              </a:rPr>
              <a:t> is constant independent of the mass of the object being worked on.   The only difference would be the acceleration and the final speed of each of the objects after the completion of the work!!</a:t>
            </a:r>
            <a:endParaRPr lang="en-US">
              <a:solidFill>
                <a:srgbClr val="A50021"/>
              </a:solidFill>
            </a:endParaRPr>
          </a:p>
        </p:txBody>
      </p:sp>
      <p:graphicFrame>
        <p:nvGraphicFramePr>
          <p:cNvPr id="89114" name="Object 4"/>
          <p:cNvGraphicFramePr>
            <a:graphicFrameLocks noChangeAspect="1"/>
          </p:cNvGraphicFramePr>
          <p:nvPr/>
        </p:nvGraphicFramePr>
        <p:xfrm>
          <a:off x="4484688" y="1939925"/>
          <a:ext cx="1589087" cy="766763"/>
        </p:xfrm>
        <a:graphic>
          <a:graphicData uri="http://schemas.openxmlformats.org/presentationml/2006/ole">
            <mc:AlternateContent xmlns:mc="http://schemas.openxmlformats.org/markup-compatibility/2006">
              <mc:Choice xmlns:v="urn:schemas-microsoft-com:vml" Requires="v">
                <p:oleObj spid="_x0000_s226879" name="Equation" r:id="rId7" imgW="749300" imgH="368300" progId="Equation.DSMT4">
                  <p:embed/>
                </p:oleObj>
              </mc:Choice>
              <mc:Fallback>
                <p:oleObj name="Equation" r:id="rId7" imgW="749300" imgH="368300" progId="Equation.DSMT4">
                  <p:embed/>
                  <p:pic>
                    <p:nvPicPr>
                      <p:cNvPr id="8911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4688" y="1939925"/>
                        <a:ext cx="1589087" cy="7667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9115" name="Object 5"/>
          <p:cNvGraphicFramePr>
            <a:graphicFrameLocks noChangeAspect="1"/>
          </p:cNvGraphicFramePr>
          <p:nvPr/>
        </p:nvGraphicFramePr>
        <p:xfrm>
          <a:off x="5943600" y="1916113"/>
          <a:ext cx="2317750" cy="817562"/>
        </p:xfrm>
        <a:graphic>
          <a:graphicData uri="http://schemas.openxmlformats.org/presentationml/2006/ole">
            <mc:AlternateContent xmlns:mc="http://schemas.openxmlformats.org/markup-compatibility/2006">
              <mc:Choice xmlns:v="urn:schemas-microsoft-com:vml" Requires="v">
                <p:oleObj spid="_x0000_s226880" name="Equation" r:id="rId9" imgW="977900" imgH="393700" progId="Equation.DSMT4">
                  <p:embed/>
                </p:oleObj>
              </mc:Choice>
              <mc:Fallback>
                <p:oleObj name="Equation" r:id="rId9" imgW="977900" imgH="393700" progId="Equation.DSMT4">
                  <p:embed/>
                  <p:pic>
                    <p:nvPicPr>
                      <p:cNvPr id="8911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916113"/>
                        <a:ext cx="2317750" cy="8175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644" name="Footer Placeholder 29"/>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155883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9091"/>
                                        </p:tgtEl>
                                        <p:attrNameLst>
                                          <p:attrName>style.visibility</p:attrName>
                                        </p:attrNameLst>
                                      </p:cBhvr>
                                      <p:to>
                                        <p:strVal val="visible"/>
                                      </p:to>
                                    </p:set>
                                    <p:animEffect transition="in" filter="wipe(left)">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9093"/>
                                        </p:tgtEl>
                                        <p:attrNameLst>
                                          <p:attrName>style.visibility</p:attrName>
                                        </p:attrNameLst>
                                      </p:cBhvr>
                                      <p:to>
                                        <p:strVal val="visible"/>
                                      </p:to>
                                    </p:set>
                                    <p:animEffect transition="in" filter="wipe(left)">
                                      <p:cBhvr>
                                        <p:cTn id="12" dur="500"/>
                                        <p:tgtEl>
                                          <p:spTgt spid="89093"/>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89094"/>
                                        </p:tgtEl>
                                        <p:attrNameLst>
                                          <p:attrName>style.visibility</p:attrName>
                                        </p:attrNameLst>
                                      </p:cBhvr>
                                      <p:to>
                                        <p:strVal val="visible"/>
                                      </p:to>
                                    </p:set>
                                    <p:animEffect transition="in" filter="wipe(left)">
                                      <p:cBhvr>
                                        <p:cTn id="16" dur="500"/>
                                        <p:tgtEl>
                                          <p:spTgt spid="890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iterate type="wd">
                                    <p:tmPct val="10000"/>
                                  </p:iterate>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iterate type="wd">
                                    <p:tmPct val="10000"/>
                                  </p:iterate>
                                  <p:childTnLst>
                                    <p:set>
                                      <p:cBhvr>
                                        <p:cTn id="32" dur="1" fill="hold">
                                          <p:stCondLst>
                                            <p:cond delay="0"/>
                                          </p:stCondLst>
                                        </p:cTn>
                                        <p:tgtEl>
                                          <p:spTgt spid="89103"/>
                                        </p:tgtEl>
                                        <p:attrNameLst>
                                          <p:attrName>style.visibility</p:attrName>
                                        </p:attrNameLst>
                                      </p:cBhvr>
                                      <p:to>
                                        <p:strVal val="visible"/>
                                      </p:to>
                                    </p:set>
                                    <p:animEffect transition="in" filter="wipe(left)">
                                      <p:cBhvr>
                                        <p:cTn id="33" dur="500"/>
                                        <p:tgtEl>
                                          <p:spTgt spid="891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89109"/>
                                        </p:tgtEl>
                                        <p:attrNameLst>
                                          <p:attrName>style.visibility</p:attrName>
                                        </p:attrNameLst>
                                      </p:cBhvr>
                                      <p:to>
                                        <p:strVal val="visible"/>
                                      </p:to>
                                    </p:set>
                                    <p:animEffect transition="in" filter="wipe(left)">
                                      <p:cBhvr>
                                        <p:cTn id="38" dur="500"/>
                                        <p:tgtEl>
                                          <p:spTgt spid="8910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89114"/>
                                        </p:tgtEl>
                                        <p:attrNameLst>
                                          <p:attrName>style.visibility</p:attrName>
                                        </p:attrNameLst>
                                      </p:cBhvr>
                                      <p:to>
                                        <p:strVal val="visible"/>
                                      </p:to>
                                    </p:set>
                                    <p:animEffect transition="in" filter="wipe(left)">
                                      <p:cBhvr>
                                        <p:cTn id="43" dur="500"/>
                                        <p:tgtEl>
                                          <p:spTgt spid="891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89115"/>
                                        </p:tgtEl>
                                        <p:attrNameLst>
                                          <p:attrName>style.visibility</p:attrName>
                                        </p:attrNameLst>
                                      </p:cBhvr>
                                      <p:to>
                                        <p:strVal val="visible"/>
                                      </p:to>
                                    </p:set>
                                    <p:animEffect transition="in" filter="wipe(left)">
                                      <p:cBhvr>
                                        <p:cTn id="48" dur="500"/>
                                        <p:tgtEl>
                                          <p:spTgt spid="891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89110"/>
                                        </p:tgtEl>
                                        <p:attrNameLst>
                                          <p:attrName>style.visibility</p:attrName>
                                        </p:attrNameLst>
                                      </p:cBhvr>
                                      <p:to>
                                        <p:strVal val="visible"/>
                                      </p:to>
                                    </p:set>
                                    <p:animEffect transition="in" filter="wipe(left)">
                                      <p:cBhvr>
                                        <p:cTn id="53" dur="500"/>
                                        <p:tgtEl>
                                          <p:spTgt spid="891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89092"/>
                                        </p:tgtEl>
                                        <p:attrNameLst>
                                          <p:attrName>style.visibility</p:attrName>
                                        </p:attrNameLst>
                                      </p:cBhvr>
                                      <p:to>
                                        <p:strVal val="visible"/>
                                      </p:to>
                                    </p:set>
                                    <p:animEffect transition="in" filter="wipe(left)">
                                      <p:cBhvr>
                                        <p:cTn id="58" dur="500"/>
                                        <p:tgtEl>
                                          <p:spTgt spid="8909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89111"/>
                                        </p:tgtEl>
                                        <p:attrNameLst>
                                          <p:attrName>style.visibility</p:attrName>
                                        </p:attrNameLst>
                                      </p:cBhvr>
                                      <p:to>
                                        <p:strVal val="visible"/>
                                      </p:to>
                                    </p:set>
                                    <p:animEffect transition="in" filter="wipe(left)">
                                      <p:cBhvr>
                                        <p:cTn id="63" dur="500"/>
                                        <p:tgtEl>
                                          <p:spTgt spid="8911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89112"/>
                                        </p:tgtEl>
                                        <p:attrNameLst>
                                          <p:attrName>style.visibility</p:attrName>
                                        </p:attrNameLst>
                                      </p:cBhvr>
                                      <p:to>
                                        <p:strVal val="visible"/>
                                      </p:to>
                                    </p:set>
                                    <p:animEffect transition="in" filter="wipe(left)">
                                      <p:cBhvr>
                                        <p:cTn id="68" dur="500"/>
                                        <p:tgtEl>
                                          <p:spTgt spid="8911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89113"/>
                                        </p:tgtEl>
                                        <p:attrNameLst>
                                          <p:attrName>style.visibility</p:attrName>
                                        </p:attrNameLst>
                                      </p:cBhvr>
                                      <p:to>
                                        <p:strVal val="visible"/>
                                      </p:to>
                                    </p:set>
                                    <p:animEffect transition="in" filter="wipe(left)">
                                      <p:cBhvr>
                                        <p:cTn id="73" dur="500"/>
                                        <p:tgtEl>
                                          <p:spTgt spid="89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89092" grpId="0" animBg="1" autoUpdateAnimBg="0"/>
      <p:bldP spid="89093" grpId="0" animBg="1"/>
      <p:bldP spid="89094" grpId="0" animBg="1" autoUpdateAnimBg="0"/>
      <p:bldP spid="89103" grpId="0" animBg="1" autoUpdateAnimBg="0"/>
      <p:bldP spid="89111" grpId="0" animBg="1" autoUpdateAnimBg="0"/>
      <p:bldP spid="89112" grpId="0" animBg="1" autoUpdateAnimBg="0"/>
      <p:bldP spid="8911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descr="FG07_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4572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2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972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972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027630-62A2-6744-8B43-C54D3EDFB393}"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9730"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 Work done on a crate</a:t>
            </a:r>
          </a:p>
        </p:txBody>
      </p:sp>
      <p:sp>
        <p:nvSpPr>
          <p:cNvPr id="572419" name="Text Box 3"/>
          <p:cNvSpPr txBox="1">
            <a:spLocks noChangeArrowheads="1"/>
          </p:cNvSpPr>
          <p:nvPr/>
        </p:nvSpPr>
        <p:spPr bwMode="auto">
          <a:xfrm>
            <a:off x="152400" y="660400"/>
            <a:ext cx="8839200" cy="101600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person pulls a 50kg crate 40m along a horizontal floor by a constant force F</a:t>
            </a:r>
            <a:r>
              <a:rPr lang="en-US" sz="2000" baseline="-25000">
                <a:solidFill>
                  <a:schemeClr val="accent2"/>
                </a:solidFill>
                <a:latin typeface="Arial Narrow" charset="0"/>
              </a:rPr>
              <a:t>p</a:t>
            </a:r>
            <a:r>
              <a:rPr lang="en-US" sz="2000">
                <a:solidFill>
                  <a:schemeClr val="accent2"/>
                </a:solidFill>
                <a:latin typeface="Arial Narrow" charset="0"/>
              </a:rPr>
              <a:t>=100N, which acts at a 37</a:t>
            </a:r>
            <a:r>
              <a:rPr lang="en-US" sz="2000" baseline="30000">
                <a:solidFill>
                  <a:schemeClr val="accent2"/>
                </a:solidFill>
                <a:latin typeface="Arial Narrow" charset="0"/>
              </a:rPr>
              <a:t>o</a:t>
            </a:r>
            <a:r>
              <a:rPr lang="en-US" sz="2000">
                <a:solidFill>
                  <a:schemeClr val="accent2"/>
                </a:solidFill>
                <a:latin typeface="Arial Narrow" charset="0"/>
              </a:rPr>
              <a:t> angle as shown in the figure.  The floor is rough and exerts a friction force F</a:t>
            </a:r>
            <a:r>
              <a:rPr lang="en-US" sz="2000" baseline="-25000">
                <a:solidFill>
                  <a:schemeClr val="accent2"/>
                </a:solidFill>
                <a:latin typeface="Arial Narrow" charset="0"/>
              </a:rPr>
              <a:t>fr</a:t>
            </a:r>
            <a:r>
              <a:rPr lang="en-US" sz="2000">
                <a:solidFill>
                  <a:schemeClr val="accent2"/>
                </a:solidFill>
                <a:latin typeface="Arial Narrow" charset="0"/>
              </a:rPr>
              <a:t>=50N.  Determine  (a) the work done by each force and (b) the net work done on the crate. </a:t>
            </a:r>
            <a:endParaRPr lang="en-US" sz="2000"/>
          </a:p>
        </p:txBody>
      </p:sp>
      <p:sp>
        <p:nvSpPr>
          <p:cNvPr id="572420" name="Text Box 4"/>
          <p:cNvSpPr txBox="1">
            <a:spLocks noChangeArrowheads="1"/>
          </p:cNvSpPr>
          <p:nvPr/>
        </p:nvSpPr>
        <p:spPr bwMode="auto">
          <a:xfrm>
            <a:off x="4724400" y="1828800"/>
            <a:ext cx="4191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are the forces exerting on the crate?</a:t>
            </a:r>
            <a:endParaRPr lang="en-US" sz="2000"/>
          </a:p>
        </p:txBody>
      </p:sp>
      <p:graphicFrame>
        <p:nvGraphicFramePr>
          <p:cNvPr id="572437" name="Object 2"/>
          <p:cNvGraphicFramePr>
            <a:graphicFrameLocks noChangeAspect="1"/>
          </p:cNvGraphicFramePr>
          <p:nvPr/>
        </p:nvGraphicFramePr>
        <p:xfrm>
          <a:off x="3505200" y="3613150"/>
          <a:ext cx="609600" cy="407988"/>
        </p:xfrm>
        <a:graphic>
          <a:graphicData uri="http://schemas.openxmlformats.org/presentationml/2006/ole">
            <mc:AlternateContent xmlns:mc="http://schemas.openxmlformats.org/markup-compatibility/2006">
              <mc:Choice xmlns:v="urn:schemas-microsoft-com:vml" Requires="v">
                <p:oleObj spid="_x0000_s273317" name="Equation" r:id="rId5" imgW="355600" imgH="241300" progId="Equation.DSMT4">
                  <p:embed/>
                </p:oleObj>
              </mc:Choice>
              <mc:Fallback>
                <p:oleObj name="Equation" r:id="rId5" imgW="355600" imgH="241300" progId="Equation.DSMT4">
                  <p:embed/>
                  <p:pic>
                    <p:nvPicPr>
                      <p:cNvPr id="57243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613150"/>
                        <a:ext cx="609600" cy="4079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2439" name="Text Box 23"/>
          <p:cNvSpPr txBox="1">
            <a:spLocks noChangeArrowheads="1"/>
          </p:cNvSpPr>
          <p:nvPr/>
        </p:nvSpPr>
        <p:spPr bwMode="auto">
          <a:xfrm>
            <a:off x="6553200" y="2286000"/>
            <a:ext cx="9144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A50021"/>
                </a:solidFill>
                <a:latin typeface="Arial Narrow" charset="0"/>
              </a:rPr>
              <a:t>F</a:t>
            </a:r>
            <a:r>
              <a:rPr lang="en-US" sz="2000" baseline="-25000" dirty="0">
                <a:solidFill>
                  <a:srgbClr val="A50021"/>
                </a:solidFill>
                <a:latin typeface="Arial Narrow" charset="0"/>
              </a:rPr>
              <a:t>G</a:t>
            </a:r>
            <a:r>
              <a:rPr lang="en-US" sz="2000" dirty="0">
                <a:solidFill>
                  <a:srgbClr val="A50021"/>
                </a:solidFill>
                <a:latin typeface="Arial Narrow" charset="0"/>
              </a:rPr>
              <a:t>=mg</a:t>
            </a:r>
            <a:endParaRPr lang="en-US" sz="2000" dirty="0">
              <a:solidFill>
                <a:srgbClr val="A50021"/>
              </a:solidFill>
            </a:endParaRPr>
          </a:p>
        </p:txBody>
      </p:sp>
      <p:sp>
        <p:nvSpPr>
          <p:cNvPr id="572440" name="Text Box 24"/>
          <p:cNvSpPr txBox="1">
            <a:spLocks noChangeArrowheads="1"/>
          </p:cNvSpPr>
          <p:nvPr/>
        </p:nvSpPr>
        <p:spPr bwMode="auto">
          <a:xfrm>
            <a:off x="152400" y="5537200"/>
            <a:ext cx="2819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So the net work on the crate </a:t>
            </a:r>
            <a:endParaRPr lang="en-US" sz="2000"/>
          </a:p>
        </p:txBody>
      </p:sp>
      <p:graphicFrame>
        <p:nvGraphicFramePr>
          <p:cNvPr id="572442" name="Object 4"/>
          <p:cNvGraphicFramePr>
            <a:graphicFrameLocks noChangeAspect="1"/>
          </p:cNvGraphicFramePr>
          <p:nvPr/>
        </p:nvGraphicFramePr>
        <p:xfrm>
          <a:off x="3048000" y="5475288"/>
          <a:ext cx="765175" cy="446087"/>
        </p:xfrm>
        <a:graphic>
          <a:graphicData uri="http://schemas.openxmlformats.org/presentationml/2006/ole">
            <mc:AlternateContent xmlns:mc="http://schemas.openxmlformats.org/markup-compatibility/2006">
              <mc:Choice xmlns:v="urn:schemas-microsoft-com:vml" Requires="v">
                <p:oleObj spid="_x0000_s273318" name="Equation" r:id="rId7" imgW="406400" imgH="241300" progId="Equation.DSMT4">
                  <p:embed/>
                </p:oleObj>
              </mc:Choice>
              <mc:Fallback>
                <p:oleObj name="Equation" r:id="rId7" imgW="406400" imgH="241300" progId="Equation.DSMT4">
                  <p:embed/>
                  <p:pic>
                    <p:nvPicPr>
                      <p:cNvPr id="57244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475288"/>
                        <a:ext cx="765175" cy="4460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Text Box 4"/>
          <p:cNvSpPr txBox="1">
            <a:spLocks noChangeArrowheads="1"/>
          </p:cNvSpPr>
          <p:nvPr/>
        </p:nvSpPr>
        <p:spPr bwMode="auto">
          <a:xfrm>
            <a:off x="152400" y="35814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G</a:t>
            </a:r>
            <a:endParaRPr lang="en-US" sz="2000"/>
          </a:p>
        </p:txBody>
      </p:sp>
      <p:sp>
        <p:nvSpPr>
          <p:cNvPr id="20" name="Text Box 23"/>
          <p:cNvSpPr txBox="1">
            <a:spLocks noChangeArrowheads="1"/>
          </p:cNvSpPr>
          <p:nvPr/>
        </p:nvSpPr>
        <p:spPr bwMode="auto">
          <a:xfrm>
            <a:off x="5105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1" name="Text Box 23"/>
          <p:cNvSpPr txBox="1">
            <a:spLocks noChangeArrowheads="1"/>
          </p:cNvSpPr>
          <p:nvPr/>
        </p:nvSpPr>
        <p:spPr bwMode="auto">
          <a:xfrm>
            <a:off x="5867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sp>
        <p:nvSpPr>
          <p:cNvPr id="22" name="Text Box 4"/>
          <p:cNvSpPr txBox="1">
            <a:spLocks noChangeArrowheads="1"/>
          </p:cNvSpPr>
          <p:nvPr/>
        </p:nvSpPr>
        <p:spPr bwMode="auto">
          <a:xfrm>
            <a:off x="4724400" y="2743200"/>
            <a:ext cx="4343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Which force performs the work on the crate?</a:t>
            </a:r>
            <a:endParaRPr lang="en-US" sz="2000"/>
          </a:p>
        </p:txBody>
      </p:sp>
      <p:sp>
        <p:nvSpPr>
          <p:cNvPr id="24" name="Text Box 23"/>
          <p:cNvSpPr txBox="1">
            <a:spLocks noChangeArrowheads="1"/>
          </p:cNvSpPr>
          <p:nvPr/>
        </p:nvSpPr>
        <p:spPr bwMode="auto">
          <a:xfrm>
            <a:off x="51054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5" name="Text Box 23"/>
          <p:cNvSpPr txBox="1">
            <a:spLocks noChangeArrowheads="1"/>
          </p:cNvSpPr>
          <p:nvPr/>
        </p:nvSpPr>
        <p:spPr bwMode="auto">
          <a:xfrm>
            <a:off x="64770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graphicFrame>
        <p:nvGraphicFramePr>
          <p:cNvPr id="3" name="Object 4"/>
          <p:cNvGraphicFramePr>
            <a:graphicFrameLocks noChangeAspect="1"/>
          </p:cNvGraphicFramePr>
          <p:nvPr/>
        </p:nvGraphicFramePr>
        <p:xfrm>
          <a:off x="3276600" y="4495800"/>
          <a:ext cx="584200" cy="431800"/>
        </p:xfrm>
        <a:graphic>
          <a:graphicData uri="http://schemas.openxmlformats.org/presentationml/2006/ole">
            <mc:AlternateContent xmlns:mc="http://schemas.openxmlformats.org/markup-compatibility/2006">
              <mc:Choice xmlns:v="urn:schemas-microsoft-com:vml" Requires="v">
                <p:oleObj spid="_x0000_s273319" name="Equation" r:id="rId9" imgW="355600" imgH="266700" progId="Equation.DSMT4">
                  <p:embed/>
                </p:oleObj>
              </mc:Choice>
              <mc:Fallback>
                <p:oleObj name="Equation" r:id="rId9" imgW="355600" imgH="266700" progId="Equation.DSMT4">
                  <p:embed/>
                  <p:pic>
                    <p:nvPicPr>
                      <p:cNvPr id="3"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495800"/>
                        <a:ext cx="584200" cy="431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Text Box 4"/>
          <p:cNvSpPr txBox="1">
            <a:spLocks noChangeArrowheads="1"/>
          </p:cNvSpPr>
          <p:nvPr/>
        </p:nvSpPr>
        <p:spPr bwMode="auto">
          <a:xfrm>
            <a:off x="152400" y="4518025"/>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p</a:t>
            </a:r>
            <a:r>
              <a:rPr lang="en-US" sz="2000">
                <a:solidFill>
                  <a:schemeClr val="accent2"/>
                </a:solidFill>
                <a:latin typeface="Arial Narrow" charset="0"/>
              </a:rPr>
              <a:t>:</a:t>
            </a:r>
            <a:endParaRPr lang="en-US" sz="2000"/>
          </a:p>
        </p:txBody>
      </p:sp>
      <p:sp>
        <p:nvSpPr>
          <p:cNvPr id="28" name="Text Box 4"/>
          <p:cNvSpPr txBox="1">
            <a:spLocks noChangeArrowheads="1"/>
          </p:cNvSpPr>
          <p:nvPr/>
        </p:nvSpPr>
        <p:spPr bwMode="auto">
          <a:xfrm>
            <a:off x="152400" y="5027613"/>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fr</a:t>
            </a:r>
            <a:r>
              <a:rPr lang="en-US" sz="2000">
                <a:solidFill>
                  <a:schemeClr val="accent2"/>
                </a:solidFill>
                <a:latin typeface="Arial Narrow" charset="0"/>
              </a:rPr>
              <a:t>:</a:t>
            </a:r>
            <a:endParaRPr lang="en-US" sz="2000"/>
          </a:p>
        </p:txBody>
      </p:sp>
      <p:graphicFrame>
        <p:nvGraphicFramePr>
          <p:cNvPr id="4" name="Object 5"/>
          <p:cNvGraphicFramePr>
            <a:graphicFrameLocks noChangeAspect="1"/>
          </p:cNvGraphicFramePr>
          <p:nvPr/>
        </p:nvGraphicFramePr>
        <p:xfrm>
          <a:off x="3278188" y="4957763"/>
          <a:ext cx="608012" cy="419100"/>
        </p:xfrm>
        <a:graphic>
          <a:graphicData uri="http://schemas.openxmlformats.org/presentationml/2006/ole">
            <mc:AlternateContent xmlns:mc="http://schemas.openxmlformats.org/markup-compatibility/2006">
              <mc:Choice xmlns:v="urn:schemas-microsoft-com:vml" Requires="v">
                <p:oleObj spid="_x0000_s273320" name="Equation" r:id="rId11" imgW="381000" imgH="266700" progId="Equation.DSMT4">
                  <p:embed/>
                </p:oleObj>
              </mc:Choice>
              <mc:Fallback>
                <p:oleObj name="Equation" r:id="rId11" imgW="381000" imgH="266700" progId="Equation.DSMT4">
                  <p:embed/>
                  <p:pic>
                    <p:nvPicPr>
                      <p:cNvPr id="4"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188" y="4957763"/>
                        <a:ext cx="608012" cy="4191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24"/>
          <p:cNvSpPr txBox="1">
            <a:spLocks noChangeArrowheads="1"/>
          </p:cNvSpPr>
          <p:nvPr/>
        </p:nvSpPr>
        <p:spPr bwMode="auto">
          <a:xfrm>
            <a:off x="152400" y="6046788"/>
            <a:ext cx="2057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the same as </a:t>
            </a:r>
            <a:endParaRPr lang="en-US" sz="2000"/>
          </a:p>
        </p:txBody>
      </p:sp>
      <p:graphicFrame>
        <p:nvGraphicFramePr>
          <p:cNvPr id="5" name="Object 6"/>
          <p:cNvGraphicFramePr>
            <a:graphicFrameLocks noChangeAspect="1"/>
          </p:cNvGraphicFramePr>
          <p:nvPr/>
        </p:nvGraphicFramePr>
        <p:xfrm>
          <a:off x="2892425" y="5913438"/>
          <a:ext cx="765175" cy="446087"/>
        </p:xfrm>
        <a:graphic>
          <a:graphicData uri="http://schemas.openxmlformats.org/presentationml/2006/ole">
            <mc:AlternateContent xmlns:mc="http://schemas.openxmlformats.org/markup-compatibility/2006">
              <mc:Choice xmlns:v="urn:schemas-microsoft-com:vml" Requires="v">
                <p:oleObj spid="_x0000_s273321" name="Equation" r:id="rId13" imgW="406400" imgH="241300" progId="Equation.DSMT4">
                  <p:embed/>
                </p:oleObj>
              </mc:Choice>
              <mc:Fallback>
                <p:oleObj name="Equation" r:id="rId13" imgW="406400" imgH="241300" progId="Equation.DSMT4">
                  <p:embed/>
                  <p:pic>
                    <p:nvPicPr>
                      <p:cNvPr id="5"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2425" y="5913438"/>
                        <a:ext cx="765175" cy="4460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4138613" y="3625850"/>
          <a:ext cx="868362" cy="407988"/>
        </p:xfrm>
        <a:graphic>
          <a:graphicData uri="http://schemas.openxmlformats.org/presentationml/2006/ole">
            <mc:AlternateContent xmlns:mc="http://schemas.openxmlformats.org/markup-compatibility/2006">
              <mc:Choice xmlns:v="urn:schemas-microsoft-com:vml" Requires="v">
                <p:oleObj spid="_x0000_s273322" name="Equation" r:id="rId15" imgW="508000" imgH="241300" progId="Equation.DSMT4">
                  <p:embed/>
                </p:oleObj>
              </mc:Choice>
              <mc:Fallback>
                <p:oleObj name="Equation" r:id="rId15" imgW="508000" imgH="241300" progId="Equation.DSMT4">
                  <p:embed/>
                  <p:pic>
                    <p:nvPicPr>
                      <p:cNvPr id="6"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8613" y="3625850"/>
                        <a:ext cx="868362" cy="4079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4999038" y="3571875"/>
          <a:ext cx="2239962" cy="492125"/>
        </p:xfrm>
        <a:graphic>
          <a:graphicData uri="http://schemas.openxmlformats.org/presentationml/2006/ole">
            <mc:AlternateContent xmlns:mc="http://schemas.openxmlformats.org/markup-compatibility/2006">
              <mc:Choice xmlns:v="urn:schemas-microsoft-com:vml" Requires="v">
                <p:oleObj spid="_x0000_s273323" name="Equation" r:id="rId17" imgW="1308100" imgH="292100" progId="Equation.DSMT4">
                  <p:embed/>
                </p:oleObj>
              </mc:Choice>
              <mc:Fallback>
                <p:oleObj name="Equation" r:id="rId17" imgW="1308100" imgH="292100" progId="Equation.DSMT4">
                  <p:embed/>
                  <p:pic>
                    <p:nvPicPr>
                      <p:cNvPr id="7"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9038" y="3571875"/>
                        <a:ext cx="2239962" cy="4921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7248525" y="3657600"/>
          <a:ext cx="371475" cy="257175"/>
        </p:xfrm>
        <a:graphic>
          <a:graphicData uri="http://schemas.openxmlformats.org/presentationml/2006/ole">
            <mc:AlternateContent xmlns:mc="http://schemas.openxmlformats.org/markup-compatibility/2006">
              <mc:Choice xmlns:v="urn:schemas-microsoft-com:vml" Requires="v">
                <p:oleObj spid="_x0000_s273324" name="Equation" r:id="rId19" imgW="215900" imgH="152400" progId="Equation.DSMT4">
                  <p:embed/>
                </p:oleObj>
              </mc:Choice>
              <mc:Fallback>
                <p:oleObj name="Equation" r:id="rId19" imgW="215900" imgH="152400" progId="Equation.DSMT4">
                  <p:embed/>
                  <p:pic>
                    <p:nvPicPr>
                      <p:cNvPr id="8"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8525" y="3657600"/>
                        <a:ext cx="371475" cy="2571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3810000" y="4467225"/>
          <a:ext cx="874713" cy="409575"/>
        </p:xfrm>
        <a:graphic>
          <a:graphicData uri="http://schemas.openxmlformats.org/presentationml/2006/ole">
            <mc:AlternateContent xmlns:mc="http://schemas.openxmlformats.org/markup-compatibility/2006">
              <mc:Choice xmlns:v="urn:schemas-microsoft-com:vml" Requires="v">
                <p:oleObj spid="_x0000_s273325" name="Equation" r:id="rId21" imgW="533400" imgH="254000" progId="Equation.DSMT4">
                  <p:embed/>
                </p:oleObj>
              </mc:Choice>
              <mc:Fallback>
                <p:oleObj name="Equation" r:id="rId21" imgW="533400" imgH="254000" progId="Equation.DSMT4">
                  <p:embed/>
                  <p:pic>
                    <p:nvPicPr>
                      <p:cNvPr id="9"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000" y="4467225"/>
                        <a:ext cx="874713" cy="409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1"/>
          <p:cNvGraphicFramePr>
            <a:graphicFrameLocks noChangeAspect="1"/>
          </p:cNvGraphicFramePr>
          <p:nvPr/>
        </p:nvGraphicFramePr>
        <p:xfrm>
          <a:off x="4648200" y="4419600"/>
          <a:ext cx="1771650" cy="533400"/>
        </p:xfrm>
        <a:graphic>
          <a:graphicData uri="http://schemas.openxmlformats.org/presentationml/2006/ole">
            <mc:AlternateContent xmlns:mc="http://schemas.openxmlformats.org/markup-compatibility/2006">
              <mc:Choice xmlns:v="urn:schemas-microsoft-com:vml" Requires="v">
                <p:oleObj spid="_x0000_s273326" name="Equation" r:id="rId23" imgW="1079500" imgH="330200" progId="Equation.DSMT4">
                  <p:embed/>
                </p:oleObj>
              </mc:Choice>
              <mc:Fallback>
                <p:oleObj name="Equation" r:id="rId23" imgW="1079500" imgH="330200" progId="Equation.DSMT4">
                  <p:embed/>
                  <p:pic>
                    <p:nvPicPr>
                      <p:cNvPr id="11"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4419600"/>
                        <a:ext cx="1771650" cy="533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2"/>
          <p:cNvGraphicFramePr>
            <a:graphicFrameLocks noChangeAspect="1"/>
          </p:cNvGraphicFramePr>
          <p:nvPr/>
        </p:nvGraphicFramePr>
        <p:xfrm>
          <a:off x="6400800" y="4451350"/>
          <a:ext cx="2563813" cy="349250"/>
        </p:xfrm>
        <a:graphic>
          <a:graphicData uri="http://schemas.openxmlformats.org/presentationml/2006/ole">
            <mc:AlternateContent xmlns:mc="http://schemas.openxmlformats.org/markup-compatibility/2006">
              <mc:Choice xmlns:v="urn:schemas-microsoft-com:vml" Requires="v">
                <p:oleObj spid="_x0000_s273327" name="Equation" r:id="rId25" imgW="1562100" imgH="215900" progId="Equation.DSMT4">
                  <p:embed/>
                </p:oleObj>
              </mc:Choice>
              <mc:Fallback>
                <p:oleObj name="Equation" r:id="rId25" imgW="1562100" imgH="215900" progId="Equation.DSMT4">
                  <p:embed/>
                  <p:pic>
                    <p:nvPicPr>
                      <p:cNvPr id="12"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4451350"/>
                        <a:ext cx="2563813" cy="349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13"/>
          <p:cNvGraphicFramePr>
            <a:graphicFrameLocks noChangeAspect="1"/>
          </p:cNvGraphicFramePr>
          <p:nvPr/>
        </p:nvGraphicFramePr>
        <p:xfrm>
          <a:off x="3835400" y="4922838"/>
          <a:ext cx="889000" cy="398462"/>
        </p:xfrm>
        <a:graphic>
          <a:graphicData uri="http://schemas.openxmlformats.org/presentationml/2006/ole">
            <mc:AlternateContent xmlns:mc="http://schemas.openxmlformats.org/markup-compatibility/2006">
              <mc:Choice xmlns:v="urn:schemas-microsoft-com:vml" Requires="v">
                <p:oleObj spid="_x0000_s273328" name="Equation" r:id="rId27" imgW="558800" imgH="254000" progId="Equation.DSMT4">
                  <p:embed/>
                </p:oleObj>
              </mc:Choice>
              <mc:Fallback>
                <p:oleObj name="Equation" r:id="rId27" imgW="558800" imgH="254000" progId="Equation.DSMT4">
                  <p:embed/>
                  <p:pic>
                    <p:nvPicPr>
                      <p:cNvPr id="13" name="Object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35400" y="4922838"/>
                        <a:ext cx="889000" cy="3984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14"/>
          <p:cNvGraphicFramePr>
            <a:graphicFrameLocks noChangeAspect="1"/>
          </p:cNvGraphicFramePr>
          <p:nvPr/>
        </p:nvGraphicFramePr>
        <p:xfrm>
          <a:off x="4691063" y="4922838"/>
          <a:ext cx="1862137" cy="517525"/>
        </p:xfrm>
        <a:graphic>
          <a:graphicData uri="http://schemas.openxmlformats.org/presentationml/2006/ole">
            <mc:AlternateContent xmlns:mc="http://schemas.openxmlformats.org/markup-compatibility/2006">
              <mc:Choice xmlns:v="urn:schemas-microsoft-com:vml" Requires="v">
                <p:oleObj spid="_x0000_s273329" name="Equation" r:id="rId29" imgW="1168400" imgH="330200" progId="Equation.DSMT4">
                  <p:embed/>
                </p:oleObj>
              </mc:Choice>
              <mc:Fallback>
                <p:oleObj name="Equation" r:id="rId29" imgW="1168400" imgH="330200" progId="Equation.DSMT4">
                  <p:embed/>
                  <p:pic>
                    <p:nvPicPr>
                      <p:cNvPr id="14" name="Object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1063" y="4922838"/>
                        <a:ext cx="1862137" cy="5175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15"/>
          <p:cNvGraphicFramePr>
            <a:graphicFrameLocks noChangeAspect="1"/>
          </p:cNvGraphicFramePr>
          <p:nvPr/>
        </p:nvGraphicFramePr>
        <p:xfrm>
          <a:off x="6534150" y="4965700"/>
          <a:ext cx="2609850" cy="338138"/>
        </p:xfrm>
        <a:graphic>
          <a:graphicData uri="http://schemas.openxmlformats.org/presentationml/2006/ole">
            <mc:AlternateContent xmlns:mc="http://schemas.openxmlformats.org/markup-compatibility/2006">
              <mc:Choice xmlns:v="urn:schemas-microsoft-com:vml" Requires="v">
                <p:oleObj spid="_x0000_s273330" name="Equation" r:id="rId31" imgW="1638300" imgH="215900" progId="Equation.DSMT4">
                  <p:embed/>
                </p:oleObj>
              </mc:Choice>
              <mc:Fallback>
                <p:oleObj name="Equation" r:id="rId31" imgW="1638300" imgH="215900" progId="Equation.DSMT4">
                  <p:embed/>
                  <p:pic>
                    <p:nvPicPr>
                      <p:cNvPr id="17" name="Object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34150" y="4965700"/>
                        <a:ext cx="2609850" cy="3381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 name="Object 16"/>
          <p:cNvGraphicFramePr>
            <a:graphicFrameLocks noChangeAspect="1"/>
          </p:cNvGraphicFramePr>
          <p:nvPr/>
        </p:nvGraphicFramePr>
        <p:xfrm>
          <a:off x="4360863" y="5475288"/>
          <a:ext cx="669925" cy="446087"/>
        </p:xfrm>
        <a:graphic>
          <a:graphicData uri="http://schemas.openxmlformats.org/presentationml/2006/ole">
            <mc:AlternateContent xmlns:mc="http://schemas.openxmlformats.org/markup-compatibility/2006">
              <mc:Choice xmlns:v="urn:schemas-microsoft-com:vml" Requires="v">
                <p:oleObj spid="_x0000_s273331" name="Equation" r:id="rId33" imgW="355600" imgH="241300" progId="Equation.DSMT4">
                  <p:embed/>
                </p:oleObj>
              </mc:Choice>
              <mc:Fallback>
                <p:oleObj name="Equation" r:id="rId33" imgW="355600" imgH="241300" progId="Equation.DSMT4">
                  <p:embed/>
                  <p:pic>
                    <p:nvPicPr>
                      <p:cNvPr id="29" name="Object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60863" y="5475288"/>
                        <a:ext cx="669925" cy="4460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 name="Object 17"/>
          <p:cNvGraphicFramePr>
            <a:graphicFrameLocks noChangeAspect="1"/>
          </p:cNvGraphicFramePr>
          <p:nvPr/>
        </p:nvGraphicFramePr>
        <p:xfrm>
          <a:off x="4956175" y="5451475"/>
          <a:ext cx="644525" cy="493713"/>
        </p:xfrm>
        <a:graphic>
          <a:graphicData uri="http://schemas.openxmlformats.org/presentationml/2006/ole">
            <mc:AlternateContent xmlns:mc="http://schemas.openxmlformats.org/markup-compatibility/2006">
              <mc:Choice xmlns:v="urn:schemas-microsoft-com:vml" Requires="v">
                <p:oleObj spid="_x0000_s273332" name="Equation" r:id="rId35" imgW="342900" imgH="266700" progId="Equation.DSMT4">
                  <p:embed/>
                </p:oleObj>
              </mc:Choice>
              <mc:Fallback>
                <p:oleObj name="Equation" r:id="rId35" imgW="342900" imgH="266700" progId="Equation.DSMT4">
                  <p:embed/>
                  <p:pic>
                    <p:nvPicPr>
                      <p:cNvPr id="31" name="Object 1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56175" y="5451475"/>
                        <a:ext cx="644525" cy="493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6" name="Object 18"/>
          <p:cNvGraphicFramePr>
            <a:graphicFrameLocks noChangeAspect="1"/>
          </p:cNvGraphicFramePr>
          <p:nvPr/>
        </p:nvGraphicFramePr>
        <p:xfrm>
          <a:off x="5527675" y="5451475"/>
          <a:ext cx="717550" cy="493713"/>
        </p:xfrm>
        <a:graphic>
          <a:graphicData uri="http://schemas.openxmlformats.org/presentationml/2006/ole">
            <mc:AlternateContent xmlns:mc="http://schemas.openxmlformats.org/markup-compatibility/2006">
              <mc:Choice xmlns:v="urn:schemas-microsoft-com:vml" Requires="v">
                <p:oleObj spid="_x0000_s273333" name="Equation" r:id="rId37" imgW="381000" imgH="266700" progId="Equation.DSMT4">
                  <p:embed/>
                </p:oleObj>
              </mc:Choice>
              <mc:Fallback>
                <p:oleObj name="Equation" r:id="rId37" imgW="381000" imgH="266700" progId="Equation.DSMT4">
                  <p:embed/>
                  <p:pic>
                    <p:nvPicPr>
                      <p:cNvPr id="572416" name="Object 1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27675" y="5451475"/>
                        <a:ext cx="717550" cy="493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7" name="Object 19"/>
          <p:cNvGraphicFramePr>
            <a:graphicFrameLocks noChangeAspect="1"/>
          </p:cNvGraphicFramePr>
          <p:nvPr/>
        </p:nvGraphicFramePr>
        <p:xfrm>
          <a:off x="6172200" y="5481638"/>
          <a:ext cx="3008313" cy="433387"/>
        </p:xfrm>
        <a:graphic>
          <a:graphicData uri="http://schemas.openxmlformats.org/presentationml/2006/ole">
            <mc:AlternateContent xmlns:mc="http://schemas.openxmlformats.org/markup-compatibility/2006">
              <mc:Choice xmlns:v="urn:schemas-microsoft-com:vml" Requires="v">
                <p:oleObj spid="_x0000_s273334" name="Equation" r:id="rId39" imgW="1905000" imgH="279400" progId="Equation.DSMT4">
                  <p:embed/>
                </p:oleObj>
              </mc:Choice>
              <mc:Fallback>
                <p:oleObj name="Equation" r:id="rId39" imgW="1905000" imgH="279400" progId="Equation.DSMT4">
                  <p:embed/>
                  <p:pic>
                    <p:nvPicPr>
                      <p:cNvPr id="572417" name="Object 1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481638"/>
                        <a:ext cx="3008313" cy="433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8" name="Object 20"/>
          <p:cNvGraphicFramePr>
            <a:graphicFrameLocks noChangeAspect="1"/>
          </p:cNvGraphicFramePr>
          <p:nvPr/>
        </p:nvGraphicFramePr>
        <p:xfrm>
          <a:off x="3640138" y="5913438"/>
          <a:ext cx="4829175" cy="563562"/>
        </p:xfrm>
        <a:graphic>
          <a:graphicData uri="http://schemas.openxmlformats.org/presentationml/2006/ole">
            <mc:AlternateContent xmlns:mc="http://schemas.openxmlformats.org/markup-compatibility/2006">
              <mc:Choice xmlns:v="urn:schemas-microsoft-com:vml" Requires="v">
                <p:oleObj spid="_x0000_s273335" name="Equation" r:id="rId41" imgW="2565400" imgH="304800" progId="Equation.DSMT4">
                  <p:embed/>
                </p:oleObj>
              </mc:Choice>
              <mc:Fallback>
                <p:oleObj name="Equation" r:id="rId41" imgW="2565400" imgH="304800" progId="Equation.DSMT4">
                  <p:embed/>
                  <p:pic>
                    <p:nvPicPr>
                      <p:cNvPr id="572418" name="Object 2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40138" y="5913438"/>
                        <a:ext cx="4829175" cy="5635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1" name="Object 21"/>
          <p:cNvGraphicFramePr>
            <a:graphicFrameLocks noChangeAspect="1"/>
          </p:cNvGraphicFramePr>
          <p:nvPr/>
        </p:nvGraphicFramePr>
        <p:xfrm>
          <a:off x="5943600" y="5913438"/>
          <a:ext cx="957263" cy="469900"/>
        </p:xfrm>
        <a:graphic>
          <a:graphicData uri="http://schemas.openxmlformats.org/presentationml/2006/ole">
            <mc:AlternateContent xmlns:mc="http://schemas.openxmlformats.org/markup-compatibility/2006">
              <mc:Choice xmlns:v="urn:schemas-microsoft-com:vml" Requires="v">
                <p:oleObj spid="_x0000_s273336" name="Equation" r:id="rId43" imgW="508000" imgH="254000" progId="Equation.DSMT4">
                  <p:embed/>
                </p:oleObj>
              </mc:Choice>
              <mc:Fallback>
                <p:oleObj name="Equation" r:id="rId43" imgW="508000" imgH="254000" progId="Equation.DSMT4">
                  <p:embed/>
                  <p:pic>
                    <p:nvPicPr>
                      <p:cNvPr id="572421" name="Object 2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43600" y="5913438"/>
                        <a:ext cx="957263" cy="4699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2" name="Object 22"/>
          <p:cNvGraphicFramePr>
            <a:graphicFrameLocks noChangeAspect="1"/>
          </p:cNvGraphicFramePr>
          <p:nvPr/>
        </p:nvGraphicFramePr>
        <p:xfrm>
          <a:off x="6764338" y="5913438"/>
          <a:ext cx="931862" cy="515937"/>
        </p:xfrm>
        <a:graphic>
          <a:graphicData uri="http://schemas.openxmlformats.org/presentationml/2006/ole">
            <mc:AlternateContent xmlns:mc="http://schemas.openxmlformats.org/markup-compatibility/2006">
              <mc:Choice xmlns:v="urn:schemas-microsoft-com:vml" Requires="v">
                <p:oleObj spid="_x0000_s273337" name="Equation" r:id="rId45" imgW="495300" imgH="279400" progId="Equation.DSMT4">
                  <p:embed/>
                </p:oleObj>
              </mc:Choice>
              <mc:Fallback>
                <p:oleObj name="Equation" r:id="rId45" imgW="495300" imgH="279400" progId="Equation.DSMT4">
                  <p:embed/>
                  <p:pic>
                    <p:nvPicPr>
                      <p:cNvPr id="572422" name="Object 2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764338" y="5913438"/>
                        <a:ext cx="931862" cy="5159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3" name="Object 23"/>
          <p:cNvGraphicFramePr>
            <a:graphicFrameLocks noChangeAspect="1"/>
          </p:cNvGraphicFramePr>
          <p:nvPr/>
        </p:nvGraphicFramePr>
        <p:xfrm>
          <a:off x="7620000" y="5929313"/>
          <a:ext cx="765175" cy="517525"/>
        </p:xfrm>
        <a:graphic>
          <a:graphicData uri="http://schemas.openxmlformats.org/presentationml/2006/ole">
            <mc:AlternateContent xmlns:mc="http://schemas.openxmlformats.org/markup-compatibility/2006">
              <mc:Choice xmlns:v="urn:schemas-microsoft-com:vml" Requires="v">
                <p:oleObj spid="_x0000_s273338" name="Equation" r:id="rId47" imgW="406400" imgH="279400" progId="Equation.DSMT4">
                  <p:embed/>
                </p:oleObj>
              </mc:Choice>
              <mc:Fallback>
                <p:oleObj name="Equation" r:id="rId47" imgW="406400" imgH="279400" progId="Equation.DSMT4">
                  <p:embed/>
                  <p:pic>
                    <p:nvPicPr>
                      <p:cNvPr id="572423" name="Object 2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620000" y="5929313"/>
                        <a:ext cx="765175" cy="5175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 name="Text Box 23"/>
          <p:cNvSpPr txBox="1">
            <a:spLocks noChangeArrowheads="1"/>
          </p:cNvSpPr>
          <p:nvPr/>
        </p:nvSpPr>
        <p:spPr bwMode="auto">
          <a:xfrm>
            <a:off x="7772400" y="2286000"/>
            <a:ext cx="457200" cy="400050"/>
          </a:xfrm>
          <a:prstGeom prst="rect">
            <a:avLst/>
          </a:prstGeom>
          <a:solidFill>
            <a:srgbClr val="FFFF99"/>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A50021"/>
                </a:solidFill>
                <a:latin typeface="Arial Narrow" charset="0"/>
              </a:rPr>
              <a:t>F</a:t>
            </a:r>
            <a:r>
              <a:rPr lang="en-US" sz="2000" baseline="-25000" dirty="0">
                <a:solidFill>
                  <a:srgbClr val="A50021"/>
                </a:solidFill>
                <a:latin typeface="Arial Narrow" charset="0"/>
              </a:rPr>
              <a:t>N</a:t>
            </a:r>
            <a:endParaRPr lang="en-US" sz="2000" dirty="0">
              <a:solidFill>
                <a:srgbClr val="A50021"/>
              </a:solidFill>
            </a:endParaRPr>
          </a:p>
        </p:txBody>
      </p:sp>
      <p:graphicFrame>
        <p:nvGraphicFramePr>
          <p:cNvPr id="572424" name="Object 24"/>
          <p:cNvGraphicFramePr>
            <a:graphicFrameLocks noChangeAspect="1"/>
          </p:cNvGraphicFramePr>
          <p:nvPr/>
        </p:nvGraphicFramePr>
        <p:xfrm>
          <a:off x="3352800" y="4037013"/>
          <a:ext cx="631825" cy="407987"/>
        </p:xfrm>
        <a:graphic>
          <a:graphicData uri="http://schemas.openxmlformats.org/presentationml/2006/ole">
            <mc:AlternateContent xmlns:mc="http://schemas.openxmlformats.org/markup-compatibility/2006">
              <mc:Choice xmlns:v="urn:schemas-microsoft-com:vml" Requires="v">
                <p:oleObj spid="_x0000_s273339" name="Equation" r:id="rId49" imgW="368300" imgH="241300" progId="Equation.DSMT4">
                  <p:embed/>
                </p:oleObj>
              </mc:Choice>
              <mc:Fallback>
                <p:oleObj name="Equation" r:id="rId49" imgW="368300" imgH="241300" progId="Equation.DSMT4">
                  <p:embed/>
                  <p:pic>
                    <p:nvPicPr>
                      <p:cNvPr id="572424" name="Object 2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352800" y="4037013"/>
                        <a:ext cx="631825" cy="4079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5" name="Object 25"/>
          <p:cNvGraphicFramePr>
            <a:graphicFrameLocks noChangeAspect="1"/>
          </p:cNvGraphicFramePr>
          <p:nvPr/>
        </p:nvGraphicFramePr>
        <p:xfrm>
          <a:off x="4021138" y="4037013"/>
          <a:ext cx="892175" cy="407987"/>
        </p:xfrm>
        <a:graphic>
          <a:graphicData uri="http://schemas.openxmlformats.org/presentationml/2006/ole">
            <mc:AlternateContent xmlns:mc="http://schemas.openxmlformats.org/markup-compatibility/2006">
              <mc:Choice xmlns:v="urn:schemas-microsoft-com:vml" Requires="v">
                <p:oleObj spid="_x0000_s273340" name="Equation" r:id="rId51" imgW="520700" imgH="241300" progId="Equation.DSMT4">
                  <p:embed/>
                </p:oleObj>
              </mc:Choice>
              <mc:Fallback>
                <p:oleObj name="Equation" r:id="rId51" imgW="520700" imgH="241300" progId="Equation.DSMT4">
                  <p:embed/>
                  <p:pic>
                    <p:nvPicPr>
                      <p:cNvPr id="572425" name="Object 2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021138" y="4037013"/>
                        <a:ext cx="892175" cy="4079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6" name="Object 26"/>
          <p:cNvGraphicFramePr>
            <a:graphicFrameLocks noChangeAspect="1"/>
          </p:cNvGraphicFramePr>
          <p:nvPr/>
        </p:nvGraphicFramePr>
        <p:xfrm>
          <a:off x="4951413" y="4005263"/>
          <a:ext cx="1739900" cy="471487"/>
        </p:xfrm>
        <a:graphic>
          <a:graphicData uri="http://schemas.openxmlformats.org/presentationml/2006/ole">
            <mc:AlternateContent xmlns:mc="http://schemas.openxmlformats.org/markup-compatibility/2006">
              <mc:Choice xmlns:v="urn:schemas-microsoft-com:vml" Requires="v">
                <p:oleObj spid="_x0000_s273341" name="Equation" r:id="rId53" imgW="1016000" imgH="279400" progId="Equation.DSMT4">
                  <p:embed/>
                </p:oleObj>
              </mc:Choice>
              <mc:Fallback>
                <p:oleObj name="Equation" r:id="rId53" imgW="1016000" imgH="279400" progId="Equation.DSMT4">
                  <p:embed/>
                  <p:pic>
                    <p:nvPicPr>
                      <p:cNvPr id="572426" name="Object 26"/>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951413" y="4005263"/>
                        <a:ext cx="1739900" cy="4714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7" name="Object 27"/>
          <p:cNvGraphicFramePr>
            <a:graphicFrameLocks noChangeAspect="1"/>
          </p:cNvGraphicFramePr>
          <p:nvPr/>
        </p:nvGraphicFramePr>
        <p:xfrm>
          <a:off x="6727825" y="4057650"/>
          <a:ext cx="2263775" cy="365125"/>
        </p:xfrm>
        <a:graphic>
          <a:graphicData uri="http://schemas.openxmlformats.org/presentationml/2006/ole">
            <mc:AlternateContent xmlns:mc="http://schemas.openxmlformats.org/markup-compatibility/2006">
              <mc:Choice xmlns:v="urn:schemas-microsoft-com:vml" Requires="v">
                <p:oleObj spid="_x0000_s273342" name="Equation" r:id="rId55" imgW="1320800" imgH="215900" progId="Equation.DSMT4">
                  <p:embed/>
                </p:oleObj>
              </mc:Choice>
              <mc:Fallback>
                <p:oleObj name="Equation" r:id="rId55" imgW="1320800" imgH="215900" progId="Equation.DSMT4">
                  <p:embed/>
                  <p:pic>
                    <p:nvPicPr>
                      <p:cNvPr id="572427" name="Object 27"/>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727825" y="4057650"/>
                        <a:ext cx="2263775" cy="3651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 name="Text Box 4"/>
          <p:cNvSpPr txBox="1">
            <a:spLocks noChangeArrowheads="1"/>
          </p:cNvSpPr>
          <p:nvPr/>
        </p:nvSpPr>
        <p:spPr bwMode="auto">
          <a:xfrm>
            <a:off x="152400" y="40386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byF</a:t>
            </a:r>
            <a:r>
              <a:rPr lang="en-US" sz="2000" baseline="-25000">
                <a:solidFill>
                  <a:schemeClr val="accent2"/>
                </a:solidFill>
                <a:latin typeface="Arial Narrow" charset="0"/>
              </a:rPr>
              <a:t>N</a:t>
            </a:r>
            <a:endParaRPr lang="en-US" sz="2000"/>
          </a:p>
        </p:txBody>
      </p:sp>
      <p:graphicFrame>
        <p:nvGraphicFramePr>
          <p:cNvPr id="572428" name="Object 28"/>
          <p:cNvGraphicFramePr>
            <a:graphicFrameLocks noChangeAspect="1"/>
          </p:cNvGraphicFramePr>
          <p:nvPr/>
        </p:nvGraphicFramePr>
        <p:xfrm>
          <a:off x="3740150" y="5475288"/>
          <a:ext cx="693738" cy="446087"/>
        </p:xfrm>
        <a:graphic>
          <a:graphicData uri="http://schemas.openxmlformats.org/presentationml/2006/ole">
            <mc:AlternateContent xmlns:mc="http://schemas.openxmlformats.org/markup-compatibility/2006">
              <mc:Choice xmlns:v="urn:schemas-microsoft-com:vml" Requires="v">
                <p:oleObj spid="_x0000_s273343" name="Equation" r:id="rId57" imgW="368300" imgH="241300" progId="Equation.DSMT4">
                  <p:embed/>
                </p:oleObj>
              </mc:Choice>
              <mc:Fallback>
                <p:oleObj name="Equation" r:id="rId57" imgW="368300" imgH="241300" progId="Equation.DSMT4">
                  <p:embed/>
                  <p:pic>
                    <p:nvPicPr>
                      <p:cNvPr id="572428" name="Object 2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740150" y="5475288"/>
                        <a:ext cx="693738" cy="4460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9" name="Object 29"/>
          <p:cNvGraphicFramePr>
            <a:graphicFrameLocks noChangeAspect="1"/>
          </p:cNvGraphicFramePr>
          <p:nvPr/>
        </p:nvGraphicFramePr>
        <p:xfrm>
          <a:off x="5105400" y="5930900"/>
          <a:ext cx="957263" cy="469900"/>
        </p:xfrm>
        <a:graphic>
          <a:graphicData uri="http://schemas.openxmlformats.org/presentationml/2006/ole">
            <mc:AlternateContent xmlns:mc="http://schemas.openxmlformats.org/markup-compatibility/2006">
              <mc:Choice xmlns:v="urn:schemas-microsoft-com:vml" Requires="v">
                <p:oleObj spid="_x0000_s273344" name="Equation" r:id="rId59" imgW="508000" imgH="254000" progId="Equation.DSMT4">
                  <p:embed/>
                </p:oleObj>
              </mc:Choice>
              <mc:Fallback>
                <p:oleObj name="Equation" r:id="rId59" imgW="508000" imgH="254000" progId="Equation.DSMT4">
                  <p:embed/>
                  <p:pic>
                    <p:nvPicPr>
                      <p:cNvPr id="572429" name="Object 29"/>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105400" y="5930900"/>
                        <a:ext cx="957263" cy="4699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99220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2419"/>
                                        </p:tgtEl>
                                        <p:attrNameLst>
                                          <p:attrName>style.visibility</p:attrName>
                                        </p:attrNameLst>
                                      </p:cBhvr>
                                      <p:to>
                                        <p:strVal val="visible"/>
                                      </p:to>
                                    </p:set>
                                    <p:animEffect transition="in" filter="wipe(left)">
                                      <p:cBhvr>
                                        <p:cTn id="7" dur="500"/>
                                        <p:tgtEl>
                                          <p:spTgt spid="572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572420"/>
                                        </p:tgtEl>
                                        <p:attrNameLst>
                                          <p:attrName>style.visibility</p:attrName>
                                        </p:attrNameLst>
                                      </p:cBhvr>
                                      <p:to>
                                        <p:strVal val="visible"/>
                                      </p:to>
                                    </p:set>
                                    <p:animEffect transition="in" filter="wipe(left)">
                                      <p:cBhvr>
                                        <p:cTn id="16" dur="500"/>
                                        <p:tgtEl>
                                          <p:spTgt spid="5724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572439"/>
                                        </p:tgtEl>
                                        <p:attrNameLst>
                                          <p:attrName>style.visibility</p:attrName>
                                        </p:attrNameLst>
                                      </p:cBhvr>
                                      <p:to>
                                        <p:strVal val="visible"/>
                                      </p:to>
                                    </p:set>
                                    <p:animEffect transition="in" filter="wipe(left)">
                                      <p:cBhvr>
                                        <p:cTn id="31" dur="500"/>
                                        <p:tgtEl>
                                          <p:spTgt spid="5724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572437"/>
                                        </p:tgtEl>
                                        <p:attrNameLst>
                                          <p:attrName>style.visibility</p:attrName>
                                        </p:attrNameLst>
                                      </p:cBhvr>
                                      <p:to>
                                        <p:strVal val="visible"/>
                                      </p:to>
                                    </p:set>
                                    <p:animEffect transition="in" filter="wipe(left)">
                                      <p:cBhvr>
                                        <p:cTn id="61" dur="500"/>
                                        <p:tgtEl>
                                          <p:spTgt spid="57243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8"/>
                                        </p:tgtEl>
                                        <p:attrNameLst>
                                          <p:attrName>style.visibility</p:attrName>
                                        </p:attrNameLst>
                                      </p:cBhvr>
                                      <p:to>
                                        <p:strVal val="visible"/>
                                      </p:to>
                                    </p:set>
                                    <p:animEffect transition="in" filter="wipe(left)">
                                      <p:cBhvr>
                                        <p:cTn id="76" dur="500"/>
                                        <p:tgtEl>
                                          <p:spTgt spid="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572424"/>
                                        </p:tgtEl>
                                        <p:attrNameLst>
                                          <p:attrName>style.visibility</p:attrName>
                                        </p:attrNameLst>
                                      </p:cBhvr>
                                      <p:to>
                                        <p:strVal val="visible"/>
                                      </p:to>
                                    </p:set>
                                    <p:animEffect transition="in" filter="wipe(left)">
                                      <p:cBhvr>
                                        <p:cTn id="86" dur="500"/>
                                        <p:tgtEl>
                                          <p:spTgt spid="57242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2425"/>
                                        </p:tgtEl>
                                        <p:attrNameLst>
                                          <p:attrName>style.visibility</p:attrName>
                                        </p:attrNameLst>
                                      </p:cBhvr>
                                      <p:to>
                                        <p:strVal val="visible"/>
                                      </p:to>
                                    </p:set>
                                    <p:animEffect transition="in" filter="wipe(left)">
                                      <p:cBhvr>
                                        <p:cTn id="91" dur="500"/>
                                        <p:tgtEl>
                                          <p:spTgt spid="57242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2426"/>
                                        </p:tgtEl>
                                        <p:attrNameLst>
                                          <p:attrName>style.visibility</p:attrName>
                                        </p:attrNameLst>
                                      </p:cBhvr>
                                      <p:to>
                                        <p:strVal val="visible"/>
                                      </p:to>
                                    </p:set>
                                    <p:animEffect transition="in" filter="wipe(left)">
                                      <p:cBhvr>
                                        <p:cTn id="96" dur="500"/>
                                        <p:tgtEl>
                                          <p:spTgt spid="57242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572427"/>
                                        </p:tgtEl>
                                        <p:attrNameLst>
                                          <p:attrName>style.visibility</p:attrName>
                                        </p:attrNameLst>
                                      </p:cBhvr>
                                      <p:to>
                                        <p:strVal val="visible"/>
                                      </p:to>
                                    </p:set>
                                    <p:animEffect transition="in" filter="wipe(left)">
                                      <p:cBhvr>
                                        <p:cTn id="101" dur="500"/>
                                        <p:tgtEl>
                                          <p:spTgt spid="57242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27"/>
                                        </p:tgtEl>
                                        <p:attrNameLst>
                                          <p:attrName>style.visibility</p:attrName>
                                        </p:attrNameLst>
                                      </p:cBhvr>
                                      <p:to>
                                        <p:strVal val="visible"/>
                                      </p:to>
                                    </p:set>
                                    <p:animEffect transition="in" filter="wipe(left)">
                                      <p:cBhvr>
                                        <p:cTn id="106" dur="500"/>
                                        <p:tgtEl>
                                          <p:spTgt spid="2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3"/>
                                        </p:tgtEl>
                                        <p:attrNameLst>
                                          <p:attrName>style.visibility</p:attrName>
                                        </p:attrNameLst>
                                      </p:cBhvr>
                                      <p:to>
                                        <p:strVal val="visible"/>
                                      </p:to>
                                    </p:set>
                                    <p:animEffect transition="in" filter="wipe(left)">
                                      <p:cBhvr>
                                        <p:cTn id="111" dur="500"/>
                                        <p:tgtEl>
                                          <p:spTgt spid="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9"/>
                                        </p:tgtEl>
                                        <p:attrNameLst>
                                          <p:attrName>style.visibility</p:attrName>
                                        </p:attrNameLst>
                                      </p:cBhvr>
                                      <p:to>
                                        <p:strVal val="visible"/>
                                      </p:to>
                                    </p:set>
                                    <p:animEffect transition="in" filter="wipe(left)">
                                      <p:cBhvr>
                                        <p:cTn id="116" dur="500"/>
                                        <p:tgtEl>
                                          <p:spTgt spid="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12"/>
                                        </p:tgtEl>
                                        <p:attrNameLst>
                                          <p:attrName>style.visibility</p:attrName>
                                        </p:attrNameLst>
                                      </p:cBhvr>
                                      <p:to>
                                        <p:strVal val="visible"/>
                                      </p:to>
                                    </p:set>
                                    <p:animEffect transition="in" filter="wipe(left)">
                                      <p:cBhvr>
                                        <p:cTn id="126" dur="500"/>
                                        <p:tgtEl>
                                          <p:spTgt spid="1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28"/>
                                        </p:tgtEl>
                                        <p:attrNameLst>
                                          <p:attrName>style.visibility</p:attrName>
                                        </p:attrNameLst>
                                      </p:cBhvr>
                                      <p:to>
                                        <p:strVal val="visible"/>
                                      </p:to>
                                    </p:set>
                                    <p:animEffect transition="in" filter="wipe(left)">
                                      <p:cBhvr>
                                        <p:cTn id="131" dur="500"/>
                                        <p:tgtEl>
                                          <p:spTgt spid="28"/>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iterate type="wd">
                                    <p:tmPct val="10000"/>
                                  </p:iterate>
                                  <p:childTnLst>
                                    <p:set>
                                      <p:cBhvr>
                                        <p:cTn id="135" dur="1" fill="hold">
                                          <p:stCondLst>
                                            <p:cond delay="0"/>
                                          </p:stCondLst>
                                        </p:cTn>
                                        <p:tgtEl>
                                          <p:spTgt spid="4"/>
                                        </p:tgtEl>
                                        <p:attrNameLst>
                                          <p:attrName>style.visibility</p:attrName>
                                        </p:attrNameLst>
                                      </p:cBhvr>
                                      <p:to>
                                        <p:strVal val="visible"/>
                                      </p:to>
                                    </p:set>
                                    <p:animEffect transition="in" filter="wipe(left)">
                                      <p:cBhvr>
                                        <p:cTn id="136" dur="500"/>
                                        <p:tgtEl>
                                          <p:spTgt spid="4"/>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nodeType="clickEffect">
                                  <p:stCondLst>
                                    <p:cond delay="0"/>
                                  </p:stCondLst>
                                  <p:iterate type="wd">
                                    <p:tmPct val="10000"/>
                                  </p:iterate>
                                  <p:childTnLst>
                                    <p:set>
                                      <p:cBhvr>
                                        <p:cTn id="140" dur="1" fill="hold">
                                          <p:stCondLst>
                                            <p:cond delay="0"/>
                                          </p:stCondLst>
                                        </p:cTn>
                                        <p:tgtEl>
                                          <p:spTgt spid="13"/>
                                        </p:tgtEl>
                                        <p:attrNameLst>
                                          <p:attrName>style.visibility</p:attrName>
                                        </p:attrNameLst>
                                      </p:cBhvr>
                                      <p:to>
                                        <p:strVal val="visible"/>
                                      </p:to>
                                    </p:set>
                                    <p:animEffect transition="in" filter="wipe(left)">
                                      <p:cBhvr>
                                        <p:cTn id="141" dur="500"/>
                                        <p:tgtEl>
                                          <p:spTgt spid="13"/>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iterate type="wd">
                                    <p:tmPct val="10000"/>
                                  </p:iterate>
                                  <p:childTnLst>
                                    <p:set>
                                      <p:cBhvr>
                                        <p:cTn id="145" dur="1" fill="hold">
                                          <p:stCondLst>
                                            <p:cond delay="0"/>
                                          </p:stCondLst>
                                        </p:cTn>
                                        <p:tgtEl>
                                          <p:spTgt spid="14"/>
                                        </p:tgtEl>
                                        <p:attrNameLst>
                                          <p:attrName>style.visibility</p:attrName>
                                        </p:attrNameLst>
                                      </p:cBhvr>
                                      <p:to>
                                        <p:strVal val="visible"/>
                                      </p:to>
                                    </p:set>
                                    <p:animEffect transition="in" filter="wipe(left)">
                                      <p:cBhvr>
                                        <p:cTn id="146" dur="500"/>
                                        <p:tgtEl>
                                          <p:spTgt spid="14"/>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iterate type="wd">
                                    <p:tmPct val="10000"/>
                                  </p:iterate>
                                  <p:childTnLst>
                                    <p:set>
                                      <p:cBhvr>
                                        <p:cTn id="150" dur="1" fill="hold">
                                          <p:stCondLst>
                                            <p:cond delay="0"/>
                                          </p:stCondLst>
                                        </p:cTn>
                                        <p:tgtEl>
                                          <p:spTgt spid="17"/>
                                        </p:tgtEl>
                                        <p:attrNameLst>
                                          <p:attrName>style.visibility</p:attrName>
                                        </p:attrNameLst>
                                      </p:cBhvr>
                                      <p:to>
                                        <p:strVal val="visible"/>
                                      </p:to>
                                    </p:set>
                                    <p:animEffect transition="in" filter="wipe(left)">
                                      <p:cBhvr>
                                        <p:cTn id="151" dur="500"/>
                                        <p:tgtEl>
                                          <p:spTgt spid="17"/>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grpId="0" nodeType="clickEffect">
                                  <p:stCondLst>
                                    <p:cond delay="0"/>
                                  </p:stCondLst>
                                  <p:iterate type="wd">
                                    <p:tmPct val="10000"/>
                                  </p:iterate>
                                  <p:childTnLst>
                                    <p:set>
                                      <p:cBhvr>
                                        <p:cTn id="155" dur="1" fill="hold">
                                          <p:stCondLst>
                                            <p:cond delay="0"/>
                                          </p:stCondLst>
                                        </p:cTn>
                                        <p:tgtEl>
                                          <p:spTgt spid="572440"/>
                                        </p:tgtEl>
                                        <p:attrNameLst>
                                          <p:attrName>style.visibility</p:attrName>
                                        </p:attrNameLst>
                                      </p:cBhvr>
                                      <p:to>
                                        <p:strVal val="visible"/>
                                      </p:to>
                                    </p:set>
                                    <p:animEffect transition="in" filter="wipe(left)">
                                      <p:cBhvr>
                                        <p:cTn id="156" dur="500"/>
                                        <p:tgtEl>
                                          <p:spTgt spid="572440"/>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iterate type="wd">
                                    <p:tmPct val="10000"/>
                                  </p:iterate>
                                  <p:childTnLst>
                                    <p:set>
                                      <p:cBhvr>
                                        <p:cTn id="160" dur="1" fill="hold">
                                          <p:stCondLst>
                                            <p:cond delay="0"/>
                                          </p:stCondLst>
                                        </p:cTn>
                                        <p:tgtEl>
                                          <p:spTgt spid="572442"/>
                                        </p:tgtEl>
                                        <p:attrNameLst>
                                          <p:attrName>style.visibility</p:attrName>
                                        </p:attrNameLst>
                                      </p:cBhvr>
                                      <p:to>
                                        <p:strVal val="visible"/>
                                      </p:to>
                                    </p:set>
                                    <p:animEffect transition="in" filter="wipe(left)">
                                      <p:cBhvr>
                                        <p:cTn id="161" dur="500"/>
                                        <p:tgtEl>
                                          <p:spTgt spid="572442"/>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iterate type="wd">
                                    <p:tmPct val="10000"/>
                                  </p:iterate>
                                  <p:childTnLst>
                                    <p:set>
                                      <p:cBhvr>
                                        <p:cTn id="165" dur="1" fill="hold">
                                          <p:stCondLst>
                                            <p:cond delay="0"/>
                                          </p:stCondLst>
                                        </p:cTn>
                                        <p:tgtEl>
                                          <p:spTgt spid="572428"/>
                                        </p:tgtEl>
                                        <p:attrNameLst>
                                          <p:attrName>style.visibility</p:attrName>
                                        </p:attrNameLst>
                                      </p:cBhvr>
                                      <p:to>
                                        <p:strVal val="visible"/>
                                      </p:to>
                                    </p:set>
                                    <p:animEffect transition="in" filter="wipe(left)">
                                      <p:cBhvr>
                                        <p:cTn id="166" dur="500"/>
                                        <p:tgtEl>
                                          <p:spTgt spid="57242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8" fill="hold" nodeType="clickEffect">
                                  <p:stCondLst>
                                    <p:cond delay="0"/>
                                  </p:stCondLst>
                                  <p:iterate type="wd">
                                    <p:tmPct val="10000"/>
                                  </p:iterate>
                                  <p:childTnLst>
                                    <p:set>
                                      <p:cBhvr>
                                        <p:cTn id="170" dur="1" fill="hold">
                                          <p:stCondLst>
                                            <p:cond delay="0"/>
                                          </p:stCondLst>
                                        </p:cTn>
                                        <p:tgtEl>
                                          <p:spTgt spid="29"/>
                                        </p:tgtEl>
                                        <p:attrNameLst>
                                          <p:attrName>style.visibility</p:attrName>
                                        </p:attrNameLst>
                                      </p:cBhvr>
                                      <p:to>
                                        <p:strVal val="visible"/>
                                      </p:to>
                                    </p:set>
                                    <p:animEffect transition="in" filter="wipe(left)">
                                      <p:cBhvr>
                                        <p:cTn id="171" dur="500"/>
                                        <p:tgtEl>
                                          <p:spTgt spid="29"/>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8" fill="hold" nodeType="clickEffect">
                                  <p:stCondLst>
                                    <p:cond delay="0"/>
                                  </p:stCondLst>
                                  <p:iterate type="wd">
                                    <p:tmPct val="10000"/>
                                  </p:iterate>
                                  <p:childTnLst>
                                    <p:set>
                                      <p:cBhvr>
                                        <p:cTn id="175" dur="1" fill="hold">
                                          <p:stCondLst>
                                            <p:cond delay="0"/>
                                          </p:stCondLst>
                                        </p:cTn>
                                        <p:tgtEl>
                                          <p:spTgt spid="31"/>
                                        </p:tgtEl>
                                        <p:attrNameLst>
                                          <p:attrName>style.visibility</p:attrName>
                                        </p:attrNameLst>
                                      </p:cBhvr>
                                      <p:to>
                                        <p:strVal val="visible"/>
                                      </p:to>
                                    </p:set>
                                    <p:animEffect transition="in" filter="wipe(left)">
                                      <p:cBhvr>
                                        <p:cTn id="176" dur="500"/>
                                        <p:tgtEl>
                                          <p:spTgt spid="31"/>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nodeType="clickEffect">
                                  <p:stCondLst>
                                    <p:cond delay="0"/>
                                  </p:stCondLst>
                                  <p:iterate type="wd">
                                    <p:tmPct val="10000"/>
                                  </p:iterate>
                                  <p:childTnLst>
                                    <p:set>
                                      <p:cBhvr>
                                        <p:cTn id="180" dur="1" fill="hold">
                                          <p:stCondLst>
                                            <p:cond delay="0"/>
                                          </p:stCondLst>
                                        </p:cTn>
                                        <p:tgtEl>
                                          <p:spTgt spid="572416"/>
                                        </p:tgtEl>
                                        <p:attrNameLst>
                                          <p:attrName>style.visibility</p:attrName>
                                        </p:attrNameLst>
                                      </p:cBhvr>
                                      <p:to>
                                        <p:strVal val="visible"/>
                                      </p:to>
                                    </p:set>
                                    <p:animEffect transition="in" filter="wipe(left)">
                                      <p:cBhvr>
                                        <p:cTn id="181" dur="500"/>
                                        <p:tgtEl>
                                          <p:spTgt spid="572416"/>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nodeType="clickEffect">
                                  <p:stCondLst>
                                    <p:cond delay="0"/>
                                  </p:stCondLst>
                                  <p:iterate type="wd">
                                    <p:tmPct val="10000"/>
                                  </p:iterate>
                                  <p:childTnLst>
                                    <p:set>
                                      <p:cBhvr>
                                        <p:cTn id="185" dur="1" fill="hold">
                                          <p:stCondLst>
                                            <p:cond delay="0"/>
                                          </p:stCondLst>
                                        </p:cTn>
                                        <p:tgtEl>
                                          <p:spTgt spid="572417"/>
                                        </p:tgtEl>
                                        <p:attrNameLst>
                                          <p:attrName>style.visibility</p:attrName>
                                        </p:attrNameLst>
                                      </p:cBhvr>
                                      <p:to>
                                        <p:strVal val="visible"/>
                                      </p:to>
                                    </p:set>
                                    <p:animEffect transition="in" filter="wipe(left)">
                                      <p:cBhvr>
                                        <p:cTn id="186" dur="500"/>
                                        <p:tgtEl>
                                          <p:spTgt spid="572417"/>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2" presetClass="entr" presetSubtype="8" fill="hold" grpId="0" nodeType="clickEffect">
                                  <p:stCondLst>
                                    <p:cond delay="0"/>
                                  </p:stCondLst>
                                  <p:iterate type="wd">
                                    <p:tmPct val="10000"/>
                                  </p:iterate>
                                  <p:childTnLst>
                                    <p:set>
                                      <p:cBhvr>
                                        <p:cTn id="190" dur="1" fill="hold">
                                          <p:stCondLst>
                                            <p:cond delay="0"/>
                                          </p:stCondLst>
                                        </p:cTn>
                                        <p:tgtEl>
                                          <p:spTgt spid="30"/>
                                        </p:tgtEl>
                                        <p:attrNameLst>
                                          <p:attrName>style.visibility</p:attrName>
                                        </p:attrNameLst>
                                      </p:cBhvr>
                                      <p:to>
                                        <p:strVal val="visible"/>
                                      </p:to>
                                    </p:set>
                                    <p:animEffect transition="in" filter="wipe(left)">
                                      <p:cBhvr>
                                        <p:cTn id="191" dur="500"/>
                                        <p:tgtEl>
                                          <p:spTgt spid="30"/>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2" presetClass="entr" presetSubtype="8" fill="hold" nodeType="clickEffect">
                                  <p:stCondLst>
                                    <p:cond delay="0"/>
                                  </p:stCondLst>
                                  <p:iterate type="wd">
                                    <p:tmPct val="10000"/>
                                  </p:iterate>
                                  <p:childTnLst>
                                    <p:set>
                                      <p:cBhvr>
                                        <p:cTn id="195" dur="1" fill="hold">
                                          <p:stCondLst>
                                            <p:cond delay="0"/>
                                          </p:stCondLst>
                                        </p:cTn>
                                        <p:tgtEl>
                                          <p:spTgt spid="5"/>
                                        </p:tgtEl>
                                        <p:attrNameLst>
                                          <p:attrName>style.visibility</p:attrName>
                                        </p:attrNameLst>
                                      </p:cBhvr>
                                      <p:to>
                                        <p:strVal val="visible"/>
                                      </p:to>
                                    </p:set>
                                    <p:animEffect transition="in" filter="wipe(left)">
                                      <p:cBhvr>
                                        <p:cTn id="196" dur="500"/>
                                        <p:tgtEl>
                                          <p:spTgt spid="5"/>
                                        </p:tgtEl>
                                      </p:cBhvr>
                                    </p:animEffec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2" presetClass="entr" presetSubtype="8" fill="hold" nodeType="clickEffect">
                                  <p:stCondLst>
                                    <p:cond delay="0"/>
                                  </p:stCondLst>
                                  <p:iterate type="wd">
                                    <p:tmPct val="10000"/>
                                  </p:iterate>
                                  <p:childTnLst>
                                    <p:set>
                                      <p:cBhvr>
                                        <p:cTn id="200" dur="1" fill="hold">
                                          <p:stCondLst>
                                            <p:cond delay="0"/>
                                          </p:stCondLst>
                                        </p:cTn>
                                        <p:tgtEl>
                                          <p:spTgt spid="572418"/>
                                        </p:tgtEl>
                                        <p:attrNameLst>
                                          <p:attrName>style.visibility</p:attrName>
                                        </p:attrNameLst>
                                      </p:cBhvr>
                                      <p:to>
                                        <p:strVal val="visible"/>
                                      </p:to>
                                    </p:set>
                                    <p:animEffect transition="in" filter="wipe(left)">
                                      <p:cBhvr>
                                        <p:cTn id="201" dur="500"/>
                                        <p:tgtEl>
                                          <p:spTgt spid="572418"/>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22" presetClass="entr" presetSubtype="8" fill="hold" nodeType="clickEffect">
                                  <p:stCondLst>
                                    <p:cond delay="0"/>
                                  </p:stCondLst>
                                  <p:iterate type="wd">
                                    <p:tmPct val="10000"/>
                                  </p:iterate>
                                  <p:childTnLst>
                                    <p:set>
                                      <p:cBhvr>
                                        <p:cTn id="205" dur="1" fill="hold">
                                          <p:stCondLst>
                                            <p:cond delay="0"/>
                                          </p:stCondLst>
                                        </p:cTn>
                                        <p:tgtEl>
                                          <p:spTgt spid="572429"/>
                                        </p:tgtEl>
                                        <p:attrNameLst>
                                          <p:attrName>style.visibility</p:attrName>
                                        </p:attrNameLst>
                                      </p:cBhvr>
                                      <p:to>
                                        <p:strVal val="visible"/>
                                      </p:to>
                                    </p:set>
                                    <p:animEffect transition="in" filter="wipe(left)">
                                      <p:cBhvr>
                                        <p:cTn id="206" dur="500"/>
                                        <p:tgtEl>
                                          <p:spTgt spid="572429"/>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2" presetClass="entr" presetSubtype="8" fill="hold" nodeType="clickEffect">
                                  <p:stCondLst>
                                    <p:cond delay="0"/>
                                  </p:stCondLst>
                                  <p:iterate type="wd">
                                    <p:tmPct val="10000"/>
                                  </p:iterate>
                                  <p:childTnLst>
                                    <p:set>
                                      <p:cBhvr>
                                        <p:cTn id="210" dur="1" fill="hold">
                                          <p:stCondLst>
                                            <p:cond delay="0"/>
                                          </p:stCondLst>
                                        </p:cTn>
                                        <p:tgtEl>
                                          <p:spTgt spid="572421"/>
                                        </p:tgtEl>
                                        <p:attrNameLst>
                                          <p:attrName>style.visibility</p:attrName>
                                        </p:attrNameLst>
                                      </p:cBhvr>
                                      <p:to>
                                        <p:strVal val="visible"/>
                                      </p:to>
                                    </p:set>
                                    <p:animEffect transition="in" filter="wipe(left)">
                                      <p:cBhvr>
                                        <p:cTn id="211" dur="500"/>
                                        <p:tgtEl>
                                          <p:spTgt spid="572421"/>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22" presetClass="entr" presetSubtype="8" fill="hold" nodeType="clickEffect">
                                  <p:stCondLst>
                                    <p:cond delay="0"/>
                                  </p:stCondLst>
                                  <p:iterate type="wd">
                                    <p:tmPct val="10000"/>
                                  </p:iterate>
                                  <p:childTnLst>
                                    <p:set>
                                      <p:cBhvr>
                                        <p:cTn id="215" dur="1" fill="hold">
                                          <p:stCondLst>
                                            <p:cond delay="0"/>
                                          </p:stCondLst>
                                        </p:cTn>
                                        <p:tgtEl>
                                          <p:spTgt spid="572422"/>
                                        </p:tgtEl>
                                        <p:attrNameLst>
                                          <p:attrName>style.visibility</p:attrName>
                                        </p:attrNameLst>
                                      </p:cBhvr>
                                      <p:to>
                                        <p:strVal val="visible"/>
                                      </p:to>
                                    </p:set>
                                    <p:animEffect transition="in" filter="wipe(left)">
                                      <p:cBhvr>
                                        <p:cTn id="216" dur="500"/>
                                        <p:tgtEl>
                                          <p:spTgt spid="572422"/>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2" presetClass="entr" presetSubtype="8" fill="hold" nodeType="clickEffect">
                                  <p:stCondLst>
                                    <p:cond delay="0"/>
                                  </p:stCondLst>
                                  <p:iterate type="wd">
                                    <p:tmPct val="10000"/>
                                  </p:iterate>
                                  <p:childTnLst>
                                    <p:set>
                                      <p:cBhvr>
                                        <p:cTn id="220" dur="1" fill="hold">
                                          <p:stCondLst>
                                            <p:cond delay="0"/>
                                          </p:stCondLst>
                                        </p:cTn>
                                        <p:tgtEl>
                                          <p:spTgt spid="572423"/>
                                        </p:tgtEl>
                                        <p:attrNameLst>
                                          <p:attrName>style.visibility</p:attrName>
                                        </p:attrNameLst>
                                      </p:cBhvr>
                                      <p:to>
                                        <p:strVal val="visible"/>
                                      </p:to>
                                    </p:set>
                                    <p:animEffect transition="in" filter="wipe(left)">
                                      <p:cBhvr>
                                        <p:cTn id="221" dur="500"/>
                                        <p:tgtEl>
                                          <p:spTgt spid="572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animBg="1" autoUpdateAnimBg="0"/>
      <p:bldP spid="572420" grpId="0" animBg="1" autoUpdateAnimBg="0"/>
      <p:bldP spid="572439" grpId="0" animBg="1" autoUpdateAnimBg="0"/>
      <p:bldP spid="572440" grpId="0" animBg="1" autoUpdateAnimBg="0"/>
      <p:bldP spid="19" grpId="0" animBg="1" autoUpdateAnimBg="0"/>
      <p:bldP spid="20" grpId="0" animBg="1" autoUpdateAnimBg="0"/>
      <p:bldP spid="21" grpId="0" animBg="1" autoUpdateAnimBg="0"/>
      <p:bldP spid="22" grpId="0" animBg="1" autoUpdateAnimBg="0"/>
      <p:bldP spid="24" grpId="0" animBg="1" autoUpdateAnimBg="0"/>
      <p:bldP spid="25" grpId="0" animBg="1" autoUpdateAnimBg="0"/>
      <p:bldP spid="27" grpId="0" animBg="1" autoUpdateAnimBg="0"/>
      <p:bldP spid="30" grpId="0" animBg="1" autoUpdateAnimBg="0"/>
      <p:bldP spid="51" grpId="0" animBg="1" autoUpdateAnimBg="0"/>
      <p:bldP spid="5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31757"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1758"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25EB75-3470-404B-8767-922BCA3CE03F}"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aphicFrame>
        <p:nvGraphicFramePr>
          <p:cNvPr id="563212" name="Object 2"/>
          <p:cNvGraphicFramePr>
            <a:graphicFrameLocks noChangeAspect="1"/>
          </p:cNvGraphicFramePr>
          <p:nvPr/>
        </p:nvGraphicFramePr>
        <p:xfrm>
          <a:off x="1803400" y="3276600"/>
          <a:ext cx="2006600" cy="628650"/>
        </p:xfrm>
        <a:graphic>
          <a:graphicData uri="http://schemas.openxmlformats.org/presentationml/2006/ole">
            <mc:AlternateContent xmlns:mc="http://schemas.openxmlformats.org/markup-compatibility/2006">
              <mc:Choice xmlns:v="urn:schemas-microsoft-com:vml" Requires="v">
                <p:oleObj spid="_x0000_s271767" name="Equation" r:id="rId4" imgW="812520" imgH="253800" progId="Equation.DSMT4">
                  <p:embed/>
                </p:oleObj>
              </mc:Choice>
              <mc:Fallback>
                <p:oleObj name="Equation" r:id="rId4" imgW="812520" imgH="253800" progId="Equation.DSMT4">
                  <p:embed/>
                  <p:pic>
                    <p:nvPicPr>
                      <p:cNvPr id="56321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400" y="3276600"/>
                        <a:ext cx="2006600" cy="628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0" name="Object 3"/>
          <p:cNvGraphicFramePr>
            <a:graphicFrameLocks noChangeAspect="1"/>
          </p:cNvGraphicFramePr>
          <p:nvPr/>
        </p:nvGraphicFramePr>
        <p:xfrm>
          <a:off x="1546225" y="4495800"/>
          <a:ext cx="2351088" cy="628650"/>
        </p:xfrm>
        <a:graphic>
          <a:graphicData uri="http://schemas.openxmlformats.org/presentationml/2006/ole">
            <mc:AlternateContent xmlns:mc="http://schemas.openxmlformats.org/markup-compatibility/2006">
              <mc:Choice xmlns:v="urn:schemas-microsoft-com:vml" Requires="v">
                <p:oleObj spid="_x0000_s271768" name="Equation" r:id="rId6" imgW="952200" imgH="253800" progId="Equation.DSMT4">
                  <p:embed/>
                </p:oleObj>
              </mc:Choice>
              <mc:Fallback>
                <p:oleObj name="Equation" r:id="rId6" imgW="952200" imgH="253800" progId="Equation.DSMT4">
                  <p:embed/>
                  <p:pic>
                    <p:nvPicPr>
                      <p:cNvPr id="56322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6225" y="4495800"/>
                        <a:ext cx="2351088" cy="628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03" name="Object 4"/>
          <p:cNvGraphicFramePr>
            <a:graphicFrameLocks noChangeAspect="1"/>
          </p:cNvGraphicFramePr>
          <p:nvPr/>
        </p:nvGraphicFramePr>
        <p:xfrm>
          <a:off x="914400" y="3352800"/>
          <a:ext cx="752475" cy="439738"/>
        </p:xfrm>
        <a:graphic>
          <a:graphicData uri="http://schemas.openxmlformats.org/presentationml/2006/ole">
            <mc:AlternateContent xmlns:mc="http://schemas.openxmlformats.org/markup-compatibility/2006">
              <mc:Choice xmlns:v="urn:schemas-microsoft-com:vml" Requires="v">
                <p:oleObj spid="_x0000_s271769" name="Equation" r:id="rId8" imgW="304560" imgH="177480" progId="Equation.DSMT4">
                  <p:embed/>
                </p:oleObj>
              </mc:Choice>
              <mc:Fallback>
                <p:oleObj name="Equation" r:id="rId8" imgW="304560" imgH="177480" progId="Equation.DSMT4">
                  <p:embed/>
                  <p:pic>
                    <p:nvPicPr>
                      <p:cNvPr id="56320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352800"/>
                        <a:ext cx="752475" cy="439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63205" name="Picture 5" descr="afg0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5250" y="76200"/>
            <a:ext cx="2622550"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0" name="Rectangle 6"/>
          <p:cNvSpPr>
            <a:spLocks noGrp="1" noChangeArrowheads="1"/>
          </p:cNvSpPr>
          <p:nvPr>
            <p:ph type="title"/>
          </p:nvPr>
        </p:nvSpPr>
        <p:spPr>
          <a:xfrm>
            <a:off x="184727" y="147493"/>
            <a:ext cx="6248400" cy="1143000"/>
          </a:xfrm>
        </p:spPr>
        <p:txBody>
          <a:bodyPr/>
          <a:lstStyle/>
          <a:p>
            <a:r>
              <a:rPr lang="en-US" sz="4000" dirty="0">
                <a:latin typeface="Arial Narrow" charset="0"/>
                <a:ea typeface="ＭＳ Ｐゴシック" charset="0"/>
                <a:cs typeface="ＭＳ Ｐゴシック" charset="0"/>
              </a:rPr>
              <a:t>Ex. Bench Pressing and The Concept of Negative Work</a:t>
            </a:r>
          </a:p>
        </p:txBody>
      </p:sp>
      <p:sp>
        <p:nvSpPr>
          <p:cNvPr id="563207" name="Rectangle 7"/>
          <p:cNvSpPr>
            <a:spLocks noChangeArrowheads="1"/>
          </p:cNvSpPr>
          <p:nvPr/>
        </p:nvSpPr>
        <p:spPr bwMode="auto">
          <a:xfrm>
            <a:off x="6477000" y="1981200"/>
            <a:ext cx="2667000" cy="2362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563208" name="Rectangle 8"/>
          <p:cNvSpPr>
            <a:spLocks noChangeArrowheads="1"/>
          </p:cNvSpPr>
          <p:nvPr/>
        </p:nvSpPr>
        <p:spPr bwMode="auto">
          <a:xfrm>
            <a:off x="6400800" y="4495800"/>
            <a:ext cx="2667000" cy="2362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563209" name="Text Box 9"/>
          <p:cNvSpPr txBox="1">
            <a:spLocks noChangeArrowheads="1"/>
          </p:cNvSpPr>
          <p:nvPr/>
        </p:nvSpPr>
        <p:spPr bwMode="auto">
          <a:xfrm>
            <a:off x="304800" y="1447800"/>
            <a:ext cx="5791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A weightlifter is bench-pressing a barbell whose weight is 710N a distance of 0.65m above his chest. Then he lowers it the same distance.   The weight is raised and lowered at a constant velocity.  Determine the work in the two cases. </a:t>
            </a:r>
            <a:endParaRPr lang="en-US" sz="2000" dirty="0"/>
          </a:p>
        </p:txBody>
      </p:sp>
      <p:sp>
        <p:nvSpPr>
          <p:cNvPr id="563210" name="Text Box 10"/>
          <p:cNvSpPr txBox="1">
            <a:spLocks noChangeArrowheads="1"/>
          </p:cNvSpPr>
          <p:nvPr/>
        </p:nvSpPr>
        <p:spPr bwMode="auto">
          <a:xfrm>
            <a:off x="381000" y="2819400"/>
            <a:ext cx="5730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What is the angle between the force and the displacement?</a:t>
            </a:r>
          </a:p>
        </p:txBody>
      </p:sp>
      <p:graphicFrame>
        <p:nvGraphicFramePr>
          <p:cNvPr id="563211" name="Object 5"/>
          <p:cNvGraphicFramePr>
            <a:graphicFrameLocks noChangeAspect="1"/>
          </p:cNvGraphicFramePr>
          <p:nvPr/>
        </p:nvGraphicFramePr>
        <p:xfrm>
          <a:off x="2819400" y="3352800"/>
          <a:ext cx="314325" cy="439738"/>
        </p:xfrm>
        <a:graphic>
          <a:graphicData uri="http://schemas.openxmlformats.org/presentationml/2006/ole">
            <mc:AlternateContent xmlns:mc="http://schemas.openxmlformats.org/markup-compatibility/2006">
              <mc:Choice xmlns:v="urn:schemas-microsoft-com:vml" Requires="v">
                <p:oleObj spid="_x0000_s271770" name="Equation" r:id="rId11" imgW="126720" imgH="177480" progId="Equation.DSMT4">
                  <p:embed/>
                </p:oleObj>
              </mc:Choice>
              <mc:Fallback>
                <p:oleObj name="Equation" r:id="rId11" imgW="126720" imgH="177480" progId="Equation.DSMT4">
                  <p:embed/>
                  <p:pic>
                    <p:nvPicPr>
                      <p:cNvPr id="563211"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3352800"/>
                        <a:ext cx="314325" cy="439738"/>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3" name="Object 6"/>
          <p:cNvGraphicFramePr>
            <a:graphicFrameLocks noChangeAspect="1"/>
          </p:cNvGraphicFramePr>
          <p:nvPr/>
        </p:nvGraphicFramePr>
        <p:xfrm>
          <a:off x="3886200" y="3352800"/>
          <a:ext cx="503238" cy="439738"/>
        </p:xfrm>
        <a:graphic>
          <a:graphicData uri="http://schemas.openxmlformats.org/presentationml/2006/ole">
            <mc:AlternateContent xmlns:mc="http://schemas.openxmlformats.org/markup-compatibility/2006">
              <mc:Choice xmlns:v="urn:schemas-microsoft-com:vml" Requires="v">
                <p:oleObj spid="_x0000_s271771" name="Equation" r:id="rId13" imgW="203040" imgH="177480" progId="Equation.DSMT4">
                  <p:embed/>
                </p:oleObj>
              </mc:Choice>
              <mc:Fallback>
                <p:oleObj name="Equation" r:id="rId13" imgW="203040" imgH="177480" progId="Equation.DSMT4">
                  <p:embed/>
                  <p:pic>
                    <p:nvPicPr>
                      <p:cNvPr id="563213"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3352800"/>
                        <a:ext cx="503238" cy="439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4" name="Object 7"/>
          <p:cNvGraphicFramePr>
            <a:graphicFrameLocks noChangeAspect="1"/>
          </p:cNvGraphicFramePr>
          <p:nvPr/>
        </p:nvGraphicFramePr>
        <p:xfrm>
          <a:off x="1371600" y="3836988"/>
          <a:ext cx="3514725" cy="690562"/>
        </p:xfrm>
        <a:graphic>
          <a:graphicData uri="http://schemas.openxmlformats.org/presentationml/2006/ole">
            <mc:AlternateContent xmlns:mc="http://schemas.openxmlformats.org/markup-compatibility/2006">
              <mc:Choice xmlns:v="urn:schemas-microsoft-com:vml" Requires="v">
                <p:oleObj spid="_x0000_s271772" name="Equation" r:id="rId15" imgW="1422400" imgH="279400" progId="Equation.DSMT4">
                  <p:embed/>
                </p:oleObj>
              </mc:Choice>
              <mc:Fallback>
                <p:oleObj name="Equation" r:id="rId15" imgW="1422400" imgH="279400" progId="Equation.DSMT4">
                  <p:embed/>
                  <p:pic>
                    <p:nvPicPr>
                      <p:cNvPr id="563214"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3836988"/>
                        <a:ext cx="3514725" cy="690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8" name="Object 8"/>
          <p:cNvGraphicFramePr>
            <a:graphicFrameLocks noChangeAspect="1"/>
          </p:cNvGraphicFramePr>
          <p:nvPr/>
        </p:nvGraphicFramePr>
        <p:xfrm>
          <a:off x="828675" y="4572000"/>
          <a:ext cx="752475" cy="439738"/>
        </p:xfrm>
        <a:graphic>
          <a:graphicData uri="http://schemas.openxmlformats.org/presentationml/2006/ole">
            <mc:AlternateContent xmlns:mc="http://schemas.openxmlformats.org/markup-compatibility/2006">
              <mc:Choice xmlns:v="urn:schemas-microsoft-com:vml" Requires="v">
                <p:oleObj spid="_x0000_s271773" name="Equation" r:id="rId17" imgW="304560" imgH="177480" progId="Equation.DSMT4">
                  <p:embed/>
                </p:oleObj>
              </mc:Choice>
              <mc:Fallback>
                <p:oleObj name="Equation" r:id="rId17" imgW="304560" imgH="177480" progId="Equation.DSMT4">
                  <p:embed/>
                  <p:pic>
                    <p:nvPicPr>
                      <p:cNvPr id="56321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 y="4572000"/>
                        <a:ext cx="752475" cy="439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19" name="Object 9"/>
          <p:cNvGraphicFramePr>
            <a:graphicFrameLocks noChangeAspect="1"/>
          </p:cNvGraphicFramePr>
          <p:nvPr/>
        </p:nvGraphicFramePr>
        <p:xfrm>
          <a:off x="2571750" y="4572000"/>
          <a:ext cx="628650" cy="439738"/>
        </p:xfrm>
        <a:graphic>
          <a:graphicData uri="http://schemas.openxmlformats.org/presentationml/2006/ole">
            <mc:AlternateContent xmlns:mc="http://schemas.openxmlformats.org/markup-compatibility/2006">
              <mc:Choice xmlns:v="urn:schemas-microsoft-com:vml" Requires="v">
                <p:oleObj spid="_x0000_s271774" name="Equation" r:id="rId18" imgW="253800" imgH="177480" progId="Equation.DSMT4">
                  <p:embed/>
                </p:oleObj>
              </mc:Choice>
              <mc:Fallback>
                <p:oleObj name="Equation" r:id="rId18" imgW="253800" imgH="177480" progId="Equation.DSMT4">
                  <p:embed/>
                  <p:pic>
                    <p:nvPicPr>
                      <p:cNvPr id="563219"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71750" y="4572000"/>
                        <a:ext cx="628650" cy="439738"/>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1" name="Object 10"/>
          <p:cNvGraphicFramePr>
            <a:graphicFrameLocks noChangeAspect="1"/>
          </p:cNvGraphicFramePr>
          <p:nvPr/>
        </p:nvGraphicFramePr>
        <p:xfrm>
          <a:off x="3924300" y="4572000"/>
          <a:ext cx="723900" cy="439738"/>
        </p:xfrm>
        <a:graphic>
          <a:graphicData uri="http://schemas.openxmlformats.org/presentationml/2006/ole">
            <mc:AlternateContent xmlns:mc="http://schemas.openxmlformats.org/markup-compatibility/2006">
              <mc:Choice xmlns:v="urn:schemas-microsoft-com:vml" Requires="v">
                <p:oleObj spid="_x0000_s271775" name="Equation" r:id="rId20" imgW="291960" imgH="177480" progId="Equation.DSMT4">
                  <p:embed/>
                </p:oleObj>
              </mc:Choice>
              <mc:Fallback>
                <p:oleObj name="Equation" r:id="rId20" imgW="291960" imgH="177480" progId="Equation.DSMT4">
                  <p:embed/>
                  <p:pic>
                    <p:nvPicPr>
                      <p:cNvPr id="563221"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24300" y="4572000"/>
                        <a:ext cx="723900" cy="439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22" name="Object 11"/>
          <p:cNvGraphicFramePr>
            <a:graphicFrameLocks noChangeAspect="1"/>
          </p:cNvGraphicFramePr>
          <p:nvPr/>
        </p:nvGraphicFramePr>
        <p:xfrm>
          <a:off x="1176338" y="5054600"/>
          <a:ext cx="3733800" cy="692150"/>
        </p:xfrm>
        <a:graphic>
          <a:graphicData uri="http://schemas.openxmlformats.org/presentationml/2006/ole">
            <mc:AlternateContent xmlns:mc="http://schemas.openxmlformats.org/markup-compatibility/2006">
              <mc:Choice xmlns:v="urn:schemas-microsoft-com:vml" Requires="v">
                <p:oleObj spid="_x0000_s271776" name="Equation" r:id="rId22" imgW="1511300" imgH="279400" progId="Equation.DSMT4">
                  <p:embed/>
                </p:oleObj>
              </mc:Choice>
              <mc:Fallback>
                <p:oleObj name="Equation" r:id="rId22" imgW="1511300" imgH="279400" progId="Equation.DSMT4">
                  <p:embed/>
                  <p:pic>
                    <p:nvPicPr>
                      <p:cNvPr id="56322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76338" y="5054600"/>
                        <a:ext cx="3733800"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223" name="Text Box 23"/>
          <p:cNvSpPr txBox="1">
            <a:spLocks noChangeArrowheads="1"/>
          </p:cNvSpPr>
          <p:nvPr/>
        </p:nvSpPr>
        <p:spPr bwMode="auto">
          <a:xfrm>
            <a:off x="609600" y="5638800"/>
            <a:ext cx="36576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What does the negative work mean?</a:t>
            </a:r>
          </a:p>
        </p:txBody>
      </p:sp>
      <p:sp>
        <p:nvSpPr>
          <p:cNvPr id="563224" name="Text Box 24"/>
          <p:cNvSpPr txBox="1">
            <a:spLocks noChangeArrowheads="1"/>
          </p:cNvSpPr>
          <p:nvPr/>
        </p:nvSpPr>
        <p:spPr bwMode="auto">
          <a:xfrm>
            <a:off x="4267200" y="5562600"/>
            <a:ext cx="3276600" cy="7016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333399"/>
                </a:solidFill>
                <a:latin typeface="Arial Narrow" charset="0"/>
              </a:rPr>
              <a:t>The gravitational force does the work on the weightlifter!</a:t>
            </a:r>
          </a:p>
        </p:txBody>
      </p:sp>
    </p:spTree>
    <p:extLst>
      <p:ext uri="{BB962C8B-B14F-4D97-AF65-F5344CB8AC3E}">
        <p14:creationId xmlns:p14="http://schemas.microsoft.com/office/powerpoint/2010/main" val="4135657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63205"/>
                                        </p:tgtEl>
                                        <p:attrNameLst>
                                          <p:attrName>style.visibility</p:attrName>
                                        </p:attrNameLst>
                                      </p:cBhvr>
                                      <p:to>
                                        <p:strVal val="visible"/>
                                      </p:to>
                                    </p:set>
                                    <p:anim calcmode="lin" valueType="num">
                                      <p:cBhvr>
                                        <p:cTn id="7" dur="500" fill="hold"/>
                                        <p:tgtEl>
                                          <p:spTgt spid="563205"/>
                                        </p:tgtEl>
                                        <p:attrNameLst>
                                          <p:attrName>ppt_w</p:attrName>
                                        </p:attrNameLst>
                                      </p:cBhvr>
                                      <p:tavLst>
                                        <p:tav tm="0">
                                          <p:val>
                                            <p:fltVal val="0"/>
                                          </p:val>
                                        </p:tav>
                                        <p:tav tm="100000">
                                          <p:val>
                                            <p:strVal val="#ppt_w"/>
                                          </p:val>
                                        </p:tav>
                                      </p:tavLst>
                                    </p:anim>
                                    <p:anim calcmode="lin" valueType="num">
                                      <p:cBhvr>
                                        <p:cTn id="8" dur="500" fill="hold"/>
                                        <p:tgtEl>
                                          <p:spTgt spid="563205"/>
                                        </p:tgtEl>
                                        <p:attrNameLst>
                                          <p:attrName>ppt_h</p:attrName>
                                        </p:attrNameLst>
                                      </p:cBhvr>
                                      <p:tavLst>
                                        <p:tav tm="0">
                                          <p:val>
                                            <p:fltVal val="0"/>
                                          </p:val>
                                        </p:tav>
                                        <p:tav tm="100000">
                                          <p:val>
                                            <p:strVal val="#ppt_h"/>
                                          </p:val>
                                        </p:tav>
                                      </p:tavLst>
                                    </p:anim>
                                    <p:animEffect transition="in" filter="fade">
                                      <p:cBhvr>
                                        <p:cTn id="9" dur="500"/>
                                        <p:tgtEl>
                                          <p:spTgt spid="5632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563209"/>
                                        </p:tgtEl>
                                        <p:attrNameLst>
                                          <p:attrName>style.visibility</p:attrName>
                                        </p:attrNameLst>
                                      </p:cBhvr>
                                      <p:to>
                                        <p:strVal val="visible"/>
                                      </p:to>
                                    </p:set>
                                    <p:animEffect transition="in" filter="wipe(left)">
                                      <p:cBhvr>
                                        <p:cTn id="14" dur="500"/>
                                        <p:tgtEl>
                                          <p:spTgt spid="56320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563207"/>
                                        </p:tgtEl>
                                      </p:cBhvr>
                                    </p:animEffect>
                                    <p:set>
                                      <p:cBhvr>
                                        <p:cTn id="19" dur="1" fill="hold">
                                          <p:stCondLst>
                                            <p:cond delay="499"/>
                                          </p:stCondLst>
                                        </p:cTn>
                                        <p:tgtEl>
                                          <p:spTgt spid="56320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563210"/>
                                        </p:tgtEl>
                                        <p:attrNameLst>
                                          <p:attrName>style.visibility</p:attrName>
                                        </p:attrNameLst>
                                      </p:cBhvr>
                                      <p:to>
                                        <p:strVal val="visible"/>
                                      </p:to>
                                    </p:set>
                                    <p:animEffect transition="in" filter="wipe(left)">
                                      <p:cBhvr>
                                        <p:cTn id="24" dur="500"/>
                                        <p:tgtEl>
                                          <p:spTgt spid="5632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63203"/>
                                        </p:tgtEl>
                                        <p:attrNameLst>
                                          <p:attrName>style.visibility</p:attrName>
                                        </p:attrNameLst>
                                      </p:cBhvr>
                                      <p:to>
                                        <p:strVal val="visible"/>
                                      </p:to>
                                    </p:set>
                                    <p:animEffect transition="in" filter="wipe(left)">
                                      <p:cBhvr>
                                        <p:cTn id="29" dur="500"/>
                                        <p:tgtEl>
                                          <p:spTgt spid="5632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563212"/>
                                        </p:tgtEl>
                                        <p:attrNameLst>
                                          <p:attrName>style.visibility</p:attrName>
                                        </p:attrNameLst>
                                      </p:cBhvr>
                                      <p:to>
                                        <p:strVal val="visible"/>
                                      </p:to>
                                    </p:set>
                                    <p:animEffect transition="in" filter="wipe(left)">
                                      <p:cBhvr>
                                        <p:cTn id="34" dur="500"/>
                                        <p:tgtEl>
                                          <p:spTgt spid="5632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563211"/>
                                        </p:tgtEl>
                                        <p:attrNameLst>
                                          <p:attrName>style.visibility</p:attrName>
                                        </p:attrNameLst>
                                      </p:cBhvr>
                                      <p:to>
                                        <p:strVal val="visible"/>
                                      </p:to>
                                    </p:set>
                                    <p:animEffect transition="in" filter="wipe(left)">
                                      <p:cBhvr>
                                        <p:cTn id="39" dur="500"/>
                                        <p:tgtEl>
                                          <p:spTgt spid="5632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563213"/>
                                        </p:tgtEl>
                                        <p:attrNameLst>
                                          <p:attrName>style.visibility</p:attrName>
                                        </p:attrNameLst>
                                      </p:cBhvr>
                                      <p:to>
                                        <p:strVal val="visible"/>
                                      </p:to>
                                    </p:set>
                                    <p:animEffect transition="in" filter="wipe(left)">
                                      <p:cBhvr>
                                        <p:cTn id="44" dur="500"/>
                                        <p:tgtEl>
                                          <p:spTgt spid="5632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563214"/>
                                        </p:tgtEl>
                                        <p:attrNameLst>
                                          <p:attrName>style.visibility</p:attrName>
                                        </p:attrNameLst>
                                      </p:cBhvr>
                                      <p:to>
                                        <p:strVal val="visible"/>
                                      </p:to>
                                    </p:set>
                                    <p:animEffect transition="in" filter="wipe(left)">
                                      <p:cBhvr>
                                        <p:cTn id="49" dur="500"/>
                                        <p:tgtEl>
                                          <p:spTgt spid="5632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xit" presetSubtype="10" fill="hold" grpId="0" nodeType="clickEffect">
                                  <p:stCondLst>
                                    <p:cond delay="0"/>
                                  </p:stCondLst>
                                  <p:childTnLst>
                                    <p:animEffect transition="out" filter="checkerboard(across)">
                                      <p:cBhvr>
                                        <p:cTn id="53" dur="500"/>
                                        <p:tgtEl>
                                          <p:spTgt spid="563208"/>
                                        </p:tgtEl>
                                      </p:cBhvr>
                                    </p:animEffect>
                                    <p:set>
                                      <p:cBhvr>
                                        <p:cTn id="54" dur="1" fill="hold">
                                          <p:stCondLst>
                                            <p:cond delay="499"/>
                                          </p:stCondLst>
                                        </p:cTn>
                                        <p:tgtEl>
                                          <p:spTgt spid="563208"/>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563218"/>
                                        </p:tgtEl>
                                        <p:attrNameLst>
                                          <p:attrName>style.visibility</p:attrName>
                                        </p:attrNameLst>
                                      </p:cBhvr>
                                      <p:to>
                                        <p:strVal val="visible"/>
                                      </p:to>
                                    </p:set>
                                    <p:animEffect transition="in" filter="wipe(left)">
                                      <p:cBhvr>
                                        <p:cTn id="59" dur="500"/>
                                        <p:tgtEl>
                                          <p:spTgt spid="56321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563220"/>
                                        </p:tgtEl>
                                        <p:attrNameLst>
                                          <p:attrName>style.visibility</p:attrName>
                                        </p:attrNameLst>
                                      </p:cBhvr>
                                      <p:to>
                                        <p:strVal val="visible"/>
                                      </p:to>
                                    </p:set>
                                    <p:animEffect transition="in" filter="wipe(left)">
                                      <p:cBhvr>
                                        <p:cTn id="64" dur="500"/>
                                        <p:tgtEl>
                                          <p:spTgt spid="5632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563219"/>
                                        </p:tgtEl>
                                        <p:attrNameLst>
                                          <p:attrName>style.visibility</p:attrName>
                                        </p:attrNameLst>
                                      </p:cBhvr>
                                      <p:to>
                                        <p:strVal val="visible"/>
                                      </p:to>
                                    </p:set>
                                    <p:animEffect transition="in" filter="wipe(left)">
                                      <p:cBhvr>
                                        <p:cTn id="69" dur="500"/>
                                        <p:tgtEl>
                                          <p:spTgt spid="56321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563221"/>
                                        </p:tgtEl>
                                        <p:attrNameLst>
                                          <p:attrName>style.visibility</p:attrName>
                                        </p:attrNameLst>
                                      </p:cBhvr>
                                      <p:to>
                                        <p:strVal val="visible"/>
                                      </p:to>
                                    </p:set>
                                    <p:animEffect transition="in" filter="wipe(left)">
                                      <p:cBhvr>
                                        <p:cTn id="74" dur="500"/>
                                        <p:tgtEl>
                                          <p:spTgt spid="56322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563222"/>
                                        </p:tgtEl>
                                        <p:attrNameLst>
                                          <p:attrName>style.visibility</p:attrName>
                                        </p:attrNameLst>
                                      </p:cBhvr>
                                      <p:to>
                                        <p:strVal val="visible"/>
                                      </p:to>
                                    </p:set>
                                    <p:animEffect transition="in" filter="wipe(left)">
                                      <p:cBhvr>
                                        <p:cTn id="79" dur="500"/>
                                        <p:tgtEl>
                                          <p:spTgt spid="56322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563223"/>
                                        </p:tgtEl>
                                        <p:attrNameLst>
                                          <p:attrName>style.visibility</p:attrName>
                                        </p:attrNameLst>
                                      </p:cBhvr>
                                      <p:to>
                                        <p:strVal val="visible"/>
                                      </p:to>
                                    </p:set>
                                    <p:animEffect transition="in" filter="wipe(left)">
                                      <p:cBhvr>
                                        <p:cTn id="84" dur="500"/>
                                        <p:tgtEl>
                                          <p:spTgt spid="56322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563224"/>
                                        </p:tgtEl>
                                        <p:attrNameLst>
                                          <p:attrName>style.visibility</p:attrName>
                                        </p:attrNameLst>
                                      </p:cBhvr>
                                      <p:to>
                                        <p:strVal val="visible"/>
                                      </p:to>
                                    </p:set>
                                    <p:animEffect transition="in" filter="wipe(left)">
                                      <p:cBhvr>
                                        <p:cTn id="89" dur="500"/>
                                        <p:tgtEl>
                                          <p:spTgt spid="563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7" grpId="0" animBg="1"/>
      <p:bldP spid="563208" grpId="0" animBg="1"/>
      <p:bldP spid="563209" grpId="0" animBg="1" autoUpdateAnimBg="0"/>
      <p:bldP spid="563210" grpId="0"/>
      <p:bldP spid="563223" grpId="0" animBg="1"/>
      <p:bldP spid="5632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33795"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3796"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EBF271-C42E-6D4B-B4AA-CE7BC5A1C2C6}"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61445" name="Text Box 3"/>
          <p:cNvSpPr txBox="1">
            <a:spLocks noChangeArrowheads="1"/>
          </p:cNvSpPr>
          <p:nvPr/>
        </p:nvSpPr>
        <p:spPr bwMode="auto">
          <a:xfrm>
            <a:off x="152400" y="822325"/>
            <a:ext cx="52578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333399"/>
                </a:solidFill>
                <a:latin typeface="Arial Narrow" charset="0"/>
              </a:rPr>
              <a:t>A truck is accelerating at a rate of +1.50 m/s</a:t>
            </a:r>
            <a:r>
              <a:rPr lang="en-US" baseline="30000" dirty="0">
                <a:solidFill>
                  <a:srgbClr val="333399"/>
                </a:solidFill>
                <a:latin typeface="Arial Narrow" charset="0"/>
              </a:rPr>
              <a:t>2</a:t>
            </a:r>
            <a:r>
              <a:rPr lang="en-US" dirty="0">
                <a:solidFill>
                  <a:srgbClr val="333399"/>
                </a:solidFill>
                <a:latin typeface="Arial Narrow" charset="0"/>
              </a:rPr>
              <a:t>.  The mass of the crate is 120-kg and it does not slip.  The magnitude of the displacement is 65 m. What is the total work done on the crate by  all of the forces acting on it?</a:t>
            </a:r>
          </a:p>
        </p:txBody>
      </p:sp>
      <p:pic>
        <p:nvPicPr>
          <p:cNvPr id="61446" name="Picture 4" descr="afg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914400"/>
            <a:ext cx="3540125"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9" name="Rectangle 5"/>
          <p:cNvSpPr>
            <a:spLocks noGrp="1" noChangeArrowheads="1"/>
          </p:cNvSpPr>
          <p:nvPr>
            <p:ph type="title"/>
          </p:nvPr>
        </p:nvSpPr>
        <p:spPr>
          <a:xfrm>
            <a:off x="685800" y="0"/>
            <a:ext cx="7772400" cy="838200"/>
          </a:xfrm>
        </p:spPr>
        <p:txBody>
          <a:bodyPr/>
          <a:lstStyle/>
          <a:p>
            <a:r>
              <a:rPr lang="en-US">
                <a:latin typeface="Arial Narrow" charset="0"/>
                <a:ea typeface="ＭＳ Ｐゴシック" charset="0"/>
                <a:cs typeface="ＭＳ Ｐゴシック" charset="0"/>
              </a:rPr>
              <a:t>Ex. Accelerating a Crate</a:t>
            </a:r>
          </a:p>
        </p:txBody>
      </p:sp>
      <p:sp>
        <p:nvSpPr>
          <p:cNvPr id="61448" name="Text Box 7"/>
          <p:cNvSpPr txBox="1">
            <a:spLocks noChangeArrowheads="1"/>
          </p:cNvSpPr>
          <p:nvPr/>
        </p:nvSpPr>
        <p:spPr bwMode="auto">
          <a:xfrm>
            <a:off x="381000" y="3276600"/>
            <a:ext cx="502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What are the forces acting in this motion?</a:t>
            </a:r>
          </a:p>
        </p:txBody>
      </p:sp>
      <p:sp>
        <p:nvSpPr>
          <p:cNvPr id="61449" name="Text Box 8"/>
          <p:cNvSpPr txBox="1">
            <a:spLocks noChangeArrowheads="1"/>
          </p:cNvSpPr>
          <p:nvPr/>
        </p:nvSpPr>
        <p:spPr bwMode="auto">
          <a:xfrm>
            <a:off x="381000" y="3886200"/>
            <a:ext cx="3886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Gravitational force on the crate, weight, </a:t>
            </a:r>
            <a:r>
              <a:rPr lang="en-US" b="1">
                <a:solidFill>
                  <a:srgbClr val="333399"/>
                </a:solidFill>
                <a:latin typeface="Arial Narrow" charset="0"/>
              </a:rPr>
              <a:t>W </a:t>
            </a:r>
            <a:r>
              <a:rPr lang="en-US">
                <a:solidFill>
                  <a:srgbClr val="333399"/>
                </a:solidFill>
                <a:latin typeface="Arial Narrow" charset="0"/>
              </a:rPr>
              <a:t>or</a:t>
            </a:r>
            <a:r>
              <a:rPr lang="en-US" b="1">
                <a:solidFill>
                  <a:srgbClr val="333399"/>
                </a:solidFill>
                <a:latin typeface="Arial Narrow" charset="0"/>
              </a:rPr>
              <a:t> F</a:t>
            </a:r>
            <a:r>
              <a:rPr lang="en-US" b="1" baseline="-25000">
                <a:solidFill>
                  <a:srgbClr val="333399"/>
                </a:solidFill>
                <a:latin typeface="Arial Narrow" charset="0"/>
              </a:rPr>
              <a:t>g</a:t>
            </a:r>
          </a:p>
        </p:txBody>
      </p:sp>
      <p:sp>
        <p:nvSpPr>
          <p:cNvPr id="61450" name="Text Box 9"/>
          <p:cNvSpPr txBox="1">
            <a:spLocks noChangeArrowheads="1"/>
          </p:cNvSpPr>
          <p:nvPr/>
        </p:nvSpPr>
        <p:spPr bwMode="auto">
          <a:xfrm>
            <a:off x="381000" y="4860925"/>
            <a:ext cx="457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Normal force force on the crate, </a:t>
            </a:r>
            <a:r>
              <a:rPr lang="en-US" b="1">
                <a:solidFill>
                  <a:srgbClr val="333399"/>
                </a:solidFill>
                <a:latin typeface="Arial Narrow" charset="0"/>
              </a:rPr>
              <a:t>F</a:t>
            </a:r>
            <a:r>
              <a:rPr lang="en-US" b="1" baseline="-25000">
                <a:solidFill>
                  <a:srgbClr val="333399"/>
                </a:solidFill>
                <a:latin typeface="Arial Narrow" charset="0"/>
              </a:rPr>
              <a:t>N</a:t>
            </a:r>
          </a:p>
        </p:txBody>
      </p:sp>
      <p:sp>
        <p:nvSpPr>
          <p:cNvPr id="61451" name="Text Box 10"/>
          <p:cNvSpPr txBox="1">
            <a:spLocks noChangeArrowheads="1"/>
          </p:cNvSpPr>
          <p:nvPr/>
        </p:nvSpPr>
        <p:spPr bwMode="auto">
          <a:xfrm>
            <a:off x="381000" y="5470525"/>
            <a:ext cx="457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Static frictional force on the crate, </a:t>
            </a:r>
            <a:r>
              <a:rPr lang="en-US" b="1">
                <a:solidFill>
                  <a:srgbClr val="333399"/>
                </a:solidFill>
                <a:latin typeface="Arial Narrow" charset="0"/>
              </a:rPr>
              <a:t>f</a:t>
            </a:r>
            <a:r>
              <a:rPr lang="en-US" b="1" baseline="-25000">
                <a:solidFill>
                  <a:srgbClr val="333399"/>
                </a:solidFill>
                <a:latin typeface="Arial Narrow" charset="0"/>
              </a:rPr>
              <a:t>s</a:t>
            </a:r>
          </a:p>
        </p:txBody>
      </p:sp>
      <p:sp>
        <p:nvSpPr>
          <p:cNvPr id="12" name="Rectangle 11"/>
          <p:cNvSpPr>
            <a:spLocks noChangeArrowheads="1"/>
          </p:cNvSpPr>
          <p:nvPr/>
        </p:nvSpPr>
        <p:spPr bwMode="auto">
          <a:xfrm>
            <a:off x="5410200" y="2057400"/>
            <a:ext cx="3505200" cy="4191000"/>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endParaRPr lang="en-US"/>
          </a:p>
        </p:txBody>
      </p:sp>
    </p:spTree>
    <p:extLst>
      <p:ext uri="{BB962C8B-B14F-4D97-AF65-F5344CB8AC3E}">
        <p14:creationId xmlns:p14="http://schemas.microsoft.com/office/powerpoint/2010/main" val="1964714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wipe(left)">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1445"/>
                                        </p:tgtEl>
                                        <p:attrNameLst>
                                          <p:attrName>style.visibility</p:attrName>
                                        </p:attrNameLst>
                                      </p:cBhvr>
                                      <p:to>
                                        <p:strVal val="visible"/>
                                      </p:to>
                                    </p:set>
                                    <p:animEffect transition="in" filter="wipe(left)">
                                      <p:cBhvr>
                                        <p:cTn id="12" dur="500"/>
                                        <p:tgtEl>
                                          <p:spTgt spid="61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8"/>
                                        </p:tgtEl>
                                        <p:attrNameLst>
                                          <p:attrName>style.visibility</p:attrName>
                                        </p:attrNameLst>
                                      </p:cBhvr>
                                      <p:to>
                                        <p:strVal val="visible"/>
                                      </p:to>
                                    </p:set>
                                    <p:animEffect transition="in" filter="wipe(left)">
                                      <p:cBhvr>
                                        <p:cTn id="17" dur="500"/>
                                        <p:tgtEl>
                                          <p:spTgt spid="61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9"/>
                                        </p:tgtEl>
                                        <p:attrNameLst>
                                          <p:attrName>style.visibility</p:attrName>
                                        </p:attrNameLst>
                                      </p:cBhvr>
                                      <p:to>
                                        <p:strVal val="visible"/>
                                      </p:to>
                                    </p:set>
                                    <p:animEffect transition="in" filter="wipe(left)">
                                      <p:cBhvr>
                                        <p:cTn id="22" dur="500"/>
                                        <p:tgtEl>
                                          <p:spTgt spid="61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50"/>
                                        </p:tgtEl>
                                        <p:attrNameLst>
                                          <p:attrName>style.visibility</p:attrName>
                                        </p:attrNameLst>
                                      </p:cBhvr>
                                      <p:to>
                                        <p:strVal val="visible"/>
                                      </p:to>
                                    </p:set>
                                    <p:animEffect transition="in" filter="wipe(left)">
                                      <p:cBhvr>
                                        <p:cTn id="27" dur="500"/>
                                        <p:tgtEl>
                                          <p:spTgt spid="614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51"/>
                                        </p:tgtEl>
                                        <p:attrNameLst>
                                          <p:attrName>style.visibility</p:attrName>
                                        </p:attrNameLst>
                                      </p:cBhvr>
                                      <p:to>
                                        <p:strVal val="visible"/>
                                      </p:to>
                                    </p:set>
                                    <p:animEffect transition="in" filter="wipe(left)">
                                      <p:cBhvr>
                                        <p:cTn id="32" dur="500"/>
                                        <p:tgtEl>
                                          <p:spTgt spid="614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2000"/>
                                        <p:tgtEl>
                                          <p:spTgt spid="12"/>
                                        </p:tgtEl>
                                      </p:cBhvr>
                                    </p:animEffect>
                                    <p:set>
                                      <p:cBhvr>
                                        <p:cTn id="3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P spid="61448" grpId="0"/>
      <p:bldP spid="61449" grpId="0"/>
      <p:bldP spid="61450" grpId="0"/>
      <p:bldP spid="6145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35855"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5856"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F5919-2AA7-D243-ADA1-0C38777AF81F}"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35857" name="Picture 5"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38200"/>
            <a:ext cx="2854325"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8" name="Rectangle 6"/>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 Continued…</a:t>
            </a:r>
          </a:p>
        </p:txBody>
      </p:sp>
      <p:sp>
        <p:nvSpPr>
          <p:cNvPr id="63507" name="Text Box 7"/>
          <p:cNvSpPr txBox="1">
            <a:spLocks noChangeArrowheads="1"/>
          </p:cNvSpPr>
          <p:nvPr/>
        </p:nvSpPr>
        <p:spPr bwMode="auto">
          <a:xfrm>
            <a:off x="381000" y="838200"/>
            <a:ext cx="4724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333399"/>
                </a:solidFill>
                <a:latin typeface="Arial Narrow" charset="0"/>
              </a:rPr>
              <a:t>Let’s figure out what the work done by each force in this motion is. </a:t>
            </a:r>
          </a:p>
        </p:txBody>
      </p:sp>
      <p:sp>
        <p:nvSpPr>
          <p:cNvPr id="63508" name="Text Box 8"/>
          <p:cNvSpPr txBox="1">
            <a:spLocks noChangeArrowheads="1"/>
          </p:cNvSpPr>
          <p:nvPr/>
        </p:nvSpPr>
        <p:spPr bwMode="auto">
          <a:xfrm>
            <a:off x="304800" y="1676400"/>
            <a:ext cx="5562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 the gravitational force on the crate, </a:t>
            </a:r>
            <a:r>
              <a:rPr lang="en-US" sz="2000" b="1">
                <a:solidFill>
                  <a:srgbClr val="333399"/>
                </a:solidFill>
                <a:latin typeface="Arial Narrow" charset="0"/>
              </a:rPr>
              <a:t>W</a:t>
            </a:r>
            <a:r>
              <a:rPr lang="en-US" sz="2000">
                <a:solidFill>
                  <a:srgbClr val="333399"/>
                </a:solidFill>
                <a:latin typeface="Arial Narrow" charset="0"/>
              </a:rPr>
              <a:t> or </a:t>
            </a:r>
            <a:r>
              <a:rPr lang="en-US" sz="2000" b="1">
                <a:solidFill>
                  <a:srgbClr val="333399"/>
                </a:solidFill>
                <a:latin typeface="Arial Narrow" charset="0"/>
              </a:rPr>
              <a:t>F</a:t>
            </a:r>
            <a:r>
              <a:rPr lang="en-US" sz="2000" b="1" baseline="-25000">
                <a:solidFill>
                  <a:srgbClr val="333399"/>
                </a:solidFill>
                <a:latin typeface="Arial Narrow" charset="0"/>
              </a:rPr>
              <a:t>g</a:t>
            </a:r>
          </a:p>
        </p:txBody>
      </p:sp>
      <p:sp>
        <p:nvSpPr>
          <p:cNvPr id="63509" name="Text Box 9"/>
          <p:cNvSpPr txBox="1">
            <a:spLocks noChangeArrowheads="1"/>
          </p:cNvSpPr>
          <p:nvPr/>
        </p:nvSpPr>
        <p:spPr bwMode="auto">
          <a:xfrm>
            <a:off x="381000" y="2590800"/>
            <a:ext cx="4953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a:t>
            </a:r>
            <a:r>
              <a:rPr lang="en-US" sz="2000">
                <a:latin typeface="Arial Narrow" charset="0"/>
              </a:rPr>
              <a:t> </a:t>
            </a:r>
            <a:r>
              <a:rPr lang="en-US" sz="2000">
                <a:solidFill>
                  <a:srgbClr val="333399"/>
                </a:solidFill>
                <a:latin typeface="Arial Narrow" charset="0"/>
              </a:rPr>
              <a:t>Normal force force on the crate, </a:t>
            </a:r>
            <a:r>
              <a:rPr lang="en-US" sz="2000" b="1">
                <a:solidFill>
                  <a:srgbClr val="333399"/>
                </a:solidFill>
                <a:latin typeface="Arial Narrow" charset="0"/>
              </a:rPr>
              <a:t>F</a:t>
            </a:r>
            <a:r>
              <a:rPr lang="en-US" sz="2000" b="1" baseline="-25000">
                <a:solidFill>
                  <a:srgbClr val="333399"/>
                </a:solidFill>
                <a:latin typeface="Arial Narrow" charset="0"/>
              </a:rPr>
              <a:t>N</a:t>
            </a:r>
          </a:p>
        </p:txBody>
      </p:sp>
      <p:sp>
        <p:nvSpPr>
          <p:cNvPr id="63510" name="Text Box 10"/>
          <p:cNvSpPr txBox="1">
            <a:spLocks noChangeArrowheads="1"/>
          </p:cNvSpPr>
          <p:nvPr/>
        </p:nvSpPr>
        <p:spPr bwMode="auto">
          <a:xfrm>
            <a:off x="381000" y="3581400"/>
            <a:ext cx="5562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Work done by the 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graphicFrame>
        <p:nvGraphicFramePr>
          <p:cNvPr id="567307" name="Object 2"/>
          <p:cNvGraphicFramePr>
            <a:graphicFrameLocks noChangeAspect="1"/>
          </p:cNvGraphicFramePr>
          <p:nvPr/>
        </p:nvGraphicFramePr>
        <p:xfrm>
          <a:off x="457200" y="4603750"/>
          <a:ext cx="627063" cy="366713"/>
        </p:xfrm>
        <a:graphic>
          <a:graphicData uri="http://schemas.openxmlformats.org/presentationml/2006/ole">
            <mc:AlternateContent xmlns:mc="http://schemas.openxmlformats.org/markup-compatibility/2006">
              <mc:Choice xmlns:v="urn:schemas-microsoft-com:vml" Requires="v">
                <p:oleObj spid="_x0000_s251573" name="Equation" r:id="rId5" imgW="304560" imgH="177480" progId="Equation.DSMT4">
                  <p:embed/>
                </p:oleObj>
              </mc:Choice>
              <mc:Fallback>
                <p:oleObj name="Equation" r:id="rId5" imgW="304560" imgH="177480" progId="Equation.DSMT4">
                  <p:embed/>
                  <p:pic>
                    <p:nvPicPr>
                      <p:cNvPr id="56730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03750"/>
                        <a:ext cx="62706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08" name="Object 3"/>
          <p:cNvGraphicFramePr>
            <a:graphicFrameLocks noChangeAspect="1"/>
          </p:cNvGraphicFramePr>
          <p:nvPr/>
        </p:nvGraphicFramePr>
        <p:xfrm>
          <a:off x="457200" y="4035425"/>
          <a:ext cx="681038" cy="512763"/>
        </p:xfrm>
        <a:graphic>
          <a:graphicData uri="http://schemas.openxmlformats.org/presentationml/2006/ole">
            <mc:AlternateContent xmlns:mc="http://schemas.openxmlformats.org/markup-compatibility/2006">
              <mc:Choice xmlns:v="urn:schemas-microsoft-com:vml" Requires="v">
                <p:oleObj spid="_x0000_s251574" name="Equation" r:id="rId7" imgW="304560" imgH="228600" progId="Equation.DSMT4">
                  <p:embed/>
                </p:oleObj>
              </mc:Choice>
              <mc:Fallback>
                <p:oleObj name="Equation" r:id="rId7" imgW="304560" imgH="228600" progId="Equation.DSMT4">
                  <p:embed/>
                  <p:pic>
                    <p:nvPicPr>
                      <p:cNvPr id="56730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35425"/>
                        <a:ext cx="681038" cy="5127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0" name="Object 4"/>
          <p:cNvGraphicFramePr>
            <a:graphicFrameLocks noChangeAspect="1"/>
          </p:cNvGraphicFramePr>
          <p:nvPr/>
        </p:nvGraphicFramePr>
        <p:xfrm>
          <a:off x="533400" y="2174875"/>
          <a:ext cx="566738" cy="330200"/>
        </p:xfrm>
        <a:graphic>
          <a:graphicData uri="http://schemas.openxmlformats.org/presentationml/2006/ole">
            <mc:AlternateContent xmlns:mc="http://schemas.openxmlformats.org/markup-compatibility/2006">
              <mc:Choice xmlns:v="urn:schemas-microsoft-com:vml" Requires="v">
                <p:oleObj spid="_x0000_s251575" name="Equation" r:id="rId9" imgW="304560" imgH="177480" progId="Equation.DSMT4">
                  <p:embed/>
                </p:oleObj>
              </mc:Choice>
              <mc:Fallback>
                <p:oleObj name="Equation" r:id="rId9" imgW="304560" imgH="177480" progId="Equation.DSMT4">
                  <p:embed/>
                  <p:pic>
                    <p:nvPicPr>
                      <p:cNvPr id="56731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174875"/>
                        <a:ext cx="566738" cy="33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2" name="Object 5"/>
          <p:cNvGraphicFramePr>
            <a:graphicFrameLocks noChangeAspect="1"/>
          </p:cNvGraphicFramePr>
          <p:nvPr/>
        </p:nvGraphicFramePr>
        <p:xfrm>
          <a:off x="1219200" y="2057400"/>
          <a:ext cx="2197100" cy="566738"/>
        </p:xfrm>
        <a:graphic>
          <a:graphicData uri="http://schemas.openxmlformats.org/presentationml/2006/ole">
            <mc:AlternateContent xmlns:mc="http://schemas.openxmlformats.org/markup-compatibility/2006">
              <mc:Choice xmlns:v="urn:schemas-microsoft-com:vml" Requires="v">
                <p:oleObj spid="_x0000_s251576" name="Equation" r:id="rId11" imgW="1180800" imgH="304560" progId="Equation.DSMT4">
                  <p:embed/>
                </p:oleObj>
              </mc:Choice>
              <mc:Fallback>
                <p:oleObj name="Equation" r:id="rId11" imgW="1180800" imgH="304560" progId="Equation.DSMT4">
                  <p:embed/>
                  <p:pic>
                    <p:nvPicPr>
                      <p:cNvPr id="567312"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2057400"/>
                        <a:ext cx="2197100" cy="566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3" name="Object 6"/>
          <p:cNvGraphicFramePr>
            <a:graphicFrameLocks noChangeAspect="1"/>
          </p:cNvGraphicFramePr>
          <p:nvPr/>
        </p:nvGraphicFramePr>
        <p:xfrm>
          <a:off x="3498850" y="2168525"/>
          <a:ext cx="234950" cy="330200"/>
        </p:xfrm>
        <a:graphic>
          <a:graphicData uri="http://schemas.openxmlformats.org/presentationml/2006/ole">
            <mc:AlternateContent xmlns:mc="http://schemas.openxmlformats.org/markup-compatibility/2006">
              <mc:Choice xmlns:v="urn:schemas-microsoft-com:vml" Requires="v">
                <p:oleObj spid="_x0000_s251577" name="Equation" r:id="rId13" imgW="126720" imgH="177480" progId="Equation.DSMT4">
                  <p:embed/>
                </p:oleObj>
              </mc:Choice>
              <mc:Fallback>
                <p:oleObj name="Equation" r:id="rId13" imgW="126720" imgH="177480" progId="Equation.DSMT4">
                  <p:embed/>
                  <p:pic>
                    <p:nvPicPr>
                      <p:cNvPr id="567313"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2168525"/>
                        <a:ext cx="234950" cy="33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4" name="Object 7"/>
          <p:cNvGraphicFramePr>
            <a:graphicFrameLocks noChangeAspect="1"/>
          </p:cNvGraphicFramePr>
          <p:nvPr/>
        </p:nvGraphicFramePr>
        <p:xfrm>
          <a:off x="533400" y="3132138"/>
          <a:ext cx="566738" cy="330200"/>
        </p:xfrm>
        <a:graphic>
          <a:graphicData uri="http://schemas.openxmlformats.org/presentationml/2006/ole">
            <mc:AlternateContent xmlns:mc="http://schemas.openxmlformats.org/markup-compatibility/2006">
              <mc:Choice xmlns:v="urn:schemas-microsoft-com:vml" Requires="v">
                <p:oleObj spid="_x0000_s251578" name="Equation" r:id="rId15" imgW="304560" imgH="177480" progId="Equation.DSMT4">
                  <p:embed/>
                </p:oleObj>
              </mc:Choice>
              <mc:Fallback>
                <p:oleObj name="Equation" r:id="rId15" imgW="304560" imgH="177480" progId="Equation.DSMT4">
                  <p:embed/>
                  <p:pic>
                    <p:nvPicPr>
                      <p:cNvPr id="567314"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132138"/>
                        <a:ext cx="566738" cy="33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5" name="Object 8"/>
          <p:cNvGraphicFramePr>
            <a:graphicFrameLocks noChangeAspect="1"/>
          </p:cNvGraphicFramePr>
          <p:nvPr/>
        </p:nvGraphicFramePr>
        <p:xfrm>
          <a:off x="1196975" y="3014663"/>
          <a:ext cx="2243138" cy="566737"/>
        </p:xfrm>
        <a:graphic>
          <a:graphicData uri="http://schemas.openxmlformats.org/presentationml/2006/ole">
            <mc:AlternateContent xmlns:mc="http://schemas.openxmlformats.org/markup-compatibility/2006">
              <mc:Choice xmlns:v="urn:schemas-microsoft-com:vml" Requires="v">
                <p:oleObj spid="_x0000_s251579" name="Equation" r:id="rId16" imgW="1206360" imgH="304560" progId="Equation.DSMT4">
                  <p:embed/>
                </p:oleObj>
              </mc:Choice>
              <mc:Fallback>
                <p:oleObj name="Equation" r:id="rId16" imgW="1206360" imgH="304560" progId="Equation.DSMT4">
                  <p:embed/>
                  <p:pic>
                    <p:nvPicPr>
                      <p:cNvPr id="567315"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6975" y="3014663"/>
                        <a:ext cx="2243138" cy="566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6" name="Object 9"/>
          <p:cNvGraphicFramePr>
            <a:graphicFrameLocks noChangeAspect="1"/>
          </p:cNvGraphicFramePr>
          <p:nvPr/>
        </p:nvGraphicFramePr>
        <p:xfrm>
          <a:off x="3498850" y="3090863"/>
          <a:ext cx="234950" cy="330200"/>
        </p:xfrm>
        <a:graphic>
          <a:graphicData uri="http://schemas.openxmlformats.org/presentationml/2006/ole">
            <mc:AlternateContent xmlns:mc="http://schemas.openxmlformats.org/markup-compatibility/2006">
              <mc:Choice xmlns:v="urn:schemas-microsoft-com:vml" Requires="v">
                <p:oleObj spid="_x0000_s251580" name="Equation" r:id="rId18" imgW="126720" imgH="177480" progId="Equation.DSMT4">
                  <p:embed/>
                </p:oleObj>
              </mc:Choice>
              <mc:Fallback>
                <p:oleObj name="Equation" r:id="rId18" imgW="126720" imgH="177480" progId="Equation.DSMT4">
                  <p:embed/>
                  <p:pic>
                    <p:nvPicPr>
                      <p:cNvPr id="567316"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3090863"/>
                        <a:ext cx="234950" cy="33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7" name="Object 10"/>
          <p:cNvGraphicFramePr>
            <a:graphicFrameLocks noChangeAspect="1"/>
          </p:cNvGraphicFramePr>
          <p:nvPr/>
        </p:nvGraphicFramePr>
        <p:xfrm>
          <a:off x="1111250" y="4132263"/>
          <a:ext cx="793750" cy="312737"/>
        </p:xfrm>
        <a:graphic>
          <a:graphicData uri="http://schemas.openxmlformats.org/presentationml/2006/ole">
            <mc:AlternateContent xmlns:mc="http://schemas.openxmlformats.org/markup-compatibility/2006">
              <mc:Choice xmlns:v="urn:schemas-microsoft-com:vml" Requires="v">
                <p:oleObj spid="_x0000_s251581" name="Equation" r:id="rId19" imgW="355320" imgH="139680" progId="Equation.DSMT4">
                  <p:embed/>
                </p:oleObj>
              </mc:Choice>
              <mc:Fallback>
                <p:oleObj name="Equation" r:id="rId19" imgW="355320" imgH="139680" progId="Equation.DSMT4">
                  <p:embed/>
                  <p:pic>
                    <p:nvPicPr>
                      <p:cNvPr id="567317"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1250" y="4132263"/>
                        <a:ext cx="793750" cy="312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8" name="Object 11"/>
          <p:cNvGraphicFramePr>
            <a:graphicFrameLocks noChangeAspect="1"/>
          </p:cNvGraphicFramePr>
          <p:nvPr/>
        </p:nvGraphicFramePr>
        <p:xfrm>
          <a:off x="1836738" y="3962400"/>
          <a:ext cx="3802062" cy="627063"/>
        </p:xfrm>
        <a:graphic>
          <a:graphicData uri="http://schemas.openxmlformats.org/presentationml/2006/ole">
            <mc:AlternateContent xmlns:mc="http://schemas.openxmlformats.org/markup-compatibility/2006">
              <mc:Choice xmlns:v="urn:schemas-microsoft-com:vml" Requires="v">
                <p:oleObj spid="_x0000_s251582" name="Equation" r:id="rId21" imgW="1701720" imgH="279360" progId="Equation.DSMT4">
                  <p:embed/>
                </p:oleObj>
              </mc:Choice>
              <mc:Fallback>
                <p:oleObj name="Equation" r:id="rId21" imgW="1701720" imgH="279360" progId="Equation.DSMT4">
                  <p:embed/>
                  <p:pic>
                    <p:nvPicPr>
                      <p:cNvPr id="567318"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36738" y="3962400"/>
                        <a:ext cx="3802062" cy="627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19" name="Object 12"/>
          <p:cNvGraphicFramePr>
            <a:graphicFrameLocks noChangeAspect="1"/>
          </p:cNvGraphicFramePr>
          <p:nvPr/>
        </p:nvGraphicFramePr>
        <p:xfrm>
          <a:off x="1066800" y="4589463"/>
          <a:ext cx="914400" cy="471487"/>
        </p:xfrm>
        <a:graphic>
          <a:graphicData uri="http://schemas.openxmlformats.org/presentationml/2006/ole">
            <mc:AlternateContent xmlns:mc="http://schemas.openxmlformats.org/markup-compatibility/2006">
              <mc:Choice xmlns:v="urn:schemas-microsoft-com:vml" Requires="v">
                <p:oleObj spid="_x0000_s251583" name="Equation" r:id="rId23" imgW="444240" imgH="228600" progId="Equation.DSMT4">
                  <p:embed/>
                </p:oleObj>
              </mc:Choice>
              <mc:Fallback>
                <p:oleObj name="Equation" r:id="rId23" imgW="444240" imgH="228600" progId="Equation.DSMT4">
                  <p:embed/>
                  <p:pic>
                    <p:nvPicPr>
                      <p:cNvPr id="567319"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66800" y="4589463"/>
                        <a:ext cx="914400" cy="4714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7320" name="Object 13"/>
          <p:cNvGraphicFramePr>
            <a:graphicFrameLocks noChangeAspect="1"/>
          </p:cNvGraphicFramePr>
          <p:nvPr/>
        </p:nvGraphicFramePr>
        <p:xfrm>
          <a:off x="1973263" y="4487863"/>
          <a:ext cx="4364037" cy="628650"/>
        </p:xfrm>
        <a:graphic>
          <a:graphicData uri="http://schemas.openxmlformats.org/presentationml/2006/ole">
            <mc:AlternateContent xmlns:mc="http://schemas.openxmlformats.org/markup-compatibility/2006">
              <mc:Choice xmlns:v="urn:schemas-microsoft-com:vml" Requires="v">
                <p:oleObj spid="_x0000_s251584" name="Equation" r:id="rId25" imgW="2120900" imgH="304800" progId="Equation.DSMT4">
                  <p:embed/>
                </p:oleObj>
              </mc:Choice>
              <mc:Fallback>
                <p:oleObj name="Equation" r:id="rId25" imgW="2120900" imgH="304800" progId="Equation.DSMT4">
                  <p:embed/>
                  <p:pic>
                    <p:nvPicPr>
                      <p:cNvPr id="56732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73263" y="4487863"/>
                        <a:ext cx="4364037" cy="628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3511" name="Text Box 25"/>
          <p:cNvSpPr txBox="1">
            <a:spLocks noChangeArrowheads="1"/>
          </p:cNvSpPr>
          <p:nvPr/>
        </p:nvSpPr>
        <p:spPr bwMode="auto">
          <a:xfrm>
            <a:off x="381000" y="5165725"/>
            <a:ext cx="2667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Which force did the work?</a:t>
            </a:r>
            <a:endParaRPr lang="en-US" sz="2000" b="1" baseline="-25000">
              <a:solidFill>
                <a:srgbClr val="333399"/>
              </a:solidFill>
              <a:latin typeface="Monotype Corsiva" charset="0"/>
            </a:endParaRPr>
          </a:p>
        </p:txBody>
      </p:sp>
      <p:sp>
        <p:nvSpPr>
          <p:cNvPr id="63512" name="Text Box 26"/>
          <p:cNvSpPr txBox="1">
            <a:spLocks noChangeArrowheads="1"/>
          </p:cNvSpPr>
          <p:nvPr/>
        </p:nvSpPr>
        <p:spPr bwMode="auto">
          <a:xfrm>
            <a:off x="2971800" y="5181600"/>
            <a:ext cx="3657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sp>
        <p:nvSpPr>
          <p:cNvPr id="63513" name="Text Box 27"/>
          <p:cNvSpPr txBox="1">
            <a:spLocks noChangeArrowheads="1"/>
          </p:cNvSpPr>
          <p:nvPr/>
        </p:nvSpPr>
        <p:spPr bwMode="auto">
          <a:xfrm>
            <a:off x="381000" y="5622925"/>
            <a:ext cx="762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How?</a:t>
            </a:r>
            <a:endParaRPr lang="en-US" sz="2000" b="1" baseline="-25000">
              <a:solidFill>
                <a:srgbClr val="333399"/>
              </a:solidFill>
              <a:latin typeface="Monotype Corsiva" charset="0"/>
            </a:endParaRPr>
          </a:p>
        </p:txBody>
      </p:sp>
      <p:sp>
        <p:nvSpPr>
          <p:cNvPr id="63514" name="Text Box 28"/>
          <p:cNvSpPr txBox="1">
            <a:spLocks noChangeArrowheads="1"/>
          </p:cNvSpPr>
          <p:nvPr/>
        </p:nvSpPr>
        <p:spPr bwMode="auto">
          <a:xfrm>
            <a:off x="1219200" y="5638800"/>
            <a:ext cx="563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By holding on to the crate so that it moves with the truck!</a:t>
            </a:r>
            <a:endParaRPr lang="en-US" sz="2000" b="1" baseline="-25000">
              <a:solidFill>
                <a:srgbClr val="333399"/>
              </a:solidFill>
              <a:latin typeface="Monotype Corsiva" charset="0"/>
            </a:endParaRPr>
          </a:p>
        </p:txBody>
      </p:sp>
    </p:spTree>
    <p:extLst>
      <p:ext uri="{BB962C8B-B14F-4D97-AF65-F5344CB8AC3E}">
        <p14:creationId xmlns:p14="http://schemas.microsoft.com/office/powerpoint/2010/main" val="3777928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07"/>
                                        </p:tgtEl>
                                        <p:attrNameLst>
                                          <p:attrName>style.visibility</p:attrName>
                                        </p:attrNameLst>
                                      </p:cBhvr>
                                      <p:to>
                                        <p:strVal val="visible"/>
                                      </p:to>
                                    </p:set>
                                    <p:animEffect transition="in" filter="wipe(left)">
                                      <p:cBhvr>
                                        <p:cTn id="7" dur="500"/>
                                        <p:tgtEl>
                                          <p:spTgt spid="63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08"/>
                                        </p:tgtEl>
                                        <p:attrNameLst>
                                          <p:attrName>style.visibility</p:attrName>
                                        </p:attrNameLst>
                                      </p:cBhvr>
                                      <p:to>
                                        <p:strVal val="visible"/>
                                      </p:to>
                                    </p:set>
                                    <p:animEffect transition="in" filter="wipe(left)">
                                      <p:cBhvr>
                                        <p:cTn id="12" dur="500"/>
                                        <p:tgtEl>
                                          <p:spTgt spid="63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7310"/>
                                        </p:tgtEl>
                                        <p:attrNameLst>
                                          <p:attrName>style.visibility</p:attrName>
                                        </p:attrNameLst>
                                      </p:cBhvr>
                                      <p:to>
                                        <p:strVal val="visible"/>
                                      </p:to>
                                    </p:set>
                                    <p:animEffect transition="in" filter="wipe(left)">
                                      <p:cBhvr>
                                        <p:cTn id="17" dur="500"/>
                                        <p:tgtEl>
                                          <p:spTgt spid="567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67312"/>
                                        </p:tgtEl>
                                        <p:attrNameLst>
                                          <p:attrName>style.visibility</p:attrName>
                                        </p:attrNameLst>
                                      </p:cBhvr>
                                      <p:to>
                                        <p:strVal val="visible"/>
                                      </p:to>
                                    </p:set>
                                    <p:animEffect transition="in" filter="wipe(left)">
                                      <p:cBhvr>
                                        <p:cTn id="22" dur="500"/>
                                        <p:tgtEl>
                                          <p:spTgt spid="5673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67313"/>
                                        </p:tgtEl>
                                        <p:attrNameLst>
                                          <p:attrName>style.visibility</p:attrName>
                                        </p:attrNameLst>
                                      </p:cBhvr>
                                      <p:to>
                                        <p:strVal val="visible"/>
                                      </p:to>
                                    </p:set>
                                    <p:animEffect transition="in" filter="wipe(left)">
                                      <p:cBhvr>
                                        <p:cTn id="27" dur="500"/>
                                        <p:tgtEl>
                                          <p:spTgt spid="5673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509"/>
                                        </p:tgtEl>
                                        <p:attrNameLst>
                                          <p:attrName>style.visibility</p:attrName>
                                        </p:attrNameLst>
                                      </p:cBhvr>
                                      <p:to>
                                        <p:strVal val="visible"/>
                                      </p:to>
                                    </p:set>
                                    <p:animEffect transition="in" filter="wipe(left)">
                                      <p:cBhvr>
                                        <p:cTn id="32" dur="500"/>
                                        <p:tgtEl>
                                          <p:spTgt spid="635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67314"/>
                                        </p:tgtEl>
                                        <p:attrNameLst>
                                          <p:attrName>style.visibility</p:attrName>
                                        </p:attrNameLst>
                                      </p:cBhvr>
                                      <p:to>
                                        <p:strVal val="visible"/>
                                      </p:to>
                                    </p:set>
                                    <p:animEffect transition="in" filter="wipe(left)">
                                      <p:cBhvr>
                                        <p:cTn id="37" dur="500"/>
                                        <p:tgtEl>
                                          <p:spTgt spid="5673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67315"/>
                                        </p:tgtEl>
                                        <p:attrNameLst>
                                          <p:attrName>style.visibility</p:attrName>
                                        </p:attrNameLst>
                                      </p:cBhvr>
                                      <p:to>
                                        <p:strVal val="visible"/>
                                      </p:to>
                                    </p:set>
                                    <p:animEffect transition="in" filter="wipe(left)">
                                      <p:cBhvr>
                                        <p:cTn id="42" dur="500"/>
                                        <p:tgtEl>
                                          <p:spTgt spid="5673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67316"/>
                                        </p:tgtEl>
                                        <p:attrNameLst>
                                          <p:attrName>style.visibility</p:attrName>
                                        </p:attrNameLst>
                                      </p:cBhvr>
                                      <p:to>
                                        <p:strVal val="visible"/>
                                      </p:to>
                                    </p:set>
                                    <p:animEffect transition="in" filter="wipe(left)">
                                      <p:cBhvr>
                                        <p:cTn id="47" dur="500"/>
                                        <p:tgtEl>
                                          <p:spTgt spid="5673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3510"/>
                                        </p:tgtEl>
                                        <p:attrNameLst>
                                          <p:attrName>style.visibility</p:attrName>
                                        </p:attrNameLst>
                                      </p:cBhvr>
                                      <p:to>
                                        <p:strVal val="visible"/>
                                      </p:to>
                                    </p:set>
                                    <p:animEffect transition="in" filter="wipe(left)">
                                      <p:cBhvr>
                                        <p:cTn id="52" dur="500"/>
                                        <p:tgtEl>
                                          <p:spTgt spid="635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67308"/>
                                        </p:tgtEl>
                                        <p:attrNameLst>
                                          <p:attrName>style.visibility</p:attrName>
                                        </p:attrNameLst>
                                      </p:cBhvr>
                                      <p:to>
                                        <p:strVal val="visible"/>
                                      </p:to>
                                    </p:set>
                                    <p:animEffect transition="in" filter="wipe(left)">
                                      <p:cBhvr>
                                        <p:cTn id="57" dur="500"/>
                                        <p:tgtEl>
                                          <p:spTgt spid="5673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67317"/>
                                        </p:tgtEl>
                                        <p:attrNameLst>
                                          <p:attrName>style.visibility</p:attrName>
                                        </p:attrNameLst>
                                      </p:cBhvr>
                                      <p:to>
                                        <p:strVal val="visible"/>
                                      </p:to>
                                    </p:set>
                                    <p:animEffect transition="in" filter="wipe(left)">
                                      <p:cBhvr>
                                        <p:cTn id="62" dur="500"/>
                                        <p:tgtEl>
                                          <p:spTgt spid="5673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67318"/>
                                        </p:tgtEl>
                                        <p:attrNameLst>
                                          <p:attrName>style.visibility</p:attrName>
                                        </p:attrNameLst>
                                      </p:cBhvr>
                                      <p:to>
                                        <p:strVal val="visible"/>
                                      </p:to>
                                    </p:set>
                                    <p:animEffect transition="in" filter="wipe(left)">
                                      <p:cBhvr>
                                        <p:cTn id="67" dur="500"/>
                                        <p:tgtEl>
                                          <p:spTgt spid="5673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567307"/>
                                        </p:tgtEl>
                                        <p:attrNameLst>
                                          <p:attrName>style.visibility</p:attrName>
                                        </p:attrNameLst>
                                      </p:cBhvr>
                                      <p:to>
                                        <p:strVal val="visible"/>
                                      </p:to>
                                    </p:set>
                                    <p:animEffect transition="in" filter="wipe(left)">
                                      <p:cBhvr>
                                        <p:cTn id="72" dur="500"/>
                                        <p:tgtEl>
                                          <p:spTgt spid="56730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567319"/>
                                        </p:tgtEl>
                                        <p:attrNameLst>
                                          <p:attrName>style.visibility</p:attrName>
                                        </p:attrNameLst>
                                      </p:cBhvr>
                                      <p:to>
                                        <p:strVal val="visible"/>
                                      </p:to>
                                    </p:set>
                                    <p:animEffect transition="in" filter="wipe(left)">
                                      <p:cBhvr>
                                        <p:cTn id="77" dur="500"/>
                                        <p:tgtEl>
                                          <p:spTgt spid="5673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567320"/>
                                        </p:tgtEl>
                                        <p:attrNameLst>
                                          <p:attrName>style.visibility</p:attrName>
                                        </p:attrNameLst>
                                      </p:cBhvr>
                                      <p:to>
                                        <p:strVal val="visible"/>
                                      </p:to>
                                    </p:set>
                                    <p:animEffect transition="in" filter="wipe(left)">
                                      <p:cBhvr>
                                        <p:cTn id="82" dur="500"/>
                                        <p:tgtEl>
                                          <p:spTgt spid="56732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3511"/>
                                        </p:tgtEl>
                                        <p:attrNameLst>
                                          <p:attrName>style.visibility</p:attrName>
                                        </p:attrNameLst>
                                      </p:cBhvr>
                                      <p:to>
                                        <p:strVal val="visible"/>
                                      </p:to>
                                    </p:set>
                                    <p:animEffect transition="in" filter="wipe(left)">
                                      <p:cBhvr>
                                        <p:cTn id="87" dur="500"/>
                                        <p:tgtEl>
                                          <p:spTgt spid="6351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3512"/>
                                        </p:tgtEl>
                                        <p:attrNameLst>
                                          <p:attrName>style.visibility</p:attrName>
                                        </p:attrNameLst>
                                      </p:cBhvr>
                                      <p:to>
                                        <p:strVal val="visible"/>
                                      </p:to>
                                    </p:set>
                                    <p:animEffect transition="in" filter="wipe(left)">
                                      <p:cBhvr>
                                        <p:cTn id="92" dur="500"/>
                                        <p:tgtEl>
                                          <p:spTgt spid="6351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3513"/>
                                        </p:tgtEl>
                                        <p:attrNameLst>
                                          <p:attrName>style.visibility</p:attrName>
                                        </p:attrNameLst>
                                      </p:cBhvr>
                                      <p:to>
                                        <p:strVal val="visible"/>
                                      </p:to>
                                    </p:set>
                                    <p:animEffect transition="in" filter="wipe(left)">
                                      <p:cBhvr>
                                        <p:cTn id="97" dur="500"/>
                                        <p:tgtEl>
                                          <p:spTgt spid="6351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3514"/>
                                        </p:tgtEl>
                                        <p:attrNameLst>
                                          <p:attrName>style.visibility</p:attrName>
                                        </p:attrNameLst>
                                      </p:cBhvr>
                                      <p:to>
                                        <p:strVal val="visible"/>
                                      </p:to>
                                    </p:set>
                                    <p:animEffect transition="in" filter="wipe(left)">
                                      <p:cBhvr>
                                        <p:cTn id="102" dur="500"/>
                                        <p:tgtEl>
                                          <p:spTgt spid="63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7" grpId="0"/>
      <p:bldP spid="63508" grpId="0"/>
      <p:bldP spid="63509" grpId="0"/>
      <p:bldP spid="63510" grpId="0"/>
      <p:bldP spid="63511" grpId="0"/>
      <p:bldP spid="63512" grpId="0"/>
      <p:bldP spid="63513" grpId="0"/>
      <p:bldP spid="635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3790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79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D32A76-330E-924A-B8F5-FF4CABCA7EEE}"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310274" name="Rectangle 2"/>
          <p:cNvSpPr>
            <a:spLocks noChangeArrowheads="1"/>
          </p:cNvSpPr>
          <p:nvPr/>
        </p:nvSpPr>
        <p:spPr bwMode="auto">
          <a:xfrm>
            <a:off x="7848600" y="4419600"/>
            <a:ext cx="1143000" cy="4572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7908" name="Rectangle 3"/>
          <p:cNvSpPr>
            <a:spLocks noGrp="1" noChangeArrowheads="1"/>
          </p:cNvSpPr>
          <p:nvPr>
            <p:ph type="title"/>
          </p:nvPr>
        </p:nvSpPr>
        <p:spPr>
          <a:xfrm>
            <a:off x="685800" y="152400"/>
            <a:ext cx="7772400" cy="609600"/>
          </a:xfrm>
        </p:spPr>
        <p:txBody>
          <a:bodyPr/>
          <a:lstStyle/>
          <a:p>
            <a:r>
              <a:rPr lang="en-US" dirty="0">
                <a:latin typeface="Arial Narrow" charset="0"/>
                <a:ea typeface="ＭＳ Ｐゴシック" charset="0"/>
                <a:cs typeface="ＭＳ Ｐゴシック" charset="0"/>
              </a:rPr>
              <a:t>Work Done by a Varying Force</a:t>
            </a:r>
          </a:p>
        </p:txBody>
      </p:sp>
      <p:sp>
        <p:nvSpPr>
          <p:cNvPr id="310276" name="Rectangle 4"/>
          <p:cNvSpPr>
            <a:spLocks noGrp="1" noChangeArrowheads="1"/>
          </p:cNvSpPr>
          <p:nvPr>
            <p:ph type="body" idx="1"/>
          </p:nvPr>
        </p:nvSpPr>
        <p:spPr>
          <a:xfrm>
            <a:off x="685800" y="762000"/>
            <a:ext cx="8001000" cy="1066800"/>
          </a:xfrm>
        </p:spPr>
        <p:txBody>
          <a:bodyPr/>
          <a:lstStyle/>
          <a:p>
            <a:pPr>
              <a:lnSpc>
                <a:spcPct val="80000"/>
              </a:lnSpc>
            </a:pPr>
            <a:r>
              <a:rPr lang="en-US" sz="2400">
                <a:latin typeface="Arial Narrow" charset="0"/>
                <a:ea typeface="ＭＳ Ｐゴシック" charset="0"/>
                <a:cs typeface="ＭＳ Ｐゴシック" charset="0"/>
              </a:rPr>
              <a:t>If the force depends on the position of the object in motion,</a:t>
            </a:r>
          </a:p>
          <a:p>
            <a:pPr>
              <a:lnSpc>
                <a:spcPct val="80000"/>
              </a:lnSpc>
              <a:buFont typeface="Arial Narrow" charset="0"/>
              <a:buChar char="→"/>
            </a:pPr>
            <a:r>
              <a:rPr lang="en-US" sz="2400">
                <a:latin typeface="Arial Narrow" charset="0"/>
                <a:ea typeface="ＭＳ Ｐゴシック" charset="0"/>
                <a:cs typeface="ＭＳ Ｐゴシック" charset="0"/>
              </a:rPr>
              <a:t>one must consider the work in small segments of the displacement where the force can be considered constant</a:t>
            </a:r>
          </a:p>
        </p:txBody>
      </p:sp>
      <p:sp>
        <p:nvSpPr>
          <p:cNvPr id="310277" name="Rectangle 5"/>
          <p:cNvSpPr>
            <a:spLocks noChangeArrowheads="1"/>
          </p:cNvSpPr>
          <p:nvPr/>
        </p:nvSpPr>
        <p:spPr bwMode="auto">
          <a:xfrm>
            <a:off x="609600" y="1828800"/>
            <a:ext cx="7772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Then add all the work-segments throughout the entire motion (x</a:t>
            </a:r>
            <a:r>
              <a:rPr lang="en-US" sz="2000" baseline="-25000">
                <a:solidFill>
                  <a:srgbClr val="660066"/>
                </a:solidFill>
                <a:latin typeface="Arial Narrow" charset="0"/>
              </a:rPr>
              <a:t>i</a:t>
            </a:r>
            <a:r>
              <a:rPr lang="en-US" sz="2000">
                <a:solidFill>
                  <a:srgbClr val="660066"/>
                </a:solidFill>
                <a:latin typeface="Arial Narrow" charset="0"/>
                <a:sym typeface="Wingdings" charset="0"/>
              </a:rPr>
              <a:t> x</a:t>
            </a:r>
            <a:r>
              <a:rPr lang="en-US" sz="2000" baseline="-25000">
                <a:solidFill>
                  <a:srgbClr val="660066"/>
                </a:solidFill>
                <a:latin typeface="Arial Narrow" charset="0"/>
                <a:sym typeface="Wingdings" charset="0"/>
              </a:rPr>
              <a:t>f</a:t>
            </a:r>
            <a:r>
              <a:rPr lang="en-US" sz="2000">
                <a:solidFill>
                  <a:srgbClr val="660066"/>
                </a:solidFill>
                <a:latin typeface="Arial Narrow" charset="0"/>
                <a:sym typeface="Wingdings" charset="0"/>
              </a:rPr>
              <a:t>)</a:t>
            </a:r>
            <a:endParaRPr lang="en-US" sz="2000">
              <a:solidFill>
                <a:srgbClr val="660066"/>
              </a:solidFill>
              <a:latin typeface="Arial Narrow" charset="0"/>
            </a:endParaRPr>
          </a:p>
        </p:txBody>
      </p:sp>
      <p:graphicFrame>
        <p:nvGraphicFramePr>
          <p:cNvPr id="310278" name="Object 2"/>
          <p:cNvGraphicFramePr>
            <a:graphicFrameLocks noChangeAspect="1"/>
          </p:cNvGraphicFramePr>
          <p:nvPr/>
        </p:nvGraphicFramePr>
        <p:xfrm>
          <a:off x="3505200" y="1882775"/>
          <a:ext cx="901700" cy="382588"/>
        </p:xfrm>
        <a:graphic>
          <a:graphicData uri="http://schemas.openxmlformats.org/presentationml/2006/ole">
            <mc:AlternateContent xmlns:mc="http://schemas.openxmlformats.org/markup-compatibility/2006">
              <mc:Choice xmlns:v="urn:schemas-microsoft-com:vml" Requires="v">
                <p:oleObj spid="_x0000_s247763" name="Equation" r:id="rId3" imgW="406080" imgH="177480" progId="Equation.DSMT4">
                  <p:embed/>
                </p:oleObj>
              </mc:Choice>
              <mc:Fallback>
                <p:oleObj name="Equation" r:id="rId3" imgW="406080" imgH="177480" progId="Equation.DSMT4">
                  <p:embed/>
                  <p:pic>
                    <p:nvPicPr>
                      <p:cNvPr id="3102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882775"/>
                        <a:ext cx="901700" cy="3825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79" name="Object 3"/>
          <p:cNvGraphicFramePr>
            <a:graphicFrameLocks noChangeAspect="1"/>
          </p:cNvGraphicFramePr>
          <p:nvPr/>
        </p:nvGraphicFramePr>
        <p:xfrm>
          <a:off x="1066800" y="2667000"/>
          <a:ext cx="1524000" cy="838200"/>
        </p:xfrm>
        <a:graphic>
          <a:graphicData uri="http://schemas.openxmlformats.org/presentationml/2006/ole">
            <mc:AlternateContent xmlns:mc="http://schemas.openxmlformats.org/markup-compatibility/2006">
              <mc:Choice xmlns:v="urn:schemas-microsoft-com:vml" Requires="v">
                <p:oleObj spid="_x0000_s247764" name="Equation" r:id="rId5" imgW="901440" imgH="482400" progId="Equation.3">
                  <p:embed/>
                </p:oleObj>
              </mc:Choice>
              <mc:Fallback>
                <p:oleObj name="Equation" r:id="rId5" imgW="901440" imgH="482400" progId="Equation.3">
                  <p:embed/>
                  <p:pic>
                    <p:nvPicPr>
                      <p:cNvPr id="31027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667000"/>
                        <a:ext cx="1524000" cy="838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0" name="Object 4"/>
          <p:cNvGraphicFramePr>
            <a:graphicFrameLocks noChangeAspect="1"/>
          </p:cNvGraphicFramePr>
          <p:nvPr/>
        </p:nvGraphicFramePr>
        <p:xfrm>
          <a:off x="5724525" y="2676525"/>
          <a:ext cx="1590675" cy="752475"/>
        </p:xfrm>
        <a:graphic>
          <a:graphicData uri="http://schemas.openxmlformats.org/presentationml/2006/ole">
            <mc:AlternateContent xmlns:mc="http://schemas.openxmlformats.org/markup-compatibility/2006">
              <mc:Choice xmlns:v="urn:schemas-microsoft-com:vml" Requires="v">
                <p:oleObj spid="_x0000_s247765" name="Equation" r:id="rId7" imgW="990360" imgH="482400" progId="Equation.DSMT4">
                  <p:embed/>
                </p:oleObj>
              </mc:Choice>
              <mc:Fallback>
                <p:oleObj name="Equation" r:id="rId7" imgW="990360" imgH="482400" progId="Equation.DSMT4">
                  <p:embed/>
                  <p:pic>
                    <p:nvPicPr>
                      <p:cNvPr id="31028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525" y="2676525"/>
                        <a:ext cx="1590675" cy="7524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1" name="Object 5"/>
          <p:cNvGraphicFramePr>
            <a:graphicFrameLocks noChangeAspect="1"/>
          </p:cNvGraphicFramePr>
          <p:nvPr/>
        </p:nvGraphicFramePr>
        <p:xfrm>
          <a:off x="2238375" y="3890963"/>
          <a:ext cx="1647825" cy="495300"/>
        </p:xfrm>
        <a:graphic>
          <a:graphicData uri="http://schemas.openxmlformats.org/presentationml/2006/ole">
            <mc:AlternateContent xmlns:mc="http://schemas.openxmlformats.org/markup-compatibility/2006">
              <mc:Choice xmlns:v="urn:schemas-microsoft-com:vml" Requires="v">
                <p:oleObj spid="_x0000_s247766" name="Equation" r:id="rId9" imgW="609480" imgH="203040" progId="Equation.DSMT4">
                  <p:embed/>
                </p:oleObj>
              </mc:Choice>
              <mc:Fallback>
                <p:oleObj name="Equation" r:id="rId9" imgW="609480" imgH="203040" progId="Equation.DSMT4">
                  <p:embed/>
                  <p:pic>
                    <p:nvPicPr>
                      <p:cNvPr id="31028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8375" y="3890963"/>
                        <a:ext cx="1647825" cy="4953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82" name="Rectangle 10"/>
          <p:cNvSpPr>
            <a:spLocks noChangeArrowheads="1"/>
          </p:cNvSpPr>
          <p:nvPr/>
        </p:nvSpPr>
        <p:spPr bwMode="auto">
          <a:xfrm>
            <a:off x="609600" y="2895600"/>
            <a:ext cx="7772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If more than one force is acting, the net work done by the net force is </a:t>
            </a:r>
          </a:p>
        </p:txBody>
      </p:sp>
      <p:sp>
        <p:nvSpPr>
          <p:cNvPr id="310283" name="AutoShape 11"/>
          <p:cNvSpPr>
            <a:spLocks noChangeArrowheads="1"/>
          </p:cNvSpPr>
          <p:nvPr/>
        </p:nvSpPr>
        <p:spPr bwMode="auto">
          <a:xfrm>
            <a:off x="2819400" y="2794000"/>
            <a:ext cx="2743200" cy="533400"/>
          </a:xfrm>
          <a:prstGeom prst="homePlate">
            <a:avLst>
              <a:gd name="adj" fmla="val 128571"/>
            </a:avLst>
          </a:prstGeom>
          <a:solidFill>
            <a:srgbClr val="FFFF99"/>
          </a:solidFill>
          <a:ln w="38100">
            <a:solidFill>
              <a:srgbClr val="A50021"/>
            </a:solidFill>
            <a:miter lim="800000"/>
            <a:headEnd/>
            <a:tailEnd/>
          </a:ln>
        </p:spPr>
        <p:txBody>
          <a:bodyPr wrap="none" anchor="ctr"/>
          <a:lstStyle/>
          <a:p>
            <a:pPr algn="ctr"/>
            <a:r>
              <a:rPr lang="en-US" sz="2000">
                <a:solidFill>
                  <a:srgbClr val="A50021"/>
                </a:solidFill>
                <a:latin typeface="Arial Narrow" charset="0"/>
              </a:rPr>
              <a:t>In the limit where </a:t>
            </a:r>
            <a:r>
              <a:rPr lang="en-US" sz="2000">
                <a:solidFill>
                  <a:srgbClr val="A50021"/>
                </a:solidFill>
                <a:latin typeface="Symbol" charset="0"/>
              </a:rPr>
              <a:t>Δ</a:t>
            </a:r>
            <a:r>
              <a:rPr lang="en-US" sz="2000">
                <a:solidFill>
                  <a:srgbClr val="A50021"/>
                </a:solidFill>
                <a:latin typeface="Arial Narrow" charset="0"/>
              </a:rPr>
              <a:t>x</a:t>
            </a:r>
            <a:r>
              <a:rPr lang="en-US" sz="2000">
                <a:solidFill>
                  <a:srgbClr val="A50021"/>
                </a:solidFill>
                <a:latin typeface="Arial Narrow" charset="0"/>
                <a:sym typeface="Wingdings" charset="0"/>
              </a:rPr>
              <a:t>0</a:t>
            </a:r>
            <a:endParaRPr lang="en-US" sz="2000">
              <a:solidFill>
                <a:srgbClr val="A50021"/>
              </a:solidFill>
              <a:latin typeface="Arial Narrow" charset="0"/>
            </a:endParaRPr>
          </a:p>
        </p:txBody>
      </p:sp>
      <p:sp>
        <p:nvSpPr>
          <p:cNvPr id="310284" name="Text Box 12"/>
          <p:cNvSpPr txBox="1">
            <a:spLocks noChangeArrowheads="1"/>
          </p:cNvSpPr>
          <p:nvPr/>
        </p:nvSpPr>
        <p:spPr bwMode="auto">
          <a:xfrm>
            <a:off x="685800" y="4419600"/>
            <a:ext cx="7105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One of the position dependent forces is the force by the spring</a:t>
            </a:r>
          </a:p>
        </p:txBody>
      </p:sp>
      <p:graphicFrame>
        <p:nvGraphicFramePr>
          <p:cNvPr id="310285" name="Object 6"/>
          <p:cNvGraphicFramePr>
            <a:graphicFrameLocks noChangeAspect="1"/>
          </p:cNvGraphicFramePr>
          <p:nvPr/>
        </p:nvGraphicFramePr>
        <p:xfrm>
          <a:off x="7848600" y="4402138"/>
          <a:ext cx="650875" cy="474662"/>
        </p:xfrm>
        <a:graphic>
          <a:graphicData uri="http://schemas.openxmlformats.org/presentationml/2006/ole">
            <mc:AlternateContent xmlns:mc="http://schemas.openxmlformats.org/markup-compatibility/2006">
              <mc:Choice xmlns:v="urn:schemas-microsoft-com:vml" Requires="v">
                <p:oleObj spid="_x0000_s247767" name="Equation" r:id="rId11" imgW="304560" imgH="228600" progId="Equation.DSMT4">
                  <p:embed/>
                </p:oleObj>
              </mc:Choice>
              <mc:Fallback>
                <p:oleObj name="Equation" r:id="rId11" imgW="304560" imgH="228600" progId="Equation.DSMT4">
                  <p:embed/>
                  <p:pic>
                    <p:nvPicPr>
                      <p:cNvPr id="310285"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8600" y="4402138"/>
                        <a:ext cx="650875" cy="4746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86" name="Text Box 14"/>
          <p:cNvSpPr txBox="1">
            <a:spLocks noChangeArrowheads="1"/>
          </p:cNvSpPr>
          <p:nvPr/>
        </p:nvSpPr>
        <p:spPr bwMode="auto">
          <a:xfrm>
            <a:off x="685800" y="4876800"/>
            <a:ext cx="42275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work done by the spring force is</a:t>
            </a:r>
          </a:p>
        </p:txBody>
      </p:sp>
      <p:graphicFrame>
        <p:nvGraphicFramePr>
          <p:cNvPr id="310287" name="Object 7"/>
          <p:cNvGraphicFramePr>
            <a:graphicFrameLocks noChangeAspect="1"/>
          </p:cNvGraphicFramePr>
          <p:nvPr/>
        </p:nvGraphicFramePr>
        <p:xfrm>
          <a:off x="2133600" y="5575300"/>
          <a:ext cx="704850" cy="400050"/>
        </p:xfrm>
        <a:graphic>
          <a:graphicData uri="http://schemas.openxmlformats.org/presentationml/2006/ole">
            <mc:AlternateContent xmlns:mc="http://schemas.openxmlformats.org/markup-compatibility/2006">
              <mc:Choice xmlns:v="urn:schemas-microsoft-com:vml" Requires="v">
                <p:oleObj spid="_x0000_s247768" name="Equation" r:id="rId13" imgW="304560" imgH="177480" progId="Equation.DSMT4">
                  <p:embed/>
                </p:oleObj>
              </mc:Choice>
              <mc:Fallback>
                <p:oleObj name="Equation" r:id="rId13" imgW="304560" imgH="177480" progId="Equation.DSMT4">
                  <p:embed/>
                  <p:pic>
                    <p:nvPicPr>
                      <p:cNvPr id="31028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0" y="5575300"/>
                        <a:ext cx="704850" cy="4000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8" name="Object 8"/>
          <p:cNvGraphicFramePr>
            <a:graphicFrameLocks noChangeAspect="1"/>
          </p:cNvGraphicFramePr>
          <p:nvPr/>
        </p:nvGraphicFramePr>
        <p:xfrm>
          <a:off x="7342188" y="2798763"/>
          <a:ext cx="1039812" cy="554037"/>
        </p:xfrm>
        <a:graphic>
          <a:graphicData uri="http://schemas.openxmlformats.org/presentationml/2006/ole">
            <mc:AlternateContent xmlns:mc="http://schemas.openxmlformats.org/markup-compatibility/2006">
              <mc:Choice xmlns:v="urn:schemas-microsoft-com:vml" Requires="v">
                <p:oleObj spid="_x0000_s247769" name="Equation" r:id="rId15" imgW="647640" imgH="355320" progId="Equation.DSMT4">
                  <p:embed/>
                </p:oleObj>
              </mc:Choice>
              <mc:Fallback>
                <p:oleObj name="Equation" r:id="rId15" imgW="647640" imgH="355320" progId="Equation.DSMT4">
                  <p:embed/>
                  <p:pic>
                    <p:nvPicPr>
                      <p:cNvPr id="310288"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2188" y="2798763"/>
                        <a:ext cx="1039812" cy="5540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89" name="Object 9"/>
          <p:cNvGraphicFramePr>
            <a:graphicFrameLocks noChangeAspect="1"/>
          </p:cNvGraphicFramePr>
          <p:nvPr/>
        </p:nvGraphicFramePr>
        <p:xfrm>
          <a:off x="8382000" y="2895600"/>
          <a:ext cx="284163" cy="277813"/>
        </p:xfrm>
        <a:graphic>
          <a:graphicData uri="http://schemas.openxmlformats.org/presentationml/2006/ole">
            <mc:AlternateContent xmlns:mc="http://schemas.openxmlformats.org/markup-compatibility/2006">
              <mc:Choice xmlns:v="urn:schemas-microsoft-com:vml" Requires="v">
                <p:oleObj spid="_x0000_s247770" name="Equation" r:id="rId17" imgW="177480" imgH="177480" progId="Equation.DSMT4">
                  <p:embed/>
                </p:oleObj>
              </mc:Choice>
              <mc:Fallback>
                <p:oleObj name="Equation" r:id="rId17" imgW="177480" imgH="177480" progId="Equation.DSMT4">
                  <p:embed/>
                  <p:pic>
                    <p:nvPicPr>
                      <p:cNvPr id="310289"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2895600"/>
                        <a:ext cx="284163" cy="2778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0" name="Object 10"/>
          <p:cNvGraphicFramePr>
            <a:graphicFrameLocks noChangeAspect="1"/>
          </p:cNvGraphicFramePr>
          <p:nvPr/>
        </p:nvGraphicFramePr>
        <p:xfrm>
          <a:off x="2819400" y="5410200"/>
          <a:ext cx="1733550" cy="798513"/>
        </p:xfrm>
        <a:graphic>
          <a:graphicData uri="http://schemas.openxmlformats.org/presentationml/2006/ole">
            <mc:AlternateContent xmlns:mc="http://schemas.openxmlformats.org/markup-compatibility/2006">
              <mc:Choice xmlns:v="urn:schemas-microsoft-com:vml" Requires="v">
                <p:oleObj spid="_x0000_s247771" name="Equation" r:id="rId19" imgW="749160" imgH="355320" progId="Equation.DSMT4">
                  <p:embed/>
                </p:oleObj>
              </mc:Choice>
              <mc:Fallback>
                <p:oleObj name="Equation" r:id="rId19" imgW="749160" imgH="355320" progId="Equation.DSMT4">
                  <p:embed/>
                  <p:pic>
                    <p:nvPicPr>
                      <p:cNvPr id="31029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5410200"/>
                        <a:ext cx="1733550" cy="7985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1" name="Object 11"/>
          <p:cNvGraphicFramePr>
            <a:graphicFrameLocks noChangeAspect="1"/>
          </p:cNvGraphicFramePr>
          <p:nvPr/>
        </p:nvGraphicFramePr>
        <p:xfrm>
          <a:off x="4495800" y="5373688"/>
          <a:ext cx="2262188" cy="798512"/>
        </p:xfrm>
        <a:graphic>
          <a:graphicData uri="http://schemas.openxmlformats.org/presentationml/2006/ole">
            <mc:AlternateContent xmlns:mc="http://schemas.openxmlformats.org/markup-compatibility/2006">
              <mc:Choice xmlns:v="urn:schemas-microsoft-com:vml" Requires="v">
                <p:oleObj spid="_x0000_s247772" name="Equation" r:id="rId21" imgW="977760" imgH="355320" progId="Equation.DSMT4">
                  <p:embed/>
                </p:oleObj>
              </mc:Choice>
              <mc:Fallback>
                <p:oleObj name="Equation" r:id="rId21" imgW="977760" imgH="355320" progId="Equation.DSMT4">
                  <p:embed/>
                  <p:pic>
                    <p:nvPicPr>
                      <p:cNvPr id="310291"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5373688"/>
                        <a:ext cx="2262188" cy="7985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2" name="Object 12"/>
          <p:cNvGraphicFramePr>
            <a:graphicFrameLocks noChangeAspect="1"/>
          </p:cNvGraphicFramePr>
          <p:nvPr/>
        </p:nvGraphicFramePr>
        <p:xfrm>
          <a:off x="6697663" y="5287963"/>
          <a:ext cx="998537" cy="884237"/>
        </p:xfrm>
        <a:graphic>
          <a:graphicData uri="http://schemas.openxmlformats.org/presentationml/2006/ole">
            <mc:AlternateContent xmlns:mc="http://schemas.openxmlformats.org/markup-compatibility/2006">
              <mc:Choice xmlns:v="urn:schemas-microsoft-com:vml" Requires="v">
                <p:oleObj spid="_x0000_s247773" name="Equation" r:id="rId23" imgW="431640" imgH="393480" progId="Equation.DSMT4">
                  <p:embed/>
                </p:oleObj>
              </mc:Choice>
              <mc:Fallback>
                <p:oleObj name="Equation" r:id="rId23" imgW="431640" imgH="393480" progId="Equation.DSMT4">
                  <p:embed/>
                  <p:pic>
                    <p:nvPicPr>
                      <p:cNvPr id="310292"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7663" y="5287963"/>
                        <a:ext cx="998537" cy="8842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3" name="Object 13"/>
          <p:cNvGraphicFramePr>
            <a:graphicFrameLocks noChangeAspect="1"/>
          </p:cNvGraphicFramePr>
          <p:nvPr/>
        </p:nvGraphicFramePr>
        <p:xfrm>
          <a:off x="4375150" y="1828800"/>
          <a:ext cx="958850" cy="492125"/>
        </p:xfrm>
        <a:graphic>
          <a:graphicData uri="http://schemas.openxmlformats.org/presentationml/2006/ole">
            <mc:AlternateContent xmlns:mc="http://schemas.openxmlformats.org/markup-compatibility/2006">
              <mc:Choice xmlns:v="urn:schemas-microsoft-com:vml" Requires="v">
                <p:oleObj spid="_x0000_s247774" name="Equation" r:id="rId25" imgW="431640" imgH="228600" progId="Equation.DSMT4">
                  <p:embed/>
                </p:oleObj>
              </mc:Choice>
              <mc:Fallback>
                <p:oleObj name="Equation" r:id="rId25" imgW="431640" imgH="228600" progId="Equation.DSMT4">
                  <p:embed/>
                  <p:pic>
                    <p:nvPicPr>
                      <p:cNvPr id="310293"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5150" y="1828800"/>
                        <a:ext cx="958850" cy="4921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4" name="Object 14"/>
          <p:cNvGraphicFramePr>
            <a:graphicFrameLocks noChangeAspect="1"/>
          </p:cNvGraphicFramePr>
          <p:nvPr/>
        </p:nvGraphicFramePr>
        <p:xfrm>
          <a:off x="3886200" y="3706813"/>
          <a:ext cx="2438400" cy="865187"/>
        </p:xfrm>
        <a:graphic>
          <a:graphicData uri="http://schemas.openxmlformats.org/presentationml/2006/ole">
            <mc:AlternateContent xmlns:mc="http://schemas.openxmlformats.org/markup-compatibility/2006">
              <mc:Choice xmlns:v="urn:schemas-microsoft-com:vml" Requires="v">
                <p:oleObj spid="_x0000_s247775" name="Equation" r:id="rId27" imgW="901440" imgH="355320" progId="Equation.DSMT4">
                  <p:embed/>
                </p:oleObj>
              </mc:Choice>
              <mc:Fallback>
                <p:oleObj name="Equation" r:id="rId27" imgW="901440" imgH="355320" progId="Equation.DSMT4">
                  <p:embed/>
                  <p:pic>
                    <p:nvPicPr>
                      <p:cNvPr id="310294"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86200" y="3706813"/>
                        <a:ext cx="2438400" cy="8651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95" name="Object 15"/>
          <p:cNvGraphicFramePr>
            <a:graphicFrameLocks noChangeAspect="1"/>
          </p:cNvGraphicFramePr>
          <p:nvPr/>
        </p:nvGraphicFramePr>
        <p:xfrm>
          <a:off x="8396288" y="4419600"/>
          <a:ext cx="595312" cy="369888"/>
        </p:xfrm>
        <a:graphic>
          <a:graphicData uri="http://schemas.openxmlformats.org/presentationml/2006/ole">
            <mc:AlternateContent xmlns:mc="http://schemas.openxmlformats.org/markup-compatibility/2006">
              <mc:Choice xmlns:v="urn:schemas-microsoft-com:vml" Requires="v">
                <p:oleObj spid="_x0000_s247776" name="Equation" r:id="rId29" imgW="279360" imgH="177480" progId="Equation.DSMT4">
                  <p:embed/>
                </p:oleObj>
              </mc:Choice>
              <mc:Fallback>
                <p:oleObj name="Equation" r:id="rId29" imgW="279360" imgH="177480" progId="Equation.DSMT4">
                  <p:embed/>
                  <p:pic>
                    <p:nvPicPr>
                      <p:cNvPr id="310295"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96288" y="4419600"/>
                        <a:ext cx="595312" cy="3698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296" name="Text Box 24"/>
          <p:cNvSpPr txBox="1">
            <a:spLocks noChangeArrowheads="1"/>
          </p:cNvSpPr>
          <p:nvPr/>
        </p:nvSpPr>
        <p:spPr bwMode="auto">
          <a:xfrm>
            <a:off x="7497763" y="5013325"/>
            <a:ext cx="1461041" cy="400110"/>
          </a:xfrm>
          <a:prstGeom prst="rect">
            <a:avLst/>
          </a:prstGeom>
          <a:solidFill>
            <a:srgbClr val="FFFFCC"/>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A50021"/>
                </a:solidFill>
                <a:latin typeface="Arial Narrow" charset="0"/>
              </a:rPr>
              <a:t>Hooke’s Law</a:t>
            </a:r>
          </a:p>
        </p:txBody>
      </p:sp>
    </p:spTree>
    <p:extLst>
      <p:ext uri="{BB962C8B-B14F-4D97-AF65-F5344CB8AC3E}">
        <p14:creationId xmlns:p14="http://schemas.microsoft.com/office/powerpoint/2010/main" val="82641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0276">
                                            <p:txEl>
                                              <p:pRg st="0" end="0"/>
                                            </p:txEl>
                                          </p:spTgt>
                                        </p:tgtEl>
                                        <p:attrNameLst>
                                          <p:attrName>style.visibility</p:attrName>
                                        </p:attrNameLst>
                                      </p:cBhvr>
                                      <p:to>
                                        <p:strVal val="visible"/>
                                      </p:to>
                                    </p:set>
                                    <p:animEffect transition="in" filter="wipe(left)">
                                      <p:cBhvr>
                                        <p:cTn id="7" dur="500"/>
                                        <p:tgtEl>
                                          <p:spTgt spid="3102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0276">
                                            <p:txEl>
                                              <p:pRg st="1" end="1"/>
                                            </p:txEl>
                                          </p:spTgt>
                                        </p:tgtEl>
                                        <p:attrNameLst>
                                          <p:attrName>style.visibility</p:attrName>
                                        </p:attrNameLst>
                                      </p:cBhvr>
                                      <p:to>
                                        <p:strVal val="visible"/>
                                      </p:to>
                                    </p:set>
                                    <p:animEffect transition="in" filter="wipe(left)">
                                      <p:cBhvr>
                                        <p:cTn id="12" dur="500"/>
                                        <p:tgtEl>
                                          <p:spTgt spid="3102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10278"/>
                                        </p:tgtEl>
                                        <p:attrNameLst>
                                          <p:attrName>style.visibility</p:attrName>
                                        </p:attrNameLst>
                                      </p:cBhvr>
                                      <p:to>
                                        <p:strVal val="visible"/>
                                      </p:to>
                                    </p:set>
                                    <p:animEffect transition="in" filter="wipe(left)">
                                      <p:cBhvr>
                                        <p:cTn id="17" dur="500"/>
                                        <p:tgtEl>
                                          <p:spTgt spid="3102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10293"/>
                                        </p:tgtEl>
                                        <p:attrNameLst>
                                          <p:attrName>style.visibility</p:attrName>
                                        </p:attrNameLst>
                                      </p:cBhvr>
                                      <p:to>
                                        <p:strVal val="visible"/>
                                      </p:to>
                                    </p:set>
                                    <p:animEffect transition="in" filter="wipe(left)">
                                      <p:cBhvr>
                                        <p:cTn id="22" dur="500"/>
                                        <p:tgtEl>
                                          <p:spTgt spid="3102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0277">
                                            <p:txEl>
                                              <p:pRg st="1" end="1"/>
                                            </p:txEl>
                                          </p:spTgt>
                                        </p:tgtEl>
                                        <p:attrNameLst>
                                          <p:attrName>style.visibility</p:attrName>
                                        </p:attrNameLst>
                                      </p:cBhvr>
                                      <p:to>
                                        <p:strVal val="visible"/>
                                      </p:to>
                                    </p:set>
                                    <p:animEffect transition="in" filter="wipe(left)">
                                      <p:cBhvr>
                                        <p:cTn id="27" dur="500"/>
                                        <p:tgtEl>
                                          <p:spTgt spid="31027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10279"/>
                                        </p:tgtEl>
                                        <p:attrNameLst>
                                          <p:attrName>style.visibility</p:attrName>
                                        </p:attrNameLst>
                                      </p:cBhvr>
                                      <p:to>
                                        <p:strVal val="visible"/>
                                      </p:to>
                                    </p:set>
                                    <p:animEffect transition="in" filter="wipe(left)">
                                      <p:cBhvr>
                                        <p:cTn id="32" dur="500"/>
                                        <p:tgtEl>
                                          <p:spTgt spid="3102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0283"/>
                                        </p:tgtEl>
                                        <p:attrNameLst>
                                          <p:attrName>style.visibility</p:attrName>
                                        </p:attrNameLst>
                                      </p:cBhvr>
                                      <p:to>
                                        <p:strVal val="visible"/>
                                      </p:to>
                                    </p:set>
                                    <p:animEffect transition="in" filter="wipe(left)">
                                      <p:cBhvr>
                                        <p:cTn id="37" dur="500"/>
                                        <p:tgtEl>
                                          <p:spTgt spid="3102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10280"/>
                                        </p:tgtEl>
                                        <p:attrNameLst>
                                          <p:attrName>style.visibility</p:attrName>
                                        </p:attrNameLst>
                                      </p:cBhvr>
                                      <p:to>
                                        <p:strVal val="visible"/>
                                      </p:to>
                                    </p:set>
                                    <p:animEffect transition="in" filter="wipe(left)">
                                      <p:cBhvr>
                                        <p:cTn id="42" dur="500"/>
                                        <p:tgtEl>
                                          <p:spTgt spid="3102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10288"/>
                                        </p:tgtEl>
                                        <p:attrNameLst>
                                          <p:attrName>style.visibility</p:attrName>
                                        </p:attrNameLst>
                                      </p:cBhvr>
                                      <p:to>
                                        <p:strVal val="visible"/>
                                      </p:to>
                                    </p:set>
                                    <p:animEffect transition="in" filter="wipe(left)">
                                      <p:cBhvr>
                                        <p:cTn id="47" dur="500"/>
                                        <p:tgtEl>
                                          <p:spTgt spid="31028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10289"/>
                                        </p:tgtEl>
                                        <p:attrNameLst>
                                          <p:attrName>style.visibility</p:attrName>
                                        </p:attrNameLst>
                                      </p:cBhvr>
                                      <p:to>
                                        <p:strVal val="visible"/>
                                      </p:to>
                                    </p:set>
                                    <p:animEffect transition="in" filter="wipe(left)">
                                      <p:cBhvr>
                                        <p:cTn id="52" dur="500"/>
                                        <p:tgtEl>
                                          <p:spTgt spid="3102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10282">
                                            <p:txEl>
                                              <p:pRg st="1" end="1"/>
                                            </p:txEl>
                                          </p:spTgt>
                                        </p:tgtEl>
                                        <p:attrNameLst>
                                          <p:attrName>style.visibility</p:attrName>
                                        </p:attrNameLst>
                                      </p:cBhvr>
                                      <p:to>
                                        <p:strVal val="visible"/>
                                      </p:to>
                                    </p:set>
                                    <p:animEffect transition="in" filter="wipe(left)">
                                      <p:cBhvr>
                                        <p:cTn id="57" dur="500"/>
                                        <p:tgtEl>
                                          <p:spTgt spid="310282">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10281"/>
                                        </p:tgtEl>
                                        <p:attrNameLst>
                                          <p:attrName>style.visibility</p:attrName>
                                        </p:attrNameLst>
                                      </p:cBhvr>
                                      <p:to>
                                        <p:strVal val="visible"/>
                                      </p:to>
                                    </p:set>
                                    <p:animEffect transition="in" filter="wipe(left)">
                                      <p:cBhvr>
                                        <p:cTn id="62" dur="500"/>
                                        <p:tgtEl>
                                          <p:spTgt spid="3102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10294"/>
                                        </p:tgtEl>
                                        <p:attrNameLst>
                                          <p:attrName>style.visibility</p:attrName>
                                        </p:attrNameLst>
                                      </p:cBhvr>
                                      <p:to>
                                        <p:strVal val="visible"/>
                                      </p:to>
                                    </p:set>
                                    <p:animEffect transition="in" filter="wipe(left)">
                                      <p:cBhvr>
                                        <p:cTn id="67" dur="500"/>
                                        <p:tgtEl>
                                          <p:spTgt spid="31029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10284">
                                            <p:txEl>
                                              <p:pRg st="0" end="0"/>
                                            </p:txEl>
                                          </p:spTgt>
                                        </p:tgtEl>
                                        <p:attrNameLst>
                                          <p:attrName>style.visibility</p:attrName>
                                        </p:attrNameLst>
                                      </p:cBhvr>
                                      <p:to>
                                        <p:strVal val="visible"/>
                                      </p:to>
                                    </p:set>
                                    <p:animEffect transition="in" filter="wipe(left)">
                                      <p:cBhvr>
                                        <p:cTn id="72" dur="500"/>
                                        <p:tgtEl>
                                          <p:spTgt spid="310284">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10285"/>
                                        </p:tgtEl>
                                        <p:attrNameLst>
                                          <p:attrName>style.visibility</p:attrName>
                                        </p:attrNameLst>
                                      </p:cBhvr>
                                      <p:to>
                                        <p:strVal val="visible"/>
                                      </p:to>
                                    </p:set>
                                    <p:animEffect transition="in" filter="wipe(left)">
                                      <p:cBhvr>
                                        <p:cTn id="77" dur="500"/>
                                        <p:tgtEl>
                                          <p:spTgt spid="31028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10295"/>
                                        </p:tgtEl>
                                        <p:attrNameLst>
                                          <p:attrName>style.visibility</p:attrName>
                                        </p:attrNameLst>
                                      </p:cBhvr>
                                      <p:to>
                                        <p:strVal val="visible"/>
                                      </p:to>
                                    </p:set>
                                    <p:animEffect transition="in" filter="wipe(left)">
                                      <p:cBhvr>
                                        <p:cTn id="82" dur="500"/>
                                        <p:tgtEl>
                                          <p:spTgt spid="310295"/>
                                        </p:tgtEl>
                                      </p:cBhvr>
                                    </p:animEffect>
                                  </p:childTnLst>
                                </p:cTn>
                              </p:par>
                            </p:childTnLst>
                          </p:cTn>
                        </p:par>
                        <p:par>
                          <p:cTn id="83" fill="hold" nodeType="afterGroup">
                            <p:stCondLst>
                              <p:cond delay="500"/>
                            </p:stCondLst>
                            <p:childTnLst>
                              <p:par>
                                <p:cTn id="84" presetID="53" presetClass="entr" presetSubtype="0" fill="hold" grpId="0" nodeType="afterEffect">
                                  <p:stCondLst>
                                    <p:cond delay="0"/>
                                  </p:stCondLst>
                                  <p:iterate type="wd">
                                    <p:tmPct val="10000"/>
                                  </p:iterate>
                                  <p:childTnLst>
                                    <p:set>
                                      <p:cBhvr>
                                        <p:cTn id="85" dur="1" fill="hold">
                                          <p:stCondLst>
                                            <p:cond delay="0"/>
                                          </p:stCondLst>
                                        </p:cTn>
                                        <p:tgtEl>
                                          <p:spTgt spid="310274"/>
                                        </p:tgtEl>
                                        <p:attrNameLst>
                                          <p:attrName>style.visibility</p:attrName>
                                        </p:attrNameLst>
                                      </p:cBhvr>
                                      <p:to>
                                        <p:strVal val="visible"/>
                                      </p:to>
                                    </p:set>
                                    <p:anim calcmode="lin" valueType="num">
                                      <p:cBhvr>
                                        <p:cTn id="86" dur="500" fill="hold"/>
                                        <p:tgtEl>
                                          <p:spTgt spid="310274"/>
                                        </p:tgtEl>
                                        <p:attrNameLst>
                                          <p:attrName>ppt_w</p:attrName>
                                        </p:attrNameLst>
                                      </p:cBhvr>
                                      <p:tavLst>
                                        <p:tav tm="0">
                                          <p:val>
                                            <p:fltVal val="0"/>
                                          </p:val>
                                        </p:tav>
                                        <p:tav tm="100000">
                                          <p:val>
                                            <p:strVal val="#ppt_w"/>
                                          </p:val>
                                        </p:tav>
                                      </p:tavLst>
                                    </p:anim>
                                    <p:anim calcmode="lin" valueType="num">
                                      <p:cBhvr>
                                        <p:cTn id="87" dur="500" fill="hold"/>
                                        <p:tgtEl>
                                          <p:spTgt spid="310274"/>
                                        </p:tgtEl>
                                        <p:attrNameLst>
                                          <p:attrName>ppt_h</p:attrName>
                                        </p:attrNameLst>
                                      </p:cBhvr>
                                      <p:tavLst>
                                        <p:tav tm="0">
                                          <p:val>
                                            <p:fltVal val="0"/>
                                          </p:val>
                                        </p:tav>
                                        <p:tav tm="100000">
                                          <p:val>
                                            <p:strVal val="#ppt_h"/>
                                          </p:val>
                                        </p:tav>
                                      </p:tavLst>
                                    </p:anim>
                                    <p:animEffect transition="in" filter="fade">
                                      <p:cBhvr>
                                        <p:cTn id="88" dur="500"/>
                                        <p:tgtEl>
                                          <p:spTgt spid="31027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310296"/>
                                        </p:tgtEl>
                                        <p:attrNameLst>
                                          <p:attrName>style.visibility</p:attrName>
                                        </p:attrNameLst>
                                      </p:cBhvr>
                                      <p:to>
                                        <p:strVal val="visible"/>
                                      </p:to>
                                    </p:set>
                                    <p:animEffect transition="in" filter="wipe(left)">
                                      <p:cBhvr>
                                        <p:cTn id="93" dur="500"/>
                                        <p:tgtEl>
                                          <p:spTgt spid="31029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310286">
                                            <p:txEl>
                                              <p:pRg st="0" end="0"/>
                                            </p:txEl>
                                          </p:spTgt>
                                        </p:tgtEl>
                                        <p:attrNameLst>
                                          <p:attrName>style.visibility</p:attrName>
                                        </p:attrNameLst>
                                      </p:cBhvr>
                                      <p:to>
                                        <p:strVal val="visible"/>
                                      </p:to>
                                    </p:set>
                                    <p:animEffect transition="in" filter="wipe(left)">
                                      <p:cBhvr>
                                        <p:cTn id="98" dur="500"/>
                                        <p:tgtEl>
                                          <p:spTgt spid="310286">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310287"/>
                                        </p:tgtEl>
                                        <p:attrNameLst>
                                          <p:attrName>style.visibility</p:attrName>
                                        </p:attrNameLst>
                                      </p:cBhvr>
                                      <p:to>
                                        <p:strVal val="visible"/>
                                      </p:to>
                                    </p:set>
                                    <p:animEffect transition="in" filter="wipe(left)">
                                      <p:cBhvr>
                                        <p:cTn id="103" dur="500"/>
                                        <p:tgtEl>
                                          <p:spTgt spid="31028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310290"/>
                                        </p:tgtEl>
                                        <p:attrNameLst>
                                          <p:attrName>style.visibility</p:attrName>
                                        </p:attrNameLst>
                                      </p:cBhvr>
                                      <p:to>
                                        <p:strVal val="visible"/>
                                      </p:to>
                                    </p:set>
                                    <p:animEffect transition="in" filter="wipe(left)">
                                      <p:cBhvr>
                                        <p:cTn id="108" dur="500"/>
                                        <p:tgtEl>
                                          <p:spTgt spid="31029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310291"/>
                                        </p:tgtEl>
                                        <p:attrNameLst>
                                          <p:attrName>style.visibility</p:attrName>
                                        </p:attrNameLst>
                                      </p:cBhvr>
                                      <p:to>
                                        <p:strVal val="visible"/>
                                      </p:to>
                                    </p:set>
                                    <p:animEffect transition="in" filter="wipe(left)">
                                      <p:cBhvr>
                                        <p:cTn id="113" dur="500"/>
                                        <p:tgtEl>
                                          <p:spTgt spid="31029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310292"/>
                                        </p:tgtEl>
                                        <p:attrNameLst>
                                          <p:attrName>style.visibility</p:attrName>
                                        </p:attrNameLst>
                                      </p:cBhvr>
                                      <p:to>
                                        <p:strVal val="visible"/>
                                      </p:to>
                                    </p:set>
                                    <p:animEffect transition="in" filter="wipe(left)">
                                      <p:cBhvr>
                                        <p:cTn id="118" dur="500"/>
                                        <p:tgtEl>
                                          <p:spTgt spid="31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animBg="1"/>
      <p:bldP spid="310276" grpId="0" build="p" autoUpdateAnimBg="0"/>
      <p:bldP spid="310277" grpId="0" build="p" autoUpdateAnimBg="0"/>
      <p:bldP spid="310282" grpId="0" build="p" autoUpdateAnimBg="0"/>
      <p:bldP spid="310283" grpId="0" animBg="1" autoUpdateAnimBg="0"/>
      <p:bldP spid="310284" grpId="0" build="p" autoUpdateAnimBg="0"/>
      <p:bldP spid="310286" grpId="0" build="p" autoUpdateAnimBg="0"/>
      <p:bldP spid="3102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March 22, 2021</a:t>
            </a:r>
          </a:p>
        </p:txBody>
      </p:sp>
      <p:sp>
        <p:nvSpPr>
          <p:cNvPr id="5" name="Footer Placeholder 4"/>
          <p:cNvSpPr>
            <a:spLocks noGrp="1"/>
          </p:cNvSpPr>
          <p:nvPr>
            <p:ph type="ftr" sz="quarter" idx="11"/>
          </p:nvPr>
        </p:nvSpPr>
        <p:spPr/>
        <p:txBody>
          <a:bodyPr/>
          <a:lstStyle/>
          <a:p>
            <a:pPr>
              <a:defRPr/>
            </a:pPr>
            <a:r>
              <a:rPr lang="nl-NL"/>
              <a:t>PHYS 1443-003, Spring 2021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800" dirty="0"/>
              <a:t>Reading Assignments: CH6.8, CH6.9, CH7.9 and CH7.10</a:t>
            </a:r>
          </a:p>
          <a:p>
            <a:pPr eaLnBrk="1" hangingPunct="1"/>
            <a:r>
              <a:rPr lang="en-US" sz="2800" dirty="0"/>
              <a:t>Mid-term grade discussion 12pm – 5pm this </a:t>
            </a:r>
            <a:r>
              <a:rPr lang="en-US" sz="2800" dirty="0">
                <a:ea typeface="ＭＳ Ｐゴシック" pitchFamily="-84" charset="-128"/>
                <a:cs typeface="ＭＳ Ｐゴシック" pitchFamily="-84" charset="-128"/>
              </a:rPr>
              <a:t>Wednesday, March 24</a:t>
            </a:r>
          </a:p>
          <a:p>
            <a:pPr lvl="1" eaLnBrk="1" hangingPunct="1">
              <a:spcBef>
                <a:spcPts val="200"/>
              </a:spcBef>
            </a:pPr>
            <a:r>
              <a:rPr lang="en-US" sz="2400" dirty="0"/>
              <a:t>No class</a:t>
            </a:r>
          </a:p>
          <a:p>
            <a:pPr lvl="1" eaLnBrk="1" hangingPunct="1">
              <a:spcBef>
                <a:spcPts val="200"/>
              </a:spcBef>
            </a:pPr>
            <a:r>
              <a:rPr lang="en-US" sz="2400" dirty="0"/>
              <a:t>Please fill out the doodle poll to ensure your time slot at as soon as possible: </a:t>
            </a:r>
            <a:r>
              <a:rPr lang="en-US" sz="1800" dirty="0">
                <a:hlinkClick r:id="rId2"/>
              </a:rPr>
              <a:t>https://doodle.com/poll/ypx7vtcbbbwxq47w?utm_source=poll&amp;utm_medium=link</a:t>
            </a:r>
            <a:r>
              <a:rPr lang="en-US" sz="1800" dirty="0"/>
              <a:t> </a:t>
            </a:r>
          </a:p>
          <a:p>
            <a:pPr lvl="1" eaLnBrk="1" hangingPunct="1">
              <a:spcBef>
                <a:spcPts val="200"/>
              </a:spcBef>
            </a:pPr>
            <a:r>
              <a:rPr lang="en-US" sz="2400" dirty="0"/>
              <a:t>The zoom room for this discussion is </a:t>
            </a:r>
            <a:r>
              <a:rPr lang="en-US" sz="2000" dirty="0">
                <a:hlinkClick r:id="rId3"/>
              </a:rPr>
              <a:t>https://uta.zoom.us/j/7254693109?pwd=ZG1Ec1JuRWdYenU3N1BFRVZqZDUvUT09</a:t>
            </a:r>
            <a:r>
              <a:rPr lang="en-US" sz="2000" dirty="0"/>
              <a:t> </a:t>
            </a:r>
            <a:endParaRPr lang="en-US" sz="2400" dirty="0"/>
          </a:p>
          <a:p>
            <a:pPr eaLnBrk="1" hangingPunct="1">
              <a:spcBef>
                <a:spcPts val="200"/>
              </a:spcBef>
            </a:pPr>
            <a:r>
              <a:rPr lang="en-US" sz="2800" dirty="0"/>
              <a:t>Mid-term results: </a:t>
            </a:r>
          </a:p>
          <a:p>
            <a:pPr lvl="1" eaLnBrk="1" hangingPunct="1">
              <a:spcBef>
                <a:spcPts val="200"/>
              </a:spcBef>
            </a:pPr>
            <a:r>
              <a:rPr lang="en-US" sz="2400" dirty="0"/>
              <a:t>Class average – 51.2/102</a:t>
            </a:r>
          </a:p>
          <a:p>
            <a:pPr lvl="2" eaLnBrk="1" hangingPunct="1">
              <a:spcBef>
                <a:spcPts val="200"/>
              </a:spcBef>
            </a:pPr>
            <a:r>
              <a:rPr lang="en-US" sz="1800" dirty="0">
                <a:sym typeface="Wingdings" pitchFamily="2" charset="2"/>
              </a:rPr>
              <a:t>Equivalent to 50.2/100</a:t>
            </a:r>
          </a:p>
          <a:p>
            <a:pPr lvl="2" eaLnBrk="1" hangingPunct="1">
              <a:spcBef>
                <a:spcPts val="200"/>
              </a:spcBef>
            </a:pPr>
            <a:r>
              <a:rPr lang="en-US" sz="1800" dirty="0">
                <a:sym typeface="Wingdings" pitchFamily="2" charset="2"/>
              </a:rPr>
              <a:t>Previous exam: 77.3/100 </a:t>
            </a:r>
          </a:p>
          <a:p>
            <a:pPr lvl="1" eaLnBrk="1" hangingPunct="1">
              <a:spcBef>
                <a:spcPts val="200"/>
              </a:spcBef>
            </a:pPr>
            <a:r>
              <a:rPr lang="en-US" sz="2400" dirty="0">
                <a:sym typeface="Wingdings" pitchFamily="2" charset="2"/>
              </a:rPr>
              <a:t>Top score: 96/102</a:t>
            </a:r>
            <a:endParaRPr lang="en-US" sz="2400" dirty="0"/>
          </a:p>
        </p:txBody>
      </p:sp>
    </p:spTree>
    <p:extLst>
      <p:ext uri="{BB962C8B-B14F-4D97-AF65-F5344CB8AC3E}">
        <p14:creationId xmlns:p14="http://schemas.microsoft.com/office/powerpoint/2010/main" val="31774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1507"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5840439-ADF2-304F-8938-8541DDD1D685}"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8" name="Rectangle 2"/>
          <p:cNvSpPr>
            <a:spLocks noGrp="1" noChangeArrowheads="1"/>
          </p:cNvSpPr>
          <p:nvPr>
            <p:ph type="title"/>
          </p:nvPr>
        </p:nvSpPr>
        <p:spPr>
          <a:xfrm>
            <a:off x="152400" y="-76200"/>
            <a:ext cx="8839200" cy="914400"/>
          </a:xfrm>
        </p:spPr>
        <p:txBody>
          <a:bodyPr/>
          <a:lstStyle/>
          <a:p>
            <a:r>
              <a:rPr lang="en-US" sz="3600" dirty="0">
                <a:latin typeface="Arial Narrow" charset="0"/>
                <a:ea typeface="ＭＳ Ｐゴシック" charset="0"/>
                <a:cs typeface="ＭＳ Ｐゴシック" charset="0"/>
              </a:rPr>
              <a:t>Special Project #5: Comparing Fundamental Forces</a:t>
            </a:r>
          </a:p>
        </p:txBody>
      </p:sp>
      <p:sp>
        <p:nvSpPr>
          <p:cNvPr id="102403" name="Rectangle 3"/>
          <p:cNvSpPr>
            <a:spLocks noGrp="1" noChangeArrowheads="1"/>
          </p:cNvSpPr>
          <p:nvPr>
            <p:ph type="body" idx="1"/>
          </p:nvPr>
        </p:nvSpPr>
        <p:spPr>
          <a:xfrm>
            <a:off x="152400" y="723900"/>
            <a:ext cx="8839200" cy="5410200"/>
          </a:xfrm>
        </p:spPr>
        <p:txBody>
          <a:bodyPr/>
          <a:lstStyle/>
          <a:p>
            <a:r>
              <a:rPr lang="en-US" sz="2600" dirty="0">
                <a:latin typeface="Arial Narrow" charset="0"/>
                <a:ea typeface="ＭＳ Ｐゴシック" charset="0"/>
                <a:cs typeface="ＭＳ Ｐゴシック" charset="0"/>
              </a:rPr>
              <a:t>Two protons are separated by 1m.  </a:t>
            </a:r>
          </a:p>
          <a:p>
            <a:pPr lvl="1"/>
            <a:r>
              <a:rPr lang="en-US" sz="2200" dirty="0">
                <a:latin typeface="Arial Narrow" charset="0"/>
                <a:ea typeface="ＭＳ Ｐゴシック" charset="0"/>
              </a:rPr>
              <a:t>Compute the gravitational force (F</a:t>
            </a:r>
            <a:r>
              <a:rPr lang="en-US" sz="2200" baseline="-25000" dirty="0">
                <a:latin typeface="Arial Narrow" charset="0"/>
                <a:ea typeface="ＭＳ Ｐゴシック" charset="0"/>
              </a:rPr>
              <a:t>G</a:t>
            </a:r>
            <a:r>
              <a:rPr lang="en-US" sz="2200" dirty="0">
                <a:latin typeface="Arial Narrow" charset="0"/>
                <a:ea typeface="ＭＳ Ｐゴシック" charset="0"/>
              </a:rPr>
              <a:t>) between the two protons (10 points)</a:t>
            </a:r>
          </a:p>
          <a:p>
            <a:pPr lvl="1"/>
            <a:r>
              <a:rPr lang="en-US" sz="2200" dirty="0">
                <a:latin typeface="Arial Narrow" charset="0"/>
                <a:ea typeface="ＭＳ Ｐゴシック" charset="0"/>
              </a:rPr>
              <a:t>Compute the electric force (F</a:t>
            </a:r>
            <a:r>
              <a:rPr lang="en-US" sz="2200" baseline="-25000" dirty="0">
                <a:latin typeface="Arial Narrow" charset="0"/>
                <a:ea typeface="ＭＳ Ｐゴシック" charset="0"/>
              </a:rPr>
              <a:t>E</a:t>
            </a:r>
            <a:r>
              <a:rPr lang="en-US" sz="2200" dirty="0">
                <a:latin typeface="Arial Narrow" charset="0"/>
                <a:ea typeface="ＭＳ Ｐゴシック" charset="0"/>
              </a:rPr>
              <a:t>) between the two protons (10 points)</a:t>
            </a:r>
          </a:p>
          <a:p>
            <a:pPr lvl="1"/>
            <a:r>
              <a:rPr lang="en-US" sz="2200" dirty="0">
                <a:latin typeface="Arial Narrow" charset="0"/>
                <a:ea typeface="ＭＳ Ｐゴシック" charset="0"/>
              </a:rPr>
              <a:t>Compute the ratio of FG/FE (5 points) and explain what this tells you (5 point)</a:t>
            </a:r>
          </a:p>
          <a:p>
            <a:r>
              <a:rPr lang="en-US" sz="2600" dirty="0">
                <a:latin typeface="Arial Narrow" charset="0"/>
                <a:ea typeface="ＭＳ Ｐゴシック" charset="0"/>
                <a:cs typeface="ＭＳ Ｐゴシック" charset="0"/>
              </a:rPr>
              <a:t>You must specify the formulae for each of the forces and the values of the necessary quantities, such as mass, charge, constants, </a:t>
            </a:r>
            <a:r>
              <a:rPr lang="en-US" sz="2600" dirty="0" err="1">
                <a:latin typeface="Arial Narrow" charset="0"/>
                <a:ea typeface="ＭＳ Ｐゴシック" charset="0"/>
                <a:cs typeface="ＭＳ Ｐゴシック" charset="0"/>
              </a:rPr>
              <a:t>etc</a:t>
            </a:r>
            <a:r>
              <a:rPr lang="en-US" sz="2600" dirty="0">
                <a:latin typeface="Arial Narrow" charset="0"/>
                <a:ea typeface="ＭＳ Ｐゴシック" charset="0"/>
                <a:cs typeface="ＭＳ Ｐゴシック" charset="0"/>
              </a:rPr>
              <a:t>, in your report!</a:t>
            </a:r>
          </a:p>
          <a:p>
            <a:pPr marL="457200" indent="-457200">
              <a:buFont typeface="Arial"/>
              <a:buChar char="•"/>
            </a:pPr>
            <a:r>
              <a:rPr lang="en-US" sz="2600" dirty="0"/>
              <a:t>Maximum score: 30 points</a:t>
            </a:r>
          </a:p>
          <a:p>
            <a:pPr marL="457200" indent="-457200">
              <a:buFont typeface="Arial"/>
              <a:buChar char="•"/>
            </a:pPr>
            <a:r>
              <a:rPr lang="en-US" sz="2600" dirty="0"/>
              <a:t>Please be sure to show details of your OWN, handwritten work!</a:t>
            </a:r>
          </a:p>
          <a:p>
            <a:pPr marL="457200" indent="-457200">
              <a:buFont typeface="Arial"/>
              <a:buChar char="•"/>
            </a:pPr>
            <a:r>
              <a:rPr lang="en-US" sz="2600" dirty="0"/>
              <a:t>Due 2:30pm, Wednesday, March 31</a:t>
            </a:r>
          </a:p>
          <a:p>
            <a:pPr marL="457200" indent="-457200">
              <a:buFont typeface="Arial"/>
              <a:buChar char="•"/>
            </a:pPr>
            <a:r>
              <a:rPr lang="en-US" sz="2600" dirty="0"/>
              <a:t>Submit one pdf file SP5-YourLastName-YourFirstName.pdf on canvas assignment #5</a:t>
            </a:r>
          </a:p>
        </p:txBody>
      </p:sp>
      <p:sp>
        <p:nvSpPr>
          <p:cNvPr id="21510"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028603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left)">
                                      <p:cBhvr>
                                        <p:cTn id="7" dur="500"/>
                                        <p:tgtEl>
                                          <p:spTgt spid="102403">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wipe(left)">
                                      <p:cBhvr>
                                        <p:cTn id="12" dur="500"/>
                                        <p:tgtEl>
                                          <p:spTgt spid="102403">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wipe(left)">
                                      <p:cBhvr>
                                        <p:cTn id="17" dur="500"/>
                                        <p:tgtEl>
                                          <p:spTgt spid="102403">
                                            <p:txEl>
                                              <p:pRg st="2" end="2"/>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wipe(left)">
                                      <p:cBhvr>
                                        <p:cTn id="22" dur="500"/>
                                        <p:tgtEl>
                                          <p:spTgt spid="102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wipe(left)">
                                      <p:cBhvr>
                                        <p:cTn id="27" dur="500"/>
                                        <p:tgtEl>
                                          <p:spTgt spid="102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403">
                                            <p:txEl>
                                              <p:pRg st="5" end="5"/>
                                            </p:txEl>
                                          </p:spTgt>
                                        </p:tgtEl>
                                        <p:attrNameLst>
                                          <p:attrName>style.visibility</p:attrName>
                                        </p:attrNameLst>
                                      </p:cBhvr>
                                      <p:to>
                                        <p:strVal val="visible"/>
                                      </p:to>
                                    </p:set>
                                    <p:animEffect transition="in" filter="wipe(left)">
                                      <p:cBhvr>
                                        <p:cTn id="32" dur="500"/>
                                        <p:tgtEl>
                                          <p:spTgt spid="1024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2403">
                                            <p:txEl>
                                              <p:pRg st="6" end="6"/>
                                            </p:txEl>
                                          </p:spTgt>
                                        </p:tgtEl>
                                        <p:attrNameLst>
                                          <p:attrName>style.visibility</p:attrName>
                                        </p:attrNameLst>
                                      </p:cBhvr>
                                      <p:to>
                                        <p:strVal val="visible"/>
                                      </p:to>
                                    </p:set>
                                    <p:animEffect transition="in" filter="wipe(left)">
                                      <p:cBhvr>
                                        <p:cTn id="37" dur="500"/>
                                        <p:tgtEl>
                                          <p:spTgt spid="1024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2403">
                                            <p:txEl>
                                              <p:pRg st="7" end="7"/>
                                            </p:txEl>
                                          </p:spTgt>
                                        </p:tgtEl>
                                        <p:attrNameLst>
                                          <p:attrName>style.visibility</p:attrName>
                                        </p:attrNameLst>
                                      </p:cBhvr>
                                      <p:to>
                                        <p:strVal val="visible"/>
                                      </p:to>
                                    </p:set>
                                    <p:animEffect transition="in" filter="wipe(left)">
                                      <p:cBhvr>
                                        <p:cTn id="42" dur="500"/>
                                        <p:tgtEl>
                                          <p:spTgt spid="1024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2403">
                                            <p:txEl>
                                              <p:pRg st="8" end="8"/>
                                            </p:txEl>
                                          </p:spTgt>
                                        </p:tgtEl>
                                        <p:attrNameLst>
                                          <p:attrName>style.visibility</p:attrName>
                                        </p:attrNameLst>
                                      </p:cBhvr>
                                      <p:to>
                                        <p:strVal val="visible"/>
                                      </p:to>
                                    </p:set>
                                    <p:animEffect transition="in" filter="wipe(left)">
                                      <p:cBhvr>
                                        <p:cTn id="47" dur="500"/>
                                        <p:tgtEl>
                                          <p:spTgt spid="102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9" name="Rectangle 4"/>
          <p:cNvSpPr>
            <a:spLocks noGrp="1" noChangeArrowheads="1"/>
          </p:cNvSpPr>
          <p:nvPr>
            <p:ph type="dt" sz="quarter" idx="10"/>
          </p:nvPr>
        </p:nvSpPr>
        <p:spPr>
          <a:noFill/>
        </p:spPr>
        <p:txBody>
          <a:bodyPr/>
          <a:lstStyle/>
          <a:p>
            <a:r>
              <a:rPr lang="en-US">
                <a:latin typeface="Arial Narrow" pitchFamily="-84" charset="0"/>
              </a:rPr>
              <a:t>Monday, March 22, 2021</a:t>
            </a:r>
          </a:p>
        </p:txBody>
      </p:sp>
      <p:sp>
        <p:nvSpPr>
          <p:cNvPr id="39950" name="Rectangle 6"/>
          <p:cNvSpPr>
            <a:spLocks noGrp="1" noChangeArrowheads="1"/>
          </p:cNvSpPr>
          <p:nvPr>
            <p:ph type="sldNum" sz="quarter" idx="12"/>
          </p:nvPr>
        </p:nvSpPr>
        <p:spPr>
          <a:noFill/>
        </p:spPr>
        <p:txBody>
          <a:bodyPr/>
          <a:lstStyle/>
          <a:p>
            <a:fld id="{32F350D4-7840-E544-B1AF-F44090595B33}" type="slidenum">
              <a:rPr lang="en-US">
                <a:latin typeface="Arial Narrow" pitchFamily="-84" charset="0"/>
              </a:rPr>
              <a:pPr/>
              <a:t>4</a:t>
            </a:fld>
            <a:endParaRPr lang="en-US">
              <a:latin typeface="Arial Narrow" pitchFamily="-84" charset="0"/>
            </a:endParaRPr>
          </a:p>
        </p:txBody>
      </p:sp>
      <p:sp>
        <p:nvSpPr>
          <p:cNvPr id="39951" name="Rectangle 2"/>
          <p:cNvSpPr>
            <a:spLocks noGrp="1" noChangeArrowheads="1"/>
          </p:cNvSpPr>
          <p:nvPr>
            <p:ph type="title"/>
          </p:nvPr>
        </p:nvSpPr>
        <p:spPr>
          <a:xfrm>
            <a:off x="533400" y="152400"/>
            <a:ext cx="8153400" cy="609600"/>
          </a:xfrm>
        </p:spPr>
        <p:txBody>
          <a:bodyPr/>
          <a:lstStyle/>
          <a:p>
            <a:r>
              <a:rPr lang="en-US" sz="3600">
                <a:ea typeface="ＭＳ Ｐゴシック" pitchFamily="-84" charset="-128"/>
                <a:cs typeface="ＭＳ Ｐゴシック" pitchFamily="-84" charset="-128"/>
              </a:rPr>
              <a:t>Newton’s Law of Universal Gravitation</a:t>
            </a:r>
          </a:p>
        </p:txBody>
      </p:sp>
      <p:sp>
        <p:nvSpPr>
          <p:cNvPr id="75779" name="Text Box 3"/>
          <p:cNvSpPr txBox="1">
            <a:spLocks noChangeArrowheads="1"/>
          </p:cNvSpPr>
          <p:nvPr/>
        </p:nvSpPr>
        <p:spPr bwMode="auto">
          <a:xfrm>
            <a:off x="457200" y="717550"/>
            <a:ext cx="82296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People have been very curious about the stars in the sky, making observations for a long time.  The data people collected, however, have not been explained until Newton has discovered the law of gravitation. </a:t>
            </a:r>
          </a:p>
        </p:txBody>
      </p:sp>
      <p:sp>
        <p:nvSpPr>
          <p:cNvPr id="75780" name="Text Box 4"/>
          <p:cNvSpPr txBox="1">
            <a:spLocks noChangeArrowheads="1"/>
          </p:cNvSpPr>
          <p:nvPr/>
        </p:nvSpPr>
        <p:spPr bwMode="auto">
          <a:xfrm>
            <a:off x="457200" y="1981200"/>
            <a:ext cx="8229600" cy="12001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pitchFamily="-84" charset="0"/>
              </a:rPr>
              <a:t>Every object in the universe attracts every other object with a force that is directly </a:t>
            </a:r>
            <a:r>
              <a:rPr lang="en-US" b="1" u="sng">
                <a:solidFill>
                  <a:srgbClr val="003300"/>
                </a:solidFill>
                <a:latin typeface="Arial Narrow" pitchFamily="-84" charset="0"/>
              </a:rPr>
              <a:t>proportional to the product of their masses</a:t>
            </a:r>
            <a:r>
              <a:rPr lang="en-US">
                <a:solidFill>
                  <a:srgbClr val="FF0000"/>
                </a:solidFill>
                <a:latin typeface="Arial Narrow" pitchFamily="-84" charset="0"/>
              </a:rPr>
              <a:t> and </a:t>
            </a:r>
            <a:r>
              <a:rPr lang="en-US" b="1" u="sng">
                <a:solidFill>
                  <a:srgbClr val="003300"/>
                </a:solidFill>
                <a:latin typeface="Arial Narrow" pitchFamily="-84" charset="0"/>
              </a:rPr>
              <a:t>inversely proportional to the square of the distance</a:t>
            </a:r>
            <a:r>
              <a:rPr lang="en-US">
                <a:solidFill>
                  <a:srgbClr val="FF0000"/>
                </a:solidFill>
                <a:latin typeface="Arial Narrow" pitchFamily="-84" charset="0"/>
              </a:rPr>
              <a:t> between them.</a:t>
            </a:r>
          </a:p>
        </p:txBody>
      </p:sp>
      <p:sp>
        <p:nvSpPr>
          <p:cNvPr id="75781" name="Text Box 5"/>
          <p:cNvSpPr txBox="1">
            <a:spLocks noChangeArrowheads="1"/>
          </p:cNvSpPr>
          <p:nvPr/>
        </p:nvSpPr>
        <p:spPr bwMode="auto">
          <a:xfrm>
            <a:off x="457200" y="3382963"/>
            <a:ext cx="2514600" cy="7016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pitchFamily="-84" charset="0"/>
              </a:rPr>
              <a:t>How would you write this law mathematically?</a:t>
            </a:r>
            <a:endParaRPr lang="en-US" sz="2000">
              <a:solidFill>
                <a:schemeClr val="accent2"/>
              </a:solidFill>
              <a:latin typeface="Symbol" pitchFamily="-84" charset="2"/>
            </a:endParaRPr>
          </a:p>
        </p:txBody>
      </p:sp>
      <p:graphicFrame>
        <p:nvGraphicFramePr>
          <p:cNvPr id="75782" name="Object 2"/>
          <p:cNvGraphicFramePr>
            <a:graphicFrameLocks noChangeAspect="1"/>
          </p:cNvGraphicFramePr>
          <p:nvPr/>
        </p:nvGraphicFramePr>
        <p:xfrm>
          <a:off x="3352800" y="3535363"/>
          <a:ext cx="360363" cy="463550"/>
        </p:xfrm>
        <a:graphic>
          <a:graphicData uri="http://schemas.openxmlformats.org/presentationml/2006/ole">
            <mc:AlternateContent xmlns:mc="http://schemas.openxmlformats.org/markup-compatibility/2006">
              <mc:Choice xmlns:v="urn:schemas-microsoft-com:vml" Requires="v">
                <p:oleObj spid="_x0000_s252454" name="Equation" r:id="rId3" imgW="190440" imgH="241200" progId="Equation.DSMT4">
                  <p:embed/>
                </p:oleObj>
              </mc:Choice>
              <mc:Fallback>
                <p:oleObj name="Equation" r:id="rId3" imgW="190440" imgH="241200" progId="Equation.DSMT4">
                  <p:embed/>
                  <p:pic>
                    <p:nvPicPr>
                      <p:cNvPr id="757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535363"/>
                        <a:ext cx="360363" cy="4635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5783" name="Object 3"/>
          <p:cNvGraphicFramePr>
            <a:graphicFrameLocks noChangeAspect="1"/>
          </p:cNvGraphicFramePr>
          <p:nvPr/>
        </p:nvGraphicFramePr>
        <p:xfrm>
          <a:off x="3494088" y="4305300"/>
          <a:ext cx="2668587" cy="474663"/>
        </p:xfrm>
        <a:graphic>
          <a:graphicData uri="http://schemas.openxmlformats.org/presentationml/2006/ole">
            <mc:AlternateContent xmlns:mc="http://schemas.openxmlformats.org/markup-compatibility/2006">
              <mc:Choice xmlns:v="urn:schemas-microsoft-com:vml" Requires="v">
                <p:oleObj spid="_x0000_s252455" name="Equation" r:id="rId5" imgW="1041120" imgH="203040" progId="Equation.3">
                  <p:embed/>
                </p:oleObj>
              </mc:Choice>
              <mc:Fallback>
                <p:oleObj name="Equation" r:id="rId5" imgW="1041120" imgH="203040" progId="Equation.3">
                  <p:embed/>
                  <p:pic>
                    <p:nvPicPr>
                      <p:cNvPr id="7578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088" y="4305300"/>
                        <a:ext cx="2668587" cy="4746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75784" name="Text Box 8"/>
          <p:cNvSpPr txBox="1">
            <a:spLocks noChangeArrowheads="1"/>
          </p:cNvSpPr>
          <p:nvPr/>
        </p:nvSpPr>
        <p:spPr bwMode="auto">
          <a:xfrm>
            <a:off x="379413" y="4191000"/>
            <a:ext cx="3048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G is the universal gravitational constant, and its value is</a:t>
            </a:r>
          </a:p>
        </p:txBody>
      </p:sp>
      <p:sp>
        <p:nvSpPr>
          <p:cNvPr id="75785" name="Text Box 9"/>
          <p:cNvSpPr txBox="1">
            <a:spLocks noChangeArrowheads="1"/>
          </p:cNvSpPr>
          <p:nvPr/>
        </p:nvSpPr>
        <p:spPr bwMode="auto">
          <a:xfrm>
            <a:off x="304800" y="4953000"/>
            <a:ext cx="8534400" cy="457200"/>
          </a:xfrm>
          <a:prstGeom prst="rect">
            <a:avLst/>
          </a:prstGeom>
          <a:solidFill>
            <a:srgbClr val="FFFF99"/>
          </a:solidFill>
          <a:ln w="28575">
            <a:noFill/>
            <a:miter lim="800000"/>
            <a:headEnd/>
            <a:tailEnd/>
          </a:ln>
        </p:spPr>
        <p:txBody>
          <a:bodyPr>
            <a:prstTxWarp prst="textNoShape">
              <a:avLst/>
            </a:prstTxWarp>
            <a:spAutoFit/>
          </a:bodyPr>
          <a:lstStyle/>
          <a:p>
            <a:r>
              <a:rPr lang="en-US" dirty="0">
                <a:solidFill>
                  <a:srgbClr val="FF0000"/>
                </a:solidFill>
                <a:latin typeface="Monotype Corsiva" pitchFamily="-84" charset="0"/>
              </a:rPr>
              <a:t>This constant is not given by the theory but must be measured by experiments.</a:t>
            </a:r>
          </a:p>
        </p:txBody>
      </p:sp>
      <p:sp>
        <p:nvSpPr>
          <p:cNvPr id="75786" name="AutoShape 10"/>
          <p:cNvSpPr>
            <a:spLocks noChangeArrowheads="1"/>
          </p:cNvSpPr>
          <p:nvPr/>
        </p:nvSpPr>
        <p:spPr bwMode="auto">
          <a:xfrm>
            <a:off x="4930775" y="3276600"/>
            <a:ext cx="1219200" cy="914400"/>
          </a:xfrm>
          <a:prstGeom prst="rightArrow">
            <a:avLst>
              <a:gd name="adj1" fmla="val 50000"/>
              <a:gd name="adj2" fmla="val 33333"/>
            </a:avLst>
          </a:prstGeom>
          <a:solidFill>
            <a:srgbClr val="FFFF99"/>
          </a:solidFill>
          <a:ln w="38100">
            <a:solidFill>
              <a:srgbClr val="FF0000"/>
            </a:solidFill>
            <a:miter lim="800000"/>
            <a:headEnd/>
            <a:tailEnd/>
          </a:ln>
        </p:spPr>
        <p:txBody>
          <a:bodyPr wrap="none" anchor="ctr">
            <a:prstTxWarp prst="textNoShape">
              <a:avLst/>
            </a:prstTxWarp>
          </a:bodyPr>
          <a:lstStyle/>
          <a:p>
            <a:pPr algn="ctr"/>
            <a:r>
              <a:rPr lang="en-US" sz="2000">
                <a:latin typeface="Arial Narrow" pitchFamily="-84" charset="0"/>
              </a:rPr>
              <a:t>With </a:t>
            </a:r>
            <a:r>
              <a:rPr lang="en-US" sz="2000">
                <a:solidFill>
                  <a:schemeClr val="accent2"/>
                </a:solidFill>
                <a:latin typeface="Arial Narrow" pitchFamily="-84" charset="0"/>
              </a:rPr>
              <a:t>G</a:t>
            </a:r>
          </a:p>
        </p:txBody>
      </p:sp>
      <p:graphicFrame>
        <p:nvGraphicFramePr>
          <p:cNvPr id="75787" name="Object 4"/>
          <p:cNvGraphicFramePr>
            <a:graphicFrameLocks noChangeAspect="1"/>
          </p:cNvGraphicFramePr>
          <p:nvPr/>
        </p:nvGraphicFramePr>
        <p:xfrm>
          <a:off x="6400800" y="3476625"/>
          <a:ext cx="733425" cy="506413"/>
        </p:xfrm>
        <a:graphic>
          <a:graphicData uri="http://schemas.openxmlformats.org/presentationml/2006/ole">
            <mc:AlternateContent xmlns:mc="http://schemas.openxmlformats.org/markup-compatibility/2006">
              <mc:Choice xmlns:v="urn:schemas-microsoft-com:vml" Requires="v">
                <p:oleObj spid="_x0000_s252456" name="Equation" r:id="rId7" imgW="330120" imgH="241200" progId="Equation.DSMT4">
                  <p:embed/>
                </p:oleObj>
              </mc:Choice>
              <mc:Fallback>
                <p:oleObj name="Equation" r:id="rId7" imgW="330120" imgH="241200" progId="Equation.DSMT4">
                  <p:embed/>
                  <p:pic>
                    <p:nvPicPr>
                      <p:cNvPr id="7578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476625"/>
                        <a:ext cx="733425" cy="5064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75788" name="Text Box 12"/>
          <p:cNvSpPr txBox="1">
            <a:spLocks noChangeArrowheads="1"/>
          </p:cNvSpPr>
          <p:nvPr/>
        </p:nvSpPr>
        <p:spPr bwMode="auto">
          <a:xfrm>
            <a:off x="6229350" y="4343400"/>
            <a:ext cx="685800" cy="3968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pitchFamily="-84" charset="0"/>
              </a:rPr>
              <a:t>Unit?</a:t>
            </a:r>
          </a:p>
        </p:txBody>
      </p:sp>
      <p:graphicFrame>
        <p:nvGraphicFramePr>
          <p:cNvPr id="75789" name="Object 5"/>
          <p:cNvGraphicFramePr>
            <a:graphicFrameLocks noChangeAspect="1"/>
          </p:cNvGraphicFramePr>
          <p:nvPr/>
        </p:nvGraphicFramePr>
        <p:xfrm>
          <a:off x="6983413" y="4275138"/>
          <a:ext cx="1474787" cy="533400"/>
        </p:xfrm>
        <a:graphic>
          <a:graphicData uri="http://schemas.openxmlformats.org/presentationml/2006/ole">
            <mc:AlternateContent xmlns:mc="http://schemas.openxmlformats.org/markup-compatibility/2006">
              <mc:Choice xmlns:v="urn:schemas-microsoft-com:vml" Requires="v">
                <p:oleObj spid="_x0000_s252457" name="Equation" r:id="rId9" imgW="723600" imgH="228600" progId="Equation.3">
                  <p:embed/>
                </p:oleObj>
              </mc:Choice>
              <mc:Fallback>
                <p:oleObj name="Equation" r:id="rId9" imgW="723600" imgH="228600" progId="Equation.3">
                  <p:embed/>
                  <p:pic>
                    <p:nvPicPr>
                      <p:cNvPr id="7578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3413" y="4275138"/>
                        <a:ext cx="1474787" cy="533400"/>
                      </a:xfrm>
                      <a:prstGeom prst="rect">
                        <a:avLst/>
                      </a:prstGeom>
                      <a:solidFill>
                        <a:srgbClr val="FFFF99"/>
                      </a:solidFill>
                      <a:ln>
                        <a:noFill/>
                      </a:ln>
                      <a:extLs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75790" name="Text Box 14"/>
          <p:cNvSpPr txBox="1">
            <a:spLocks noChangeArrowheads="1"/>
          </p:cNvSpPr>
          <p:nvPr/>
        </p:nvSpPr>
        <p:spPr bwMode="auto">
          <a:xfrm>
            <a:off x="457200" y="5410200"/>
            <a:ext cx="82296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This form of forces is known as </a:t>
            </a:r>
            <a:r>
              <a:rPr lang="en-US" sz="2000" b="1" u="sng">
                <a:solidFill>
                  <a:srgbClr val="003300"/>
                </a:solidFill>
                <a:latin typeface="Arial Narrow" pitchFamily="-84" charset="0"/>
              </a:rPr>
              <a:t>the inverse-square law</a:t>
            </a:r>
            <a:r>
              <a:rPr lang="en-US" sz="2000">
                <a:solidFill>
                  <a:srgbClr val="FF0000"/>
                </a:solidFill>
                <a:latin typeface="Arial Narrow" pitchFamily="-84" charset="0"/>
              </a:rPr>
              <a:t>, because the magnitude of the force is inversely proportional to the square of the distances between the objects.</a:t>
            </a:r>
          </a:p>
        </p:txBody>
      </p:sp>
      <p:graphicFrame>
        <p:nvGraphicFramePr>
          <p:cNvPr id="75791" name="Object 6"/>
          <p:cNvGraphicFramePr>
            <a:graphicFrameLocks noChangeAspect="1"/>
          </p:cNvGraphicFramePr>
          <p:nvPr/>
        </p:nvGraphicFramePr>
        <p:xfrm>
          <a:off x="3733800" y="3641725"/>
          <a:ext cx="288925" cy="244475"/>
        </p:xfrm>
        <a:graphic>
          <a:graphicData uri="http://schemas.openxmlformats.org/presentationml/2006/ole">
            <mc:AlternateContent xmlns:mc="http://schemas.openxmlformats.org/markup-compatibility/2006">
              <mc:Choice xmlns:v="urn:schemas-microsoft-com:vml" Requires="v">
                <p:oleObj spid="_x0000_s252458" name="Equation" r:id="rId11" imgW="152280" imgH="126720" progId="Equation.DSMT4">
                  <p:embed/>
                </p:oleObj>
              </mc:Choice>
              <mc:Fallback>
                <p:oleObj name="Equation" r:id="rId11" imgW="152280" imgH="126720" progId="Equation.DSMT4">
                  <p:embed/>
                  <p:pic>
                    <p:nvPicPr>
                      <p:cNvPr id="7579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641725"/>
                        <a:ext cx="288925" cy="244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5792" name="Object 7"/>
          <p:cNvGraphicFramePr>
            <a:graphicFrameLocks noChangeAspect="1"/>
          </p:cNvGraphicFramePr>
          <p:nvPr/>
        </p:nvGraphicFramePr>
        <p:xfrm>
          <a:off x="4038600" y="3370263"/>
          <a:ext cx="360363" cy="439737"/>
        </p:xfrm>
        <a:graphic>
          <a:graphicData uri="http://schemas.openxmlformats.org/presentationml/2006/ole">
            <mc:AlternateContent xmlns:mc="http://schemas.openxmlformats.org/markup-compatibility/2006">
              <mc:Choice xmlns:v="urn:schemas-microsoft-com:vml" Requires="v">
                <p:oleObj spid="_x0000_s252459" name="Equation" r:id="rId13" imgW="190440" imgH="228600" progId="Equation.DSMT4">
                  <p:embed/>
                </p:oleObj>
              </mc:Choice>
              <mc:Fallback>
                <p:oleObj name="Equation" r:id="rId13" imgW="190440" imgH="228600" progId="Equation.DSMT4">
                  <p:embed/>
                  <p:pic>
                    <p:nvPicPr>
                      <p:cNvPr id="7579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3370263"/>
                        <a:ext cx="360363" cy="4397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5793" name="Object 8"/>
          <p:cNvGraphicFramePr>
            <a:graphicFrameLocks noChangeAspect="1"/>
          </p:cNvGraphicFramePr>
          <p:nvPr/>
        </p:nvGraphicFramePr>
        <p:xfrm>
          <a:off x="7459663" y="3276600"/>
          <a:ext cx="846137" cy="906463"/>
        </p:xfrm>
        <a:graphic>
          <a:graphicData uri="http://schemas.openxmlformats.org/presentationml/2006/ole">
            <mc:AlternateContent xmlns:mc="http://schemas.openxmlformats.org/markup-compatibility/2006">
              <mc:Choice xmlns:v="urn:schemas-microsoft-com:vml" Requires="v">
                <p:oleObj spid="_x0000_s252460" name="Equation" r:id="rId15" imgW="380880" imgH="431640" progId="Equation.DSMT4">
                  <p:embed/>
                </p:oleObj>
              </mc:Choice>
              <mc:Fallback>
                <p:oleObj name="Equation" r:id="rId15" imgW="380880" imgH="431640" progId="Equation.DSMT4">
                  <p:embed/>
                  <p:pic>
                    <p:nvPicPr>
                      <p:cNvPr id="7579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59663" y="3276600"/>
                        <a:ext cx="846137" cy="9064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5794" name="Object 9"/>
          <p:cNvGraphicFramePr>
            <a:graphicFrameLocks noChangeAspect="1"/>
          </p:cNvGraphicFramePr>
          <p:nvPr/>
        </p:nvGraphicFramePr>
        <p:xfrm>
          <a:off x="4341813" y="3352800"/>
          <a:ext cx="385762" cy="439738"/>
        </p:xfrm>
        <a:graphic>
          <a:graphicData uri="http://schemas.openxmlformats.org/presentationml/2006/ole">
            <mc:AlternateContent xmlns:mc="http://schemas.openxmlformats.org/markup-compatibility/2006">
              <mc:Choice xmlns:v="urn:schemas-microsoft-com:vml" Requires="v">
                <p:oleObj spid="_x0000_s252461" name="Equation" r:id="rId17" imgW="203040" imgH="228600" progId="Equation.DSMT4">
                  <p:embed/>
                </p:oleObj>
              </mc:Choice>
              <mc:Fallback>
                <p:oleObj name="Equation" r:id="rId17" imgW="203040" imgH="228600" progId="Equation.DSMT4">
                  <p:embed/>
                  <p:pic>
                    <p:nvPicPr>
                      <p:cNvPr id="7579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1813" y="3352800"/>
                        <a:ext cx="385762" cy="4397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5795" name="Object 10"/>
          <p:cNvGraphicFramePr>
            <a:graphicFrameLocks noChangeAspect="1"/>
          </p:cNvGraphicFramePr>
          <p:nvPr/>
        </p:nvGraphicFramePr>
        <p:xfrm>
          <a:off x="4043363" y="3276600"/>
          <a:ext cx="722312" cy="914400"/>
        </p:xfrm>
        <a:graphic>
          <a:graphicData uri="http://schemas.openxmlformats.org/presentationml/2006/ole">
            <mc:AlternateContent xmlns:mc="http://schemas.openxmlformats.org/markup-compatibility/2006">
              <mc:Choice xmlns:v="urn:schemas-microsoft-com:vml" Requires="v">
                <p:oleObj spid="_x0000_s252462" name="Equation" r:id="rId19" imgW="380880" imgH="393480" progId="Equation.DSMT4">
                  <p:embed/>
                </p:oleObj>
              </mc:Choice>
              <mc:Fallback>
                <p:oleObj name="Equation" r:id="rId19" imgW="380880" imgH="393480" progId="Equation.DSMT4">
                  <p:embed/>
                  <p:pic>
                    <p:nvPicPr>
                      <p:cNvPr id="75795"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43363" y="3276600"/>
                        <a:ext cx="722312" cy="914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5796" name="Object 11"/>
          <p:cNvGraphicFramePr>
            <a:graphicFrameLocks noChangeAspect="1"/>
          </p:cNvGraphicFramePr>
          <p:nvPr/>
        </p:nvGraphicFramePr>
        <p:xfrm>
          <a:off x="4191000" y="3733800"/>
          <a:ext cx="338138" cy="463550"/>
        </p:xfrm>
        <a:graphic>
          <a:graphicData uri="http://schemas.openxmlformats.org/presentationml/2006/ole">
            <mc:AlternateContent xmlns:mc="http://schemas.openxmlformats.org/markup-compatibility/2006">
              <mc:Choice xmlns:v="urn:schemas-microsoft-com:vml" Requires="v">
                <p:oleObj spid="_x0000_s252463" name="Equation" r:id="rId21" imgW="177480" imgH="241200" progId="Equation.DSMT4">
                  <p:embed/>
                </p:oleObj>
              </mc:Choice>
              <mc:Fallback>
                <p:oleObj name="Equation" r:id="rId21" imgW="177480" imgH="241200" progId="Equation.DSMT4">
                  <p:embed/>
                  <p:pic>
                    <p:nvPicPr>
                      <p:cNvPr id="75796"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1000" y="3733800"/>
                        <a:ext cx="338138" cy="4635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5797" name="Object 12"/>
          <p:cNvGraphicFramePr>
            <a:graphicFrameLocks noChangeAspect="1"/>
          </p:cNvGraphicFramePr>
          <p:nvPr/>
        </p:nvGraphicFramePr>
        <p:xfrm>
          <a:off x="7086600" y="3505200"/>
          <a:ext cx="366713" cy="374650"/>
        </p:xfrm>
        <a:graphic>
          <a:graphicData uri="http://schemas.openxmlformats.org/presentationml/2006/ole">
            <mc:AlternateContent xmlns:mc="http://schemas.openxmlformats.org/markup-compatibility/2006">
              <mc:Choice xmlns:v="urn:schemas-microsoft-com:vml" Requires="v">
                <p:oleObj spid="_x0000_s252464" name="Equation" r:id="rId23" imgW="164880" imgH="177480" progId="Equation.DSMT4">
                  <p:embed/>
                </p:oleObj>
              </mc:Choice>
              <mc:Fallback>
                <p:oleObj name="Equation" r:id="rId23" imgW="164880" imgH="177480" progId="Equation.DSMT4">
                  <p:embed/>
                  <p:pic>
                    <p:nvPicPr>
                      <p:cNvPr id="75797"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00" y="3505200"/>
                        <a:ext cx="366713" cy="3746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9960" name="Footer Placeholder 23"/>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Tree>
    <p:extLst>
      <p:ext uri="{BB962C8B-B14F-4D97-AF65-F5344CB8AC3E}">
        <p14:creationId xmlns:p14="http://schemas.microsoft.com/office/powerpoint/2010/main" val="3639497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gtEl>
                                        <p:attrNameLst>
                                          <p:attrName>style.visibility</p:attrName>
                                        </p:attrNameLst>
                                      </p:cBhvr>
                                      <p:to>
                                        <p:strVal val="visible"/>
                                      </p:to>
                                    </p:set>
                                    <p:animEffect transition="in" filter="wipe(left)">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780"/>
                                        </p:tgtEl>
                                        <p:attrNameLst>
                                          <p:attrName>style.visibility</p:attrName>
                                        </p:attrNameLst>
                                      </p:cBhvr>
                                      <p:to>
                                        <p:strVal val="visible"/>
                                      </p:to>
                                    </p:set>
                                    <p:animEffect transition="in" filter="wipe(left)">
                                      <p:cBhvr>
                                        <p:cTn id="12" dur="500"/>
                                        <p:tgtEl>
                                          <p:spTgt spid="757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781"/>
                                        </p:tgtEl>
                                        <p:attrNameLst>
                                          <p:attrName>style.visibility</p:attrName>
                                        </p:attrNameLst>
                                      </p:cBhvr>
                                      <p:to>
                                        <p:strVal val="visible"/>
                                      </p:to>
                                    </p:set>
                                    <p:animEffect transition="in" filter="wipe(left)">
                                      <p:cBhvr>
                                        <p:cTn id="17" dur="500"/>
                                        <p:tgtEl>
                                          <p:spTgt spid="757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782"/>
                                        </p:tgtEl>
                                        <p:attrNameLst>
                                          <p:attrName>style.visibility</p:attrName>
                                        </p:attrNameLst>
                                      </p:cBhvr>
                                      <p:to>
                                        <p:strVal val="visible"/>
                                      </p:to>
                                    </p:set>
                                    <p:animEffect transition="in" filter="wipe(left)">
                                      <p:cBhvr>
                                        <p:cTn id="22" dur="500"/>
                                        <p:tgtEl>
                                          <p:spTgt spid="757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5791"/>
                                        </p:tgtEl>
                                        <p:attrNameLst>
                                          <p:attrName>style.visibility</p:attrName>
                                        </p:attrNameLst>
                                      </p:cBhvr>
                                      <p:to>
                                        <p:strVal val="visible"/>
                                      </p:to>
                                    </p:set>
                                    <p:animEffect transition="in" filter="wipe(left)">
                                      <p:cBhvr>
                                        <p:cTn id="27" dur="500"/>
                                        <p:tgtEl>
                                          <p:spTgt spid="757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5792"/>
                                        </p:tgtEl>
                                        <p:attrNameLst>
                                          <p:attrName>style.visibility</p:attrName>
                                        </p:attrNameLst>
                                      </p:cBhvr>
                                      <p:to>
                                        <p:strVal val="visible"/>
                                      </p:to>
                                    </p:set>
                                    <p:animEffect transition="in" filter="wipe(left)">
                                      <p:cBhvr>
                                        <p:cTn id="32" dur="500"/>
                                        <p:tgtEl>
                                          <p:spTgt spid="757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5794"/>
                                        </p:tgtEl>
                                        <p:attrNameLst>
                                          <p:attrName>style.visibility</p:attrName>
                                        </p:attrNameLst>
                                      </p:cBhvr>
                                      <p:to>
                                        <p:strVal val="visible"/>
                                      </p:to>
                                    </p:set>
                                    <p:animEffect transition="in" filter="wipe(left)">
                                      <p:cBhvr>
                                        <p:cTn id="37" dur="500"/>
                                        <p:tgtEl>
                                          <p:spTgt spid="7579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795"/>
                                        </p:tgtEl>
                                        <p:attrNameLst>
                                          <p:attrName>style.visibility</p:attrName>
                                        </p:attrNameLst>
                                      </p:cBhvr>
                                      <p:to>
                                        <p:strVal val="visible"/>
                                      </p:to>
                                    </p:set>
                                    <p:animEffect transition="in" filter="wipe(left)">
                                      <p:cBhvr>
                                        <p:cTn id="42" dur="500"/>
                                        <p:tgtEl>
                                          <p:spTgt spid="7579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5796"/>
                                        </p:tgtEl>
                                        <p:attrNameLst>
                                          <p:attrName>style.visibility</p:attrName>
                                        </p:attrNameLst>
                                      </p:cBhvr>
                                      <p:to>
                                        <p:strVal val="visible"/>
                                      </p:to>
                                    </p:set>
                                    <p:animEffect transition="in" filter="wipe(left)">
                                      <p:cBhvr>
                                        <p:cTn id="47" dur="500"/>
                                        <p:tgtEl>
                                          <p:spTgt spid="7579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75786"/>
                                        </p:tgtEl>
                                        <p:attrNameLst>
                                          <p:attrName>style.visibility</p:attrName>
                                        </p:attrNameLst>
                                      </p:cBhvr>
                                      <p:to>
                                        <p:strVal val="visible"/>
                                      </p:to>
                                    </p:set>
                                    <p:animEffect transition="in" filter="wipe(left)">
                                      <p:cBhvr>
                                        <p:cTn id="52" dur="500"/>
                                        <p:tgtEl>
                                          <p:spTgt spid="757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5787"/>
                                        </p:tgtEl>
                                        <p:attrNameLst>
                                          <p:attrName>style.visibility</p:attrName>
                                        </p:attrNameLst>
                                      </p:cBhvr>
                                      <p:to>
                                        <p:strVal val="visible"/>
                                      </p:to>
                                    </p:set>
                                    <p:animEffect transition="in" filter="wipe(left)">
                                      <p:cBhvr>
                                        <p:cTn id="57" dur="500"/>
                                        <p:tgtEl>
                                          <p:spTgt spid="7578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5793"/>
                                        </p:tgtEl>
                                        <p:attrNameLst>
                                          <p:attrName>style.visibility</p:attrName>
                                        </p:attrNameLst>
                                      </p:cBhvr>
                                      <p:to>
                                        <p:strVal val="visible"/>
                                      </p:to>
                                    </p:set>
                                    <p:animEffect transition="in" filter="wipe(left)">
                                      <p:cBhvr>
                                        <p:cTn id="62" dur="500"/>
                                        <p:tgtEl>
                                          <p:spTgt spid="7579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5797"/>
                                        </p:tgtEl>
                                        <p:attrNameLst>
                                          <p:attrName>style.visibility</p:attrName>
                                        </p:attrNameLst>
                                      </p:cBhvr>
                                      <p:to>
                                        <p:strVal val="visible"/>
                                      </p:to>
                                    </p:set>
                                    <p:animEffect transition="in" filter="wipe(left)">
                                      <p:cBhvr>
                                        <p:cTn id="67" dur="500"/>
                                        <p:tgtEl>
                                          <p:spTgt spid="757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5784">
                                            <p:txEl>
                                              <p:pRg st="0" end="0"/>
                                            </p:txEl>
                                          </p:spTgt>
                                        </p:tgtEl>
                                        <p:attrNameLst>
                                          <p:attrName>style.visibility</p:attrName>
                                        </p:attrNameLst>
                                      </p:cBhvr>
                                      <p:to>
                                        <p:strVal val="visible"/>
                                      </p:to>
                                    </p:set>
                                    <p:animEffect transition="in" filter="wipe(left)">
                                      <p:cBhvr>
                                        <p:cTn id="72" dur="500"/>
                                        <p:tgtEl>
                                          <p:spTgt spid="7578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5783"/>
                                        </p:tgtEl>
                                        <p:attrNameLst>
                                          <p:attrName>style.visibility</p:attrName>
                                        </p:attrNameLst>
                                      </p:cBhvr>
                                      <p:to>
                                        <p:strVal val="visible"/>
                                      </p:to>
                                    </p:set>
                                    <p:animEffect transition="in" filter="wipe(left)">
                                      <p:cBhvr>
                                        <p:cTn id="77" dur="500"/>
                                        <p:tgtEl>
                                          <p:spTgt spid="7578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75788"/>
                                        </p:tgtEl>
                                        <p:attrNameLst>
                                          <p:attrName>style.visibility</p:attrName>
                                        </p:attrNameLst>
                                      </p:cBhvr>
                                      <p:to>
                                        <p:strVal val="visible"/>
                                      </p:to>
                                    </p:set>
                                    <p:animEffect transition="in" filter="wipe(left)">
                                      <p:cBhvr>
                                        <p:cTn id="82" dur="500"/>
                                        <p:tgtEl>
                                          <p:spTgt spid="7578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5789"/>
                                        </p:tgtEl>
                                        <p:attrNameLst>
                                          <p:attrName>style.visibility</p:attrName>
                                        </p:attrNameLst>
                                      </p:cBhvr>
                                      <p:to>
                                        <p:strVal val="visible"/>
                                      </p:to>
                                    </p:set>
                                    <p:animEffect transition="in" filter="wipe(left)">
                                      <p:cBhvr>
                                        <p:cTn id="87" dur="500"/>
                                        <p:tgtEl>
                                          <p:spTgt spid="7578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75785"/>
                                        </p:tgtEl>
                                        <p:attrNameLst>
                                          <p:attrName>style.visibility</p:attrName>
                                        </p:attrNameLst>
                                      </p:cBhvr>
                                      <p:to>
                                        <p:strVal val="visible"/>
                                      </p:to>
                                    </p:set>
                                    <p:animEffect transition="in" filter="wipe(left)">
                                      <p:cBhvr>
                                        <p:cTn id="92" dur="500"/>
                                        <p:tgtEl>
                                          <p:spTgt spid="757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75790">
                                            <p:txEl>
                                              <p:pRg st="0" end="0"/>
                                            </p:txEl>
                                          </p:spTgt>
                                        </p:tgtEl>
                                        <p:attrNameLst>
                                          <p:attrName>style.visibility</p:attrName>
                                        </p:attrNameLst>
                                      </p:cBhvr>
                                      <p:to>
                                        <p:strVal val="visible"/>
                                      </p:to>
                                    </p:set>
                                    <p:animEffect transition="in" filter="wipe(left)">
                                      <p:cBhvr>
                                        <p:cTn id="97" dur="500"/>
                                        <p:tgtEl>
                                          <p:spTgt spid="757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animBg="1" autoUpdateAnimBg="0"/>
      <p:bldP spid="75784" grpId="0" build="p" autoUpdateAnimBg="0"/>
      <p:bldP spid="75785" grpId="0" animBg="1" autoUpdateAnimBg="0"/>
      <p:bldP spid="75786" grpId="0" animBg="1" autoUpdateAnimBg="0"/>
      <p:bldP spid="75788" grpId="0" animBg="1" autoUpdateAnimBg="0"/>
      <p:bldP spid="7579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2" name="Rectangle 4"/>
          <p:cNvSpPr>
            <a:spLocks noGrp="1" noChangeArrowheads="1"/>
          </p:cNvSpPr>
          <p:nvPr>
            <p:ph type="dt" sz="quarter" idx="10"/>
          </p:nvPr>
        </p:nvSpPr>
        <p:spPr>
          <a:noFill/>
        </p:spPr>
        <p:txBody>
          <a:bodyPr/>
          <a:lstStyle/>
          <a:p>
            <a:r>
              <a:rPr lang="en-US">
                <a:latin typeface="Arial Narrow" pitchFamily="-84" charset="0"/>
              </a:rPr>
              <a:t>Monday, March 22, 2021</a:t>
            </a:r>
          </a:p>
        </p:txBody>
      </p:sp>
      <p:sp>
        <p:nvSpPr>
          <p:cNvPr id="40973" name="Rectangle 6"/>
          <p:cNvSpPr>
            <a:spLocks noGrp="1" noChangeArrowheads="1"/>
          </p:cNvSpPr>
          <p:nvPr>
            <p:ph type="sldNum" sz="quarter" idx="12"/>
          </p:nvPr>
        </p:nvSpPr>
        <p:spPr>
          <a:noFill/>
        </p:spPr>
        <p:txBody>
          <a:bodyPr/>
          <a:lstStyle/>
          <a:p>
            <a:fld id="{AA90E8D1-A90D-4D42-85CB-1D054C52576B}" type="slidenum">
              <a:rPr lang="en-US">
                <a:latin typeface="Arial Narrow" pitchFamily="-84" charset="0"/>
              </a:rPr>
              <a:pPr/>
              <a:t>5</a:t>
            </a:fld>
            <a:endParaRPr lang="en-US">
              <a:latin typeface="Arial Narrow" pitchFamily="-84" charset="0"/>
            </a:endParaRPr>
          </a:p>
        </p:txBody>
      </p:sp>
      <p:sp>
        <p:nvSpPr>
          <p:cNvPr id="40974" name="Rectangle 2"/>
          <p:cNvSpPr>
            <a:spLocks noGrp="1" noChangeArrowheads="1"/>
          </p:cNvSpPr>
          <p:nvPr>
            <p:ph type="title"/>
          </p:nvPr>
        </p:nvSpPr>
        <p:spPr>
          <a:xfrm>
            <a:off x="685800" y="152400"/>
            <a:ext cx="8153400" cy="609600"/>
          </a:xfrm>
        </p:spPr>
        <p:txBody>
          <a:bodyPr/>
          <a:lstStyle/>
          <a:p>
            <a:r>
              <a:rPr lang="en-US" sz="3600">
                <a:ea typeface="ＭＳ Ｐゴシック" pitchFamily="-84" charset="-128"/>
                <a:cs typeface="ＭＳ Ｐゴシック" pitchFamily="-84" charset="-128"/>
              </a:rPr>
              <a:t>Free Fall Acceleration &amp; Gravitational Force</a:t>
            </a:r>
          </a:p>
        </p:txBody>
      </p:sp>
      <p:sp>
        <p:nvSpPr>
          <p:cNvPr id="78851" name="Text Box 3"/>
          <p:cNvSpPr txBox="1">
            <a:spLocks noChangeArrowheads="1"/>
          </p:cNvSpPr>
          <p:nvPr/>
        </p:nvSpPr>
        <p:spPr bwMode="auto">
          <a:xfrm>
            <a:off x="685800" y="838200"/>
            <a:ext cx="4343400" cy="1570038"/>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pitchFamily="-84" charset="0"/>
              </a:rPr>
              <a:t>The weight of an object with mass </a:t>
            </a:r>
            <a:r>
              <a:rPr lang="en-US">
                <a:solidFill>
                  <a:srgbClr val="FF0000"/>
                </a:solidFill>
                <a:latin typeface="Monotype Corsiva" pitchFamily="-84" charset="0"/>
              </a:rPr>
              <a:t>m</a:t>
            </a:r>
            <a:r>
              <a:rPr lang="en-US">
                <a:solidFill>
                  <a:srgbClr val="FF0000"/>
                </a:solidFill>
                <a:latin typeface="Arial Narrow" pitchFamily="-84" charset="0"/>
              </a:rPr>
              <a:t> is </a:t>
            </a:r>
            <a:r>
              <a:rPr lang="en-US">
                <a:solidFill>
                  <a:srgbClr val="FF0000"/>
                </a:solidFill>
                <a:latin typeface="Monotype Corsiva" pitchFamily="-84" charset="0"/>
              </a:rPr>
              <a:t>mg</a:t>
            </a:r>
            <a:r>
              <a:rPr lang="en-US">
                <a:solidFill>
                  <a:srgbClr val="FF0000"/>
                </a:solidFill>
                <a:latin typeface="Arial Narrow" pitchFamily="-84" charset="0"/>
              </a:rPr>
              <a:t>. Using the force exerting on a particle of mass </a:t>
            </a:r>
            <a:r>
              <a:rPr lang="en-US">
                <a:solidFill>
                  <a:srgbClr val="FF0000"/>
                </a:solidFill>
                <a:latin typeface="Monotype Corsiva" pitchFamily="-84" charset="0"/>
              </a:rPr>
              <a:t>m</a:t>
            </a:r>
            <a:r>
              <a:rPr lang="en-US">
                <a:solidFill>
                  <a:srgbClr val="FF0000"/>
                </a:solidFill>
                <a:latin typeface="Arial Narrow" pitchFamily="-84" charset="0"/>
              </a:rPr>
              <a:t> on the surface of the Earth, one can obtain</a:t>
            </a:r>
          </a:p>
        </p:txBody>
      </p:sp>
      <p:sp>
        <p:nvSpPr>
          <p:cNvPr id="78852" name="Text Box 4"/>
          <p:cNvSpPr txBox="1">
            <a:spLocks noChangeArrowheads="1"/>
          </p:cNvSpPr>
          <p:nvPr/>
        </p:nvSpPr>
        <p:spPr bwMode="auto">
          <a:xfrm>
            <a:off x="685800" y="4708525"/>
            <a:ext cx="7848600" cy="1311275"/>
          </a:xfrm>
          <a:prstGeom prst="rect">
            <a:avLst/>
          </a:prstGeom>
          <a:noFill/>
          <a:ln w="28575">
            <a:noFill/>
            <a:miter lim="800000"/>
            <a:headEnd/>
            <a:tailEnd/>
          </a:ln>
        </p:spPr>
        <p:txBody>
          <a:bodyPr>
            <a:prstTxWarp prst="textNoShape">
              <a:avLst/>
            </a:prstTxWarp>
            <a:spAutoFit/>
          </a:bodyPr>
          <a:lstStyle/>
          <a:p>
            <a:pPr>
              <a:buFontTx/>
              <a:buChar char="•"/>
            </a:pPr>
            <a:r>
              <a:rPr lang="en-US" sz="2000">
                <a:solidFill>
                  <a:srgbClr val="FF0000"/>
                </a:solidFill>
                <a:latin typeface="Arial Narrow" pitchFamily="-84" charset="0"/>
              </a:rPr>
              <a:t>The gravitational acceleration is independent of the mass of the object</a:t>
            </a:r>
          </a:p>
          <a:p>
            <a:pPr>
              <a:buFontTx/>
              <a:buChar char="•"/>
            </a:pPr>
            <a:r>
              <a:rPr lang="en-US" sz="2000">
                <a:solidFill>
                  <a:srgbClr val="FF0000"/>
                </a:solidFill>
                <a:latin typeface="Arial Narrow" pitchFamily="-84" charset="0"/>
              </a:rPr>
              <a:t>The gravitational acceleration decreases as the altitude increases</a:t>
            </a:r>
          </a:p>
          <a:p>
            <a:pPr>
              <a:buFontTx/>
              <a:buChar char="•"/>
            </a:pPr>
            <a:r>
              <a:rPr lang="en-US" sz="2000">
                <a:solidFill>
                  <a:srgbClr val="FF0000"/>
                </a:solidFill>
                <a:latin typeface="Arial Narrow" pitchFamily="-84" charset="0"/>
              </a:rPr>
              <a:t>If the distance from the surface of the Earth gets infinitely large, the weight of the object approaches 0.</a:t>
            </a:r>
          </a:p>
        </p:txBody>
      </p:sp>
      <p:sp>
        <p:nvSpPr>
          <p:cNvPr id="78853" name="Text Box 5"/>
          <p:cNvSpPr txBox="1">
            <a:spLocks noChangeArrowheads="1"/>
          </p:cNvSpPr>
          <p:nvPr/>
        </p:nvSpPr>
        <p:spPr bwMode="auto">
          <a:xfrm>
            <a:off x="457200" y="2513013"/>
            <a:ext cx="4038600" cy="15525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What would the gravitational acceleration be if the object is at an altitude </a:t>
            </a:r>
            <a:r>
              <a:rPr lang="en-US">
                <a:solidFill>
                  <a:schemeClr val="accent2"/>
                </a:solidFill>
                <a:latin typeface="Monotype Corsiva" pitchFamily="-84" charset="0"/>
              </a:rPr>
              <a:t>h</a:t>
            </a:r>
            <a:r>
              <a:rPr lang="en-US">
                <a:solidFill>
                  <a:schemeClr val="accent2"/>
                </a:solidFill>
                <a:latin typeface="Arial Narrow" pitchFamily="-84" charset="0"/>
              </a:rPr>
              <a:t> above the surface of the Earth?</a:t>
            </a:r>
          </a:p>
        </p:txBody>
      </p:sp>
      <p:graphicFrame>
        <p:nvGraphicFramePr>
          <p:cNvPr id="78854" name="Object 2"/>
          <p:cNvGraphicFramePr>
            <a:graphicFrameLocks noChangeAspect="1"/>
          </p:cNvGraphicFramePr>
          <p:nvPr/>
        </p:nvGraphicFramePr>
        <p:xfrm>
          <a:off x="5105400" y="1066800"/>
          <a:ext cx="685800" cy="457200"/>
        </p:xfrm>
        <a:graphic>
          <a:graphicData uri="http://schemas.openxmlformats.org/presentationml/2006/ole">
            <mc:AlternateContent xmlns:mc="http://schemas.openxmlformats.org/markup-compatibility/2006">
              <mc:Choice xmlns:v="urn:schemas-microsoft-com:vml" Requires="v">
                <p:oleObj spid="_x0000_s270743" name="Equation" r:id="rId3" imgW="241200" imgH="164880" progId="Equation.3">
                  <p:embed/>
                </p:oleObj>
              </mc:Choice>
              <mc:Fallback>
                <p:oleObj name="Equation" r:id="rId3" imgW="241200" imgH="164880" progId="Equation.3">
                  <p:embed/>
                  <p:pic>
                    <p:nvPicPr>
                      <p:cNvPr id="788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66800"/>
                        <a:ext cx="685800" cy="457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78855" name="Text Box 7"/>
          <p:cNvSpPr txBox="1">
            <a:spLocks noChangeArrowheads="1"/>
          </p:cNvSpPr>
          <p:nvPr/>
        </p:nvSpPr>
        <p:spPr bwMode="auto">
          <a:xfrm>
            <a:off x="762000" y="4251325"/>
            <a:ext cx="5562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What do these tell us about the gravitational acceleration?</a:t>
            </a:r>
          </a:p>
        </p:txBody>
      </p:sp>
      <p:graphicFrame>
        <p:nvGraphicFramePr>
          <p:cNvPr id="78856" name="Object 3"/>
          <p:cNvGraphicFramePr>
            <a:graphicFrameLocks noChangeAspect="1"/>
          </p:cNvGraphicFramePr>
          <p:nvPr/>
        </p:nvGraphicFramePr>
        <p:xfrm>
          <a:off x="4724400" y="2625725"/>
          <a:ext cx="387350" cy="449263"/>
        </p:xfrm>
        <a:graphic>
          <a:graphicData uri="http://schemas.openxmlformats.org/presentationml/2006/ole">
            <mc:AlternateContent xmlns:mc="http://schemas.openxmlformats.org/markup-compatibility/2006">
              <mc:Choice xmlns:v="urn:schemas-microsoft-com:vml" Requires="v">
                <p:oleObj spid="_x0000_s270744" name="Equation" r:id="rId5" imgW="190440" imgH="241200" progId="Equation.3">
                  <p:embed/>
                </p:oleObj>
              </mc:Choice>
              <mc:Fallback>
                <p:oleObj name="Equation" r:id="rId5" imgW="190440" imgH="241200" progId="Equation.3">
                  <p:embed/>
                  <p:pic>
                    <p:nvPicPr>
                      <p:cNvPr id="7885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625725"/>
                        <a:ext cx="387350" cy="4492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8857" name="Object 4"/>
          <p:cNvGraphicFramePr>
            <a:graphicFrameLocks noChangeAspect="1"/>
          </p:cNvGraphicFramePr>
          <p:nvPr/>
        </p:nvGraphicFramePr>
        <p:xfrm>
          <a:off x="5761038" y="914400"/>
          <a:ext cx="1249362" cy="715963"/>
        </p:xfrm>
        <a:graphic>
          <a:graphicData uri="http://schemas.openxmlformats.org/presentationml/2006/ole">
            <mc:AlternateContent xmlns:mc="http://schemas.openxmlformats.org/markup-compatibility/2006">
              <mc:Choice xmlns:v="urn:schemas-microsoft-com:vml" Requires="v">
                <p:oleObj spid="_x0000_s270745" name="Equation" r:id="rId7" imgW="647640" imgH="431640" progId="Equation.3">
                  <p:embed/>
                </p:oleObj>
              </mc:Choice>
              <mc:Fallback>
                <p:oleObj name="Equation" r:id="rId7" imgW="647640" imgH="431640" progId="Equation.3">
                  <p:embed/>
                  <p:pic>
                    <p:nvPicPr>
                      <p:cNvPr id="7885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1038" y="914400"/>
                        <a:ext cx="1249362" cy="7159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8858" name="Object 5"/>
          <p:cNvGraphicFramePr>
            <a:graphicFrameLocks noChangeAspect="1"/>
          </p:cNvGraphicFramePr>
          <p:nvPr/>
        </p:nvGraphicFramePr>
        <p:xfrm>
          <a:off x="5181600" y="1784350"/>
          <a:ext cx="533400" cy="436563"/>
        </p:xfrm>
        <a:graphic>
          <a:graphicData uri="http://schemas.openxmlformats.org/presentationml/2006/ole">
            <mc:AlternateContent xmlns:mc="http://schemas.openxmlformats.org/markup-compatibility/2006">
              <mc:Choice xmlns:v="urn:schemas-microsoft-com:vml" Requires="v">
                <p:oleObj spid="_x0000_s270746" name="Equation" r:id="rId9" imgW="139680" imgH="164880" progId="Equation.3">
                  <p:embed/>
                </p:oleObj>
              </mc:Choice>
              <mc:Fallback>
                <p:oleObj name="Equation" r:id="rId9" imgW="139680" imgH="164880" progId="Equation.3">
                  <p:embed/>
                  <p:pic>
                    <p:nvPicPr>
                      <p:cNvPr id="78858"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784350"/>
                        <a:ext cx="533400" cy="4365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8859" name="Object 6"/>
          <p:cNvGraphicFramePr>
            <a:graphicFrameLocks noChangeAspect="1"/>
          </p:cNvGraphicFramePr>
          <p:nvPr/>
        </p:nvGraphicFramePr>
        <p:xfrm>
          <a:off x="5715000" y="1644650"/>
          <a:ext cx="1311275" cy="717550"/>
        </p:xfrm>
        <a:graphic>
          <a:graphicData uri="http://schemas.openxmlformats.org/presentationml/2006/ole">
            <mc:AlternateContent xmlns:mc="http://schemas.openxmlformats.org/markup-compatibility/2006">
              <mc:Choice xmlns:v="urn:schemas-microsoft-com:vml" Requires="v">
                <p:oleObj spid="_x0000_s270747" name="Equation" r:id="rId11" imgW="545760" imgH="431640" progId="Equation.3">
                  <p:embed/>
                </p:oleObj>
              </mc:Choice>
              <mc:Fallback>
                <p:oleObj name="Equation" r:id="rId11" imgW="545760" imgH="431640" progId="Equation.3">
                  <p:embed/>
                  <p:pic>
                    <p:nvPicPr>
                      <p:cNvPr id="78859"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1644650"/>
                        <a:ext cx="1311275" cy="7175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8860" name="Object 7"/>
          <p:cNvGraphicFramePr>
            <a:graphicFrameLocks noChangeAspect="1"/>
          </p:cNvGraphicFramePr>
          <p:nvPr/>
        </p:nvGraphicFramePr>
        <p:xfrm>
          <a:off x="5084763" y="2624138"/>
          <a:ext cx="803275" cy="454025"/>
        </p:xfrm>
        <a:graphic>
          <a:graphicData uri="http://schemas.openxmlformats.org/presentationml/2006/ole">
            <mc:AlternateContent xmlns:mc="http://schemas.openxmlformats.org/markup-compatibility/2006">
              <mc:Choice xmlns:v="urn:schemas-microsoft-com:vml" Requires="v">
                <p:oleObj spid="_x0000_s270748" name="Equation" r:id="rId13" imgW="393480" imgH="203040" progId="Equation.3">
                  <p:embed/>
                </p:oleObj>
              </mc:Choice>
              <mc:Fallback>
                <p:oleObj name="Equation" r:id="rId13" imgW="393480" imgH="203040" progId="Equation.3">
                  <p:embed/>
                  <p:pic>
                    <p:nvPicPr>
                      <p:cNvPr id="7886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4763" y="2624138"/>
                        <a:ext cx="803275" cy="454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8861" name="Object 8"/>
          <p:cNvGraphicFramePr>
            <a:graphicFrameLocks noChangeAspect="1"/>
          </p:cNvGraphicFramePr>
          <p:nvPr/>
        </p:nvGraphicFramePr>
        <p:xfrm>
          <a:off x="5861050" y="2486025"/>
          <a:ext cx="1320800" cy="731838"/>
        </p:xfrm>
        <a:graphic>
          <a:graphicData uri="http://schemas.openxmlformats.org/presentationml/2006/ole">
            <mc:AlternateContent xmlns:mc="http://schemas.openxmlformats.org/markup-compatibility/2006">
              <mc:Choice xmlns:v="urn:schemas-microsoft-com:vml" Requires="v">
                <p:oleObj spid="_x0000_s270749" name="Equation" r:id="rId15" imgW="647640" imgH="393480" progId="Equation.3">
                  <p:embed/>
                </p:oleObj>
              </mc:Choice>
              <mc:Fallback>
                <p:oleObj name="Equation" r:id="rId15" imgW="647640" imgH="393480" progId="Equation.3">
                  <p:embed/>
                  <p:pic>
                    <p:nvPicPr>
                      <p:cNvPr id="78861"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1050" y="2486025"/>
                        <a:ext cx="1320800" cy="7318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8862" name="Object 9"/>
          <p:cNvGraphicFramePr>
            <a:graphicFrameLocks noChangeAspect="1"/>
          </p:cNvGraphicFramePr>
          <p:nvPr/>
        </p:nvGraphicFramePr>
        <p:xfrm>
          <a:off x="7153275" y="2438400"/>
          <a:ext cx="1762125" cy="825500"/>
        </p:xfrm>
        <a:graphic>
          <a:graphicData uri="http://schemas.openxmlformats.org/presentationml/2006/ole">
            <mc:AlternateContent xmlns:mc="http://schemas.openxmlformats.org/markup-compatibility/2006">
              <mc:Choice xmlns:v="urn:schemas-microsoft-com:vml" Requires="v">
                <p:oleObj spid="_x0000_s270750" name="Equation" r:id="rId17" imgW="863280" imgH="444240" progId="Equation.3">
                  <p:embed/>
                </p:oleObj>
              </mc:Choice>
              <mc:Fallback>
                <p:oleObj name="Equation" r:id="rId17" imgW="863280" imgH="444240" progId="Equation.3">
                  <p:embed/>
                  <p:pic>
                    <p:nvPicPr>
                      <p:cNvPr id="7886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53275" y="2438400"/>
                        <a:ext cx="1762125" cy="8255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8863" name="Object 10"/>
          <p:cNvGraphicFramePr>
            <a:graphicFrameLocks noChangeAspect="1"/>
          </p:cNvGraphicFramePr>
          <p:nvPr/>
        </p:nvGraphicFramePr>
        <p:xfrm>
          <a:off x="4926013" y="3460750"/>
          <a:ext cx="407987" cy="457200"/>
        </p:xfrm>
        <a:graphic>
          <a:graphicData uri="http://schemas.openxmlformats.org/presentationml/2006/ole">
            <mc:AlternateContent xmlns:mc="http://schemas.openxmlformats.org/markup-compatibility/2006">
              <mc:Choice xmlns:v="urn:schemas-microsoft-com:vml" Requires="v">
                <p:oleObj spid="_x0000_s270751" name="Equation" r:id="rId19" imgW="164880" imgH="203040" progId="Equation.3">
                  <p:embed/>
                </p:oleObj>
              </mc:Choice>
              <mc:Fallback>
                <p:oleObj name="Equation" r:id="rId19" imgW="164880" imgH="203040" progId="Equation.3">
                  <p:embed/>
                  <p:pic>
                    <p:nvPicPr>
                      <p:cNvPr id="7886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26013" y="3460750"/>
                        <a:ext cx="407987" cy="457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8864" name="Object 11"/>
          <p:cNvGraphicFramePr>
            <a:graphicFrameLocks noChangeAspect="1"/>
          </p:cNvGraphicFramePr>
          <p:nvPr/>
        </p:nvGraphicFramePr>
        <p:xfrm>
          <a:off x="5334000" y="3276600"/>
          <a:ext cx="1762125" cy="825500"/>
        </p:xfrm>
        <a:graphic>
          <a:graphicData uri="http://schemas.openxmlformats.org/presentationml/2006/ole">
            <mc:AlternateContent xmlns:mc="http://schemas.openxmlformats.org/markup-compatibility/2006">
              <mc:Choice xmlns:v="urn:schemas-microsoft-com:vml" Requires="v">
                <p:oleObj spid="_x0000_s270752" name="Equation" r:id="rId21" imgW="863280" imgH="444240" progId="Equation.DSMT4">
                  <p:embed/>
                </p:oleObj>
              </mc:Choice>
              <mc:Fallback>
                <p:oleObj name="Equation" r:id="rId21" imgW="863280" imgH="444240" progId="Equation.DSMT4">
                  <p:embed/>
                  <p:pic>
                    <p:nvPicPr>
                      <p:cNvPr id="78864"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276600"/>
                        <a:ext cx="1762125" cy="8255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pSp>
        <p:nvGrpSpPr>
          <p:cNvPr id="2" name="Group 17"/>
          <p:cNvGrpSpPr>
            <a:grpSpLocks/>
          </p:cNvGrpSpPr>
          <p:nvPr/>
        </p:nvGrpSpPr>
        <p:grpSpPr bwMode="auto">
          <a:xfrm>
            <a:off x="7315200" y="2743200"/>
            <a:ext cx="1752600" cy="1936750"/>
            <a:chOff x="4608" y="1728"/>
            <a:chExt cx="1104" cy="1220"/>
          </a:xfrm>
        </p:grpSpPr>
        <p:sp>
          <p:nvSpPr>
            <p:cNvPr id="40981" name="Oval 18"/>
            <p:cNvSpPr>
              <a:spLocks noChangeArrowheads="1"/>
            </p:cNvSpPr>
            <p:nvPr/>
          </p:nvSpPr>
          <p:spPr bwMode="auto">
            <a:xfrm>
              <a:off x="4800" y="1728"/>
              <a:ext cx="768" cy="384"/>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40982" name="Text Box 19"/>
            <p:cNvSpPr txBox="1">
              <a:spLocks noChangeArrowheads="1"/>
            </p:cNvSpPr>
            <p:nvPr/>
          </p:nvSpPr>
          <p:spPr bwMode="auto">
            <a:xfrm>
              <a:off x="4608" y="2256"/>
              <a:ext cx="1104" cy="692"/>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pitchFamily="-84" charset="0"/>
                </a:rPr>
                <a:t>Distance from the center of the Earth to the object at the altitude h.</a:t>
              </a:r>
            </a:p>
          </p:txBody>
        </p:sp>
        <p:cxnSp>
          <p:nvCxnSpPr>
            <p:cNvPr id="40983" name="AutoShape 20"/>
            <p:cNvCxnSpPr>
              <a:cxnSpLocks noChangeShapeType="1"/>
              <a:stCxn id="40982" idx="0"/>
              <a:endCxn id="40981" idx="4"/>
            </p:cNvCxnSpPr>
            <p:nvPr/>
          </p:nvCxnSpPr>
          <p:spPr bwMode="auto">
            <a:xfrm flipV="1">
              <a:off x="5160" y="2121"/>
              <a:ext cx="24" cy="126"/>
            </a:xfrm>
            <a:prstGeom prst="straightConnector1">
              <a:avLst/>
            </a:prstGeom>
            <a:noFill/>
            <a:ln w="28575">
              <a:solidFill>
                <a:srgbClr val="A50021"/>
              </a:solidFill>
              <a:round/>
              <a:headEnd type="triangle" w="med" len="med"/>
              <a:tailEnd/>
            </a:ln>
          </p:spPr>
        </p:cxnSp>
      </p:grpSp>
      <p:sp>
        <p:nvSpPr>
          <p:cNvPr id="40980" name="Footer Placeholder 22"/>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Tree>
    <p:extLst>
      <p:ext uri="{BB962C8B-B14F-4D97-AF65-F5344CB8AC3E}">
        <p14:creationId xmlns:p14="http://schemas.microsoft.com/office/powerpoint/2010/main" val="2445100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8854"/>
                                        </p:tgtEl>
                                        <p:attrNameLst>
                                          <p:attrName>style.visibility</p:attrName>
                                        </p:attrNameLst>
                                      </p:cBhvr>
                                      <p:to>
                                        <p:strVal val="visible"/>
                                      </p:to>
                                    </p:set>
                                    <p:animEffect transition="in" filter="wipe(left)">
                                      <p:cBhvr>
                                        <p:cTn id="12" dur="500"/>
                                        <p:tgtEl>
                                          <p:spTgt spid="788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8857"/>
                                        </p:tgtEl>
                                        <p:attrNameLst>
                                          <p:attrName>style.visibility</p:attrName>
                                        </p:attrNameLst>
                                      </p:cBhvr>
                                      <p:to>
                                        <p:strVal val="visible"/>
                                      </p:to>
                                    </p:set>
                                    <p:animEffect transition="in" filter="wipe(left)">
                                      <p:cBhvr>
                                        <p:cTn id="17" dur="500"/>
                                        <p:tgtEl>
                                          <p:spTgt spid="788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8858"/>
                                        </p:tgtEl>
                                        <p:attrNameLst>
                                          <p:attrName>style.visibility</p:attrName>
                                        </p:attrNameLst>
                                      </p:cBhvr>
                                      <p:to>
                                        <p:strVal val="visible"/>
                                      </p:to>
                                    </p:set>
                                    <p:animEffect transition="in" filter="wipe(left)">
                                      <p:cBhvr>
                                        <p:cTn id="22" dur="500"/>
                                        <p:tgtEl>
                                          <p:spTgt spid="788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8859"/>
                                        </p:tgtEl>
                                        <p:attrNameLst>
                                          <p:attrName>style.visibility</p:attrName>
                                        </p:attrNameLst>
                                      </p:cBhvr>
                                      <p:to>
                                        <p:strVal val="visible"/>
                                      </p:to>
                                    </p:set>
                                    <p:animEffect transition="in" filter="wipe(left)">
                                      <p:cBhvr>
                                        <p:cTn id="27" dur="500"/>
                                        <p:tgtEl>
                                          <p:spTgt spid="788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8853"/>
                                        </p:tgtEl>
                                        <p:attrNameLst>
                                          <p:attrName>style.visibility</p:attrName>
                                        </p:attrNameLst>
                                      </p:cBhvr>
                                      <p:to>
                                        <p:strVal val="visible"/>
                                      </p:to>
                                    </p:set>
                                    <p:animEffect transition="in" filter="wipe(left)">
                                      <p:cBhvr>
                                        <p:cTn id="32" dur="500"/>
                                        <p:tgtEl>
                                          <p:spTgt spid="788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8856"/>
                                        </p:tgtEl>
                                        <p:attrNameLst>
                                          <p:attrName>style.visibility</p:attrName>
                                        </p:attrNameLst>
                                      </p:cBhvr>
                                      <p:to>
                                        <p:strVal val="visible"/>
                                      </p:to>
                                    </p:set>
                                    <p:animEffect transition="in" filter="wipe(left)">
                                      <p:cBhvr>
                                        <p:cTn id="37" dur="500"/>
                                        <p:tgtEl>
                                          <p:spTgt spid="788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8860"/>
                                        </p:tgtEl>
                                        <p:attrNameLst>
                                          <p:attrName>style.visibility</p:attrName>
                                        </p:attrNameLst>
                                      </p:cBhvr>
                                      <p:to>
                                        <p:strVal val="visible"/>
                                      </p:to>
                                    </p:set>
                                    <p:animEffect transition="in" filter="wipe(left)">
                                      <p:cBhvr>
                                        <p:cTn id="42" dur="500"/>
                                        <p:tgtEl>
                                          <p:spTgt spid="788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8861"/>
                                        </p:tgtEl>
                                        <p:attrNameLst>
                                          <p:attrName>style.visibility</p:attrName>
                                        </p:attrNameLst>
                                      </p:cBhvr>
                                      <p:to>
                                        <p:strVal val="visible"/>
                                      </p:to>
                                    </p:set>
                                    <p:animEffect transition="in" filter="wipe(left)">
                                      <p:cBhvr>
                                        <p:cTn id="47" dur="500"/>
                                        <p:tgtEl>
                                          <p:spTgt spid="788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8862"/>
                                        </p:tgtEl>
                                        <p:attrNameLst>
                                          <p:attrName>style.visibility</p:attrName>
                                        </p:attrNameLst>
                                      </p:cBhvr>
                                      <p:to>
                                        <p:strVal val="visible"/>
                                      </p:to>
                                    </p:set>
                                    <p:animEffect transition="in" filter="wipe(left)">
                                      <p:cBhvr>
                                        <p:cTn id="52" dur="500"/>
                                        <p:tgtEl>
                                          <p:spTgt spid="788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iterate type="wd">
                                    <p:tmPct val="10000"/>
                                  </p:iterate>
                                  <p:childTnLst>
                                    <p:set>
                                      <p:cBhvr>
                                        <p:cTn id="56" dur="1" fill="hold">
                                          <p:stCondLst>
                                            <p:cond delay="0"/>
                                          </p:stCondLst>
                                        </p:cTn>
                                        <p:tgtEl>
                                          <p:spTgt spid="2"/>
                                        </p:tgtEl>
                                        <p:attrNameLst>
                                          <p:attrName>style.visibility</p:attrName>
                                        </p:attrNameLst>
                                      </p:cBhvr>
                                      <p:to>
                                        <p:strVal val="visible"/>
                                      </p:to>
                                    </p:set>
                                    <p:animEffect transition="in" filter="wipe(up)">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8863"/>
                                        </p:tgtEl>
                                        <p:attrNameLst>
                                          <p:attrName>style.visibility</p:attrName>
                                        </p:attrNameLst>
                                      </p:cBhvr>
                                      <p:to>
                                        <p:strVal val="visible"/>
                                      </p:to>
                                    </p:set>
                                    <p:animEffect transition="in" filter="wipe(left)">
                                      <p:cBhvr>
                                        <p:cTn id="62" dur="500"/>
                                        <p:tgtEl>
                                          <p:spTgt spid="788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8864"/>
                                        </p:tgtEl>
                                        <p:attrNameLst>
                                          <p:attrName>style.visibility</p:attrName>
                                        </p:attrNameLst>
                                      </p:cBhvr>
                                      <p:to>
                                        <p:strVal val="visible"/>
                                      </p:to>
                                    </p:set>
                                    <p:animEffect transition="in" filter="wipe(left)">
                                      <p:cBhvr>
                                        <p:cTn id="67" dur="500"/>
                                        <p:tgtEl>
                                          <p:spTgt spid="788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8855"/>
                                        </p:tgtEl>
                                        <p:attrNameLst>
                                          <p:attrName>style.visibility</p:attrName>
                                        </p:attrNameLst>
                                      </p:cBhvr>
                                      <p:to>
                                        <p:strVal val="visible"/>
                                      </p:to>
                                    </p:set>
                                    <p:animEffect transition="in" filter="wipe(left)">
                                      <p:cBhvr>
                                        <p:cTn id="72" dur="500"/>
                                        <p:tgtEl>
                                          <p:spTgt spid="7885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78852">
                                            <p:txEl>
                                              <p:pRg st="0" end="0"/>
                                            </p:txEl>
                                          </p:spTgt>
                                        </p:tgtEl>
                                        <p:attrNameLst>
                                          <p:attrName>style.visibility</p:attrName>
                                        </p:attrNameLst>
                                      </p:cBhvr>
                                      <p:to>
                                        <p:strVal val="visible"/>
                                      </p:to>
                                    </p:set>
                                    <p:animEffect transition="in" filter="wipe(left)">
                                      <p:cBhvr>
                                        <p:cTn id="77" dur="500"/>
                                        <p:tgtEl>
                                          <p:spTgt spid="78852">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78852">
                                            <p:txEl>
                                              <p:pRg st="1" end="1"/>
                                            </p:txEl>
                                          </p:spTgt>
                                        </p:tgtEl>
                                        <p:attrNameLst>
                                          <p:attrName>style.visibility</p:attrName>
                                        </p:attrNameLst>
                                      </p:cBhvr>
                                      <p:to>
                                        <p:strVal val="visible"/>
                                      </p:to>
                                    </p:set>
                                    <p:animEffect transition="in" filter="wipe(left)">
                                      <p:cBhvr>
                                        <p:cTn id="82" dur="500"/>
                                        <p:tgtEl>
                                          <p:spTgt spid="78852">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78852">
                                            <p:txEl>
                                              <p:pRg st="2" end="2"/>
                                            </p:txEl>
                                          </p:spTgt>
                                        </p:tgtEl>
                                        <p:attrNameLst>
                                          <p:attrName>style.visibility</p:attrName>
                                        </p:attrNameLst>
                                      </p:cBhvr>
                                      <p:to>
                                        <p:strVal val="visible"/>
                                      </p:to>
                                    </p:set>
                                    <p:animEffect transition="in" filter="wipe(left)">
                                      <p:cBhvr>
                                        <p:cTn id="87" dur="500"/>
                                        <p:tgtEl>
                                          <p:spTgt spid="788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P spid="78852" grpId="0" build="p" autoUpdateAnimBg="0"/>
      <p:bldP spid="78853" grpId="0" animBg="1" autoUpdateAnimBg="0"/>
      <p:bldP spid="7885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7" name="Rectangle 4"/>
          <p:cNvSpPr>
            <a:spLocks noGrp="1" noChangeArrowheads="1"/>
          </p:cNvSpPr>
          <p:nvPr>
            <p:ph type="dt" sz="quarter" idx="10"/>
          </p:nvPr>
        </p:nvSpPr>
        <p:spPr>
          <a:noFill/>
        </p:spPr>
        <p:txBody>
          <a:bodyPr/>
          <a:lstStyle/>
          <a:p>
            <a:r>
              <a:rPr lang="en-US">
                <a:latin typeface="Arial Narrow" pitchFamily="-84" charset="0"/>
              </a:rPr>
              <a:t>Monday, March 22, 2021</a:t>
            </a:r>
          </a:p>
        </p:txBody>
      </p:sp>
      <p:sp>
        <p:nvSpPr>
          <p:cNvPr id="41998" name="Rectangle 6"/>
          <p:cNvSpPr>
            <a:spLocks noGrp="1" noChangeArrowheads="1"/>
          </p:cNvSpPr>
          <p:nvPr>
            <p:ph type="sldNum" sz="quarter" idx="12"/>
          </p:nvPr>
        </p:nvSpPr>
        <p:spPr>
          <a:noFill/>
        </p:spPr>
        <p:txBody>
          <a:bodyPr/>
          <a:lstStyle/>
          <a:p>
            <a:fld id="{7B81844B-9110-4E43-9290-D34588167AF7}" type="slidenum">
              <a:rPr lang="en-US">
                <a:latin typeface="Arial Narrow" pitchFamily="-84" charset="0"/>
              </a:rPr>
              <a:pPr/>
              <a:t>6</a:t>
            </a:fld>
            <a:endParaRPr lang="en-US">
              <a:latin typeface="Arial Narrow" pitchFamily="-84" charset="0"/>
            </a:endParaRPr>
          </a:p>
        </p:txBody>
      </p:sp>
      <p:sp>
        <p:nvSpPr>
          <p:cNvPr id="41999" name="Rectangle 2"/>
          <p:cNvSpPr>
            <a:spLocks noGrp="1" noChangeArrowheads="1"/>
          </p:cNvSpPr>
          <p:nvPr>
            <p:ph type="title"/>
          </p:nvPr>
        </p:nvSpPr>
        <p:spPr>
          <a:xfrm>
            <a:off x="685800" y="152400"/>
            <a:ext cx="7772400" cy="609600"/>
          </a:xfrm>
        </p:spPr>
        <p:txBody>
          <a:bodyPr/>
          <a:lstStyle/>
          <a:p>
            <a:r>
              <a:rPr lang="en-US" sz="4000" dirty="0">
                <a:ea typeface="ＭＳ Ｐゴシック" pitchFamily="-84" charset="-128"/>
                <a:cs typeface="ＭＳ Ｐゴシック" pitchFamily="-84" charset="-128"/>
              </a:rPr>
              <a:t>Ex. for Gravitational Force</a:t>
            </a:r>
            <a:endParaRPr lang="en-US" dirty="0">
              <a:ea typeface="ＭＳ Ｐゴシック" pitchFamily="-84" charset="-128"/>
              <a:cs typeface="ＭＳ Ｐゴシック" pitchFamily="-84" charset="-128"/>
            </a:endParaRPr>
          </a:p>
        </p:txBody>
      </p:sp>
      <p:sp>
        <p:nvSpPr>
          <p:cNvPr id="79875" name="Text Box 3"/>
          <p:cNvSpPr txBox="1">
            <a:spLocks noChangeArrowheads="1"/>
          </p:cNvSpPr>
          <p:nvPr/>
        </p:nvSpPr>
        <p:spPr bwMode="auto">
          <a:xfrm>
            <a:off x="228600" y="762000"/>
            <a:ext cx="8686800" cy="708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pitchFamily="-84" charset="0"/>
              </a:rPr>
              <a:t>The international space station is designed to operate at an altitude of 350km. Its designed weight (measured on the surface of the Earth) is 4.22x10</a:t>
            </a:r>
            <a:r>
              <a:rPr lang="en-US" sz="2000" baseline="30000">
                <a:solidFill>
                  <a:srgbClr val="800000"/>
                </a:solidFill>
                <a:latin typeface="Arial Narrow" pitchFamily="-84" charset="0"/>
              </a:rPr>
              <a:t>6</a:t>
            </a:r>
            <a:r>
              <a:rPr lang="en-US" sz="2000">
                <a:solidFill>
                  <a:srgbClr val="800000"/>
                </a:solidFill>
                <a:latin typeface="Arial Narrow" pitchFamily="-84" charset="0"/>
              </a:rPr>
              <a:t>N.  What is its weight in its orbit?</a:t>
            </a:r>
          </a:p>
        </p:txBody>
      </p:sp>
      <p:sp>
        <p:nvSpPr>
          <p:cNvPr id="79876" name="Text Box 4"/>
          <p:cNvSpPr txBox="1">
            <a:spLocks noChangeArrowheads="1"/>
          </p:cNvSpPr>
          <p:nvPr/>
        </p:nvSpPr>
        <p:spPr bwMode="auto">
          <a:xfrm>
            <a:off x="2819400" y="1752600"/>
            <a:ext cx="5715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The total weight of the station on the surface of the Earth is</a:t>
            </a:r>
          </a:p>
        </p:txBody>
      </p:sp>
      <p:sp>
        <p:nvSpPr>
          <p:cNvPr id="79877" name="Text Box 5"/>
          <p:cNvSpPr txBox="1">
            <a:spLocks noChangeArrowheads="1"/>
          </p:cNvSpPr>
          <p:nvPr/>
        </p:nvSpPr>
        <p:spPr bwMode="auto">
          <a:xfrm>
            <a:off x="457200" y="4724400"/>
            <a:ext cx="3429000" cy="396875"/>
          </a:xfrm>
          <a:prstGeom prst="rect">
            <a:avLst/>
          </a:prstGeom>
          <a:noFill/>
          <a:ln w="28575">
            <a:noFill/>
            <a:miter lim="800000"/>
            <a:headEnd/>
            <a:tailEnd/>
          </a:ln>
        </p:spPr>
        <p:txBody>
          <a:bodyPr>
            <a:prstTxWarp prst="textNoShape">
              <a:avLst/>
            </a:prstTxWarp>
            <a:spAutoFit/>
          </a:bodyPr>
          <a:lstStyle/>
          <a:p>
            <a:r>
              <a:rPr lang="en-US" sz="2000" dirty="0">
                <a:solidFill>
                  <a:srgbClr val="FF0000"/>
                </a:solidFill>
                <a:latin typeface="Arial Narrow" pitchFamily="-84" charset="0"/>
              </a:rPr>
              <a:t>Therefore, the weight in the orbit is</a:t>
            </a:r>
          </a:p>
        </p:txBody>
      </p:sp>
      <p:graphicFrame>
        <p:nvGraphicFramePr>
          <p:cNvPr id="79878" name="Object 2"/>
          <p:cNvGraphicFramePr>
            <a:graphicFrameLocks noChangeAspect="1"/>
          </p:cNvGraphicFramePr>
          <p:nvPr/>
        </p:nvGraphicFramePr>
        <p:xfrm>
          <a:off x="3048000" y="2347913"/>
          <a:ext cx="671513" cy="547687"/>
        </p:xfrm>
        <a:graphic>
          <a:graphicData uri="http://schemas.openxmlformats.org/presentationml/2006/ole">
            <mc:AlternateContent xmlns:mc="http://schemas.openxmlformats.org/markup-compatibility/2006">
              <mc:Choice xmlns:v="urn:schemas-microsoft-com:vml" Requires="v">
                <p:oleObj spid="_x0000_s253478" name="Equation" r:id="rId3" imgW="253800" imgH="228600" progId="Equation.3">
                  <p:embed/>
                </p:oleObj>
              </mc:Choice>
              <mc:Fallback>
                <p:oleObj name="Equation" r:id="rId3" imgW="253800" imgH="228600" progId="Equation.3">
                  <p:embed/>
                  <p:pic>
                    <p:nvPicPr>
                      <p:cNvPr id="798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347913"/>
                        <a:ext cx="671513" cy="5476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9879" name="Object 3"/>
          <p:cNvGraphicFramePr>
            <a:graphicFrameLocks noChangeAspect="1"/>
          </p:cNvGraphicFramePr>
          <p:nvPr/>
        </p:nvGraphicFramePr>
        <p:xfrm>
          <a:off x="2674938" y="4035425"/>
          <a:ext cx="560387" cy="573088"/>
        </p:xfrm>
        <a:graphic>
          <a:graphicData uri="http://schemas.openxmlformats.org/presentationml/2006/ole">
            <mc:AlternateContent xmlns:mc="http://schemas.openxmlformats.org/markup-compatibility/2006">
              <mc:Choice xmlns:v="urn:schemas-microsoft-com:vml" Requires="v">
                <p:oleObj spid="_x0000_s253479" name="Equation" r:id="rId5" imgW="203040" imgH="228600" progId="Equation.3">
                  <p:embed/>
                </p:oleObj>
              </mc:Choice>
              <mc:Fallback>
                <p:oleObj name="Equation" r:id="rId5" imgW="203040" imgH="228600" progId="Equation.3">
                  <p:embed/>
                  <p:pic>
                    <p:nvPicPr>
                      <p:cNvPr id="7987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938" y="4035425"/>
                        <a:ext cx="560387" cy="5730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79880" name="Text Box 8"/>
          <p:cNvSpPr txBox="1">
            <a:spLocks noChangeArrowheads="1"/>
          </p:cNvSpPr>
          <p:nvPr/>
        </p:nvSpPr>
        <p:spPr bwMode="auto">
          <a:xfrm>
            <a:off x="2743200" y="3048000"/>
            <a:ext cx="5715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Since the orbit is at 350km above the surface of the Earth, the gravitational force at that altitude is</a:t>
            </a:r>
          </a:p>
        </p:txBody>
      </p:sp>
      <p:grpSp>
        <p:nvGrpSpPr>
          <p:cNvPr id="2" name="Group 9"/>
          <p:cNvGrpSpPr>
            <a:grpSpLocks/>
          </p:cNvGrpSpPr>
          <p:nvPr/>
        </p:nvGrpSpPr>
        <p:grpSpPr bwMode="auto">
          <a:xfrm>
            <a:off x="381000" y="1981200"/>
            <a:ext cx="1600200" cy="1447800"/>
            <a:chOff x="240" y="1344"/>
            <a:chExt cx="1008" cy="912"/>
          </a:xfrm>
        </p:grpSpPr>
        <p:sp>
          <p:nvSpPr>
            <p:cNvPr id="79882" name="Oval 10"/>
            <p:cNvSpPr>
              <a:spLocks noChangeArrowheads="1"/>
            </p:cNvSpPr>
            <p:nvPr/>
          </p:nvSpPr>
          <p:spPr bwMode="auto">
            <a:xfrm>
              <a:off x="432" y="1536"/>
              <a:ext cx="624" cy="52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lgn="ctr">
                <a:defRPr/>
              </a:pPr>
              <a:r>
                <a:rPr lang="en-US">
                  <a:solidFill>
                    <a:srgbClr val="FFFFCC"/>
                  </a:solidFill>
                  <a:latin typeface="Arial Narrow" charset="0"/>
                </a:rPr>
                <a:t>M</a:t>
              </a:r>
              <a:r>
                <a:rPr lang="en-US" baseline="-25000">
                  <a:solidFill>
                    <a:schemeClr val="hlink"/>
                  </a:solidFill>
                  <a:effectDag name="">
                    <a:cont type="tree" name="">
                      <a:effect ref="fillLine"/>
                      <a:outerShdw dist="38100" dir="13500000" algn="br">
                        <a:srgbClr val="998080"/>
                      </a:outerShdw>
                    </a:cont>
                    <a:cont type="tree" name="">
                      <a:effect ref="fillLine"/>
                      <a:outerShdw dist="38100" dir="2700000" algn="tl">
                        <a:srgbClr val="3D7A7A"/>
                      </a:outerShdw>
                    </a:cont>
                    <a:effect ref="fillLine"/>
                  </a:effectDag>
                  <a:latin typeface="Arial Narrow" charset="0"/>
                </a:rPr>
                <a:t>E</a:t>
              </a:r>
              <a:endParaRPr lang="en-US">
                <a:solidFill>
                  <a:srgbClr val="FFFFCC"/>
                </a:solidFill>
                <a:latin typeface="Arial Narrow" charset="0"/>
              </a:endParaRPr>
            </a:p>
          </p:txBody>
        </p:sp>
        <p:sp>
          <p:nvSpPr>
            <p:cNvPr id="42007" name="Oval 11"/>
            <p:cNvSpPr>
              <a:spLocks noChangeArrowheads="1"/>
            </p:cNvSpPr>
            <p:nvPr/>
          </p:nvSpPr>
          <p:spPr bwMode="auto">
            <a:xfrm>
              <a:off x="240" y="1344"/>
              <a:ext cx="1008" cy="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2008" name="Oval 12"/>
            <p:cNvSpPr>
              <a:spLocks noChangeArrowheads="1"/>
            </p:cNvSpPr>
            <p:nvPr/>
          </p:nvSpPr>
          <p:spPr bwMode="auto">
            <a:xfrm>
              <a:off x="912" y="1392"/>
              <a:ext cx="144"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aphicFrame>
        <p:nvGraphicFramePr>
          <p:cNvPr id="79885" name="Object 4"/>
          <p:cNvGraphicFramePr>
            <a:graphicFrameLocks noChangeAspect="1"/>
          </p:cNvGraphicFramePr>
          <p:nvPr/>
        </p:nvGraphicFramePr>
        <p:xfrm>
          <a:off x="152400" y="5367338"/>
          <a:ext cx="561975" cy="576262"/>
        </p:xfrm>
        <a:graphic>
          <a:graphicData uri="http://schemas.openxmlformats.org/presentationml/2006/ole">
            <mc:AlternateContent xmlns:mc="http://schemas.openxmlformats.org/markup-compatibility/2006">
              <mc:Choice xmlns:v="urn:schemas-microsoft-com:vml" Requires="v">
                <p:oleObj spid="_x0000_s253480" name="Equation" r:id="rId7" imgW="203040" imgH="228600" progId="Equation.3">
                  <p:embed/>
                </p:oleObj>
              </mc:Choice>
              <mc:Fallback>
                <p:oleObj name="Equation" r:id="rId7" imgW="203040" imgH="228600" progId="Equation.3">
                  <p:embed/>
                  <p:pic>
                    <p:nvPicPr>
                      <p:cNvPr id="7988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367338"/>
                        <a:ext cx="561975" cy="5762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9886" name="Object 5"/>
          <p:cNvGraphicFramePr>
            <a:graphicFrameLocks noChangeAspect="1"/>
          </p:cNvGraphicFramePr>
          <p:nvPr/>
        </p:nvGraphicFramePr>
        <p:xfrm>
          <a:off x="3657600" y="2420938"/>
          <a:ext cx="990600" cy="403225"/>
        </p:xfrm>
        <a:graphic>
          <a:graphicData uri="http://schemas.openxmlformats.org/presentationml/2006/ole">
            <mc:AlternateContent xmlns:mc="http://schemas.openxmlformats.org/markup-compatibility/2006">
              <mc:Choice xmlns:v="urn:schemas-microsoft-com:vml" Requires="v">
                <p:oleObj spid="_x0000_s253481" name="Equation" r:id="rId8" imgW="368280" imgH="164880" progId="Equation.3">
                  <p:embed/>
                </p:oleObj>
              </mc:Choice>
              <mc:Fallback>
                <p:oleObj name="Equation" r:id="rId8" imgW="368280" imgH="164880" progId="Equation.3">
                  <p:embed/>
                  <p:pic>
                    <p:nvPicPr>
                      <p:cNvPr id="7988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2420938"/>
                        <a:ext cx="990600" cy="403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9887" name="Object 6"/>
          <p:cNvGraphicFramePr>
            <a:graphicFrameLocks noChangeAspect="1"/>
          </p:cNvGraphicFramePr>
          <p:nvPr/>
        </p:nvGraphicFramePr>
        <p:xfrm>
          <a:off x="4622800" y="2209800"/>
          <a:ext cx="1320800" cy="825500"/>
        </p:xfrm>
        <a:graphic>
          <a:graphicData uri="http://schemas.openxmlformats.org/presentationml/2006/ole">
            <mc:AlternateContent xmlns:mc="http://schemas.openxmlformats.org/markup-compatibility/2006">
              <mc:Choice xmlns:v="urn:schemas-microsoft-com:vml" Requires="v">
                <p:oleObj spid="_x0000_s253482" name="Equation" r:id="rId10" imgW="647640" imgH="444240" progId="Equation.3">
                  <p:embed/>
                </p:oleObj>
              </mc:Choice>
              <mc:Fallback>
                <p:oleObj name="Equation" r:id="rId10" imgW="647640" imgH="444240" progId="Equation.3">
                  <p:embed/>
                  <p:pic>
                    <p:nvPicPr>
                      <p:cNvPr id="79887"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2800" y="2209800"/>
                        <a:ext cx="1320800" cy="8255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9888" name="Object 7"/>
          <p:cNvGraphicFramePr>
            <a:graphicFrameLocks noChangeAspect="1"/>
          </p:cNvGraphicFramePr>
          <p:nvPr/>
        </p:nvGraphicFramePr>
        <p:xfrm>
          <a:off x="5908675" y="2433638"/>
          <a:ext cx="1787525" cy="377825"/>
        </p:xfrm>
        <a:graphic>
          <a:graphicData uri="http://schemas.openxmlformats.org/presentationml/2006/ole">
            <mc:AlternateContent xmlns:mc="http://schemas.openxmlformats.org/markup-compatibility/2006">
              <mc:Choice xmlns:v="urn:schemas-microsoft-com:vml" Requires="v">
                <p:oleObj spid="_x0000_s253483" name="Equation" r:id="rId12" imgW="876240" imgH="203040" progId="Equation.3">
                  <p:embed/>
                </p:oleObj>
              </mc:Choice>
              <mc:Fallback>
                <p:oleObj name="Equation" r:id="rId12" imgW="876240" imgH="203040" progId="Equation.3">
                  <p:embed/>
                  <p:pic>
                    <p:nvPicPr>
                      <p:cNvPr id="79888"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8675" y="2433638"/>
                        <a:ext cx="1787525" cy="3778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9889" name="Object 8"/>
          <p:cNvGraphicFramePr>
            <a:graphicFrameLocks noChangeAspect="1"/>
          </p:cNvGraphicFramePr>
          <p:nvPr/>
        </p:nvGraphicFramePr>
        <p:xfrm>
          <a:off x="3211513" y="4057650"/>
          <a:ext cx="801687" cy="530225"/>
        </p:xfrm>
        <a:graphic>
          <a:graphicData uri="http://schemas.openxmlformats.org/presentationml/2006/ole">
            <mc:AlternateContent xmlns:mc="http://schemas.openxmlformats.org/markup-compatibility/2006">
              <mc:Choice xmlns:v="urn:schemas-microsoft-com:vml" Requires="v">
                <p:oleObj spid="_x0000_s253484" name="Equation" r:id="rId14" imgW="393480" imgH="203040" progId="Equation.3">
                  <p:embed/>
                </p:oleObj>
              </mc:Choice>
              <mc:Fallback>
                <p:oleObj name="Equation" r:id="rId14" imgW="393480" imgH="203040" progId="Equation.3">
                  <p:embed/>
                  <p:pic>
                    <p:nvPicPr>
                      <p:cNvPr id="79889"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11513" y="4057650"/>
                        <a:ext cx="801687" cy="530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9890" name="Object 9"/>
          <p:cNvGraphicFramePr>
            <a:graphicFrameLocks noChangeAspect="1"/>
          </p:cNvGraphicFramePr>
          <p:nvPr/>
        </p:nvGraphicFramePr>
        <p:xfrm>
          <a:off x="3963988" y="3898900"/>
          <a:ext cx="1812925" cy="849313"/>
        </p:xfrm>
        <a:graphic>
          <a:graphicData uri="http://schemas.openxmlformats.org/presentationml/2006/ole">
            <mc:AlternateContent xmlns:mc="http://schemas.openxmlformats.org/markup-compatibility/2006">
              <mc:Choice xmlns:v="urn:schemas-microsoft-com:vml" Requires="v">
                <p:oleObj spid="_x0000_s253485" name="Equation" r:id="rId16" imgW="889000" imgH="457200" progId="Equation.DSMT4">
                  <p:embed/>
                </p:oleObj>
              </mc:Choice>
              <mc:Fallback>
                <p:oleObj name="Equation" r:id="rId16" imgW="889000" imgH="457200" progId="Equation.DSMT4">
                  <p:embed/>
                  <p:pic>
                    <p:nvPicPr>
                      <p:cNvPr id="7989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3988" y="3898900"/>
                        <a:ext cx="1812925" cy="8493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9891" name="Object 10"/>
          <p:cNvGraphicFramePr>
            <a:graphicFrameLocks noChangeAspect="1"/>
          </p:cNvGraphicFramePr>
          <p:nvPr/>
        </p:nvGraphicFramePr>
        <p:xfrm>
          <a:off x="5713413" y="3875088"/>
          <a:ext cx="1997075" cy="896937"/>
        </p:xfrm>
        <a:graphic>
          <a:graphicData uri="http://schemas.openxmlformats.org/presentationml/2006/ole">
            <mc:AlternateContent xmlns:mc="http://schemas.openxmlformats.org/markup-compatibility/2006">
              <mc:Choice xmlns:v="urn:schemas-microsoft-com:vml" Requires="v">
                <p:oleObj spid="_x0000_s253486" name="Equation" r:id="rId18" imgW="977900" imgH="482600" progId="Equation.DSMT4">
                  <p:embed/>
                </p:oleObj>
              </mc:Choice>
              <mc:Fallback>
                <p:oleObj name="Equation" r:id="rId18" imgW="977900" imgH="482600" progId="Equation.DSMT4">
                  <p:embed/>
                  <p:pic>
                    <p:nvPicPr>
                      <p:cNvPr id="79891"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13413" y="3875088"/>
                        <a:ext cx="1997075" cy="8969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9892" name="Object 11"/>
          <p:cNvGraphicFramePr>
            <a:graphicFrameLocks noChangeAspect="1"/>
          </p:cNvGraphicFramePr>
          <p:nvPr/>
        </p:nvGraphicFramePr>
        <p:xfrm>
          <a:off x="649288" y="5187950"/>
          <a:ext cx="1865312" cy="908050"/>
        </p:xfrm>
        <a:graphic>
          <a:graphicData uri="http://schemas.openxmlformats.org/presentationml/2006/ole">
            <mc:AlternateContent xmlns:mc="http://schemas.openxmlformats.org/markup-compatibility/2006">
              <mc:Choice xmlns:v="urn:schemas-microsoft-com:vml" Requires="v">
                <p:oleObj spid="_x0000_s253487" name="Equation" r:id="rId20" imgW="977900" imgH="482600" progId="Equation.DSMT4">
                  <p:embed/>
                </p:oleObj>
              </mc:Choice>
              <mc:Fallback>
                <p:oleObj name="Equation" r:id="rId20" imgW="977900" imgH="482600" progId="Equation.DSMT4">
                  <p:embed/>
                  <p:pic>
                    <p:nvPicPr>
                      <p:cNvPr id="79892"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9288" y="5187950"/>
                        <a:ext cx="1865312" cy="9080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9893" name="Object 12"/>
          <p:cNvGraphicFramePr>
            <a:graphicFrameLocks noChangeAspect="1"/>
          </p:cNvGraphicFramePr>
          <p:nvPr/>
        </p:nvGraphicFramePr>
        <p:xfrm>
          <a:off x="2503488" y="5046663"/>
          <a:ext cx="6640512" cy="1074737"/>
        </p:xfrm>
        <a:graphic>
          <a:graphicData uri="http://schemas.openxmlformats.org/presentationml/2006/ole">
            <mc:AlternateContent xmlns:mc="http://schemas.openxmlformats.org/markup-compatibility/2006">
              <mc:Choice xmlns:v="urn:schemas-microsoft-com:vml" Requires="v">
                <p:oleObj spid="_x0000_s253488" name="Equation" r:id="rId22" imgW="3454400" imgH="571500" progId="Equation.DSMT4">
                  <p:embed/>
                </p:oleObj>
              </mc:Choice>
              <mc:Fallback>
                <p:oleObj name="Equation" r:id="rId22" imgW="3454400" imgH="571500" progId="Equation.DSMT4">
                  <p:embed/>
                  <p:pic>
                    <p:nvPicPr>
                      <p:cNvPr id="79893"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03488" y="5046663"/>
                        <a:ext cx="6640512" cy="10747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42005" name="Footer Placeholder 23"/>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Tree>
    <p:extLst>
      <p:ext uri="{BB962C8B-B14F-4D97-AF65-F5344CB8AC3E}">
        <p14:creationId xmlns:p14="http://schemas.microsoft.com/office/powerpoint/2010/main" val="1283799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875"/>
                                        </p:tgtEl>
                                        <p:attrNameLst>
                                          <p:attrName>style.visibility</p:attrName>
                                        </p:attrNameLst>
                                      </p:cBhvr>
                                      <p:to>
                                        <p:strVal val="visible"/>
                                      </p:to>
                                    </p:set>
                                    <p:animEffect transition="in" filter="wipe(left)">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79876">
                                            <p:txEl>
                                              <p:pRg st="0" end="0"/>
                                            </p:txEl>
                                          </p:spTgt>
                                        </p:tgtEl>
                                        <p:attrNameLst>
                                          <p:attrName>style.visibility</p:attrName>
                                        </p:attrNameLst>
                                      </p:cBhvr>
                                      <p:to>
                                        <p:strVal val="visible"/>
                                      </p:to>
                                    </p:set>
                                    <p:animEffect transition="in" filter="wipe(left)">
                                      <p:cBhvr>
                                        <p:cTn id="18" dur="500"/>
                                        <p:tgtEl>
                                          <p:spTgt spid="798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79878"/>
                                        </p:tgtEl>
                                        <p:attrNameLst>
                                          <p:attrName>style.visibility</p:attrName>
                                        </p:attrNameLst>
                                      </p:cBhvr>
                                      <p:to>
                                        <p:strVal val="visible"/>
                                      </p:to>
                                    </p:set>
                                    <p:animEffect transition="in" filter="wipe(left)">
                                      <p:cBhvr>
                                        <p:cTn id="23" dur="500"/>
                                        <p:tgtEl>
                                          <p:spTgt spid="7987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79886"/>
                                        </p:tgtEl>
                                        <p:attrNameLst>
                                          <p:attrName>style.visibility</p:attrName>
                                        </p:attrNameLst>
                                      </p:cBhvr>
                                      <p:to>
                                        <p:strVal val="visible"/>
                                      </p:to>
                                    </p:set>
                                    <p:animEffect transition="in" filter="wipe(left)">
                                      <p:cBhvr>
                                        <p:cTn id="28" dur="500"/>
                                        <p:tgtEl>
                                          <p:spTgt spid="798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79887"/>
                                        </p:tgtEl>
                                        <p:attrNameLst>
                                          <p:attrName>style.visibility</p:attrName>
                                        </p:attrNameLst>
                                      </p:cBhvr>
                                      <p:to>
                                        <p:strVal val="visible"/>
                                      </p:to>
                                    </p:set>
                                    <p:animEffect transition="in" filter="wipe(left)">
                                      <p:cBhvr>
                                        <p:cTn id="33" dur="500"/>
                                        <p:tgtEl>
                                          <p:spTgt spid="7988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79888"/>
                                        </p:tgtEl>
                                        <p:attrNameLst>
                                          <p:attrName>style.visibility</p:attrName>
                                        </p:attrNameLst>
                                      </p:cBhvr>
                                      <p:to>
                                        <p:strVal val="visible"/>
                                      </p:to>
                                    </p:set>
                                    <p:animEffect transition="in" filter="wipe(left)">
                                      <p:cBhvr>
                                        <p:cTn id="38" dur="500"/>
                                        <p:tgtEl>
                                          <p:spTgt spid="7988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9880">
                                            <p:txEl>
                                              <p:pRg st="0" end="0"/>
                                            </p:txEl>
                                          </p:spTgt>
                                        </p:tgtEl>
                                        <p:attrNameLst>
                                          <p:attrName>style.visibility</p:attrName>
                                        </p:attrNameLst>
                                      </p:cBhvr>
                                      <p:to>
                                        <p:strVal val="visible"/>
                                      </p:to>
                                    </p:set>
                                    <p:animEffect transition="in" filter="wipe(left)">
                                      <p:cBhvr>
                                        <p:cTn id="43" dur="500"/>
                                        <p:tgtEl>
                                          <p:spTgt spid="7988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79879"/>
                                        </p:tgtEl>
                                        <p:attrNameLst>
                                          <p:attrName>style.visibility</p:attrName>
                                        </p:attrNameLst>
                                      </p:cBhvr>
                                      <p:to>
                                        <p:strVal val="visible"/>
                                      </p:to>
                                    </p:set>
                                    <p:animEffect transition="in" filter="wipe(left)">
                                      <p:cBhvr>
                                        <p:cTn id="48" dur="500"/>
                                        <p:tgtEl>
                                          <p:spTgt spid="7987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9889"/>
                                        </p:tgtEl>
                                        <p:attrNameLst>
                                          <p:attrName>style.visibility</p:attrName>
                                        </p:attrNameLst>
                                      </p:cBhvr>
                                      <p:to>
                                        <p:strVal val="visible"/>
                                      </p:to>
                                    </p:set>
                                    <p:animEffect transition="in" filter="wipe(left)">
                                      <p:cBhvr>
                                        <p:cTn id="53" dur="500"/>
                                        <p:tgtEl>
                                          <p:spTgt spid="7988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9890"/>
                                        </p:tgtEl>
                                        <p:attrNameLst>
                                          <p:attrName>style.visibility</p:attrName>
                                        </p:attrNameLst>
                                      </p:cBhvr>
                                      <p:to>
                                        <p:strVal val="visible"/>
                                      </p:to>
                                    </p:set>
                                    <p:animEffect transition="in" filter="wipe(left)">
                                      <p:cBhvr>
                                        <p:cTn id="58" dur="500"/>
                                        <p:tgtEl>
                                          <p:spTgt spid="7989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9891"/>
                                        </p:tgtEl>
                                        <p:attrNameLst>
                                          <p:attrName>style.visibility</p:attrName>
                                        </p:attrNameLst>
                                      </p:cBhvr>
                                      <p:to>
                                        <p:strVal val="visible"/>
                                      </p:to>
                                    </p:set>
                                    <p:animEffect transition="in" filter="wipe(left)">
                                      <p:cBhvr>
                                        <p:cTn id="63" dur="500"/>
                                        <p:tgtEl>
                                          <p:spTgt spid="7989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9877">
                                            <p:txEl>
                                              <p:pRg st="0" end="0"/>
                                            </p:txEl>
                                          </p:spTgt>
                                        </p:tgtEl>
                                        <p:attrNameLst>
                                          <p:attrName>style.visibility</p:attrName>
                                        </p:attrNameLst>
                                      </p:cBhvr>
                                      <p:to>
                                        <p:strVal val="visible"/>
                                      </p:to>
                                    </p:set>
                                    <p:animEffect transition="in" filter="wipe(left)">
                                      <p:cBhvr>
                                        <p:cTn id="68" dur="500"/>
                                        <p:tgtEl>
                                          <p:spTgt spid="7987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9885"/>
                                        </p:tgtEl>
                                        <p:attrNameLst>
                                          <p:attrName>style.visibility</p:attrName>
                                        </p:attrNameLst>
                                      </p:cBhvr>
                                      <p:to>
                                        <p:strVal val="visible"/>
                                      </p:to>
                                    </p:set>
                                    <p:animEffect transition="in" filter="wipe(left)">
                                      <p:cBhvr>
                                        <p:cTn id="73" dur="500"/>
                                        <p:tgtEl>
                                          <p:spTgt spid="79885"/>
                                        </p:tgtEl>
                                      </p:cBhvr>
                                    </p:animEffect>
                                  </p:childTnLst>
                                </p:cTn>
                              </p:par>
                            </p:childTnLst>
                          </p:cTn>
                        </p:par>
                        <p:par>
                          <p:cTn id="74" fill="hold">
                            <p:stCondLst>
                              <p:cond delay="500"/>
                            </p:stCondLst>
                            <p:childTnLst>
                              <p:par>
                                <p:cTn id="75" presetID="22" presetClass="entr" presetSubtype="8" fill="hold" nodeType="afterEffect">
                                  <p:stCondLst>
                                    <p:cond delay="0"/>
                                  </p:stCondLst>
                                  <p:iterate type="wd">
                                    <p:tmPct val="10000"/>
                                  </p:iterate>
                                  <p:childTnLst>
                                    <p:set>
                                      <p:cBhvr>
                                        <p:cTn id="76" dur="1" fill="hold">
                                          <p:stCondLst>
                                            <p:cond delay="0"/>
                                          </p:stCondLst>
                                        </p:cTn>
                                        <p:tgtEl>
                                          <p:spTgt spid="79892"/>
                                        </p:tgtEl>
                                        <p:attrNameLst>
                                          <p:attrName>style.visibility</p:attrName>
                                        </p:attrNameLst>
                                      </p:cBhvr>
                                      <p:to>
                                        <p:strVal val="visible"/>
                                      </p:to>
                                    </p:set>
                                    <p:animEffect transition="in" filter="wipe(left)">
                                      <p:cBhvr>
                                        <p:cTn id="77" dur="500"/>
                                        <p:tgtEl>
                                          <p:spTgt spid="79892"/>
                                        </p:tgtEl>
                                      </p:cBhvr>
                                    </p:animEffect>
                                  </p:childTnLst>
                                </p:cTn>
                              </p:par>
                            </p:childTnLst>
                          </p:cTn>
                        </p:par>
                        <p:par>
                          <p:cTn id="78" fill="hold">
                            <p:stCondLst>
                              <p:cond delay="1000"/>
                            </p:stCondLst>
                            <p:childTnLst>
                              <p:par>
                                <p:cTn id="79" presetID="22" presetClass="entr" presetSubtype="8" fill="hold" nodeType="afterEffect">
                                  <p:stCondLst>
                                    <p:cond delay="0"/>
                                  </p:stCondLst>
                                  <p:iterate type="wd">
                                    <p:tmPct val="10000"/>
                                  </p:iterate>
                                  <p:childTnLst>
                                    <p:set>
                                      <p:cBhvr>
                                        <p:cTn id="80" dur="1" fill="hold">
                                          <p:stCondLst>
                                            <p:cond delay="0"/>
                                          </p:stCondLst>
                                        </p:cTn>
                                        <p:tgtEl>
                                          <p:spTgt spid="79893"/>
                                        </p:tgtEl>
                                        <p:attrNameLst>
                                          <p:attrName>style.visibility</p:attrName>
                                        </p:attrNameLst>
                                      </p:cBhvr>
                                      <p:to>
                                        <p:strVal val="visible"/>
                                      </p:to>
                                    </p:set>
                                    <p:animEffect transition="in" filter="wipe(left)">
                                      <p:cBhvr>
                                        <p:cTn id="81" dur="500"/>
                                        <p:tgtEl>
                                          <p:spTgt spid="7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autoUpdateAnimBg="0"/>
      <p:bldP spid="79876" grpId="0" build="p" autoUpdateAnimBg="0"/>
      <p:bldP spid="79877" grpId="0" build="p" autoUpdateAnimBg="0"/>
      <p:bldP spid="7988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23" name="Rectangle 4"/>
          <p:cNvSpPr>
            <a:spLocks noGrp="1" noChangeArrowheads="1"/>
          </p:cNvSpPr>
          <p:nvPr>
            <p:ph type="dt" sz="quarter" idx="10"/>
          </p:nvPr>
        </p:nvSpPr>
        <p:spPr>
          <a:noFill/>
        </p:spPr>
        <p:txBody>
          <a:bodyPr/>
          <a:lstStyle/>
          <a:p>
            <a:r>
              <a:rPr lang="en-US">
                <a:latin typeface="Arial Narrow" pitchFamily="-84" charset="0"/>
              </a:rPr>
              <a:t>Monday, March 22, 2021</a:t>
            </a:r>
          </a:p>
        </p:txBody>
      </p:sp>
      <p:sp>
        <p:nvSpPr>
          <p:cNvPr id="43024" name="Rectangle 6"/>
          <p:cNvSpPr>
            <a:spLocks noGrp="1" noChangeArrowheads="1"/>
          </p:cNvSpPr>
          <p:nvPr>
            <p:ph type="sldNum" sz="quarter" idx="12"/>
          </p:nvPr>
        </p:nvSpPr>
        <p:spPr>
          <a:noFill/>
        </p:spPr>
        <p:txBody>
          <a:bodyPr/>
          <a:lstStyle/>
          <a:p>
            <a:fld id="{4A784BB9-A0F1-6C4A-81E4-8E90F72F63EC}" type="slidenum">
              <a:rPr lang="en-US">
                <a:latin typeface="Arial Narrow" pitchFamily="-84" charset="0"/>
              </a:rPr>
              <a:pPr/>
              <a:t>7</a:t>
            </a:fld>
            <a:endParaRPr lang="en-US">
              <a:latin typeface="Arial Narrow" pitchFamily="-84" charset="0"/>
            </a:endParaRPr>
          </a:p>
        </p:txBody>
      </p:sp>
      <p:sp>
        <p:nvSpPr>
          <p:cNvPr id="77826" name="Rectangle 2"/>
          <p:cNvSpPr>
            <a:spLocks noChangeArrowheads="1"/>
          </p:cNvSpPr>
          <p:nvPr/>
        </p:nvSpPr>
        <p:spPr bwMode="auto">
          <a:xfrm>
            <a:off x="3429000" y="2971800"/>
            <a:ext cx="1600200" cy="762000"/>
          </a:xfrm>
          <a:prstGeom prst="rect">
            <a:avLst/>
          </a:prstGeom>
          <a:solidFill>
            <a:srgbClr val="FFFFCC"/>
          </a:solidFill>
          <a:ln w="9525">
            <a:noFill/>
            <a:miter lim="800000"/>
            <a:headEnd/>
            <a:tailEnd/>
          </a:ln>
        </p:spPr>
        <p:txBody>
          <a:bodyPr wrap="none" anchor="ctr">
            <a:prstTxWarp prst="textNoShape">
              <a:avLst/>
            </a:prstTxWarp>
            <a:spAutoFit/>
          </a:bodyPr>
          <a:lstStyle/>
          <a:p>
            <a:endParaRPr lang="en-US"/>
          </a:p>
        </p:txBody>
      </p:sp>
      <p:sp>
        <p:nvSpPr>
          <p:cNvPr id="43026" name="Rectangle 3"/>
          <p:cNvSpPr>
            <a:spLocks noGrp="1" noChangeArrowheads="1"/>
          </p:cNvSpPr>
          <p:nvPr>
            <p:ph type="title"/>
          </p:nvPr>
        </p:nvSpPr>
        <p:spPr>
          <a:xfrm>
            <a:off x="685800" y="152400"/>
            <a:ext cx="7772400" cy="609600"/>
          </a:xfrm>
        </p:spPr>
        <p:txBody>
          <a:bodyPr/>
          <a:lstStyle/>
          <a:p>
            <a:r>
              <a:rPr lang="en-US" sz="4000">
                <a:ea typeface="ＭＳ Ｐゴシック" pitchFamily="-84" charset="-128"/>
                <a:cs typeface="ＭＳ Ｐゴシック" pitchFamily="-84" charset="-128"/>
              </a:rPr>
              <a:t>Example for Universal Gravitation</a:t>
            </a:r>
            <a:endParaRPr lang="en-US">
              <a:ea typeface="ＭＳ Ｐゴシック" pitchFamily="-84" charset="-128"/>
              <a:cs typeface="ＭＳ Ｐゴシック" pitchFamily="-84" charset="-128"/>
            </a:endParaRPr>
          </a:p>
        </p:txBody>
      </p:sp>
      <p:sp>
        <p:nvSpPr>
          <p:cNvPr id="77828" name="Text Box 4"/>
          <p:cNvSpPr txBox="1">
            <a:spLocks noChangeArrowheads="1"/>
          </p:cNvSpPr>
          <p:nvPr/>
        </p:nvSpPr>
        <p:spPr bwMode="auto">
          <a:xfrm>
            <a:off x="228600" y="793750"/>
            <a:ext cx="8686800" cy="707886"/>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pitchFamily="-84" charset="0"/>
              </a:rPr>
              <a:t>Using the fact that g=9.80m/s</a:t>
            </a:r>
            <a:r>
              <a:rPr lang="en-US" sz="2000" baseline="30000" dirty="0">
                <a:solidFill>
                  <a:srgbClr val="800000"/>
                </a:solidFill>
                <a:latin typeface="Arial Narrow" pitchFamily="-84" charset="0"/>
              </a:rPr>
              <a:t>2</a:t>
            </a:r>
            <a:r>
              <a:rPr lang="en-US" sz="2000" dirty="0">
                <a:solidFill>
                  <a:srgbClr val="800000"/>
                </a:solidFill>
                <a:latin typeface="Arial Narrow" pitchFamily="-84" charset="0"/>
              </a:rPr>
              <a:t> on the Earth’s surface, find the average density of the Earth. The radius of the Earth is 6,370km.</a:t>
            </a:r>
          </a:p>
        </p:txBody>
      </p:sp>
      <p:graphicFrame>
        <p:nvGraphicFramePr>
          <p:cNvPr id="77829" name="Object 2"/>
          <p:cNvGraphicFramePr>
            <a:graphicFrameLocks noChangeAspect="1"/>
          </p:cNvGraphicFramePr>
          <p:nvPr>
            <p:extLst>
              <p:ext uri="{D42A27DB-BD31-4B8C-83A1-F6EECF244321}">
                <p14:modId xmlns:p14="http://schemas.microsoft.com/office/powerpoint/2010/main" val="3227050344"/>
              </p:ext>
            </p:extLst>
          </p:nvPr>
        </p:nvGraphicFramePr>
        <p:xfrm>
          <a:off x="4498975" y="2193925"/>
          <a:ext cx="454025" cy="488950"/>
        </p:xfrm>
        <a:graphic>
          <a:graphicData uri="http://schemas.openxmlformats.org/presentationml/2006/ole">
            <mc:AlternateContent xmlns:mc="http://schemas.openxmlformats.org/markup-compatibility/2006">
              <mc:Choice xmlns:v="urn:schemas-microsoft-com:vml" Requires="v">
                <p:oleObj spid="_x0000_s249668" name="Equation" r:id="rId3" imgW="139680" imgH="164880" progId="Equation.3">
                  <p:embed/>
                </p:oleObj>
              </mc:Choice>
              <mc:Fallback>
                <p:oleObj name="Equation" r:id="rId3" imgW="139680" imgH="164880" progId="Equation.3">
                  <p:embed/>
                  <p:pic>
                    <p:nvPicPr>
                      <p:cNvPr id="7782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2193925"/>
                        <a:ext cx="454025" cy="4889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77830" name="Text Box 6"/>
          <p:cNvSpPr txBox="1">
            <a:spLocks noChangeArrowheads="1"/>
          </p:cNvSpPr>
          <p:nvPr/>
        </p:nvSpPr>
        <p:spPr bwMode="auto">
          <a:xfrm>
            <a:off x="304800" y="15240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pitchFamily="-84" charset="0"/>
              </a:rPr>
              <a:t>Since the gravitational acceleration is </a:t>
            </a:r>
          </a:p>
        </p:txBody>
      </p:sp>
      <p:graphicFrame>
        <p:nvGraphicFramePr>
          <p:cNvPr id="77831" name="Object 3"/>
          <p:cNvGraphicFramePr>
            <a:graphicFrameLocks noChangeAspect="1"/>
          </p:cNvGraphicFramePr>
          <p:nvPr>
            <p:extLst>
              <p:ext uri="{D42A27DB-BD31-4B8C-83A1-F6EECF244321}">
                <p14:modId xmlns:p14="http://schemas.microsoft.com/office/powerpoint/2010/main" val="3875429707"/>
              </p:ext>
            </p:extLst>
          </p:nvPr>
        </p:nvGraphicFramePr>
        <p:xfrm>
          <a:off x="3505200" y="3200400"/>
          <a:ext cx="803275" cy="425450"/>
        </p:xfrm>
        <a:graphic>
          <a:graphicData uri="http://schemas.openxmlformats.org/presentationml/2006/ole">
            <mc:AlternateContent xmlns:mc="http://schemas.openxmlformats.org/markup-compatibility/2006">
              <mc:Choice xmlns:v="urn:schemas-microsoft-com:vml" Requires="v">
                <p:oleObj spid="_x0000_s249669" name="Equation" r:id="rId5" imgW="393480" imgH="228600" progId="Equation.DSMT4">
                  <p:embed/>
                </p:oleObj>
              </mc:Choice>
              <mc:Fallback>
                <p:oleObj name="Equation" r:id="rId5" imgW="393480" imgH="228600" progId="Equation.DSMT4">
                  <p:embed/>
                  <p:pic>
                    <p:nvPicPr>
                      <p:cNvPr id="7783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200400"/>
                        <a:ext cx="803275" cy="4254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77832" name="Text Box 8"/>
          <p:cNvSpPr txBox="1">
            <a:spLocks noChangeArrowheads="1"/>
          </p:cNvSpPr>
          <p:nvPr/>
        </p:nvSpPr>
        <p:spPr bwMode="auto">
          <a:xfrm>
            <a:off x="381000" y="3994150"/>
            <a:ext cx="1752600" cy="1200329"/>
          </a:xfrm>
          <a:prstGeom prst="rect">
            <a:avLst/>
          </a:prstGeom>
          <a:noFill/>
          <a:ln w="28575">
            <a:noFill/>
            <a:miter lim="800000"/>
            <a:headEnd/>
            <a:tailEnd/>
          </a:ln>
        </p:spPr>
        <p:txBody>
          <a:bodyPr>
            <a:prstTxWarp prst="textNoShape">
              <a:avLst/>
            </a:prstTxWarp>
            <a:spAutoFit/>
          </a:bodyPr>
          <a:lstStyle/>
          <a:p>
            <a:r>
              <a:rPr lang="en-US" dirty="0">
                <a:solidFill>
                  <a:srgbClr val="FF0000"/>
                </a:solidFill>
                <a:latin typeface="Arial Narrow" pitchFamily="-84" charset="0"/>
              </a:rPr>
              <a:t>Therefore, the density of the Earth is  </a:t>
            </a:r>
          </a:p>
        </p:txBody>
      </p:sp>
      <p:graphicFrame>
        <p:nvGraphicFramePr>
          <p:cNvPr id="77833" name="Object 4"/>
          <p:cNvGraphicFramePr>
            <a:graphicFrameLocks noChangeAspect="1"/>
          </p:cNvGraphicFramePr>
          <p:nvPr>
            <p:extLst>
              <p:ext uri="{D42A27DB-BD31-4B8C-83A1-F6EECF244321}">
                <p14:modId xmlns:p14="http://schemas.microsoft.com/office/powerpoint/2010/main" val="3345636472"/>
              </p:ext>
            </p:extLst>
          </p:nvPr>
        </p:nvGraphicFramePr>
        <p:xfrm>
          <a:off x="2514600" y="4375150"/>
          <a:ext cx="434975" cy="430213"/>
        </p:xfrm>
        <a:graphic>
          <a:graphicData uri="http://schemas.openxmlformats.org/presentationml/2006/ole">
            <mc:AlternateContent xmlns:mc="http://schemas.openxmlformats.org/markup-compatibility/2006">
              <mc:Choice xmlns:v="urn:schemas-microsoft-com:vml" Requires="v">
                <p:oleObj spid="_x0000_s249670" name="Equation" r:id="rId7" imgW="152280" imgH="164880" progId="Equation.3">
                  <p:embed/>
                </p:oleObj>
              </mc:Choice>
              <mc:Fallback>
                <p:oleObj name="Equation" r:id="rId7" imgW="152280" imgH="164880" progId="Equation.3">
                  <p:embed/>
                  <p:pic>
                    <p:nvPicPr>
                      <p:cNvPr id="7783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375150"/>
                        <a:ext cx="434975" cy="4302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7834" name="Object 5"/>
          <p:cNvGraphicFramePr>
            <a:graphicFrameLocks noChangeAspect="1"/>
          </p:cNvGraphicFramePr>
          <p:nvPr>
            <p:extLst>
              <p:ext uri="{D42A27DB-BD31-4B8C-83A1-F6EECF244321}">
                <p14:modId xmlns:p14="http://schemas.microsoft.com/office/powerpoint/2010/main" val="4135541198"/>
              </p:ext>
            </p:extLst>
          </p:nvPr>
        </p:nvGraphicFramePr>
        <p:xfrm>
          <a:off x="4945063" y="2006600"/>
          <a:ext cx="1303337" cy="965200"/>
        </p:xfrm>
        <a:graphic>
          <a:graphicData uri="http://schemas.openxmlformats.org/presentationml/2006/ole">
            <mc:AlternateContent xmlns:mc="http://schemas.openxmlformats.org/markup-compatibility/2006">
              <mc:Choice xmlns:v="urn:schemas-microsoft-com:vml" Requires="v">
                <p:oleObj spid="_x0000_s249671" name="Equation" r:id="rId9" imgW="545760" imgH="444240" progId="Equation.3">
                  <p:embed/>
                </p:oleObj>
              </mc:Choice>
              <mc:Fallback>
                <p:oleObj name="Equation" r:id="rId9" imgW="545760" imgH="444240" progId="Equation.3">
                  <p:embed/>
                  <p:pic>
                    <p:nvPicPr>
                      <p:cNvPr id="7783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063" y="2006600"/>
                        <a:ext cx="1303337" cy="965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7835" name="Object 6"/>
          <p:cNvGraphicFramePr>
            <a:graphicFrameLocks noChangeAspect="1"/>
          </p:cNvGraphicFramePr>
          <p:nvPr>
            <p:extLst>
              <p:ext uri="{D42A27DB-BD31-4B8C-83A1-F6EECF244321}">
                <p14:modId xmlns:p14="http://schemas.microsoft.com/office/powerpoint/2010/main" val="1142301648"/>
              </p:ext>
            </p:extLst>
          </p:nvPr>
        </p:nvGraphicFramePr>
        <p:xfrm>
          <a:off x="6280150" y="2057400"/>
          <a:ext cx="2482850" cy="909638"/>
        </p:xfrm>
        <a:graphic>
          <a:graphicData uri="http://schemas.openxmlformats.org/presentationml/2006/ole">
            <mc:AlternateContent xmlns:mc="http://schemas.openxmlformats.org/markup-compatibility/2006">
              <mc:Choice xmlns:v="urn:schemas-microsoft-com:vml" Requires="v">
                <p:oleObj spid="_x0000_s249672" name="Equation" r:id="rId11" imgW="1104840" imgH="444240" progId="Equation.3">
                  <p:embed/>
                </p:oleObj>
              </mc:Choice>
              <mc:Fallback>
                <p:oleObj name="Equation" r:id="rId11" imgW="1104840" imgH="444240" progId="Equation.3">
                  <p:embed/>
                  <p:pic>
                    <p:nvPicPr>
                      <p:cNvPr id="77835"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0150" y="2057400"/>
                        <a:ext cx="2482850" cy="9096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7836" name="Object 7"/>
          <p:cNvGraphicFramePr>
            <a:graphicFrameLocks noChangeAspect="1"/>
          </p:cNvGraphicFramePr>
          <p:nvPr>
            <p:extLst>
              <p:ext uri="{D42A27DB-BD31-4B8C-83A1-F6EECF244321}">
                <p14:modId xmlns:p14="http://schemas.microsoft.com/office/powerpoint/2010/main" val="122398355"/>
              </p:ext>
            </p:extLst>
          </p:nvPr>
        </p:nvGraphicFramePr>
        <p:xfrm>
          <a:off x="2957513" y="4224338"/>
          <a:ext cx="777875" cy="731837"/>
        </p:xfrm>
        <a:graphic>
          <a:graphicData uri="http://schemas.openxmlformats.org/presentationml/2006/ole">
            <mc:AlternateContent xmlns:mc="http://schemas.openxmlformats.org/markup-compatibility/2006">
              <mc:Choice xmlns:v="urn:schemas-microsoft-com:vml" Requires="v">
                <p:oleObj spid="_x0000_s249673" name="Equation" r:id="rId13" imgW="419040" imgH="431640" progId="Equation.3">
                  <p:embed/>
                </p:oleObj>
              </mc:Choice>
              <mc:Fallback>
                <p:oleObj name="Equation" r:id="rId13" imgW="419040" imgH="431640" progId="Equation.3">
                  <p:embed/>
                  <p:pic>
                    <p:nvPicPr>
                      <p:cNvPr id="77836"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7513" y="4224338"/>
                        <a:ext cx="777875" cy="7318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7837" name="Object 8"/>
          <p:cNvGraphicFramePr>
            <a:graphicFrameLocks noChangeAspect="1"/>
          </p:cNvGraphicFramePr>
          <p:nvPr>
            <p:extLst>
              <p:ext uri="{D42A27DB-BD31-4B8C-83A1-F6EECF244321}">
                <p14:modId xmlns:p14="http://schemas.microsoft.com/office/powerpoint/2010/main" val="752028823"/>
              </p:ext>
            </p:extLst>
          </p:nvPr>
        </p:nvGraphicFramePr>
        <p:xfrm>
          <a:off x="3743325" y="3924300"/>
          <a:ext cx="1179513" cy="1333500"/>
        </p:xfrm>
        <a:graphic>
          <a:graphicData uri="http://schemas.openxmlformats.org/presentationml/2006/ole">
            <mc:AlternateContent xmlns:mc="http://schemas.openxmlformats.org/markup-compatibility/2006">
              <mc:Choice xmlns:v="urn:schemas-microsoft-com:vml" Requires="v">
                <p:oleObj spid="_x0000_s249674" name="Equation" r:id="rId15" imgW="634680" imgH="787320" progId="Equation.3">
                  <p:embed/>
                </p:oleObj>
              </mc:Choice>
              <mc:Fallback>
                <p:oleObj name="Equation" r:id="rId15" imgW="634680" imgH="787320" progId="Equation.3">
                  <p:embed/>
                  <p:pic>
                    <p:nvPicPr>
                      <p:cNvPr id="77837"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3325" y="3924300"/>
                        <a:ext cx="1179513" cy="13335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7838" name="Object 9"/>
          <p:cNvGraphicFramePr>
            <a:graphicFrameLocks noChangeAspect="1"/>
          </p:cNvGraphicFramePr>
          <p:nvPr>
            <p:extLst>
              <p:ext uri="{D42A27DB-BD31-4B8C-83A1-F6EECF244321}">
                <p14:modId xmlns:p14="http://schemas.microsoft.com/office/powerpoint/2010/main" val="3927953087"/>
              </p:ext>
            </p:extLst>
          </p:nvPr>
        </p:nvGraphicFramePr>
        <p:xfrm>
          <a:off x="4930775" y="4225925"/>
          <a:ext cx="1155700" cy="730250"/>
        </p:xfrm>
        <a:graphic>
          <a:graphicData uri="http://schemas.openxmlformats.org/presentationml/2006/ole">
            <mc:AlternateContent xmlns:mc="http://schemas.openxmlformats.org/markup-compatibility/2006">
              <mc:Choice xmlns:v="urn:schemas-microsoft-com:vml" Requires="v">
                <p:oleObj spid="_x0000_s249675" name="Equation" r:id="rId17" imgW="622080" imgH="431640" progId="Equation.3">
                  <p:embed/>
                </p:oleObj>
              </mc:Choice>
              <mc:Fallback>
                <p:oleObj name="Equation" r:id="rId17" imgW="622080" imgH="431640" progId="Equation.3">
                  <p:embed/>
                  <p:pic>
                    <p:nvPicPr>
                      <p:cNvPr id="77838"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0775" y="4225925"/>
                        <a:ext cx="1155700" cy="7302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7839" name="Object 10"/>
          <p:cNvGraphicFramePr>
            <a:graphicFrameLocks noChangeAspect="1"/>
          </p:cNvGraphicFramePr>
          <p:nvPr>
            <p:extLst>
              <p:ext uri="{D42A27DB-BD31-4B8C-83A1-F6EECF244321}">
                <p14:modId xmlns:p14="http://schemas.microsoft.com/office/powerpoint/2010/main" val="3085769586"/>
              </p:ext>
            </p:extLst>
          </p:nvPr>
        </p:nvGraphicFramePr>
        <p:xfrm>
          <a:off x="2568575" y="5334000"/>
          <a:ext cx="5638800" cy="838200"/>
        </p:xfrm>
        <a:graphic>
          <a:graphicData uri="http://schemas.openxmlformats.org/presentationml/2006/ole">
            <mc:AlternateContent xmlns:mc="http://schemas.openxmlformats.org/markup-compatibility/2006">
              <mc:Choice xmlns:v="urn:schemas-microsoft-com:vml" Requires="v">
                <p:oleObj spid="_x0000_s249676" name="Equation" r:id="rId19" imgW="2997000" imgH="393480" progId="Equation.3">
                  <p:embed/>
                </p:oleObj>
              </mc:Choice>
              <mc:Fallback>
                <p:oleObj name="Equation" r:id="rId19" imgW="2997000" imgH="393480" progId="Equation.3">
                  <p:embed/>
                  <p:pic>
                    <p:nvPicPr>
                      <p:cNvPr id="77839"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8575" y="5334000"/>
                        <a:ext cx="5638800" cy="838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77840" name="AutoShape 16"/>
          <p:cNvSpPr>
            <a:spLocks noChangeArrowheads="1"/>
          </p:cNvSpPr>
          <p:nvPr/>
        </p:nvSpPr>
        <p:spPr bwMode="auto">
          <a:xfrm>
            <a:off x="990600" y="2971800"/>
            <a:ext cx="2133600" cy="838200"/>
          </a:xfrm>
          <a:prstGeom prst="rightArrow">
            <a:avLst>
              <a:gd name="adj1" fmla="val 50000"/>
              <a:gd name="adj2" fmla="val 63636"/>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b="1">
                <a:solidFill>
                  <a:srgbClr val="FF0000"/>
                </a:solidFill>
                <a:latin typeface="Arial Narrow" pitchFamily="-84" charset="0"/>
              </a:rPr>
              <a:t>Solving for M</a:t>
            </a:r>
            <a:r>
              <a:rPr lang="en-US" b="1" baseline="-25000">
                <a:solidFill>
                  <a:srgbClr val="FF0000"/>
                </a:solidFill>
                <a:latin typeface="Arial Narrow" pitchFamily="-84" charset="0"/>
              </a:rPr>
              <a:t>E</a:t>
            </a:r>
          </a:p>
        </p:txBody>
      </p:sp>
      <p:graphicFrame>
        <p:nvGraphicFramePr>
          <p:cNvPr id="77841" name="Object 11"/>
          <p:cNvGraphicFramePr>
            <a:graphicFrameLocks noChangeAspect="1"/>
          </p:cNvGraphicFramePr>
          <p:nvPr>
            <p:extLst>
              <p:ext uri="{D42A27DB-BD31-4B8C-83A1-F6EECF244321}">
                <p14:modId xmlns:p14="http://schemas.microsoft.com/office/powerpoint/2010/main" val="765015232"/>
              </p:ext>
            </p:extLst>
          </p:nvPr>
        </p:nvGraphicFramePr>
        <p:xfrm>
          <a:off x="4251325" y="2971800"/>
          <a:ext cx="777875" cy="777875"/>
        </p:xfrm>
        <a:graphic>
          <a:graphicData uri="http://schemas.openxmlformats.org/presentationml/2006/ole">
            <mc:AlternateContent xmlns:mc="http://schemas.openxmlformats.org/markup-compatibility/2006">
              <mc:Choice xmlns:v="urn:schemas-microsoft-com:vml" Requires="v">
                <p:oleObj spid="_x0000_s249677" name="Equation" r:id="rId21" imgW="380880" imgH="419040" progId="Equation.DSMT4">
                  <p:embed/>
                </p:oleObj>
              </mc:Choice>
              <mc:Fallback>
                <p:oleObj name="Equation" r:id="rId21" imgW="380880" imgH="419040" progId="Equation.DSMT4">
                  <p:embed/>
                  <p:pic>
                    <p:nvPicPr>
                      <p:cNvPr id="77841"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1325" y="2971800"/>
                        <a:ext cx="777875" cy="777875"/>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7842" name="Object 12"/>
          <p:cNvGraphicFramePr>
            <a:graphicFrameLocks noChangeAspect="1"/>
          </p:cNvGraphicFramePr>
          <p:nvPr>
            <p:extLst>
              <p:ext uri="{D42A27DB-BD31-4B8C-83A1-F6EECF244321}">
                <p14:modId xmlns:p14="http://schemas.microsoft.com/office/powerpoint/2010/main" val="3602957164"/>
              </p:ext>
            </p:extLst>
          </p:nvPr>
        </p:nvGraphicFramePr>
        <p:xfrm>
          <a:off x="373063" y="2144713"/>
          <a:ext cx="450850" cy="517525"/>
        </p:xfrm>
        <a:graphic>
          <a:graphicData uri="http://schemas.openxmlformats.org/presentationml/2006/ole">
            <mc:AlternateContent xmlns:mc="http://schemas.openxmlformats.org/markup-compatibility/2006">
              <mc:Choice xmlns:v="urn:schemas-microsoft-com:vml" Requires="v">
                <p:oleObj spid="_x0000_s249678" name="Equation" r:id="rId23" imgW="190440" imgH="241200" progId="Equation.3">
                  <p:embed/>
                </p:oleObj>
              </mc:Choice>
              <mc:Fallback>
                <p:oleObj name="Equation" r:id="rId23" imgW="190440" imgH="241200" progId="Equation.3">
                  <p:embed/>
                  <p:pic>
                    <p:nvPicPr>
                      <p:cNvPr id="77842"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063" y="2144713"/>
                        <a:ext cx="450850" cy="5175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7843" name="Object 13"/>
          <p:cNvGraphicFramePr>
            <a:graphicFrameLocks noChangeAspect="1"/>
          </p:cNvGraphicFramePr>
          <p:nvPr>
            <p:extLst>
              <p:ext uri="{D42A27DB-BD31-4B8C-83A1-F6EECF244321}">
                <p14:modId xmlns:p14="http://schemas.microsoft.com/office/powerpoint/2010/main" val="1152307261"/>
              </p:ext>
            </p:extLst>
          </p:nvPr>
        </p:nvGraphicFramePr>
        <p:xfrm>
          <a:off x="788988" y="2057400"/>
          <a:ext cx="1101725" cy="669925"/>
        </p:xfrm>
        <a:graphic>
          <a:graphicData uri="http://schemas.openxmlformats.org/presentationml/2006/ole">
            <mc:AlternateContent xmlns:mc="http://schemas.openxmlformats.org/markup-compatibility/2006">
              <mc:Choice xmlns:v="urn:schemas-microsoft-com:vml" Requires="v">
                <p:oleObj spid="_x0000_s249679" name="Equation" r:id="rId25" imgW="647640" imgH="431640" progId="Equation.3">
                  <p:embed/>
                </p:oleObj>
              </mc:Choice>
              <mc:Fallback>
                <p:oleObj name="Equation" r:id="rId25" imgW="647640" imgH="431640" progId="Equation.3">
                  <p:embed/>
                  <p:pic>
                    <p:nvPicPr>
                      <p:cNvPr id="77843"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8988" y="2057400"/>
                        <a:ext cx="1101725" cy="6699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77844" name="Object 14"/>
          <p:cNvGraphicFramePr>
            <a:graphicFrameLocks noChangeAspect="1"/>
          </p:cNvGraphicFramePr>
          <p:nvPr>
            <p:extLst>
              <p:ext uri="{D42A27DB-BD31-4B8C-83A1-F6EECF244321}">
                <p14:modId xmlns:p14="http://schemas.microsoft.com/office/powerpoint/2010/main" val="3585782676"/>
              </p:ext>
            </p:extLst>
          </p:nvPr>
        </p:nvGraphicFramePr>
        <p:xfrm>
          <a:off x="2043113" y="2281238"/>
          <a:ext cx="623887" cy="255587"/>
        </p:xfrm>
        <a:graphic>
          <a:graphicData uri="http://schemas.openxmlformats.org/presentationml/2006/ole">
            <mc:AlternateContent xmlns:mc="http://schemas.openxmlformats.org/markup-compatibility/2006">
              <mc:Choice xmlns:v="urn:schemas-microsoft-com:vml" Requires="v">
                <p:oleObj spid="_x0000_s249680" name="Equation" r:id="rId27" imgW="368280" imgH="164880" progId="Equation.DSMT4">
                  <p:embed/>
                </p:oleObj>
              </mc:Choice>
              <mc:Fallback>
                <p:oleObj name="Equation" r:id="rId27" imgW="368280" imgH="164880" progId="Equation.DSMT4">
                  <p:embed/>
                  <p:pic>
                    <p:nvPicPr>
                      <p:cNvPr id="77844"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43113" y="2281238"/>
                        <a:ext cx="623887" cy="2555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77845" name="AutoShape 21"/>
          <p:cNvSpPr>
            <a:spLocks noChangeArrowheads="1"/>
          </p:cNvSpPr>
          <p:nvPr/>
        </p:nvSpPr>
        <p:spPr bwMode="auto">
          <a:xfrm>
            <a:off x="2819400" y="2133600"/>
            <a:ext cx="1600200" cy="609600"/>
          </a:xfrm>
          <a:prstGeom prst="rightArrow">
            <a:avLst>
              <a:gd name="adj1" fmla="val 50000"/>
              <a:gd name="adj2" fmla="val 65625"/>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sz="1600" b="1">
                <a:solidFill>
                  <a:srgbClr val="FF0000"/>
                </a:solidFill>
                <a:latin typeface="Arial Narrow" pitchFamily="-84" charset="0"/>
              </a:rPr>
              <a:t>Solving for g</a:t>
            </a:r>
            <a:endParaRPr lang="en-US" sz="1600" b="1" baseline="-25000">
              <a:solidFill>
                <a:srgbClr val="FF0000"/>
              </a:solidFill>
              <a:latin typeface="Arial Narrow" pitchFamily="-84" charset="0"/>
            </a:endParaRPr>
          </a:p>
        </p:txBody>
      </p:sp>
      <p:sp>
        <p:nvSpPr>
          <p:cNvPr id="43032" name="Footer Placeholder 23"/>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Tree>
    <p:extLst>
      <p:ext uri="{BB962C8B-B14F-4D97-AF65-F5344CB8AC3E}">
        <p14:creationId xmlns:p14="http://schemas.microsoft.com/office/powerpoint/2010/main" val="220552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7828"/>
                                        </p:tgtEl>
                                        <p:attrNameLst>
                                          <p:attrName>style.visibility</p:attrName>
                                        </p:attrNameLst>
                                      </p:cBhvr>
                                      <p:to>
                                        <p:strVal val="visible"/>
                                      </p:to>
                                    </p:set>
                                    <p:animEffect transition="in" filter="wipe(left)">
                                      <p:cBhvr>
                                        <p:cTn id="7" dur="500"/>
                                        <p:tgtEl>
                                          <p:spTgt spid="778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7830">
                                            <p:txEl>
                                              <p:pRg st="0" end="0"/>
                                            </p:txEl>
                                          </p:spTgt>
                                        </p:tgtEl>
                                        <p:attrNameLst>
                                          <p:attrName>style.visibility</p:attrName>
                                        </p:attrNameLst>
                                      </p:cBhvr>
                                      <p:to>
                                        <p:strVal val="visible"/>
                                      </p:to>
                                    </p:set>
                                    <p:animEffect transition="in" filter="wipe(left)">
                                      <p:cBhvr>
                                        <p:cTn id="12" dur="500"/>
                                        <p:tgtEl>
                                          <p:spTgt spid="778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7842"/>
                                        </p:tgtEl>
                                        <p:attrNameLst>
                                          <p:attrName>style.visibility</p:attrName>
                                        </p:attrNameLst>
                                      </p:cBhvr>
                                      <p:to>
                                        <p:strVal val="visible"/>
                                      </p:to>
                                    </p:set>
                                    <p:animEffect transition="in" filter="wipe(left)">
                                      <p:cBhvr>
                                        <p:cTn id="17" dur="500"/>
                                        <p:tgtEl>
                                          <p:spTgt spid="77842"/>
                                        </p:tgtEl>
                                      </p:cBhvr>
                                    </p:animEffect>
                                  </p:childTnLst>
                                </p:cTn>
                              </p:par>
                            </p:childTnLst>
                          </p:cTn>
                        </p:par>
                        <p:par>
                          <p:cTn id="18" fill="hold">
                            <p:stCondLst>
                              <p:cond delay="5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77843"/>
                                        </p:tgtEl>
                                        <p:attrNameLst>
                                          <p:attrName>style.visibility</p:attrName>
                                        </p:attrNameLst>
                                      </p:cBhvr>
                                      <p:to>
                                        <p:strVal val="visible"/>
                                      </p:to>
                                    </p:set>
                                    <p:animEffect transition="in" filter="wipe(left)">
                                      <p:cBhvr>
                                        <p:cTn id="21" dur="500"/>
                                        <p:tgtEl>
                                          <p:spTgt spid="77843"/>
                                        </p:tgtEl>
                                      </p:cBhvr>
                                    </p:animEffect>
                                  </p:childTnLst>
                                </p:cTn>
                              </p:par>
                            </p:childTnLst>
                          </p:cTn>
                        </p:par>
                        <p:par>
                          <p:cTn id="22" fill="hold">
                            <p:stCondLst>
                              <p:cond delay="10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77844"/>
                                        </p:tgtEl>
                                        <p:attrNameLst>
                                          <p:attrName>style.visibility</p:attrName>
                                        </p:attrNameLst>
                                      </p:cBhvr>
                                      <p:to>
                                        <p:strVal val="visible"/>
                                      </p:to>
                                    </p:set>
                                    <p:animEffect transition="in" filter="wipe(left)">
                                      <p:cBhvr>
                                        <p:cTn id="25" dur="500"/>
                                        <p:tgtEl>
                                          <p:spTgt spid="7784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77845"/>
                                        </p:tgtEl>
                                        <p:attrNameLst>
                                          <p:attrName>style.visibility</p:attrName>
                                        </p:attrNameLst>
                                      </p:cBhvr>
                                      <p:to>
                                        <p:strVal val="visible"/>
                                      </p:to>
                                    </p:set>
                                    <p:animEffect transition="in" filter="wipe(left)">
                                      <p:cBhvr>
                                        <p:cTn id="30" dur="500"/>
                                        <p:tgtEl>
                                          <p:spTgt spid="778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77829"/>
                                        </p:tgtEl>
                                        <p:attrNameLst>
                                          <p:attrName>style.visibility</p:attrName>
                                        </p:attrNameLst>
                                      </p:cBhvr>
                                      <p:to>
                                        <p:strVal val="visible"/>
                                      </p:to>
                                    </p:set>
                                    <p:animEffect transition="in" filter="wipe(left)">
                                      <p:cBhvr>
                                        <p:cTn id="35" dur="500"/>
                                        <p:tgtEl>
                                          <p:spTgt spid="778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77834"/>
                                        </p:tgtEl>
                                        <p:attrNameLst>
                                          <p:attrName>style.visibility</p:attrName>
                                        </p:attrNameLst>
                                      </p:cBhvr>
                                      <p:to>
                                        <p:strVal val="visible"/>
                                      </p:to>
                                    </p:set>
                                    <p:animEffect transition="in" filter="wipe(left)">
                                      <p:cBhvr>
                                        <p:cTn id="40" dur="500"/>
                                        <p:tgtEl>
                                          <p:spTgt spid="778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77835"/>
                                        </p:tgtEl>
                                        <p:attrNameLst>
                                          <p:attrName>style.visibility</p:attrName>
                                        </p:attrNameLst>
                                      </p:cBhvr>
                                      <p:to>
                                        <p:strVal val="visible"/>
                                      </p:to>
                                    </p:set>
                                    <p:animEffect transition="in" filter="wipe(left)">
                                      <p:cBhvr>
                                        <p:cTn id="45" dur="500"/>
                                        <p:tgtEl>
                                          <p:spTgt spid="778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77840"/>
                                        </p:tgtEl>
                                        <p:attrNameLst>
                                          <p:attrName>style.visibility</p:attrName>
                                        </p:attrNameLst>
                                      </p:cBhvr>
                                      <p:to>
                                        <p:strVal val="visible"/>
                                      </p:to>
                                    </p:set>
                                    <p:animEffect transition="in" filter="wipe(left)">
                                      <p:cBhvr>
                                        <p:cTn id="50" dur="500"/>
                                        <p:tgtEl>
                                          <p:spTgt spid="778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77831"/>
                                        </p:tgtEl>
                                        <p:attrNameLst>
                                          <p:attrName>style.visibility</p:attrName>
                                        </p:attrNameLst>
                                      </p:cBhvr>
                                      <p:to>
                                        <p:strVal val="visible"/>
                                      </p:to>
                                    </p:set>
                                    <p:animEffect transition="in" filter="wipe(left)">
                                      <p:cBhvr>
                                        <p:cTn id="55" dur="500"/>
                                        <p:tgtEl>
                                          <p:spTgt spid="778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77841"/>
                                        </p:tgtEl>
                                        <p:attrNameLst>
                                          <p:attrName>style.visibility</p:attrName>
                                        </p:attrNameLst>
                                      </p:cBhvr>
                                      <p:to>
                                        <p:strVal val="visible"/>
                                      </p:to>
                                    </p:set>
                                    <p:animEffect transition="in" filter="wipe(left)">
                                      <p:cBhvr>
                                        <p:cTn id="60" dur="500"/>
                                        <p:tgtEl>
                                          <p:spTgt spid="77841"/>
                                        </p:tgtEl>
                                      </p:cBhvr>
                                    </p:animEffect>
                                  </p:childTnLst>
                                </p:cTn>
                              </p:par>
                            </p:childTnLst>
                          </p:cTn>
                        </p:par>
                        <p:par>
                          <p:cTn id="61" fill="hold">
                            <p:stCondLst>
                              <p:cond delay="500"/>
                            </p:stCondLst>
                            <p:childTnLst>
                              <p:par>
                                <p:cTn id="62" presetID="53" presetClass="entr" presetSubtype="0" fill="hold" grpId="0" nodeType="afterEffect">
                                  <p:stCondLst>
                                    <p:cond delay="0"/>
                                  </p:stCondLst>
                                  <p:iterate type="wd">
                                    <p:tmPct val="10000"/>
                                  </p:iterate>
                                  <p:childTnLst>
                                    <p:set>
                                      <p:cBhvr>
                                        <p:cTn id="63" dur="1" fill="hold">
                                          <p:stCondLst>
                                            <p:cond delay="0"/>
                                          </p:stCondLst>
                                        </p:cTn>
                                        <p:tgtEl>
                                          <p:spTgt spid="77826"/>
                                        </p:tgtEl>
                                        <p:attrNameLst>
                                          <p:attrName>style.visibility</p:attrName>
                                        </p:attrNameLst>
                                      </p:cBhvr>
                                      <p:to>
                                        <p:strVal val="visible"/>
                                      </p:to>
                                    </p:set>
                                    <p:anim calcmode="lin" valueType="num">
                                      <p:cBhvr>
                                        <p:cTn id="64" dur="500" fill="hold"/>
                                        <p:tgtEl>
                                          <p:spTgt spid="77826"/>
                                        </p:tgtEl>
                                        <p:attrNameLst>
                                          <p:attrName>ppt_w</p:attrName>
                                        </p:attrNameLst>
                                      </p:cBhvr>
                                      <p:tavLst>
                                        <p:tav tm="0">
                                          <p:val>
                                            <p:fltVal val="0"/>
                                          </p:val>
                                        </p:tav>
                                        <p:tav tm="100000">
                                          <p:val>
                                            <p:strVal val="#ppt_w"/>
                                          </p:val>
                                        </p:tav>
                                      </p:tavLst>
                                    </p:anim>
                                    <p:anim calcmode="lin" valueType="num">
                                      <p:cBhvr>
                                        <p:cTn id="65" dur="500" fill="hold"/>
                                        <p:tgtEl>
                                          <p:spTgt spid="77826"/>
                                        </p:tgtEl>
                                        <p:attrNameLst>
                                          <p:attrName>ppt_h</p:attrName>
                                        </p:attrNameLst>
                                      </p:cBhvr>
                                      <p:tavLst>
                                        <p:tav tm="0">
                                          <p:val>
                                            <p:fltVal val="0"/>
                                          </p:val>
                                        </p:tav>
                                        <p:tav tm="100000">
                                          <p:val>
                                            <p:strVal val="#ppt_h"/>
                                          </p:val>
                                        </p:tav>
                                      </p:tavLst>
                                    </p:anim>
                                    <p:animEffect transition="in" filter="fade">
                                      <p:cBhvr>
                                        <p:cTn id="66" dur="500"/>
                                        <p:tgtEl>
                                          <p:spTgt spid="778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77832">
                                            <p:txEl>
                                              <p:pRg st="0" end="0"/>
                                            </p:txEl>
                                          </p:spTgt>
                                        </p:tgtEl>
                                        <p:attrNameLst>
                                          <p:attrName>style.visibility</p:attrName>
                                        </p:attrNameLst>
                                      </p:cBhvr>
                                      <p:to>
                                        <p:strVal val="visible"/>
                                      </p:to>
                                    </p:set>
                                    <p:animEffect transition="in" filter="wipe(left)">
                                      <p:cBhvr>
                                        <p:cTn id="71" dur="500"/>
                                        <p:tgtEl>
                                          <p:spTgt spid="77832">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77833"/>
                                        </p:tgtEl>
                                        <p:attrNameLst>
                                          <p:attrName>style.visibility</p:attrName>
                                        </p:attrNameLst>
                                      </p:cBhvr>
                                      <p:to>
                                        <p:strVal val="visible"/>
                                      </p:to>
                                    </p:set>
                                    <p:animEffect transition="in" filter="wipe(left)">
                                      <p:cBhvr>
                                        <p:cTn id="76" dur="500"/>
                                        <p:tgtEl>
                                          <p:spTgt spid="7783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77836"/>
                                        </p:tgtEl>
                                        <p:attrNameLst>
                                          <p:attrName>style.visibility</p:attrName>
                                        </p:attrNameLst>
                                      </p:cBhvr>
                                      <p:to>
                                        <p:strVal val="visible"/>
                                      </p:to>
                                    </p:set>
                                    <p:animEffect transition="in" filter="wipe(left)">
                                      <p:cBhvr>
                                        <p:cTn id="81" dur="500"/>
                                        <p:tgtEl>
                                          <p:spTgt spid="7783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77837"/>
                                        </p:tgtEl>
                                        <p:attrNameLst>
                                          <p:attrName>style.visibility</p:attrName>
                                        </p:attrNameLst>
                                      </p:cBhvr>
                                      <p:to>
                                        <p:strVal val="visible"/>
                                      </p:to>
                                    </p:set>
                                    <p:animEffect transition="in" filter="wipe(left)">
                                      <p:cBhvr>
                                        <p:cTn id="86" dur="500"/>
                                        <p:tgtEl>
                                          <p:spTgt spid="7783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77838"/>
                                        </p:tgtEl>
                                        <p:attrNameLst>
                                          <p:attrName>style.visibility</p:attrName>
                                        </p:attrNameLst>
                                      </p:cBhvr>
                                      <p:to>
                                        <p:strVal val="visible"/>
                                      </p:to>
                                    </p:set>
                                    <p:animEffect transition="in" filter="wipe(left)">
                                      <p:cBhvr>
                                        <p:cTn id="91" dur="500"/>
                                        <p:tgtEl>
                                          <p:spTgt spid="7783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77839"/>
                                        </p:tgtEl>
                                        <p:attrNameLst>
                                          <p:attrName>style.visibility</p:attrName>
                                        </p:attrNameLst>
                                      </p:cBhvr>
                                      <p:to>
                                        <p:strVal val="visible"/>
                                      </p:to>
                                    </p:set>
                                    <p:animEffect transition="in" filter="wipe(left)">
                                      <p:cBhvr>
                                        <p:cTn id="96" dur="500"/>
                                        <p:tgtEl>
                                          <p:spTgt spid="77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8" grpId="0" animBg="1" autoUpdateAnimBg="0"/>
      <p:bldP spid="77830" grpId="0" build="p" autoUpdateAnimBg="0"/>
      <p:bldP spid="77832" grpId="0" build="p" autoUpdateAnimBg="0"/>
      <p:bldP spid="77840" grpId="0" animBg="1"/>
      <p:bldP spid="7784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254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254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7E9639-FC36-9E41-8E0B-16E8DB3CA662}"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grpSp>
        <p:nvGrpSpPr>
          <p:cNvPr id="2" name="Group 2"/>
          <p:cNvGrpSpPr>
            <a:grpSpLocks/>
          </p:cNvGrpSpPr>
          <p:nvPr/>
        </p:nvGrpSpPr>
        <p:grpSpPr bwMode="auto">
          <a:xfrm>
            <a:off x="6096000" y="2057400"/>
            <a:ext cx="2036763" cy="1981200"/>
            <a:chOff x="3840" y="1392"/>
            <a:chExt cx="1283" cy="1248"/>
          </a:xfrm>
        </p:grpSpPr>
        <p:sp>
          <p:nvSpPr>
            <p:cNvPr id="22581" name="Line 3"/>
            <p:cNvSpPr>
              <a:spLocks noChangeShapeType="1"/>
            </p:cNvSpPr>
            <p:nvPr/>
          </p:nvSpPr>
          <p:spPr bwMode="auto">
            <a:xfrm>
              <a:off x="3840" y="2064"/>
              <a:ext cx="105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82" name="Line 4"/>
            <p:cNvSpPr>
              <a:spLocks noChangeShapeType="1"/>
            </p:cNvSpPr>
            <p:nvPr/>
          </p:nvSpPr>
          <p:spPr bwMode="auto">
            <a:xfrm rot="-5400000">
              <a:off x="3528" y="2040"/>
              <a:ext cx="1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83" name="Text Box 5"/>
            <p:cNvSpPr txBox="1">
              <a:spLocks noChangeArrowheads="1"/>
            </p:cNvSpPr>
            <p:nvPr/>
          </p:nvSpPr>
          <p:spPr bwMode="auto">
            <a:xfrm>
              <a:off x="4934" y="1975"/>
              <a:ext cx="18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x</a:t>
              </a:r>
            </a:p>
          </p:txBody>
        </p:sp>
        <p:sp>
          <p:nvSpPr>
            <p:cNvPr id="22584" name="Text Box 6"/>
            <p:cNvSpPr txBox="1">
              <a:spLocks noChangeArrowheads="1"/>
            </p:cNvSpPr>
            <p:nvPr/>
          </p:nvSpPr>
          <p:spPr bwMode="auto">
            <a:xfrm>
              <a:off x="3888" y="1392"/>
              <a:ext cx="18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y</a:t>
              </a:r>
            </a:p>
          </p:txBody>
        </p:sp>
      </p:grpSp>
      <p:sp>
        <p:nvSpPr>
          <p:cNvPr id="22543" name="Rectangle 7"/>
          <p:cNvSpPr>
            <a:spLocks noGrp="1" noChangeArrowheads="1"/>
          </p:cNvSpPr>
          <p:nvPr>
            <p:ph type="title"/>
          </p:nvPr>
        </p:nvSpPr>
        <p:spPr>
          <a:xfrm>
            <a:off x="685800" y="152400"/>
            <a:ext cx="7772400" cy="457200"/>
          </a:xfrm>
        </p:spPr>
        <p:txBody>
          <a:bodyPr/>
          <a:lstStyle/>
          <a:p>
            <a:r>
              <a:rPr lang="en-US" dirty="0">
                <a:latin typeface="Arial Narrow" charset="0"/>
                <a:ea typeface="ＭＳ Ｐゴシック" charset="0"/>
                <a:cs typeface="ＭＳ Ｐゴシック" charset="0"/>
              </a:rPr>
              <a:t>Work Done by a Constant Force</a:t>
            </a:r>
          </a:p>
        </p:txBody>
      </p:sp>
      <p:sp>
        <p:nvSpPr>
          <p:cNvPr id="571400" name="Text Box 8"/>
          <p:cNvSpPr txBox="1">
            <a:spLocks noChangeArrowheads="1"/>
          </p:cNvSpPr>
          <p:nvPr/>
        </p:nvSpPr>
        <p:spPr bwMode="auto">
          <a:xfrm>
            <a:off x="304800" y="750888"/>
            <a:ext cx="8610600" cy="1077912"/>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dirty="0">
                <a:solidFill>
                  <a:schemeClr val="accent2"/>
                </a:solidFill>
                <a:latin typeface="Monotype Corsiva" charset="0"/>
              </a:rPr>
              <a:t>A meaningful work in physics is done only when the net   forces exerted on an object </a:t>
            </a:r>
            <a:r>
              <a:rPr lang="en-US" sz="3200" b="1" u="sng" dirty="0">
                <a:solidFill>
                  <a:srgbClr val="FF0000"/>
                </a:solidFill>
                <a:latin typeface="Monotype Corsiva" charset="0"/>
              </a:rPr>
              <a:t>changes the energy of the object</a:t>
            </a:r>
            <a:r>
              <a:rPr lang="en-US" sz="3200" dirty="0">
                <a:solidFill>
                  <a:schemeClr val="accent2"/>
                </a:solidFill>
                <a:latin typeface="Monotype Corsiva" charset="0"/>
              </a:rPr>
              <a:t>.</a:t>
            </a:r>
            <a:endParaRPr lang="en-US" sz="3200" dirty="0">
              <a:solidFill>
                <a:schemeClr val="accent2"/>
              </a:solidFill>
              <a:latin typeface="Arial Narrow" charset="0"/>
            </a:endParaRPr>
          </a:p>
        </p:txBody>
      </p:sp>
      <p:sp>
        <p:nvSpPr>
          <p:cNvPr id="571401" name="Line 9"/>
          <p:cNvSpPr>
            <a:spLocks noChangeShapeType="1"/>
          </p:cNvSpPr>
          <p:nvPr/>
        </p:nvSpPr>
        <p:spPr bwMode="auto">
          <a:xfrm>
            <a:off x="762000" y="3281363"/>
            <a:ext cx="2133600" cy="0"/>
          </a:xfrm>
          <a:prstGeom prst="line">
            <a:avLst/>
          </a:prstGeom>
          <a:noFill/>
          <a:ln w="762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1402" name="Rectangle 10"/>
          <p:cNvSpPr>
            <a:spLocks noChangeArrowheads="1"/>
          </p:cNvSpPr>
          <p:nvPr/>
        </p:nvSpPr>
        <p:spPr bwMode="auto">
          <a:xfrm>
            <a:off x="762000" y="26717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1"/>
          <p:cNvGrpSpPr>
            <a:grpSpLocks/>
          </p:cNvGrpSpPr>
          <p:nvPr/>
        </p:nvGrpSpPr>
        <p:grpSpPr bwMode="auto">
          <a:xfrm>
            <a:off x="1371600" y="2209800"/>
            <a:ext cx="762000" cy="690563"/>
            <a:chOff x="1104" y="1773"/>
            <a:chExt cx="480" cy="435"/>
          </a:xfrm>
        </p:grpSpPr>
        <p:sp>
          <p:nvSpPr>
            <p:cNvPr id="22579" name="Line 12"/>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80" name="Text Box 13"/>
            <p:cNvSpPr txBox="1">
              <a:spLocks noChangeArrowheads="1"/>
            </p:cNvSpPr>
            <p:nvPr/>
          </p:nvSpPr>
          <p:spPr bwMode="auto">
            <a:xfrm>
              <a:off x="1200" y="1773"/>
              <a:ext cx="22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4"/>
          <p:cNvGrpSpPr>
            <a:grpSpLocks/>
          </p:cNvGrpSpPr>
          <p:nvPr/>
        </p:nvGrpSpPr>
        <p:grpSpPr bwMode="auto">
          <a:xfrm>
            <a:off x="1371600" y="2519363"/>
            <a:ext cx="763588" cy="461962"/>
            <a:chOff x="1104" y="1968"/>
            <a:chExt cx="481" cy="291"/>
          </a:xfrm>
        </p:grpSpPr>
        <p:sp>
          <p:nvSpPr>
            <p:cNvPr id="22575" name="Line 15"/>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2576" name="Group 16"/>
            <p:cNvGrpSpPr>
              <a:grpSpLocks/>
            </p:cNvGrpSpPr>
            <p:nvPr/>
          </p:nvGrpSpPr>
          <p:grpSpPr bwMode="auto">
            <a:xfrm>
              <a:off x="1344" y="1968"/>
              <a:ext cx="241" cy="291"/>
              <a:chOff x="2256" y="1968"/>
              <a:chExt cx="241" cy="291"/>
            </a:xfrm>
          </p:grpSpPr>
          <p:sp>
            <p:nvSpPr>
              <p:cNvPr id="22577" name="AutoShape 17"/>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78" name="Text Box 18"/>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pSp>
      <p:sp>
        <p:nvSpPr>
          <p:cNvPr id="571411" name="AutoShape 19"/>
          <p:cNvSpPr>
            <a:spLocks noChangeArrowheads="1"/>
          </p:cNvSpPr>
          <p:nvPr/>
        </p:nvSpPr>
        <p:spPr bwMode="auto">
          <a:xfrm>
            <a:off x="3352800" y="2209800"/>
            <a:ext cx="1828800" cy="1524000"/>
          </a:xfrm>
          <a:prstGeom prst="rightArrow">
            <a:avLst>
              <a:gd name="adj1" fmla="val 50000"/>
              <a:gd name="adj2" fmla="val 30000"/>
            </a:avLst>
          </a:prstGeom>
          <a:solidFill>
            <a:srgbClr val="FFFF99"/>
          </a:solidFill>
          <a:ln w="38100">
            <a:solidFill>
              <a:srgbClr val="A50021"/>
            </a:solidFill>
            <a:miter lim="800000"/>
            <a:headEnd/>
            <a:tailEnd/>
          </a:ln>
        </p:spPr>
        <p:txBody>
          <a:bodyPr wrap="none" anchor="ctr"/>
          <a:lstStyle/>
          <a:p>
            <a:pPr algn="ctr"/>
            <a:r>
              <a:rPr lang="en-US" b="1">
                <a:solidFill>
                  <a:srgbClr val="A50021"/>
                </a:solidFill>
                <a:latin typeface="Arial Narrow" charset="0"/>
              </a:rPr>
              <a:t>Free Body </a:t>
            </a:r>
          </a:p>
          <a:p>
            <a:pPr algn="ctr"/>
            <a:r>
              <a:rPr lang="en-US" b="1">
                <a:solidFill>
                  <a:srgbClr val="A50021"/>
                </a:solidFill>
                <a:latin typeface="Arial Narrow" charset="0"/>
              </a:rPr>
              <a:t>Diagram</a:t>
            </a:r>
          </a:p>
        </p:txBody>
      </p:sp>
      <p:sp>
        <p:nvSpPr>
          <p:cNvPr id="571412" name="Rectangle 20"/>
          <p:cNvSpPr>
            <a:spLocks noChangeArrowheads="1"/>
          </p:cNvSpPr>
          <p:nvPr/>
        </p:nvSpPr>
        <p:spPr bwMode="auto">
          <a:xfrm>
            <a:off x="2286000" y="26670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6" name="Group 21"/>
          <p:cNvGrpSpPr>
            <a:grpSpLocks/>
          </p:cNvGrpSpPr>
          <p:nvPr/>
        </p:nvGrpSpPr>
        <p:grpSpPr bwMode="auto">
          <a:xfrm>
            <a:off x="1066800" y="3276600"/>
            <a:ext cx="1524000" cy="484188"/>
            <a:chOff x="672" y="2256"/>
            <a:chExt cx="960" cy="305"/>
          </a:xfrm>
        </p:grpSpPr>
        <p:sp>
          <p:nvSpPr>
            <p:cNvPr id="22571" name="Line 22"/>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2" name="Line 23"/>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3" name="Line 24"/>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74" name="Text Box 25"/>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pSp>
        <p:nvGrpSpPr>
          <p:cNvPr id="7" name="Group 26"/>
          <p:cNvGrpSpPr>
            <a:grpSpLocks/>
          </p:cNvGrpSpPr>
          <p:nvPr/>
        </p:nvGrpSpPr>
        <p:grpSpPr bwMode="auto">
          <a:xfrm>
            <a:off x="6553200" y="3124200"/>
            <a:ext cx="982663" cy="762000"/>
            <a:chOff x="4128" y="2064"/>
            <a:chExt cx="619" cy="480"/>
          </a:xfrm>
        </p:grpSpPr>
        <p:sp>
          <p:nvSpPr>
            <p:cNvPr id="22570" name="Line 27"/>
            <p:cNvSpPr>
              <a:spLocks noChangeShapeType="1"/>
            </p:cNvSpPr>
            <p:nvPr/>
          </p:nvSpPr>
          <p:spPr bwMode="auto">
            <a:xfrm>
              <a:off x="4128" y="2064"/>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2538" name="Object 10"/>
            <p:cNvGraphicFramePr>
              <a:graphicFrameLocks noChangeAspect="1"/>
            </p:cNvGraphicFramePr>
            <p:nvPr/>
          </p:nvGraphicFramePr>
          <p:xfrm>
            <a:off x="4229" y="2304"/>
            <a:ext cx="518" cy="240"/>
          </p:xfrm>
          <a:graphic>
            <a:graphicData uri="http://schemas.openxmlformats.org/presentationml/2006/ole">
              <mc:AlternateContent xmlns:mc="http://schemas.openxmlformats.org/markup-compatibility/2006">
                <mc:Choice xmlns:v="urn:schemas-microsoft-com:vml" Requires="v">
                  <p:oleObj spid="_x0000_s273672" name="Equation" r:id="rId3" imgW="647700" imgH="254000" progId="Equation.DSMT4">
                    <p:embed/>
                  </p:oleObj>
                </mc:Choice>
                <mc:Fallback>
                  <p:oleObj name="Equation" r:id="rId3" imgW="647700" imgH="254000" progId="Equation.DSMT4">
                    <p:embed/>
                    <p:pic>
                      <p:nvPicPr>
                        <p:cNvPr id="22538" name="Object 10"/>
                        <p:cNvPicPr>
                          <a:picLocks noChangeAspect="1" noChangeArrowheads="1"/>
                        </p:cNvPicPr>
                        <p:nvPr/>
                      </p:nvPicPr>
                      <p:blipFill>
                        <a:blip r:embed="rId4"/>
                        <a:srcRect/>
                        <a:stretch>
                          <a:fillRect/>
                        </a:stretch>
                      </p:blipFill>
                      <p:spPr bwMode="auto">
                        <a:xfrm>
                          <a:off x="4229" y="2304"/>
                          <a:ext cx="518" cy="24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29"/>
          <p:cNvGrpSpPr>
            <a:grpSpLocks/>
          </p:cNvGrpSpPr>
          <p:nvPr/>
        </p:nvGrpSpPr>
        <p:grpSpPr bwMode="auto">
          <a:xfrm>
            <a:off x="6553200" y="2362200"/>
            <a:ext cx="382588" cy="800100"/>
            <a:chOff x="4128" y="1560"/>
            <a:chExt cx="241" cy="504"/>
          </a:xfrm>
        </p:grpSpPr>
        <p:sp>
          <p:nvSpPr>
            <p:cNvPr id="22569" name="Line 30"/>
            <p:cNvSpPr>
              <a:spLocks noChangeShapeType="1"/>
            </p:cNvSpPr>
            <p:nvPr/>
          </p:nvSpPr>
          <p:spPr bwMode="auto">
            <a:xfrm flipV="1">
              <a:off x="4128" y="1680"/>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2537" name="Object 9"/>
            <p:cNvGraphicFramePr>
              <a:graphicFrameLocks noChangeAspect="1"/>
            </p:cNvGraphicFramePr>
            <p:nvPr/>
          </p:nvGraphicFramePr>
          <p:xfrm>
            <a:off x="4176" y="1560"/>
            <a:ext cx="193" cy="216"/>
          </p:xfrm>
          <a:graphic>
            <a:graphicData uri="http://schemas.openxmlformats.org/presentationml/2006/ole">
              <mc:AlternateContent xmlns:mc="http://schemas.openxmlformats.org/markup-compatibility/2006">
                <mc:Choice xmlns:v="urn:schemas-microsoft-com:vml" Requires="v">
                  <p:oleObj spid="_x0000_s273673" name="Equation" r:id="rId5" imgW="241200" imgH="228600" progId="Equation.DSMT4">
                    <p:embed/>
                  </p:oleObj>
                </mc:Choice>
                <mc:Fallback>
                  <p:oleObj name="Equation" r:id="rId5" imgW="241200" imgH="228600" progId="Equation.DSMT4">
                    <p:embed/>
                    <p:pic>
                      <p:nvPicPr>
                        <p:cNvPr id="2253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560"/>
                          <a:ext cx="193" cy="216"/>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 name="Group 32"/>
          <p:cNvGrpSpPr>
            <a:grpSpLocks/>
          </p:cNvGrpSpPr>
          <p:nvPr/>
        </p:nvGrpSpPr>
        <p:grpSpPr bwMode="auto">
          <a:xfrm>
            <a:off x="6477000" y="2286000"/>
            <a:ext cx="1339850" cy="919163"/>
            <a:chOff x="4058" y="1536"/>
            <a:chExt cx="844" cy="579"/>
          </a:xfrm>
        </p:grpSpPr>
        <p:sp>
          <p:nvSpPr>
            <p:cNvPr id="22565" name="Line 33"/>
            <p:cNvSpPr>
              <a:spLocks noChangeShapeType="1"/>
            </p:cNvSpPr>
            <p:nvPr/>
          </p:nvSpPr>
          <p:spPr bwMode="auto">
            <a:xfrm rot="-7322218">
              <a:off x="4394" y="1555"/>
              <a:ext cx="0" cy="67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2566" name="Group 34"/>
            <p:cNvGrpSpPr>
              <a:grpSpLocks/>
            </p:cNvGrpSpPr>
            <p:nvPr/>
          </p:nvGrpSpPr>
          <p:grpSpPr bwMode="auto">
            <a:xfrm>
              <a:off x="4368" y="1824"/>
              <a:ext cx="241" cy="291"/>
              <a:chOff x="2256" y="1968"/>
              <a:chExt cx="241" cy="291"/>
            </a:xfrm>
          </p:grpSpPr>
          <p:sp>
            <p:nvSpPr>
              <p:cNvPr id="22567" name="AutoShape 35"/>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68" name="Text Box 36"/>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aphicFrame>
          <p:nvGraphicFramePr>
            <p:cNvPr id="22536" name="Object 8"/>
            <p:cNvGraphicFramePr>
              <a:graphicFrameLocks noChangeAspect="1"/>
            </p:cNvGraphicFramePr>
            <p:nvPr/>
          </p:nvGraphicFramePr>
          <p:xfrm>
            <a:off x="4716" y="1536"/>
            <a:ext cx="186" cy="287"/>
          </p:xfrm>
          <a:graphic>
            <a:graphicData uri="http://schemas.openxmlformats.org/presentationml/2006/ole">
              <mc:AlternateContent xmlns:mc="http://schemas.openxmlformats.org/markup-compatibility/2006">
                <mc:Choice xmlns:v="urn:schemas-microsoft-com:vml" Requires="v">
                  <p:oleObj spid="_x0000_s273674" name="Equation" r:id="rId7" imgW="164880" imgH="215640" progId="Equation.DSMT4">
                    <p:embed/>
                  </p:oleObj>
                </mc:Choice>
                <mc:Fallback>
                  <p:oleObj name="Equation" r:id="rId7" imgW="164880" imgH="215640" progId="Equation.DSMT4">
                    <p:embed/>
                    <p:pic>
                      <p:nvPicPr>
                        <p:cNvPr id="2253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 y="1536"/>
                          <a:ext cx="186" cy="2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571430" name="Text Box 38"/>
          <p:cNvSpPr txBox="1">
            <a:spLocks noChangeArrowheads="1"/>
          </p:cNvSpPr>
          <p:nvPr/>
        </p:nvSpPr>
        <p:spPr bwMode="auto">
          <a:xfrm>
            <a:off x="206375" y="3886200"/>
            <a:ext cx="3070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Which force did the work?</a:t>
            </a:r>
          </a:p>
        </p:txBody>
      </p:sp>
      <p:graphicFrame>
        <p:nvGraphicFramePr>
          <p:cNvPr id="571431" name="Object 2"/>
          <p:cNvGraphicFramePr>
            <a:graphicFrameLocks noChangeAspect="1"/>
          </p:cNvGraphicFramePr>
          <p:nvPr/>
        </p:nvGraphicFramePr>
        <p:xfrm>
          <a:off x="3786188" y="4600575"/>
          <a:ext cx="557212" cy="369888"/>
        </p:xfrm>
        <a:graphic>
          <a:graphicData uri="http://schemas.openxmlformats.org/presentationml/2006/ole">
            <mc:AlternateContent xmlns:mc="http://schemas.openxmlformats.org/markup-compatibility/2006">
              <mc:Choice xmlns:v="urn:schemas-microsoft-com:vml" Requires="v">
                <p:oleObj spid="_x0000_s273675" name="Equation" r:id="rId9" imgW="304560" imgH="177480" progId="Equation.DSMT4">
                  <p:embed/>
                </p:oleObj>
              </mc:Choice>
              <mc:Fallback>
                <p:oleObj name="Equation" r:id="rId9" imgW="304560" imgH="177480" progId="Equation.DSMT4">
                  <p:embed/>
                  <p:pic>
                    <p:nvPicPr>
                      <p:cNvPr id="571431"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4600575"/>
                        <a:ext cx="557212" cy="3698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2" name="Text Box 40"/>
          <p:cNvSpPr txBox="1">
            <a:spLocks noChangeArrowheads="1"/>
          </p:cNvSpPr>
          <p:nvPr/>
        </p:nvSpPr>
        <p:spPr bwMode="auto">
          <a:xfrm>
            <a:off x="3870325" y="3886200"/>
            <a:ext cx="893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Force </a:t>
            </a:r>
          </a:p>
        </p:txBody>
      </p:sp>
      <p:graphicFrame>
        <p:nvGraphicFramePr>
          <p:cNvPr id="571433" name="Object 3"/>
          <p:cNvGraphicFramePr>
            <a:graphicFrameLocks noChangeAspect="1"/>
          </p:cNvGraphicFramePr>
          <p:nvPr/>
        </p:nvGraphicFramePr>
        <p:xfrm>
          <a:off x="4725988" y="3794125"/>
          <a:ext cx="357187" cy="558800"/>
        </p:xfrm>
        <a:graphic>
          <a:graphicData uri="http://schemas.openxmlformats.org/presentationml/2006/ole">
            <mc:AlternateContent xmlns:mc="http://schemas.openxmlformats.org/markup-compatibility/2006">
              <mc:Choice xmlns:v="urn:schemas-microsoft-com:vml" Requires="v">
                <p:oleObj spid="_x0000_s273676" name="Equation" r:id="rId11" imgW="165100" imgH="228600" progId="Equation.DSMT4">
                  <p:embed/>
                </p:oleObj>
              </mc:Choice>
              <mc:Fallback>
                <p:oleObj name="Equation" r:id="rId11" imgW="165100" imgH="228600" progId="Equation.DSMT4">
                  <p:embed/>
                  <p:pic>
                    <p:nvPicPr>
                      <p:cNvPr id="571433" name="Object 3"/>
                      <p:cNvPicPr>
                        <a:picLocks noChangeAspect="1" noChangeArrowheads="1"/>
                      </p:cNvPicPr>
                      <p:nvPr/>
                    </p:nvPicPr>
                    <p:blipFill>
                      <a:blip r:embed="rId12"/>
                      <a:srcRect/>
                      <a:stretch>
                        <a:fillRect/>
                      </a:stretch>
                    </p:blipFill>
                    <p:spPr bwMode="auto">
                      <a:xfrm>
                        <a:off x="4725988" y="3794125"/>
                        <a:ext cx="357187" cy="558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4" name="Text Box 42"/>
          <p:cNvSpPr txBox="1">
            <a:spLocks noChangeArrowheads="1"/>
          </p:cNvSpPr>
          <p:nvPr/>
        </p:nvSpPr>
        <p:spPr bwMode="auto">
          <a:xfrm>
            <a:off x="206375" y="4557713"/>
            <a:ext cx="30559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How much work did it do?</a:t>
            </a:r>
          </a:p>
        </p:txBody>
      </p:sp>
      <p:sp>
        <p:nvSpPr>
          <p:cNvPr id="571435" name="Text Box 43"/>
          <p:cNvSpPr txBox="1">
            <a:spLocks noChangeArrowheads="1"/>
          </p:cNvSpPr>
          <p:nvPr/>
        </p:nvSpPr>
        <p:spPr bwMode="auto">
          <a:xfrm>
            <a:off x="152400" y="5334000"/>
            <a:ext cx="2681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What does this mean?</a:t>
            </a:r>
          </a:p>
        </p:txBody>
      </p:sp>
      <p:sp>
        <p:nvSpPr>
          <p:cNvPr id="571436" name="Text Box 44"/>
          <p:cNvSpPr txBox="1">
            <a:spLocks noChangeArrowheads="1"/>
          </p:cNvSpPr>
          <p:nvPr/>
        </p:nvSpPr>
        <p:spPr bwMode="auto">
          <a:xfrm>
            <a:off x="2895600" y="5203825"/>
            <a:ext cx="6096000" cy="739775"/>
          </a:xfrm>
          <a:prstGeom prst="rect">
            <a:avLst/>
          </a:prstGeom>
          <a:solidFill>
            <a:srgbClr val="FFFF99"/>
          </a:solidFill>
          <a:ln w="38100">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Physically meaningful work is done only by the component of the force along the movement of the object.</a:t>
            </a:r>
          </a:p>
        </p:txBody>
      </p:sp>
      <p:sp>
        <p:nvSpPr>
          <p:cNvPr id="571437" name="Text Box 45"/>
          <p:cNvSpPr txBox="1">
            <a:spLocks noChangeArrowheads="1"/>
          </p:cNvSpPr>
          <p:nvPr/>
        </p:nvSpPr>
        <p:spPr bwMode="auto">
          <a:xfrm>
            <a:off x="6622055" y="4414778"/>
            <a:ext cx="137569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Unit (</a:t>
            </a:r>
            <a:r>
              <a:rPr lang="en-US" sz="2000" dirty="0">
                <a:solidFill>
                  <a:srgbClr val="CC00CC"/>
                </a:solidFill>
                <a:latin typeface="Arial Narrow" charset="0"/>
              </a:rPr>
              <a:t>poll3</a:t>
            </a:r>
            <a:r>
              <a:rPr lang="en-US" sz="2000" dirty="0">
                <a:solidFill>
                  <a:schemeClr val="accent2"/>
                </a:solidFill>
                <a:latin typeface="Arial Narrow" charset="0"/>
              </a:rPr>
              <a:t>) ?</a:t>
            </a:r>
          </a:p>
        </p:txBody>
      </p:sp>
      <p:graphicFrame>
        <p:nvGraphicFramePr>
          <p:cNvPr id="571438" name="Object 4"/>
          <p:cNvGraphicFramePr>
            <a:graphicFrameLocks noChangeAspect="1"/>
          </p:cNvGraphicFramePr>
          <p:nvPr>
            <p:extLst>
              <p:ext uri="{D42A27DB-BD31-4B8C-83A1-F6EECF244321}">
                <p14:modId xmlns:p14="http://schemas.microsoft.com/office/powerpoint/2010/main" val="3651672016"/>
              </p:ext>
            </p:extLst>
          </p:nvPr>
        </p:nvGraphicFramePr>
        <p:xfrm>
          <a:off x="7969367" y="4344989"/>
          <a:ext cx="635000" cy="280987"/>
        </p:xfrm>
        <a:graphic>
          <a:graphicData uri="http://schemas.openxmlformats.org/presentationml/2006/ole">
            <mc:AlternateContent xmlns:mc="http://schemas.openxmlformats.org/markup-compatibility/2006">
              <mc:Choice xmlns:v="urn:schemas-microsoft-com:vml" Requires="v">
                <p:oleObj spid="_x0000_s273677" name="Equation" r:id="rId13" imgW="355320" imgH="177480" progId="Equation.DSMT4">
                  <p:embed/>
                </p:oleObj>
              </mc:Choice>
              <mc:Fallback>
                <p:oleObj name="Equation" r:id="rId13" imgW="355320" imgH="177480" progId="Equation.DSMT4">
                  <p:embed/>
                  <p:pic>
                    <p:nvPicPr>
                      <p:cNvPr id="571438"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9367" y="4344989"/>
                        <a:ext cx="635000" cy="2809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9" name="Text Box 47"/>
          <p:cNvSpPr txBox="1">
            <a:spLocks noChangeArrowheads="1"/>
          </p:cNvSpPr>
          <p:nvPr/>
        </p:nvSpPr>
        <p:spPr bwMode="auto">
          <a:xfrm>
            <a:off x="5562600" y="6096000"/>
            <a:ext cx="2947988" cy="396875"/>
          </a:xfrm>
          <a:prstGeom prst="rect">
            <a:avLst/>
          </a:prstGeom>
          <a:solidFill>
            <a:srgbClr val="99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Work is an </a:t>
            </a:r>
            <a:r>
              <a:rPr lang="en-US" sz="2000" b="1" u="sng">
                <a:solidFill>
                  <a:srgbClr val="FF0000"/>
                </a:solidFill>
                <a:latin typeface="Arial Narrow" charset="0"/>
              </a:rPr>
              <a:t>energy transfer</a:t>
            </a:r>
            <a:r>
              <a:rPr lang="en-US" sz="2000" b="1">
                <a:solidFill>
                  <a:schemeClr val="accent2"/>
                </a:solidFill>
                <a:latin typeface="Arial Narrow" charset="0"/>
              </a:rPr>
              <a:t>!!</a:t>
            </a:r>
          </a:p>
        </p:txBody>
      </p:sp>
      <p:graphicFrame>
        <p:nvGraphicFramePr>
          <p:cNvPr id="571440" name="Object 5"/>
          <p:cNvGraphicFramePr>
            <a:graphicFrameLocks noChangeAspect="1"/>
          </p:cNvGraphicFramePr>
          <p:nvPr/>
        </p:nvGraphicFramePr>
        <p:xfrm>
          <a:off x="4314825" y="4403725"/>
          <a:ext cx="1370013" cy="766763"/>
        </p:xfrm>
        <a:graphic>
          <a:graphicData uri="http://schemas.openxmlformats.org/presentationml/2006/ole">
            <mc:AlternateContent xmlns:mc="http://schemas.openxmlformats.org/markup-compatibility/2006">
              <mc:Choice xmlns:v="urn:schemas-microsoft-com:vml" Requires="v">
                <p:oleObj spid="_x0000_s273678" name="Equation" r:id="rId15" imgW="749300" imgH="368300" progId="Equation.DSMT4">
                  <p:embed/>
                </p:oleObj>
              </mc:Choice>
              <mc:Fallback>
                <p:oleObj name="Equation" r:id="rId15" imgW="749300" imgH="368300" progId="Equation.DSMT4">
                  <p:embed/>
                  <p:pic>
                    <p:nvPicPr>
                      <p:cNvPr id="57144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4825" y="4403725"/>
                        <a:ext cx="1370013" cy="7667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1" name="Object 6"/>
          <p:cNvGraphicFramePr>
            <a:graphicFrameLocks noChangeAspect="1"/>
          </p:cNvGraphicFramePr>
          <p:nvPr/>
        </p:nvGraphicFramePr>
        <p:xfrm>
          <a:off x="5607050" y="4572000"/>
          <a:ext cx="1022350" cy="369888"/>
        </p:xfrm>
        <a:graphic>
          <a:graphicData uri="http://schemas.openxmlformats.org/presentationml/2006/ole">
            <mc:AlternateContent xmlns:mc="http://schemas.openxmlformats.org/markup-compatibility/2006">
              <mc:Choice xmlns:v="urn:schemas-microsoft-com:vml" Requires="v">
                <p:oleObj spid="_x0000_s273679" name="Equation" r:id="rId17" imgW="558720" imgH="177480" progId="Equation.DSMT4">
                  <p:embed/>
                </p:oleObj>
              </mc:Choice>
              <mc:Fallback>
                <p:oleObj name="Equation" r:id="rId17" imgW="558720" imgH="177480" progId="Equation.DSMT4">
                  <p:embed/>
                  <p:pic>
                    <p:nvPicPr>
                      <p:cNvPr id="571441"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7050" y="4572000"/>
                        <a:ext cx="1022350" cy="3698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2" name="Object 7"/>
          <p:cNvGraphicFramePr>
            <a:graphicFrameLocks noChangeAspect="1"/>
          </p:cNvGraphicFramePr>
          <p:nvPr>
            <p:extLst>
              <p:ext uri="{D42A27DB-BD31-4B8C-83A1-F6EECF244321}">
                <p14:modId xmlns:p14="http://schemas.microsoft.com/office/powerpoint/2010/main" val="2772956227"/>
              </p:ext>
            </p:extLst>
          </p:nvPr>
        </p:nvGraphicFramePr>
        <p:xfrm>
          <a:off x="7864475" y="4783138"/>
          <a:ext cx="1203325" cy="322262"/>
        </p:xfrm>
        <a:graphic>
          <a:graphicData uri="http://schemas.openxmlformats.org/presentationml/2006/ole">
            <mc:AlternateContent xmlns:mc="http://schemas.openxmlformats.org/markup-compatibility/2006">
              <mc:Choice xmlns:v="urn:schemas-microsoft-com:vml" Requires="v">
                <p:oleObj spid="_x0000_s273680" name="Equation" r:id="rId19" imgW="939600" imgH="203040" progId="Equation.DSMT4">
                  <p:embed/>
                </p:oleObj>
              </mc:Choice>
              <mc:Fallback>
                <p:oleObj name="Equation" r:id="rId19" imgW="939600" imgH="203040" progId="Equation.DSMT4">
                  <p:embed/>
                  <p:pic>
                    <p:nvPicPr>
                      <p:cNvPr id="571442" name="Object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64475" y="4783138"/>
                        <a:ext cx="1203325" cy="3222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43" name="Text Box 51"/>
          <p:cNvSpPr txBox="1">
            <a:spLocks noChangeArrowheads="1"/>
          </p:cNvSpPr>
          <p:nvPr/>
        </p:nvSpPr>
        <p:spPr bwMode="auto">
          <a:xfrm>
            <a:off x="5276850" y="3886200"/>
            <a:ext cx="895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Why? </a:t>
            </a:r>
          </a:p>
        </p:txBody>
      </p:sp>
      <p:sp>
        <p:nvSpPr>
          <p:cNvPr id="55" name="Text Box 45"/>
          <p:cNvSpPr txBox="1">
            <a:spLocks noChangeArrowheads="1"/>
          </p:cNvSpPr>
          <p:nvPr/>
        </p:nvSpPr>
        <p:spPr bwMode="auto">
          <a:xfrm>
            <a:off x="6192405" y="4002822"/>
            <a:ext cx="19367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What kind (</a:t>
            </a:r>
            <a:r>
              <a:rPr lang="en-US" sz="2000" dirty="0">
                <a:solidFill>
                  <a:srgbClr val="CC00CC"/>
                </a:solidFill>
                <a:latin typeface="Arial Narrow" charset="0"/>
              </a:rPr>
              <a:t>poll6</a:t>
            </a:r>
            <a:r>
              <a:rPr lang="en-US" sz="2000" dirty="0">
                <a:solidFill>
                  <a:schemeClr val="accent2"/>
                </a:solidFill>
                <a:latin typeface="Arial Narrow" charset="0"/>
              </a:rPr>
              <a:t>) ?</a:t>
            </a:r>
          </a:p>
        </p:txBody>
      </p:sp>
      <p:sp>
        <p:nvSpPr>
          <p:cNvPr id="56" name="Text Box 45"/>
          <p:cNvSpPr txBox="1">
            <a:spLocks noChangeArrowheads="1"/>
          </p:cNvSpPr>
          <p:nvPr/>
        </p:nvSpPr>
        <p:spPr bwMode="auto">
          <a:xfrm>
            <a:off x="7997753" y="3983712"/>
            <a:ext cx="7810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Scalar</a:t>
            </a:r>
          </a:p>
        </p:txBody>
      </p:sp>
    </p:spTree>
    <p:extLst>
      <p:ext uri="{BB962C8B-B14F-4D97-AF65-F5344CB8AC3E}">
        <p14:creationId xmlns:p14="http://schemas.microsoft.com/office/powerpoint/2010/main" val="3931914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1400"/>
                                        </p:tgtEl>
                                        <p:attrNameLst>
                                          <p:attrName>style.visibility</p:attrName>
                                        </p:attrNameLst>
                                      </p:cBhvr>
                                      <p:to>
                                        <p:strVal val="visible"/>
                                      </p:to>
                                    </p:set>
                                    <p:animEffect transition="in" filter="wipe(left)">
                                      <p:cBhvr>
                                        <p:cTn id="7" dur="500"/>
                                        <p:tgtEl>
                                          <p:spTgt spid="571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1401"/>
                                        </p:tgtEl>
                                        <p:attrNameLst>
                                          <p:attrName>style.visibility</p:attrName>
                                        </p:attrNameLst>
                                      </p:cBhvr>
                                      <p:to>
                                        <p:strVal val="visible"/>
                                      </p:to>
                                    </p:set>
                                    <p:animEffect transition="in" filter="wipe(left)">
                                      <p:cBhvr>
                                        <p:cTn id="12" dur="500"/>
                                        <p:tgtEl>
                                          <p:spTgt spid="571401"/>
                                        </p:tgtEl>
                                      </p:cBhvr>
                                    </p:animEffect>
                                  </p:childTnLst>
                                </p:cTn>
                              </p:par>
                            </p:childTnLst>
                          </p:cTn>
                        </p:par>
                        <p:par>
                          <p:cTn id="13" fill="hold" nodeType="afterGroup">
                            <p:stCondLst>
                              <p:cond delay="500"/>
                            </p:stCondLst>
                            <p:childTnLst>
                              <p:par>
                                <p:cTn id="14" presetID="53" presetClass="entr" presetSubtype="0" fill="hold" grpId="0" nodeType="afterEffect">
                                  <p:stCondLst>
                                    <p:cond delay="0"/>
                                  </p:stCondLst>
                                  <p:iterate type="wd">
                                    <p:tmPct val="10000"/>
                                  </p:iterate>
                                  <p:childTnLst>
                                    <p:set>
                                      <p:cBhvr>
                                        <p:cTn id="15" dur="1" fill="hold">
                                          <p:stCondLst>
                                            <p:cond delay="0"/>
                                          </p:stCondLst>
                                        </p:cTn>
                                        <p:tgtEl>
                                          <p:spTgt spid="571402"/>
                                        </p:tgtEl>
                                        <p:attrNameLst>
                                          <p:attrName>style.visibility</p:attrName>
                                        </p:attrNameLst>
                                      </p:cBhvr>
                                      <p:to>
                                        <p:strVal val="visible"/>
                                      </p:to>
                                    </p:set>
                                    <p:anim calcmode="lin" valueType="num">
                                      <p:cBhvr>
                                        <p:cTn id="16" dur="500" fill="hold"/>
                                        <p:tgtEl>
                                          <p:spTgt spid="571402"/>
                                        </p:tgtEl>
                                        <p:attrNameLst>
                                          <p:attrName>ppt_w</p:attrName>
                                        </p:attrNameLst>
                                      </p:cBhvr>
                                      <p:tavLst>
                                        <p:tav tm="0">
                                          <p:val>
                                            <p:fltVal val="0"/>
                                          </p:val>
                                        </p:tav>
                                        <p:tav tm="100000">
                                          <p:val>
                                            <p:strVal val="#ppt_w"/>
                                          </p:val>
                                        </p:tav>
                                      </p:tavLst>
                                    </p:anim>
                                    <p:anim calcmode="lin" valueType="num">
                                      <p:cBhvr>
                                        <p:cTn id="17" dur="500" fill="hold"/>
                                        <p:tgtEl>
                                          <p:spTgt spid="571402"/>
                                        </p:tgtEl>
                                        <p:attrNameLst>
                                          <p:attrName>ppt_h</p:attrName>
                                        </p:attrNameLst>
                                      </p:cBhvr>
                                      <p:tavLst>
                                        <p:tav tm="0">
                                          <p:val>
                                            <p:fltVal val="0"/>
                                          </p:val>
                                        </p:tav>
                                        <p:tav tm="100000">
                                          <p:val>
                                            <p:strVal val="#ppt_h"/>
                                          </p:val>
                                        </p:tav>
                                      </p:tavLst>
                                    </p:anim>
                                    <p:animEffect transition="in" filter="fade">
                                      <p:cBhvr>
                                        <p:cTn id="18" dur="500"/>
                                        <p:tgtEl>
                                          <p:spTgt spid="5714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nodeType="afterGroup">
                            <p:stCondLst>
                              <p:cond delay="1000"/>
                            </p:stCondLst>
                            <p:childTnLst>
                              <p:par>
                                <p:cTn id="29" presetID="22" presetClass="entr" presetSubtype="8" fill="hold" nodeType="afterEffect">
                                  <p:stCondLst>
                                    <p:cond delay="0"/>
                                  </p:stCondLst>
                                  <p:iterate type="wd">
                                    <p:tmPct val="10000"/>
                                  </p:iterate>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nodeType="afterGroup">
                            <p:stCondLst>
                              <p:cond delay="15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71412"/>
                                        </p:tgtEl>
                                        <p:attrNameLst>
                                          <p:attrName>style.visibility</p:attrName>
                                        </p:attrNameLst>
                                      </p:cBhvr>
                                      <p:to>
                                        <p:strVal val="visible"/>
                                      </p:to>
                                    </p:set>
                                    <p:animEffect transition="in" filter="wipe(left)">
                                      <p:cBhvr>
                                        <p:cTn id="35" dur="500"/>
                                        <p:tgtEl>
                                          <p:spTgt spid="5714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571411"/>
                                        </p:tgtEl>
                                        <p:attrNameLst>
                                          <p:attrName>style.visibility</p:attrName>
                                        </p:attrNameLst>
                                      </p:cBhvr>
                                      <p:to>
                                        <p:strVal val="visible"/>
                                      </p:to>
                                    </p:set>
                                    <p:animEffect transition="in" filter="wipe(left)">
                                      <p:cBhvr>
                                        <p:cTn id="40" dur="500"/>
                                        <p:tgtEl>
                                          <p:spTgt spid="5714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571430">
                                            <p:txEl>
                                              <p:pRg st="0" end="0"/>
                                            </p:txEl>
                                          </p:spTgt>
                                        </p:tgtEl>
                                        <p:attrNameLst>
                                          <p:attrName>style.visibility</p:attrName>
                                        </p:attrNameLst>
                                      </p:cBhvr>
                                      <p:to>
                                        <p:strVal val="visible"/>
                                      </p:to>
                                    </p:set>
                                    <p:animEffect transition="in" filter="wipe(left)">
                                      <p:cBhvr>
                                        <p:cTn id="67" dur="500"/>
                                        <p:tgtEl>
                                          <p:spTgt spid="57143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571432"/>
                                        </p:tgtEl>
                                        <p:attrNameLst>
                                          <p:attrName>style.visibility</p:attrName>
                                        </p:attrNameLst>
                                      </p:cBhvr>
                                      <p:to>
                                        <p:strVal val="visible"/>
                                      </p:to>
                                    </p:set>
                                    <p:animEffect transition="in" filter="wipe(left)">
                                      <p:cBhvr>
                                        <p:cTn id="72" dur="500"/>
                                        <p:tgtEl>
                                          <p:spTgt spid="571432"/>
                                        </p:tgtEl>
                                      </p:cBhvr>
                                    </p:animEffect>
                                  </p:childTnLst>
                                </p:cTn>
                              </p:par>
                            </p:childTnLst>
                          </p:cTn>
                        </p:par>
                        <p:par>
                          <p:cTn id="73" fill="hold" nodeType="afterGroup">
                            <p:stCondLst>
                              <p:cond delay="550"/>
                            </p:stCondLst>
                            <p:childTnLst>
                              <p:par>
                                <p:cTn id="74" presetID="22" presetClass="entr" presetSubtype="8" fill="hold" nodeType="afterEffect">
                                  <p:stCondLst>
                                    <p:cond delay="0"/>
                                  </p:stCondLst>
                                  <p:iterate type="wd">
                                    <p:tmPct val="10000"/>
                                  </p:iterate>
                                  <p:childTnLst>
                                    <p:set>
                                      <p:cBhvr>
                                        <p:cTn id="75" dur="1" fill="hold">
                                          <p:stCondLst>
                                            <p:cond delay="0"/>
                                          </p:stCondLst>
                                        </p:cTn>
                                        <p:tgtEl>
                                          <p:spTgt spid="571433"/>
                                        </p:tgtEl>
                                        <p:attrNameLst>
                                          <p:attrName>style.visibility</p:attrName>
                                        </p:attrNameLst>
                                      </p:cBhvr>
                                      <p:to>
                                        <p:strVal val="visible"/>
                                      </p:to>
                                    </p:set>
                                    <p:animEffect transition="in" filter="wipe(left)">
                                      <p:cBhvr>
                                        <p:cTn id="76" dur="500"/>
                                        <p:tgtEl>
                                          <p:spTgt spid="57143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571443"/>
                                        </p:tgtEl>
                                        <p:attrNameLst>
                                          <p:attrName>style.visibility</p:attrName>
                                        </p:attrNameLst>
                                      </p:cBhvr>
                                      <p:to>
                                        <p:strVal val="visible"/>
                                      </p:to>
                                    </p:set>
                                    <p:animEffect transition="in" filter="wipe(left)">
                                      <p:cBhvr>
                                        <p:cTn id="81" dur="500"/>
                                        <p:tgtEl>
                                          <p:spTgt spid="57144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571434">
                                            <p:txEl>
                                              <p:pRg st="0" end="0"/>
                                            </p:txEl>
                                          </p:spTgt>
                                        </p:tgtEl>
                                        <p:attrNameLst>
                                          <p:attrName>style.visibility</p:attrName>
                                        </p:attrNameLst>
                                      </p:cBhvr>
                                      <p:to>
                                        <p:strVal val="visible"/>
                                      </p:to>
                                    </p:set>
                                    <p:animEffect transition="in" filter="wipe(left)">
                                      <p:cBhvr>
                                        <p:cTn id="86" dur="500"/>
                                        <p:tgtEl>
                                          <p:spTgt spid="571434">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1431"/>
                                        </p:tgtEl>
                                        <p:attrNameLst>
                                          <p:attrName>style.visibility</p:attrName>
                                        </p:attrNameLst>
                                      </p:cBhvr>
                                      <p:to>
                                        <p:strVal val="visible"/>
                                      </p:to>
                                    </p:set>
                                    <p:animEffect transition="in" filter="wipe(left)">
                                      <p:cBhvr>
                                        <p:cTn id="91" dur="500"/>
                                        <p:tgtEl>
                                          <p:spTgt spid="57143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1440"/>
                                        </p:tgtEl>
                                        <p:attrNameLst>
                                          <p:attrName>style.visibility</p:attrName>
                                        </p:attrNameLst>
                                      </p:cBhvr>
                                      <p:to>
                                        <p:strVal val="visible"/>
                                      </p:to>
                                    </p:set>
                                    <p:animEffect transition="in" filter="wipe(left)">
                                      <p:cBhvr>
                                        <p:cTn id="96" dur="500"/>
                                        <p:tgtEl>
                                          <p:spTgt spid="57144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571441"/>
                                        </p:tgtEl>
                                        <p:attrNameLst>
                                          <p:attrName>style.visibility</p:attrName>
                                        </p:attrNameLst>
                                      </p:cBhvr>
                                      <p:to>
                                        <p:strVal val="visible"/>
                                      </p:to>
                                    </p:set>
                                    <p:animEffect transition="in" filter="wipe(left)">
                                      <p:cBhvr>
                                        <p:cTn id="101" dur="500"/>
                                        <p:tgtEl>
                                          <p:spTgt spid="571441"/>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55">
                                            <p:txEl>
                                              <p:pRg st="0" end="0"/>
                                            </p:txEl>
                                          </p:spTgt>
                                        </p:tgtEl>
                                        <p:attrNameLst>
                                          <p:attrName>style.visibility</p:attrName>
                                        </p:attrNameLst>
                                      </p:cBhvr>
                                      <p:to>
                                        <p:strVal val="visible"/>
                                      </p:to>
                                    </p:set>
                                    <p:animEffect transition="in" filter="wipe(left)">
                                      <p:cBhvr>
                                        <p:cTn id="106" dur="500"/>
                                        <p:tgtEl>
                                          <p:spTgt spid="55">
                                            <p:txEl>
                                              <p:pRg st="0" end="0"/>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iterate type="wd">
                                    <p:tmPct val="10000"/>
                                  </p:iterate>
                                  <p:childTnLst>
                                    <p:set>
                                      <p:cBhvr>
                                        <p:cTn id="110" dur="1" fill="hold">
                                          <p:stCondLst>
                                            <p:cond delay="0"/>
                                          </p:stCondLst>
                                        </p:cTn>
                                        <p:tgtEl>
                                          <p:spTgt spid="56">
                                            <p:txEl>
                                              <p:pRg st="0" end="0"/>
                                            </p:txEl>
                                          </p:spTgt>
                                        </p:tgtEl>
                                        <p:attrNameLst>
                                          <p:attrName>style.visibility</p:attrName>
                                        </p:attrNameLst>
                                      </p:cBhvr>
                                      <p:to>
                                        <p:strVal val="visible"/>
                                      </p:to>
                                    </p:set>
                                    <p:animEffect transition="in" filter="wipe(left)">
                                      <p:cBhvr>
                                        <p:cTn id="111" dur="500"/>
                                        <p:tgtEl>
                                          <p:spTgt spid="5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571437">
                                            <p:txEl>
                                              <p:pRg st="0" end="0"/>
                                            </p:txEl>
                                          </p:spTgt>
                                        </p:tgtEl>
                                        <p:attrNameLst>
                                          <p:attrName>style.visibility</p:attrName>
                                        </p:attrNameLst>
                                      </p:cBhvr>
                                      <p:to>
                                        <p:strVal val="visible"/>
                                      </p:to>
                                    </p:set>
                                    <p:animEffect transition="in" filter="wipe(left)">
                                      <p:cBhvr>
                                        <p:cTn id="116" dur="500"/>
                                        <p:tgtEl>
                                          <p:spTgt spid="571437">
                                            <p:txEl>
                                              <p:pRg st="0" end="0"/>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571438"/>
                                        </p:tgtEl>
                                        <p:attrNameLst>
                                          <p:attrName>style.visibility</p:attrName>
                                        </p:attrNameLst>
                                      </p:cBhvr>
                                      <p:to>
                                        <p:strVal val="visible"/>
                                      </p:to>
                                    </p:set>
                                    <p:animEffect transition="in" filter="wipe(left)">
                                      <p:cBhvr>
                                        <p:cTn id="121" dur="500"/>
                                        <p:tgtEl>
                                          <p:spTgt spid="57143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571442"/>
                                        </p:tgtEl>
                                        <p:attrNameLst>
                                          <p:attrName>style.visibility</p:attrName>
                                        </p:attrNameLst>
                                      </p:cBhvr>
                                      <p:to>
                                        <p:strVal val="visible"/>
                                      </p:to>
                                    </p:set>
                                    <p:animEffect transition="in" filter="wipe(left)">
                                      <p:cBhvr>
                                        <p:cTn id="126" dur="500"/>
                                        <p:tgtEl>
                                          <p:spTgt spid="57144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571435">
                                            <p:txEl>
                                              <p:pRg st="0" end="0"/>
                                            </p:txEl>
                                          </p:spTgt>
                                        </p:tgtEl>
                                        <p:attrNameLst>
                                          <p:attrName>style.visibility</p:attrName>
                                        </p:attrNameLst>
                                      </p:cBhvr>
                                      <p:to>
                                        <p:strVal val="visible"/>
                                      </p:to>
                                    </p:set>
                                    <p:animEffect transition="in" filter="wipe(left)">
                                      <p:cBhvr>
                                        <p:cTn id="131" dur="500"/>
                                        <p:tgtEl>
                                          <p:spTgt spid="571435">
                                            <p:txEl>
                                              <p:pRg st="0" end="0"/>
                                            </p:txEl>
                                          </p:spTgt>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571436"/>
                                        </p:tgtEl>
                                        <p:attrNameLst>
                                          <p:attrName>style.visibility</p:attrName>
                                        </p:attrNameLst>
                                      </p:cBhvr>
                                      <p:to>
                                        <p:strVal val="visible"/>
                                      </p:to>
                                    </p:set>
                                    <p:animEffect transition="in" filter="wipe(left)">
                                      <p:cBhvr>
                                        <p:cTn id="136" dur="500"/>
                                        <p:tgtEl>
                                          <p:spTgt spid="57143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571439"/>
                                        </p:tgtEl>
                                        <p:attrNameLst>
                                          <p:attrName>style.visibility</p:attrName>
                                        </p:attrNameLst>
                                      </p:cBhvr>
                                      <p:to>
                                        <p:strVal val="visible"/>
                                      </p:to>
                                    </p:set>
                                    <p:animEffect transition="in" filter="wipe(left)">
                                      <p:cBhvr>
                                        <p:cTn id="141" dur="500"/>
                                        <p:tgtEl>
                                          <p:spTgt spid="57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00" grpId="0" animBg="1" autoUpdateAnimBg="0"/>
      <p:bldP spid="571401" grpId="0" animBg="1"/>
      <p:bldP spid="571402" grpId="0" animBg="1" autoUpdateAnimBg="0"/>
      <p:bldP spid="571411" grpId="0" animBg="1" autoUpdateAnimBg="0"/>
      <p:bldP spid="571412" grpId="0" animBg="1" autoUpdateAnimBg="0"/>
      <p:bldP spid="571430" grpId="0" build="p" autoUpdateAnimBg="0"/>
      <p:bldP spid="571432" grpId="0"/>
      <p:bldP spid="571434" grpId="0" build="p" autoUpdateAnimBg="0"/>
      <p:bldP spid="571435" grpId="0" build="p" autoUpdateAnimBg="0"/>
      <p:bldP spid="571436" grpId="0" animBg="1" autoUpdateAnimBg="0"/>
      <p:bldP spid="571437" grpId="0" build="p" autoUpdateAnimBg="0"/>
      <p:bldP spid="571439" grpId="0" animBg="1" autoUpdateAnimBg="0"/>
      <p:bldP spid="571443" grpId="0"/>
      <p:bldP spid="55" grpId="0" build="p" autoUpdateAnimBg="0"/>
      <p:bldP spid="5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07_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5715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itle 1"/>
          <p:cNvSpPr>
            <a:spLocks noGrp="1"/>
          </p:cNvSpPr>
          <p:nvPr>
            <p:ph type="title"/>
          </p:nvPr>
        </p:nvSpPr>
        <p:spPr>
          <a:xfrm>
            <a:off x="533400" y="-76200"/>
            <a:ext cx="8229600" cy="685800"/>
          </a:xfrm>
        </p:spPr>
        <p:txBody>
          <a:bodyPr/>
          <a:lstStyle/>
          <a:p>
            <a:r>
              <a:rPr lang="en-US" dirty="0">
                <a:latin typeface="Arial Narrow" charset="0"/>
                <a:ea typeface="ＭＳ Ｐゴシック" charset="0"/>
                <a:cs typeface="ＭＳ Ｐゴシック" charset="0"/>
              </a:rPr>
              <a:t>Let’s think about the meaning of work!</a:t>
            </a:r>
          </a:p>
        </p:txBody>
      </p:sp>
      <p:sp>
        <p:nvSpPr>
          <p:cNvPr id="3" name="Content Placeholder 2"/>
          <p:cNvSpPr>
            <a:spLocks noGrp="1"/>
          </p:cNvSpPr>
          <p:nvPr>
            <p:ph idx="1"/>
          </p:nvPr>
        </p:nvSpPr>
        <p:spPr>
          <a:xfrm>
            <a:off x="3657600" y="457200"/>
            <a:ext cx="5257800" cy="6019800"/>
          </a:xfrm>
        </p:spPr>
        <p:txBody>
          <a:bodyPr/>
          <a:lstStyle/>
          <a:p>
            <a:r>
              <a:rPr lang="en-US" sz="2400" dirty="0">
                <a:latin typeface="Arial Narrow" charset="0"/>
                <a:ea typeface="ＭＳ Ｐゴシック" charset="0"/>
                <a:cs typeface="ＭＳ Ｐゴシック" charset="0"/>
              </a:rPr>
              <a:t>A person is holding a grocery bag and walking at a constant velocity.</a:t>
            </a:r>
          </a:p>
          <a:p>
            <a:r>
              <a:rPr lang="en-US" sz="2400" dirty="0">
                <a:latin typeface="Arial Narrow" charset="0"/>
                <a:ea typeface="ＭＳ Ｐゴシック" charset="0"/>
                <a:cs typeface="ＭＳ Ｐゴシック" charset="0"/>
              </a:rPr>
              <a:t>Are his arms doing any work ON the bag? </a:t>
            </a:r>
          </a:p>
          <a:p>
            <a:pPr lvl="1"/>
            <a:r>
              <a:rPr lang="en-US" sz="2000" dirty="0">
                <a:latin typeface="Arial Narrow" charset="0"/>
                <a:ea typeface="ＭＳ Ｐゴシック" charset="0"/>
              </a:rPr>
              <a:t>No</a:t>
            </a:r>
          </a:p>
          <a:p>
            <a:pPr lvl="1"/>
            <a:r>
              <a:rPr lang="en-US" sz="2000" dirty="0">
                <a:latin typeface="Arial Narrow" charset="0"/>
                <a:ea typeface="ＭＳ Ｐゴシック" charset="0"/>
              </a:rPr>
              <a:t>Why not?</a:t>
            </a:r>
          </a:p>
          <a:p>
            <a:pPr lvl="1"/>
            <a:r>
              <a:rPr lang="en-US" sz="2000" dirty="0">
                <a:latin typeface="Arial Narrow" charset="0"/>
                <a:ea typeface="ＭＳ Ｐゴシック" charset="0"/>
              </a:rPr>
              <a:t>Because the force they exert on the bag, </a:t>
            </a:r>
            <a:r>
              <a:rPr lang="en-US" sz="2000" dirty="0" err="1">
                <a:latin typeface="Arial Narrow" charset="0"/>
                <a:ea typeface="ＭＳ Ｐゴシック" charset="0"/>
              </a:rPr>
              <a:t>F</a:t>
            </a:r>
            <a:r>
              <a:rPr lang="en-US" sz="2000" baseline="-25000" dirty="0" err="1">
                <a:latin typeface="Arial Narrow" charset="0"/>
                <a:ea typeface="ＭＳ Ｐゴシック" charset="0"/>
              </a:rPr>
              <a:t>p</a:t>
            </a:r>
            <a:r>
              <a:rPr lang="en-US" sz="2000" dirty="0">
                <a:latin typeface="Arial Narrow" charset="0"/>
                <a:ea typeface="ＭＳ Ｐゴシック" charset="0"/>
              </a:rPr>
              <a:t>, is perpendicular to the displacement!!</a:t>
            </a:r>
          </a:p>
          <a:p>
            <a:pPr lvl="1"/>
            <a:r>
              <a:rPr lang="en-US" sz="2000" dirty="0">
                <a:latin typeface="Arial Narrow" charset="0"/>
                <a:ea typeface="ＭＳ Ｐゴシック" charset="0"/>
              </a:rPr>
              <a:t>This means that he is not adding any energy to the bag.</a:t>
            </a:r>
          </a:p>
          <a:p>
            <a:r>
              <a:rPr lang="en-US" sz="2400" dirty="0">
                <a:latin typeface="Arial Narrow" charset="0"/>
                <a:ea typeface="ＭＳ Ｐゴシック" charset="0"/>
                <a:cs typeface="ＭＳ Ｐゴシック" charset="0"/>
              </a:rPr>
              <a:t>So what does this mean?</a:t>
            </a:r>
          </a:p>
          <a:p>
            <a:pPr lvl="1"/>
            <a:r>
              <a:rPr lang="en-US" sz="2000" dirty="0">
                <a:latin typeface="Arial Narrow" charset="0"/>
                <a:ea typeface="ＭＳ Ｐゴシック" charset="0"/>
              </a:rPr>
              <a:t>In order for a force to perform any meaningful work, the energy of the object the force exerts on must change!! </a:t>
            </a:r>
          </a:p>
          <a:p>
            <a:r>
              <a:rPr lang="en-US" sz="2400" dirty="0">
                <a:latin typeface="Arial Narrow" charset="0"/>
                <a:ea typeface="ＭＳ Ｐゴシック" charset="0"/>
                <a:cs typeface="ＭＳ Ｐゴシック" charset="0"/>
              </a:rPr>
              <a:t>What happened to the person’s arms?</a:t>
            </a:r>
          </a:p>
          <a:p>
            <a:pPr lvl="1"/>
            <a:r>
              <a:rPr lang="en-US" sz="2000" dirty="0">
                <a:latin typeface="Arial Narrow" charset="0"/>
                <a:ea typeface="ＭＳ Ｐゴシック" charset="0"/>
              </a:rPr>
              <a:t>He spends his energy just to keep the bag up but did not perform any work on the bag.</a:t>
            </a:r>
          </a:p>
          <a:p>
            <a:pPr lvl="1"/>
            <a:endParaRPr lang="en-US" sz="2000" dirty="0">
              <a:latin typeface="Arial Narrow" charset="0"/>
              <a:ea typeface="ＭＳ Ｐゴシック" charset="0"/>
            </a:endParaRPr>
          </a:p>
        </p:txBody>
      </p:sp>
      <p:sp>
        <p:nvSpPr>
          <p:cNvPr id="2355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22, 2021</a:t>
            </a:r>
          </a:p>
        </p:txBody>
      </p:sp>
      <p:sp>
        <p:nvSpPr>
          <p:cNvPr id="2355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355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40E835-AB6B-1049-ABCD-34B24DB1943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1674817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left)">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43955</TotalTime>
  <Words>1965</Words>
  <Application>Microsoft Macintosh PowerPoint</Application>
  <PresentationFormat>On-screen Show (4:3)</PresentationFormat>
  <Paragraphs>223</Paragraphs>
  <Slides>17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Arial Narrow</vt:lpstr>
      <vt:lpstr>Monotype Corsiva</vt:lpstr>
      <vt:lpstr>Symbol</vt:lpstr>
      <vt:lpstr>Times New Roman</vt:lpstr>
      <vt:lpstr>phys1443-spring02</vt:lpstr>
      <vt:lpstr>Equation</vt:lpstr>
      <vt:lpstr>PHYS 1443 – Section 003 Lecture #12</vt:lpstr>
      <vt:lpstr>Announcements</vt:lpstr>
      <vt:lpstr>Special Project #5: Comparing Fundamental Forces</vt:lpstr>
      <vt:lpstr>Newton’s Law of Universal Gravitation</vt:lpstr>
      <vt:lpstr>Free Fall Acceleration &amp; Gravitational Force</vt:lpstr>
      <vt:lpstr>Ex. for Gravitational Force</vt:lpstr>
      <vt:lpstr>Example for Universal Gravitation</vt:lpstr>
      <vt:lpstr>Work Done by a Constant Force</vt:lpstr>
      <vt:lpstr>Let’s think about the meaning of work!</vt:lpstr>
      <vt:lpstr>Scalar Product of Two Vectors </vt:lpstr>
      <vt:lpstr>Example of Work by Scalar Product</vt:lpstr>
      <vt:lpstr>Example of Work by a Constant Force</vt:lpstr>
      <vt:lpstr>Ex. Work done on a crate</vt:lpstr>
      <vt:lpstr>Ex. Bench Pressing and The Concept of Negative Work</vt:lpstr>
      <vt:lpstr>Ex. Accelerating a Crate</vt:lpstr>
      <vt:lpstr>Ex. Continued…</vt:lpstr>
      <vt:lpstr>Work Done by a Varying 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1181</cp:revision>
  <dcterms:created xsi:type="dcterms:W3CDTF">2012-01-19T04:21:20Z</dcterms:created>
  <dcterms:modified xsi:type="dcterms:W3CDTF">2021-03-25T14:21:19Z</dcterms:modified>
</cp:coreProperties>
</file>