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335" r:id="rId3"/>
    <p:sldId id="677" r:id="rId4"/>
    <p:sldId id="653" r:id="rId5"/>
    <p:sldId id="654" r:id="rId6"/>
    <p:sldId id="655" r:id="rId7"/>
    <p:sldId id="656" r:id="rId8"/>
    <p:sldId id="657" r:id="rId9"/>
    <p:sldId id="658" r:id="rId10"/>
    <p:sldId id="668" r:id="rId11"/>
    <p:sldId id="690" r:id="rId12"/>
    <p:sldId id="670" r:id="rId13"/>
    <p:sldId id="671" r:id="rId14"/>
    <p:sldId id="672" r:id="rId15"/>
    <p:sldId id="673" r:id="rId16"/>
    <p:sldId id="674" r:id="rId17"/>
    <p:sldId id="675" r:id="rId18"/>
    <p:sldId id="659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7"/>
    <p:restoredTop sz="94660"/>
  </p:normalViewPr>
  <p:slideViewPr>
    <p:cSldViewPr>
      <p:cViewPr varScale="1">
        <p:scale>
          <a:sx n="137" d="100"/>
          <a:sy n="137" d="100"/>
        </p:scale>
        <p:origin x="8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emf"/><Relationship Id="rId7" Type="http://schemas.openxmlformats.org/officeDocument/2006/relationships/image" Target="../media/image124.emf"/><Relationship Id="rId2" Type="http://schemas.openxmlformats.org/officeDocument/2006/relationships/image" Target="../media/image119.emf"/><Relationship Id="rId1" Type="http://schemas.openxmlformats.org/officeDocument/2006/relationships/image" Target="../media/image118.wmf"/><Relationship Id="rId6" Type="http://schemas.openxmlformats.org/officeDocument/2006/relationships/image" Target="../media/image123.emf"/><Relationship Id="rId11" Type="http://schemas.openxmlformats.org/officeDocument/2006/relationships/image" Target="../media/image128.emf"/><Relationship Id="rId5" Type="http://schemas.openxmlformats.org/officeDocument/2006/relationships/image" Target="../media/image122.wmf"/><Relationship Id="rId10" Type="http://schemas.openxmlformats.org/officeDocument/2006/relationships/image" Target="../media/image127.emf"/><Relationship Id="rId4" Type="http://schemas.openxmlformats.org/officeDocument/2006/relationships/image" Target="../media/image121.emf"/><Relationship Id="rId9" Type="http://schemas.openxmlformats.org/officeDocument/2006/relationships/image" Target="../media/image12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e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e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6" Type="http://schemas.openxmlformats.org/officeDocument/2006/relationships/image" Target="../media/image74.emf"/><Relationship Id="rId1" Type="http://schemas.openxmlformats.org/officeDocument/2006/relationships/image" Target="../media/image59.e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4" Type="http://schemas.openxmlformats.org/officeDocument/2006/relationships/image" Target="../media/image62.emf"/><Relationship Id="rId9" Type="http://schemas.openxmlformats.org/officeDocument/2006/relationships/image" Target="../media/image67.wmf"/><Relationship Id="rId14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7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Relationship Id="rId14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2.emf"/><Relationship Id="rId18" Type="http://schemas.openxmlformats.org/officeDocument/2006/relationships/image" Target="../media/image107.wmf"/><Relationship Id="rId3" Type="http://schemas.openxmlformats.org/officeDocument/2006/relationships/image" Target="../media/image92.wmf"/><Relationship Id="rId21" Type="http://schemas.openxmlformats.org/officeDocument/2006/relationships/image" Target="../media/image110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17" Type="http://schemas.openxmlformats.org/officeDocument/2006/relationships/image" Target="../media/image106.wmf"/><Relationship Id="rId25" Type="http://schemas.openxmlformats.org/officeDocument/2006/relationships/image" Target="../media/image114.wmf"/><Relationship Id="rId2" Type="http://schemas.openxmlformats.org/officeDocument/2006/relationships/image" Target="../media/image91.wmf"/><Relationship Id="rId16" Type="http://schemas.openxmlformats.org/officeDocument/2006/relationships/image" Target="../media/image105.wmf"/><Relationship Id="rId20" Type="http://schemas.openxmlformats.org/officeDocument/2006/relationships/image" Target="../media/image109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24" Type="http://schemas.openxmlformats.org/officeDocument/2006/relationships/image" Target="../media/image113.wmf"/><Relationship Id="rId5" Type="http://schemas.openxmlformats.org/officeDocument/2006/relationships/image" Target="../media/image94.wmf"/><Relationship Id="rId15" Type="http://schemas.openxmlformats.org/officeDocument/2006/relationships/image" Target="../media/image104.wmf"/><Relationship Id="rId23" Type="http://schemas.openxmlformats.org/officeDocument/2006/relationships/image" Target="../media/image112.wmf"/><Relationship Id="rId10" Type="http://schemas.openxmlformats.org/officeDocument/2006/relationships/image" Target="../media/image99.wmf"/><Relationship Id="rId19" Type="http://schemas.openxmlformats.org/officeDocument/2006/relationships/image" Target="../media/image108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Relationship Id="rId14" Type="http://schemas.openxmlformats.org/officeDocument/2006/relationships/image" Target="../media/image103.wmf"/><Relationship Id="rId22" Type="http://schemas.openxmlformats.org/officeDocument/2006/relationships/image" Target="../media/image1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FC6729-E12C-514D-B6C9-47F4BB6EDBF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8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829FC0-2955-D644-BF15-B321B76E59B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7EA00A-A7D8-BF4A-87C0-416BF004DF63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5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B33C4B-7FBB-7146-8E89-AD61468C89C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FF8BFF-0788-534B-9F7A-F68334D8E69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D5EDDF-FAE1-E24C-A79D-5CBE36F708F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A4AFF2-CE21-C04F-A166-E928F9A301F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2.emf"/><Relationship Id="rId18" Type="http://schemas.openxmlformats.org/officeDocument/2006/relationships/oleObject" Target="../embeddings/oleObject52.bin"/><Relationship Id="rId3" Type="http://schemas.openxmlformats.org/officeDocument/2006/relationships/oleObject" Target="../embeddings/oleObject44.bin"/><Relationship Id="rId21" Type="http://schemas.openxmlformats.org/officeDocument/2006/relationships/image" Target="../media/image56.wmf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8.bin"/><Relationship Id="rId24" Type="http://schemas.openxmlformats.org/officeDocument/2006/relationships/oleObject" Target="../embeddings/oleObject55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10" Type="http://schemas.openxmlformats.org/officeDocument/2006/relationships/image" Target="../media/image51.wmf"/><Relationship Id="rId19" Type="http://schemas.openxmlformats.org/officeDocument/2006/relationships/image" Target="../media/image55.w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34" Type="http://schemas.openxmlformats.org/officeDocument/2006/relationships/image" Target="../media/image74.e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3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e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9.wmf"/><Relationship Id="rId32" Type="http://schemas.openxmlformats.org/officeDocument/2006/relationships/image" Target="../media/image73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71.wmf"/><Relationship Id="rId10" Type="http://schemas.openxmlformats.org/officeDocument/2006/relationships/image" Target="../media/image62.emf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72.emf"/><Relationship Id="rId8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1.wmf"/><Relationship Id="rId26" Type="http://schemas.openxmlformats.org/officeDocument/2006/relationships/image" Target="../media/image85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89.jpeg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84.wmf"/><Relationship Id="rId32" Type="http://schemas.openxmlformats.org/officeDocument/2006/relationships/image" Target="../media/image88.wmf"/><Relationship Id="rId5" Type="http://schemas.openxmlformats.org/officeDocument/2006/relationships/image" Target="../media/image75.wmf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86.wmf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79.bin"/><Relationship Id="rId31" Type="http://schemas.openxmlformats.org/officeDocument/2006/relationships/oleObject" Target="../embeddings/oleObject85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87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0.bin"/><Relationship Id="rId18" Type="http://schemas.openxmlformats.org/officeDocument/2006/relationships/image" Target="../media/image96.wmf"/><Relationship Id="rId26" Type="http://schemas.openxmlformats.org/officeDocument/2006/relationships/image" Target="../media/image100.wmf"/><Relationship Id="rId39" Type="http://schemas.openxmlformats.org/officeDocument/2006/relationships/oleObject" Target="../embeddings/oleObject103.bin"/><Relationship Id="rId21" Type="http://schemas.openxmlformats.org/officeDocument/2006/relationships/oleObject" Target="../embeddings/oleObject94.bin"/><Relationship Id="rId34" Type="http://schemas.openxmlformats.org/officeDocument/2006/relationships/image" Target="../media/image104.wmf"/><Relationship Id="rId42" Type="http://schemas.openxmlformats.org/officeDocument/2006/relationships/image" Target="../media/image108.wmf"/><Relationship Id="rId47" Type="http://schemas.openxmlformats.org/officeDocument/2006/relationships/oleObject" Target="../embeddings/oleObject107.bin"/><Relationship Id="rId50" Type="http://schemas.openxmlformats.org/officeDocument/2006/relationships/image" Target="../media/image112.wmf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5.wmf"/><Relationship Id="rId29" Type="http://schemas.openxmlformats.org/officeDocument/2006/relationships/oleObject" Target="../embeddings/oleObject98.bin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37" Type="http://schemas.openxmlformats.org/officeDocument/2006/relationships/oleObject" Target="../embeddings/oleObject102.bin"/><Relationship Id="rId40" Type="http://schemas.openxmlformats.org/officeDocument/2006/relationships/image" Target="../media/image107.wmf"/><Relationship Id="rId45" Type="http://schemas.openxmlformats.org/officeDocument/2006/relationships/oleObject" Target="../embeddings/oleObject106.bin"/><Relationship Id="rId53" Type="http://schemas.openxmlformats.org/officeDocument/2006/relationships/oleObject" Target="../embeddings/oleObject110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93.bin"/><Relationship Id="rId31" Type="http://schemas.openxmlformats.org/officeDocument/2006/relationships/oleObject" Target="../embeddings/oleObject99.bin"/><Relationship Id="rId44" Type="http://schemas.openxmlformats.org/officeDocument/2006/relationships/image" Target="../media/image109.wmf"/><Relationship Id="rId52" Type="http://schemas.openxmlformats.org/officeDocument/2006/relationships/image" Target="../media/image113.wmf"/><Relationship Id="rId4" Type="http://schemas.openxmlformats.org/officeDocument/2006/relationships/image" Target="../media/image89.jpeg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97.bin"/><Relationship Id="rId30" Type="http://schemas.openxmlformats.org/officeDocument/2006/relationships/image" Target="../media/image102.emf"/><Relationship Id="rId35" Type="http://schemas.openxmlformats.org/officeDocument/2006/relationships/oleObject" Target="../embeddings/oleObject101.bin"/><Relationship Id="rId43" Type="http://schemas.openxmlformats.org/officeDocument/2006/relationships/oleObject" Target="../embeddings/oleObject105.bin"/><Relationship Id="rId48" Type="http://schemas.openxmlformats.org/officeDocument/2006/relationships/image" Target="../media/image111.wmf"/><Relationship Id="rId8" Type="http://schemas.openxmlformats.org/officeDocument/2006/relationships/image" Target="../media/image91.wmf"/><Relationship Id="rId51" Type="http://schemas.openxmlformats.org/officeDocument/2006/relationships/oleObject" Target="../embeddings/oleObject109.bin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33" Type="http://schemas.openxmlformats.org/officeDocument/2006/relationships/oleObject" Target="../embeddings/oleObject100.bin"/><Relationship Id="rId38" Type="http://schemas.openxmlformats.org/officeDocument/2006/relationships/image" Target="../media/image106.wmf"/><Relationship Id="rId46" Type="http://schemas.openxmlformats.org/officeDocument/2006/relationships/image" Target="../media/image110.wmf"/><Relationship Id="rId20" Type="http://schemas.openxmlformats.org/officeDocument/2006/relationships/image" Target="../media/image97.wmf"/><Relationship Id="rId41" Type="http://schemas.openxmlformats.org/officeDocument/2006/relationships/oleObject" Target="../embeddings/oleObject104.bin"/><Relationship Id="rId54" Type="http://schemas.openxmlformats.org/officeDocument/2006/relationships/image" Target="../media/image11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0.wmf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101.wmf"/><Relationship Id="rId36" Type="http://schemas.openxmlformats.org/officeDocument/2006/relationships/image" Target="../media/image105.wmf"/><Relationship Id="rId49" Type="http://schemas.openxmlformats.org/officeDocument/2006/relationships/oleObject" Target="../embeddings/oleObject10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25.wmf"/><Relationship Id="rId3" Type="http://schemas.openxmlformats.org/officeDocument/2006/relationships/oleObject" Target="../embeddings/oleObject114.bin"/><Relationship Id="rId21" Type="http://schemas.openxmlformats.org/officeDocument/2006/relationships/oleObject" Target="../embeddings/oleObject123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emf"/><Relationship Id="rId20" Type="http://schemas.openxmlformats.org/officeDocument/2006/relationships/image" Target="../media/image12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9.emf"/><Relationship Id="rId11" Type="http://schemas.openxmlformats.org/officeDocument/2006/relationships/oleObject" Target="../embeddings/oleObject118.bin"/><Relationship Id="rId24" Type="http://schemas.openxmlformats.org/officeDocument/2006/relationships/image" Target="../media/image128.emf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23" Type="http://schemas.openxmlformats.org/officeDocument/2006/relationships/oleObject" Target="../embeddings/oleObject124.bin"/><Relationship Id="rId10" Type="http://schemas.openxmlformats.org/officeDocument/2006/relationships/image" Target="../media/image121.e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23.emf"/><Relationship Id="rId22" Type="http://schemas.openxmlformats.org/officeDocument/2006/relationships/image" Target="../media/image1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13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32.bin"/><Relationship Id="rId4" Type="http://schemas.openxmlformats.org/officeDocument/2006/relationships/image" Target="../media/image129.jpeg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145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37" Type="http://schemas.openxmlformats.org/officeDocument/2006/relationships/oleObject" Target="../embeddings/oleObject1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36" Type="http://schemas.openxmlformats.org/officeDocument/2006/relationships/image" Target="../media/image18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e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3.wmf"/><Relationship Id="rId4" Type="http://schemas.openxmlformats.org/officeDocument/2006/relationships/image" Target="../media/image46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8283" y="1531203"/>
            <a:ext cx="2959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March 29,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CH6: Work and Energy 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Work-Kinetic Energy Theorem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Work under friction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Potential Energy and the Conservative Force</a:t>
            </a:r>
          </a:p>
          <a:p>
            <a:pPr marL="1371600" lvl="2" indent="-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Gravitational Potential Energy</a:t>
            </a:r>
          </a:p>
          <a:p>
            <a:pPr marL="1371600" lvl="2" indent="-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Elastic Potential Energy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Conservation of Energy</a:t>
            </a:r>
            <a:endParaRPr lang="en-US" sz="3200" dirty="0">
              <a:solidFill>
                <a:srgbClr val="CC00CC"/>
              </a:solidFill>
              <a:latin typeface="Arial Narrow" pitchFamily="-84" charset="0"/>
            </a:endParaRP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endParaRPr lang="en-US" sz="2800" dirty="0">
              <a:solidFill>
                <a:srgbClr val="CC00CC"/>
              </a:solidFill>
              <a:latin typeface="Arial Narrow" pitchFamily="-8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B4C51A3-5686-744D-8561-3CEE0B39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558135"/>
            <a:ext cx="7575664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#8, due 11pm, Tuesday, April 13!!</a:t>
            </a: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35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0F7FD-3F31-8F4C-BCD5-9F04DA24A1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0142" y="97632"/>
            <a:ext cx="85344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Work and Energy Involving Kinetic Friction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239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do you think the work looks like if there is friction?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Static friction does not matter!  Why?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Then which friction matters?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3352800"/>
            <a:ext cx="1524000" cy="484188"/>
            <a:chOff x="672" y="2256"/>
            <a:chExt cx="960" cy="305"/>
          </a:xfrm>
        </p:grpSpPr>
        <p:sp>
          <p:nvSpPr>
            <p:cNvPr id="23595" name="Line 7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8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9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Text Box 10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23593" name="Line 12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Text Box 13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7400" y="2897188"/>
            <a:ext cx="419100" cy="457200"/>
            <a:chOff x="432" y="2013"/>
            <a:chExt cx="528" cy="288"/>
          </a:xfrm>
        </p:grpSpPr>
        <p:sp>
          <p:nvSpPr>
            <p:cNvPr id="23591" name="Line 15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Text Box 16"/>
            <p:cNvSpPr txBox="1">
              <a:spLocks noChangeArrowheads="1"/>
            </p:cNvSpPr>
            <p:nvPr/>
          </p:nvSpPr>
          <p:spPr bwMode="auto">
            <a:xfrm>
              <a:off x="478" y="2013"/>
              <a:ext cx="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3505200" y="2057400"/>
            <a:ext cx="548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Friction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fr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works on the object to slow down </a:t>
            </a:r>
          </a:p>
        </p:txBody>
      </p:sp>
      <p:sp>
        <p:nvSpPr>
          <p:cNvPr id="313362" name="Text Box 18"/>
          <p:cNvSpPr txBox="1">
            <a:spLocks noChangeArrowheads="1"/>
          </p:cNvSpPr>
          <p:nvPr/>
        </p:nvSpPr>
        <p:spPr bwMode="auto">
          <a:xfrm>
            <a:off x="3505200" y="2514600"/>
            <a:ext cx="490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friction 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A50021"/>
                </a:solidFill>
                <a:latin typeface="Monotype Corsiva" charset="0"/>
              </a:rPr>
              <a:t>fr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13363" name="Object 2"/>
          <p:cNvGraphicFramePr>
            <a:graphicFrameLocks noChangeAspect="1"/>
          </p:cNvGraphicFramePr>
          <p:nvPr/>
        </p:nvGraphicFramePr>
        <p:xfrm>
          <a:off x="2971800" y="2990850"/>
          <a:ext cx="7794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3" name="Equation" r:id="rId3" imgW="381000" imgH="266700" progId="Equation.DSMT4">
                  <p:embed/>
                </p:oleObj>
              </mc:Choice>
              <mc:Fallback>
                <p:oleObj name="Equation" r:id="rId3" imgW="381000" imgH="266700" progId="Equation.DSMT4">
                  <p:embed/>
                  <p:pic>
                    <p:nvPicPr>
                      <p:cNvPr id="3133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90850"/>
                        <a:ext cx="7794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533400" y="3962400"/>
            <a:ext cx="82296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The final kinetic energy of an object, taking into account its initial kinetic energy, friction force and all other sources of work, is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8600" y="2346325"/>
            <a:ext cx="533400" cy="473075"/>
            <a:chOff x="144" y="1478"/>
            <a:chExt cx="336" cy="298"/>
          </a:xfrm>
        </p:grpSpPr>
        <p:sp>
          <p:nvSpPr>
            <p:cNvPr id="23589" name="Line 22"/>
            <p:cNvSpPr>
              <a:spLocks noChangeShapeType="1"/>
            </p:cNvSpPr>
            <p:nvPr/>
          </p:nvSpPr>
          <p:spPr bwMode="auto">
            <a:xfrm flipH="1">
              <a:off x="288" y="1776"/>
              <a:ext cx="19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Text Box 23"/>
            <p:cNvSpPr txBox="1">
              <a:spLocks noChangeArrowheads="1"/>
            </p:cNvSpPr>
            <p:nvPr/>
          </p:nvSpPr>
          <p:spPr bwMode="auto">
            <a:xfrm>
              <a:off x="144" y="1478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A50021"/>
                  </a:solidFill>
                  <a:latin typeface="Monotype Corsiva" charset="0"/>
                </a:rPr>
                <a:t>fr</a:t>
              </a:r>
              <a:endParaRPr lang="en-US" sz="2000" b="1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13368" name="Object 3"/>
          <p:cNvGraphicFramePr>
            <a:graphicFrameLocks noChangeAspect="1"/>
          </p:cNvGraphicFramePr>
          <p:nvPr/>
        </p:nvGraphicFramePr>
        <p:xfrm>
          <a:off x="7464425" y="3063875"/>
          <a:ext cx="8413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4" name="Equation" r:id="rId5" imgW="469800" imgH="164880" progId="Equation.DSMT4">
                  <p:embed/>
                </p:oleObj>
              </mc:Choice>
              <mc:Fallback>
                <p:oleObj name="Equation" r:id="rId5" imgW="469800" imgH="164880" progId="Equation.DSMT4">
                  <p:embed/>
                  <p:pic>
                    <p:nvPicPr>
                      <p:cNvPr id="3133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063875"/>
                        <a:ext cx="8413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69" name="Object 4"/>
          <p:cNvGraphicFramePr>
            <a:graphicFrameLocks noChangeAspect="1"/>
          </p:cNvGraphicFramePr>
          <p:nvPr/>
        </p:nvGraphicFramePr>
        <p:xfrm>
          <a:off x="609600" y="4967288"/>
          <a:ext cx="908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5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3133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67288"/>
                        <a:ext cx="908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70" name="Rectangle 26"/>
          <p:cNvSpPr>
            <a:spLocks noChangeArrowheads="1"/>
          </p:cNvSpPr>
          <p:nvPr/>
        </p:nvSpPr>
        <p:spPr bwMode="auto">
          <a:xfrm>
            <a:off x="4038600" y="5486400"/>
            <a:ext cx="4648200" cy="228600"/>
          </a:xfrm>
          <a:prstGeom prst="rect">
            <a:avLst/>
          </a:pr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3371" name="Object 5"/>
          <p:cNvGraphicFramePr>
            <a:graphicFrameLocks noChangeAspect="1"/>
          </p:cNvGraphicFramePr>
          <p:nvPr/>
        </p:nvGraphicFramePr>
        <p:xfrm>
          <a:off x="7010400" y="4953000"/>
          <a:ext cx="15240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6" name="Clip" r:id="rId9" imgW="2293200" imgH="1140120" progId="MS_ClipArt_Gallery.2">
                  <p:embed/>
                </p:oleObj>
              </mc:Choice>
              <mc:Fallback>
                <p:oleObj name="Clip" r:id="rId9" imgW="2293200" imgH="1140120" progId="MS_ClipArt_Gallery.2">
                  <p:embed/>
                  <p:pic>
                    <p:nvPicPr>
                      <p:cNvPr id="3133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53000"/>
                        <a:ext cx="15240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2" name="Object 6"/>
          <p:cNvGraphicFramePr>
            <a:graphicFrameLocks noChangeAspect="1"/>
          </p:cNvGraphicFramePr>
          <p:nvPr/>
        </p:nvGraphicFramePr>
        <p:xfrm>
          <a:off x="4267200" y="4957763"/>
          <a:ext cx="15240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7" name="Clip" r:id="rId11" imgW="2293200" imgH="1140120" progId="MS_ClipArt_Gallery.2">
                  <p:embed/>
                </p:oleObj>
              </mc:Choice>
              <mc:Fallback>
                <p:oleObj name="Clip" r:id="rId11" imgW="2293200" imgH="1140120" progId="MS_ClipArt_Gallery.2">
                  <p:embed/>
                  <p:pic>
                    <p:nvPicPr>
                      <p:cNvPr id="31337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57763"/>
                        <a:ext cx="15240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4175125" y="5775325"/>
            <a:ext cx="93503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t=0,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i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5465763" y="5791200"/>
            <a:ext cx="1420812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Friction,</a:t>
            </a:r>
          </a:p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Engine work</a:t>
            </a:r>
            <a:endParaRPr lang="en-US" sz="2000" b="1" baseline="-25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7218363" y="5791200"/>
            <a:ext cx="9525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t=T,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f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5308600" y="1219200"/>
            <a:ext cx="37338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It isn’t there when the object is moving.</a:t>
            </a:r>
          </a:p>
        </p:txBody>
      </p:sp>
      <p:graphicFrame>
        <p:nvGraphicFramePr>
          <p:cNvPr id="313377" name="Object 7"/>
          <p:cNvGraphicFramePr>
            <a:graphicFrameLocks noChangeAspect="1"/>
          </p:cNvGraphicFramePr>
          <p:nvPr/>
        </p:nvGraphicFramePr>
        <p:xfrm>
          <a:off x="4572000" y="2971800"/>
          <a:ext cx="19812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8" name="Equation" r:id="rId12" imgW="990600" imgH="279400" progId="Equation.DSMT4">
                  <p:embed/>
                </p:oleObj>
              </mc:Choice>
              <mc:Fallback>
                <p:oleObj name="Equation" r:id="rId12" imgW="990600" imgH="279400" progId="Equation.DSMT4">
                  <p:embed/>
                  <p:pic>
                    <p:nvPicPr>
                      <p:cNvPr id="3133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9812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8" name="Object 8"/>
          <p:cNvGraphicFramePr>
            <a:graphicFrameLocks noChangeAspect="1"/>
          </p:cNvGraphicFramePr>
          <p:nvPr/>
        </p:nvGraphicFramePr>
        <p:xfrm>
          <a:off x="6553200" y="3033713"/>
          <a:ext cx="7715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99" name="Equation" r:id="rId14" imgW="406400" imgH="266700" progId="Equation.DSMT4">
                  <p:embed/>
                </p:oleObj>
              </mc:Choice>
              <mc:Fallback>
                <p:oleObj name="Equation" r:id="rId14" imgW="406400" imgH="266700" progId="Equation.DSMT4">
                  <p:embed/>
                  <p:pic>
                    <p:nvPicPr>
                      <p:cNvPr id="3133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33713"/>
                        <a:ext cx="7715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9" name="Object 9"/>
          <p:cNvGraphicFramePr>
            <a:graphicFrameLocks noChangeAspect="1"/>
          </p:cNvGraphicFramePr>
          <p:nvPr/>
        </p:nvGraphicFramePr>
        <p:xfrm>
          <a:off x="8262938" y="3021013"/>
          <a:ext cx="7286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0" name="Equation" r:id="rId16" imgW="406400" imgH="266700" progId="Equation.DSMT4">
                  <p:embed/>
                </p:oleObj>
              </mc:Choice>
              <mc:Fallback>
                <p:oleObj name="Equation" r:id="rId16" imgW="406400" imgH="266700" progId="Equation.DSMT4">
                  <p:embed/>
                  <p:pic>
                    <p:nvPicPr>
                      <p:cNvPr id="31337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021013"/>
                        <a:ext cx="7286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0" name="Object 10"/>
          <p:cNvGraphicFramePr>
            <a:graphicFrameLocks noChangeAspect="1"/>
          </p:cNvGraphicFramePr>
          <p:nvPr/>
        </p:nvGraphicFramePr>
        <p:xfrm>
          <a:off x="1525588" y="4979988"/>
          <a:ext cx="571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1" name="Equation" r:id="rId18" imgW="279360" imgH="228600" progId="Equation.DSMT4">
                  <p:embed/>
                </p:oleObj>
              </mc:Choice>
              <mc:Fallback>
                <p:oleObj name="Equation" r:id="rId18" imgW="279360" imgH="228600" progId="Equation.DSMT4">
                  <p:embed/>
                  <p:pic>
                    <p:nvPicPr>
                      <p:cNvPr id="31338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4979988"/>
                        <a:ext cx="5715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1" name="Object 11"/>
          <p:cNvGraphicFramePr>
            <a:graphicFrameLocks noChangeAspect="1"/>
          </p:cNvGraphicFramePr>
          <p:nvPr/>
        </p:nvGraphicFramePr>
        <p:xfrm>
          <a:off x="2105025" y="4953000"/>
          <a:ext cx="935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2" name="Equation" r:id="rId20" imgW="457200" imgH="253800" progId="Equation.DSMT4">
                  <p:embed/>
                </p:oleObj>
              </mc:Choice>
              <mc:Fallback>
                <p:oleObj name="Equation" r:id="rId20" imgW="457200" imgH="253800" progId="Equation.DSMT4">
                  <p:embed/>
                  <p:pic>
                    <p:nvPicPr>
                      <p:cNvPr id="31338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4953000"/>
                        <a:ext cx="935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2" name="Object 12"/>
          <p:cNvGraphicFramePr>
            <a:graphicFrameLocks noChangeAspect="1"/>
          </p:cNvGraphicFramePr>
          <p:nvPr/>
        </p:nvGraphicFramePr>
        <p:xfrm>
          <a:off x="3048000" y="4938713"/>
          <a:ext cx="8302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3" name="Equation" r:id="rId22" imgW="406400" imgH="266700" progId="Equation.DSMT4">
                  <p:embed/>
                </p:oleObj>
              </mc:Choice>
              <mc:Fallback>
                <p:oleObj name="Equation" r:id="rId22" imgW="406400" imgH="266700" progId="Equation.DSMT4">
                  <p:embed/>
                  <p:pic>
                    <p:nvPicPr>
                      <p:cNvPr id="31338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38713"/>
                        <a:ext cx="8302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83" name="Text Box 39"/>
          <p:cNvSpPr txBox="1">
            <a:spLocks noChangeArrowheads="1"/>
          </p:cNvSpPr>
          <p:nvPr/>
        </p:nvSpPr>
        <p:spPr bwMode="auto">
          <a:xfrm>
            <a:off x="4343400" y="1674813"/>
            <a:ext cx="1422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Kinetic Friction</a:t>
            </a:r>
          </a:p>
        </p:txBody>
      </p:sp>
      <p:sp>
        <p:nvSpPr>
          <p:cNvPr id="313385" name="Oval 41"/>
          <p:cNvSpPr>
            <a:spLocks noChangeArrowheads="1"/>
          </p:cNvSpPr>
          <p:nvPr/>
        </p:nvSpPr>
        <p:spPr bwMode="auto">
          <a:xfrm>
            <a:off x="8229600" y="3124200"/>
            <a:ext cx="3048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13387" name="AutoShape 43"/>
          <p:cNvCxnSpPr>
            <a:cxnSpLocks noChangeShapeType="1"/>
            <a:stCxn id="313385" idx="2"/>
            <a:endCxn id="46" idx="3"/>
          </p:cNvCxnSpPr>
          <p:nvPr/>
        </p:nvCxnSpPr>
        <p:spPr bwMode="auto">
          <a:xfrm rot="10800000" flipV="1">
            <a:off x="8001000" y="3276600"/>
            <a:ext cx="228600" cy="4587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3505200" y="3581400"/>
            <a:ext cx="4495800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The negative sign means that the work is done on the friction!</a:t>
            </a:r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107534" name="Object 13"/>
          <p:cNvGraphicFramePr>
            <a:graphicFrameLocks noChangeAspect="1"/>
          </p:cNvGraphicFramePr>
          <p:nvPr/>
        </p:nvGraphicFramePr>
        <p:xfrm>
          <a:off x="3716338" y="2973388"/>
          <a:ext cx="9318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04" name="Equation" r:id="rId24" imgW="508000" imgH="292100" progId="Equation.DSMT4">
                  <p:embed/>
                </p:oleObj>
              </mc:Choice>
              <mc:Fallback>
                <p:oleObj name="Equation" r:id="rId24" imgW="508000" imgH="292100" progId="Equation.DSMT4">
                  <p:embed/>
                  <p:pic>
                    <p:nvPicPr>
                      <p:cNvPr id="1075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2973388"/>
                        <a:ext cx="9318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42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27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B89356-29A6-7840-A0E7-860F6A3A73A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4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Example of Work Under Friction</a:t>
            </a:r>
          </a:p>
        </p:txBody>
      </p:sp>
      <p:sp>
        <p:nvSpPr>
          <p:cNvPr id="32790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4582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6.0kg block initially at rest is pulled to East along a horizontal surface with coefficient of kinetic friction </a:t>
            </a:r>
            <a:r>
              <a:rPr lang="en-US" sz="2000" dirty="0" err="1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>
                <a:solidFill>
                  <a:schemeClr val="accent2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=0.15 by a constant horizontal force of 12N.  Find the speed of the block after it has moved 3.0m.</a:t>
            </a:r>
          </a:p>
        </p:txBody>
      </p:sp>
      <p:sp>
        <p:nvSpPr>
          <p:cNvPr id="32791" name="Text Box 4"/>
          <p:cNvSpPr txBox="1">
            <a:spLocks noChangeArrowheads="1"/>
          </p:cNvSpPr>
          <p:nvPr/>
        </p:nvSpPr>
        <p:spPr bwMode="auto">
          <a:xfrm>
            <a:off x="3657600" y="1862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sp>
        <p:nvSpPr>
          <p:cNvPr id="32792" name="Text Box 5"/>
          <p:cNvSpPr txBox="1">
            <a:spLocks noChangeArrowheads="1"/>
          </p:cNvSpPr>
          <p:nvPr/>
        </p:nvSpPr>
        <p:spPr bwMode="auto">
          <a:xfrm>
            <a:off x="304800" y="3995738"/>
            <a:ext cx="2209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total work is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89338" y="2406650"/>
          <a:ext cx="6905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3" name="Equation" r:id="rId3" imgW="368300" imgH="241300" progId="Equation.DSMT4">
                  <p:embed/>
                </p:oleObj>
              </mc:Choice>
              <mc:Fallback>
                <p:oleObj name="Equation" r:id="rId3" imgW="368300" imgH="24130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2406650"/>
                        <a:ext cx="6905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Rectangle 7"/>
          <p:cNvSpPr>
            <a:spLocks noChangeArrowheads="1"/>
          </p:cNvSpPr>
          <p:nvPr/>
        </p:nvSpPr>
        <p:spPr bwMode="auto">
          <a:xfrm>
            <a:off x="762000" y="18335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4" name="Group 8"/>
          <p:cNvGrpSpPr>
            <a:grpSpLocks/>
          </p:cNvGrpSpPr>
          <p:nvPr/>
        </p:nvGrpSpPr>
        <p:grpSpPr bwMode="auto">
          <a:xfrm>
            <a:off x="1371600" y="1754188"/>
            <a:ext cx="457200" cy="457200"/>
            <a:chOff x="864" y="1008"/>
            <a:chExt cx="288" cy="288"/>
          </a:xfrm>
        </p:grpSpPr>
        <p:sp>
          <p:nvSpPr>
            <p:cNvPr id="32812" name="Line 9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Text Box 10"/>
            <p:cNvSpPr txBox="1">
              <a:spLocks noChangeArrowheads="1"/>
            </p:cNvSpPr>
            <p:nvPr/>
          </p:nvSpPr>
          <p:spPr bwMode="auto">
            <a:xfrm>
              <a:off x="864" y="100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sp>
        <p:nvSpPr>
          <p:cNvPr id="32795" name="Rectangle 11"/>
          <p:cNvSpPr>
            <a:spLocks noChangeArrowheads="1"/>
          </p:cNvSpPr>
          <p:nvPr/>
        </p:nvSpPr>
        <p:spPr bwMode="auto">
          <a:xfrm>
            <a:off x="2286000" y="1831975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6" name="Group 12"/>
          <p:cNvGrpSpPr>
            <a:grpSpLocks/>
          </p:cNvGrpSpPr>
          <p:nvPr/>
        </p:nvGrpSpPr>
        <p:grpSpPr bwMode="auto">
          <a:xfrm>
            <a:off x="1066800" y="2946400"/>
            <a:ext cx="1524000" cy="484188"/>
            <a:chOff x="672" y="2256"/>
            <a:chExt cx="960" cy="305"/>
          </a:xfrm>
        </p:grpSpPr>
        <p:sp>
          <p:nvSpPr>
            <p:cNvPr id="32808" name="Line 13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14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5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998" y="2311"/>
              <a:ext cx="5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d=3.0m</a:t>
              </a:r>
            </a:p>
          </p:txBody>
        </p:sp>
      </p:grpSp>
      <p:sp>
        <p:nvSpPr>
          <p:cNvPr id="32797" name="Text Box 19"/>
          <p:cNvSpPr txBox="1">
            <a:spLocks noChangeArrowheads="1"/>
          </p:cNvSpPr>
          <p:nvPr/>
        </p:nvSpPr>
        <p:spPr bwMode="auto">
          <a:xfrm>
            <a:off x="712788" y="24384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=0</a:t>
            </a:r>
          </a:p>
        </p:txBody>
      </p:sp>
      <p:grpSp>
        <p:nvGrpSpPr>
          <p:cNvPr id="32798" name="Group 20"/>
          <p:cNvGrpSpPr>
            <a:grpSpLocks/>
          </p:cNvGrpSpPr>
          <p:nvPr/>
        </p:nvGrpSpPr>
        <p:grpSpPr bwMode="auto">
          <a:xfrm>
            <a:off x="2057400" y="2516188"/>
            <a:ext cx="1219200" cy="457200"/>
            <a:chOff x="432" y="2013"/>
            <a:chExt cx="480" cy="288"/>
          </a:xfrm>
        </p:grpSpPr>
        <p:sp>
          <p:nvSpPr>
            <p:cNvPr id="32806" name="Line 21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Text Box 22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2799" name="Line 23"/>
          <p:cNvSpPr>
            <a:spLocks noChangeShapeType="1"/>
          </p:cNvSpPr>
          <p:nvPr/>
        </p:nvSpPr>
        <p:spPr bwMode="auto">
          <a:xfrm>
            <a:off x="381000" y="2439988"/>
            <a:ext cx="30480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05200"/>
              </p:ext>
            </p:extLst>
          </p:nvPr>
        </p:nvGraphicFramePr>
        <p:xfrm>
          <a:off x="5486400" y="5583238"/>
          <a:ext cx="496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4" name="Equation" r:id="rId5" imgW="304560" imgH="241200" progId="Equation.DSMT4">
                  <p:embed/>
                </p:oleObj>
              </mc:Choice>
              <mc:Fallback>
                <p:oleObj name="Equation" r:id="rId5" imgW="304560" imgH="2412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83238"/>
                        <a:ext cx="4968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0" name="Text Box 25"/>
          <p:cNvSpPr txBox="1">
            <a:spLocks noChangeArrowheads="1"/>
          </p:cNvSpPr>
          <p:nvPr/>
        </p:nvSpPr>
        <p:spPr bwMode="auto">
          <a:xfrm>
            <a:off x="304800" y="3386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friction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grpSp>
        <p:nvGrpSpPr>
          <p:cNvPr id="32801" name="Group 26"/>
          <p:cNvGrpSpPr>
            <a:grpSpLocks/>
          </p:cNvGrpSpPr>
          <p:nvPr/>
        </p:nvGrpSpPr>
        <p:grpSpPr bwMode="auto">
          <a:xfrm>
            <a:off x="304800" y="1982788"/>
            <a:ext cx="457200" cy="457200"/>
            <a:chOff x="864" y="1008"/>
            <a:chExt cx="288" cy="288"/>
          </a:xfrm>
        </p:grpSpPr>
        <p:sp>
          <p:nvSpPr>
            <p:cNvPr id="32804" name="Line 27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Text Box 28"/>
            <p:cNvSpPr txBox="1">
              <a:spLocks noChangeArrowheads="1"/>
            </p:cNvSpPr>
            <p:nvPr/>
          </p:nvSpPr>
          <p:spPr bwMode="auto">
            <a:xfrm>
              <a:off x="864" y="1008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latin typeface="Monotype Corsiva" charset="0"/>
                </a:rPr>
                <a:t>k</a:t>
              </a:r>
              <a:endParaRPr lang="en-US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581400" y="2911475"/>
          <a:ext cx="15303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5" name="Equation" r:id="rId7" imgW="838200" imgH="266700" progId="Equation.DSMT4">
                  <p:embed/>
                </p:oleObj>
              </mc:Choice>
              <mc:Fallback>
                <p:oleObj name="Equation" r:id="rId7" imgW="838200" imgH="2667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11475"/>
                        <a:ext cx="15303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527425" y="3482975"/>
          <a:ext cx="5311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6" name="Equation" r:id="rId9" imgW="2527300" imgH="228600" progId="Equation.DSMT4">
                  <p:embed/>
                </p:oleObj>
              </mc:Choice>
              <mc:Fallback>
                <p:oleObj name="Equation" r:id="rId9" imgW="2527300" imgH="2286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482975"/>
                        <a:ext cx="53117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743200" y="4044950"/>
          <a:ext cx="5492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7" name="Equation" r:id="rId11" imgW="304560" imgH="177480" progId="Equation.3">
                  <p:embed/>
                </p:oleObj>
              </mc:Choice>
              <mc:Fallback>
                <p:oleObj name="Equation" r:id="rId11" imgW="304560" imgH="177480" progId="Equation.3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44950"/>
                        <a:ext cx="5492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2" name="Text Box 32"/>
          <p:cNvSpPr txBox="1">
            <a:spLocks noChangeArrowheads="1"/>
          </p:cNvSpPr>
          <p:nvPr/>
        </p:nvSpPr>
        <p:spPr bwMode="auto">
          <a:xfrm>
            <a:off x="298515" y="4858484"/>
            <a:ext cx="7928728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Using work-kinetic energy theorem and the fact that the initial speed is 0, we obtain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273712"/>
              </p:ext>
            </p:extLst>
          </p:nvPr>
        </p:nvGraphicFramePr>
        <p:xfrm>
          <a:off x="457200" y="5637213"/>
          <a:ext cx="4968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8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37213"/>
                        <a:ext cx="4968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AutoShape 34"/>
          <p:cNvSpPr>
            <a:spLocks noChangeArrowheads="1"/>
          </p:cNvSpPr>
          <p:nvPr/>
        </p:nvSpPr>
        <p:spPr bwMode="auto">
          <a:xfrm>
            <a:off x="2832100" y="5334000"/>
            <a:ext cx="2444750" cy="914400"/>
          </a:xfrm>
          <a:prstGeom prst="homePlate">
            <a:avLst>
              <a:gd name="adj" fmla="val 64583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Solving the equation 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for </a:t>
            </a:r>
            <a:r>
              <a:rPr lang="en-US" sz="2000" b="1">
                <a:solidFill>
                  <a:srgbClr val="A50021"/>
                </a:solidFill>
                <a:latin typeface="Monotype Corsiva" charset="0"/>
              </a:rPr>
              <a:t>v</a:t>
            </a:r>
            <a:r>
              <a:rPr lang="en-US" sz="2000" b="1" baseline="-25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, we obtain </a:t>
            </a:r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6996113" y="2819400"/>
          <a:ext cx="1879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9" name="Equation" r:id="rId15" imgW="927100" imgH="368300" progId="Equation.DSMT4">
                  <p:embed/>
                </p:oleObj>
              </mc:Choice>
              <mc:Fallback>
                <p:oleObj name="Equation" r:id="rId15" imgW="927100" imgH="368300" progId="Equation.DSMT4">
                  <p:embed/>
                  <p:pic>
                    <p:nvPicPr>
                      <p:cNvPr id="32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2819400"/>
                        <a:ext cx="1879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3276600" y="3998913"/>
          <a:ext cx="12112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0" name="Equation" r:id="rId17" imgW="672840" imgH="228600" progId="Equation.3">
                  <p:embed/>
                </p:oleObj>
              </mc:Choice>
              <mc:Fallback>
                <p:oleObj name="Equation" r:id="rId17" imgW="672840" imgH="228600" progId="Equation.3">
                  <p:embed/>
                  <p:pic>
                    <p:nvPicPr>
                      <p:cNvPr id="32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98913"/>
                        <a:ext cx="12112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433888" y="4022725"/>
          <a:ext cx="17383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1" name="Equation" r:id="rId19" imgW="965160" imgH="203040" progId="Equation.3">
                  <p:embed/>
                </p:oleObj>
              </mc:Choice>
              <mc:Fallback>
                <p:oleObj name="Equation" r:id="rId19" imgW="965160" imgH="203040" progId="Equation.3">
                  <p:embed/>
                  <p:pic>
                    <p:nvPicPr>
                      <p:cNvPr id="32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022725"/>
                        <a:ext cx="173831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5764"/>
              </p:ext>
            </p:extLst>
          </p:nvPr>
        </p:nvGraphicFramePr>
        <p:xfrm>
          <a:off x="914400" y="5627688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2" name="Equation" r:id="rId21" imgW="660240" imgH="228600" progId="Equation.DSMT4">
                  <p:embed/>
                </p:oleObj>
              </mc:Choice>
              <mc:Fallback>
                <p:oleObj name="Equation" r:id="rId21" imgW="660240" imgH="228600" progId="Equation.DSMT4">
                  <p:embed/>
                  <p:pic>
                    <p:nvPicPr>
                      <p:cNvPr id="327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27688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961612"/>
              </p:ext>
            </p:extLst>
          </p:nvPr>
        </p:nvGraphicFramePr>
        <p:xfrm>
          <a:off x="2003425" y="5419725"/>
          <a:ext cx="6635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3" name="Equation" r:id="rId23" imgW="406080" imgH="393480" progId="Equation.DSMT4">
                  <p:embed/>
                </p:oleObj>
              </mc:Choice>
              <mc:Fallback>
                <p:oleObj name="Equation" r:id="rId23" imgW="406080" imgH="393480" progId="Equation.DSMT4">
                  <p:embed/>
                  <p:pic>
                    <p:nvPicPr>
                      <p:cNvPr id="32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419725"/>
                        <a:ext cx="6635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19983"/>
              </p:ext>
            </p:extLst>
          </p:nvPr>
        </p:nvGraphicFramePr>
        <p:xfrm>
          <a:off x="6019800" y="5411788"/>
          <a:ext cx="8493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4" name="Equation" r:id="rId25" imgW="520560" imgH="444240" progId="Equation.DSMT4">
                  <p:embed/>
                </p:oleObj>
              </mc:Choice>
              <mc:Fallback>
                <p:oleObj name="Equation" r:id="rId25" imgW="520560" imgH="444240" progId="Equation.DSMT4">
                  <p:embed/>
                  <p:pic>
                    <p:nvPicPr>
                      <p:cNvPr id="327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11788"/>
                        <a:ext cx="8493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86996"/>
              </p:ext>
            </p:extLst>
          </p:nvPr>
        </p:nvGraphicFramePr>
        <p:xfrm>
          <a:off x="6858000" y="5411788"/>
          <a:ext cx="1824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5" name="Equation" r:id="rId27" imgW="1117440" imgH="444240" progId="Equation.DSMT4">
                  <p:embed/>
                </p:oleObj>
              </mc:Choice>
              <mc:Fallback>
                <p:oleObj name="Equation" r:id="rId27" imgW="1117440" imgH="444240" progId="Equation.DSMT4">
                  <p:embed/>
                  <p:pic>
                    <p:nvPicPr>
                      <p:cNvPr id="327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1788"/>
                        <a:ext cx="1824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4354513" y="2339975"/>
          <a:ext cx="15017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6" name="Equation" r:id="rId29" imgW="800100" imgH="317500" progId="Equation.DSMT4">
                  <p:embed/>
                </p:oleObj>
              </mc:Choice>
              <mc:Fallback>
                <p:oleObj name="Equation" r:id="rId29" imgW="800100" imgH="317500" progId="Equation.DSMT4">
                  <p:embed/>
                  <p:pic>
                    <p:nvPicPr>
                      <p:cNvPr id="32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339975"/>
                        <a:ext cx="15017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5878513" y="2405063"/>
          <a:ext cx="25034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7" name="Equation" r:id="rId31" imgW="1333440" imgH="253800" progId="Equation.DSMT4">
                  <p:embed/>
                </p:oleObj>
              </mc:Choice>
              <mc:Fallback>
                <p:oleObj name="Equation" r:id="rId31" imgW="1333440" imgH="25380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405063"/>
                        <a:ext cx="25034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/>
        </p:nvGraphicFramePr>
        <p:xfrm>
          <a:off x="5141913" y="2860675"/>
          <a:ext cx="1703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8" name="Equation" r:id="rId33" imgW="825500" imgH="317500" progId="Equation.DSMT4">
                  <p:embed/>
                </p:oleObj>
              </mc:Choice>
              <mc:Fallback>
                <p:oleObj name="Equation" r:id="rId33" imgW="825500" imgH="317500" progId="Equation.DSMT4">
                  <p:embed/>
                  <p:pic>
                    <p:nvPicPr>
                      <p:cNvPr id="327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60675"/>
                        <a:ext cx="1703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">
            <a:extLst>
              <a:ext uri="{FF2B5EF4-FFF2-40B4-BE49-F238E27FC236}">
                <a16:creationId xmlns:a16="http://schemas.microsoft.com/office/drawing/2014/main" id="{3EE3912A-2BC4-394A-B665-922468F0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31268"/>
            <a:ext cx="6407208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Do this problem by first computing the net force. Is the answer the same?</a:t>
            </a:r>
          </a:p>
        </p:txBody>
      </p:sp>
    </p:spTree>
    <p:extLst>
      <p:ext uri="{BB962C8B-B14F-4D97-AF65-F5344CB8AC3E}">
        <p14:creationId xmlns:p14="http://schemas.microsoft.com/office/powerpoint/2010/main" val="205086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561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8889B3-CB30-7746-B177-7B255090A5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304800" y="3124200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forces in this motion? </a:t>
            </a:r>
          </a:p>
        </p:txBody>
      </p:sp>
      <p:graphicFrame>
        <p:nvGraphicFramePr>
          <p:cNvPr id="619524" name="Object 2"/>
          <p:cNvGraphicFramePr>
            <a:graphicFrameLocks noChangeAspect="1"/>
          </p:cNvGraphicFramePr>
          <p:nvPr/>
        </p:nvGraphicFramePr>
        <p:xfrm>
          <a:off x="1828800" y="4387850"/>
          <a:ext cx="1130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39" name="Equation" r:id="rId4" imgW="507960" imgH="253800" progId="Equation.DSMT4">
                  <p:embed/>
                </p:oleObj>
              </mc:Choice>
              <mc:Fallback>
                <p:oleObj name="Equation" r:id="rId4" imgW="507960" imgH="253800" progId="Equation.DSMT4">
                  <p:embed/>
                  <p:pic>
                    <p:nvPicPr>
                      <p:cNvPr id="6195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87850"/>
                        <a:ext cx="11303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9525" name="Picture 5" descr="afg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495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Downhill Skiing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388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58kg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skier is coasting down a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25</a:t>
            </a:r>
            <a:r>
              <a:rPr lang="en-US" sz="2000" baseline="30000" dirty="0">
                <a:solidFill>
                  <a:srgbClr val="FF0000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slope.  A kinetic frictional force of magnitude </a:t>
            </a:r>
            <a:r>
              <a:rPr lang="en-US" sz="2000" dirty="0" err="1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 baseline="-25000" dirty="0" err="1">
                <a:solidFill>
                  <a:srgbClr val="FF0000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=70N 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opposes her motion.  At the top of the slope, the skier’s speed is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=3.6m/s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.  Ignoring air resistance, determine the speed </a:t>
            </a:r>
            <a:r>
              <a:rPr lang="en-US" sz="2000" b="1" dirty="0" err="1">
                <a:solidFill>
                  <a:srgbClr val="CC00CC"/>
                </a:solidFill>
                <a:latin typeface="Arial Narrow" charset="0"/>
              </a:rPr>
              <a:t>v</a:t>
            </a:r>
            <a:r>
              <a:rPr lang="en-US" sz="2000" b="1" baseline="-25000" dirty="0" err="1">
                <a:solidFill>
                  <a:srgbClr val="CC00CC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at the point that is displaced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57m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downhill. </a:t>
            </a:r>
            <a:endParaRPr lang="en-US" sz="2000" dirty="0">
              <a:solidFill>
                <a:srgbClr val="333399"/>
              </a:solidFill>
              <a:latin typeface="Arial Narrow" charset="0"/>
              <a:cs typeface="Arial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258763" y="3505200"/>
            <a:ext cx="224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Gravitational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2590800" y="3505200"/>
            <a:ext cx="177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4451350" y="3506788"/>
            <a:ext cx="248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Kinetic frictional force: 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1528572">
            <a:off x="5121275" y="1295400"/>
            <a:ext cx="1889125" cy="1371600"/>
            <a:chOff x="3312" y="1200"/>
            <a:chExt cx="1190" cy="864"/>
          </a:xfrm>
        </p:grpSpPr>
        <p:grpSp>
          <p:nvGrpSpPr>
            <p:cNvPr id="25633" name="Group 14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25635" name="Line 15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16"/>
              <p:cNvSpPr>
                <a:spLocks noChangeShapeType="1"/>
              </p:cNvSpPr>
              <p:nvPr/>
            </p:nvSpPr>
            <p:spPr bwMode="auto">
              <a:xfrm rot="54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Text Box 17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25634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619539" name="Text Box 19"/>
          <p:cNvSpPr txBox="1">
            <a:spLocks noChangeArrowheads="1"/>
          </p:cNvSpPr>
          <p:nvPr/>
        </p:nvSpPr>
        <p:spPr bwMode="auto">
          <a:xfrm>
            <a:off x="304800" y="3946525"/>
            <a:ext cx="615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X and Y component of the net force in this motion? </a:t>
            </a:r>
          </a:p>
        </p:txBody>
      </p:sp>
      <p:sp>
        <p:nvSpPr>
          <p:cNvPr id="619540" name="Text Box 20"/>
          <p:cNvSpPr txBox="1">
            <a:spLocks noChangeArrowheads="1"/>
          </p:cNvSpPr>
          <p:nvPr/>
        </p:nvSpPr>
        <p:spPr bwMode="auto">
          <a:xfrm>
            <a:off x="341313" y="4495800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Y component</a:t>
            </a:r>
          </a:p>
        </p:txBody>
      </p:sp>
      <p:graphicFrame>
        <p:nvGraphicFramePr>
          <p:cNvPr id="619541" name="Object 3"/>
          <p:cNvGraphicFramePr>
            <a:graphicFrameLocks noChangeAspect="1"/>
          </p:cNvGraphicFramePr>
          <p:nvPr/>
        </p:nvGraphicFramePr>
        <p:xfrm>
          <a:off x="2438400" y="5105400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0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6195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05400"/>
                        <a:ext cx="76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42" name="Text Box 22"/>
          <p:cNvSpPr txBox="1">
            <a:spLocks noChangeArrowheads="1"/>
          </p:cNvSpPr>
          <p:nvPr/>
        </p:nvSpPr>
        <p:spPr bwMode="auto">
          <a:xfrm>
            <a:off x="304800" y="5089525"/>
            <a:ext cx="199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From this we obtain</a:t>
            </a:r>
          </a:p>
        </p:txBody>
      </p:sp>
      <p:sp>
        <p:nvSpPr>
          <p:cNvPr id="619543" name="Text Box 23"/>
          <p:cNvSpPr txBox="1">
            <a:spLocks noChangeArrowheads="1"/>
          </p:cNvSpPr>
          <p:nvPr/>
        </p:nvSpPr>
        <p:spPr bwMode="auto">
          <a:xfrm>
            <a:off x="385763" y="5638800"/>
            <a:ext cx="388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coefficient of kinetic friction?</a:t>
            </a:r>
          </a:p>
        </p:txBody>
      </p:sp>
      <p:graphicFrame>
        <p:nvGraphicFramePr>
          <p:cNvPr id="619544" name="Object 4"/>
          <p:cNvGraphicFramePr>
            <a:graphicFrameLocks noChangeAspect="1"/>
          </p:cNvGraphicFramePr>
          <p:nvPr/>
        </p:nvGraphicFramePr>
        <p:xfrm>
          <a:off x="2997200" y="4419600"/>
          <a:ext cx="508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1" name="Equation" r:id="rId9" imgW="228600" imgH="241200" progId="Equation.DSMT4">
                  <p:embed/>
                </p:oleObj>
              </mc:Choice>
              <mc:Fallback>
                <p:oleObj name="Equation" r:id="rId9" imgW="228600" imgH="241200" progId="Equation.DSMT4">
                  <p:embed/>
                  <p:pic>
                    <p:nvPicPr>
                      <p:cNvPr id="6195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419600"/>
                        <a:ext cx="508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5" name="Object 5"/>
          <p:cNvGraphicFramePr>
            <a:graphicFrameLocks noChangeAspect="1"/>
          </p:cNvGraphicFramePr>
          <p:nvPr/>
        </p:nvGraphicFramePr>
        <p:xfrm>
          <a:off x="3505200" y="4443413"/>
          <a:ext cx="9588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2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6195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43413"/>
                        <a:ext cx="9588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6"/>
          <p:cNvGraphicFramePr>
            <a:graphicFrameLocks noChangeAspect="1"/>
          </p:cNvGraphicFramePr>
          <p:nvPr/>
        </p:nvGraphicFramePr>
        <p:xfrm>
          <a:off x="4425950" y="4419600"/>
          <a:ext cx="1974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3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6195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4419600"/>
                        <a:ext cx="19748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7"/>
          <p:cNvGraphicFramePr>
            <a:graphicFrameLocks noChangeAspect="1"/>
          </p:cNvGraphicFramePr>
          <p:nvPr/>
        </p:nvGraphicFramePr>
        <p:xfrm>
          <a:off x="6400800" y="4443413"/>
          <a:ext cx="7620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4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6195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43413"/>
                        <a:ext cx="7620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8" name="Object 8"/>
          <p:cNvGraphicFramePr>
            <a:graphicFrameLocks noChangeAspect="1"/>
          </p:cNvGraphicFramePr>
          <p:nvPr/>
        </p:nvGraphicFramePr>
        <p:xfrm>
          <a:off x="7110413" y="4481513"/>
          <a:ext cx="2809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5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6195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4481513"/>
                        <a:ext cx="2809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9" name="Object 9"/>
          <p:cNvGraphicFramePr>
            <a:graphicFrameLocks noChangeAspect="1"/>
          </p:cNvGraphicFramePr>
          <p:nvPr/>
        </p:nvGraphicFramePr>
        <p:xfrm>
          <a:off x="3148013" y="5029200"/>
          <a:ext cx="1804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6" name="Equation" r:id="rId19" imgW="812520" imgH="228600" progId="Equation.DSMT4">
                  <p:embed/>
                </p:oleObj>
              </mc:Choice>
              <mc:Fallback>
                <p:oleObj name="Equation" r:id="rId19" imgW="812520" imgH="228600" progId="Equation.DSMT4">
                  <p:embed/>
                  <p:pic>
                    <p:nvPicPr>
                      <p:cNvPr id="6195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5029200"/>
                        <a:ext cx="18049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0" name="Object 10"/>
          <p:cNvGraphicFramePr>
            <a:graphicFrameLocks noChangeAspect="1"/>
          </p:cNvGraphicFramePr>
          <p:nvPr/>
        </p:nvGraphicFramePr>
        <p:xfrm>
          <a:off x="4935538" y="5029200"/>
          <a:ext cx="32178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7" name="Equation" r:id="rId21" imgW="1447560" imgH="203040" progId="Equation.DSMT4">
                  <p:embed/>
                </p:oleObj>
              </mc:Choice>
              <mc:Fallback>
                <p:oleObj name="Equation" r:id="rId21" imgW="1447560" imgH="203040" progId="Equation.DSMT4">
                  <p:embed/>
                  <p:pic>
                    <p:nvPicPr>
                      <p:cNvPr id="6195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5029200"/>
                        <a:ext cx="32178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1" name="Object 11"/>
          <p:cNvGraphicFramePr>
            <a:graphicFrameLocks noChangeAspect="1"/>
          </p:cNvGraphicFramePr>
          <p:nvPr/>
        </p:nvGraphicFramePr>
        <p:xfrm>
          <a:off x="4343400" y="5697538"/>
          <a:ext cx="5302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8" name="Equation" r:id="rId23" imgW="304560" imgH="228600" progId="Equation.DSMT4">
                  <p:embed/>
                </p:oleObj>
              </mc:Choice>
              <mc:Fallback>
                <p:oleObj name="Equation" r:id="rId23" imgW="304560" imgH="228600" progId="Equation.DSMT4">
                  <p:embed/>
                  <p:pic>
                    <p:nvPicPr>
                      <p:cNvPr id="6195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97538"/>
                        <a:ext cx="5302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2" name="Object 12"/>
          <p:cNvGraphicFramePr>
            <a:graphicFrameLocks noChangeAspect="1"/>
          </p:cNvGraphicFramePr>
          <p:nvPr/>
        </p:nvGraphicFramePr>
        <p:xfrm>
          <a:off x="6130925" y="5638800"/>
          <a:ext cx="5746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49" name="Equation" r:id="rId25" imgW="330120" imgH="228600" progId="Equation.DSMT4">
                  <p:embed/>
                </p:oleObj>
              </mc:Choice>
              <mc:Fallback>
                <p:oleObj name="Equation" r:id="rId25" imgW="330120" imgH="228600" progId="Equation.DSMT4">
                  <p:embed/>
                  <p:pic>
                    <p:nvPicPr>
                      <p:cNvPr id="6195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5638800"/>
                        <a:ext cx="5746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3" name="Object 13"/>
          <p:cNvGraphicFramePr>
            <a:graphicFrameLocks noChangeAspect="1"/>
          </p:cNvGraphicFramePr>
          <p:nvPr/>
        </p:nvGraphicFramePr>
        <p:xfrm>
          <a:off x="6675438" y="5495925"/>
          <a:ext cx="6397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50" name="Equation" r:id="rId27" imgW="368280" imgH="431640" progId="Equation.DSMT4">
                  <p:embed/>
                </p:oleObj>
              </mc:Choice>
              <mc:Fallback>
                <p:oleObj name="Equation" r:id="rId27" imgW="368280" imgH="431640" progId="Equation.DSMT4">
                  <p:embed/>
                  <p:pic>
                    <p:nvPicPr>
                      <p:cNvPr id="6195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5495925"/>
                        <a:ext cx="6397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4" name="Object 14"/>
          <p:cNvGraphicFramePr>
            <a:graphicFrameLocks noChangeAspect="1"/>
          </p:cNvGraphicFramePr>
          <p:nvPr/>
        </p:nvGraphicFramePr>
        <p:xfrm>
          <a:off x="7296150" y="5486400"/>
          <a:ext cx="1238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51" name="Equation" r:id="rId29" imgW="711000" imgH="393480" progId="Equation.DSMT4">
                  <p:embed/>
                </p:oleObj>
              </mc:Choice>
              <mc:Fallback>
                <p:oleObj name="Equation" r:id="rId29" imgW="711000" imgH="393480" progId="Equation.DSMT4">
                  <p:embed/>
                  <p:pic>
                    <p:nvPicPr>
                      <p:cNvPr id="6195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5486400"/>
                        <a:ext cx="1238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5" name="Object 15"/>
          <p:cNvGraphicFramePr>
            <a:graphicFrameLocks noChangeAspect="1"/>
          </p:cNvGraphicFramePr>
          <p:nvPr/>
        </p:nvGraphicFramePr>
        <p:xfrm>
          <a:off x="4945063" y="5638800"/>
          <a:ext cx="6175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52" name="Equation" r:id="rId31" imgW="355320" imgH="228600" progId="Equation.DSMT4">
                  <p:embed/>
                </p:oleObj>
              </mc:Choice>
              <mc:Fallback>
                <p:oleObj name="Equation" r:id="rId31" imgW="355320" imgH="228600" progId="Equation.DSMT4">
                  <p:embed/>
                  <p:pic>
                    <p:nvPicPr>
                      <p:cNvPr id="6195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5638800"/>
                        <a:ext cx="6175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56" name="AutoShape 36"/>
          <p:cNvSpPr>
            <a:spLocks noChangeArrowheads="1"/>
          </p:cNvSpPr>
          <p:nvPr/>
        </p:nvSpPr>
        <p:spPr bwMode="auto">
          <a:xfrm>
            <a:off x="57150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7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183FC8-5C51-6B4E-B22D-A7B2850AD40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35908" name="Picture 4" descr="afg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867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907" name="Object 2"/>
          <p:cNvGraphicFramePr>
            <a:graphicFrameLocks noChangeAspect="1"/>
          </p:cNvGraphicFramePr>
          <p:nvPr/>
        </p:nvGraphicFramePr>
        <p:xfrm>
          <a:off x="1752600" y="2905125"/>
          <a:ext cx="828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0" name="Equation" r:id="rId5" imgW="495000" imgH="253800" progId="Equation.DSMT4">
                  <p:embed/>
                </p:oleObj>
              </mc:Choice>
              <mc:Fallback>
                <p:oleObj name="Equation" r:id="rId5" imgW="495000" imgH="253800" progId="Equation.DSMT4">
                  <p:embed/>
                  <p:pic>
                    <p:nvPicPr>
                      <p:cNvPr id="6359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05125"/>
                        <a:ext cx="828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Now with the X component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41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X component</a:t>
            </a:r>
          </a:p>
        </p:txBody>
      </p:sp>
      <p:graphicFrame>
        <p:nvGraphicFramePr>
          <p:cNvPr id="635926" name="Object 3"/>
          <p:cNvGraphicFramePr>
            <a:graphicFrameLocks noChangeAspect="1"/>
          </p:cNvGraphicFramePr>
          <p:nvPr/>
        </p:nvGraphicFramePr>
        <p:xfrm>
          <a:off x="1700213" y="3514725"/>
          <a:ext cx="5095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1" name="Equation" r:id="rId7" imgW="304560" imgH="177480" progId="Equation.DSMT4">
                  <p:embed/>
                </p:oleObj>
              </mc:Choice>
              <mc:Fallback>
                <p:oleObj name="Equation" r:id="rId7" imgW="304560" imgH="177480" progId="Equation.DSMT4">
                  <p:embed/>
                  <p:pic>
                    <p:nvPicPr>
                      <p:cNvPr id="6359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514725"/>
                        <a:ext cx="5095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7" name="Object 4"/>
          <p:cNvGraphicFramePr>
            <a:graphicFrameLocks noChangeAspect="1"/>
          </p:cNvGraphicFramePr>
          <p:nvPr/>
        </p:nvGraphicFramePr>
        <p:xfrm>
          <a:off x="1752600" y="4114800"/>
          <a:ext cx="606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6359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6064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8" name="Object 5"/>
          <p:cNvGraphicFramePr>
            <a:graphicFrameLocks noChangeAspect="1"/>
          </p:cNvGraphicFramePr>
          <p:nvPr/>
        </p:nvGraphicFramePr>
        <p:xfrm>
          <a:off x="4724400" y="4114800"/>
          <a:ext cx="744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3" name="Equation" r:id="rId11" imgW="444240" imgH="241200" progId="Equation.DSMT4">
                  <p:embed/>
                </p:oleObj>
              </mc:Choice>
              <mc:Fallback>
                <p:oleObj name="Equation" r:id="rId11" imgW="444240" imgH="241200" progId="Equation.DSMT4">
                  <p:embed/>
                  <p:pic>
                    <p:nvPicPr>
                      <p:cNvPr id="6359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7445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9" name="Object 6"/>
          <p:cNvGraphicFramePr>
            <a:graphicFrameLocks noChangeAspect="1"/>
          </p:cNvGraphicFramePr>
          <p:nvPr/>
        </p:nvGraphicFramePr>
        <p:xfrm>
          <a:off x="1471613" y="4908550"/>
          <a:ext cx="509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4" name="Equation" r:id="rId13" imgW="304560" imgH="253800" progId="Equation.DSMT4">
                  <p:embed/>
                </p:oleObj>
              </mc:Choice>
              <mc:Fallback>
                <p:oleObj name="Equation" r:id="rId13" imgW="304560" imgH="253800" progId="Equation.DSMT4">
                  <p:embed/>
                  <p:pic>
                    <p:nvPicPr>
                      <p:cNvPr id="6359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908550"/>
                        <a:ext cx="5095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0" name="Object 7"/>
          <p:cNvGraphicFramePr>
            <a:graphicFrameLocks noChangeAspect="1"/>
          </p:cNvGraphicFramePr>
          <p:nvPr/>
        </p:nvGraphicFramePr>
        <p:xfrm>
          <a:off x="3733800" y="4929188"/>
          <a:ext cx="5111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5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6359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29188"/>
                        <a:ext cx="5111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31" name="Text Box 27"/>
          <p:cNvSpPr txBox="1">
            <a:spLocks noChangeArrowheads="1"/>
          </p:cNvSpPr>
          <p:nvPr/>
        </p:nvSpPr>
        <p:spPr bwMode="auto">
          <a:xfrm>
            <a:off x="228600" y="32766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Total work by this force </a:t>
            </a:r>
          </a:p>
        </p:txBody>
      </p:sp>
      <p:sp>
        <p:nvSpPr>
          <p:cNvPr id="635932" name="Text Box 28"/>
          <p:cNvSpPr txBox="1">
            <a:spLocks noChangeArrowheads="1"/>
          </p:cNvSpPr>
          <p:nvPr/>
        </p:nvSpPr>
        <p:spPr bwMode="auto">
          <a:xfrm>
            <a:off x="228600" y="39624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From work-kinetic energy theorem </a:t>
            </a:r>
          </a:p>
        </p:txBody>
      </p:sp>
      <p:sp>
        <p:nvSpPr>
          <p:cNvPr id="635933" name="AutoShape 29"/>
          <p:cNvSpPr>
            <a:spLocks noChangeArrowheads="1"/>
          </p:cNvSpPr>
          <p:nvPr/>
        </p:nvSpPr>
        <p:spPr bwMode="auto">
          <a:xfrm>
            <a:off x="4114800" y="40386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934" name="Text Box 30"/>
          <p:cNvSpPr txBox="1">
            <a:spLocks noChangeArrowheads="1"/>
          </p:cNvSpPr>
          <p:nvPr/>
        </p:nvSpPr>
        <p:spPr bwMode="auto">
          <a:xfrm>
            <a:off x="228600" y="49053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Solving for v</a:t>
            </a:r>
            <a:r>
              <a:rPr lang="en-US" sz="1600" baseline="-25000">
                <a:solidFill>
                  <a:srgbClr val="333399"/>
                </a:solidFill>
                <a:latin typeface="Arial Narrow" charset="0"/>
              </a:rPr>
              <a:t>f</a:t>
            </a:r>
          </a:p>
        </p:txBody>
      </p:sp>
      <p:sp>
        <p:nvSpPr>
          <p:cNvPr id="635935" name="AutoShape 31"/>
          <p:cNvSpPr>
            <a:spLocks noChangeArrowheads="1"/>
          </p:cNvSpPr>
          <p:nvPr/>
        </p:nvSpPr>
        <p:spPr bwMode="auto">
          <a:xfrm>
            <a:off x="3276600" y="4876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36" name="Object 8"/>
          <p:cNvGraphicFramePr>
            <a:graphicFrameLocks noChangeAspect="1"/>
          </p:cNvGraphicFramePr>
          <p:nvPr/>
        </p:nvGraphicFramePr>
        <p:xfrm>
          <a:off x="2589213" y="2947988"/>
          <a:ext cx="3825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6" name="Equation" r:id="rId17" imgW="228600" imgH="241200" progId="Equation.DSMT4">
                  <p:embed/>
                </p:oleObj>
              </mc:Choice>
              <mc:Fallback>
                <p:oleObj name="Equation" r:id="rId17" imgW="228600" imgH="241200" progId="Equation.DSMT4">
                  <p:embed/>
                  <p:pic>
                    <p:nvPicPr>
                      <p:cNvPr id="6359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947988"/>
                        <a:ext cx="3825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7" name="Object 9"/>
          <p:cNvGraphicFramePr>
            <a:graphicFrameLocks noChangeAspect="1"/>
          </p:cNvGraphicFramePr>
          <p:nvPr/>
        </p:nvGraphicFramePr>
        <p:xfrm>
          <a:off x="2921000" y="2968625"/>
          <a:ext cx="660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7" name="Equation" r:id="rId19" imgW="393480" imgH="228600" progId="Equation.DSMT4">
                  <p:embed/>
                </p:oleObj>
              </mc:Choice>
              <mc:Fallback>
                <p:oleObj name="Equation" r:id="rId19" imgW="393480" imgH="228600" progId="Equation.DSMT4">
                  <p:embed/>
                  <p:pic>
                    <p:nvPicPr>
                      <p:cNvPr id="6359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968625"/>
                        <a:ext cx="6604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8" name="Object 10"/>
          <p:cNvGraphicFramePr>
            <a:graphicFrameLocks noChangeAspect="1"/>
          </p:cNvGraphicFramePr>
          <p:nvPr/>
        </p:nvGraphicFramePr>
        <p:xfrm>
          <a:off x="3622675" y="2947988"/>
          <a:ext cx="1787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8" name="Equation" r:id="rId21" imgW="1066680" imgH="241200" progId="Equation.DSMT4">
                  <p:embed/>
                </p:oleObj>
              </mc:Choice>
              <mc:Fallback>
                <p:oleObj name="Equation" r:id="rId21" imgW="1066680" imgH="241200" progId="Equation.DSMT4">
                  <p:embed/>
                  <p:pic>
                    <p:nvPicPr>
                      <p:cNvPr id="6359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947988"/>
                        <a:ext cx="17875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9" name="Object 11"/>
          <p:cNvGraphicFramePr>
            <a:graphicFrameLocks noChangeAspect="1"/>
          </p:cNvGraphicFramePr>
          <p:nvPr/>
        </p:nvGraphicFramePr>
        <p:xfrm>
          <a:off x="5410200" y="2960688"/>
          <a:ext cx="30432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79" name="Equation" r:id="rId23" imgW="1815840" imgH="279360" progId="Equation.DSMT4">
                  <p:embed/>
                </p:oleObj>
              </mc:Choice>
              <mc:Fallback>
                <p:oleObj name="Equation" r:id="rId23" imgW="1815840" imgH="279360" progId="Equation.DSMT4">
                  <p:embed/>
                  <p:pic>
                    <p:nvPicPr>
                      <p:cNvPr id="6359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60688"/>
                        <a:ext cx="30432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0" name="Object 12"/>
          <p:cNvGraphicFramePr>
            <a:graphicFrameLocks noChangeAspect="1"/>
          </p:cNvGraphicFramePr>
          <p:nvPr/>
        </p:nvGraphicFramePr>
        <p:xfrm>
          <a:off x="8382000" y="3117850"/>
          <a:ext cx="5969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0" name="Equation" r:id="rId25" imgW="355320" imgH="139680" progId="Equation.DSMT4">
                  <p:embed/>
                </p:oleObj>
              </mc:Choice>
              <mc:Fallback>
                <p:oleObj name="Equation" r:id="rId25" imgW="355320" imgH="139680" progId="Equation.DSMT4">
                  <p:embed/>
                  <p:pic>
                    <p:nvPicPr>
                      <p:cNvPr id="6359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117850"/>
                        <a:ext cx="59690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1" name="Object 13"/>
          <p:cNvGraphicFramePr>
            <a:graphicFrameLocks noChangeAspect="1"/>
          </p:cNvGraphicFramePr>
          <p:nvPr/>
        </p:nvGraphicFramePr>
        <p:xfrm>
          <a:off x="2209800" y="3429000"/>
          <a:ext cx="12557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1" name="Equation" r:id="rId27" imgW="749160" imgH="279360" progId="Equation.DSMT4">
                  <p:embed/>
                </p:oleObj>
              </mc:Choice>
              <mc:Fallback>
                <p:oleObj name="Equation" r:id="rId27" imgW="749160" imgH="279360" progId="Equation.DSMT4">
                  <p:embed/>
                  <p:pic>
                    <p:nvPicPr>
                      <p:cNvPr id="635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2557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2" name="Object 14"/>
          <p:cNvGraphicFramePr>
            <a:graphicFrameLocks noChangeAspect="1"/>
          </p:cNvGraphicFramePr>
          <p:nvPr/>
        </p:nvGraphicFramePr>
        <p:xfrm>
          <a:off x="3448050" y="3417888"/>
          <a:ext cx="2190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2" name="Equation" r:id="rId29" imgW="1308100" imgH="292100" progId="Equation.DSMT4">
                  <p:embed/>
                </p:oleObj>
              </mc:Choice>
              <mc:Fallback>
                <p:oleObj name="Equation" r:id="rId29" imgW="1308100" imgH="292100" progId="Equation.DSMT4">
                  <p:embed/>
                  <p:pic>
                    <p:nvPicPr>
                      <p:cNvPr id="6359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417888"/>
                        <a:ext cx="21907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3" name="Object 15"/>
          <p:cNvGraphicFramePr>
            <a:graphicFrameLocks noChangeAspect="1"/>
          </p:cNvGraphicFramePr>
          <p:nvPr/>
        </p:nvGraphicFramePr>
        <p:xfrm>
          <a:off x="5632450" y="3429000"/>
          <a:ext cx="3511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3" name="Equation" r:id="rId31" imgW="2095200" imgH="279360" progId="Equation.DSMT4">
                  <p:embed/>
                </p:oleObj>
              </mc:Choice>
              <mc:Fallback>
                <p:oleObj name="Equation" r:id="rId31" imgW="2095200" imgH="279360" progId="Equation.DSMT4">
                  <p:embed/>
                  <p:pic>
                    <p:nvPicPr>
                      <p:cNvPr id="6359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429000"/>
                        <a:ext cx="35115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4" name="Object 16"/>
          <p:cNvGraphicFramePr>
            <a:graphicFrameLocks noChangeAspect="1"/>
          </p:cNvGraphicFramePr>
          <p:nvPr/>
        </p:nvGraphicFramePr>
        <p:xfrm>
          <a:off x="2371725" y="4092575"/>
          <a:ext cx="1362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4" name="Equation" r:id="rId33" imgW="685800" imgH="241200" progId="Equation.DSMT4">
                  <p:embed/>
                </p:oleObj>
              </mc:Choice>
              <mc:Fallback>
                <p:oleObj name="Equation" r:id="rId33" imgW="685800" imgH="241200" progId="Equation.DSMT4">
                  <p:embed/>
                  <p:pic>
                    <p:nvPicPr>
                      <p:cNvPr id="6359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092575"/>
                        <a:ext cx="13620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5" name="Object 17"/>
          <p:cNvGraphicFramePr>
            <a:graphicFrameLocks noChangeAspect="1"/>
          </p:cNvGraphicFramePr>
          <p:nvPr/>
        </p:nvGraphicFramePr>
        <p:xfrm>
          <a:off x="5486400" y="3962400"/>
          <a:ext cx="9159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5" name="Equation" r:id="rId35" imgW="545760" imgH="393480" progId="Equation.DSMT4">
                  <p:embed/>
                </p:oleObj>
              </mc:Choice>
              <mc:Fallback>
                <p:oleObj name="Equation" r:id="rId35" imgW="545760" imgH="393480" progId="Equation.DSMT4">
                  <p:embed/>
                  <p:pic>
                    <p:nvPicPr>
                      <p:cNvPr id="6359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62400"/>
                        <a:ext cx="9159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6" name="Object 18"/>
          <p:cNvGraphicFramePr>
            <a:graphicFrameLocks noChangeAspect="1"/>
          </p:cNvGraphicFramePr>
          <p:nvPr/>
        </p:nvGraphicFramePr>
        <p:xfrm>
          <a:off x="6394450" y="4114800"/>
          <a:ext cx="1149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6" name="Equation" r:id="rId37" imgW="685800" imgH="228600" progId="Equation.DSMT4">
                  <p:embed/>
                </p:oleObj>
              </mc:Choice>
              <mc:Fallback>
                <p:oleObj name="Equation" r:id="rId37" imgW="685800" imgH="228600" progId="Equation.DSMT4">
                  <p:embed/>
                  <p:pic>
                    <p:nvPicPr>
                      <p:cNvPr id="6359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114800"/>
                        <a:ext cx="1149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7" name="Object 19"/>
          <p:cNvGraphicFramePr>
            <a:graphicFrameLocks noChangeAspect="1"/>
          </p:cNvGraphicFramePr>
          <p:nvPr/>
        </p:nvGraphicFramePr>
        <p:xfrm>
          <a:off x="7483475" y="3962400"/>
          <a:ext cx="1127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7" name="Equation" r:id="rId39" imgW="672840" imgH="393480" progId="Equation.DSMT4">
                  <p:embed/>
                </p:oleObj>
              </mc:Choice>
              <mc:Fallback>
                <p:oleObj name="Equation" r:id="rId39" imgW="672840" imgH="393480" progId="Equation.DSMT4">
                  <p:embed/>
                  <p:pic>
                    <p:nvPicPr>
                      <p:cNvPr id="6359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3962400"/>
                        <a:ext cx="11271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8" name="Object 20"/>
          <p:cNvGraphicFramePr>
            <a:graphicFrameLocks noChangeAspect="1"/>
          </p:cNvGraphicFramePr>
          <p:nvPr/>
        </p:nvGraphicFramePr>
        <p:xfrm>
          <a:off x="1997075" y="4724400"/>
          <a:ext cx="1127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8" name="Equation" r:id="rId41" imgW="672840" imgH="419040" progId="Equation.DSMT4">
                  <p:embed/>
                </p:oleObj>
              </mc:Choice>
              <mc:Fallback>
                <p:oleObj name="Equation" r:id="rId41" imgW="672840" imgH="419040" progId="Equation.DSMT4">
                  <p:embed/>
                  <p:pic>
                    <p:nvPicPr>
                      <p:cNvPr id="6359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724400"/>
                        <a:ext cx="11271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9" name="Object 21"/>
          <p:cNvGraphicFramePr>
            <a:graphicFrameLocks noChangeAspect="1"/>
          </p:cNvGraphicFramePr>
          <p:nvPr/>
        </p:nvGraphicFramePr>
        <p:xfrm>
          <a:off x="4191000" y="4719638"/>
          <a:ext cx="15113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9" name="Equation" r:id="rId43" imgW="901440" imgH="457200" progId="Equation.DSMT4">
                  <p:embed/>
                </p:oleObj>
              </mc:Choice>
              <mc:Fallback>
                <p:oleObj name="Equation" r:id="rId43" imgW="901440" imgH="457200" progId="Equation.DSMT4">
                  <p:embed/>
                  <p:pic>
                    <p:nvPicPr>
                      <p:cNvPr id="6359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19638"/>
                        <a:ext cx="15113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0" name="Object 22"/>
          <p:cNvGraphicFramePr>
            <a:graphicFrameLocks noChangeAspect="1"/>
          </p:cNvGraphicFramePr>
          <p:nvPr/>
        </p:nvGraphicFramePr>
        <p:xfrm>
          <a:off x="5724525" y="4648200"/>
          <a:ext cx="3190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90" name="Equation" r:id="rId45" imgW="1904760" imgH="495000" progId="Equation.DSMT4">
                  <p:embed/>
                </p:oleObj>
              </mc:Choice>
              <mc:Fallback>
                <p:oleObj name="Equation" r:id="rId45" imgW="1904760" imgH="495000" progId="Equation.DSMT4">
                  <p:embed/>
                  <p:pic>
                    <p:nvPicPr>
                      <p:cNvPr id="6359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648200"/>
                        <a:ext cx="31908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1" name="Text Box 47"/>
          <p:cNvSpPr txBox="1">
            <a:spLocks noChangeArrowheads="1"/>
          </p:cNvSpPr>
          <p:nvPr/>
        </p:nvSpPr>
        <p:spPr bwMode="auto">
          <a:xfrm>
            <a:off x="304800" y="5607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What is her acceleration?</a:t>
            </a:r>
            <a:endParaRPr lang="en-US" sz="1600" baseline="-25000">
              <a:solidFill>
                <a:srgbClr val="333399"/>
              </a:solidFill>
              <a:latin typeface="Arial Narrow" charset="0"/>
            </a:endParaRPr>
          </a:p>
        </p:txBody>
      </p:sp>
      <p:graphicFrame>
        <p:nvGraphicFramePr>
          <p:cNvPr id="635952" name="Object 23"/>
          <p:cNvGraphicFramePr>
            <a:graphicFrameLocks noChangeAspect="1"/>
          </p:cNvGraphicFramePr>
          <p:nvPr/>
        </p:nvGraphicFramePr>
        <p:xfrm>
          <a:off x="2590800" y="5638800"/>
          <a:ext cx="1209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91" name="Equation" r:id="rId47" imgW="723600" imgH="253800" progId="Equation.DSMT4">
                  <p:embed/>
                </p:oleObj>
              </mc:Choice>
              <mc:Fallback>
                <p:oleObj name="Equation" r:id="rId47" imgW="723600" imgH="253800" progId="Equation.DSMT4">
                  <p:embed/>
                  <p:pic>
                    <p:nvPicPr>
                      <p:cNvPr id="63595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1209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3" name="Object 24"/>
          <p:cNvGraphicFramePr>
            <a:graphicFrameLocks noChangeAspect="1"/>
          </p:cNvGraphicFramePr>
          <p:nvPr/>
        </p:nvGraphicFramePr>
        <p:xfrm>
          <a:off x="4495800" y="5786438"/>
          <a:ext cx="403225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92" name="Equation" r:id="rId49" imgW="241200" imgH="139680" progId="Equation.DSMT4">
                  <p:embed/>
                </p:oleObj>
              </mc:Choice>
              <mc:Fallback>
                <p:oleObj name="Equation" r:id="rId49" imgW="241200" imgH="139680" progId="Equation.DSMT4">
                  <p:embed/>
                  <p:pic>
                    <p:nvPicPr>
                      <p:cNvPr id="63595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86438"/>
                        <a:ext cx="403225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4" name="AutoShape 50"/>
          <p:cNvSpPr>
            <a:spLocks noChangeArrowheads="1"/>
          </p:cNvSpPr>
          <p:nvPr/>
        </p:nvSpPr>
        <p:spPr bwMode="auto">
          <a:xfrm>
            <a:off x="40386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55" name="Object 25"/>
          <p:cNvGraphicFramePr>
            <a:graphicFrameLocks noChangeAspect="1"/>
          </p:cNvGraphicFramePr>
          <p:nvPr/>
        </p:nvGraphicFramePr>
        <p:xfrm>
          <a:off x="4953000" y="5486400"/>
          <a:ext cx="869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93" name="Equation" r:id="rId51" imgW="520560" imgH="431640" progId="Equation.DSMT4">
                  <p:embed/>
                </p:oleObj>
              </mc:Choice>
              <mc:Fallback>
                <p:oleObj name="Equation" r:id="rId51" imgW="520560" imgH="431640" progId="Equation.DSMT4">
                  <p:embed/>
                  <p:pic>
                    <p:nvPicPr>
                      <p:cNvPr id="63595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86400"/>
                        <a:ext cx="869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6" name="Object 26"/>
          <p:cNvGraphicFramePr>
            <a:graphicFrameLocks noChangeAspect="1"/>
          </p:cNvGraphicFramePr>
          <p:nvPr/>
        </p:nvGraphicFramePr>
        <p:xfrm>
          <a:off x="5822950" y="5562600"/>
          <a:ext cx="17208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94" name="Equation" r:id="rId53" imgW="1028520" imgH="393480" progId="Equation.DSMT4">
                  <p:embed/>
                </p:oleObj>
              </mc:Choice>
              <mc:Fallback>
                <p:oleObj name="Equation" r:id="rId53" imgW="1028520" imgH="393480" progId="Equation.DSMT4">
                  <p:embed/>
                  <p:pic>
                    <p:nvPicPr>
                      <p:cNvPr id="63595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562600"/>
                        <a:ext cx="17208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7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299F42-07D3-E749-9008-546FB36654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4572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Potential Energy &amp; Conservation of Mechanical Energy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4864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are other forms of energies in the universe?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</a:t>
            </a:r>
            <a:r>
              <a:rPr lang="en-US" sz="2000" b="1" u="sng">
                <a:solidFill>
                  <a:srgbClr val="003400"/>
                </a:solidFill>
                <a:latin typeface="Monotype Corsiva" charset="0"/>
              </a:rPr>
              <a:t>conservative force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14478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0292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108557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8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1085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457200" y="5867400"/>
            <a:ext cx="8229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If ALL forms of energy are accounted for, the total energy in the entire universe is conserved.  It just transforms from one form to another.</a:t>
            </a:r>
          </a:p>
        </p:txBody>
      </p:sp>
      <p:graphicFrame>
        <p:nvGraphicFramePr>
          <p:cNvPr id="108560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9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1085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50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1085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74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07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B5CFB5-B17B-1D4A-B6D4-13F813A9B3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6050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</a:t>
            </a: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m</a:t>
            </a:r>
            <a:r>
              <a:rPr lang="en-US" sz="2000" b="1" dirty="0">
                <a:solidFill>
                  <a:srgbClr val="CC00CC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object’s kinetic energy.  So the potential energy of an object at </a:t>
            </a: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height h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the potential to do work,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object’s 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0755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0756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0757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0746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0748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0749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0751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0752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7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07181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64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6000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07181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8641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/>
        </p:nvGraphicFramePr>
        <p:xfrm>
          <a:off x="6248400" y="3595688"/>
          <a:ext cx="6492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65" name="Equation" r:id="rId5" imgW="342900" imgH="266700" progId="Equation.DSMT4">
                  <p:embed/>
                </p:oleObj>
              </mc:Choice>
              <mc:Fallback>
                <p:oleObj name="Equation" r:id="rId5" imgW="342900" imgH="266700" progId="Equation.DSMT4">
                  <p:embed/>
                  <p:pic>
                    <p:nvPicPr>
                      <p:cNvPr id="6000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95688"/>
                        <a:ext cx="6492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7338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</a:t>
            </a: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h</a:t>
            </a:r>
            <a:r>
              <a:rPr lang="en-US" sz="2000" baseline="-25000" dirty="0">
                <a:solidFill>
                  <a:srgbClr val="CC00CC"/>
                </a:solidFill>
                <a:latin typeface="Monotype Corsiva" charset="0"/>
              </a:rPr>
              <a:t>i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to </a:t>
            </a: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h</a:t>
            </a:r>
            <a:r>
              <a:rPr lang="en-US" sz="2000" baseline="-25000" dirty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/>
        </p:nvGraphicFramePr>
        <p:xfrm>
          <a:off x="7316788" y="310356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66" name="Equation" r:id="rId7" imgW="660400" imgH="203200" progId="Equation.DSMT4">
                  <p:embed/>
                </p:oleObj>
              </mc:Choice>
              <mc:Fallback>
                <p:oleObj name="Equation" r:id="rId7" imgW="660400" imgH="203200" progId="Equation.DSMT4">
                  <p:embed/>
                  <p:pic>
                    <p:nvPicPr>
                      <p:cNvPr id="6000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0356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/>
        </p:nvGraphicFramePr>
        <p:xfrm>
          <a:off x="6130925" y="311467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67" name="Equation" r:id="rId9" imgW="431800" imgH="203200" progId="Equation.DSMT4">
                  <p:embed/>
                </p:oleObj>
              </mc:Choice>
              <mc:Fallback>
                <p:oleObj name="Equation" r:id="rId9" imgW="431800" imgH="203200" progId="Equation.DSMT4">
                  <p:embed/>
                  <p:pic>
                    <p:nvPicPr>
                      <p:cNvPr id="6000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11467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39624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68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6000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4984750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600" dirty="0">
                <a:solidFill>
                  <a:srgbClr val="CC00CC"/>
                </a:solidFill>
                <a:latin typeface="Lucida Calligraphy" panose="03010101010101010101" pitchFamily="66" charset="77"/>
              </a:rPr>
              <a:t>h</a:t>
            </a:r>
            <a:r>
              <a:rPr lang="en-US" sz="1600" baseline="-25000" dirty="0">
                <a:solidFill>
                  <a:srgbClr val="CC00CC"/>
                </a:solidFill>
                <a:latin typeface="Lucida Calligraphy" panose="03010101010101010101" pitchFamily="66" charset="77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600" dirty="0">
                <a:solidFill>
                  <a:srgbClr val="CC00CC"/>
                </a:solidFill>
                <a:latin typeface="Lucida Calligraphy" panose="03010101010101010101" pitchFamily="66" charset="77"/>
              </a:rPr>
              <a:t>h</a:t>
            </a:r>
            <a:r>
              <a:rPr lang="en-US" sz="1600" baseline="-25000" dirty="0">
                <a:solidFill>
                  <a:srgbClr val="CC00CC"/>
                </a:solidFill>
                <a:latin typeface="Lucida Calligraphy" panose="03010101010101010101" pitchFamily="66" charset="77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system’s 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2895600" y="5822950"/>
            <a:ext cx="6172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brick’s 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/>
        </p:nvGraphicFramePr>
        <p:xfrm>
          <a:off x="3738563" y="301307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69" name="Equation" r:id="rId13" imgW="825500" imgH="304800" progId="Equation.DSMT4">
                  <p:embed/>
                </p:oleObj>
              </mc:Choice>
              <mc:Fallback>
                <p:oleObj name="Equation" r:id="rId13" imgW="825500" imgH="304800" progId="Equation.DSMT4">
                  <p:embed/>
                  <p:pic>
                    <p:nvPicPr>
                      <p:cNvPr id="6000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01307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/>
        </p:nvGraphicFramePr>
        <p:xfrm>
          <a:off x="5316538" y="301307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70" name="Equation" r:id="rId15" imgW="393700" imgH="304800" progId="Equation.DSMT4">
                  <p:embed/>
                </p:oleObj>
              </mc:Choice>
              <mc:Fallback>
                <p:oleObj name="Equation" r:id="rId15" imgW="393700" imgH="304800" progId="Equation.DSMT4">
                  <p:embed/>
                  <p:pic>
                    <p:nvPicPr>
                      <p:cNvPr id="60009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01307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052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71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6000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052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210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72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60009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210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/>
        </p:nvGraphicFramePr>
        <p:xfrm>
          <a:off x="2625725" y="2959100"/>
          <a:ext cx="10810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73" name="Equation" r:id="rId21" imgW="495300" imgH="279400" progId="Equation.DSMT4">
                  <p:embed/>
                </p:oleObj>
              </mc:Choice>
              <mc:Fallback>
                <p:oleObj name="Equation" r:id="rId21" imgW="495300" imgH="279400" progId="Equation.DSMT4">
                  <p:embed/>
                  <p:pic>
                    <p:nvPicPr>
                      <p:cNvPr id="60009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2959100"/>
                        <a:ext cx="10810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215188" y="4495800"/>
          <a:ext cx="13954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74" name="Equation" r:id="rId23" imgW="1130300" imgH="266700" progId="Equation.DSMT4">
                  <p:embed/>
                </p:oleObj>
              </mc:Choice>
              <mc:Fallback>
                <p:oleObj name="Equation" r:id="rId23" imgW="1130300" imgH="266700" progId="Equation.DSMT4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495800"/>
                        <a:ext cx="13954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77000" y="44148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36A24D-4A81-C344-9EE8-C056ADA6A3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7715" name="Picture 3" descr="F06.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627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152400" y="942975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The gymnast leaves the trampoline at an initial height of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1.20 m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reaches a maximum height of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4.80 m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before falling back down.  What was the initial speed of the gymnast?</a:t>
            </a: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79388"/>
            <a:ext cx="7772400" cy="6858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A Gymnast on a Trampoline</a:t>
            </a:r>
          </a:p>
        </p:txBody>
      </p:sp>
    </p:spTree>
    <p:extLst>
      <p:ext uri="{BB962C8B-B14F-4D97-AF65-F5344CB8AC3E}">
        <p14:creationId xmlns:p14="http://schemas.microsoft.com/office/powerpoint/2010/main" val="21116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3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F35247-D501-4C47-B279-7DEB492F37A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9763" name="Picture 3" descr="F06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48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9764" name="Object 2"/>
          <p:cNvGraphicFramePr>
            <a:graphicFrameLocks noChangeAspect="1"/>
          </p:cNvGraphicFramePr>
          <p:nvPr/>
        </p:nvGraphicFramePr>
        <p:xfrm>
          <a:off x="5105400" y="762000"/>
          <a:ext cx="1003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41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6297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1003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5" name="Object 3"/>
          <p:cNvGraphicFramePr>
            <a:graphicFrameLocks noChangeAspect="1"/>
          </p:cNvGraphicFramePr>
          <p:nvPr/>
        </p:nvGraphicFramePr>
        <p:xfrm>
          <a:off x="4997450" y="1981200"/>
          <a:ext cx="1555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42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6297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981200"/>
                        <a:ext cx="1555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7" name="Object 4"/>
          <p:cNvGraphicFramePr>
            <a:graphicFrameLocks noChangeAspect="1"/>
          </p:cNvGraphicFramePr>
          <p:nvPr/>
        </p:nvGraphicFramePr>
        <p:xfrm>
          <a:off x="5181600" y="3797300"/>
          <a:ext cx="2273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43" name="Equation" r:id="rId9" imgW="914400" imgH="279360" progId="Equation.DSMT4">
                  <p:embed/>
                </p:oleObj>
              </mc:Choice>
              <mc:Fallback>
                <p:oleObj name="Equation" r:id="rId9" imgW="914400" imgH="279360" progId="Equation.DSMT4">
                  <p:embed/>
                  <p:pic>
                    <p:nvPicPr>
                      <p:cNvPr id="6297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97300"/>
                        <a:ext cx="2273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8" name="Object 5"/>
          <p:cNvGraphicFramePr>
            <a:graphicFrameLocks noChangeAspect="1"/>
          </p:cNvGraphicFramePr>
          <p:nvPr/>
        </p:nvGraphicFramePr>
        <p:xfrm>
          <a:off x="5499100" y="4572000"/>
          <a:ext cx="27305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44" name="Equation" r:id="rId11" imgW="1244520" imgH="330120" progId="Equation.DSMT4">
                  <p:embed/>
                </p:oleObj>
              </mc:Choice>
              <mc:Fallback>
                <p:oleObj name="Equation" r:id="rId11" imgW="1244520" imgH="330120" progId="Equation.DSMT4">
                  <p:embed/>
                  <p:pic>
                    <p:nvPicPr>
                      <p:cNvPr id="6297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72000"/>
                        <a:ext cx="27305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70" name="Object 6"/>
          <p:cNvGraphicFramePr>
            <a:graphicFrameLocks noChangeAspect="1"/>
          </p:cNvGraphicFramePr>
          <p:nvPr/>
        </p:nvGraphicFramePr>
        <p:xfrm>
          <a:off x="923925" y="5410200"/>
          <a:ext cx="7077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45" name="Equation" r:id="rId13" imgW="3225600" imgH="330120" progId="Equation.DSMT4">
                  <p:embed/>
                </p:oleObj>
              </mc:Choice>
              <mc:Fallback>
                <p:oleObj name="Equation" r:id="rId13" imgW="3225600" imgH="330120" progId="Equation.DSMT4">
                  <p:embed/>
                  <p:pic>
                    <p:nvPicPr>
                      <p:cNvPr id="6297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410200"/>
                        <a:ext cx="7077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Continued</a:t>
            </a: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From the work-kinetic energy theorem</a:t>
            </a:r>
          </a:p>
        </p:txBody>
      </p:sp>
      <p:graphicFrame>
        <p:nvGraphicFramePr>
          <p:cNvPr id="629773" name="Object 7"/>
          <p:cNvGraphicFramePr>
            <a:graphicFrameLocks noChangeAspect="1"/>
          </p:cNvGraphicFramePr>
          <p:nvPr/>
        </p:nvGraphicFramePr>
        <p:xfrm>
          <a:off x="6192838" y="685800"/>
          <a:ext cx="26463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46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6297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85800"/>
                        <a:ext cx="26463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648200" y="1447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Work done by the gravitational force</a:t>
            </a:r>
          </a:p>
        </p:txBody>
      </p:sp>
      <p:graphicFrame>
        <p:nvGraphicFramePr>
          <p:cNvPr id="629775" name="Object 8"/>
          <p:cNvGraphicFramePr>
            <a:graphicFrameLocks noChangeAspect="1"/>
          </p:cNvGraphicFramePr>
          <p:nvPr/>
        </p:nvGraphicFramePr>
        <p:xfrm>
          <a:off x="6553200" y="1905000"/>
          <a:ext cx="2295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47" name="Equation" r:id="rId17" imgW="787320" imgH="279360" progId="Equation.DSMT4">
                  <p:embed/>
                </p:oleObj>
              </mc:Choice>
              <mc:Fallback>
                <p:oleObj name="Equation" r:id="rId17" imgW="787320" imgH="279360" progId="Equation.DSMT4">
                  <p:embed/>
                  <p:pic>
                    <p:nvPicPr>
                      <p:cNvPr id="62977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05000"/>
                        <a:ext cx="22955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4800600" y="2667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Since at the maximum height, the final speed is 0. Using work-KE theorem, we obtain</a:t>
            </a:r>
          </a:p>
        </p:txBody>
      </p:sp>
      <p:graphicFrame>
        <p:nvGraphicFramePr>
          <p:cNvPr id="629777" name="Object 9"/>
          <p:cNvGraphicFramePr>
            <a:graphicFrameLocks noChangeAspect="1"/>
          </p:cNvGraphicFramePr>
          <p:nvPr/>
        </p:nvGraphicFramePr>
        <p:xfrm>
          <a:off x="7442200" y="3816350"/>
          <a:ext cx="1168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48" name="Equation" r:id="rId19" imgW="469800" imgH="241200" progId="Equation.DSMT4">
                  <p:embed/>
                </p:oleObj>
              </mc:Choice>
              <mc:Fallback>
                <p:oleObj name="Equation" r:id="rId19" imgW="469800" imgH="241200" progId="Equation.DSMT4">
                  <p:embed/>
                  <p:pic>
                    <p:nvPicPr>
                      <p:cNvPr id="629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816350"/>
                        <a:ext cx="11684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8" name="Line 18"/>
          <p:cNvSpPr>
            <a:spLocks noChangeShapeType="1"/>
          </p:cNvSpPr>
          <p:nvPr/>
        </p:nvSpPr>
        <p:spPr bwMode="auto">
          <a:xfrm flipV="1">
            <a:off x="53340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V="1">
            <a:off x="80772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356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2CD70B-D360-3A46-9BC9-1FF4449B6D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Conservative Forces and Potential Energy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The work done on an object by a conservative force is equal to the decrease in the potential energy of the system</a:t>
            </a:r>
          </a:p>
        </p:txBody>
      </p:sp>
      <p:graphicFrame>
        <p:nvGraphicFramePr>
          <p:cNvPr id="111620" name="Object 2"/>
          <p:cNvGraphicFramePr>
            <a:graphicFrameLocks noChangeAspect="1"/>
          </p:cNvGraphicFramePr>
          <p:nvPr/>
        </p:nvGraphicFramePr>
        <p:xfrm>
          <a:off x="6477000" y="990600"/>
          <a:ext cx="596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65" name="Equation" r:id="rId3" imgW="330120" imgH="228600" progId="Equation.DSMT4">
                  <p:embed/>
                </p:oleObj>
              </mc:Choice>
              <mc:Fallback>
                <p:oleObj name="Equation" r:id="rId3" imgW="330120" imgH="228600" progId="Equation.DSMT4">
                  <p:embed/>
                  <p:pic>
                    <p:nvPicPr>
                      <p:cNvPr id="1116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596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2286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does this statement tell you?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895600" y="1812925"/>
            <a:ext cx="586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The work done by a conservative force is equal to the negative change of the potential energy associated with that force.</a:t>
            </a:r>
          </a:p>
        </p:txBody>
      </p:sp>
      <p:graphicFrame>
        <p:nvGraphicFramePr>
          <p:cNvPr id="111623" name="Object 3"/>
          <p:cNvGraphicFramePr>
            <a:graphicFrameLocks noChangeAspect="1"/>
          </p:cNvGraphicFramePr>
          <p:nvPr/>
        </p:nvGraphicFramePr>
        <p:xfrm>
          <a:off x="4343400" y="3384550"/>
          <a:ext cx="815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66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1116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384550"/>
                        <a:ext cx="815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33400" y="32766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We can rewrite the above equation in terms of the potential energy U</a:t>
            </a:r>
          </a:p>
        </p:txBody>
      </p:sp>
      <p:graphicFrame>
        <p:nvGraphicFramePr>
          <p:cNvPr id="111625" name="Object 4"/>
          <p:cNvGraphicFramePr>
            <a:graphicFrameLocks noChangeAspect="1"/>
          </p:cNvGraphicFramePr>
          <p:nvPr/>
        </p:nvGraphicFramePr>
        <p:xfrm>
          <a:off x="4038600" y="4303713"/>
          <a:ext cx="10715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67" name="Equation" r:id="rId7" imgW="558720" imgH="253800" progId="Equation.DSMT4">
                  <p:embed/>
                </p:oleObj>
              </mc:Choice>
              <mc:Fallback>
                <p:oleObj name="Equation" r:id="rId7" imgW="558720" imgH="253800" progId="Equation.DSMT4">
                  <p:embed/>
                  <p:pic>
                    <p:nvPicPr>
                      <p:cNvPr id="1116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03713"/>
                        <a:ext cx="10715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33400" y="4114800"/>
            <a:ext cx="3505200" cy="1006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potential energy associated with a conservative force at any given position becomes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09600" y="2667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Only the changes in potential energy of a system is physically meaningful!!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7010400" y="4237038"/>
            <a:ext cx="1905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Potential energy function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533400" y="5305425"/>
            <a:ext cx="3429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can you tell from the potential energy function above?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4191000" y="5181600"/>
            <a:ext cx="45720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Since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 a constant, it only shifts the resulting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(x) by a constant amount.  One can always change the initial potential so that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can be 0.</a:t>
            </a:r>
          </a:p>
        </p:txBody>
      </p:sp>
      <p:graphicFrame>
        <p:nvGraphicFramePr>
          <p:cNvPr id="111631" name="Object 5"/>
          <p:cNvGraphicFramePr>
            <a:graphicFrameLocks noChangeAspect="1"/>
          </p:cNvGraphicFramePr>
          <p:nvPr/>
        </p:nvGraphicFramePr>
        <p:xfrm>
          <a:off x="5235575" y="3338513"/>
          <a:ext cx="13176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68" name="Equation" r:id="rId9" imgW="634680" imgH="241200" progId="Equation.DSMT4">
                  <p:embed/>
                </p:oleObj>
              </mc:Choice>
              <mc:Fallback>
                <p:oleObj name="Equation" r:id="rId9" imgW="634680" imgH="241200" progId="Equation.DSMT4">
                  <p:embed/>
                  <p:pic>
                    <p:nvPicPr>
                      <p:cNvPr id="1116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338513"/>
                        <a:ext cx="13176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2" name="Object 6"/>
          <p:cNvGraphicFramePr>
            <a:graphicFrameLocks noChangeAspect="1"/>
          </p:cNvGraphicFramePr>
          <p:nvPr/>
        </p:nvGraphicFramePr>
        <p:xfrm>
          <a:off x="6557963" y="3200400"/>
          <a:ext cx="12906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69" name="Equation" r:id="rId11" imgW="622080" imgH="355320" progId="Equation.DSMT4">
                  <p:embed/>
                </p:oleObj>
              </mc:Choice>
              <mc:Fallback>
                <p:oleObj name="Equation" r:id="rId11" imgW="622080" imgH="355320" progId="Equation.DSMT4">
                  <p:embed/>
                  <p:pic>
                    <p:nvPicPr>
                      <p:cNvPr id="1116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00400"/>
                        <a:ext cx="12906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3" name="Object 7"/>
          <p:cNvGraphicFramePr>
            <a:graphicFrameLocks noChangeAspect="1"/>
          </p:cNvGraphicFramePr>
          <p:nvPr/>
        </p:nvGraphicFramePr>
        <p:xfrm>
          <a:off x="7135813" y="858838"/>
          <a:ext cx="11699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70" name="Equation" r:id="rId13" imgW="647640" imgH="355320" progId="Equation.DSMT4">
                  <p:embed/>
                </p:oleObj>
              </mc:Choice>
              <mc:Fallback>
                <p:oleObj name="Equation" r:id="rId13" imgW="647640" imgH="355320" progId="Equation.DSMT4">
                  <p:embed/>
                  <p:pic>
                    <p:nvPicPr>
                      <p:cNvPr id="1116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858838"/>
                        <a:ext cx="116998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4" name="Object 8"/>
          <p:cNvGraphicFramePr>
            <a:graphicFrameLocks noChangeAspect="1"/>
          </p:cNvGraphicFramePr>
          <p:nvPr/>
        </p:nvGraphicFramePr>
        <p:xfrm>
          <a:off x="8272463" y="1042988"/>
          <a:ext cx="642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71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1116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3" y="1042988"/>
                        <a:ext cx="642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5" name="Object 9"/>
          <p:cNvGraphicFramePr>
            <a:graphicFrameLocks noChangeAspect="1"/>
          </p:cNvGraphicFramePr>
          <p:nvPr/>
        </p:nvGraphicFramePr>
        <p:xfrm>
          <a:off x="5153025" y="4191000"/>
          <a:ext cx="1704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72" name="Equation" r:id="rId17" imgW="888840" imgH="355320" progId="Equation.DSMT4">
                  <p:embed/>
                </p:oleObj>
              </mc:Choice>
              <mc:Fallback>
                <p:oleObj name="Equation" r:id="rId17" imgW="888840" imgH="355320" progId="Equation.DSMT4">
                  <p:embed/>
                  <p:pic>
                    <p:nvPicPr>
                      <p:cNvPr id="1116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191000"/>
                        <a:ext cx="1704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00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PHYS 1443-003, Spring 2021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33400"/>
            <a:ext cx="8915400" cy="5334000"/>
          </a:xfrm>
        </p:spPr>
        <p:txBody>
          <a:bodyPr/>
          <a:lstStyle/>
          <a:p>
            <a:pPr eaLnBrk="1" hangingPunct="1"/>
            <a:r>
              <a:rPr lang="en-US" sz="2800" dirty="0"/>
              <a:t>Reading Assignments: CH7.9 and CH7.10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840439-ADF2-304F-8938-8541DDD1D68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85380" cy="914400"/>
          </a:xfrm>
        </p:spPr>
        <p:txBody>
          <a:bodyPr/>
          <a:lstStyle/>
          <a:p>
            <a:r>
              <a:rPr lang="en-US" sz="3200" b="1" dirty="0">
                <a:latin typeface="Arial Narrow" charset="0"/>
                <a:ea typeface="ＭＳ Ｐゴシック" charset="0"/>
                <a:cs typeface="ＭＳ Ｐゴシック" charset="0"/>
              </a:rPr>
              <a:t>Reminder - SP #5: Comparing Fundamental Forces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5410200"/>
          </a:xfrm>
        </p:spPr>
        <p:txBody>
          <a:bodyPr/>
          <a:lstStyle/>
          <a:p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Two protons are separated by 1m.  </a:t>
            </a:r>
          </a:p>
          <a:p>
            <a:pPr lvl="1"/>
            <a:r>
              <a:rPr lang="en-US" sz="2200" dirty="0">
                <a:latin typeface="Arial Narrow" charset="0"/>
                <a:ea typeface="ＭＳ Ｐゴシック" charset="0"/>
              </a:rPr>
              <a:t>Compute the gravitational force (F</a:t>
            </a:r>
            <a:r>
              <a:rPr lang="en-US" sz="2200" baseline="-25000" dirty="0">
                <a:latin typeface="Arial Narrow" charset="0"/>
                <a:ea typeface="ＭＳ Ｐゴシック" charset="0"/>
              </a:rPr>
              <a:t>G</a:t>
            </a:r>
            <a:r>
              <a:rPr lang="en-US" sz="2200" dirty="0">
                <a:latin typeface="Arial Narrow" charset="0"/>
                <a:ea typeface="ＭＳ Ｐゴシック" charset="0"/>
              </a:rPr>
              <a:t>) between the two protons (10 points)</a:t>
            </a:r>
          </a:p>
          <a:p>
            <a:pPr lvl="1"/>
            <a:r>
              <a:rPr lang="en-US" sz="2200" dirty="0">
                <a:latin typeface="Arial Narrow" charset="0"/>
                <a:ea typeface="ＭＳ Ｐゴシック" charset="0"/>
              </a:rPr>
              <a:t>Compute the electric force (F</a:t>
            </a:r>
            <a:r>
              <a:rPr lang="en-US" sz="2200" baseline="-25000" dirty="0">
                <a:latin typeface="Arial Narrow" charset="0"/>
                <a:ea typeface="ＭＳ Ｐゴシック" charset="0"/>
              </a:rPr>
              <a:t>E</a:t>
            </a:r>
            <a:r>
              <a:rPr lang="en-US" sz="2200" dirty="0">
                <a:latin typeface="Arial Narrow" charset="0"/>
                <a:ea typeface="ＭＳ Ｐゴシック" charset="0"/>
              </a:rPr>
              <a:t>) between the two protons (10 points)</a:t>
            </a:r>
          </a:p>
          <a:p>
            <a:pPr lvl="1"/>
            <a:r>
              <a:rPr lang="en-US" sz="2200" dirty="0">
                <a:latin typeface="Arial Narrow" charset="0"/>
                <a:ea typeface="ＭＳ Ｐゴシック" charset="0"/>
              </a:rPr>
              <a:t>Compute the ratio of FG/FE (5 points) and explain what this tells you (5 point)</a:t>
            </a:r>
          </a:p>
          <a:p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You must specify the formulae for each of the forces and the values of the necessary quantities, such as mass, charge, constants, </a:t>
            </a:r>
            <a:r>
              <a:rPr lang="en-US" sz="2600" dirty="0" err="1">
                <a:latin typeface="Arial Narrow" charset="0"/>
                <a:ea typeface="ＭＳ Ｐゴシック" charset="0"/>
                <a:cs typeface="ＭＳ Ｐゴシック" charset="0"/>
              </a:rPr>
              <a:t>etc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, in your report!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Maximum score: 30 points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Please be sure to show details of your OWN, handwritten work!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Due 2:30pm, this Wednesday, March 31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Submit one pdf file SP5-YourLastName-YourFirstName.pdf on canvas assignment #5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033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89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427D2E-7FCE-824A-8DC8-ED58B8F263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7391400" y="4645025"/>
            <a:ext cx="1447800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Kinetic Energy and Work-Kinetic Energy Theorem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Some problems are hard to solve using Newton’s second law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If forces exerting on an object during the motion are complicated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Relate the work done on the object by the net force to the change of the speed of the object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2057400"/>
            <a:ext cx="738188" cy="461963"/>
            <a:chOff x="864" y="1440"/>
            <a:chExt cx="465" cy="291"/>
          </a:xfrm>
        </p:grpSpPr>
        <p:sp>
          <p:nvSpPr>
            <p:cNvPr id="38961" name="Line 7"/>
            <p:cNvSpPr>
              <a:spLocks noChangeShapeType="1"/>
            </p:cNvSpPr>
            <p:nvPr/>
          </p:nvSpPr>
          <p:spPr bwMode="auto">
            <a:xfrm flipV="1">
              <a:off x="864" y="172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Text Box 8"/>
            <p:cNvSpPr txBox="1">
              <a:spLocks noChangeArrowheads="1"/>
            </p:cNvSpPr>
            <p:nvPr/>
          </p:nvSpPr>
          <p:spPr bwMode="auto">
            <a:xfrm>
              <a:off x="864" y="1440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ΣF</a:t>
              </a:r>
            </a:p>
          </p:txBody>
        </p:sp>
      </p:grp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352800"/>
            <a:ext cx="1524000" cy="487363"/>
            <a:chOff x="672" y="2256"/>
            <a:chExt cx="960" cy="307"/>
          </a:xfrm>
        </p:grpSpPr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4"/>
            <p:cNvSpPr txBox="1">
              <a:spLocks noChangeArrowheads="1"/>
            </p:cNvSpPr>
            <p:nvPr/>
          </p:nvSpPr>
          <p:spPr bwMode="auto">
            <a:xfrm>
              <a:off x="998" y="2311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38955" name="Line 16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Text Box 17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2897188"/>
            <a:ext cx="1219200" cy="457200"/>
            <a:chOff x="432" y="2013"/>
            <a:chExt cx="480" cy="288"/>
          </a:xfrm>
        </p:grpSpPr>
        <p:sp>
          <p:nvSpPr>
            <p:cNvPr id="38953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505200" y="2133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Suppose net force </a:t>
            </a:r>
            <a:r>
              <a:rPr lang="en-US" sz="2200" b="1" dirty="0">
                <a:solidFill>
                  <a:srgbClr val="FF0000"/>
                </a:solidFill>
                <a:latin typeface="Arial Narrow" charset="0"/>
              </a:rPr>
              <a:t>Σ</a:t>
            </a:r>
            <a:r>
              <a:rPr lang="en-US" sz="2200" b="1" dirty="0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was exerted on an object for displacement </a:t>
            </a:r>
            <a:r>
              <a:rPr lang="en-US" sz="2200" b="1" dirty="0">
                <a:solidFill>
                  <a:srgbClr val="FF0000"/>
                </a:solidFill>
                <a:latin typeface="Arial Narrow" charset="0"/>
              </a:rPr>
              <a:t>d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to increase its speed from </a:t>
            </a:r>
            <a:r>
              <a:rPr lang="en-US" sz="2200" b="1" dirty="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200" b="1" baseline="-25000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to </a:t>
            </a:r>
            <a:r>
              <a:rPr lang="en-US" sz="22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200" b="1" baseline="-25000" dirty="0" err="1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  </a:t>
            </a:r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3581400" y="2913063"/>
            <a:ext cx="520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net force Σ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3943" name="Object 2"/>
          <p:cNvGraphicFramePr>
            <a:graphicFrameLocks noChangeAspect="1"/>
          </p:cNvGraphicFramePr>
          <p:nvPr/>
        </p:nvGraphicFramePr>
        <p:xfrm>
          <a:off x="3540125" y="3386138"/>
          <a:ext cx="650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7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5939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386138"/>
                        <a:ext cx="650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4" name="Object 3"/>
          <p:cNvGraphicFramePr>
            <a:graphicFrameLocks noChangeAspect="1"/>
          </p:cNvGraphicFramePr>
          <p:nvPr/>
        </p:nvGraphicFramePr>
        <p:xfrm>
          <a:off x="2895600" y="4049713"/>
          <a:ext cx="928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8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5939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49713"/>
                        <a:ext cx="928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5" name="Object 4"/>
          <p:cNvGraphicFramePr>
            <a:graphicFrameLocks noChangeAspect="1"/>
          </p:cNvGraphicFramePr>
          <p:nvPr/>
        </p:nvGraphicFramePr>
        <p:xfrm>
          <a:off x="6640513" y="4089400"/>
          <a:ext cx="598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09" name="Equation" r:id="rId7" imgW="304560" imgH="139680" progId="Equation.DSMT4">
                  <p:embed/>
                </p:oleObj>
              </mc:Choice>
              <mc:Fallback>
                <p:oleObj name="Equation" r:id="rId7" imgW="304560" imgH="139680" progId="Equation.DSMT4">
                  <p:embed/>
                  <p:pic>
                    <p:nvPicPr>
                      <p:cNvPr id="5939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089400"/>
                        <a:ext cx="5984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6" name="Object 5"/>
          <p:cNvGraphicFramePr>
            <a:graphicFrameLocks noChangeAspect="1"/>
          </p:cNvGraphicFramePr>
          <p:nvPr/>
        </p:nvGraphicFramePr>
        <p:xfrm>
          <a:off x="1066800" y="4876800"/>
          <a:ext cx="469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0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5939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469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7" name="Text Box 27"/>
          <p:cNvSpPr txBox="1">
            <a:spLocks noChangeArrowheads="1"/>
          </p:cNvSpPr>
          <p:nvPr/>
        </p:nvSpPr>
        <p:spPr bwMode="auto">
          <a:xfrm>
            <a:off x="354013" y="3962400"/>
            <a:ext cx="238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Using the kinematic equation of motion</a:t>
            </a:r>
          </a:p>
        </p:txBody>
      </p:sp>
      <p:graphicFrame>
        <p:nvGraphicFramePr>
          <p:cNvPr id="593949" name="Object 6"/>
          <p:cNvGraphicFramePr>
            <a:graphicFrameLocks noChangeAspect="1"/>
          </p:cNvGraphicFramePr>
          <p:nvPr/>
        </p:nvGraphicFramePr>
        <p:xfrm>
          <a:off x="874713" y="5597525"/>
          <a:ext cx="496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1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5939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597525"/>
                        <a:ext cx="496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0" name="Text Box 30"/>
          <p:cNvSpPr txBox="1">
            <a:spLocks noChangeArrowheads="1"/>
          </p:cNvSpPr>
          <p:nvPr/>
        </p:nvSpPr>
        <p:spPr bwMode="auto">
          <a:xfrm>
            <a:off x="152400" y="48339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graphicFrame>
        <p:nvGraphicFramePr>
          <p:cNvPr id="593951" name="Object 7"/>
          <p:cNvGraphicFramePr>
            <a:graphicFrameLocks noChangeAspect="1"/>
          </p:cNvGraphicFramePr>
          <p:nvPr/>
        </p:nvGraphicFramePr>
        <p:xfrm>
          <a:off x="7467600" y="4856163"/>
          <a:ext cx="635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2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593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56163"/>
                        <a:ext cx="635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2" name="Text Box 32"/>
          <p:cNvSpPr txBox="1">
            <a:spLocks noChangeArrowheads="1"/>
          </p:cNvSpPr>
          <p:nvPr/>
        </p:nvSpPr>
        <p:spPr bwMode="auto">
          <a:xfrm>
            <a:off x="6369050" y="457200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Kinetic Energy</a:t>
            </a:r>
          </a:p>
        </p:txBody>
      </p:sp>
      <p:sp>
        <p:nvSpPr>
          <p:cNvPr id="593953" name="Text Box 33"/>
          <p:cNvSpPr txBox="1">
            <a:spLocks noChangeArrowheads="1"/>
          </p:cNvSpPr>
          <p:nvPr/>
        </p:nvSpPr>
        <p:spPr bwMode="auto">
          <a:xfrm>
            <a:off x="152400" y="5486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sp>
        <p:nvSpPr>
          <p:cNvPr id="593954" name="Text Box 34"/>
          <p:cNvSpPr txBox="1">
            <a:spLocks noChangeArrowheads="1"/>
          </p:cNvSpPr>
          <p:nvPr/>
        </p:nvSpPr>
        <p:spPr bwMode="auto">
          <a:xfrm>
            <a:off x="5410200" y="5486400"/>
            <a:ext cx="3657600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Work done by the net force causes the change in the object’s kinetic energy.</a:t>
            </a:r>
          </a:p>
        </p:txBody>
      </p:sp>
      <p:graphicFrame>
        <p:nvGraphicFramePr>
          <p:cNvPr id="593955" name="Object 8"/>
          <p:cNvGraphicFramePr>
            <a:graphicFrameLocks noChangeAspect="1"/>
          </p:cNvGraphicFramePr>
          <p:nvPr/>
        </p:nvGraphicFramePr>
        <p:xfrm>
          <a:off x="1511300" y="4846638"/>
          <a:ext cx="862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3" name="Equation" r:id="rId15" imgW="558720" imgH="253800" progId="Equation.DSMT4">
                  <p:embed/>
                </p:oleObj>
              </mc:Choice>
              <mc:Fallback>
                <p:oleObj name="Equation" r:id="rId15" imgW="558720" imgH="253800" progId="Equation.DSMT4">
                  <p:embed/>
                  <p:pic>
                    <p:nvPicPr>
                      <p:cNvPr id="59395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46638"/>
                        <a:ext cx="8620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6" name="Object 9"/>
          <p:cNvGraphicFramePr>
            <a:graphicFrameLocks noChangeAspect="1"/>
          </p:cNvGraphicFramePr>
          <p:nvPr/>
        </p:nvGraphicFramePr>
        <p:xfrm>
          <a:off x="2438400" y="4724400"/>
          <a:ext cx="1524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4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59395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524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7" name="Object 10"/>
          <p:cNvGraphicFramePr>
            <a:graphicFrameLocks noChangeAspect="1"/>
          </p:cNvGraphicFramePr>
          <p:nvPr/>
        </p:nvGraphicFramePr>
        <p:xfrm>
          <a:off x="4048125" y="4708525"/>
          <a:ext cx="1385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5" name="Equation" r:id="rId19" imgW="901440" imgH="393480" progId="Equation.DSMT4">
                  <p:embed/>
                </p:oleObj>
              </mc:Choice>
              <mc:Fallback>
                <p:oleObj name="Equation" r:id="rId19" imgW="901440" imgH="393480" progId="Equation.DSMT4">
                  <p:embed/>
                  <p:pic>
                    <p:nvPicPr>
                      <p:cNvPr id="59395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708525"/>
                        <a:ext cx="1385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8" name="Object 11"/>
          <p:cNvGraphicFramePr>
            <a:graphicFrameLocks noChangeAspect="1"/>
          </p:cNvGraphicFramePr>
          <p:nvPr/>
        </p:nvGraphicFramePr>
        <p:xfrm>
          <a:off x="7262813" y="3757613"/>
          <a:ext cx="12715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6" name="Equation" r:id="rId21" imgW="482400" imgH="431640" progId="Equation.DSMT4">
                  <p:embed/>
                </p:oleObj>
              </mc:Choice>
              <mc:Fallback>
                <p:oleObj name="Equation" r:id="rId21" imgW="482400" imgH="431640" progId="Equation.DSMT4">
                  <p:embed/>
                  <p:pic>
                    <p:nvPicPr>
                      <p:cNvPr id="59395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3757613"/>
                        <a:ext cx="12715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9" name="Object 12"/>
          <p:cNvGraphicFramePr>
            <a:graphicFrameLocks noChangeAspect="1"/>
          </p:cNvGraphicFramePr>
          <p:nvPr/>
        </p:nvGraphicFramePr>
        <p:xfrm>
          <a:off x="1371600" y="5410200"/>
          <a:ext cx="1697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7" name="Equation" r:id="rId23" imgW="1041120" imgH="393480" progId="Equation.DSMT4">
                  <p:embed/>
                </p:oleObj>
              </mc:Choice>
              <mc:Fallback>
                <p:oleObj name="Equation" r:id="rId23" imgW="1041120" imgH="393480" progId="Equation.DSMT4">
                  <p:embed/>
                  <p:pic>
                    <p:nvPicPr>
                      <p:cNvPr id="5939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697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0" name="Object 13"/>
          <p:cNvGraphicFramePr>
            <a:graphicFrameLocks noChangeAspect="1"/>
          </p:cNvGraphicFramePr>
          <p:nvPr/>
        </p:nvGraphicFramePr>
        <p:xfrm>
          <a:off x="2997200" y="5605463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8" name="Equation" r:id="rId25" imgW="825480" imgH="241200" progId="Equation.DSMT4">
                  <p:embed/>
                </p:oleObj>
              </mc:Choice>
              <mc:Fallback>
                <p:oleObj name="Equation" r:id="rId25" imgW="825480" imgH="241200" progId="Equation.DSMT4">
                  <p:embed/>
                  <p:pic>
                    <p:nvPicPr>
                      <p:cNvPr id="59396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605463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1" name="Object 14"/>
          <p:cNvGraphicFramePr>
            <a:graphicFrameLocks noChangeAspect="1"/>
          </p:cNvGraphicFramePr>
          <p:nvPr/>
        </p:nvGraphicFramePr>
        <p:xfrm>
          <a:off x="4343400" y="5638800"/>
          <a:ext cx="558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9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5939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558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2" name="Text Box 42"/>
          <p:cNvSpPr txBox="1">
            <a:spLocks noChangeArrowheads="1"/>
          </p:cNvSpPr>
          <p:nvPr/>
        </p:nvSpPr>
        <p:spPr bwMode="auto">
          <a:xfrm>
            <a:off x="5448300" y="6232525"/>
            <a:ext cx="3276600" cy="434975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93963" name="Object 15"/>
          <p:cNvGraphicFramePr>
            <a:graphicFrameLocks noChangeAspect="1"/>
          </p:cNvGraphicFramePr>
          <p:nvPr/>
        </p:nvGraphicFramePr>
        <p:xfrm>
          <a:off x="4203700" y="3300413"/>
          <a:ext cx="1573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0" name="Equation" r:id="rId29" imgW="736600" imgH="304800" progId="Equation.DSMT4">
                  <p:embed/>
                </p:oleObj>
              </mc:Choice>
              <mc:Fallback>
                <p:oleObj name="Equation" r:id="rId29" imgW="736600" imgH="304800" progId="Equation.DSMT4">
                  <p:embed/>
                  <p:pic>
                    <p:nvPicPr>
                      <p:cNvPr id="5939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00413"/>
                        <a:ext cx="1573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4" name="Object 16"/>
          <p:cNvGraphicFramePr>
            <a:graphicFrameLocks noChangeAspect="1"/>
          </p:cNvGraphicFramePr>
          <p:nvPr/>
        </p:nvGraphicFramePr>
        <p:xfrm>
          <a:off x="5808663" y="3352800"/>
          <a:ext cx="1873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1" name="Equation" r:id="rId31" imgW="876240" imgH="253800" progId="Equation.DSMT4">
                  <p:embed/>
                </p:oleObj>
              </mc:Choice>
              <mc:Fallback>
                <p:oleObj name="Equation" r:id="rId31" imgW="876240" imgH="253800" progId="Equation.DSMT4">
                  <p:embed/>
                  <p:pic>
                    <p:nvPicPr>
                      <p:cNvPr id="5939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52800"/>
                        <a:ext cx="1873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5" name="Object 17"/>
          <p:cNvGraphicFramePr>
            <a:graphicFrameLocks noChangeAspect="1"/>
          </p:cNvGraphicFramePr>
          <p:nvPr/>
        </p:nvGraphicFramePr>
        <p:xfrm>
          <a:off x="7646988" y="3352800"/>
          <a:ext cx="949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2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5939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352800"/>
                        <a:ext cx="9493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6" name="Object 18"/>
          <p:cNvGraphicFramePr>
            <a:graphicFrameLocks noChangeAspect="1"/>
          </p:cNvGraphicFramePr>
          <p:nvPr/>
        </p:nvGraphicFramePr>
        <p:xfrm>
          <a:off x="8105775" y="4645025"/>
          <a:ext cx="657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3" name="Equation" r:id="rId35" imgW="393480" imgH="393480" progId="Equation.DSMT4">
                  <p:embed/>
                </p:oleObj>
              </mc:Choice>
              <mc:Fallback>
                <p:oleObj name="Equation" r:id="rId35" imgW="393480" imgH="393480" progId="Equation.DSMT4">
                  <p:embed/>
                  <p:pic>
                    <p:nvPicPr>
                      <p:cNvPr id="5939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645025"/>
                        <a:ext cx="657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0" name="AutoShape 50"/>
          <p:cNvSpPr>
            <a:spLocks noChangeArrowheads="1"/>
          </p:cNvSpPr>
          <p:nvPr/>
        </p:nvSpPr>
        <p:spPr bwMode="auto">
          <a:xfrm>
            <a:off x="5105400" y="3886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1" name="Object 19"/>
          <p:cNvGraphicFramePr>
            <a:graphicFrameLocks noChangeAspect="1"/>
          </p:cNvGraphicFramePr>
          <p:nvPr/>
        </p:nvGraphicFramePr>
        <p:xfrm>
          <a:off x="3792538" y="3962400"/>
          <a:ext cx="10842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4" name="Equation" r:id="rId37" imgW="444240" imgH="253800" progId="Equation.DSMT4">
                  <p:embed/>
                </p:oleObj>
              </mc:Choice>
              <mc:Fallback>
                <p:oleObj name="Equation" r:id="rId37" imgW="444240" imgH="253800" progId="Equation.DSMT4">
                  <p:embed/>
                  <p:pic>
                    <p:nvPicPr>
                      <p:cNvPr id="5939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62400"/>
                        <a:ext cx="10842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15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994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4214FF-D59E-E040-8D32-4C73C45DDE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152400" y="3902075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When a net external force by the jet engine does work on an object, the kinetic energy of the object changes according to</a:t>
            </a:r>
          </a:p>
        </p:txBody>
      </p:sp>
      <p:graphicFrame>
        <p:nvGraphicFramePr>
          <p:cNvPr id="611332" name="Object 2"/>
          <p:cNvGraphicFramePr>
            <a:graphicFrameLocks noChangeAspect="1"/>
          </p:cNvGraphicFramePr>
          <p:nvPr/>
        </p:nvGraphicFramePr>
        <p:xfrm>
          <a:off x="1295400" y="5105400"/>
          <a:ext cx="925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4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6113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925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3" name="Picture 5" descr="afg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Work-Kinetic Energy Theorem</a:t>
            </a:r>
          </a:p>
        </p:txBody>
      </p:sp>
      <p:graphicFrame>
        <p:nvGraphicFramePr>
          <p:cNvPr id="611335" name="Object 3"/>
          <p:cNvGraphicFramePr>
            <a:graphicFrameLocks noChangeAspect="1"/>
          </p:cNvGraphicFramePr>
          <p:nvPr/>
        </p:nvGraphicFramePr>
        <p:xfrm>
          <a:off x="2182813" y="5059363"/>
          <a:ext cx="254158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5" name="Equation" r:id="rId7" imgW="838080" imgH="241200" progId="Equation.DSMT4">
                  <p:embed/>
                </p:oleObj>
              </mc:Choice>
              <mc:Fallback>
                <p:oleObj name="Equation" r:id="rId7" imgW="838080" imgH="241200" progId="Equation.DSMT4">
                  <p:embed/>
                  <p:pic>
                    <p:nvPicPr>
                      <p:cNvPr id="6113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5059363"/>
                        <a:ext cx="254158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4"/>
          <p:cNvGraphicFramePr>
            <a:graphicFrameLocks noChangeAspect="1"/>
          </p:cNvGraphicFramePr>
          <p:nvPr/>
        </p:nvGraphicFramePr>
        <p:xfrm>
          <a:off x="4695825" y="5059363"/>
          <a:ext cx="25431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6" name="Equation" r:id="rId9" imgW="838080" imgH="241200" progId="Equation.DSMT4">
                  <p:embed/>
                </p:oleObj>
              </mc:Choice>
              <mc:Fallback>
                <p:oleObj name="Equation" r:id="rId9" imgW="838080" imgH="241200" progId="Equation.DSMT4">
                  <p:embed/>
                  <p:pic>
                    <p:nvPicPr>
                      <p:cNvPr id="6113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5059363"/>
                        <a:ext cx="25431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1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4199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9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817843-D9C6-EA4F-8B9E-295FDB3B1AB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438400" y="5029200"/>
            <a:ext cx="4648200" cy="1066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04800" y="5029200"/>
            <a:ext cx="1828800" cy="1066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Work and Kinetic Energy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76237" y="752981"/>
            <a:ext cx="8310563" cy="95410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meaningful work in physics is done only when the sum of  the forces exerted on an object made a change in the object’s motion.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886200" y="1875328"/>
            <a:ext cx="5105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CC00CC"/>
                </a:solidFill>
                <a:latin typeface="Monotype Corsiva" charset="0"/>
              </a:rPr>
              <a:t>However much tired your arms feel, if you were just holding an object without moving it you have not done any meaningful work on the object.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81000" y="3079750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Mathematically, the work is written as the product of magnitudes of the net force vector, the magnitude of the displacement vector  and the angle between them.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077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Kinetic Energy is the energy associated with the motion and capacity to perform work.   </a:t>
            </a:r>
            <a:r>
              <a:rPr lang="en-US" sz="2000">
                <a:solidFill>
                  <a:srgbClr val="003300"/>
                </a:solidFill>
                <a:latin typeface="Monotype Corsiva" charset="0"/>
              </a:rPr>
              <a:t>Work causes change of energy after the completion</a:t>
            </a:r>
            <a:r>
              <a:rPr lang="en-US" sz="2000">
                <a:solidFill>
                  <a:srgbClr val="003300"/>
                </a:solidFill>
                <a:latin typeface="Monotype Corsiva" charset="0"/>
                <a:sym typeface="Wingdings" charset="0"/>
              </a:rPr>
              <a:t> </a:t>
            </a:r>
            <a:r>
              <a:rPr lang="en-US" sz="2000" b="1" u="sng">
                <a:solidFill>
                  <a:srgbClr val="FF0000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 u="sng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107530" name="Object 2"/>
          <p:cNvGraphicFramePr>
            <a:graphicFrameLocks noChangeAspect="1"/>
          </p:cNvGraphicFramePr>
          <p:nvPr/>
        </p:nvGraphicFramePr>
        <p:xfrm>
          <a:off x="5943600" y="3124200"/>
          <a:ext cx="5572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7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107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24200"/>
                        <a:ext cx="5572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3"/>
          <p:cNvGraphicFramePr>
            <a:graphicFrameLocks noChangeAspect="1"/>
          </p:cNvGraphicFramePr>
          <p:nvPr/>
        </p:nvGraphicFramePr>
        <p:xfrm>
          <a:off x="376238" y="5268913"/>
          <a:ext cx="7667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8" name="Equation" r:id="rId5" imgW="291960" imgH="164880" progId="Equation.DSMT4">
                  <p:embed/>
                </p:oleObj>
              </mc:Choice>
              <mc:Fallback>
                <p:oleObj name="Equation" r:id="rId5" imgW="291960" imgH="164880" progId="Equation.DSMT4">
                  <p:embed/>
                  <p:pic>
                    <p:nvPicPr>
                      <p:cNvPr id="107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5268913"/>
                        <a:ext cx="76676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4"/>
          <p:cNvGraphicFramePr>
            <a:graphicFrameLocks noChangeAspect="1"/>
          </p:cNvGraphicFramePr>
          <p:nvPr/>
        </p:nvGraphicFramePr>
        <p:xfrm>
          <a:off x="2438400" y="5035550"/>
          <a:ext cx="16621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9" name="Equation" r:id="rId7" imgW="482400" imgH="253800" progId="Equation.DSMT4">
                  <p:embed/>
                </p:oleObj>
              </mc:Choice>
              <mc:Fallback>
                <p:oleObj name="Equation" r:id="rId7" imgW="482400" imgH="253800" progId="Equation.DSMT4">
                  <p:embed/>
                  <p:pic>
                    <p:nvPicPr>
                      <p:cNvPr id="107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35550"/>
                        <a:ext cx="1662113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7200900" y="5059903"/>
            <a:ext cx="1882775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Unit (Poll 6, 3, 1)?</a:t>
            </a:r>
          </a:p>
        </p:txBody>
      </p:sp>
      <p:graphicFrame>
        <p:nvGraphicFramePr>
          <p:cNvPr id="107534" name="Object 5"/>
          <p:cNvGraphicFramePr>
            <a:graphicFrameLocks noChangeAspect="1"/>
          </p:cNvGraphicFramePr>
          <p:nvPr/>
        </p:nvGraphicFramePr>
        <p:xfrm>
          <a:off x="6564313" y="2932113"/>
          <a:ext cx="13970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0" name="Equation" r:id="rId9" imgW="762000" imgH="368300" progId="Equation.DSMT4">
                  <p:embed/>
                </p:oleObj>
              </mc:Choice>
              <mc:Fallback>
                <p:oleObj name="Equation" r:id="rId9" imgW="762000" imgH="368300" progId="Equation.DSMT4">
                  <p:embed/>
                  <p:pic>
                    <p:nvPicPr>
                      <p:cNvPr id="1075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2932113"/>
                        <a:ext cx="13970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6"/>
          <p:cNvGraphicFramePr>
            <a:graphicFrameLocks noChangeAspect="1"/>
          </p:cNvGraphicFramePr>
          <p:nvPr/>
        </p:nvGraphicFramePr>
        <p:xfrm>
          <a:off x="6664325" y="3495675"/>
          <a:ext cx="18367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1" name="Equation" r:id="rId11" imgW="1003300" imgH="393700" progId="Equation.DSMT4">
                  <p:embed/>
                </p:oleObj>
              </mc:Choice>
              <mc:Fallback>
                <p:oleObj name="Equation" r:id="rId11" imgW="1003300" imgH="393700" progId="Equation.DSMT4">
                  <p:embed/>
                  <p:pic>
                    <p:nvPicPr>
                      <p:cNvPr id="1075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3495675"/>
                        <a:ext cx="18367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7"/>
          <p:cNvGraphicFramePr>
            <a:graphicFrameLocks noChangeAspect="1"/>
          </p:cNvGraphicFramePr>
          <p:nvPr/>
        </p:nvGraphicFramePr>
        <p:xfrm>
          <a:off x="1101725" y="5029200"/>
          <a:ext cx="1031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2" name="Equation" r:id="rId13" imgW="393480" imgH="393480" progId="Equation.DSMT4">
                  <p:embed/>
                </p:oleObj>
              </mc:Choice>
              <mc:Fallback>
                <p:oleObj name="Equation" r:id="rId13" imgW="393480" imgH="393480" progId="Equation.DSMT4">
                  <p:embed/>
                  <p:pic>
                    <p:nvPicPr>
                      <p:cNvPr id="1075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029200"/>
                        <a:ext cx="10318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7" name="Object 8"/>
          <p:cNvGraphicFramePr>
            <a:graphicFrameLocks noChangeAspect="1"/>
          </p:cNvGraphicFramePr>
          <p:nvPr/>
        </p:nvGraphicFramePr>
        <p:xfrm>
          <a:off x="4017963" y="5105400"/>
          <a:ext cx="22304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3" name="Equation" r:id="rId15" imgW="647640" imgH="241200" progId="Equation.DSMT4">
                  <p:embed/>
                </p:oleObj>
              </mc:Choice>
              <mc:Fallback>
                <p:oleObj name="Equation" r:id="rId15" imgW="647640" imgH="241200" progId="Equation.DSMT4">
                  <p:embed/>
                  <p:pic>
                    <p:nvPicPr>
                      <p:cNvPr id="1075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5105400"/>
                        <a:ext cx="22304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8" name="Object 9"/>
          <p:cNvGraphicFramePr>
            <a:graphicFrameLocks noChangeAspect="1"/>
          </p:cNvGraphicFramePr>
          <p:nvPr/>
        </p:nvGraphicFramePr>
        <p:xfrm>
          <a:off x="6211888" y="5178425"/>
          <a:ext cx="8747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4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10753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5178425"/>
                        <a:ext cx="8747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3">
            <a:extLst>
              <a:ext uri="{FF2B5EF4-FFF2-40B4-BE49-F238E27FC236}">
                <a16:creationId xmlns:a16="http://schemas.microsoft.com/office/drawing/2014/main" id="{A4026ED9-BA3B-1A48-B7B3-FEC8659F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961" y="5586396"/>
            <a:ext cx="13716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Nm=Joule</a:t>
            </a:r>
          </a:p>
        </p:txBody>
      </p:sp>
    </p:spTree>
    <p:extLst>
      <p:ext uri="{BB962C8B-B14F-4D97-AF65-F5344CB8AC3E}">
        <p14:creationId xmlns:p14="http://schemas.microsoft.com/office/powerpoint/2010/main" val="96601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430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CD987C-8AAE-5A40-A04C-838E8ED939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30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Work-KE Theorem</a:t>
            </a: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058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6.0kg block initially at rest is pulled to East along a horizontal, frictionless surface by a constant horizontal force of 12N.  Find the speed of the block after it has moved 3.0m.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Work done by the force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/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From the work-kinetic energy theorem, we know</a:t>
            </a:r>
          </a:p>
        </p:txBody>
      </p:sp>
      <p:graphicFrame>
        <p:nvGraphicFramePr>
          <p:cNvPr id="312326" name="Object 2"/>
          <p:cNvGraphicFramePr>
            <a:graphicFrameLocks noChangeAspect="1"/>
          </p:cNvGraphicFramePr>
          <p:nvPr/>
        </p:nvGraphicFramePr>
        <p:xfrm>
          <a:off x="3429000" y="2343150"/>
          <a:ext cx="6080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88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3123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43150"/>
                        <a:ext cx="6080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304800" y="4251325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initial speed is 0, the above equation becomes 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762000" y="1679575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1600200"/>
            <a:ext cx="457200" cy="457200"/>
            <a:chOff x="864" y="1008"/>
            <a:chExt cx="288" cy="288"/>
          </a:xfrm>
        </p:grpSpPr>
        <p:sp>
          <p:nvSpPr>
            <p:cNvPr id="43043" name="Line 10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Text Box 11"/>
            <p:cNvSpPr txBox="1">
              <a:spLocks noChangeArrowheads="1"/>
            </p:cNvSpPr>
            <p:nvPr/>
          </p:nvSpPr>
          <p:spPr bwMode="auto">
            <a:xfrm>
              <a:off x="864" y="100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2286000" y="1677988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066800" y="2792413"/>
            <a:ext cx="1524000" cy="484187"/>
            <a:chOff x="672" y="2256"/>
            <a:chExt cx="960" cy="305"/>
          </a:xfrm>
        </p:grpSpPr>
        <p:sp>
          <p:nvSpPr>
            <p:cNvPr id="43039" name="Line 14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Line 15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Line 16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Text Box 17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85800" y="2360613"/>
            <a:ext cx="795338" cy="457200"/>
            <a:chOff x="432" y="2013"/>
            <a:chExt cx="501" cy="288"/>
          </a:xfrm>
        </p:grpSpPr>
        <p:sp>
          <p:nvSpPr>
            <p:cNvPr id="43037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=0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57400" y="2362200"/>
            <a:ext cx="1219200" cy="457200"/>
            <a:chOff x="432" y="2013"/>
            <a:chExt cx="480" cy="288"/>
          </a:xfrm>
        </p:grpSpPr>
        <p:sp>
          <p:nvSpPr>
            <p:cNvPr id="43035" name="Line 22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Text Box 23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12344" name="Line 24"/>
          <p:cNvSpPr>
            <a:spLocks noChangeShapeType="1"/>
          </p:cNvSpPr>
          <p:nvPr/>
        </p:nvSpPr>
        <p:spPr bwMode="auto">
          <a:xfrm>
            <a:off x="381000" y="2286000"/>
            <a:ext cx="30480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2345" name="Object 3"/>
          <p:cNvGraphicFramePr>
            <a:graphicFrameLocks noChangeAspect="1"/>
          </p:cNvGraphicFramePr>
          <p:nvPr/>
        </p:nvGraphicFramePr>
        <p:xfrm>
          <a:off x="5943600" y="3122613"/>
          <a:ext cx="24384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89" name="Equation" r:id="rId5" imgW="1206360" imgH="393480" progId="Equation.3">
                  <p:embed/>
                </p:oleObj>
              </mc:Choice>
              <mc:Fallback>
                <p:oleObj name="Equation" r:id="rId5" imgW="1206360" imgH="393480" progId="Equation.3">
                  <p:embed/>
                  <p:pic>
                    <p:nvPicPr>
                      <p:cNvPr id="3123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22613"/>
                        <a:ext cx="24384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46" name="Object 4"/>
          <p:cNvGraphicFramePr>
            <a:graphicFrameLocks noChangeAspect="1"/>
          </p:cNvGraphicFramePr>
          <p:nvPr/>
        </p:nvGraphicFramePr>
        <p:xfrm>
          <a:off x="6477000" y="4038600"/>
          <a:ext cx="1447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90" name="Equation" r:id="rId7" imgW="698400" imgH="393480" progId="Equation.3">
                  <p:embed/>
                </p:oleObj>
              </mc:Choice>
              <mc:Fallback>
                <p:oleObj name="Equation" r:id="rId7" imgW="698400" imgH="393480" progId="Equation.3">
                  <p:embed/>
                  <p:pic>
                    <p:nvPicPr>
                      <p:cNvPr id="3123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038600"/>
                        <a:ext cx="1447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47" name="Object 5"/>
          <p:cNvGraphicFramePr>
            <a:graphicFrameLocks noChangeAspect="1"/>
          </p:cNvGraphicFramePr>
          <p:nvPr/>
        </p:nvGraphicFramePr>
        <p:xfrm>
          <a:off x="4953000" y="5248275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91" name="Equation" r:id="rId9" imgW="304560" imgH="241200" progId="Equation.DSMT4">
                  <p:embed/>
                </p:oleObj>
              </mc:Choice>
              <mc:Fallback>
                <p:oleObj name="Equation" r:id="rId9" imgW="304560" imgH="241200" progId="Equation.DSMT4">
                  <p:embed/>
                  <p:pic>
                    <p:nvPicPr>
                      <p:cNvPr id="3123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48275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48" name="Text Box 28"/>
          <p:cNvSpPr txBox="1">
            <a:spLocks noChangeArrowheads="1"/>
          </p:cNvSpPr>
          <p:nvPr/>
        </p:nvSpPr>
        <p:spPr bwMode="auto">
          <a:xfrm>
            <a:off x="304800" y="5227638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Solving the equation for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we obtain </a:t>
            </a:r>
          </a:p>
        </p:txBody>
      </p:sp>
      <p:graphicFrame>
        <p:nvGraphicFramePr>
          <p:cNvPr id="3123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45103"/>
              </p:ext>
            </p:extLst>
          </p:nvPr>
        </p:nvGraphicFramePr>
        <p:xfrm>
          <a:off x="4025900" y="2163763"/>
          <a:ext cx="9128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92" name="Equation" r:id="rId11" imgW="457200" imgH="241300" progId="Equation.DSMT4">
                  <p:embed/>
                </p:oleObj>
              </mc:Choice>
              <mc:Fallback>
                <p:oleObj name="Equation" r:id="rId11" imgW="457200" imgH="241300" progId="Equation.DSMT4">
                  <p:embed/>
                  <p:pic>
                    <p:nvPicPr>
                      <p:cNvPr id="312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2163763"/>
                        <a:ext cx="9128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50" name="Object 7"/>
          <p:cNvGraphicFramePr>
            <a:graphicFrameLocks noChangeAspect="1"/>
          </p:cNvGraphicFramePr>
          <p:nvPr/>
        </p:nvGraphicFramePr>
        <p:xfrm>
          <a:off x="4902200" y="2144713"/>
          <a:ext cx="15732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93" name="Equation" r:id="rId13" imgW="787400" imgH="368300" progId="Equation.DSMT4">
                  <p:embed/>
                </p:oleObj>
              </mc:Choice>
              <mc:Fallback>
                <p:oleObj name="Equation" r:id="rId13" imgW="787400" imgH="368300" progId="Equation.DSMT4">
                  <p:embed/>
                  <p:pic>
                    <p:nvPicPr>
                      <p:cNvPr id="3123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144713"/>
                        <a:ext cx="15732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51" name="Object 8"/>
          <p:cNvGraphicFramePr>
            <a:graphicFrameLocks noChangeAspect="1"/>
          </p:cNvGraphicFramePr>
          <p:nvPr/>
        </p:nvGraphicFramePr>
        <p:xfrm>
          <a:off x="6477000" y="2289175"/>
          <a:ext cx="2663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94" name="Equation" r:id="rId15" imgW="1333440" imgH="253800" progId="Equation.DSMT4">
                  <p:embed/>
                </p:oleObj>
              </mc:Choice>
              <mc:Fallback>
                <p:oleObj name="Equation" r:id="rId15" imgW="1333440" imgH="253800" progId="Equation.DSMT4">
                  <p:embed/>
                  <p:pic>
                    <p:nvPicPr>
                      <p:cNvPr id="3123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9175"/>
                        <a:ext cx="26638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52" name="Object 9"/>
          <p:cNvGraphicFramePr>
            <a:graphicFrameLocks noChangeAspect="1"/>
          </p:cNvGraphicFramePr>
          <p:nvPr/>
        </p:nvGraphicFramePr>
        <p:xfrm>
          <a:off x="5562600" y="5043488"/>
          <a:ext cx="10017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95" name="Equation" r:id="rId17" imgW="520560" imgH="444240" progId="Equation.DSMT4">
                  <p:embed/>
                </p:oleObj>
              </mc:Choice>
              <mc:Fallback>
                <p:oleObj name="Equation" r:id="rId17" imgW="520560" imgH="444240" progId="Equation.DSMT4">
                  <p:embed/>
                  <p:pic>
                    <p:nvPicPr>
                      <p:cNvPr id="3123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043488"/>
                        <a:ext cx="100171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53" name="Object 10"/>
          <p:cNvGraphicFramePr>
            <a:graphicFrameLocks noChangeAspect="1"/>
          </p:cNvGraphicFramePr>
          <p:nvPr/>
        </p:nvGraphicFramePr>
        <p:xfrm>
          <a:off x="6270625" y="5043488"/>
          <a:ext cx="24161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96" name="Equation" r:id="rId19" imgW="1257120" imgH="444240" progId="Equation.DSMT4">
                  <p:embed/>
                </p:oleObj>
              </mc:Choice>
              <mc:Fallback>
                <p:oleObj name="Equation" r:id="rId19" imgW="1257120" imgH="444240" progId="Equation.DSMT4">
                  <p:embed/>
                  <p:pic>
                    <p:nvPicPr>
                      <p:cNvPr id="3123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5043488"/>
                        <a:ext cx="24161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10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440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C8187-1C55-9543-BA1C-63FD3CD504B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266700" y="728662"/>
            <a:ext cx="8701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The mass of the space probe is 474-kg, and its initial speed is 275 m/s.  If the 56.0-mN force acts on the probe parallel through a displacement of 2.42</a:t>
            </a:r>
            <a:r>
              <a:rPr lang="en-US" dirty="0">
                <a:solidFill>
                  <a:srgbClr val="333399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  <a:cs typeface="Arial" charset="0"/>
              </a:rPr>
              <a:t>9</a:t>
            </a:r>
            <a:r>
              <a:rPr lang="en-US" dirty="0">
                <a:solidFill>
                  <a:srgbClr val="333399"/>
                </a:solidFill>
                <a:latin typeface="Arial Narrow" charset="0"/>
                <a:cs typeface="Arial" charset="0"/>
              </a:rPr>
              <a:t>m, what is its final speed?</a:t>
            </a:r>
          </a:p>
        </p:txBody>
      </p:sp>
      <p:pic>
        <p:nvPicPr>
          <p:cNvPr id="613380" name="Picture 4" descr="af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Deep Space 1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300413" y="5192713"/>
          <a:ext cx="56673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6" name="Equation" r:id="rId5" imgW="3594100" imgH="330200" progId="Equation.DSMT4">
                  <p:embed/>
                </p:oleObj>
              </mc:Choice>
              <mc:Fallback>
                <p:oleObj name="Equation" r:id="rId5" imgW="3594100" imgH="3302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5192713"/>
                        <a:ext cx="56673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6200" y="4378325"/>
          <a:ext cx="25130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7" name="Equation" r:id="rId7" imgW="1091880" imgH="304560" progId="Equation.DSMT4">
                  <p:embed/>
                </p:oleObj>
              </mc:Choice>
              <mc:Fallback>
                <p:oleObj name="Equation" r:id="rId7" imgW="1091880" imgH="304560" progId="Equation.DSMT4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78325"/>
                        <a:ext cx="25130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29200" y="5715000"/>
          <a:ext cx="22860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8"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15000"/>
                        <a:ext cx="22860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/>
        </p:nvGraphicFramePr>
        <p:xfrm>
          <a:off x="2590800" y="4476750"/>
          <a:ext cx="19288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9" name="Equation" r:id="rId11" imgW="838080" imgH="241200" progId="Equation.DSMT4">
                  <p:embed/>
                </p:oleObj>
              </mc:Choice>
              <mc:Fallback>
                <p:oleObj name="Equation" r:id="rId11" imgW="838080" imgH="241200" progId="Equation.DSMT4">
                  <p:embed/>
                  <p:pic>
                    <p:nvPicPr>
                      <p:cNvPr id="256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76750"/>
                        <a:ext cx="19288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24400" y="4478338"/>
            <a:ext cx="990600" cy="5508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 Narrow" charset="0"/>
              </a:rPr>
              <a:t>Solve for v</a:t>
            </a:r>
            <a:r>
              <a:rPr lang="en-US" sz="1200" baseline="-25000">
                <a:solidFill>
                  <a:srgbClr val="FF0000"/>
                </a:solidFill>
                <a:latin typeface="Arial Narrow" charset="0"/>
              </a:rPr>
              <a:t>f</a:t>
            </a:r>
          </a:p>
        </p:txBody>
      </p:sp>
      <p:graphicFrame>
        <p:nvGraphicFramePr>
          <p:cNvPr id="25612" name="Object 6"/>
          <p:cNvGraphicFramePr>
            <a:graphicFrameLocks noChangeAspect="1"/>
          </p:cNvGraphicFramePr>
          <p:nvPr/>
        </p:nvGraphicFramePr>
        <p:xfrm>
          <a:off x="0" y="5181600"/>
          <a:ext cx="30940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0" name="Equation" r:id="rId13" imgW="1841400" imgH="317160" progId="Equation.DSMT4">
                  <p:embed/>
                </p:oleObj>
              </mc:Choice>
              <mc:Fallback>
                <p:oleObj name="Equation" r:id="rId13" imgW="1841400" imgH="317160" progId="Equation.DSMT4">
                  <p:embed/>
                  <p:pic>
                    <p:nvPicPr>
                      <p:cNvPr id="256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30940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94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59C816-1328-964D-AFD1-05A3E7DBFD8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11150" y="838200"/>
            <a:ext cx="4870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A satellite is moving about the earth in a circular orbit and an elliptical orbit.  For these two orbits, determine whether the kinetic energy of the satellite changes during the motion.</a:t>
            </a:r>
          </a:p>
        </p:txBody>
      </p:sp>
      <p:pic>
        <p:nvPicPr>
          <p:cNvPr id="46086" name="Picture 4" descr="af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3273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Satellite Motion and Work By the Gravity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 circular orbit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81000" y="43465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an elliptical orbit </a:t>
            </a:r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25908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No change!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Why not?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381000" y="3159125"/>
            <a:ext cx="487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Gravitational force is the only external force but it is perpendicular to the displacement.  So no work.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819400" y="43465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Changes!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191000" y="4346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Why?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381000" y="4803775"/>
            <a:ext cx="487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Gravitational force is the only external force but its angle with respect to the displacement varies.  So it performs work. </a:t>
            </a:r>
          </a:p>
        </p:txBody>
      </p:sp>
    </p:spTree>
    <p:extLst>
      <p:ext uri="{BB962C8B-B14F-4D97-AF65-F5344CB8AC3E}">
        <p14:creationId xmlns:p14="http://schemas.microsoft.com/office/powerpoint/2010/main" val="3601974749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54036</TotalTime>
  <Words>1887</Words>
  <Application>Microsoft Macintosh PowerPoint</Application>
  <PresentationFormat>On-screen Show (4:3)</PresentationFormat>
  <Paragraphs>233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Lucida Calligraphy</vt:lpstr>
      <vt:lpstr>Monotype Corsiva</vt:lpstr>
      <vt:lpstr>Symbol</vt:lpstr>
      <vt:lpstr>Times New Roman</vt:lpstr>
      <vt:lpstr>phys1443-spring02</vt:lpstr>
      <vt:lpstr>Equation</vt:lpstr>
      <vt:lpstr>Clip</vt:lpstr>
      <vt:lpstr>PHYS 1443 – Section 003 Lecture #13</vt:lpstr>
      <vt:lpstr>Announcements</vt:lpstr>
      <vt:lpstr>Reminder - SP #5: Comparing Fundamental Forces</vt:lpstr>
      <vt:lpstr>Kinetic Energy and Work-Kinetic Energy Theorem</vt:lpstr>
      <vt:lpstr>Work-Kinetic Energy Theorem</vt:lpstr>
      <vt:lpstr>Work and Kinetic Energy</vt:lpstr>
      <vt:lpstr>Example for Work-KE Theorem</vt:lpstr>
      <vt:lpstr>Ex.  Deep Space 1</vt:lpstr>
      <vt:lpstr>Ex.  Satellite Motion and Work By the Gravity</vt:lpstr>
      <vt:lpstr>Work and Energy Involving Kinetic Friction</vt:lpstr>
      <vt:lpstr>Example of Work Under Friction</vt:lpstr>
      <vt:lpstr>Ex. Downhill Skiing</vt:lpstr>
      <vt:lpstr>Ex. Now with the X component</vt:lpstr>
      <vt:lpstr>Potential Energy &amp; Conservation of Mechanical Energy</vt:lpstr>
      <vt:lpstr>Gravitational Potential Energy</vt:lpstr>
      <vt:lpstr>Ex. A Gymnast on a Trampoline</vt:lpstr>
      <vt:lpstr>Ex.  Continued</vt:lpstr>
      <vt:lpstr>Conservative Forces and Potential 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1226</cp:revision>
  <dcterms:created xsi:type="dcterms:W3CDTF">2012-01-19T04:21:20Z</dcterms:created>
  <dcterms:modified xsi:type="dcterms:W3CDTF">2021-03-29T20:57:04Z</dcterms:modified>
</cp:coreProperties>
</file>