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91" r:id="rId2"/>
    <p:sldId id="335" r:id="rId3"/>
    <p:sldId id="677" r:id="rId4"/>
    <p:sldId id="653" r:id="rId5"/>
    <p:sldId id="654" r:id="rId6"/>
    <p:sldId id="655" r:id="rId7"/>
    <p:sldId id="656" r:id="rId8"/>
    <p:sldId id="657" r:id="rId9"/>
    <p:sldId id="658" r:id="rId10"/>
    <p:sldId id="668" r:id="rId11"/>
    <p:sldId id="690" r:id="rId12"/>
    <p:sldId id="670" r:id="rId13"/>
    <p:sldId id="671" r:id="rId14"/>
    <p:sldId id="672" r:id="rId15"/>
    <p:sldId id="673" r:id="rId16"/>
    <p:sldId id="674" r:id="rId17"/>
    <p:sldId id="675" r:id="rId18"/>
    <p:sldId id="659" r:id="rId19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CC6600"/>
    <a:srgbClr val="660066"/>
    <a:srgbClr val="99FFCC"/>
    <a:srgbClr val="FFFFCC"/>
    <a:srgbClr val="FF0066"/>
    <a:srgbClr val="0033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06"/>
    <p:restoredTop sz="94660"/>
  </p:normalViewPr>
  <p:slideViewPr>
    <p:cSldViewPr>
      <p:cViewPr varScale="1">
        <p:scale>
          <a:sx n="137" d="100"/>
          <a:sy n="137" d="100"/>
        </p:scale>
        <p:origin x="952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image" Target="../media/image14.wmf"/><Relationship Id="rId18" Type="http://schemas.openxmlformats.org/officeDocument/2006/relationships/image" Target="../media/image1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17" Type="http://schemas.openxmlformats.org/officeDocument/2006/relationships/image" Target="../media/image18.wmf"/><Relationship Id="rId2" Type="http://schemas.openxmlformats.org/officeDocument/2006/relationships/image" Target="../media/image3.wmf"/><Relationship Id="rId16" Type="http://schemas.openxmlformats.org/officeDocument/2006/relationships/image" Target="../media/image17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5" Type="http://schemas.openxmlformats.org/officeDocument/2006/relationships/image" Target="../media/image1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Relationship Id="rId14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image" Target="../media/image120.emf"/><Relationship Id="rId7" Type="http://schemas.openxmlformats.org/officeDocument/2006/relationships/image" Target="../media/image124.emf"/><Relationship Id="rId2" Type="http://schemas.openxmlformats.org/officeDocument/2006/relationships/image" Target="../media/image119.emf"/><Relationship Id="rId1" Type="http://schemas.openxmlformats.org/officeDocument/2006/relationships/image" Target="../media/image118.wmf"/><Relationship Id="rId6" Type="http://schemas.openxmlformats.org/officeDocument/2006/relationships/image" Target="../media/image123.emf"/><Relationship Id="rId11" Type="http://schemas.openxmlformats.org/officeDocument/2006/relationships/image" Target="../media/image128.emf"/><Relationship Id="rId5" Type="http://schemas.openxmlformats.org/officeDocument/2006/relationships/image" Target="../media/image122.wmf"/><Relationship Id="rId10" Type="http://schemas.openxmlformats.org/officeDocument/2006/relationships/image" Target="../media/image127.emf"/><Relationship Id="rId4" Type="http://schemas.openxmlformats.org/officeDocument/2006/relationships/image" Target="../media/image121.emf"/><Relationship Id="rId9" Type="http://schemas.openxmlformats.org/officeDocument/2006/relationships/image" Target="../media/image12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image" Target="../media/image132.wmf"/><Relationship Id="rId7" Type="http://schemas.openxmlformats.org/officeDocument/2006/relationships/image" Target="../media/image136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6" Type="http://schemas.openxmlformats.org/officeDocument/2006/relationships/image" Target="../media/image135.wmf"/><Relationship Id="rId5" Type="http://schemas.openxmlformats.org/officeDocument/2006/relationships/image" Target="../media/image134.wmf"/><Relationship Id="rId4" Type="http://schemas.openxmlformats.org/officeDocument/2006/relationships/image" Target="../media/image133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3" Type="http://schemas.openxmlformats.org/officeDocument/2006/relationships/image" Target="../media/image140.wmf"/><Relationship Id="rId7" Type="http://schemas.openxmlformats.org/officeDocument/2006/relationships/image" Target="../media/image144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Relationship Id="rId6" Type="http://schemas.openxmlformats.org/officeDocument/2006/relationships/image" Target="../media/image143.wmf"/><Relationship Id="rId5" Type="http://schemas.openxmlformats.org/officeDocument/2006/relationships/image" Target="../media/image142.wmf"/><Relationship Id="rId4" Type="http://schemas.openxmlformats.org/officeDocument/2006/relationships/image" Target="../media/image14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image" Target="../media/image26.wmf"/><Relationship Id="rId7" Type="http://schemas.openxmlformats.org/officeDocument/2006/relationships/image" Target="../media/image30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wmf"/><Relationship Id="rId9" Type="http://schemas.openxmlformats.org/officeDocument/2006/relationships/image" Target="../media/image4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e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emf"/><Relationship Id="rId2" Type="http://schemas.openxmlformats.org/officeDocument/2006/relationships/image" Target="../media/image49.wmf"/><Relationship Id="rId1" Type="http://schemas.openxmlformats.org/officeDocument/2006/relationships/image" Target="../media/image48.emf"/><Relationship Id="rId6" Type="http://schemas.openxmlformats.org/officeDocument/2006/relationships/image" Target="../media/image53.emf"/><Relationship Id="rId11" Type="http://schemas.openxmlformats.org/officeDocument/2006/relationships/image" Target="../media/image58.emf"/><Relationship Id="rId5" Type="http://schemas.openxmlformats.org/officeDocument/2006/relationships/image" Target="../media/image52.emf"/><Relationship Id="rId10" Type="http://schemas.openxmlformats.org/officeDocument/2006/relationships/image" Target="../media/image57.e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image" Target="../media/image71.wmf"/><Relationship Id="rId3" Type="http://schemas.openxmlformats.org/officeDocument/2006/relationships/image" Target="../media/image61.emf"/><Relationship Id="rId7" Type="http://schemas.openxmlformats.org/officeDocument/2006/relationships/image" Target="../media/image65.emf"/><Relationship Id="rId12" Type="http://schemas.openxmlformats.org/officeDocument/2006/relationships/image" Target="../media/image70.wmf"/><Relationship Id="rId2" Type="http://schemas.openxmlformats.org/officeDocument/2006/relationships/image" Target="../media/image60.wmf"/><Relationship Id="rId16" Type="http://schemas.openxmlformats.org/officeDocument/2006/relationships/image" Target="../media/image74.emf"/><Relationship Id="rId1" Type="http://schemas.openxmlformats.org/officeDocument/2006/relationships/image" Target="../media/image59.emf"/><Relationship Id="rId6" Type="http://schemas.openxmlformats.org/officeDocument/2006/relationships/image" Target="../media/image64.wmf"/><Relationship Id="rId11" Type="http://schemas.openxmlformats.org/officeDocument/2006/relationships/image" Target="../media/image69.wmf"/><Relationship Id="rId5" Type="http://schemas.openxmlformats.org/officeDocument/2006/relationships/image" Target="../media/image63.wmf"/><Relationship Id="rId15" Type="http://schemas.openxmlformats.org/officeDocument/2006/relationships/image" Target="../media/image73.wmf"/><Relationship Id="rId10" Type="http://schemas.openxmlformats.org/officeDocument/2006/relationships/image" Target="../media/image68.wmf"/><Relationship Id="rId4" Type="http://schemas.openxmlformats.org/officeDocument/2006/relationships/image" Target="../media/image62.emf"/><Relationship Id="rId9" Type="http://schemas.openxmlformats.org/officeDocument/2006/relationships/image" Target="../media/image67.wmf"/><Relationship Id="rId14" Type="http://schemas.openxmlformats.org/officeDocument/2006/relationships/image" Target="../media/image72.e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13" Type="http://schemas.openxmlformats.org/officeDocument/2006/relationships/image" Target="../media/image87.wmf"/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12" Type="http://schemas.openxmlformats.org/officeDocument/2006/relationships/image" Target="../media/image86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11" Type="http://schemas.openxmlformats.org/officeDocument/2006/relationships/image" Target="../media/image85.wmf"/><Relationship Id="rId5" Type="http://schemas.openxmlformats.org/officeDocument/2006/relationships/image" Target="../media/image79.wmf"/><Relationship Id="rId10" Type="http://schemas.openxmlformats.org/officeDocument/2006/relationships/image" Target="../media/image84.wmf"/><Relationship Id="rId4" Type="http://schemas.openxmlformats.org/officeDocument/2006/relationships/image" Target="../media/image78.wmf"/><Relationship Id="rId9" Type="http://schemas.openxmlformats.org/officeDocument/2006/relationships/image" Target="../media/image83.wmf"/><Relationship Id="rId14" Type="http://schemas.openxmlformats.org/officeDocument/2006/relationships/image" Target="../media/image88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wmf"/><Relationship Id="rId13" Type="http://schemas.openxmlformats.org/officeDocument/2006/relationships/image" Target="../media/image102.emf"/><Relationship Id="rId18" Type="http://schemas.openxmlformats.org/officeDocument/2006/relationships/image" Target="../media/image107.wmf"/><Relationship Id="rId3" Type="http://schemas.openxmlformats.org/officeDocument/2006/relationships/image" Target="../media/image92.wmf"/><Relationship Id="rId21" Type="http://schemas.openxmlformats.org/officeDocument/2006/relationships/image" Target="../media/image110.wmf"/><Relationship Id="rId7" Type="http://schemas.openxmlformats.org/officeDocument/2006/relationships/image" Target="../media/image96.wmf"/><Relationship Id="rId12" Type="http://schemas.openxmlformats.org/officeDocument/2006/relationships/image" Target="../media/image101.wmf"/><Relationship Id="rId17" Type="http://schemas.openxmlformats.org/officeDocument/2006/relationships/image" Target="../media/image106.wmf"/><Relationship Id="rId25" Type="http://schemas.openxmlformats.org/officeDocument/2006/relationships/image" Target="../media/image114.wmf"/><Relationship Id="rId2" Type="http://schemas.openxmlformats.org/officeDocument/2006/relationships/image" Target="../media/image91.wmf"/><Relationship Id="rId16" Type="http://schemas.openxmlformats.org/officeDocument/2006/relationships/image" Target="../media/image105.wmf"/><Relationship Id="rId20" Type="http://schemas.openxmlformats.org/officeDocument/2006/relationships/image" Target="../media/image109.wmf"/><Relationship Id="rId1" Type="http://schemas.openxmlformats.org/officeDocument/2006/relationships/image" Target="../media/image90.wmf"/><Relationship Id="rId6" Type="http://schemas.openxmlformats.org/officeDocument/2006/relationships/image" Target="../media/image95.wmf"/><Relationship Id="rId11" Type="http://schemas.openxmlformats.org/officeDocument/2006/relationships/image" Target="../media/image100.wmf"/><Relationship Id="rId24" Type="http://schemas.openxmlformats.org/officeDocument/2006/relationships/image" Target="../media/image113.wmf"/><Relationship Id="rId5" Type="http://schemas.openxmlformats.org/officeDocument/2006/relationships/image" Target="../media/image94.wmf"/><Relationship Id="rId15" Type="http://schemas.openxmlformats.org/officeDocument/2006/relationships/image" Target="../media/image104.wmf"/><Relationship Id="rId23" Type="http://schemas.openxmlformats.org/officeDocument/2006/relationships/image" Target="../media/image112.wmf"/><Relationship Id="rId10" Type="http://schemas.openxmlformats.org/officeDocument/2006/relationships/image" Target="../media/image99.wmf"/><Relationship Id="rId19" Type="http://schemas.openxmlformats.org/officeDocument/2006/relationships/image" Target="../media/image108.wmf"/><Relationship Id="rId4" Type="http://schemas.openxmlformats.org/officeDocument/2006/relationships/image" Target="../media/image93.wmf"/><Relationship Id="rId9" Type="http://schemas.openxmlformats.org/officeDocument/2006/relationships/image" Target="../media/image98.wmf"/><Relationship Id="rId14" Type="http://schemas.openxmlformats.org/officeDocument/2006/relationships/image" Target="../media/image103.wmf"/><Relationship Id="rId22" Type="http://schemas.openxmlformats.org/officeDocument/2006/relationships/image" Target="../media/image11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EBEBBD9D-2B36-914F-A6CA-7434B0007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2236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pPr>
              <a:defRPr/>
            </a:pPr>
            <a:fld id="{118042F0-41D0-5340-90E3-DBE3BE5AF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49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8FC6729-E12C-514D-B6C9-47F4BB6EDBF7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885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F829FC0-2955-D644-BF15-B321B76E59B5}" type="slidenum">
              <a:rPr lang="en-US" sz="1200"/>
              <a:pPr eaLnBrk="1" hangingPunct="1"/>
              <a:t>8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800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57EA00A-A7D8-BF4A-87C0-416BF004DF63}" type="slidenum">
              <a:rPr lang="en-US" sz="1200"/>
              <a:pPr eaLnBrk="1" hangingPunct="1"/>
              <a:t>9</a:t>
            </a:fld>
            <a:endParaRPr lang="en-US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652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6B33C4B-7FBB-7146-8E89-AD61468C89C0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9FF8BFF-0788-534B-9F7A-F68334D8E696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5D5EDDF-FAE1-E24C-A79D-5CBE36F708FD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159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A4AFF2-CE21-C04F-A166-E928F9A301F5}" type="slidenum">
              <a:rPr lang="en-US" sz="1200"/>
              <a:pPr eaLnBrk="1" hangingPunct="1"/>
              <a:t>17</a:t>
            </a:fld>
            <a:endParaRPr 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388" y="4352925"/>
            <a:ext cx="5502275" cy="4122738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29, 2021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E354-380E-2541-86AC-273DB71358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59A4FAA-97D4-0845-9099-C1DC65550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29,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AF11F0-DDFA-B44C-AACA-04940859FE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29,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4D4B-3DEF-AE4B-B9BB-BFC0E5F2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29,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378816-F0BE-954B-ACE6-3B377C21A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29,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F3D8A4-74EF-534D-976E-1FB9C4B72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29,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BF8B38-6A2B-A24F-8E1A-CFFE72849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29,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A743A56-7F86-D14E-A381-3C37627AF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29, 2021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4FE25A-1989-A448-A1B9-194EB93C7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29, 2021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EAF47E9-2323-F64D-AFF2-9AFE5BE481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29, 2021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90B60E-95F4-9C41-AEA5-2E2E6ABCCA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29,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27105-656C-8345-B353-0B5F787303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Monday, March 29, 2021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F747FB-9F93-7A4A-823E-4285093B0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Monday, March 29, 2021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+mn-lt"/>
              </a:defRPr>
            </a:lvl1pPr>
          </a:lstStyle>
          <a:p>
            <a:pPr>
              <a:defRPr/>
            </a:pPr>
            <a:fld id="{48A22D27-E16E-9440-8890-E1A3510F7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AE5937-BECD-5C40-8ED3-6BC3751A49B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6315667"/>
            <a:ext cx="440436" cy="3888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13" Type="http://schemas.openxmlformats.org/officeDocument/2006/relationships/image" Target="../media/image52.emf"/><Relationship Id="rId18" Type="http://schemas.openxmlformats.org/officeDocument/2006/relationships/oleObject" Target="../embeddings/oleObject52.bin"/><Relationship Id="rId3" Type="http://schemas.openxmlformats.org/officeDocument/2006/relationships/oleObject" Target="../embeddings/oleObject44.bin"/><Relationship Id="rId21" Type="http://schemas.openxmlformats.org/officeDocument/2006/relationships/image" Target="../media/image56.wmf"/><Relationship Id="rId7" Type="http://schemas.openxmlformats.org/officeDocument/2006/relationships/oleObject" Target="../embeddings/oleObject46.bin"/><Relationship Id="rId12" Type="http://schemas.openxmlformats.org/officeDocument/2006/relationships/oleObject" Target="../embeddings/oleObject49.bin"/><Relationship Id="rId17" Type="http://schemas.openxmlformats.org/officeDocument/2006/relationships/image" Target="../media/image54.emf"/><Relationship Id="rId25" Type="http://schemas.openxmlformats.org/officeDocument/2006/relationships/image" Target="../media/image58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1.bin"/><Relationship Id="rId20" Type="http://schemas.openxmlformats.org/officeDocument/2006/relationships/oleObject" Target="../embeddings/oleObject53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48.bin"/><Relationship Id="rId24" Type="http://schemas.openxmlformats.org/officeDocument/2006/relationships/oleObject" Target="../embeddings/oleObject55.bin"/><Relationship Id="rId5" Type="http://schemas.openxmlformats.org/officeDocument/2006/relationships/oleObject" Target="../embeddings/oleObject45.bin"/><Relationship Id="rId15" Type="http://schemas.openxmlformats.org/officeDocument/2006/relationships/image" Target="../media/image53.emf"/><Relationship Id="rId23" Type="http://schemas.openxmlformats.org/officeDocument/2006/relationships/image" Target="../media/image57.emf"/><Relationship Id="rId10" Type="http://schemas.openxmlformats.org/officeDocument/2006/relationships/image" Target="../media/image51.wmf"/><Relationship Id="rId19" Type="http://schemas.openxmlformats.org/officeDocument/2006/relationships/image" Target="../media/image55.wmf"/><Relationship Id="rId4" Type="http://schemas.openxmlformats.org/officeDocument/2006/relationships/image" Target="../media/image48.emf"/><Relationship Id="rId9" Type="http://schemas.openxmlformats.org/officeDocument/2006/relationships/oleObject" Target="../embeddings/oleObject47.bin"/><Relationship Id="rId14" Type="http://schemas.openxmlformats.org/officeDocument/2006/relationships/oleObject" Target="../embeddings/oleObject50.bin"/><Relationship Id="rId22" Type="http://schemas.openxmlformats.org/officeDocument/2006/relationships/oleObject" Target="../embeddings/oleObject54.bin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1.bin"/><Relationship Id="rId18" Type="http://schemas.openxmlformats.org/officeDocument/2006/relationships/image" Target="../media/image66.wmf"/><Relationship Id="rId26" Type="http://schemas.openxmlformats.org/officeDocument/2006/relationships/image" Target="../media/image70.wmf"/><Relationship Id="rId3" Type="http://schemas.openxmlformats.org/officeDocument/2006/relationships/oleObject" Target="../embeddings/oleObject56.bin"/><Relationship Id="rId21" Type="http://schemas.openxmlformats.org/officeDocument/2006/relationships/oleObject" Target="../embeddings/oleObject65.bin"/><Relationship Id="rId34" Type="http://schemas.openxmlformats.org/officeDocument/2006/relationships/image" Target="../media/image74.emf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63.wmf"/><Relationship Id="rId17" Type="http://schemas.openxmlformats.org/officeDocument/2006/relationships/oleObject" Target="../embeddings/oleObject63.bin"/><Relationship Id="rId25" Type="http://schemas.openxmlformats.org/officeDocument/2006/relationships/oleObject" Target="../embeddings/oleObject67.bin"/><Relationship Id="rId33" Type="http://schemas.openxmlformats.org/officeDocument/2006/relationships/oleObject" Target="../embeddings/oleObject7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5.emf"/><Relationship Id="rId20" Type="http://schemas.openxmlformats.org/officeDocument/2006/relationships/image" Target="../media/image67.wmf"/><Relationship Id="rId29" Type="http://schemas.openxmlformats.org/officeDocument/2006/relationships/oleObject" Target="../embeddings/oleObject69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60.wmf"/><Relationship Id="rId11" Type="http://schemas.openxmlformats.org/officeDocument/2006/relationships/oleObject" Target="../embeddings/oleObject60.bin"/><Relationship Id="rId24" Type="http://schemas.openxmlformats.org/officeDocument/2006/relationships/image" Target="../media/image69.wmf"/><Relationship Id="rId32" Type="http://schemas.openxmlformats.org/officeDocument/2006/relationships/image" Target="../media/image73.wmf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23" Type="http://schemas.openxmlformats.org/officeDocument/2006/relationships/oleObject" Target="../embeddings/oleObject66.bin"/><Relationship Id="rId28" Type="http://schemas.openxmlformats.org/officeDocument/2006/relationships/image" Target="../media/image71.wmf"/><Relationship Id="rId10" Type="http://schemas.openxmlformats.org/officeDocument/2006/relationships/image" Target="../media/image62.emf"/><Relationship Id="rId19" Type="http://schemas.openxmlformats.org/officeDocument/2006/relationships/oleObject" Target="../embeddings/oleObject64.bin"/><Relationship Id="rId31" Type="http://schemas.openxmlformats.org/officeDocument/2006/relationships/oleObject" Target="../embeddings/oleObject70.bin"/><Relationship Id="rId4" Type="http://schemas.openxmlformats.org/officeDocument/2006/relationships/image" Target="../media/image59.e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64.wmf"/><Relationship Id="rId22" Type="http://schemas.openxmlformats.org/officeDocument/2006/relationships/image" Target="../media/image68.wmf"/><Relationship Id="rId27" Type="http://schemas.openxmlformats.org/officeDocument/2006/relationships/oleObject" Target="../embeddings/oleObject68.bin"/><Relationship Id="rId30" Type="http://schemas.openxmlformats.org/officeDocument/2006/relationships/image" Target="../media/image72.emf"/><Relationship Id="rId8" Type="http://schemas.openxmlformats.org/officeDocument/2006/relationships/image" Target="../media/image61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76.bin"/><Relationship Id="rId18" Type="http://schemas.openxmlformats.org/officeDocument/2006/relationships/image" Target="../media/image81.wmf"/><Relationship Id="rId26" Type="http://schemas.openxmlformats.org/officeDocument/2006/relationships/image" Target="../media/image85.wmf"/><Relationship Id="rId3" Type="http://schemas.openxmlformats.org/officeDocument/2006/relationships/notesSlide" Target="../notesSlides/notesSlide4.xml"/><Relationship Id="rId21" Type="http://schemas.openxmlformats.org/officeDocument/2006/relationships/oleObject" Target="../embeddings/oleObject80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78.wmf"/><Relationship Id="rId17" Type="http://schemas.openxmlformats.org/officeDocument/2006/relationships/oleObject" Target="../embeddings/oleObject78.bin"/><Relationship Id="rId25" Type="http://schemas.openxmlformats.org/officeDocument/2006/relationships/oleObject" Target="../embeddings/oleObject82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80.wmf"/><Relationship Id="rId20" Type="http://schemas.openxmlformats.org/officeDocument/2006/relationships/image" Target="../media/image82.wmf"/><Relationship Id="rId29" Type="http://schemas.openxmlformats.org/officeDocument/2006/relationships/oleObject" Target="../embeddings/oleObject84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89.jpeg"/><Relationship Id="rId11" Type="http://schemas.openxmlformats.org/officeDocument/2006/relationships/oleObject" Target="../embeddings/oleObject75.bin"/><Relationship Id="rId24" Type="http://schemas.openxmlformats.org/officeDocument/2006/relationships/image" Target="../media/image84.wmf"/><Relationship Id="rId32" Type="http://schemas.openxmlformats.org/officeDocument/2006/relationships/image" Target="../media/image88.wmf"/><Relationship Id="rId5" Type="http://schemas.openxmlformats.org/officeDocument/2006/relationships/image" Target="../media/image75.wmf"/><Relationship Id="rId15" Type="http://schemas.openxmlformats.org/officeDocument/2006/relationships/oleObject" Target="../embeddings/oleObject77.bin"/><Relationship Id="rId23" Type="http://schemas.openxmlformats.org/officeDocument/2006/relationships/oleObject" Target="../embeddings/oleObject81.bin"/><Relationship Id="rId28" Type="http://schemas.openxmlformats.org/officeDocument/2006/relationships/image" Target="../media/image86.wmf"/><Relationship Id="rId10" Type="http://schemas.openxmlformats.org/officeDocument/2006/relationships/image" Target="../media/image77.wmf"/><Relationship Id="rId19" Type="http://schemas.openxmlformats.org/officeDocument/2006/relationships/oleObject" Target="../embeddings/oleObject79.bin"/><Relationship Id="rId31" Type="http://schemas.openxmlformats.org/officeDocument/2006/relationships/oleObject" Target="../embeddings/oleObject85.bin"/><Relationship Id="rId4" Type="http://schemas.openxmlformats.org/officeDocument/2006/relationships/oleObject" Target="../embeddings/oleObject72.bin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79.wmf"/><Relationship Id="rId22" Type="http://schemas.openxmlformats.org/officeDocument/2006/relationships/image" Target="../media/image83.wmf"/><Relationship Id="rId27" Type="http://schemas.openxmlformats.org/officeDocument/2006/relationships/oleObject" Target="../embeddings/oleObject83.bin"/><Relationship Id="rId30" Type="http://schemas.openxmlformats.org/officeDocument/2006/relationships/image" Target="../media/image87.wmf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90.bin"/><Relationship Id="rId18" Type="http://schemas.openxmlformats.org/officeDocument/2006/relationships/image" Target="../media/image96.wmf"/><Relationship Id="rId26" Type="http://schemas.openxmlformats.org/officeDocument/2006/relationships/image" Target="../media/image100.wmf"/><Relationship Id="rId39" Type="http://schemas.openxmlformats.org/officeDocument/2006/relationships/oleObject" Target="../embeddings/oleObject103.bin"/><Relationship Id="rId21" Type="http://schemas.openxmlformats.org/officeDocument/2006/relationships/oleObject" Target="../embeddings/oleObject94.bin"/><Relationship Id="rId34" Type="http://schemas.openxmlformats.org/officeDocument/2006/relationships/image" Target="../media/image104.wmf"/><Relationship Id="rId42" Type="http://schemas.openxmlformats.org/officeDocument/2006/relationships/image" Target="../media/image108.wmf"/><Relationship Id="rId47" Type="http://schemas.openxmlformats.org/officeDocument/2006/relationships/oleObject" Target="../embeddings/oleObject107.bin"/><Relationship Id="rId50" Type="http://schemas.openxmlformats.org/officeDocument/2006/relationships/image" Target="../media/image112.wmf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95.wmf"/><Relationship Id="rId29" Type="http://schemas.openxmlformats.org/officeDocument/2006/relationships/oleObject" Target="../embeddings/oleObject98.bin"/><Relationship Id="rId11" Type="http://schemas.openxmlformats.org/officeDocument/2006/relationships/oleObject" Target="../embeddings/oleObject89.bin"/><Relationship Id="rId24" Type="http://schemas.openxmlformats.org/officeDocument/2006/relationships/image" Target="../media/image99.wmf"/><Relationship Id="rId32" Type="http://schemas.openxmlformats.org/officeDocument/2006/relationships/image" Target="../media/image103.wmf"/><Relationship Id="rId37" Type="http://schemas.openxmlformats.org/officeDocument/2006/relationships/oleObject" Target="../embeddings/oleObject102.bin"/><Relationship Id="rId40" Type="http://schemas.openxmlformats.org/officeDocument/2006/relationships/image" Target="../media/image107.wmf"/><Relationship Id="rId45" Type="http://schemas.openxmlformats.org/officeDocument/2006/relationships/oleObject" Target="../embeddings/oleObject106.bin"/><Relationship Id="rId53" Type="http://schemas.openxmlformats.org/officeDocument/2006/relationships/oleObject" Target="../embeddings/oleObject110.bin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92.wmf"/><Relationship Id="rId19" Type="http://schemas.openxmlformats.org/officeDocument/2006/relationships/oleObject" Target="../embeddings/oleObject93.bin"/><Relationship Id="rId31" Type="http://schemas.openxmlformats.org/officeDocument/2006/relationships/oleObject" Target="../embeddings/oleObject99.bin"/><Relationship Id="rId44" Type="http://schemas.openxmlformats.org/officeDocument/2006/relationships/image" Target="../media/image109.wmf"/><Relationship Id="rId52" Type="http://schemas.openxmlformats.org/officeDocument/2006/relationships/image" Target="../media/image113.wmf"/><Relationship Id="rId4" Type="http://schemas.openxmlformats.org/officeDocument/2006/relationships/image" Target="../media/image89.jpeg"/><Relationship Id="rId9" Type="http://schemas.openxmlformats.org/officeDocument/2006/relationships/oleObject" Target="../embeddings/oleObject88.bin"/><Relationship Id="rId14" Type="http://schemas.openxmlformats.org/officeDocument/2006/relationships/image" Target="../media/image94.wmf"/><Relationship Id="rId22" Type="http://schemas.openxmlformats.org/officeDocument/2006/relationships/image" Target="../media/image98.wmf"/><Relationship Id="rId27" Type="http://schemas.openxmlformats.org/officeDocument/2006/relationships/oleObject" Target="../embeddings/oleObject97.bin"/><Relationship Id="rId30" Type="http://schemas.openxmlformats.org/officeDocument/2006/relationships/image" Target="../media/image102.emf"/><Relationship Id="rId35" Type="http://schemas.openxmlformats.org/officeDocument/2006/relationships/oleObject" Target="../embeddings/oleObject101.bin"/><Relationship Id="rId43" Type="http://schemas.openxmlformats.org/officeDocument/2006/relationships/oleObject" Target="../embeddings/oleObject105.bin"/><Relationship Id="rId48" Type="http://schemas.openxmlformats.org/officeDocument/2006/relationships/image" Target="../media/image111.wmf"/><Relationship Id="rId8" Type="http://schemas.openxmlformats.org/officeDocument/2006/relationships/image" Target="../media/image91.wmf"/><Relationship Id="rId51" Type="http://schemas.openxmlformats.org/officeDocument/2006/relationships/oleObject" Target="../embeddings/oleObject109.bin"/><Relationship Id="rId3" Type="http://schemas.openxmlformats.org/officeDocument/2006/relationships/notesSlide" Target="../notesSlides/notesSlide5.xml"/><Relationship Id="rId12" Type="http://schemas.openxmlformats.org/officeDocument/2006/relationships/image" Target="../media/image93.wmf"/><Relationship Id="rId17" Type="http://schemas.openxmlformats.org/officeDocument/2006/relationships/oleObject" Target="../embeddings/oleObject92.bin"/><Relationship Id="rId25" Type="http://schemas.openxmlformats.org/officeDocument/2006/relationships/oleObject" Target="../embeddings/oleObject96.bin"/><Relationship Id="rId33" Type="http://schemas.openxmlformats.org/officeDocument/2006/relationships/oleObject" Target="../embeddings/oleObject100.bin"/><Relationship Id="rId38" Type="http://schemas.openxmlformats.org/officeDocument/2006/relationships/image" Target="../media/image106.wmf"/><Relationship Id="rId46" Type="http://schemas.openxmlformats.org/officeDocument/2006/relationships/image" Target="../media/image110.wmf"/><Relationship Id="rId20" Type="http://schemas.openxmlformats.org/officeDocument/2006/relationships/image" Target="../media/image97.wmf"/><Relationship Id="rId41" Type="http://schemas.openxmlformats.org/officeDocument/2006/relationships/oleObject" Target="../embeddings/oleObject104.bin"/><Relationship Id="rId54" Type="http://schemas.openxmlformats.org/officeDocument/2006/relationships/image" Target="../media/image114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90.wmf"/><Relationship Id="rId15" Type="http://schemas.openxmlformats.org/officeDocument/2006/relationships/oleObject" Target="../embeddings/oleObject91.bin"/><Relationship Id="rId23" Type="http://schemas.openxmlformats.org/officeDocument/2006/relationships/oleObject" Target="../embeddings/oleObject95.bin"/><Relationship Id="rId28" Type="http://schemas.openxmlformats.org/officeDocument/2006/relationships/image" Target="../media/image101.wmf"/><Relationship Id="rId36" Type="http://schemas.openxmlformats.org/officeDocument/2006/relationships/image" Target="../media/image105.wmf"/><Relationship Id="rId49" Type="http://schemas.openxmlformats.org/officeDocument/2006/relationships/oleObject" Target="../embeddings/oleObject108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wmf"/><Relationship Id="rId3" Type="http://schemas.openxmlformats.org/officeDocument/2006/relationships/oleObject" Target="../embeddings/oleObject111.bin"/><Relationship Id="rId7" Type="http://schemas.openxmlformats.org/officeDocument/2006/relationships/oleObject" Target="../embeddings/oleObject1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6.w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11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13" Type="http://schemas.openxmlformats.org/officeDocument/2006/relationships/oleObject" Target="../embeddings/oleObject119.bin"/><Relationship Id="rId18" Type="http://schemas.openxmlformats.org/officeDocument/2006/relationships/image" Target="../media/image125.wmf"/><Relationship Id="rId3" Type="http://schemas.openxmlformats.org/officeDocument/2006/relationships/oleObject" Target="../embeddings/oleObject114.bin"/><Relationship Id="rId21" Type="http://schemas.openxmlformats.org/officeDocument/2006/relationships/oleObject" Target="../embeddings/oleObject123.bin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122.wmf"/><Relationship Id="rId17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4.emf"/><Relationship Id="rId20" Type="http://schemas.openxmlformats.org/officeDocument/2006/relationships/image" Target="../media/image126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19.emf"/><Relationship Id="rId11" Type="http://schemas.openxmlformats.org/officeDocument/2006/relationships/oleObject" Target="../embeddings/oleObject118.bin"/><Relationship Id="rId24" Type="http://schemas.openxmlformats.org/officeDocument/2006/relationships/image" Target="../media/image128.emf"/><Relationship Id="rId5" Type="http://schemas.openxmlformats.org/officeDocument/2006/relationships/oleObject" Target="../embeddings/oleObject115.bin"/><Relationship Id="rId15" Type="http://schemas.openxmlformats.org/officeDocument/2006/relationships/oleObject" Target="../embeddings/oleObject120.bin"/><Relationship Id="rId23" Type="http://schemas.openxmlformats.org/officeDocument/2006/relationships/oleObject" Target="../embeddings/oleObject124.bin"/><Relationship Id="rId10" Type="http://schemas.openxmlformats.org/officeDocument/2006/relationships/image" Target="../media/image121.emf"/><Relationship Id="rId19" Type="http://schemas.openxmlformats.org/officeDocument/2006/relationships/oleObject" Target="../embeddings/oleObject122.bin"/><Relationship Id="rId4" Type="http://schemas.openxmlformats.org/officeDocument/2006/relationships/image" Target="../media/image118.wmf"/><Relationship Id="rId9" Type="http://schemas.openxmlformats.org/officeDocument/2006/relationships/oleObject" Target="../embeddings/oleObject117.bin"/><Relationship Id="rId14" Type="http://schemas.openxmlformats.org/officeDocument/2006/relationships/image" Target="../media/image123.emf"/><Relationship Id="rId22" Type="http://schemas.openxmlformats.org/officeDocument/2006/relationships/image" Target="../media/image12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oleObject" Target="../embeddings/oleObject129.bin"/><Relationship Id="rId18" Type="http://schemas.openxmlformats.org/officeDocument/2006/relationships/image" Target="../media/image136.wmf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26.bin"/><Relationship Id="rId12" Type="http://schemas.openxmlformats.org/officeDocument/2006/relationships/image" Target="../media/image133.wmf"/><Relationship Id="rId17" Type="http://schemas.openxmlformats.org/officeDocument/2006/relationships/oleObject" Target="../embeddings/oleObject131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35.wmf"/><Relationship Id="rId20" Type="http://schemas.openxmlformats.org/officeDocument/2006/relationships/image" Target="../media/image137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30.wmf"/><Relationship Id="rId11" Type="http://schemas.openxmlformats.org/officeDocument/2006/relationships/oleObject" Target="../embeddings/oleObject128.bin"/><Relationship Id="rId5" Type="http://schemas.openxmlformats.org/officeDocument/2006/relationships/oleObject" Target="../embeddings/oleObject125.bin"/><Relationship Id="rId15" Type="http://schemas.openxmlformats.org/officeDocument/2006/relationships/oleObject" Target="../embeddings/oleObject130.bin"/><Relationship Id="rId10" Type="http://schemas.openxmlformats.org/officeDocument/2006/relationships/image" Target="../media/image132.wmf"/><Relationship Id="rId19" Type="http://schemas.openxmlformats.org/officeDocument/2006/relationships/oleObject" Target="../embeddings/oleObject132.bin"/><Relationship Id="rId4" Type="http://schemas.openxmlformats.org/officeDocument/2006/relationships/image" Target="../media/image129.jpeg"/><Relationship Id="rId9" Type="http://schemas.openxmlformats.org/officeDocument/2006/relationships/oleObject" Target="../embeddings/oleObject127.bin"/><Relationship Id="rId14" Type="http://schemas.openxmlformats.org/officeDocument/2006/relationships/image" Target="../media/image134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13" Type="http://schemas.openxmlformats.org/officeDocument/2006/relationships/oleObject" Target="../embeddings/oleObject138.bin"/><Relationship Id="rId18" Type="http://schemas.openxmlformats.org/officeDocument/2006/relationships/image" Target="../media/image145.wmf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5.bin"/><Relationship Id="rId12" Type="http://schemas.openxmlformats.org/officeDocument/2006/relationships/image" Target="../media/image142.wmf"/><Relationship Id="rId17" Type="http://schemas.openxmlformats.org/officeDocument/2006/relationships/oleObject" Target="../embeddings/oleObject1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4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39.wmf"/><Relationship Id="rId11" Type="http://schemas.openxmlformats.org/officeDocument/2006/relationships/oleObject" Target="../embeddings/oleObject137.bin"/><Relationship Id="rId5" Type="http://schemas.openxmlformats.org/officeDocument/2006/relationships/oleObject" Target="../embeddings/oleObject134.bin"/><Relationship Id="rId15" Type="http://schemas.openxmlformats.org/officeDocument/2006/relationships/oleObject" Target="../embeddings/oleObject139.bin"/><Relationship Id="rId10" Type="http://schemas.openxmlformats.org/officeDocument/2006/relationships/image" Target="../media/image141.wmf"/><Relationship Id="rId4" Type="http://schemas.openxmlformats.org/officeDocument/2006/relationships/image" Target="../media/image138.wmf"/><Relationship Id="rId9" Type="http://schemas.openxmlformats.org/officeDocument/2006/relationships/oleObject" Target="../embeddings/oleObject136.bin"/><Relationship Id="rId14" Type="http://schemas.openxmlformats.org/officeDocument/2006/relationships/image" Target="../media/image14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26" Type="http://schemas.openxmlformats.org/officeDocument/2006/relationships/image" Target="../media/image13.wmf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17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20" Type="http://schemas.openxmlformats.org/officeDocument/2006/relationships/image" Target="../media/image10.w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2.wmf"/><Relationship Id="rId32" Type="http://schemas.openxmlformats.org/officeDocument/2006/relationships/image" Target="../media/image16.wmf"/><Relationship Id="rId37" Type="http://schemas.openxmlformats.org/officeDocument/2006/relationships/oleObject" Target="../embeddings/oleObject18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4.wmf"/><Relationship Id="rId36" Type="http://schemas.openxmlformats.org/officeDocument/2006/relationships/image" Target="../media/image18.wmf"/><Relationship Id="rId10" Type="http://schemas.openxmlformats.org/officeDocument/2006/relationships/image" Target="../media/image5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Relationship Id="rId22" Type="http://schemas.openxmlformats.org/officeDocument/2006/relationships/image" Target="../media/image11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15.emf"/><Relationship Id="rId35" Type="http://schemas.openxmlformats.org/officeDocument/2006/relationships/oleObject" Target="../embeddings/oleObject17.bin"/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3.jpeg"/><Relationship Id="rId5" Type="http://schemas.openxmlformats.org/officeDocument/2006/relationships/image" Target="../media/image20.wmf"/><Relationship Id="rId10" Type="http://schemas.openxmlformats.org/officeDocument/2006/relationships/image" Target="../media/image22.wmf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31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8.e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0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10" Type="http://schemas.openxmlformats.org/officeDocument/2006/relationships/image" Target="../media/image27.e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2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39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36.emf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38.bin"/><Relationship Id="rId4" Type="http://schemas.openxmlformats.org/officeDocument/2006/relationships/image" Target="../media/image32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37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43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e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3.wmf"/><Relationship Id="rId4" Type="http://schemas.openxmlformats.org/officeDocument/2006/relationships/image" Target="../media/image46.jpeg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4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March 29, 2021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PHYS 1443-003, Spring 2021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 dirty="0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 1443 – Section 003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#13</a:t>
            </a: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38283" y="1531203"/>
            <a:ext cx="29594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Monday, March 29, 2021</a:t>
            </a: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1371600" y="2286000"/>
            <a:ext cx="7162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609600" indent="-6096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2"/>
                </a:solidFill>
                <a:latin typeface="Arial Narrow" pitchFamily="-84" charset="0"/>
              </a:rPr>
              <a:t>CH6: Work and Energy </a:t>
            </a:r>
          </a:p>
          <a:p>
            <a:pPr marL="914400" lvl="1" indent="-457200">
              <a:spcBef>
                <a:spcPct val="20000"/>
              </a:spcBef>
              <a:buFont typeface="Arial"/>
              <a:buChar char="•"/>
            </a:pPr>
            <a:r>
              <a:rPr lang="en-US" dirty="0">
                <a:solidFill>
                  <a:srgbClr val="CC00CC"/>
                </a:solidFill>
                <a:latin typeface="Arial Narrow" pitchFamily="-84" charset="0"/>
              </a:rPr>
              <a:t>Work-Kinetic Energy Theorem</a:t>
            </a:r>
          </a:p>
          <a:p>
            <a:pPr marL="914400" lvl="1" indent="-457200">
              <a:spcBef>
                <a:spcPct val="20000"/>
              </a:spcBef>
              <a:buFont typeface="Arial"/>
              <a:buChar char="•"/>
            </a:pPr>
            <a:r>
              <a:rPr lang="en-US" dirty="0">
                <a:solidFill>
                  <a:srgbClr val="CC00CC"/>
                </a:solidFill>
                <a:latin typeface="Arial Narrow" pitchFamily="-84" charset="0"/>
              </a:rPr>
              <a:t>Work under friction</a:t>
            </a:r>
          </a:p>
          <a:p>
            <a:pPr marL="914400" lvl="1" indent="-457200">
              <a:spcBef>
                <a:spcPct val="20000"/>
              </a:spcBef>
              <a:buFont typeface="Arial"/>
              <a:buChar char="•"/>
            </a:pPr>
            <a:r>
              <a:rPr lang="en-US" dirty="0">
                <a:solidFill>
                  <a:srgbClr val="CC00CC"/>
                </a:solidFill>
                <a:latin typeface="Arial Narrow" charset="0"/>
              </a:rPr>
              <a:t>Potential Energy and the Conservative Force</a:t>
            </a:r>
          </a:p>
          <a:p>
            <a:pPr marL="1371600" lvl="2" indent="-4572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Gravitational Potential Energy</a:t>
            </a:r>
          </a:p>
          <a:p>
            <a:pPr marL="1371600" lvl="2" indent="-457200">
              <a:spcBef>
                <a:spcPct val="20000"/>
              </a:spcBef>
              <a:buFont typeface="Arial"/>
              <a:buChar char="•"/>
            </a:pPr>
            <a:r>
              <a:rPr lang="en-US" sz="2000" dirty="0">
                <a:solidFill>
                  <a:srgbClr val="660066"/>
                </a:solidFill>
                <a:latin typeface="Arial Narrow" charset="0"/>
              </a:rPr>
              <a:t>Elastic Potential Energy</a:t>
            </a:r>
          </a:p>
          <a:p>
            <a:pPr marL="914400" lvl="1" indent="-457200">
              <a:spcBef>
                <a:spcPct val="20000"/>
              </a:spcBef>
              <a:buFont typeface="Arial"/>
              <a:buChar char="•"/>
            </a:pPr>
            <a:r>
              <a:rPr lang="en-US" dirty="0">
                <a:solidFill>
                  <a:srgbClr val="CC00CC"/>
                </a:solidFill>
                <a:latin typeface="Arial Narrow" charset="0"/>
              </a:rPr>
              <a:t>Conservation of Energy</a:t>
            </a:r>
            <a:endParaRPr lang="en-US" sz="3200" dirty="0">
              <a:solidFill>
                <a:srgbClr val="CC00CC"/>
              </a:solidFill>
              <a:latin typeface="Arial Narrow" pitchFamily="-84" charset="0"/>
            </a:endParaRPr>
          </a:p>
          <a:p>
            <a:pPr marL="990600" lvl="1" indent="-533400">
              <a:spcBef>
                <a:spcPct val="20000"/>
              </a:spcBef>
              <a:buFont typeface="Arial"/>
              <a:buChar char="•"/>
            </a:pPr>
            <a:endParaRPr lang="en-US" sz="2800" dirty="0">
              <a:solidFill>
                <a:srgbClr val="CC00CC"/>
              </a:solidFill>
              <a:latin typeface="Arial Narrow" pitchFamily="-84" charset="0"/>
            </a:endParaRPr>
          </a:p>
        </p:txBody>
      </p:sp>
      <p:sp>
        <p:nvSpPr>
          <p:cNvPr id="9" name="Text Box 11">
            <a:extLst>
              <a:ext uri="{FF2B5EF4-FFF2-40B4-BE49-F238E27FC236}">
                <a16:creationId xmlns:a16="http://schemas.microsoft.com/office/drawing/2014/main" id="{FB4C51A3-5686-744D-8561-3CEE0B39B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5558135"/>
            <a:ext cx="7575664" cy="46166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3300"/>
                </a:solidFill>
                <a:latin typeface="Arial Narrow" pitchFamily="-84" charset="0"/>
              </a:rPr>
              <a:t>Today’s homework is homework #8, due 11pm, Tuesday, April 13!!</a:t>
            </a:r>
          </a:p>
        </p:txBody>
      </p:sp>
    </p:spTree>
    <p:extLst>
      <p:ext uri="{BB962C8B-B14F-4D97-AF65-F5344CB8AC3E}">
        <p14:creationId xmlns:p14="http://schemas.microsoft.com/office/powerpoint/2010/main" val="69541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" grpId="0" build="allAtOnce"/>
      <p:bldP spid="9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March 29, 2021</a:t>
            </a:r>
          </a:p>
        </p:txBody>
      </p:sp>
      <p:sp>
        <p:nvSpPr>
          <p:cNvPr id="235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BF0F7FD-3F31-8F4C-BCD5-9F04DA24A17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10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569" name="Rectangle 2"/>
          <p:cNvSpPr>
            <a:spLocks noGrp="1" noChangeArrowheads="1"/>
          </p:cNvSpPr>
          <p:nvPr>
            <p:ph type="title"/>
          </p:nvPr>
        </p:nvSpPr>
        <p:spPr>
          <a:xfrm>
            <a:off x="380142" y="97632"/>
            <a:ext cx="8534400" cy="609600"/>
          </a:xfrm>
        </p:spPr>
        <p:txBody>
          <a:bodyPr/>
          <a:lstStyle/>
          <a:p>
            <a:r>
              <a:rPr lang="en-US" sz="3600" b="1" dirty="0">
                <a:latin typeface="Arial Narrow" charset="0"/>
                <a:ea typeface="ＭＳ Ｐゴシック" charset="0"/>
                <a:cs typeface="ＭＳ Ｐゴシック" charset="0"/>
              </a:rPr>
              <a:t>Work and Energy Involving Kinetic Friction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23900"/>
            <a:ext cx="77724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What do you think the work looks like if there is friction?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Static friction does not matter!  Why?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</a:rPr>
              <a:t>Then which friction matters?</a:t>
            </a:r>
          </a:p>
        </p:txBody>
      </p:sp>
      <p:sp>
        <p:nvSpPr>
          <p:cNvPr id="313348" name="Rectangle 4"/>
          <p:cNvSpPr>
            <a:spLocks noChangeArrowheads="1"/>
          </p:cNvSpPr>
          <p:nvPr/>
        </p:nvSpPr>
        <p:spPr bwMode="auto">
          <a:xfrm>
            <a:off x="762000" y="2290763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sp>
        <p:nvSpPr>
          <p:cNvPr id="313349" name="Rectangle 5"/>
          <p:cNvSpPr>
            <a:spLocks noChangeArrowheads="1"/>
          </p:cNvSpPr>
          <p:nvPr/>
        </p:nvSpPr>
        <p:spPr bwMode="auto">
          <a:xfrm>
            <a:off x="2286000" y="2286000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066800" y="3352800"/>
            <a:ext cx="1524000" cy="484188"/>
            <a:chOff x="672" y="2256"/>
            <a:chExt cx="960" cy="305"/>
          </a:xfrm>
        </p:grpSpPr>
        <p:sp>
          <p:nvSpPr>
            <p:cNvPr id="23595" name="Line 7"/>
            <p:cNvSpPr>
              <a:spLocks noChangeShapeType="1"/>
            </p:cNvSpPr>
            <p:nvPr/>
          </p:nvSpPr>
          <p:spPr bwMode="auto">
            <a:xfrm>
              <a:off x="67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6" name="Line 8"/>
            <p:cNvSpPr>
              <a:spLocks noChangeShapeType="1"/>
            </p:cNvSpPr>
            <p:nvPr/>
          </p:nvSpPr>
          <p:spPr bwMode="auto">
            <a:xfrm>
              <a:off x="163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7" name="Line 9"/>
            <p:cNvSpPr>
              <a:spLocks noChangeShapeType="1"/>
            </p:cNvSpPr>
            <p:nvPr/>
          </p:nvSpPr>
          <p:spPr bwMode="auto">
            <a:xfrm>
              <a:off x="672" y="2352"/>
              <a:ext cx="960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8" name="Text Box 10"/>
            <p:cNvSpPr txBox="1">
              <a:spLocks noChangeArrowheads="1"/>
            </p:cNvSpPr>
            <p:nvPr/>
          </p:nvSpPr>
          <p:spPr bwMode="auto">
            <a:xfrm>
              <a:off x="998" y="2311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A50021"/>
                  </a:solidFill>
                  <a:latin typeface="Arial Narrow" charset="0"/>
                </a:rPr>
                <a:t>d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85800" y="2895600"/>
            <a:ext cx="762000" cy="457200"/>
            <a:chOff x="432" y="2013"/>
            <a:chExt cx="480" cy="288"/>
          </a:xfrm>
        </p:grpSpPr>
        <p:sp>
          <p:nvSpPr>
            <p:cNvPr id="23593" name="Line 12"/>
            <p:cNvSpPr>
              <a:spLocks noChangeShapeType="1"/>
            </p:cNvSpPr>
            <p:nvPr/>
          </p:nvSpPr>
          <p:spPr bwMode="auto">
            <a:xfrm>
              <a:off x="432" y="2064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4" name="Text Box 13"/>
            <p:cNvSpPr txBox="1">
              <a:spLocks noChangeArrowheads="1"/>
            </p:cNvSpPr>
            <p:nvPr/>
          </p:nvSpPr>
          <p:spPr bwMode="auto">
            <a:xfrm>
              <a:off x="518" y="2013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baseline="-25000">
                  <a:solidFill>
                    <a:schemeClr val="accent2"/>
                  </a:solidFill>
                  <a:latin typeface="Monotype Corsiva" charset="0"/>
                </a:rPr>
                <a:t>i</a:t>
              </a:r>
              <a:endParaRPr lang="en-US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057400" y="2897188"/>
            <a:ext cx="419100" cy="457200"/>
            <a:chOff x="432" y="2013"/>
            <a:chExt cx="528" cy="288"/>
          </a:xfrm>
        </p:grpSpPr>
        <p:sp>
          <p:nvSpPr>
            <p:cNvPr id="23591" name="Line 15"/>
            <p:cNvSpPr>
              <a:spLocks noChangeShapeType="1"/>
            </p:cNvSpPr>
            <p:nvPr/>
          </p:nvSpPr>
          <p:spPr bwMode="auto">
            <a:xfrm>
              <a:off x="432" y="2064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2" name="Text Box 16"/>
            <p:cNvSpPr txBox="1">
              <a:spLocks noChangeArrowheads="1"/>
            </p:cNvSpPr>
            <p:nvPr/>
          </p:nvSpPr>
          <p:spPr bwMode="auto">
            <a:xfrm>
              <a:off x="478" y="2013"/>
              <a:ext cx="48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baseline="-25000">
                  <a:solidFill>
                    <a:schemeClr val="accent2"/>
                  </a:solidFill>
                  <a:latin typeface="Monotype Corsiva" charset="0"/>
                </a:rPr>
                <a:t>f</a:t>
              </a:r>
              <a:endParaRPr lang="en-US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sp>
        <p:nvSpPr>
          <p:cNvPr id="313361" name="Text Box 17"/>
          <p:cNvSpPr txBox="1">
            <a:spLocks noChangeArrowheads="1"/>
          </p:cNvSpPr>
          <p:nvPr/>
        </p:nvSpPr>
        <p:spPr bwMode="auto">
          <a:xfrm>
            <a:off x="3505200" y="2057400"/>
            <a:ext cx="54864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>
                <a:solidFill>
                  <a:schemeClr val="accent2"/>
                </a:solidFill>
                <a:latin typeface="Arial Narrow" charset="0"/>
              </a:rPr>
              <a:t>Friction force </a:t>
            </a:r>
            <a:r>
              <a:rPr lang="en-US" sz="2200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200" b="1" baseline="-25000">
                <a:solidFill>
                  <a:schemeClr val="accent2"/>
                </a:solidFill>
                <a:latin typeface="Monotype Corsiva" charset="0"/>
              </a:rPr>
              <a:t>fr</a:t>
            </a:r>
            <a:r>
              <a:rPr lang="en-US" sz="2200">
                <a:solidFill>
                  <a:schemeClr val="accent2"/>
                </a:solidFill>
                <a:latin typeface="Arial Narrow" charset="0"/>
              </a:rPr>
              <a:t> works on the object to slow down </a:t>
            </a:r>
          </a:p>
        </p:txBody>
      </p:sp>
      <p:sp>
        <p:nvSpPr>
          <p:cNvPr id="313362" name="Text Box 18"/>
          <p:cNvSpPr txBox="1">
            <a:spLocks noChangeArrowheads="1"/>
          </p:cNvSpPr>
          <p:nvPr/>
        </p:nvSpPr>
        <p:spPr bwMode="auto">
          <a:xfrm>
            <a:off x="3505200" y="2514600"/>
            <a:ext cx="4906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The work on the object by the friction </a:t>
            </a:r>
            <a:r>
              <a:rPr lang="en-US" b="1">
                <a:solidFill>
                  <a:srgbClr val="A50021"/>
                </a:solidFill>
                <a:latin typeface="Monotype Corsiva" charset="0"/>
              </a:rPr>
              <a:t>F</a:t>
            </a:r>
            <a:r>
              <a:rPr lang="en-US" b="1" baseline="-25000">
                <a:solidFill>
                  <a:srgbClr val="A50021"/>
                </a:solidFill>
                <a:latin typeface="Monotype Corsiva" charset="0"/>
              </a:rPr>
              <a:t>fr</a:t>
            </a:r>
            <a:r>
              <a:rPr lang="en-US">
                <a:solidFill>
                  <a:srgbClr val="A50021"/>
                </a:solidFill>
                <a:latin typeface="Arial Narrow" charset="0"/>
              </a:rPr>
              <a:t> is</a:t>
            </a:r>
          </a:p>
        </p:txBody>
      </p:sp>
      <p:graphicFrame>
        <p:nvGraphicFramePr>
          <p:cNvPr id="313363" name="Object 2"/>
          <p:cNvGraphicFramePr>
            <a:graphicFrameLocks noChangeAspect="1"/>
          </p:cNvGraphicFramePr>
          <p:nvPr/>
        </p:nvGraphicFramePr>
        <p:xfrm>
          <a:off x="2971800" y="2990850"/>
          <a:ext cx="77946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69" name="Equation" r:id="rId3" imgW="381000" imgH="266700" progId="Equation.DSMT4">
                  <p:embed/>
                </p:oleObj>
              </mc:Choice>
              <mc:Fallback>
                <p:oleObj name="Equation" r:id="rId3" imgW="381000" imgH="266700" progId="Equation.DSMT4">
                  <p:embed/>
                  <p:pic>
                    <p:nvPicPr>
                      <p:cNvPr id="31336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990850"/>
                        <a:ext cx="779463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64" name="Text Box 20"/>
          <p:cNvSpPr txBox="1">
            <a:spLocks noChangeArrowheads="1"/>
          </p:cNvSpPr>
          <p:nvPr/>
        </p:nvSpPr>
        <p:spPr bwMode="auto">
          <a:xfrm>
            <a:off x="533400" y="3962400"/>
            <a:ext cx="8229600" cy="8302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A50021"/>
                </a:solidFill>
                <a:latin typeface="Arial Narrow" charset="0"/>
              </a:rPr>
              <a:t>The final kinetic energy of an object, taking into account its initial kinetic energy, friction force and all other sources of work, is</a:t>
            </a:r>
          </a:p>
        </p:txBody>
      </p: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28600" y="2346325"/>
            <a:ext cx="533400" cy="473075"/>
            <a:chOff x="144" y="1478"/>
            <a:chExt cx="336" cy="298"/>
          </a:xfrm>
        </p:grpSpPr>
        <p:sp>
          <p:nvSpPr>
            <p:cNvPr id="23589" name="Line 22"/>
            <p:cNvSpPr>
              <a:spLocks noChangeShapeType="1"/>
            </p:cNvSpPr>
            <p:nvPr/>
          </p:nvSpPr>
          <p:spPr bwMode="auto">
            <a:xfrm flipH="1">
              <a:off x="288" y="1776"/>
              <a:ext cx="192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590" name="Text Box 23"/>
            <p:cNvSpPr txBox="1">
              <a:spLocks noChangeArrowheads="1"/>
            </p:cNvSpPr>
            <p:nvPr/>
          </p:nvSpPr>
          <p:spPr bwMode="auto">
            <a:xfrm>
              <a:off x="144" y="1478"/>
              <a:ext cx="27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A50021"/>
                  </a:solidFill>
                  <a:latin typeface="Monotype Corsiva" charset="0"/>
                </a:rPr>
                <a:t>F</a:t>
              </a:r>
              <a:r>
                <a:rPr lang="en-US" sz="2000" b="1" baseline="-25000">
                  <a:solidFill>
                    <a:srgbClr val="A50021"/>
                  </a:solidFill>
                  <a:latin typeface="Monotype Corsiva" charset="0"/>
                </a:rPr>
                <a:t>fr</a:t>
              </a:r>
              <a:endParaRPr lang="en-US" sz="2000" b="1">
                <a:solidFill>
                  <a:srgbClr val="A50021"/>
                </a:solidFill>
                <a:latin typeface="Monotype Corsiva" charset="0"/>
              </a:endParaRPr>
            </a:p>
          </p:txBody>
        </p:sp>
      </p:grpSp>
      <p:graphicFrame>
        <p:nvGraphicFramePr>
          <p:cNvPr id="313368" name="Object 3"/>
          <p:cNvGraphicFramePr>
            <a:graphicFrameLocks noChangeAspect="1"/>
          </p:cNvGraphicFramePr>
          <p:nvPr/>
        </p:nvGraphicFramePr>
        <p:xfrm>
          <a:off x="7464425" y="3063875"/>
          <a:ext cx="8413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70" name="Equation" r:id="rId5" imgW="469800" imgH="164880" progId="Equation.DSMT4">
                  <p:embed/>
                </p:oleObj>
              </mc:Choice>
              <mc:Fallback>
                <p:oleObj name="Equation" r:id="rId5" imgW="469800" imgH="164880" progId="Equation.DSMT4">
                  <p:embed/>
                  <p:pic>
                    <p:nvPicPr>
                      <p:cNvPr id="31336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4425" y="3063875"/>
                        <a:ext cx="8413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69" name="Object 4"/>
          <p:cNvGraphicFramePr>
            <a:graphicFrameLocks noChangeAspect="1"/>
          </p:cNvGraphicFramePr>
          <p:nvPr/>
        </p:nvGraphicFramePr>
        <p:xfrm>
          <a:off x="609600" y="4967288"/>
          <a:ext cx="9080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71" name="Equation" r:id="rId7" imgW="444240" imgH="241200" progId="Equation.DSMT4">
                  <p:embed/>
                </p:oleObj>
              </mc:Choice>
              <mc:Fallback>
                <p:oleObj name="Equation" r:id="rId7" imgW="444240" imgH="241200" progId="Equation.DSMT4">
                  <p:embed/>
                  <p:pic>
                    <p:nvPicPr>
                      <p:cNvPr id="31336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967288"/>
                        <a:ext cx="90805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70" name="Rectangle 26"/>
          <p:cNvSpPr>
            <a:spLocks noChangeArrowheads="1"/>
          </p:cNvSpPr>
          <p:nvPr/>
        </p:nvSpPr>
        <p:spPr bwMode="auto">
          <a:xfrm>
            <a:off x="4038600" y="5486400"/>
            <a:ext cx="4648200" cy="228600"/>
          </a:xfrm>
          <a:prstGeom prst="rect">
            <a:avLst/>
          </a:prstGeom>
          <a:gradFill rotWithShape="0">
            <a:gsLst>
              <a:gs pos="0">
                <a:srgbClr val="5E2F00"/>
              </a:gs>
              <a:gs pos="100000">
                <a:srgbClr val="CC6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3371" name="Object 5"/>
          <p:cNvGraphicFramePr>
            <a:graphicFrameLocks noChangeAspect="1"/>
          </p:cNvGraphicFramePr>
          <p:nvPr/>
        </p:nvGraphicFramePr>
        <p:xfrm>
          <a:off x="7010400" y="4953000"/>
          <a:ext cx="1524000" cy="757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72" name="Clip" r:id="rId9" imgW="2293200" imgH="1140120" progId="MS_ClipArt_Gallery.2">
                  <p:embed/>
                </p:oleObj>
              </mc:Choice>
              <mc:Fallback>
                <p:oleObj name="Clip" r:id="rId9" imgW="2293200" imgH="1140120" progId="MS_ClipArt_Gallery.2">
                  <p:embed/>
                  <p:pic>
                    <p:nvPicPr>
                      <p:cNvPr id="31337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4953000"/>
                        <a:ext cx="1524000" cy="757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72" name="Object 6"/>
          <p:cNvGraphicFramePr>
            <a:graphicFrameLocks noChangeAspect="1"/>
          </p:cNvGraphicFramePr>
          <p:nvPr/>
        </p:nvGraphicFramePr>
        <p:xfrm>
          <a:off x="4267200" y="4957763"/>
          <a:ext cx="152400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73" name="Clip" r:id="rId11" imgW="2293200" imgH="1140120" progId="MS_ClipArt_Gallery.2">
                  <p:embed/>
                </p:oleObj>
              </mc:Choice>
              <mc:Fallback>
                <p:oleObj name="Clip" r:id="rId11" imgW="2293200" imgH="1140120" progId="MS_ClipArt_Gallery.2">
                  <p:embed/>
                  <p:pic>
                    <p:nvPicPr>
                      <p:cNvPr id="31337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957763"/>
                        <a:ext cx="1524000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73" name="Text Box 29"/>
          <p:cNvSpPr txBox="1">
            <a:spLocks noChangeArrowheads="1"/>
          </p:cNvSpPr>
          <p:nvPr/>
        </p:nvSpPr>
        <p:spPr bwMode="auto">
          <a:xfrm>
            <a:off x="4175125" y="5775325"/>
            <a:ext cx="935038" cy="396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t=0, KE</a:t>
            </a:r>
            <a:r>
              <a:rPr lang="en-US" sz="2000" b="1" baseline="-25000">
                <a:solidFill>
                  <a:srgbClr val="A50021"/>
                </a:solidFill>
                <a:latin typeface="Arial Narrow" charset="0"/>
              </a:rPr>
              <a:t>i</a:t>
            </a:r>
          </a:p>
        </p:txBody>
      </p:sp>
      <p:sp>
        <p:nvSpPr>
          <p:cNvPr id="313374" name="Text Box 30"/>
          <p:cNvSpPr txBox="1">
            <a:spLocks noChangeArrowheads="1"/>
          </p:cNvSpPr>
          <p:nvPr/>
        </p:nvSpPr>
        <p:spPr bwMode="auto">
          <a:xfrm>
            <a:off x="5465763" y="5791200"/>
            <a:ext cx="1420812" cy="7016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Friction,</a:t>
            </a:r>
          </a:p>
          <a:p>
            <a:pPr eaLnBrk="1" hangingPunct="1"/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Engine work</a:t>
            </a:r>
            <a:endParaRPr lang="en-US" sz="2000" b="1" baseline="-250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13375" name="Text Box 31"/>
          <p:cNvSpPr txBox="1">
            <a:spLocks noChangeArrowheads="1"/>
          </p:cNvSpPr>
          <p:nvPr/>
        </p:nvSpPr>
        <p:spPr bwMode="auto">
          <a:xfrm>
            <a:off x="7218363" y="5791200"/>
            <a:ext cx="952500" cy="39687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t=T, KE</a:t>
            </a:r>
            <a:r>
              <a:rPr lang="en-US" sz="2000" b="1" baseline="-25000">
                <a:solidFill>
                  <a:srgbClr val="A50021"/>
                </a:solidFill>
                <a:latin typeface="Arial Narrow" charset="0"/>
              </a:rPr>
              <a:t>f</a:t>
            </a:r>
          </a:p>
        </p:txBody>
      </p:sp>
      <p:sp>
        <p:nvSpPr>
          <p:cNvPr id="313376" name="Text Box 32"/>
          <p:cNvSpPr txBox="1">
            <a:spLocks noChangeArrowheads="1"/>
          </p:cNvSpPr>
          <p:nvPr/>
        </p:nvSpPr>
        <p:spPr bwMode="auto">
          <a:xfrm>
            <a:off x="5308600" y="1219200"/>
            <a:ext cx="3733800" cy="369332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A50021"/>
                </a:solidFill>
                <a:latin typeface="Arial Narrow" charset="0"/>
              </a:rPr>
              <a:t>It isn’t there when the object is moving.</a:t>
            </a:r>
          </a:p>
        </p:txBody>
      </p:sp>
      <p:graphicFrame>
        <p:nvGraphicFramePr>
          <p:cNvPr id="313377" name="Object 7"/>
          <p:cNvGraphicFramePr>
            <a:graphicFrameLocks noChangeAspect="1"/>
          </p:cNvGraphicFramePr>
          <p:nvPr/>
        </p:nvGraphicFramePr>
        <p:xfrm>
          <a:off x="4572000" y="2971800"/>
          <a:ext cx="1981200" cy="604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74" name="Equation" r:id="rId12" imgW="990600" imgH="279400" progId="Equation.DSMT4">
                  <p:embed/>
                </p:oleObj>
              </mc:Choice>
              <mc:Fallback>
                <p:oleObj name="Equation" r:id="rId12" imgW="990600" imgH="279400" progId="Equation.DSMT4">
                  <p:embed/>
                  <p:pic>
                    <p:nvPicPr>
                      <p:cNvPr id="31337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971800"/>
                        <a:ext cx="1981200" cy="604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78" name="Object 8"/>
          <p:cNvGraphicFramePr>
            <a:graphicFrameLocks noChangeAspect="1"/>
          </p:cNvGraphicFramePr>
          <p:nvPr/>
        </p:nvGraphicFramePr>
        <p:xfrm>
          <a:off x="6553200" y="3033713"/>
          <a:ext cx="77152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75" name="Equation" r:id="rId14" imgW="406400" imgH="266700" progId="Equation.DSMT4">
                  <p:embed/>
                </p:oleObj>
              </mc:Choice>
              <mc:Fallback>
                <p:oleObj name="Equation" r:id="rId14" imgW="406400" imgH="266700" progId="Equation.DSMT4">
                  <p:embed/>
                  <p:pic>
                    <p:nvPicPr>
                      <p:cNvPr id="31337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3033713"/>
                        <a:ext cx="771525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79" name="Object 9"/>
          <p:cNvGraphicFramePr>
            <a:graphicFrameLocks noChangeAspect="1"/>
          </p:cNvGraphicFramePr>
          <p:nvPr/>
        </p:nvGraphicFramePr>
        <p:xfrm>
          <a:off x="8262938" y="3021013"/>
          <a:ext cx="728662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76" name="Equation" r:id="rId16" imgW="406400" imgH="266700" progId="Equation.DSMT4">
                  <p:embed/>
                </p:oleObj>
              </mc:Choice>
              <mc:Fallback>
                <p:oleObj name="Equation" r:id="rId16" imgW="406400" imgH="266700" progId="Equation.DSMT4">
                  <p:embed/>
                  <p:pic>
                    <p:nvPicPr>
                      <p:cNvPr id="31337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2938" y="3021013"/>
                        <a:ext cx="728662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80" name="Object 10"/>
          <p:cNvGraphicFramePr>
            <a:graphicFrameLocks noChangeAspect="1"/>
          </p:cNvGraphicFramePr>
          <p:nvPr/>
        </p:nvGraphicFramePr>
        <p:xfrm>
          <a:off x="1525588" y="4979988"/>
          <a:ext cx="57150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77" name="Equation" r:id="rId18" imgW="279360" imgH="228600" progId="Equation.DSMT4">
                  <p:embed/>
                </p:oleObj>
              </mc:Choice>
              <mc:Fallback>
                <p:oleObj name="Equation" r:id="rId18" imgW="279360" imgH="228600" progId="Equation.DSMT4">
                  <p:embed/>
                  <p:pic>
                    <p:nvPicPr>
                      <p:cNvPr id="31338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8" y="4979988"/>
                        <a:ext cx="57150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81" name="Object 11"/>
          <p:cNvGraphicFramePr>
            <a:graphicFrameLocks noChangeAspect="1"/>
          </p:cNvGraphicFramePr>
          <p:nvPr/>
        </p:nvGraphicFramePr>
        <p:xfrm>
          <a:off x="2105025" y="4953000"/>
          <a:ext cx="935038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78" name="Equation" r:id="rId20" imgW="457200" imgH="253800" progId="Equation.DSMT4">
                  <p:embed/>
                </p:oleObj>
              </mc:Choice>
              <mc:Fallback>
                <p:oleObj name="Equation" r:id="rId20" imgW="457200" imgH="253800" progId="Equation.DSMT4">
                  <p:embed/>
                  <p:pic>
                    <p:nvPicPr>
                      <p:cNvPr id="31338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5025" y="4953000"/>
                        <a:ext cx="935038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82" name="Object 12"/>
          <p:cNvGraphicFramePr>
            <a:graphicFrameLocks noChangeAspect="1"/>
          </p:cNvGraphicFramePr>
          <p:nvPr/>
        </p:nvGraphicFramePr>
        <p:xfrm>
          <a:off x="3048000" y="4938713"/>
          <a:ext cx="83026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79" name="Equation" r:id="rId22" imgW="406400" imgH="266700" progId="Equation.DSMT4">
                  <p:embed/>
                </p:oleObj>
              </mc:Choice>
              <mc:Fallback>
                <p:oleObj name="Equation" r:id="rId22" imgW="406400" imgH="266700" progId="Equation.DSMT4">
                  <p:embed/>
                  <p:pic>
                    <p:nvPicPr>
                      <p:cNvPr id="31338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4938713"/>
                        <a:ext cx="830263" cy="590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3383" name="Text Box 39"/>
          <p:cNvSpPr txBox="1">
            <a:spLocks noChangeArrowheads="1"/>
          </p:cNvSpPr>
          <p:nvPr/>
        </p:nvSpPr>
        <p:spPr bwMode="auto">
          <a:xfrm>
            <a:off x="4343400" y="1674813"/>
            <a:ext cx="1422400" cy="36512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b="1">
                <a:solidFill>
                  <a:srgbClr val="A50021"/>
                </a:solidFill>
                <a:latin typeface="Arial Narrow" charset="0"/>
              </a:rPr>
              <a:t>Kinetic Friction</a:t>
            </a:r>
          </a:p>
        </p:txBody>
      </p:sp>
      <p:sp>
        <p:nvSpPr>
          <p:cNvPr id="313385" name="Oval 41"/>
          <p:cNvSpPr>
            <a:spLocks noChangeArrowheads="1"/>
          </p:cNvSpPr>
          <p:nvPr/>
        </p:nvSpPr>
        <p:spPr bwMode="auto">
          <a:xfrm>
            <a:off x="8229600" y="3124200"/>
            <a:ext cx="304800" cy="304800"/>
          </a:xfrm>
          <a:prstGeom prst="ellips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cxnSp>
        <p:nvCxnSpPr>
          <p:cNvPr id="313387" name="AutoShape 43"/>
          <p:cNvCxnSpPr>
            <a:cxnSpLocks noChangeShapeType="1"/>
            <a:stCxn id="313385" idx="2"/>
            <a:endCxn id="46" idx="3"/>
          </p:cNvCxnSpPr>
          <p:nvPr/>
        </p:nvCxnSpPr>
        <p:spPr bwMode="auto">
          <a:xfrm rot="10800000" flipV="1">
            <a:off x="8001000" y="3276600"/>
            <a:ext cx="228600" cy="458788"/>
          </a:xfrm>
          <a:prstGeom prst="curvedConnector3">
            <a:avLst>
              <a:gd name="adj1" fmla="val 50000"/>
            </a:avLst>
          </a:prstGeom>
          <a:noFill/>
          <a:ln w="38100">
            <a:solidFill>
              <a:srgbClr val="A5002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46" name="Text Box 32"/>
          <p:cNvSpPr txBox="1">
            <a:spLocks noChangeArrowheads="1"/>
          </p:cNvSpPr>
          <p:nvPr/>
        </p:nvSpPr>
        <p:spPr bwMode="auto">
          <a:xfrm>
            <a:off x="3505200" y="3581400"/>
            <a:ext cx="4495800" cy="30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>
                <a:solidFill>
                  <a:srgbClr val="A50021"/>
                </a:solidFill>
                <a:latin typeface="Arial Narrow" charset="0"/>
              </a:rPr>
              <a:t>The negative sign means that the work is done on the friction!</a:t>
            </a:r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107534" name="Object 13"/>
          <p:cNvGraphicFramePr>
            <a:graphicFrameLocks noChangeAspect="1"/>
          </p:cNvGraphicFramePr>
          <p:nvPr/>
        </p:nvGraphicFramePr>
        <p:xfrm>
          <a:off x="3716338" y="2973388"/>
          <a:ext cx="931862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080" name="Equation" r:id="rId24" imgW="508000" imgH="292100" progId="Equation.DSMT4">
                  <p:embed/>
                </p:oleObj>
              </mc:Choice>
              <mc:Fallback>
                <p:oleObj name="Equation" r:id="rId24" imgW="508000" imgH="292100" progId="Equation.DSMT4">
                  <p:embed/>
                  <p:pic>
                    <p:nvPicPr>
                      <p:cNvPr id="10753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6338" y="2973388"/>
                        <a:ext cx="931862" cy="608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542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3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3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3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33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133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3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3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3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3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1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3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3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3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313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31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313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31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313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13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4" dur="500"/>
                                        <p:tgtEl>
                                          <p:spTgt spid="313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9" dur="500"/>
                                        <p:tgtEl>
                                          <p:spTgt spid="313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313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313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4" dur="500"/>
                                        <p:tgtEl>
                                          <p:spTgt spid="313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313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build="p" autoUpdateAnimBg="0"/>
      <p:bldP spid="313348" grpId="0" animBg="1" autoUpdateAnimBg="0"/>
      <p:bldP spid="313349" grpId="0" animBg="1" autoUpdateAnimBg="0"/>
      <p:bldP spid="313361" grpId="0" build="p" autoUpdateAnimBg="0"/>
      <p:bldP spid="313362" grpId="0" build="p" autoUpdateAnimBg="0"/>
      <p:bldP spid="313364" grpId="0" animBg="1" autoUpdateAnimBg="0"/>
      <p:bldP spid="313370" grpId="0" animBg="1"/>
      <p:bldP spid="313373" grpId="0" animBg="1" autoUpdateAnimBg="0"/>
      <p:bldP spid="313374" grpId="0" animBg="1" autoUpdateAnimBg="0"/>
      <p:bldP spid="313375" grpId="0" animBg="1" autoUpdateAnimBg="0"/>
      <p:bldP spid="313376" grpId="0" animBg="1"/>
      <p:bldP spid="313383" grpId="0" animBg="1"/>
      <p:bldP spid="31338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March 29, 2021</a:t>
            </a:r>
          </a:p>
        </p:txBody>
      </p:sp>
      <p:sp>
        <p:nvSpPr>
          <p:cNvPr id="327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27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7B89356-29A6-7840-A0E7-860F6A3A73A7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11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278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9844"/>
            <a:ext cx="7772400" cy="609600"/>
          </a:xfrm>
        </p:spPr>
        <p:txBody>
          <a:bodyPr/>
          <a:lstStyle/>
          <a:p>
            <a:r>
              <a:rPr lang="en-US" sz="4000" b="1" dirty="0">
                <a:latin typeface="Arial Narrow" charset="0"/>
                <a:ea typeface="ＭＳ Ｐゴシック" charset="0"/>
                <a:cs typeface="ＭＳ Ｐゴシック" charset="0"/>
              </a:rPr>
              <a:t>Example of Work Under Friction</a:t>
            </a:r>
          </a:p>
        </p:txBody>
      </p:sp>
      <p:sp>
        <p:nvSpPr>
          <p:cNvPr id="32790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458200" cy="10350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A 6.0kg block initially at rest is pulled to East along a horizontal surface with coefficient of kinetic friction </a:t>
            </a:r>
            <a:r>
              <a:rPr lang="en-US" sz="2000" dirty="0" err="1">
                <a:solidFill>
                  <a:schemeClr val="accent2"/>
                </a:solidFill>
                <a:latin typeface="Symbol" charset="0"/>
              </a:rPr>
              <a:t>μ</a:t>
            </a:r>
            <a:r>
              <a:rPr lang="en-US" sz="2000" baseline="-25000" dirty="0" err="1">
                <a:solidFill>
                  <a:schemeClr val="accent2"/>
                </a:solidFill>
                <a:latin typeface="Arial Narrow" charset="0"/>
              </a:rPr>
              <a:t>k</a:t>
            </a: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=0.15 by a constant horizontal force of 12N.  Find the speed of the block after it has moved 3.0m.</a:t>
            </a:r>
          </a:p>
        </p:txBody>
      </p:sp>
      <p:sp>
        <p:nvSpPr>
          <p:cNvPr id="32791" name="Text Box 4"/>
          <p:cNvSpPr txBox="1">
            <a:spLocks noChangeArrowheads="1"/>
          </p:cNvSpPr>
          <p:nvPr/>
        </p:nvSpPr>
        <p:spPr bwMode="auto">
          <a:xfrm>
            <a:off x="3657600" y="1862138"/>
            <a:ext cx="2895600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Work done by the force </a:t>
            </a:r>
            <a:r>
              <a:rPr lang="en-US" sz="2000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is</a:t>
            </a:r>
            <a:endParaRPr lang="en-US" sz="2000"/>
          </a:p>
        </p:txBody>
      </p:sp>
      <p:sp>
        <p:nvSpPr>
          <p:cNvPr id="32792" name="Text Box 5"/>
          <p:cNvSpPr txBox="1">
            <a:spLocks noChangeArrowheads="1"/>
          </p:cNvSpPr>
          <p:nvPr/>
        </p:nvSpPr>
        <p:spPr bwMode="auto">
          <a:xfrm>
            <a:off x="304800" y="3995738"/>
            <a:ext cx="2209800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Thus the total work is</a:t>
            </a: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589338" y="2406650"/>
          <a:ext cx="690562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81" name="Equation" r:id="rId3" imgW="368300" imgH="241300" progId="Equation.DSMT4">
                  <p:embed/>
                </p:oleObj>
              </mc:Choice>
              <mc:Fallback>
                <p:oleObj name="Equation" r:id="rId3" imgW="368300" imgH="241300" progId="Equation.DSMT4">
                  <p:embed/>
                  <p:pic>
                    <p:nvPicPr>
                      <p:cNvPr id="327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8" y="2406650"/>
                        <a:ext cx="690562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93" name="Rectangle 7"/>
          <p:cNvSpPr>
            <a:spLocks noChangeArrowheads="1"/>
          </p:cNvSpPr>
          <p:nvPr/>
        </p:nvSpPr>
        <p:spPr bwMode="auto">
          <a:xfrm>
            <a:off x="762000" y="1833563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32794" name="Group 8"/>
          <p:cNvGrpSpPr>
            <a:grpSpLocks/>
          </p:cNvGrpSpPr>
          <p:nvPr/>
        </p:nvGrpSpPr>
        <p:grpSpPr bwMode="auto">
          <a:xfrm>
            <a:off x="1371600" y="1754188"/>
            <a:ext cx="457200" cy="457200"/>
            <a:chOff x="864" y="1008"/>
            <a:chExt cx="288" cy="288"/>
          </a:xfrm>
        </p:grpSpPr>
        <p:sp>
          <p:nvSpPr>
            <p:cNvPr id="32812" name="Line 9"/>
            <p:cNvSpPr>
              <a:spLocks noChangeShapeType="1"/>
            </p:cNvSpPr>
            <p:nvPr/>
          </p:nvSpPr>
          <p:spPr bwMode="auto">
            <a:xfrm flipV="1">
              <a:off x="864" y="1248"/>
              <a:ext cx="288" cy="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3" name="Text Box 10"/>
            <p:cNvSpPr txBox="1">
              <a:spLocks noChangeArrowheads="1"/>
            </p:cNvSpPr>
            <p:nvPr/>
          </p:nvSpPr>
          <p:spPr bwMode="auto">
            <a:xfrm>
              <a:off x="864" y="1008"/>
              <a:ext cx="2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latin typeface="Monotype Corsiva" charset="0"/>
                </a:rPr>
                <a:t>F</a:t>
              </a:r>
            </a:p>
          </p:txBody>
        </p:sp>
      </p:grpSp>
      <p:sp>
        <p:nvSpPr>
          <p:cNvPr id="32795" name="Rectangle 11"/>
          <p:cNvSpPr>
            <a:spLocks noChangeArrowheads="1"/>
          </p:cNvSpPr>
          <p:nvPr/>
        </p:nvSpPr>
        <p:spPr bwMode="auto">
          <a:xfrm>
            <a:off x="2286000" y="1831975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32796" name="Group 12"/>
          <p:cNvGrpSpPr>
            <a:grpSpLocks/>
          </p:cNvGrpSpPr>
          <p:nvPr/>
        </p:nvGrpSpPr>
        <p:grpSpPr bwMode="auto">
          <a:xfrm>
            <a:off x="1066800" y="2946400"/>
            <a:ext cx="1524000" cy="484188"/>
            <a:chOff x="672" y="2256"/>
            <a:chExt cx="960" cy="305"/>
          </a:xfrm>
        </p:grpSpPr>
        <p:sp>
          <p:nvSpPr>
            <p:cNvPr id="32808" name="Line 13"/>
            <p:cNvSpPr>
              <a:spLocks noChangeShapeType="1"/>
            </p:cNvSpPr>
            <p:nvPr/>
          </p:nvSpPr>
          <p:spPr bwMode="auto">
            <a:xfrm>
              <a:off x="67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9" name="Line 14"/>
            <p:cNvSpPr>
              <a:spLocks noChangeShapeType="1"/>
            </p:cNvSpPr>
            <p:nvPr/>
          </p:nvSpPr>
          <p:spPr bwMode="auto">
            <a:xfrm>
              <a:off x="163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0" name="Line 15"/>
            <p:cNvSpPr>
              <a:spLocks noChangeShapeType="1"/>
            </p:cNvSpPr>
            <p:nvPr/>
          </p:nvSpPr>
          <p:spPr bwMode="auto">
            <a:xfrm>
              <a:off x="672" y="2352"/>
              <a:ext cx="960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11" name="Text Box 16"/>
            <p:cNvSpPr txBox="1">
              <a:spLocks noChangeArrowheads="1"/>
            </p:cNvSpPr>
            <p:nvPr/>
          </p:nvSpPr>
          <p:spPr bwMode="auto">
            <a:xfrm>
              <a:off x="998" y="2311"/>
              <a:ext cx="57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A50021"/>
                  </a:solidFill>
                  <a:latin typeface="Arial Narrow" charset="0"/>
                </a:rPr>
                <a:t>d=3.0m</a:t>
              </a:r>
            </a:p>
          </p:txBody>
        </p:sp>
      </p:grpSp>
      <p:sp>
        <p:nvSpPr>
          <p:cNvPr id="32797" name="Text Box 19"/>
          <p:cNvSpPr txBox="1">
            <a:spLocks noChangeArrowheads="1"/>
          </p:cNvSpPr>
          <p:nvPr/>
        </p:nvSpPr>
        <p:spPr bwMode="auto">
          <a:xfrm>
            <a:off x="712788" y="2438400"/>
            <a:ext cx="658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chemeClr val="accent2"/>
                </a:solidFill>
                <a:latin typeface="Monotype Corsiva" charset="0"/>
              </a:rPr>
              <a:t>v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i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=0</a:t>
            </a:r>
          </a:p>
        </p:txBody>
      </p:sp>
      <p:grpSp>
        <p:nvGrpSpPr>
          <p:cNvPr id="32798" name="Group 20"/>
          <p:cNvGrpSpPr>
            <a:grpSpLocks/>
          </p:cNvGrpSpPr>
          <p:nvPr/>
        </p:nvGrpSpPr>
        <p:grpSpPr bwMode="auto">
          <a:xfrm>
            <a:off x="2057400" y="2516188"/>
            <a:ext cx="1219200" cy="457200"/>
            <a:chOff x="432" y="2013"/>
            <a:chExt cx="480" cy="288"/>
          </a:xfrm>
        </p:grpSpPr>
        <p:sp>
          <p:nvSpPr>
            <p:cNvPr id="32806" name="Line 21"/>
            <p:cNvSpPr>
              <a:spLocks noChangeShapeType="1"/>
            </p:cNvSpPr>
            <p:nvPr/>
          </p:nvSpPr>
          <p:spPr bwMode="auto">
            <a:xfrm>
              <a:off x="432" y="2064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7" name="Text Box 22"/>
            <p:cNvSpPr txBox="1">
              <a:spLocks noChangeArrowheads="1"/>
            </p:cNvSpPr>
            <p:nvPr/>
          </p:nvSpPr>
          <p:spPr bwMode="auto">
            <a:xfrm>
              <a:off x="518" y="2013"/>
              <a:ext cx="1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baseline="-25000">
                  <a:solidFill>
                    <a:schemeClr val="accent2"/>
                  </a:solidFill>
                  <a:latin typeface="Monotype Corsiva" charset="0"/>
                </a:rPr>
                <a:t>f</a:t>
              </a:r>
              <a:endParaRPr lang="en-US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sp>
        <p:nvSpPr>
          <p:cNvPr id="32799" name="Line 23"/>
          <p:cNvSpPr>
            <a:spLocks noChangeShapeType="1"/>
          </p:cNvSpPr>
          <p:nvPr/>
        </p:nvSpPr>
        <p:spPr bwMode="auto">
          <a:xfrm>
            <a:off x="381000" y="2439988"/>
            <a:ext cx="3048000" cy="0"/>
          </a:xfrm>
          <a:prstGeom prst="line">
            <a:avLst/>
          </a:prstGeom>
          <a:noFill/>
          <a:ln w="5715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305200"/>
              </p:ext>
            </p:extLst>
          </p:nvPr>
        </p:nvGraphicFramePr>
        <p:xfrm>
          <a:off x="5486400" y="5583238"/>
          <a:ext cx="496888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82" name="Equation" r:id="rId5" imgW="304560" imgH="241200" progId="Equation.DSMT4">
                  <p:embed/>
                </p:oleObj>
              </mc:Choice>
              <mc:Fallback>
                <p:oleObj name="Equation" r:id="rId5" imgW="304560" imgH="241200" progId="Equation.DSMT4">
                  <p:embed/>
                  <p:pic>
                    <p:nvPicPr>
                      <p:cNvPr id="3277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583238"/>
                        <a:ext cx="496888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00" name="Text Box 25"/>
          <p:cNvSpPr txBox="1">
            <a:spLocks noChangeArrowheads="1"/>
          </p:cNvSpPr>
          <p:nvPr/>
        </p:nvSpPr>
        <p:spPr bwMode="auto">
          <a:xfrm>
            <a:off x="304800" y="3386138"/>
            <a:ext cx="2895600" cy="4254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Work done by friction </a:t>
            </a:r>
            <a:r>
              <a:rPr lang="en-US" sz="2000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 sz="2000" b="1" baseline="-25000">
                <a:solidFill>
                  <a:schemeClr val="accent2"/>
                </a:solidFill>
                <a:latin typeface="Monotype Corsiva" charset="0"/>
              </a:rPr>
              <a:t>k</a:t>
            </a:r>
            <a:r>
              <a:rPr lang="en-US" sz="2000">
                <a:solidFill>
                  <a:schemeClr val="accent2"/>
                </a:solidFill>
                <a:latin typeface="Arial Narrow" charset="0"/>
              </a:rPr>
              <a:t> is</a:t>
            </a:r>
            <a:endParaRPr lang="en-US" sz="2000"/>
          </a:p>
        </p:txBody>
      </p:sp>
      <p:grpSp>
        <p:nvGrpSpPr>
          <p:cNvPr id="32801" name="Group 26"/>
          <p:cNvGrpSpPr>
            <a:grpSpLocks/>
          </p:cNvGrpSpPr>
          <p:nvPr/>
        </p:nvGrpSpPr>
        <p:grpSpPr bwMode="auto">
          <a:xfrm>
            <a:off x="304800" y="1982788"/>
            <a:ext cx="457200" cy="457200"/>
            <a:chOff x="864" y="1008"/>
            <a:chExt cx="288" cy="288"/>
          </a:xfrm>
        </p:grpSpPr>
        <p:sp>
          <p:nvSpPr>
            <p:cNvPr id="32804" name="Line 27"/>
            <p:cNvSpPr>
              <a:spLocks noChangeShapeType="1"/>
            </p:cNvSpPr>
            <p:nvPr/>
          </p:nvSpPr>
          <p:spPr bwMode="auto">
            <a:xfrm flipV="1">
              <a:off x="864" y="1248"/>
              <a:ext cx="288" cy="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805" name="Text Box 28"/>
            <p:cNvSpPr txBox="1">
              <a:spLocks noChangeArrowheads="1"/>
            </p:cNvSpPr>
            <p:nvPr/>
          </p:nvSpPr>
          <p:spPr bwMode="auto">
            <a:xfrm>
              <a:off x="864" y="1008"/>
              <a:ext cx="2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latin typeface="Monotype Corsiva" charset="0"/>
                </a:rPr>
                <a:t>F</a:t>
              </a:r>
              <a:r>
                <a:rPr lang="en-US" b="1" baseline="-25000">
                  <a:solidFill>
                    <a:schemeClr val="accent2"/>
                  </a:solidFill>
                  <a:latin typeface="Monotype Corsiva" charset="0"/>
                </a:rPr>
                <a:t>k</a:t>
              </a:r>
              <a:endParaRPr lang="en-US" b="1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3581400" y="2911475"/>
          <a:ext cx="153035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83" name="Equation" r:id="rId7" imgW="838200" imgH="266700" progId="Equation.DSMT4">
                  <p:embed/>
                </p:oleObj>
              </mc:Choice>
              <mc:Fallback>
                <p:oleObj name="Equation" r:id="rId7" imgW="838200" imgH="266700" progId="Equation.DSMT4">
                  <p:embed/>
                  <p:pic>
                    <p:nvPicPr>
                      <p:cNvPr id="327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911475"/>
                        <a:ext cx="1530350" cy="471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3" name="Object 5"/>
          <p:cNvGraphicFramePr>
            <a:graphicFrameLocks noChangeAspect="1"/>
          </p:cNvGraphicFramePr>
          <p:nvPr/>
        </p:nvGraphicFramePr>
        <p:xfrm>
          <a:off x="3527425" y="3482975"/>
          <a:ext cx="5311775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84" name="Equation" r:id="rId9" imgW="2527300" imgH="228600" progId="Equation.DSMT4">
                  <p:embed/>
                </p:oleObj>
              </mc:Choice>
              <mc:Fallback>
                <p:oleObj name="Equation" r:id="rId9" imgW="2527300" imgH="228600" progId="Equation.DSMT4">
                  <p:embed/>
                  <p:pic>
                    <p:nvPicPr>
                      <p:cNvPr id="327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5" y="3482975"/>
                        <a:ext cx="5311775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4" name="Object 6"/>
          <p:cNvGraphicFramePr>
            <a:graphicFrameLocks noChangeAspect="1"/>
          </p:cNvGraphicFramePr>
          <p:nvPr/>
        </p:nvGraphicFramePr>
        <p:xfrm>
          <a:off x="2743200" y="4044950"/>
          <a:ext cx="549275" cy="32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85" name="Equation" r:id="rId11" imgW="304560" imgH="177480" progId="Equation.3">
                  <p:embed/>
                </p:oleObj>
              </mc:Choice>
              <mc:Fallback>
                <p:oleObj name="Equation" r:id="rId11" imgW="304560" imgH="177480" progId="Equation.3">
                  <p:embed/>
                  <p:pic>
                    <p:nvPicPr>
                      <p:cNvPr id="327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044950"/>
                        <a:ext cx="549275" cy="32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02" name="Text Box 32"/>
          <p:cNvSpPr txBox="1">
            <a:spLocks noChangeArrowheads="1"/>
          </p:cNvSpPr>
          <p:nvPr/>
        </p:nvSpPr>
        <p:spPr bwMode="auto">
          <a:xfrm>
            <a:off x="298515" y="4858484"/>
            <a:ext cx="7928728" cy="40011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chemeClr val="accent2"/>
                </a:solidFill>
                <a:latin typeface="Arial Narrow" charset="0"/>
              </a:rPr>
              <a:t>Using work-kinetic energy theorem and the fact that the initial speed is 0, we obtain</a:t>
            </a:r>
          </a:p>
        </p:txBody>
      </p:sp>
      <p:graphicFrame>
        <p:nvGraphicFramePr>
          <p:cNvPr id="3277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5273712"/>
              </p:ext>
            </p:extLst>
          </p:nvPr>
        </p:nvGraphicFramePr>
        <p:xfrm>
          <a:off x="457200" y="5637213"/>
          <a:ext cx="496888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86" name="Equation" r:id="rId13" imgW="304560" imgH="177480" progId="Equation.DSMT4">
                  <p:embed/>
                </p:oleObj>
              </mc:Choice>
              <mc:Fallback>
                <p:oleObj name="Equation" r:id="rId13" imgW="304560" imgH="177480" progId="Equation.DSMT4">
                  <p:embed/>
                  <p:pic>
                    <p:nvPicPr>
                      <p:cNvPr id="327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637213"/>
                        <a:ext cx="496888" cy="306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03" name="AutoShape 34"/>
          <p:cNvSpPr>
            <a:spLocks noChangeArrowheads="1"/>
          </p:cNvSpPr>
          <p:nvPr/>
        </p:nvSpPr>
        <p:spPr bwMode="auto">
          <a:xfrm>
            <a:off x="2832100" y="5334000"/>
            <a:ext cx="2444750" cy="914400"/>
          </a:xfrm>
          <a:prstGeom prst="homePlate">
            <a:avLst>
              <a:gd name="adj" fmla="val 64583"/>
            </a:avLst>
          </a:prstGeom>
          <a:solidFill>
            <a:srgbClr val="FFFF99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Solving the equation </a:t>
            </a:r>
          </a:p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for </a:t>
            </a:r>
            <a:r>
              <a:rPr lang="en-US" sz="2000" b="1">
                <a:solidFill>
                  <a:srgbClr val="A50021"/>
                </a:solidFill>
                <a:latin typeface="Monotype Corsiva" charset="0"/>
              </a:rPr>
              <a:t>v</a:t>
            </a:r>
            <a:r>
              <a:rPr lang="en-US" sz="2000" b="1" baseline="-25000">
                <a:solidFill>
                  <a:srgbClr val="A50021"/>
                </a:solidFill>
                <a:latin typeface="Monotype Corsiva" charset="0"/>
              </a:rPr>
              <a:t>f</a:t>
            </a:r>
            <a:r>
              <a:rPr lang="en-US" sz="2000" b="1">
                <a:solidFill>
                  <a:srgbClr val="A50021"/>
                </a:solidFill>
                <a:latin typeface="Arial Narrow" charset="0"/>
              </a:rPr>
              <a:t>, we obtain </a:t>
            </a:r>
            <a:endParaRPr lang="en-US" b="1">
              <a:solidFill>
                <a:srgbClr val="A50021"/>
              </a:solidFill>
              <a:latin typeface="Arial Narrow" charset="0"/>
            </a:endParaRPr>
          </a:p>
        </p:txBody>
      </p:sp>
      <p:graphicFrame>
        <p:nvGraphicFramePr>
          <p:cNvPr id="32776" name="Object 8"/>
          <p:cNvGraphicFramePr>
            <a:graphicFrameLocks noChangeAspect="1"/>
          </p:cNvGraphicFramePr>
          <p:nvPr/>
        </p:nvGraphicFramePr>
        <p:xfrm>
          <a:off x="6996113" y="2819400"/>
          <a:ext cx="18796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87" name="Equation" r:id="rId15" imgW="927100" imgH="368300" progId="Equation.DSMT4">
                  <p:embed/>
                </p:oleObj>
              </mc:Choice>
              <mc:Fallback>
                <p:oleObj name="Equation" r:id="rId15" imgW="927100" imgH="368300" progId="Equation.DSMT4">
                  <p:embed/>
                  <p:pic>
                    <p:nvPicPr>
                      <p:cNvPr id="3277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6113" y="2819400"/>
                        <a:ext cx="18796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7" name="Object 9"/>
          <p:cNvGraphicFramePr>
            <a:graphicFrameLocks noChangeAspect="1"/>
          </p:cNvGraphicFramePr>
          <p:nvPr/>
        </p:nvGraphicFramePr>
        <p:xfrm>
          <a:off x="3276600" y="3998913"/>
          <a:ext cx="1211263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88" name="Equation" r:id="rId17" imgW="672840" imgH="228600" progId="Equation.3">
                  <p:embed/>
                </p:oleObj>
              </mc:Choice>
              <mc:Fallback>
                <p:oleObj name="Equation" r:id="rId17" imgW="672840" imgH="228600" progId="Equation.3">
                  <p:embed/>
                  <p:pic>
                    <p:nvPicPr>
                      <p:cNvPr id="327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998913"/>
                        <a:ext cx="1211263" cy="422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8" name="Object 10"/>
          <p:cNvGraphicFramePr>
            <a:graphicFrameLocks noChangeAspect="1"/>
          </p:cNvGraphicFramePr>
          <p:nvPr/>
        </p:nvGraphicFramePr>
        <p:xfrm>
          <a:off x="4433888" y="4022725"/>
          <a:ext cx="1738312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89" name="Equation" r:id="rId19" imgW="965160" imgH="203040" progId="Equation.3">
                  <p:embed/>
                </p:oleObj>
              </mc:Choice>
              <mc:Fallback>
                <p:oleObj name="Equation" r:id="rId19" imgW="965160" imgH="203040" progId="Equation.3">
                  <p:embed/>
                  <p:pic>
                    <p:nvPicPr>
                      <p:cNvPr id="3277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3888" y="4022725"/>
                        <a:ext cx="1738312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235764"/>
              </p:ext>
            </p:extLst>
          </p:nvPr>
        </p:nvGraphicFramePr>
        <p:xfrm>
          <a:off x="914400" y="5627688"/>
          <a:ext cx="1079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90" name="Equation" r:id="rId21" imgW="660240" imgH="228600" progId="Equation.DSMT4">
                  <p:embed/>
                </p:oleObj>
              </mc:Choice>
              <mc:Fallback>
                <p:oleObj name="Equation" r:id="rId21" imgW="660240" imgH="228600" progId="Equation.DSMT4">
                  <p:embed/>
                  <p:pic>
                    <p:nvPicPr>
                      <p:cNvPr id="3277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627688"/>
                        <a:ext cx="10795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1961612"/>
              </p:ext>
            </p:extLst>
          </p:nvPr>
        </p:nvGraphicFramePr>
        <p:xfrm>
          <a:off x="2003425" y="5419725"/>
          <a:ext cx="663575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91" name="Equation" r:id="rId23" imgW="406080" imgH="393480" progId="Equation.DSMT4">
                  <p:embed/>
                </p:oleObj>
              </mc:Choice>
              <mc:Fallback>
                <p:oleObj name="Equation" r:id="rId23" imgW="406080" imgH="393480" progId="Equation.DSMT4">
                  <p:embed/>
                  <p:pic>
                    <p:nvPicPr>
                      <p:cNvPr id="3278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3425" y="5419725"/>
                        <a:ext cx="663575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1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019983"/>
              </p:ext>
            </p:extLst>
          </p:nvPr>
        </p:nvGraphicFramePr>
        <p:xfrm>
          <a:off x="6019800" y="5411788"/>
          <a:ext cx="849313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92" name="Equation" r:id="rId25" imgW="520560" imgH="444240" progId="Equation.DSMT4">
                  <p:embed/>
                </p:oleObj>
              </mc:Choice>
              <mc:Fallback>
                <p:oleObj name="Equation" r:id="rId25" imgW="520560" imgH="444240" progId="Equation.DSMT4">
                  <p:embed/>
                  <p:pic>
                    <p:nvPicPr>
                      <p:cNvPr id="3278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5411788"/>
                        <a:ext cx="849313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786996"/>
              </p:ext>
            </p:extLst>
          </p:nvPr>
        </p:nvGraphicFramePr>
        <p:xfrm>
          <a:off x="6858000" y="5411788"/>
          <a:ext cx="1824038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93" name="Equation" r:id="rId27" imgW="1117440" imgH="444240" progId="Equation.DSMT4">
                  <p:embed/>
                </p:oleObj>
              </mc:Choice>
              <mc:Fallback>
                <p:oleObj name="Equation" r:id="rId27" imgW="1117440" imgH="444240" progId="Equation.DSMT4">
                  <p:embed/>
                  <p:pic>
                    <p:nvPicPr>
                      <p:cNvPr id="3278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5411788"/>
                        <a:ext cx="1824038" cy="765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3" name="Object 15"/>
          <p:cNvGraphicFramePr>
            <a:graphicFrameLocks noChangeAspect="1"/>
          </p:cNvGraphicFramePr>
          <p:nvPr/>
        </p:nvGraphicFramePr>
        <p:xfrm>
          <a:off x="4354513" y="2339975"/>
          <a:ext cx="1501775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94" name="Equation" r:id="rId29" imgW="800100" imgH="317500" progId="Equation.DSMT4">
                  <p:embed/>
                </p:oleObj>
              </mc:Choice>
              <mc:Fallback>
                <p:oleObj name="Equation" r:id="rId29" imgW="800100" imgH="317500" progId="Equation.DSMT4">
                  <p:embed/>
                  <p:pic>
                    <p:nvPicPr>
                      <p:cNvPr id="3278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4513" y="2339975"/>
                        <a:ext cx="1501775" cy="544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4" name="Object 16"/>
          <p:cNvGraphicFramePr>
            <a:graphicFrameLocks noChangeAspect="1"/>
          </p:cNvGraphicFramePr>
          <p:nvPr/>
        </p:nvGraphicFramePr>
        <p:xfrm>
          <a:off x="5878513" y="2405063"/>
          <a:ext cx="2503487" cy="436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95" name="Equation" r:id="rId31" imgW="1333440" imgH="253800" progId="Equation.DSMT4">
                  <p:embed/>
                </p:oleObj>
              </mc:Choice>
              <mc:Fallback>
                <p:oleObj name="Equation" r:id="rId31" imgW="1333440" imgH="253800" progId="Equation.DSMT4">
                  <p:embed/>
                  <p:pic>
                    <p:nvPicPr>
                      <p:cNvPr id="3278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513" y="2405063"/>
                        <a:ext cx="2503487" cy="436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5" name="Object 17"/>
          <p:cNvGraphicFramePr>
            <a:graphicFrameLocks noChangeAspect="1"/>
          </p:cNvGraphicFramePr>
          <p:nvPr/>
        </p:nvGraphicFramePr>
        <p:xfrm>
          <a:off x="5141913" y="2860675"/>
          <a:ext cx="1703387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96" name="Equation" r:id="rId33" imgW="825500" imgH="317500" progId="Equation.DSMT4">
                  <p:embed/>
                </p:oleObj>
              </mc:Choice>
              <mc:Fallback>
                <p:oleObj name="Equation" r:id="rId33" imgW="825500" imgH="317500" progId="Equation.DSMT4">
                  <p:embed/>
                  <p:pic>
                    <p:nvPicPr>
                      <p:cNvPr id="3278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1913" y="2860675"/>
                        <a:ext cx="1703387" cy="563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 Box 5">
            <a:extLst>
              <a:ext uri="{FF2B5EF4-FFF2-40B4-BE49-F238E27FC236}">
                <a16:creationId xmlns:a16="http://schemas.microsoft.com/office/drawing/2014/main" id="{3EE3912A-2BC4-394A-B665-922468F062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431268"/>
            <a:ext cx="6407208" cy="369332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CC00CC"/>
                </a:solidFill>
                <a:latin typeface="Arial Narrow" charset="0"/>
              </a:rPr>
              <a:t>Do this problem by first computing the net force. Is the answer the same?</a:t>
            </a:r>
          </a:p>
        </p:txBody>
      </p:sp>
    </p:spTree>
    <p:extLst>
      <p:ext uri="{BB962C8B-B14F-4D97-AF65-F5344CB8AC3E}">
        <p14:creationId xmlns:p14="http://schemas.microsoft.com/office/powerpoint/2010/main" val="205086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2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2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2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2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0" grpId="0" animBg="1"/>
      <p:bldP spid="32791" grpId="0" animBg="1"/>
      <p:bldP spid="32792" grpId="0" animBg="1"/>
      <p:bldP spid="32793" grpId="0" animBg="1"/>
      <p:bldP spid="32795" grpId="0" animBg="1"/>
      <p:bldP spid="32797" grpId="0"/>
      <p:bldP spid="32799" grpId="0" animBg="1"/>
      <p:bldP spid="32800" grpId="0" animBg="1"/>
      <p:bldP spid="32802" grpId="0" animBg="1"/>
      <p:bldP spid="32803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March 29, 2021</a:t>
            </a:r>
          </a:p>
        </p:txBody>
      </p:sp>
      <p:sp>
        <p:nvSpPr>
          <p:cNvPr id="2561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56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58889B3-CB30-7746-B177-7B255090A55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12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19523" name="Text Box 3"/>
          <p:cNvSpPr txBox="1">
            <a:spLocks noChangeArrowheads="1"/>
          </p:cNvSpPr>
          <p:nvPr/>
        </p:nvSpPr>
        <p:spPr bwMode="auto">
          <a:xfrm>
            <a:off x="304800" y="3124200"/>
            <a:ext cx="345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What are the forces in this motion? </a:t>
            </a:r>
          </a:p>
        </p:txBody>
      </p:sp>
      <p:graphicFrame>
        <p:nvGraphicFramePr>
          <p:cNvPr id="619524" name="Object 2"/>
          <p:cNvGraphicFramePr>
            <a:graphicFrameLocks noChangeAspect="1"/>
          </p:cNvGraphicFramePr>
          <p:nvPr/>
        </p:nvGraphicFramePr>
        <p:xfrm>
          <a:off x="1828800" y="4387850"/>
          <a:ext cx="11303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11" name="Equation" r:id="rId4" imgW="507960" imgH="253800" progId="Equation.DSMT4">
                  <p:embed/>
                </p:oleObj>
              </mc:Choice>
              <mc:Fallback>
                <p:oleObj name="Equation" r:id="rId4" imgW="507960" imgH="253800" progId="Equation.DSMT4">
                  <p:embed/>
                  <p:pic>
                    <p:nvPicPr>
                      <p:cNvPr id="61952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387850"/>
                        <a:ext cx="11303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9525" name="Picture 5" descr="afg00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914400"/>
            <a:ext cx="44958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21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Downhill Skiing</a:t>
            </a:r>
          </a:p>
        </p:txBody>
      </p:sp>
      <p:sp>
        <p:nvSpPr>
          <p:cNvPr id="619527" name="Text Box 7"/>
          <p:cNvSpPr txBox="1">
            <a:spLocks noChangeArrowheads="1"/>
          </p:cNvSpPr>
          <p:nvPr/>
        </p:nvSpPr>
        <p:spPr bwMode="auto">
          <a:xfrm>
            <a:off x="304800" y="838200"/>
            <a:ext cx="38862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A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58kg</a:t>
            </a:r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 skier is coasting down a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25</a:t>
            </a:r>
            <a:r>
              <a:rPr lang="en-US" sz="2000" baseline="30000" dirty="0">
                <a:solidFill>
                  <a:srgbClr val="FF0000"/>
                </a:solidFill>
                <a:latin typeface="Arial Narrow" charset="0"/>
              </a:rPr>
              <a:t>o</a:t>
            </a:r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 slope.  A kinetic frictional force of magnitude </a:t>
            </a:r>
            <a:r>
              <a:rPr lang="en-US" sz="2000" dirty="0" err="1">
                <a:solidFill>
                  <a:srgbClr val="FF0000"/>
                </a:solidFill>
                <a:latin typeface="Monotype Corsiva" charset="0"/>
              </a:rPr>
              <a:t>f</a:t>
            </a:r>
            <a:r>
              <a:rPr lang="en-US" sz="2000" baseline="-25000" dirty="0" err="1">
                <a:solidFill>
                  <a:srgbClr val="FF0000"/>
                </a:solidFill>
                <a:latin typeface="Arial Narrow" charset="0"/>
              </a:rPr>
              <a:t>k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=70N </a:t>
            </a:r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opposes her motion.  At the top of the slope, the skier’s speed is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v</a:t>
            </a:r>
            <a:r>
              <a:rPr lang="en-US" sz="2000" baseline="-25000" dirty="0">
                <a:solidFill>
                  <a:srgbClr val="FF0000"/>
                </a:solidFill>
                <a:latin typeface="Arial Narrow" charset="0"/>
              </a:rPr>
              <a:t>0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=3.6m/s</a:t>
            </a:r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.  Ignoring air resistance, determine the speed </a:t>
            </a:r>
            <a:r>
              <a:rPr lang="en-US" sz="2000" b="1" dirty="0" err="1">
                <a:solidFill>
                  <a:srgbClr val="CC00CC"/>
                </a:solidFill>
                <a:latin typeface="Arial Narrow" charset="0"/>
              </a:rPr>
              <a:t>v</a:t>
            </a:r>
            <a:r>
              <a:rPr lang="en-US" sz="2000" b="1" baseline="-25000" dirty="0" err="1">
                <a:solidFill>
                  <a:srgbClr val="CC00CC"/>
                </a:solidFill>
                <a:latin typeface="Arial Narrow" charset="0"/>
              </a:rPr>
              <a:t>f</a:t>
            </a:r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 at the point that is displaced </a:t>
            </a:r>
            <a:r>
              <a:rPr lang="en-US" sz="2000" dirty="0">
                <a:solidFill>
                  <a:srgbClr val="FF0000"/>
                </a:solidFill>
                <a:latin typeface="Arial Narrow" charset="0"/>
              </a:rPr>
              <a:t>57m</a:t>
            </a:r>
            <a:r>
              <a:rPr lang="en-US" sz="2000" dirty="0">
                <a:solidFill>
                  <a:srgbClr val="333399"/>
                </a:solidFill>
                <a:latin typeface="Arial Narrow" charset="0"/>
              </a:rPr>
              <a:t> downhill. </a:t>
            </a:r>
            <a:endParaRPr lang="en-US" sz="2000" dirty="0">
              <a:solidFill>
                <a:srgbClr val="333399"/>
              </a:solidFill>
              <a:latin typeface="Arial Narrow" charset="0"/>
              <a:cs typeface="Arial" charset="0"/>
            </a:endParaRPr>
          </a:p>
        </p:txBody>
      </p:sp>
      <p:sp>
        <p:nvSpPr>
          <p:cNvPr id="619528" name="Rectangle 8"/>
          <p:cNvSpPr>
            <a:spLocks noChangeArrowheads="1"/>
          </p:cNvSpPr>
          <p:nvPr/>
        </p:nvSpPr>
        <p:spPr bwMode="auto">
          <a:xfrm>
            <a:off x="6629400" y="685800"/>
            <a:ext cx="2514600" cy="2514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9530" name="Text Box 10"/>
          <p:cNvSpPr txBox="1">
            <a:spLocks noChangeArrowheads="1"/>
          </p:cNvSpPr>
          <p:nvPr/>
        </p:nvSpPr>
        <p:spPr bwMode="auto">
          <a:xfrm>
            <a:off x="258763" y="3505200"/>
            <a:ext cx="22463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Gravitational force: F</a:t>
            </a:r>
            <a:r>
              <a:rPr lang="en-US" sz="2000" baseline="-25000">
                <a:solidFill>
                  <a:srgbClr val="333399"/>
                </a:solidFill>
                <a:latin typeface="Arial Narrow" charset="0"/>
              </a:rPr>
              <a:t>g</a:t>
            </a:r>
            <a:r>
              <a:rPr lang="en-US" sz="2000">
                <a:solidFill>
                  <a:srgbClr val="333399"/>
                </a:solidFill>
                <a:latin typeface="Arial Narrow" charset="0"/>
              </a:rPr>
              <a:t> </a:t>
            </a:r>
          </a:p>
        </p:txBody>
      </p:sp>
      <p:sp>
        <p:nvSpPr>
          <p:cNvPr id="619531" name="Text Box 11"/>
          <p:cNvSpPr txBox="1">
            <a:spLocks noChangeArrowheads="1"/>
          </p:cNvSpPr>
          <p:nvPr/>
        </p:nvSpPr>
        <p:spPr bwMode="auto">
          <a:xfrm>
            <a:off x="2590800" y="3505200"/>
            <a:ext cx="17732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Normal force: F</a:t>
            </a:r>
            <a:r>
              <a:rPr lang="en-US" sz="2000" baseline="-25000">
                <a:solidFill>
                  <a:srgbClr val="333399"/>
                </a:solidFill>
                <a:latin typeface="Arial Narrow" charset="0"/>
              </a:rPr>
              <a:t>N</a:t>
            </a:r>
            <a:r>
              <a:rPr lang="en-US" sz="2000">
                <a:solidFill>
                  <a:srgbClr val="333399"/>
                </a:solidFill>
                <a:latin typeface="Arial Narrow" charset="0"/>
              </a:rPr>
              <a:t> </a:t>
            </a:r>
          </a:p>
        </p:txBody>
      </p:sp>
      <p:sp>
        <p:nvSpPr>
          <p:cNvPr id="619532" name="Text Box 12"/>
          <p:cNvSpPr txBox="1">
            <a:spLocks noChangeArrowheads="1"/>
          </p:cNvSpPr>
          <p:nvPr/>
        </p:nvSpPr>
        <p:spPr bwMode="auto">
          <a:xfrm>
            <a:off x="4451350" y="3506788"/>
            <a:ext cx="24828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Kinetic frictional force: </a:t>
            </a:r>
            <a:r>
              <a:rPr lang="en-US" sz="2000">
                <a:solidFill>
                  <a:srgbClr val="333399"/>
                </a:solidFill>
                <a:latin typeface="Monotype Corsiva" charset="0"/>
              </a:rPr>
              <a:t>f</a:t>
            </a:r>
            <a:r>
              <a:rPr lang="en-US" sz="2000" baseline="-25000">
                <a:solidFill>
                  <a:srgbClr val="333399"/>
                </a:solidFill>
                <a:latin typeface="Arial Narrow" charset="0"/>
              </a:rPr>
              <a:t>k</a:t>
            </a:r>
            <a:r>
              <a:rPr lang="en-US" sz="2000">
                <a:solidFill>
                  <a:srgbClr val="333399"/>
                </a:solidFill>
                <a:latin typeface="Arial Narrow" charset="0"/>
              </a:rPr>
              <a:t> 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 rot="1528572">
            <a:off x="5121275" y="1295400"/>
            <a:ext cx="1889125" cy="1371600"/>
            <a:chOff x="3312" y="1200"/>
            <a:chExt cx="1190" cy="864"/>
          </a:xfrm>
        </p:grpSpPr>
        <p:grpSp>
          <p:nvGrpSpPr>
            <p:cNvPr id="25633" name="Group 14"/>
            <p:cNvGrpSpPr>
              <a:grpSpLocks/>
            </p:cNvGrpSpPr>
            <p:nvPr/>
          </p:nvGrpSpPr>
          <p:grpSpPr bwMode="auto">
            <a:xfrm>
              <a:off x="3312" y="1344"/>
              <a:ext cx="1190" cy="720"/>
              <a:chOff x="2506" y="1344"/>
              <a:chExt cx="1190" cy="720"/>
            </a:xfrm>
          </p:grpSpPr>
          <p:sp>
            <p:nvSpPr>
              <p:cNvPr id="25635" name="Line 15"/>
              <p:cNvSpPr>
                <a:spLocks noChangeShapeType="1"/>
              </p:cNvSpPr>
              <p:nvPr/>
            </p:nvSpPr>
            <p:spPr bwMode="auto">
              <a:xfrm>
                <a:off x="2506" y="1920"/>
                <a:ext cx="1008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6" name="Line 16"/>
              <p:cNvSpPr>
                <a:spLocks noChangeShapeType="1"/>
              </p:cNvSpPr>
              <p:nvPr/>
            </p:nvSpPr>
            <p:spPr bwMode="auto">
              <a:xfrm rot="5400000">
                <a:off x="2674" y="1704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7" name="Text Box 17"/>
              <p:cNvSpPr txBox="1">
                <a:spLocks noChangeArrowheads="1"/>
              </p:cNvSpPr>
              <p:nvPr/>
            </p:nvSpPr>
            <p:spPr bwMode="auto">
              <a:xfrm>
                <a:off x="3514" y="1783"/>
                <a:ext cx="18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rgbClr val="333399"/>
                    </a:solidFill>
                    <a:latin typeface="Arial Narrow" charset="0"/>
                  </a:rPr>
                  <a:t>x</a:t>
                </a:r>
              </a:p>
            </p:txBody>
          </p:sp>
        </p:grpSp>
        <p:sp>
          <p:nvSpPr>
            <p:cNvPr id="25634" name="Text Box 18"/>
            <p:cNvSpPr txBox="1">
              <a:spLocks noChangeArrowheads="1"/>
            </p:cNvSpPr>
            <p:nvPr/>
          </p:nvSpPr>
          <p:spPr bwMode="auto">
            <a:xfrm>
              <a:off x="3840" y="1200"/>
              <a:ext cx="18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rgbClr val="333399"/>
                  </a:solidFill>
                  <a:latin typeface="Arial Narrow" charset="0"/>
                </a:rPr>
                <a:t>y</a:t>
              </a:r>
            </a:p>
          </p:txBody>
        </p:sp>
      </p:grpSp>
      <p:sp>
        <p:nvSpPr>
          <p:cNvPr id="619539" name="Text Box 19"/>
          <p:cNvSpPr txBox="1">
            <a:spLocks noChangeArrowheads="1"/>
          </p:cNvSpPr>
          <p:nvPr/>
        </p:nvSpPr>
        <p:spPr bwMode="auto">
          <a:xfrm>
            <a:off x="304800" y="3946525"/>
            <a:ext cx="61579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What are the X and Y component of the net force in this motion? </a:t>
            </a:r>
          </a:p>
        </p:txBody>
      </p:sp>
      <p:sp>
        <p:nvSpPr>
          <p:cNvPr id="619540" name="Text Box 20"/>
          <p:cNvSpPr txBox="1">
            <a:spLocks noChangeArrowheads="1"/>
          </p:cNvSpPr>
          <p:nvPr/>
        </p:nvSpPr>
        <p:spPr bwMode="auto">
          <a:xfrm>
            <a:off x="341313" y="4495800"/>
            <a:ext cx="1411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Y component</a:t>
            </a:r>
          </a:p>
        </p:txBody>
      </p:sp>
      <p:graphicFrame>
        <p:nvGraphicFramePr>
          <p:cNvPr id="619541" name="Object 3"/>
          <p:cNvGraphicFramePr>
            <a:graphicFrameLocks noChangeAspect="1"/>
          </p:cNvGraphicFramePr>
          <p:nvPr/>
        </p:nvGraphicFramePr>
        <p:xfrm>
          <a:off x="2438400" y="5105400"/>
          <a:ext cx="762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12" name="Equation" r:id="rId7" imgW="342720" imgH="228600" progId="Equation.DSMT4">
                  <p:embed/>
                </p:oleObj>
              </mc:Choice>
              <mc:Fallback>
                <p:oleObj name="Equation" r:id="rId7" imgW="342720" imgH="228600" progId="Equation.DSMT4">
                  <p:embed/>
                  <p:pic>
                    <p:nvPicPr>
                      <p:cNvPr id="61954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105400"/>
                        <a:ext cx="762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542" name="Text Box 22"/>
          <p:cNvSpPr txBox="1">
            <a:spLocks noChangeArrowheads="1"/>
          </p:cNvSpPr>
          <p:nvPr/>
        </p:nvSpPr>
        <p:spPr bwMode="auto">
          <a:xfrm>
            <a:off x="304800" y="5089525"/>
            <a:ext cx="19986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From this we obtain</a:t>
            </a:r>
          </a:p>
        </p:txBody>
      </p:sp>
      <p:sp>
        <p:nvSpPr>
          <p:cNvPr id="619543" name="Text Box 23"/>
          <p:cNvSpPr txBox="1">
            <a:spLocks noChangeArrowheads="1"/>
          </p:cNvSpPr>
          <p:nvPr/>
        </p:nvSpPr>
        <p:spPr bwMode="auto">
          <a:xfrm>
            <a:off x="385763" y="5638800"/>
            <a:ext cx="38814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What is the coefficient of kinetic friction?</a:t>
            </a:r>
          </a:p>
        </p:txBody>
      </p:sp>
      <p:graphicFrame>
        <p:nvGraphicFramePr>
          <p:cNvPr id="619544" name="Object 4"/>
          <p:cNvGraphicFramePr>
            <a:graphicFrameLocks noChangeAspect="1"/>
          </p:cNvGraphicFramePr>
          <p:nvPr/>
        </p:nvGraphicFramePr>
        <p:xfrm>
          <a:off x="2997200" y="4419600"/>
          <a:ext cx="5080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13" name="Equation" r:id="rId9" imgW="228600" imgH="241200" progId="Equation.DSMT4">
                  <p:embed/>
                </p:oleObj>
              </mc:Choice>
              <mc:Fallback>
                <p:oleObj name="Equation" r:id="rId9" imgW="228600" imgH="241200" progId="Equation.DSMT4">
                  <p:embed/>
                  <p:pic>
                    <p:nvPicPr>
                      <p:cNvPr id="6195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4419600"/>
                        <a:ext cx="508000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5" name="Object 5"/>
          <p:cNvGraphicFramePr>
            <a:graphicFrameLocks noChangeAspect="1"/>
          </p:cNvGraphicFramePr>
          <p:nvPr/>
        </p:nvGraphicFramePr>
        <p:xfrm>
          <a:off x="3505200" y="4443413"/>
          <a:ext cx="95885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14" name="Equation" r:id="rId11" imgW="431640" imgH="228600" progId="Equation.DSMT4">
                  <p:embed/>
                </p:oleObj>
              </mc:Choice>
              <mc:Fallback>
                <p:oleObj name="Equation" r:id="rId11" imgW="431640" imgH="228600" progId="Equation.DSMT4">
                  <p:embed/>
                  <p:pic>
                    <p:nvPicPr>
                      <p:cNvPr id="61954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443413"/>
                        <a:ext cx="95885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6" name="Object 6"/>
          <p:cNvGraphicFramePr>
            <a:graphicFrameLocks noChangeAspect="1"/>
          </p:cNvGraphicFramePr>
          <p:nvPr/>
        </p:nvGraphicFramePr>
        <p:xfrm>
          <a:off x="4425950" y="4419600"/>
          <a:ext cx="19748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15" name="Equation" r:id="rId13" imgW="888840" imgH="228600" progId="Equation.DSMT4">
                  <p:embed/>
                </p:oleObj>
              </mc:Choice>
              <mc:Fallback>
                <p:oleObj name="Equation" r:id="rId13" imgW="888840" imgH="228600" progId="Equation.DSMT4">
                  <p:embed/>
                  <p:pic>
                    <p:nvPicPr>
                      <p:cNvPr id="6195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950" y="4419600"/>
                        <a:ext cx="197485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7" name="Object 7"/>
          <p:cNvGraphicFramePr>
            <a:graphicFrameLocks noChangeAspect="1"/>
          </p:cNvGraphicFramePr>
          <p:nvPr/>
        </p:nvGraphicFramePr>
        <p:xfrm>
          <a:off x="6400800" y="4443413"/>
          <a:ext cx="762000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16" name="Equation" r:id="rId15" imgW="342720" imgH="228600" progId="Equation.DSMT4">
                  <p:embed/>
                </p:oleObj>
              </mc:Choice>
              <mc:Fallback>
                <p:oleObj name="Equation" r:id="rId15" imgW="342720" imgH="228600" progId="Equation.DSMT4">
                  <p:embed/>
                  <p:pic>
                    <p:nvPicPr>
                      <p:cNvPr id="6195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443413"/>
                        <a:ext cx="762000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8" name="Object 8"/>
          <p:cNvGraphicFramePr>
            <a:graphicFrameLocks noChangeAspect="1"/>
          </p:cNvGraphicFramePr>
          <p:nvPr/>
        </p:nvGraphicFramePr>
        <p:xfrm>
          <a:off x="7110413" y="4481513"/>
          <a:ext cx="280987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17" name="Equation" r:id="rId17" imgW="126720" imgH="177480" progId="Equation.DSMT4">
                  <p:embed/>
                </p:oleObj>
              </mc:Choice>
              <mc:Fallback>
                <p:oleObj name="Equation" r:id="rId17" imgW="126720" imgH="177480" progId="Equation.DSMT4">
                  <p:embed/>
                  <p:pic>
                    <p:nvPicPr>
                      <p:cNvPr id="6195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0413" y="4481513"/>
                        <a:ext cx="280987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49" name="Object 9"/>
          <p:cNvGraphicFramePr>
            <a:graphicFrameLocks noChangeAspect="1"/>
          </p:cNvGraphicFramePr>
          <p:nvPr/>
        </p:nvGraphicFramePr>
        <p:xfrm>
          <a:off x="3148013" y="5029200"/>
          <a:ext cx="18049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18" name="Equation" r:id="rId19" imgW="812520" imgH="228600" progId="Equation.DSMT4">
                  <p:embed/>
                </p:oleObj>
              </mc:Choice>
              <mc:Fallback>
                <p:oleObj name="Equation" r:id="rId19" imgW="812520" imgH="228600" progId="Equation.DSMT4">
                  <p:embed/>
                  <p:pic>
                    <p:nvPicPr>
                      <p:cNvPr id="61954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8013" y="5029200"/>
                        <a:ext cx="180498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50" name="Object 10"/>
          <p:cNvGraphicFramePr>
            <a:graphicFrameLocks noChangeAspect="1"/>
          </p:cNvGraphicFramePr>
          <p:nvPr/>
        </p:nvGraphicFramePr>
        <p:xfrm>
          <a:off x="4935538" y="5029200"/>
          <a:ext cx="3217862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19" name="Equation" r:id="rId21" imgW="1447560" imgH="203040" progId="Equation.DSMT4">
                  <p:embed/>
                </p:oleObj>
              </mc:Choice>
              <mc:Fallback>
                <p:oleObj name="Equation" r:id="rId21" imgW="1447560" imgH="203040" progId="Equation.DSMT4">
                  <p:embed/>
                  <p:pic>
                    <p:nvPicPr>
                      <p:cNvPr id="61955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5538" y="5029200"/>
                        <a:ext cx="3217862" cy="452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51" name="Object 11"/>
          <p:cNvGraphicFramePr>
            <a:graphicFrameLocks noChangeAspect="1"/>
          </p:cNvGraphicFramePr>
          <p:nvPr/>
        </p:nvGraphicFramePr>
        <p:xfrm>
          <a:off x="4343400" y="5697538"/>
          <a:ext cx="53022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20" name="Equation" r:id="rId23" imgW="304560" imgH="228600" progId="Equation.DSMT4">
                  <p:embed/>
                </p:oleObj>
              </mc:Choice>
              <mc:Fallback>
                <p:oleObj name="Equation" r:id="rId23" imgW="304560" imgH="228600" progId="Equation.DSMT4">
                  <p:embed/>
                  <p:pic>
                    <p:nvPicPr>
                      <p:cNvPr id="61955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97538"/>
                        <a:ext cx="530225" cy="39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52" name="Object 12"/>
          <p:cNvGraphicFramePr>
            <a:graphicFrameLocks noChangeAspect="1"/>
          </p:cNvGraphicFramePr>
          <p:nvPr/>
        </p:nvGraphicFramePr>
        <p:xfrm>
          <a:off x="6130925" y="5638800"/>
          <a:ext cx="5746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21" name="Equation" r:id="rId25" imgW="330120" imgH="228600" progId="Equation.DSMT4">
                  <p:embed/>
                </p:oleObj>
              </mc:Choice>
              <mc:Fallback>
                <p:oleObj name="Equation" r:id="rId25" imgW="330120" imgH="228600" progId="Equation.DSMT4">
                  <p:embed/>
                  <p:pic>
                    <p:nvPicPr>
                      <p:cNvPr id="61955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925" y="5638800"/>
                        <a:ext cx="574675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53" name="Object 13"/>
          <p:cNvGraphicFramePr>
            <a:graphicFrameLocks noChangeAspect="1"/>
          </p:cNvGraphicFramePr>
          <p:nvPr/>
        </p:nvGraphicFramePr>
        <p:xfrm>
          <a:off x="6675438" y="5495925"/>
          <a:ext cx="639762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22" name="Equation" r:id="rId27" imgW="368280" imgH="431640" progId="Equation.DSMT4">
                  <p:embed/>
                </p:oleObj>
              </mc:Choice>
              <mc:Fallback>
                <p:oleObj name="Equation" r:id="rId27" imgW="368280" imgH="431640" progId="Equation.DSMT4">
                  <p:embed/>
                  <p:pic>
                    <p:nvPicPr>
                      <p:cNvPr id="61955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5438" y="5495925"/>
                        <a:ext cx="639762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54" name="Object 14"/>
          <p:cNvGraphicFramePr>
            <a:graphicFrameLocks noChangeAspect="1"/>
          </p:cNvGraphicFramePr>
          <p:nvPr/>
        </p:nvGraphicFramePr>
        <p:xfrm>
          <a:off x="7296150" y="5486400"/>
          <a:ext cx="12382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23" name="Equation" r:id="rId29" imgW="711000" imgH="393480" progId="Equation.DSMT4">
                  <p:embed/>
                </p:oleObj>
              </mc:Choice>
              <mc:Fallback>
                <p:oleObj name="Equation" r:id="rId29" imgW="711000" imgH="393480" progId="Equation.DSMT4">
                  <p:embed/>
                  <p:pic>
                    <p:nvPicPr>
                      <p:cNvPr id="61955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6150" y="5486400"/>
                        <a:ext cx="12382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9555" name="Object 15"/>
          <p:cNvGraphicFramePr>
            <a:graphicFrameLocks noChangeAspect="1"/>
          </p:cNvGraphicFramePr>
          <p:nvPr/>
        </p:nvGraphicFramePr>
        <p:xfrm>
          <a:off x="4945063" y="5638800"/>
          <a:ext cx="617537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224" name="Equation" r:id="rId31" imgW="355320" imgH="228600" progId="Equation.DSMT4">
                  <p:embed/>
                </p:oleObj>
              </mc:Choice>
              <mc:Fallback>
                <p:oleObj name="Equation" r:id="rId31" imgW="355320" imgH="228600" progId="Equation.DSMT4">
                  <p:embed/>
                  <p:pic>
                    <p:nvPicPr>
                      <p:cNvPr id="61955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45063" y="5638800"/>
                        <a:ext cx="617537" cy="39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9556" name="AutoShape 36"/>
          <p:cNvSpPr>
            <a:spLocks noChangeArrowheads="1"/>
          </p:cNvSpPr>
          <p:nvPr/>
        </p:nvSpPr>
        <p:spPr bwMode="auto">
          <a:xfrm>
            <a:off x="5715000" y="56388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26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9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19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9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9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9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4" dur="500"/>
                                        <p:tgtEl>
                                          <p:spTgt spid="619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19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19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19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19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19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19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19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19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19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19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19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619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619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619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619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61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19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619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619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3" grpId="0"/>
      <p:bldP spid="619527" grpId="0"/>
      <p:bldP spid="619528" grpId="0" animBg="1"/>
      <p:bldP spid="619530" grpId="0"/>
      <p:bldP spid="619531" grpId="0"/>
      <p:bldP spid="619532" grpId="0"/>
      <p:bldP spid="619539" grpId="0"/>
      <p:bldP spid="619540" grpId="0"/>
      <p:bldP spid="619542" grpId="0"/>
      <p:bldP spid="619543" grpId="0"/>
      <p:bldP spid="6195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5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March 29, 2021</a:t>
            </a:r>
          </a:p>
        </p:txBody>
      </p:sp>
      <p:sp>
        <p:nvSpPr>
          <p:cNvPr id="2767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76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0183FC8-5C51-6B4E-B22D-A7B2850AD408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635908" name="Picture 4" descr="afg00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"/>
            <a:ext cx="5867400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5907" name="Object 2"/>
          <p:cNvGraphicFramePr>
            <a:graphicFrameLocks noChangeAspect="1"/>
          </p:cNvGraphicFramePr>
          <p:nvPr/>
        </p:nvGraphicFramePr>
        <p:xfrm>
          <a:off x="1752600" y="2905125"/>
          <a:ext cx="8286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20" name="Equation" r:id="rId5" imgW="495000" imgH="253800" progId="Equation.DSMT4">
                  <p:embed/>
                </p:oleObj>
              </mc:Choice>
              <mc:Fallback>
                <p:oleObj name="Equation" r:id="rId5" imgW="495000" imgH="253800" progId="Equation.DSMT4">
                  <p:embed/>
                  <p:pic>
                    <p:nvPicPr>
                      <p:cNvPr id="63590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905125"/>
                        <a:ext cx="8286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79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Now with the X component</a:t>
            </a:r>
          </a:p>
        </p:txBody>
      </p:sp>
      <p:sp>
        <p:nvSpPr>
          <p:cNvPr id="635922" name="Text Box 18"/>
          <p:cNvSpPr txBox="1">
            <a:spLocks noChangeArrowheads="1"/>
          </p:cNvSpPr>
          <p:nvPr/>
        </p:nvSpPr>
        <p:spPr bwMode="auto">
          <a:xfrm>
            <a:off x="152400" y="2895600"/>
            <a:ext cx="1411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X component</a:t>
            </a:r>
          </a:p>
        </p:txBody>
      </p:sp>
      <p:graphicFrame>
        <p:nvGraphicFramePr>
          <p:cNvPr id="635926" name="Object 3"/>
          <p:cNvGraphicFramePr>
            <a:graphicFrameLocks noChangeAspect="1"/>
          </p:cNvGraphicFramePr>
          <p:nvPr/>
        </p:nvGraphicFramePr>
        <p:xfrm>
          <a:off x="1700213" y="3514725"/>
          <a:ext cx="509587" cy="29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21" name="Equation" r:id="rId7" imgW="304560" imgH="177480" progId="Equation.DSMT4">
                  <p:embed/>
                </p:oleObj>
              </mc:Choice>
              <mc:Fallback>
                <p:oleObj name="Equation" r:id="rId7" imgW="304560" imgH="177480" progId="Equation.DSMT4">
                  <p:embed/>
                  <p:pic>
                    <p:nvPicPr>
                      <p:cNvPr id="6359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213" y="3514725"/>
                        <a:ext cx="509587" cy="296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27" name="Object 4"/>
          <p:cNvGraphicFramePr>
            <a:graphicFrameLocks noChangeAspect="1"/>
          </p:cNvGraphicFramePr>
          <p:nvPr/>
        </p:nvGraphicFramePr>
        <p:xfrm>
          <a:off x="1752600" y="4114800"/>
          <a:ext cx="606425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22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63592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114800"/>
                        <a:ext cx="606425" cy="35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28" name="Object 5"/>
          <p:cNvGraphicFramePr>
            <a:graphicFrameLocks noChangeAspect="1"/>
          </p:cNvGraphicFramePr>
          <p:nvPr/>
        </p:nvGraphicFramePr>
        <p:xfrm>
          <a:off x="4724400" y="4114800"/>
          <a:ext cx="74453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23" name="Equation" r:id="rId11" imgW="444240" imgH="241200" progId="Equation.DSMT4">
                  <p:embed/>
                </p:oleObj>
              </mc:Choice>
              <mc:Fallback>
                <p:oleObj name="Equation" r:id="rId11" imgW="444240" imgH="241200" progId="Equation.DSMT4">
                  <p:embed/>
                  <p:pic>
                    <p:nvPicPr>
                      <p:cNvPr id="63592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114800"/>
                        <a:ext cx="744538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29" name="Object 6"/>
          <p:cNvGraphicFramePr>
            <a:graphicFrameLocks noChangeAspect="1"/>
          </p:cNvGraphicFramePr>
          <p:nvPr/>
        </p:nvGraphicFramePr>
        <p:xfrm>
          <a:off x="1471613" y="4908550"/>
          <a:ext cx="50958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24" name="Equation" r:id="rId13" imgW="304560" imgH="253800" progId="Equation.DSMT4">
                  <p:embed/>
                </p:oleObj>
              </mc:Choice>
              <mc:Fallback>
                <p:oleObj name="Equation" r:id="rId13" imgW="304560" imgH="253800" progId="Equation.DSMT4">
                  <p:embed/>
                  <p:pic>
                    <p:nvPicPr>
                      <p:cNvPr id="63592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1613" y="4908550"/>
                        <a:ext cx="509587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30" name="Object 7"/>
          <p:cNvGraphicFramePr>
            <a:graphicFrameLocks noChangeAspect="1"/>
          </p:cNvGraphicFramePr>
          <p:nvPr/>
        </p:nvGraphicFramePr>
        <p:xfrm>
          <a:off x="3733800" y="4929188"/>
          <a:ext cx="51117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25" name="Equation" r:id="rId15" imgW="304560" imgH="241200" progId="Equation.DSMT4">
                  <p:embed/>
                </p:oleObj>
              </mc:Choice>
              <mc:Fallback>
                <p:oleObj name="Equation" r:id="rId15" imgW="304560" imgH="241200" progId="Equation.DSMT4">
                  <p:embed/>
                  <p:pic>
                    <p:nvPicPr>
                      <p:cNvPr id="63593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929188"/>
                        <a:ext cx="511175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931" name="Text Box 27"/>
          <p:cNvSpPr txBox="1">
            <a:spLocks noChangeArrowheads="1"/>
          </p:cNvSpPr>
          <p:nvPr/>
        </p:nvSpPr>
        <p:spPr bwMode="auto">
          <a:xfrm>
            <a:off x="228600" y="3276600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333399"/>
                </a:solidFill>
                <a:latin typeface="Arial Narrow" charset="0"/>
              </a:rPr>
              <a:t>Total work by this force </a:t>
            </a:r>
          </a:p>
        </p:txBody>
      </p:sp>
      <p:sp>
        <p:nvSpPr>
          <p:cNvPr id="635932" name="Text Box 28"/>
          <p:cNvSpPr txBox="1">
            <a:spLocks noChangeArrowheads="1"/>
          </p:cNvSpPr>
          <p:nvPr/>
        </p:nvSpPr>
        <p:spPr bwMode="auto">
          <a:xfrm>
            <a:off x="228600" y="3962400"/>
            <a:ext cx="1676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333399"/>
                </a:solidFill>
                <a:latin typeface="Arial Narrow" charset="0"/>
              </a:rPr>
              <a:t>From work-kinetic energy theorem </a:t>
            </a:r>
          </a:p>
        </p:txBody>
      </p:sp>
      <p:sp>
        <p:nvSpPr>
          <p:cNvPr id="635933" name="AutoShape 29"/>
          <p:cNvSpPr>
            <a:spLocks noChangeArrowheads="1"/>
          </p:cNvSpPr>
          <p:nvPr/>
        </p:nvSpPr>
        <p:spPr bwMode="auto">
          <a:xfrm>
            <a:off x="4114800" y="40386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35934" name="Text Box 30"/>
          <p:cNvSpPr txBox="1">
            <a:spLocks noChangeArrowheads="1"/>
          </p:cNvSpPr>
          <p:nvPr/>
        </p:nvSpPr>
        <p:spPr bwMode="auto">
          <a:xfrm>
            <a:off x="228600" y="4905375"/>
            <a:ext cx="1219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333399"/>
                </a:solidFill>
                <a:latin typeface="Arial Narrow" charset="0"/>
              </a:rPr>
              <a:t>Solving for v</a:t>
            </a:r>
            <a:r>
              <a:rPr lang="en-US" sz="1600" baseline="-25000">
                <a:solidFill>
                  <a:srgbClr val="333399"/>
                </a:solidFill>
                <a:latin typeface="Arial Narrow" charset="0"/>
              </a:rPr>
              <a:t>f</a:t>
            </a:r>
          </a:p>
        </p:txBody>
      </p:sp>
      <p:sp>
        <p:nvSpPr>
          <p:cNvPr id="635935" name="AutoShape 31"/>
          <p:cNvSpPr>
            <a:spLocks noChangeArrowheads="1"/>
          </p:cNvSpPr>
          <p:nvPr/>
        </p:nvSpPr>
        <p:spPr bwMode="auto">
          <a:xfrm>
            <a:off x="3276600" y="48768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35936" name="Object 8"/>
          <p:cNvGraphicFramePr>
            <a:graphicFrameLocks noChangeAspect="1"/>
          </p:cNvGraphicFramePr>
          <p:nvPr/>
        </p:nvGraphicFramePr>
        <p:xfrm>
          <a:off x="2589213" y="2947988"/>
          <a:ext cx="382587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26" name="Equation" r:id="rId17" imgW="228600" imgH="241200" progId="Equation.DSMT4">
                  <p:embed/>
                </p:oleObj>
              </mc:Choice>
              <mc:Fallback>
                <p:oleObj name="Equation" r:id="rId17" imgW="228600" imgH="241200" progId="Equation.DSMT4">
                  <p:embed/>
                  <p:pic>
                    <p:nvPicPr>
                      <p:cNvPr id="635936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9213" y="2947988"/>
                        <a:ext cx="382587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37" name="Object 9"/>
          <p:cNvGraphicFramePr>
            <a:graphicFrameLocks noChangeAspect="1"/>
          </p:cNvGraphicFramePr>
          <p:nvPr/>
        </p:nvGraphicFramePr>
        <p:xfrm>
          <a:off x="2921000" y="2968625"/>
          <a:ext cx="6604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27" name="Equation" r:id="rId19" imgW="393480" imgH="228600" progId="Equation.DSMT4">
                  <p:embed/>
                </p:oleObj>
              </mc:Choice>
              <mc:Fallback>
                <p:oleObj name="Equation" r:id="rId19" imgW="393480" imgH="228600" progId="Equation.DSMT4">
                  <p:embed/>
                  <p:pic>
                    <p:nvPicPr>
                      <p:cNvPr id="63593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2968625"/>
                        <a:ext cx="66040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38" name="Object 10"/>
          <p:cNvGraphicFramePr>
            <a:graphicFrameLocks noChangeAspect="1"/>
          </p:cNvGraphicFramePr>
          <p:nvPr/>
        </p:nvGraphicFramePr>
        <p:xfrm>
          <a:off x="3622675" y="2947988"/>
          <a:ext cx="17875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28" name="Equation" r:id="rId21" imgW="1066680" imgH="241200" progId="Equation.DSMT4">
                  <p:embed/>
                </p:oleObj>
              </mc:Choice>
              <mc:Fallback>
                <p:oleObj name="Equation" r:id="rId21" imgW="1066680" imgH="241200" progId="Equation.DSMT4">
                  <p:embed/>
                  <p:pic>
                    <p:nvPicPr>
                      <p:cNvPr id="63593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2675" y="2947988"/>
                        <a:ext cx="1787525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39" name="Object 11"/>
          <p:cNvGraphicFramePr>
            <a:graphicFrameLocks noChangeAspect="1"/>
          </p:cNvGraphicFramePr>
          <p:nvPr/>
        </p:nvGraphicFramePr>
        <p:xfrm>
          <a:off x="5410200" y="2960688"/>
          <a:ext cx="3043238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29" name="Equation" r:id="rId23" imgW="1815840" imgH="279360" progId="Equation.DSMT4">
                  <p:embed/>
                </p:oleObj>
              </mc:Choice>
              <mc:Fallback>
                <p:oleObj name="Equation" r:id="rId23" imgW="1815840" imgH="279360" progId="Equation.DSMT4">
                  <p:embed/>
                  <p:pic>
                    <p:nvPicPr>
                      <p:cNvPr id="63593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2960688"/>
                        <a:ext cx="3043238" cy="468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0" name="Object 12"/>
          <p:cNvGraphicFramePr>
            <a:graphicFrameLocks noChangeAspect="1"/>
          </p:cNvGraphicFramePr>
          <p:nvPr/>
        </p:nvGraphicFramePr>
        <p:xfrm>
          <a:off x="8382000" y="3117850"/>
          <a:ext cx="596900" cy="23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30" name="Equation" r:id="rId25" imgW="355320" imgH="139680" progId="Equation.DSMT4">
                  <p:embed/>
                </p:oleObj>
              </mc:Choice>
              <mc:Fallback>
                <p:oleObj name="Equation" r:id="rId25" imgW="355320" imgH="139680" progId="Equation.DSMT4">
                  <p:embed/>
                  <p:pic>
                    <p:nvPicPr>
                      <p:cNvPr id="63594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0" y="3117850"/>
                        <a:ext cx="596900" cy="23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1" name="Object 13"/>
          <p:cNvGraphicFramePr>
            <a:graphicFrameLocks noChangeAspect="1"/>
          </p:cNvGraphicFramePr>
          <p:nvPr/>
        </p:nvGraphicFramePr>
        <p:xfrm>
          <a:off x="2209800" y="3429000"/>
          <a:ext cx="1255713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31" name="Equation" r:id="rId27" imgW="749160" imgH="279360" progId="Equation.DSMT4">
                  <p:embed/>
                </p:oleObj>
              </mc:Choice>
              <mc:Fallback>
                <p:oleObj name="Equation" r:id="rId27" imgW="749160" imgH="279360" progId="Equation.DSMT4">
                  <p:embed/>
                  <p:pic>
                    <p:nvPicPr>
                      <p:cNvPr id="635941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429000"/>
                        <a:ext cx="1255713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2" name="Object 14"/>
          <p:cNvGraphicFramePr>
            <a:graphicFrameLocks noChangeAspect="1"/>
          </p:cNvGraphicFramePr>
          <p:nvPr/>
        </p:nvGraphicFramePr>
        <p:xfrm>
          <a:off x="3448050" y="3417888"/>
          <a:ext cx="21907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32" name="Equation" r:id="rId29" imgW="1308100" imgH="292100" progId="Equation.DSMT4">
                  <p:embed/>
                </p:oleObj>
              </mc:Choice>
              <mc:Fallback>
                <p:oleObj name="Equation" r:id="rId29" imgW="1308100" imgH="292100" progId="Equation.DSMT4">
                  <p:embed/>
                  <p:pic>
                    <p:nvPicPr>
                      <p:cNvPr id="635942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50" y="3417888"/>
                        <a:ext cx="2190750" cy="490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3" name="Object 15"/>
          <p:cNvGraphicFramePr>
            <a:graphicFrameLocks noChangeAspect="1"/>
          </p:cNvGraphicFramePr>
          <p:nvPr/>
        </p:nvGraphicFramePr>
        <p:xfrm>
          <a:off x="5632450" y="3429000"/>
          <a:ext cx="35115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33" name="Equation" r:id="rId31" imgW="2095200" imgH="279360" progId="Equation.DSMT4">
                  <p:embed/>
                </p:oleObj>
              </mc:Choice>
              <mc:Fallback>
                <p:oleObj name="Equation" r:id="rId31" imgW="2095200" imgH="279360" progId="Equation.DSMT4">
                  <p:embed/>
                  <p:pic>
                    <p:nvPicPr>
                      <p:cNvPr id="63594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2450" y="3429000"/>
                        <a:ext cx="351155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4" name="Object 16"/>
          <p:cNvGraphicFramePr>
            <a:graphicFrameLocks noChangeAspect="1"/>
          </p:cNvGraphicFramePr>
          <p:nvPr/>
        </p:nvGraphicFramePr>
        <p:xfrm>
          <a:off x="2371725" y="4092575"/>
          <a:ext cx="13620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34" name="Equation" r:id="rId33" imgW="685800" imgH="241200" progId="Equation.DSMT4">
                  <p:embed/>
                </p:oleObj>
              </mc:Choice>
              <mc:Fallback>
                <p:oleObj name="Equation" r:id="rId33" imgW="685800" imgH="241200" progId="Equation.DSMT4">
                  <p:embed/>
                  <p:pic>
                    <p:nvPicPr>
                      <p:cNvPr id="63594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1725" y="4092575"/>
                        <a:ext cx="1362075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5" name="Object 17"/>
          <p:cNvGraphicFramePr>
            <a:graphicFrameLocks noChangeAspect="1"/>
          </p:cNvGraphicFramePr>
          <p:nvPr/>
        </p:nvGraphicFramePr>
        <p:xfrm>
          <a:off x="5486400" y="3962400"/>
          <a:ext cx="91598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35" name="Equation" r:id="rId35" imgW="545760" imgH="393480" progId="Equation.DSMT4">
                  <p:embed/>
                </p:oleObj>
              </mc:Choice>
              <mc:Fallback>
                <p:oleObj name="Equation" r:id="rId35" imgW="545760" imgH="393480" progId="Equation.DSMT4">
                  <p:embed/>
                  <p:pic>
                    <p:nvPicPr>
                      <p:cNvPr id="63594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962400"/>
                        <a:ext cx="915988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6" name="Object 18"/>
          <p:cNvGraphicFramePr>
            <a:graphicFrameLocks noChangeAspect="1"/>
          </p:cNvGraphicFramePr>
          <p:nvPr/>
        </p:nvGraphicFramePr>
        <p:xfrm>
          <a:off x="6394450" y="4114800"/>
          <a:ext cx="11493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36" name="Equation" r:id="rId37" imgW="685800" imgH="228600" progId="Equation.DSMT4">
                  <p:embed/>
                </p:oleObj>
              </mc:Choice>
              <mc:Fallback>
                <p:oleObj name="Equation" r:id="rId37" imgW="685800" imgH="228600" progId="Equation.DSMT4">
                  <p:embed/>
                  <p:pic>
                    <p:nvPicPr>
                      <p:cNvPr id="63594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4450" y="4114800"/>
                        <a:ext cx="1149350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7" name="Object 19"/>
          <p:cNvGraphicFramePr>
            <a:graphicFrameLocks noChangeAspect="1"/>
          </p:cNvGraphicFramePr>
          <p:nvPr/>
        </p:nvGraphicFramePr>
        <p:xfrm>
          <a:off x="7483475" y="3962400"/>
          <a:ext cx="112712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37" name="Equation" r:id="rId39" imgW="672840" imgH="393480" progId="Equation.DSMT4">
                  <p:embed/>
                </p:oleObj>
              </mc:Choice>
              <mc:Fallback>
                <p:oleObj name="Equation" r:id="rId39" imgW="672840" imgH="393480" progId="Equation.DSMT4">
                  <p:embed/>
                  <p:pic>
                    <p:nvPicPr>
                      <p:cNvPr id="635947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475" y="3962400"/>
                        <a:ext cx="1127125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8" name="Object 20"/>
          <p:cNvGraphicFramePr>
            <a:graphicFrameLocks noChangeAspect="1"/>
          </p:cNvGraphicFramePr>
          <p:nvPr/>
        </p:nvGraphicFramePr>
        <p:xfrm>
          <a:off x="1997075" y="4724400"/>
          <a:ext cx="1127125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38" name="Equation" r:id="rId41" imgW="672840" imgH="419040" progId="Equation.DSMT4">
                  <p:embed/>
                </p:oleObj>
              </mc:Choice>
              <mc:Fallback>
                <p:oleObj name="Equation" r:id="rId41" imgW="672840" imgH="419040" progId="Equation.DSMT4">
                  <p:embed/>
                  <p:pic>
                    <p:nvPicPr>
                      <p:cNvPr id="635948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7075" y="4724400"/>
                        <a:ext cx="1127125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49" name="Object 21"/>
          <p:cNvGraphicFramePr>
            <a:graphicFrameLocks noChangeAspect="1"/>
          </p:cNvGraphicFramePr>
          <p:nvPr/>
        </p:nvGraphicFramePr>
        <p:xfrm>
          <a:off x="4191000" y="4719638"/>
          <a:ext cx="151130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39" name="Equation" r:id="rId43" imgW="901440" imgH="457200" progId="Equation.DSMT4">
                  <p:embed/>
                </p:oleObj>
              </mc:Choice>
              <mc:Fallback>
                <p:oleObj name="Equation" r:id="rId43" imgW="901440" imgH="457200" progId="Equation.DSMT4">
                  <p:embed/>
                  <p:pic>
                    <p:nvPicPr>
                      <p:cNvPr id="635949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719638"/>
                        <a:ext cx="1511300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50" name="Object 22"/>
          <p:cNvGraphicFramePr>
            <a:graphicFrameLocks noChangeAspect="1"/>
          </p:cNvGraphicFramePr>
          <p:nvPr/>
        </p:nvGraphicFramePr>
        <p:xfrm>
          <a:off x="5724525" y="4648200"/>
          <a:ext cx="319087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40" name="Equation" r:id="rId45" imgW="1904760" imgH="495000" progId="Equation.DSMT4">
                  <p:embed/>
                </p:oleObj>
              </mc:Choice>
              <mc:Fallback>
                <p:oleObj name="Equation" r:id="rId45" imgW="1904760" imgH="495000" progId="Equation.DSMT4">
                  <p:embed/>
                  <p:pic>
                    <p:nvPicPr>
                      <p:cNvPr id="63595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4648200"/>
                        <a:ext cx="3190875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951" name="Text Box 47"/>
          <p:cNvSpPr txBox="1">
            <a:spLocks noChangeArrowheads="1"/>
          </p:cNvSpPr>
          <p:nvPr/>
        </p:nvSpPr>
        <p:spPr bwMode="auto">
          <a:xfrm>
            <a:off x="304800" y="5607050"/>
            <a:ext cx="2286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>
                <a:solidFill>
                  <a:srgbClr val="333399"/>
                </a:solidFill>
                <a:latin typeface="Arial Narrow" charset="0"/>
              </a:rPr>
              <a:t>What is her acceleration?</a:t>
            </a:r>
            <a:endParaRPr lang="en-US" sz="1600" baseline="-25000">
              <a:solidFill>
                <a:srgbClr val="333399"/>
              </a:solidFill>
              <a:latin typeface="Arial Narrow" charset="0"/>
            </a:endParaRPr>
          </a:p>
        </p:txBody>
      </p:sp>
      <p:graphicFrame>
        <p:nvGraphicFramePr>
          <p:cNvPr id="635952" name="Object 23"/>
          <p:cNvGraphicFramePr>
            <a:graphicFrameLocks noChangeAspect="1"/>
          </p:cNvGraphicFramePr>
          <p:nvPr/>
        </p:nvGraphicFramePr>
        <p:xfrm>
          <a:off x="2590800" y="5638800"/>
          <a:ext cx="12096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41" name="Equation" r:id="rId47" imgW="723600" imgH="253800" progId="Equation.DSMT4">
                  <p:embed/>
                </p:oleObj>
              </mc:Choice>
              <mc:Fallback>
                <p:oleObj name="Equation" r:id="rId47" imgW="723600" imgH="253800" progId="Equation.DSMT4">
                  <p:embed/>
                  <p:pic>
                    <p:nvPicPr>
                      <p:cNvPr id="635952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5638800"/>
                        <a:ext cx="12096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53" name="Object 24"/>
          <p:cNvGraphicFramePr>
            <a:graphicFrameLocks noChangeAspect="1"/>
          </p:cNvGraphicFramePr>
          <p:nvPr/>
        </p:nvGraphicFramePr>
        <p:xfrm>
          <a:off x="4495800" y="5786438"/>
          <a:ext cx="403225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42" name="Equation" r:id="rId49" imgW="241200" imgH="139680" progId="Equation.DSMT4">
                  <p:embed/>
                </p:oleObj>
              </mc:Choice>
              <mc:Fallback>
                <p:oleObj name="Equation" r:id="rId49" imgW="241200" imgH="139680" progId="Equation.DSMT4">
                  <p:embed/>
                  <p:pic>
                    <p:nvPicPr>
                      <p:cNvPr id="635953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786438"/>
                        <a:ext cx="403225" cy="233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5954" name="AutoShape 50"/>
          <p:cNvSpPr>
            <a:spLocks noChangeArrowheads="1"/>
          </p:cNvSpPr>
          <p:nvPr/>
        </p:nvSpPr>
        <p:spPr bwMode="auto">
          <a:xfrm>
            <a:off x="4038600" y="5638800"/>
            <a:ext cx="381000" cy="4572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635955" name="Object 25"/>
          <p:cNvGraphicFramePr>
            <a:graphicFrameLocks noChangeAspect="1"/>
          </p:cNvGraphicFramePr>
          <p:nvPr/>
        </p:nvGraphicFramePr>
        <p:xfrm>
          <a:off x="4953000" y="5486400"/>
          <a:ext cx="8699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43" name="Equation" r:id="rId51" imgW="520560" imgH="431640" progId="Equation.DSMT4">
                  <p:embed/>
                </p:oleObj>
              </mc:Choice>
              <mc:Fallback>
                <p:oleObj name="Equation" r:id="rId51" imgW="520560" imgH="431640" progId="Equation.DSMT4">
                  <p:embed/>
                  <p:pic>
                    <p:nvPicPr>
                      <p:cNvPr id="635955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486400"/>
                        <a:ext cx="86995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5956" name="Object 26"/>
          <p:cNvGraphicFramePr>
            <a:graphicFrameLocks noChangeAspect="1"/>
          </p:cNvGraphicFramePr>
          <p:nvPr/>
        </p:nvGraphicFramePr>
        <p:xfrm>
          <a:off x="5822950" y="5562600"/>
          <a:ext cx="172085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44" name="Equation" r:id="rId53" imgW="1028520" imgH="393480" progId="Equation.DSMT4">
                  <p:embed/>
                </p:oleObj>
              </mc:Choice>
              <mc:Fallback>
                <p:oleObj name="Equation" r:id="rId53" imgW="1028520" imgH="393480" progId="Equation.DSMT4">
                  <p:embed/>
                  <p:pic>
                    <p:nvPicPr>
                      <p:cNvPr id="635956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5562600"/>
                        <a:ext cx="172085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657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5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5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5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35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35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35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35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35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35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35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35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35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35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3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35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35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35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35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35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35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635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635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35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35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635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635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35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635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"/>
                                        <p:tgtEl>
                                          <p:spTgt spid="635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635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635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3" dur="500"/>
                                        <p:tgtEl>
                                          <p:spTgt spid="635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635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635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 nodeType="clickPar">
                      <p:stCondLst>
                        <p:cond delay="indefinite"/>
                      </p:stCondLst>
                      <p:childTnLst>
                        <p:par>
                          <p:cTn id="1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63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500"/>
                                        <p:tgtEl>
                                          <p:spTgt spid="635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922" grpId="0"/>
      <p:bldP spid="635931" grpId="0"/>
      <p:bldP spid="635932" grpId="0"/>
      <p:bldP spid="635933" grpId="0" animBg="1"/>
      <p:bldP spid="635934" grpId="0"/>
      <p:bldP spid="635935" grpId="0" animBg="1"/>
      <p:bldP spid="635951" grpId="0"/>
      <p:bldP spid="63595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March 29, 2021</a:t>
            </a:r>
          </a:p>
        </p:txBody>
      </p:sp>
      <p:sp>
        <p:nvSpPr>
          <p:cNvPr id="29702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9703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8299F42-07D3-E749-9008-546FB366543D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970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305800" cy="457200"/>
          </a:xfrm>
        </p:spPr>
        <p:txBody>
          <a:bodyPr/>
          <a:lstStyle/>
          <a:p>
            <a:r>
              <a:rPr lang="en-US" sz="3200">
                <a:latin typeface="Arial Narrow" charset="0"/>
                <a:ea typeface="ＭＳ Ｐゴシック" charset="0"/>
                <a:cs typeface="ＭＳ Ｐゴシック" charset="0"/>
              </a:rPr>
              <a:t>Potential Energy &amp; Conservation of Mechanical Energy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609600" y="838200"/>
            <a:ext cx="83058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Monotype Corsiva" charset="0"/>
              </a:rPr>
              <a:t>Energy associated with a system of objects </a:t>
            </a:r>
            <a:r>
              <a:rPr lang="en-US">
                <a:solidFill>
                  <a:schemeClr val="accent2"/>
                </a:solidFill>
                <a:latin typeface="Monotype Corsiva" charset="0"/>
                <a:sym typeface="Wingdings" charset="0"/>
              </a:rPr>
              <a:t> Stored energy which has the potential or the possibility to work or to convert to kinetic energy</a:t>
            </a:r>
            <a:endParaRPr lang="en-US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914400" y="1952625"/>
            <a:ext cx="2743200" cy="4857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What does this mean?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3962400" y="1752600"/>
            <a:ext cx="44958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In order to describe potential energy, </a:t>
            </a:r>
            <a:r>
              <a:rPr lang="en-US">
                <a:solidFill>
                  <a:srgbClr val="003300"/>
                </a:solidFill>
                <a:latin typeface="Monotype Corsiva" charset="0"/>
              </a:rPr>
              <a:t>U,</a:t>
            </a:r>
            <a:r>
              <a:rPr lang="en-US">
                <a:solidFill>
                  <a:srgbClr val="FF0000"/>
                </a:solidFill>
                <a:latin typeface="Monotype Corsiva" charset="0"/>
              </a:rPr>
              <a:t> a system must be defined.</a:t>
            </a:r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457200" y="3810000"/>
            <a:ext cx="5486400" cy="4857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What are other forms of energies in the universe?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457200" y="2590800"/>
            <a:ext cx="5562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The concept of potential energy can only be used under the special class of forces called the </a:t>
            </a:r>
            <a:r>
              <a:rPr lang="en-US" sz="2000" b="1" u="sng">
                <a:solidFill>
                  <a:srgbClr val="003400"/>
                </a:solidFill>
                <a:latin typeface="Monotype Corsiva" charset="0"/>
              </a:rPr>
              <a:t>conservative force 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which results in the principle of </a:t>
            </a:r>
            <a:r>
              <a:rPr lang="en-US" sz="2000" b="1" u="sng">
                <a:solidFill>
                  <a:srgbClr val="003300"/>
                </a:solidFill>
                <a:latin typeface="Monotype Corsiva" charset="0"/>
              </a:rPr>
              <a:t>conservation of mechanical energy</a:t>
            </a:r>
            <a:r>
              <a:rPr lang="en-US" b="1" u="sng">
                <a:solidFill>
                  <a:srgbClr val="003300"/>
                </a:solidFill>
                <a:latin typeface="Monotype Corsiva" charset="0"/>
              </a:rPr>
              <a:t>.</a:t>
            </a:r>
          </a:p>
        </p:txBody>
      </p:sp>
      <p:sp>
        <p:nvSpPr>
          <p:cNvPr id="108552" name="Text Box 8"/>
          <p:cNvSpPr txBox="1">
            <a:spLocks noChangeArrowheads="1"/>
          </p:cNvSpPr>
          <p:nvPr/>
        </p:nvSpPr>
        <p:spPr bwMode="auto">
          <a:xfrm>
            <a:off x="914400" y="4343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Mechanical Energy</a:t>
            </a:r>
          </a:p>
        </p:txBody>
      </p:sp>
      <p:sp>
        <p:nvSpPr>
          <p:cNvPr id="108553" name="Text Box 9"/>
          <p:cNvSpPr txBox="1">
            <a:spLocks noChangeArrowheads="1"/>
          </p:cNvSpPr>
          <p:nvPr/>
        </p:nvSpPr>
        <p:spPr bwMode="auto">
          <a:xfrm>
            <a:off x="6172200" y="4343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Biological Energy</a:t>
            </a:r>
          </a:p>
        </p:txBody>
      </p:sp>
      <p:sp>
        <p:nvSpPr>
          <p:cNvPr id="108554" name="Text Box 10"/>
          <p:cNvSpPr txBox="1">
            <a:spLocks noChangeArrowheads="1"/>
          </p:cNvSpPr>
          <p:nvPr/>
        </p:nvSpPr>
        <p:spPr bwMode="auto">
          <a:xfrm>
            <a:off x="1447800" y="487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Electromagnetic Energy</a:t>
            </a:r>
          </a:p>
        </p:txBody>
      </p:sp>
      <p:sp>
        <p:nvSpPr>
          <p:cNvPr id="108555" name="Text Box 11"/>
          <p:cNvSpPr txBox="1">
            <a:spLocks noChangeArrowheads="1"/>
          </p:cNvSpPr>
          <p:nvPr/>
        </p:nvSpPr>
        <p:spPr bwMode="auto">
          <a:xfrm>
            <a:off x="5029200" y="48768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Nuclear Energy</a:t>
            </a:r>
          </a:p>
        </p:txBody>
      </p:sp>
      <p:sp>
        <p:nvSpPr>
          <p:cNvPr id="108556" name="Text Box 12"/>
          <p:cNvSpPr txBox="1">
            <a:spLocks noChangeArrowheads="1"/>
          </p:cNvSpPr>
          <p:nvPr/>
        </p:nvSpPr>
        <p:spPr bwMode="auto">
          <a:xfrm>
            <a:off x="3543300" y="43434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003300"/>
                </a:solidFill>
                <a:latin typeface="Monotype Corsiva" charset="0"/>
              </a:rPr>
              <a:t>Chemical Energy</a:t>
            </a:r>
          </a:p>
        </p:txBody>
      </p:sp>
      <p:graphicFrame>
        <p:nvGraphicFramePr>
          <p:cNvPr id="108557" name="Object 2"/>
          <p:cNvGraphicFramePr>
            <a:graphicFrameLocks noChangeAspect="1"/>
          </p:cNvGraphicFramePr>
          <p:nvPr/>
        </p:nvGraphicFramePr>
        <p:xfrm>
          <a:off x="6172200" y="2906713"/>
          <a:ext cx="53498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42" name="Equation" r:id="rId3" imgW="368280" imgH="228600" progId="Equation.DSMT4">
                  <p:embed/>
                </p:oleObj>
              </mc:Choice>
              <mc:Fallback>
                <p:oleObj name="Equation" r:id="rId3" imgW="368280" imgH="228600" progId="Equation.DSMT4">
                  <p:embed/>
                  <p:pic>
                    <p:nvPicPr>
                      <p:cNvPr id="10855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2906713"/>
                        <a:ext cx="534988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8" name="Text Box 14"/>
          <p:cNvSpPr txBox="1">
            <a:spLocks noChangeArrowheads="1"/>
          </p:cNvSpPr>
          <p:nvPr/>
        </p:nvSpPr>
        <p:spPr bwMode="auto">
          <a:xfrm>
            <a:off x="457200" y="5410200"/>
            <a:ext cx="8229600" cy="42545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These different types of energies are stored in the universe in many different forms!!!</a:t>
            </a:r>
          </a:p>
        </p:txBody>
      </p:sp>
      <p:sp>
        <p:nvSpPr>
          <p:cNvPr id="108559" name="Text Box 15"/>
          <p:cNvSpPr txBox="1">
            <a:spLocks noChangeArrowheads="1"/>
          </p:cNvSpPr>
          <p:nvPr/>
        </p:nvSpPr>
        <p:spPr bwMode="auto">
          <a:xfrm>
            <a:off x="457200" y="5867400"/>
            <a:ext cx="8229600" cy="701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FF0000"/>
                </a:solidFill>
                <a:latin typeface="Arial Narrow" charset="0"/>
              </a:rPr>
              <a:t>If ALL forms of energy are accounted for, the total energy in the entire universe is conserved.  It just transforms from one form to another.</a:t>
            </a:r>
          </a:p>
        </p:txBody>
      </p:sp>
      <p:graphicFrame>
        <p:nvGraphicFramePr>
          <p:cNvPr id="108560" name="Object 3"/>
          <p:cNvGraphicFramePr>
            <a:graphicFrameLocks noChangeAspect="1"/>
          </p:cNvGraphicFramePr>
          <p:nvPr/>
        </p:nvGraphicFramePr>
        <p:xfrm>
          <a:off x="6726238" y="2895600"/>
          <a:ext cx="1122362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43" name="Equation" r:id="rId5" imgW="774360" imgH="228600" progId="Equation.DSMT4">
                  <p:embed/>
                </p:oleObj>
              </mc:Choice>
              <mc:Fallback>
                <p:oleObj name="Equation" r:id="rId5" imgW="774360" imgH="228600" progId="Equation.DSMT4">
                  <p:embed/>
                  <p:pic>
                    <p:nvPicPr>
                      <p:cNvPr id="10856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238" y="2895600"/>
                        <a:ext cx="1122362" cy="433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61" name="Object 4"/>
          <p:cNvGraphicFramePr>
            <a:graphicFrameLocks noChangeAspect="1"/>
          </p:cNvGraphicFramePr>
          <p:nvPr/>
        </p:nvGraphicFramePr>
        <p:xfrm>
          <a:off x="7789863" y="2895600"/>
          <a:ext cx="10493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44" name="Equation" r:id="rId7" imgW="723600" imgH="241200" progId="Equation.DSMT4">
                  <p:embed/>
                </p:oleObj>
              </mc:Choice>
              <mc:Fallback>
                <p:oleObj name="Equation" r:id="rId7" imgW="723600" imgH="241200" progId="Equation.DSMT4">
                  <p:embed/>
                  <p:pic>
                    <p:nvPicPr>
                      <p:cNvPr id="10856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863" y="2895600"/>
                        <a:ext cx="1049337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274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8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8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8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8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8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withGroup">
                            <p:stCondLst>
                              <p:cond delay="5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8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withGroup">
                            <p:stCondLst>
                              <p:cond delay="11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withGroup">
                            <p:stCondLst>
                              <p:cond delay="16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08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withGroup">
                            <p:stCondLst>
                              <p:cond delay="22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8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8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animBg="1" autoUpdateAnimBg="0"/>
      <p:bldP spid="108548" grpId="0" animBg="1" autoUpdateAnimBg="0"/>
      <p:bldP spid="108549" grpId="0"/>
      <p:bldP spid="108550" grpId="0" animBg="1" autoUpdateAnimBg="0"/>
      <p:bldP spid="108551" grpId="0"/>
      <p:bldP spid="108552" grpId="0"/>
      <p:bldP spid="108553" grpId="0"/>
      <p:bldP spid="108554" grpId="0"/>
      <p:bldP spid="108555" grpId="0"/>
      <p:bldP spid="108556" grpId="0"/>
      <p:bldP spid="108558" grpId="0" animBg="1" autoUpdateAnimBg="0"/>
      <p:bldP spid="108559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March 29, 2021</a:t>
            </a:r>
          </a:p>
        </p:txBody>
      </p:sp>
      <p:sp>
        <p:nvSpPr>
          <p:cNvPr id="3073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07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1B5CFB5-B17B-1D4A-B6D4-13F813A9B3C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3073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46050"/>
            <a:ext cx="7772400" cy="533400"/>
          </a:xfrm>
        </p:spPr>
        <p:txBody>
          <a:bodyPr/>
          <a:lstStyle/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Gravitational Potential Energy</a:t>
            </a:r>
          </a:p>
        </p:txBody>
      </p:sp>
      <p:sp>
        <p:nvSpPr>
          <p:cNvPr id="600067" name="Text Box 3"/>
          <p:cNvSpPr txBox="1">
            <a:spLocks noChangeArrowheads="1"/>
          </p:cNvSpPr>
          <p:nvPr/>
        </p:nvSpPr>
        <p:spPr bwMode="auto">
          <a:xfrm>
            <a:off x="2057400" y="1905000"/>
            <a:ext cx="6858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When an object is falling, the gravitational force, </a:t>
            </a:r>
            <a:r>
              <a:rPr lang="en-US" sz="2000" dirty="0">
                <a:solidFill>
                  <a:srgbClr val="CC00CC"/>
                </a:solidFill>
                <a:latin typeface="Monotype Corsiva" charset="0"/>
              </a:rPr>
              <a:t>m</a:t>
            </a:r>
            <a:r>
              <a:rPr lang="en-US" sz="2000" b="1" dirty="0">
                <a:solidFill>
                  <a:srgbClr val="CC00CC"/>
                </a:solidFill>
                <a:latin typeface="Monotype Corsiva" charset="0"/>
              </a:rPr>
              <a:t>g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, performs the work on the object, increasing the object’s kinetic energy.  So the potential energy of an object at </a:t>
            </a:r>
            <a:r>
              <a:rPr lang="en-US" sz="2000" dirty="0">
                <a:solidFill>
                  <a:srgbClr val="CC00CC"/>
                </a:solidFill>
                <a:latin typeface="Monotype Corsiva" charset="0"/>
              </a:rPr>
              <a:t>height h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, the potential to do work, is expressed as</a:t>
            </a:r>
          </a:p>
        </p:txBody>
      </p:sp>
      <p:sp>
        <p:nvSpPr>
          <p:cNvPr id="600068" name="Text Box 4"/>
          <p:cNvSpPr txBox="1">
            <a:spLocks noChangeArrowheads="1"/>
          </p:cNvSpPr>
          <p:nvPr/>
        </p:nvSpPr>
        <p:spPr bwMode="auto">
          <a:xfrm>
            <a:off x="457200" y="914400"/>
            <a:ext cx="8305800" cy="85090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dirty="0">
                <a:solidFill>
                  <a:schemeClr val="accent2"/>
                </a:solidFill>
                <a:latin typeface="Monotype Corsiva" charset="0"/>
              </a:rPr>
              <a:t>This potential energy is given to an object by the gravitational field in the system of Earth by virtue of the object’s height from an arbitrary zero level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3505200"/>
            <a:ext cx="1143000" cy="1981200"/>
            <a:chOff x="1510" y="3360"/>
            <a:chExt cx="720" cy="1248"/>
          </a:xfrm>
        </p:grpSpPr>
        <p:sp>
          <p:nvSpPr>
            <p:cNvPr id="30755" name="AutoShape 6"/>
            <p:cNvSpPr>
              <a:spLocks noChangeArrowheads="1"/>
            </p:cNvSpPr>
            <p:nvPr/>
          </p:nvSpPr>
          <p:spPr bwMode="auto">
            <a:xfrm>
              <a:off x="1798" y="3360"/>
              <a:ext cx="432" cy="288"/>
            </a:xfrm>
            <a:prstGeom prst="cube">
              <a:avLst>
                <a:gd name="adj" fmla="val 25000"/>
              </a:avLst>
            </a:prstGeom>
            <a:solidFill>
              <a:srgbClr val="663300"/>
            </a:soli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rgbClr val="FFFF99"/>
                  </a:solidFill>
                  <a:latin typeface="Monotype Corsiva" charset="0"/>
                </a:rPr>
                <a:t>m</a:t>
              </a:r>
            </a:p>
          </p:txBody>
        </p:sp>
        <p:sp>
          <p:nvSpPr>
            <p:cNvPr id="30756" name="Text Box 7"/>
            <p:cNvSpPr txBox="1">
              <a:spLocks noChangeArrowheads="1"/>
            </p:cNvSpPr>
            <p:nvPr/>
          </p:nvSpPr>
          <p:spPr bwMode="auto">
            <a:xfrm>
              <a:off x="1681" y="3974"/>
              <a:ext cx="2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>
                  <a:solidFill>
                    <a:schemeClr val="accent2"/>
                  </a:solidFill>
                  <a:latin typeface="Monotype Corsiva" charset="0"/>
                </a:rPr>
                <a:t>h</a:t>
              </a:r>
              <a:r>
                <a:rPr lang="en-US" sz="2000" baseline="-25000">
                  <a:solidFill>
                    <a:schemeClr val="accent2"/>
                  </a:solidFill>
                  <a:latin typeface="Monotype Corsiva" charset="0"/>
                </a:rPr>
                <a:t>f</a:t>
              </a:r>
              <a:endParaRPr lang="en-US" sz="2000" b="1">
                <a:solidFill>
                  <a:schemeClr val="accent2"/>
                </a:solidFill>
                <a:latin typeface="Monotype Corsiva" charset="0"/>
              </a:endParaRPr>
            </a:p>
          </p:txBody>
        </p:sp>
        <p:sp>
          <p:nvSpPr>
            <p:cNvPr id="30757" name="Line 8"/>
            <p:cNvSpPr>
              <a:spLocks noChangeShapeType="1"/>
            </p:cNvSpPr>
            <p:nvPr/>
          </p:nvSpPr>
          <p:spPr bwMode="auto">
            <a:xfrm flipH="1">
              <a:off x="1510" y="364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58" name="Line 9"/>
            <p:cNvSpPr>
              <a:spLocks noChangeShapeType="1"/>
            </p:cNvSpPr>
            <p:nvPr/>
          </p:nvSpPr>
          <p:spPr bwMode="auto">
            <a:xfrm>
              <a:off x="1654" y="3648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28600" y="2362200"/>
            <a:ext cx="1752600" cy="3124200"/>
            <a:chOff x="144" y="1488"/>
            <a:chExt cx="1104" cy="1968"/>
          </a:xfrm>
        </p:grpSpPr>
        <p:grpSp>
          <p:nvGrpSpPr>
            <p:cNvPr id="30746" name="Group 11"/>
            <p:cNvGrpSpPr>
              <a:grpSpLocks/>
            </p:cNvGrpSpPr>
            <p:nvPr/>
          </p:nvGrpSpPr>
          <p:grpSpPr bwMode="auto">
            <a:xfrm>
              <a:off x="144" y="1488"/>
              <a:ext cx="1104" cy="1968"/>
              <a:chOff x="144" y="1488"/>
              <a:chExt cx="1104" cy="1968"/>
            </a:xfrm>
          </p:grpSpPr>
          <p:sp>
            <p:nvSpPr>
              <p:cNvPr id="30748" name="AutoShape 12"/>
              <p:cNvSpPr>
                <a:spLocks noChangeArrowheads="1"/>
              </p:cNvSpPr>
              <p:nvPr/>
            </p:nvSpPr>
            <p:spPr bwMode="auto">
              <a:xfrm>
                <a:off x="672" y="1488"/>
                <a:ext cx="432" cy="288"/>
              </a:xfrm>
              <a:prstGeom prst="cube">
                <a:avLst>
                  <a:gd name="adj" fmla="val 25000"/>
                </a:avLst>
              </a:prstGeom>
              <a:solidFill>
                <a:srgbClr val="663300"/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>
                    <a:solidFill>
                      <a:srgbClr val="FFFF99"/>
                    </a:solidFill>
                    <a:latin typeface="Monotype Corsiva" charset="0"/>
                  </a:rPr>
                  <a:t>m</a:t>
                </a:r>
              </a:p>
            </p:txBody>
          </p:sp>
          <p:sp>
            <p:nvSpPr>
              <p:cNvPr id="30749" name="Line 13"/>
              <p:cNvSpPr>
                <a:spLocks noChangeShapeType="1"/>
              </p:cNvSpPr>
              <p:nvPr/>
            </p:nvSpPr>
            <p:spPr bwMode="auto">
              <a:xfrm>
                <a:off x="864" y="1680"/>
                <a:ext cx="0" cy="48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0" name="Text Box 14"/>
              <p:cNvSpPr txBox="1">
                <a:spLocks noChangeArrowheads="1"/>
              </p:cNvSpPr>
              <p:nvPr/>
            </p:nvSpPr>
            <p:spPr bwMode="auto">
              <a:xfrm>
                <a:off x="864" y="1851"/>
                <a:ext cx="27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chemeClr val="accent2"/>
                    </a:solidFill>
                    <a:latin typeface="Monotype Corsiva" charset="0"/>
                  </a:rPr>
                  <a:t>m</a:t>
                </a:r>
                <a:r>
                  <a:rPr lang="en-US" sz="2000" b="1">
                    <a:solidFill>
                      <a:schemeClr val="accent2"/>
                    </a:solidFill>
                    <a:latin typeface="Monotype Corsiva" charset="0"/>
                  </a:rPr>
                  <a:t>g</a:t>
                </a:r>
              </a:p>
            </p:txBody>
          </p:sp>
          <p:sp>
            <p:nvSpPr>
              <p:cNvPr id="30751" name="Text Box 15"/>
              <p:cNvSpPr txBox="1">
                <a:spLocks noChangeArrowheads="1"/>
              </p:cNvSpPr>
              <p:nvPr/>
            </p:nvSpPr>
            <p:spPr bwMode="auto">
              <a:xfrm>
                <a:off x="288" y="1910"/>
                <a:ext cx="211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2000">
                    <a:solidFill>
                      <a:schemeClr val="accent2"/>
                    </a:solidFill>
                    <a:latin typeface="Monotype Corsiva" charset="0"/>
                  </a:rPr>
                  <a:t>h</a:t>
                </a:r>
                <a:r>
                  <a:rPr lang="en-US" sz="2000" baseline="-25000">
                    <a:solidFill>
                      <a:schemeClr val="accent2"/>
                    </a:solidFill>
                    <a:latin typeface="Monotype Corsiva" charset="0"/>
                  </a:rPr>
                  <a:t>i</a:t>
                </a:r>
                <a:endParaRPr lang="en-US" sz="2000" b="1">
                  <a:solidFill>
                    <a:schemeClr val="accent2"/>
                  </a:solidFill>
                  <a:latin typeface="Monotype Corsiva" charset="0"/>
                </a:endParaRPr>
              </a:p>
            </p:txBody>
          </p:sp>
          <p:sp>
            <p:nvSpPr>
              <p:cNvPr id="30752" name="Line 16"/>
              <p:cNvSpPr>
                <a:spLocks noChangeShapeType="1"/>
              </p:cNvSpPr>
              <p:nvPr/>
            </p:nvSpPr>
            <p:spPr bwMode="auto">
              <a:xfrm>
                <a:off x="144" y="3456"/>
                <a:ext cx="1104" cy="0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3" name="Line 17"/>
              <p:cNvSpPr>
                <a:spLocks noChangeShapeType="1"/>
              </p:cNvSpPr>
              <p:nvPr/>
            </p:nvSpPr>
            <p:spPr bwMode="auto">
              <a:xfrm flipH="1">
                <a:off x="240" y="1776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754" name="Line 18"/>
              <p:cNvSpPr>
                <a:spLocks noChangeShapeType="1"/>
              </p:cNvSpPr>
              <p:nvPr/>
            </p:nvSpPr>
            <p:spPr bwMode="auto">
              <a:xfrm>
                <a:off x="288" y="1776"/>
                <a:ext cx="0" cy="168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747" name="Line 19"/>
            <p:cNvSpPr>
              <a:spLocks noChangeShapeType="1"/>
            </p:cNvSpPr>
            <p:nvPr/>
          </p:nvSpPr>
          <p:spPr bwMode="auto">
            <a:xfrm flipV="1">
              <a:off x="912" y="331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600084" name="Object 2"/>
          <p:cNvGraphicFramePr>
            <a:graphicFrameLocks noChangeAspect="1"/>
          </p:cNvGraphicFramePr>
          <p:nvPr/>
        </p:nvGraphicFramePr>
        <p:xfrm>
          <a:off x="2033588" y="3071813"/>
          <a:ext cx="684212" cy="30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142" name="Equation" r:id="rId3" imgW="368280" imgH="164880" progId="Equation.DSMT4">
                  <p:embed/>
                </p:oleObj>
              </mc:Choice>
              <mc:Fallback>
                <p:oleObj name="Equation" r:id="rId3" imgW="368280" imgH="164880" progId="Equation.DSMT4">
                  <p:embed/>
                  <p:pic>
                    <p:nvPicPr>
                      <p:cNvPr id="60008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3588" y="3071813"/>
                        <a:ext cx="684212" cy="300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085" name="Text Box 21"/>
          <p:cNvSpPr txBox="1">
            <a:spLocks noChangeArrowheads="1"/>
          </p:cNvSpPr>
          <p:nvPr/>
        </p:nvSpPr>
        <p:spPr bwMode="auto">
          <a:xfrm>
            <a:off x="2209800" y="4864100"/>
            <a:ext cx="1447800" cy="850900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What does this mean?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600086" name="Object 3"/>
          <p:cNvGraphicFramePr>
            <a:graphicFrameLocks noChangeAspect="1"/>
          </p:cNvGraphicFramePr>
          <p:nvPr/>
        </p:nvGraphicFramePr>
        <p:xfrm>
          <a:off x="6248400" y="3595688"/>
          <a:ext cx="649288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143" name="Equation" r:id="rId5" imgW="342900" imgH="266700" progId="Equation.DSMT4">
                  <p:embed/>
                </p:oleObj>
              </mc:Choice>
              <mc:Fallback>
                <p:oleObj name="Equation" r:id="rId5" imgW="342900" imgH="266700" progId="Equation.DSMT4">
                  <p:embed/>
                  <p:pic>
                    <p:nvPicPr>
                      <p:cNvPr id="60008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595688"/>
                        <a:ext cx="649288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087" name="Text Box 23"/>
          <p:cNvSpPr txBox="1">
            <a:spLocks noChangeArrowheads="1"/>
          </p:cNvSpPr>
          <p:nvPr/>
        </p:nvSpPr>
        <p:spPr bwMode="auto">
          <a:xfrm>
            <a:off x="2743200" y="3733800"/>
            <a:ext cx="3124200" cy="103505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The work done on the object by the gravitational force as the brick drops from </a:t>
            </a:r>
            <a:r>
              <a:rPr lang="en-US" sz="2000" dirty="0">
                <a:solidFill>
                  <a:srgbClr val="CC00CC"/>
                </a:solidFill>
                <a:latin typeface="Monotype Corsiva" charset="0"/>
              </a:rPr>
              <a:t>h</a:t>
            </a:r>
            <a:r>
              <a:rPr lang="en-US" sz="2000" baseline="-25000" dirty="0">
                <a:solidFill>
                  <a:srgbClr val="CC00CC"/>
                </a:solidFill>
                <a:latin typeface="Monotype Corsiva" charset="0"/>
              </a:rPr>
              <a:t>i 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to </a:t>
            </a:r>
            <a:r>
              <a:rPr lang="en-US" sz="2000" dirty="0">
                <a:solidFill>
                  <a:srgbClr val="CC00CC"/>
                </a:solidFill>
                <a:latin typeface="Monotype Corsiva" charset="0"/>
              </a:rPr>
              <a:t>h</a:t>
            </a:r>
            <a:r>
              <a:rPr lang="en-US" sz="2000" baseline="-25000" dirty="0">
                <a:solidFill>
                  <a:srgbClr val="CC00CC"/>
                </a:solidFill>
                <a:latin typeface="Monotype Corsiva" charset="0"/>
              </a:rPr>
              <a:t>f</a:t>
            </a:r>
            <a:r>
              <a:rPr lang="en-US" sz="2000" baseline="-25000" dirty="0">
                <a:solidFill>
                  <a:srgbClr val="FF0000"/>
                </a:solidFill>
                <a:latin typeface="Monotype Corsiva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Monotype Corsiva" charset="0"/>
              </a:rPr>
              <a:t> is:</a:t>
            </a:r>
          </a:p>
        </p:txBody>
      </p:sp>
      <p:graphicFrame>
        <p:nvGraphicFramePr>
          <p:cNvPr id="600088" name="Object 4"/>
          <p:cNvGraphicFramePr>
            <a:graphicFrameLocks noChangeAspect="1"/>
          </p:cNvGraphicFramePr>
          <p:nvPr/>
        </p:nvGraphicFramePr>
        <p:xfrm>
          <a:off x="7316788" y="3103563"/>
          <a:ext cx="15367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144" name="Equation" r:id="rId7" imgW="660400" imgH="203200" progId="Equation.DSMT4">
                  <p:embed/>
                </p:oleObj>
              </mc:Choice>
              <mc:Fallback>
                <p:oleObj name="Equation" r:id="rId7" imgW="660400" imgH="203200" progId="Equation.DSMT4">
                  <p:embed/>
                  <p:pic>
                    <p:nvPicPr>
                      <p:cNvPr id="60008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788" y="3103563"/>
                        <a:ext cx="15367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89" name="Object 5"/>
          <p:cNvGraphicFramePr>
            <a:graphicFrameLocks noChangeAspect="1"/>
          </p:cNvGraphicFramePr>
          <p:nvPr/>
        </p:nvGraphicFramePr>
        <p:xfrm>
          <a:off x="6130925" y="3114675"/>
          <a:ext cx="803275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145" name="Equation" r:id="rId9" imgW="431800" imgH="203200" progId="Equation.DSMT4">
                  <p:embed/>
                </p:oleObj>
              </mc:Choice>
              <mc:Fallback>
                <p:oleObj name="Equation" r:id="rId9" imgW="431800" imgH="203200" progId="Equation.DSMT4">
                  <p:embed/>
                  <p:pic>
                    <p:nvPicPr>
                      <p:cNvPr id="60008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0925" y="3114675"/>
                        <a:ext cx="803275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0" name="Object 6"/>
          <p:cNvGraphicFramePr>
            <a:graphicFrameLocks noChangeAspect="1"/>
          </p:cNvGraphicFramePr>
          <p:nvPr/>
        </p:nvGraphicFramePr>
        <p:xfrm>
          <a:off x="6248400" y="3962400"/>
          <a:ext cx="1731963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146" name="Equation" r:id="rId11" imgW="914400" imgH="241200" progId="Equation.DSMT4">
                  <p:embed/>
                </p:oleObj>
              </mc:Choice>
              <mc:Fallback>
                <p:oleObj name="Equation" r:id="rId11" imgW="914400" imgH="241200" progId="Equation.DSMT4">
                  <p:embed/>
                  <p:pic>
                    <p:nvPicPr>
                      <p:cNvPr id="60009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962400"/>
                        <a:ext cx="1731963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091" name="Text Box 27"/>
          <p:cNvSpPr txBox="1">
            <a:spLocks noChangeArrowheads="1"/>
          </p:cNvSpPr>
          <p:nvPr/>
        </p:nvSpPr>
        <p:spPr bwMode="auto">
          <a:xfrm>
            <a:off x="3733800" y="4984750"/>
            <a:ext cx="5334000" cy="669925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Work by the gravitational force as the brick drops from </a:t>
            </a:r>
            <a:r>
              <a:rPr lang="en-US" sz="1600" dirty="0">
                <a:solidFill>
                  <a:srgbClr val="CC00CC"/>
                </a:solidFill>
                <a:latin typeface="Lucida Calligraphy" panose="03010101010101010101" pitchFamily="66" charset="77"/>
              </a:rPr>
              <a:t>h</a:t>
            </a:r>
            <a:r>
              <a:rPr lang="en-US" sz="1600" baseline="-25000" dirty="0">
                <a:solidFill>
                  <a:srgbClr val="CC00CC"/>
                </a:solidFill>
                <a:latin typeface="Lucida Calligraphy" panose="03010101010101010101" pitchFamily="66" charset="77"/>
              </a:rPr>
              <a:t>i</a:t>
            </a:r>
            <a:r>
              <a:rPr lang="en-US" sz="1800" baseline="-25000" dirty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to </a:t>
            </a:r>
            <a:r>
              <a:rPr lang="en-US" sz="1600" dirty="0">
                <a:solidFill>
                  <a:srgbClr val="CC00CC"/>
                </a:solidFill>
                <a:latin typeface="Lucida Calligraphy" panose="03010101010101010101" pitchFamily="66" charset="77"/>
              </a:rPr>
              <a:t>h</a:t>
            </a:r>
            <a:r>
              <a:rPr lang="en-US" sz="1600" baseline="-25000" dirty="0">
                <a:solidFill>
                  <a:srgbClr val="CC00CC"/>
                </a:solidFill>
                <a:latin typeface="Lucida Calligraphy" panose="03010101010101010101" pitchFamily="66" charset="77"/>
              </a:rPr>
              <a:t>f</a:t>
            </a:r>
            <a:r>
              <a:rPr lang="en-US" sz="1800" baseline="-25000" dirty="0">
                <a:solidFill>
                  <a:srgbClr val="FF0000"/>
                </a:solidFill>
                <a:latin typeface="Arial Narrow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rial Narrow" charset="0"/>
              </a:rPr>
              <a:t> is the negative change of the system’s potential energy</a:t>
            </a:r>
          </a:p>
        </p:txBody>
      </p:sp>
      <p:sp>
        <p:nvSpPr>
          <p:cNvPr id="600092" name="Text Box 28"/>
          <p:cNvSpPr txBox="1">
            <a:spLocks noChangeArrowheads="1"/>
          </p:cNvSpPr>
          <p:nvPr/>
        </p:nvSpPr>
        <p:spPr bwMode="auto">
          <a:xfrm>
            <a:off x="2895600" y="5822950"/>
            <a:ext cx="6172200" cy="730250"/>
          </a:xfrm>
          <a:prstGeom prst="rect">
            <a:avLst/>
          </a:prstGeom>
          <a:solidFill>
            <a:srgbClr val="FFFFCC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b="1" dirty="0">
                <a:solidFill>
                  <a:srgbClr val="FF0000"/>
                </a:solidFill>
                <a:latin typeface="Arial Narrow" charset="0"/>
                <a:sym typeface="Wingdings" charset="0"/>
              </a:rPr>
              <a:t> Potential energy was spent in order for the gravitational force to increase the brick’s kinetic energy.</a:t>
            </a:r>
            <a:endParaRPr lang="en-US" sz="2000" b="1" dirty="0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600093" name="Object 7"/>
          <p:cNvGraphicFramePr>
            <a:graphicFrameLocks noChangeAspect="1"/>
          </p:cNvGraphicFramePr>
          <p:nvPr/>
        </p:nvGraphicFramePr>
        <p:xfrm>
          <a:off x="3738563" y="3013075"/>
          <a:ext cx="1535112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147" name="Equation" r:id="rId13" imgW="825500" imgH="304800" progId="Equation.DSMT4">
                  <p:embed/>
                </p:oleObj>
              </mc:Choice>
              <mc:Fallback>
                <p:oleObj name="Equation" r:id="rId13" imgW="825500" imgH="304800" progId="Equation.DSMT4">
                  <p:embed/>
                  <p:pic>
                    <p:nvPicPr>
                      <p:cNvPr id="60009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8563" y="3013075"/>
                        <a:ext cx="1535112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4" name="Object 8"/>
          <p:cNvGraphicFramePr>
            <a:graphicFrameLocks noChangeAspect="1"/>
          </p:cNvGraphicFramePr>
          <p:nvPr/>
        </p:nvGraphicFramePr>
        <p:xfrm>
          <a:off x="5316538" y="3013075"/>
          <a:ext cx="73183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148" name="Equation" r:id="rId15" imgW="393700" imgH="304800" progId="Equation.DSMT4">
                  <p:embed/>
                </p:oleObj>
              </mc:Choice>
              <mc:Fallback>
                <p:oleObj name="Equation" r:id="rId15" imgW="393700" imgH="304800" progId="Equation.DSMT4">
                  <p:embed/>
                  <p:pic>
                    <p:nvPicPr>
                      <p:cNvPr id="60009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538" y="3013075"/>
                        <a:ext cx="73183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5" name="Object 9"/>
          <p:cNvGraphicFramePr>
            <a:graphicFrameLocks noChangeAspect="1"/>
          </p:cNvGraphicFramePr>
          <p:nvPr/>
        </p:nvGraphicFramePr>
        <p:xfrm>
          <a:off x="7969250" y="4005263"/>
          <a:ext cx="1035050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149" name="Equation" r:id="rId17" imgW="545760" imgH="164880" progId="Equation.DSMT4">
                  <p:embed/>
                </p:oleObj>
              </mc:Choice>
              <mc:Fallback>
                <p:oleObj name="Equation" r:id="rId17" imgW="545760" imgH="164880" progId="Equation.DSMT4">
                  <p:embed/>
                  <p:pic>
                    <p:nvPicPr>
                      <p:cNvPr id="60009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0" y="4005263"/>
                        <a:ext cx="1035050" cy="338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6" name="Object 10"/>
          <p:cNvGraphicFramePr>
            <a:graphicFrameLocks noChangeAspect="1"/>
          </p:cNvGraphicFramePr>
          <p:nvPr/>
        </p:nvGraphicFramePr>
        <p:xfrm>
          <a:off x="6954838" y="3621088"/>
          <a:ext cx="1274762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150" name="Equation" r:id="rId19" imgW="672840" imgH="241200" progId="Equation.DSMT4">
                  <p:embed/>
                </p:oleObj>
              </mc:Choice>
              <mc:Fallback>
                <p:oleObj name="Equation" r:id="rId19" imgW="672840" imgH="241200" progId="Equation.DSMT4">
                  <p:embed/>
                  <p:pic>
                    <p:nvPicPr>
                      <p:cNvPr id="600096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4838" y="3621088"/>
                        <a:ext cx="1274762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0097" name="Object 11"/>
          <p:cNvGraphicFramePr>
            <a:graphicFrameLocks noChangeAspect="1"/>
          </p:cNvGraphicFramePr>
          <p:nvPr/>
        </p:nvGraphicFramePr>
        <p:xfrm>
          <a:off x="2625725" y="2959100"/>
          <a:ext cx="108108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151" name="Equation" r:id="rId21" imgW="495300" imgH="279400" progId="Equation.DSMT4">
                  <p:embed/>
                </p:oleObj>
              </mc:Choice>
              <mc:Fallback>
                <p:oleObj name="Equation" r:id="rId21" imgW="495300" imgH="279400" progId="Equation.DSMT4">
                  <p:embed/>
                  <p:pic>
                    <p:nvPicPr>
                      <p:cNvPr id="600097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5725" y="2959100"/>
                        <a:ext cx="1081088" cy="593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7215188" y="4495800"/>
          <a:ext cx="139541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152" name="Equation" r:id="rId23" imgW="1130300" imgH="266700" progId="Equation.DSMT4">
                  <p:embed/>
                </p:oleObj>
              </mc:Choice>
              <mc:Fallback>
                <p:oleObj name="Equation" r:id="rId23" imgW="1130300" imgH="266700" progId="Equation.DSMT4">
                  <p:embed/>
                  <p:pic>
                    <p:nvPicPr>
                      <p:cNvPr id="4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15188" y="4495800"/>
                        <a:ext cx="1395412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 Box 21"/>
          <p:cNvSpPr txBox="1">
            <a:spLocks noChangeArrowheads="1"/>
          </p:cNvSpPr>
          <p:nvPr/>
        </p:nvSpPr>
        <p:spPr bwMode="auto">
          <a:xfrm>
            <a:off x="6477000" y="4414838"/>
            <a:ext cx="2362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(since                      )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0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0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00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0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00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0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00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00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0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00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600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00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00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00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600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0067" grpId="0"/>
      <p:bldP spid="600068" grpId="0" animBg="1" autoUpdateAnimBg="0"/>
      <p:bldP spid="600085" grpId="0" animBg="1" autoUpdateAnimBg="0"/>
      <p:bldP spid="600087" grpId="0" animBg="1" autoUpdateAnimBg="0"/>
      <p:bldP spid="600091" grpId="0" animBg="1" autoUpdateAnimBg="0"/>
      <p:bldP spid="600092" grpId="0" animBg="1" autoUpdateAnimBg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March 29, 2021</a:t>
            </a:r>
          </a:p>
        </p:txBody>
      </p:sp>
      <p:sp>
        <p:nvSpPr>
          <p:cNvPr id="31747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136A24D-4A81-C344-9EE8-C056ADA6A39E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627715" name="Picture 3" descr="F06.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696277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7716" name="Text Box 4"/>
          <p:cNvSpPr txBox="1">
            <a:spLocks noChangeArrowheads="1"/>
          </p:cNvSpPr>
          <p:nvPr/>
        </p:nvSpPr>
        <p:spPr bwMode="auto">
          <a:xfrm>
            <a:off x="152400" y="942975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3399"/>
                </a:solidFill>
                <a:latin typeface="Arial Narrow" charset="0"/>
              </a:rPr>
              <a:t>The gymnast leaves the trampoline at an initial height of 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1.20 m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 and reaches a maximum height of </a:t>
            </a:r>
            <a:r>
              <a:rPr lang="en-US" dirty="0">
                <a:solidFill>
                  <a:srgbClr val="FF0000"/>
                </a:solidFill>
                <a:latin typeface="Arial Narrow" charset="0"/>
              </a:rPr>
              <a:t>4.80 m</a:t>
            </a:r>
            <a:r>
              <a:rPr lang="en-US" dirty="0">
                <a:solidFill>
                  <a:srgbClr val="333399"/>
                </a:solidFill>
                <a:latin typeface="Arial Narrow" charset="0"/>
              </a:rPr>
              <a:t> before falling back down.  What was the initial speed of the gymnast?</a:t>
            </a:r>
          </a:p>
        </p:txBody>
      </p:sp>
      <p:sp>
        <p:nvSpPr>
          <p:cNvPr id="31751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179388"/>
            <a:ext cx="7772400" cy="685800"/>
          </a:xfrm>
        </p:spPr>
        <p:txBody>
          <a:bodyPr/>
          <a:lstStyle/>
          <a:p>
            <a:r>
              <a:rPr lang="en-US" sz="4000" dirty="0">
                <a:latin typeface="Arial Narrow" charset="0"/>
                <a:ea typeface="ＭＳ Ｐゴシック" charset="0"/>
                <a:cs typeface="ＭＳ Ｐゴシック" charset="0"/>
              </a:rPr>
              <a:t>Ex. A Gymnast on a Trampoline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505200" y="2133600"/>
            <a:ext cx="4876800" cy="419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7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7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7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7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7716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March 29, 2021</a:t>
            </a:r>
          </a:p>
        </p:txBody>
      </p:sp>
      <p:sp>
        <p:nvSpPr>
          <p:cNvPr id="3380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380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4F35247-D501-4C47-B279-7DEB492F37AA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pic>
        <p:nvPicPr>
          <p:cNvPr id="629763" name="Picture 3" descr="F06.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648200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29764" name="Object 2"/>
          <p:cNvGraphicFramePr>
            <a:graphicFrameLocks noChangeAspect="1"/>
          </p:cNvGraphicFramePr>
          <p:nvPr/>
        </p:nvGraphicFramePr>
        <p:xfrm>
          <a:off x="5105400" y="762000"/>
          <a:ext cx="10033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25" name="Equation" r:id="rId5" imgW="317160" imgH="177480" progId="Equation.DSMT4">
                  <p:embed/>
                </p:oleObj>
              </mc:Choice>
              <mc:Fallback>
                <p:oleObj name="Equation" r:id="rId5" imgW="317160" imgH="177480" progId="Equation.DSMT4">
                  <p:embed/>
                  <p:pic>
                    <p:nvPicPr>
                      <p:cNvPr id="62976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762000"/>
                        <a:ext cx="10033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65" name="Object 3"/>
          <p:cNvGraphicFramePr>
            <a:graphicFrameLocks noChangeAspect="1"/>
          </p:cNvGraphicFramePr>
          <p:nvPr/>
        </p:nvGraphicFramePr>
        <p:xfrm>
          <a:off x="4997450" y="1981200"/>
          <a:ext cx="15557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26" name="Equation" r:id="rId7" imgW="533160" imgH="241200" progId="Equation.DSMT4">
                  <p:embed/>
                </p:oleObj>
              </mc:Choice>
              <mc:Fallback>
                <p:oleObj name="Equation" r:id="rId7" imgW="533160" imgH="241200" progId="Equation.DSMT4">
                  <p:embed/>
                  <p:pic>
                    <p:nvPicPr>
                      <p:cNvPr id="62976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7450" y="1981200"/>
                        <a:ext cx="1555750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67" name="Object 4"/>
          <p:cNvGraphicFramePr>
            <a:graphicFrameLocks noChangeAspect="1"/>
          </p:cNvGraphicFramePr>
          <p:nvPr/>
        </p:nvGraphicFramePr>
        <p:xfrm>
          <a:off x="5181600" y="3797300"/>
          <a:ext cx="22733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27" name="Equation" r:id="rId9" imgW="914400" imgH="279360" progId="Equation.DSMT4">
                  <p:embed/>
                </p:oleObj>
              </mc:Choice>
              <mc:Fallback>
                <p:oleObj name="Equation" r:id="rId9" imgW="914400" imgH="279360" progId="Equation.DSMT4">
                  <p:embed/>
                  <p:pic>
                    <p:nvPicPr>
                      <p:cNvPr id="62976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797300"/>
                        <a:ext cx="22733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68" name="Object 5"/>
          <p:cNvGraphicFramePr>
            <a:graphicFrameLocks noChangeAspect="1"/>
          </p:cNvGraphicFramePr>
          <p:nvPr/>
        </p:nvGraphicFramePr>
        <p:xfrm>
          <a:off x="5499100" y="4572000"/>
          <a:ext cx="2730500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28" name="Equation" r:id="rId11" imgW="1244520" imgH="330120" progId="Equation.DSMT4">
                  <p:embed/>
                </p:oleObj>
              </mc:Choice>
              <mc:Fallback>
                <p:oleObj name="Equation" r:id="rId11" imgW="1244520" imgH="330120" progId="Equation.DSMT4">
                  <p:embed/>
                  <p:pic>
                    <p:nvPicPr>
                      <p:cNvPr id="62976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9100" y="4572000"/>
                        <a:ext cx="2730500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9770" name="Object 6"/>
          <p:cNvGraphicFramePr>
            <a:graphicFrameLocks noChangeAspect="1"/>
          </p:cNvGraphicFramePr>
          <p:nvPr/>
        </p:nvGraphicFramePr>
        <p:xfrm>
          <a:off x="923925" y="5410200"/>
          <a:ext cx="7077075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29" name="Equation" r:id="rId13" imgW="3225600" imgH="330120" progId="Equation.DSMT4">
                  <p:embed/>
                </p:oleObj>
              </mc:Choice>
              <mc:Fallback>
                <p:oleObj name="Equation" r:id="rId13" imgW="3225600" imgH="330120" progId="Equation.DSMT4">
                  <p:embed/>
                  <p:pic>
                    <p:nvPicPr>
                      <p:cNvPr id="6297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3925" y="5410200"/>
                        <a:ext cx="7077075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6" name="Rectangle 11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 Continued</a:t>
            </a:r>
          </a:p>
        </p:txBody>
      </p:sp>
      <p:sp>
        <p:nvSpPr>
          <p:cNvPr id="629772" name="Text Box 12"/>
          <p:cNvSpPr txBox="1">
            <a:spLocks noChangeArrowheads="1"/>
          </p:cNvSpPr>
          <p:nvPr/>
        </p:nvSpPr>
        <p:spPr bwMode="auto">
          <a:xfrm>
            <a:off x="381000" y="838200"/>
            <a:ext cx="495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From the work-kinetic energy theorem</a:t>
            </a:r>
          </a:p>
        </p:txBody>
      </p:sp>
      <p:graphicFrame>
        <p:nvGraphicFramePr>
          <p:cNvPr id="629773" name="Object 7"/>
          <p:cNvGraphicFramePr>
            <a:graphicFrameLocks noChangeAspect="1"/>
          </p:cNvGraphicFramePr>
          <p:nvPr/>
        </p:nvGraphicFramePr>
        <p:xfrm>
          <a:off x="6192838" y="685800"/>
          <a:ext cx="2646362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30" name="Equation" r:id="rId15" imgW="838080" imgH="241200" progId="Equation.DSMT4">
                  <p:embed/>
                </p:oleObj>
              </mc:Choice>
              <mc:Fallback>
                <p:oleObj name="Equation" r:id="rId15" imgW="838080" imgH="241200" progId="Equation.DSMT4">
                  <p:embed/>
                  <p:pic>
                    <p:nvPicPr>
                      <p:cNvPr id="62977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2838" y="685800"/>
                        <a:ext cx="2646362" cy="763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9774" name="Text Box 14"/>
          <p:cNvSpPr txBox="1">
            <a:spLocks noChangeArrowheads="1"/>
          </p:cNvSpPr>
          <p:nvPr/>
        </p:nvSpPr>
        <p:spPr bwMode="auto">
          <a:xfrm>
            <a:off x="4648200" y="1447800"/>
            <a:ext cx="426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Work done by the gravitational force</a:t>
            </a:r>
          </a:p>
        </p:txBody>
      </p:sp>
      <p:graphicFrame>
        <p:nvGraphicFramePr>
          <p:cNvPr id="629775" name="Object 8"/>
          <p:cNvGraphicFramePr>
            <a:graphicFrameLocks noChangeAspect="1"/>
          </p:cNvGraphicFramePr>
          <p:nvPr/>
        </p:nvGraphicFramePr>
        <p:xfrm>
          <a:off x="6553200" y="1905000"/>
          <a:ext cx="22955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31" name="Equation" r:id="rId17" imgW="787320" imgH="279360" progId="Equation.DSMT4">
                  <p:embed/>
                </p:oleObj>
              </mc:Choice>
              <mc:Fallback>
                <p:oleObj name="Equation" r:id="rId17" imgW="787320" imgH="279360" progId="Equation.DSMT4">
                  <p:embed/>
                  <p:pic>
                    <p:nvPicPr>
                      <p:cNvPr id="62977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1905000"/>
                        <a:ext cx="2295525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9776" name="Text Box 16"/>
          <p:cNvSpPr txBox="1">
            <a:spLocks noChangeArrowheads="1"/>
          </p:cNvSpPr>
          <p:nvPr/>
        </p:nvSpPr>
        <p:spPr bwMode="auto">
          <a:xfrm>
            <a:off x="4800600" y="2667000"/>
            <a:ext cx="42672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Since at the maximum height, the final speed is 0. Using work-KE theorem, we obtain</a:t>
            </a:r>
          </a:p>
        </p:txBody>
      </p:sp>
      <p:graphicFrame>
        <p:nvGraphicFramePr>
          <p:cNvPr id="629777" name="Object 9"/>
          <p:cNvGraphicFramePr>
            <a:graphicFrameLocks noChangeAspect="1"/>
          </p:cNvGraphicFramePr>
          <p:nvPr/>
        </p:nvGraphicFramePr>
        <p:xfrm>
          <a:off x="7442200" y="3816350"/>
          <a:ext cx="11684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32" name="Equation" r:id="rId19" imgW="469800" imgH="241200" progId="Equation.DSMT4">
                  <p:embed/>
                </p:oleObj>
              </mc:Choice>
              <mc:Fallback>
                <p:oleObj name="Equation" r:id="rId19" imgW="469800" imgH="241200" progId="Equation.DSMT4">
                  <p:embed/>
                  <p:pic>
                    <p:nvPicPr>
                      <p:cNvPr id="62977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2200" y="3816350"/>
                        <a:ext cx="11684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9778" name="Line 18"/>
          <p:cNvSpPr>
            <a:spLocks noChangeShapeType="1"/>
          </p:cNvSpPr>
          <p:nvPr/>
        </p:nvSpPr>
        <p:spPr bwMode="auto">
          <a:xfrm flipV="1">
            <a:off x="5334000" y="3886200"/>
            <a:ext cx="152400" cy="457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9779" name="Line 19"/>
          <p:cNvSpPr>
            <a:spLocks noChangeShapeType="1"/>
          </p:cNvSpPr>
          <p:nvPr/>
        </p:nvSpPr>
        <p:spPr bwMode="auto">
          <a:xfrm flipV="1">
            <a:off x="8077200" y="3886200"/>
            <a:ext cx="152400" cy="45720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9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9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29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29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9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29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29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29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29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29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29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29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29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29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29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29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29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72" grpId="0"/>
      <p:bldP spid="629774" grpId="0"/>
      <p:bldP spid="629776" grpId="0"/>
      <p:bldP spid="629778" grpId="0" animBg="1"/>
      <p:bldP spid="62977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March 29, 2021</a:t>
            </a:r>
          </a:p>
        </p:txBody>
      </p:sp>
      <p:sp>
        <p:nvSpPr>
          <p:cNvPr id="23563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2356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22CD70B-D360-3A46-9BC9-1FF4449B6D9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18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35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Conservative Forces and Potential Energy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381000" y="838200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The work done on an object by a conservative force is equal to the decrease in the potential energy of the system</a:t>
            </a:r>
          </a:p>
        </p:txBody>
      </p:sp>
      <p:graphicFrame>
        <p:nvGraphicFramePr>
          <p:cNvPr id="111620" name="Object 2"/>
          <p:cNvGraphicFramePr>
            <a:graphicFrameLocks noChangeAspect="1"/>
          </p:cNvGraphicFramePr>
          <p:nvPr/>
        </p:nvGraphicFramePr>
        <p:xfrm>
          <a:off x="6477000" y="990600"/>
          <a:ext cx="5969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49" name="Equation" r:id="rId3" imgW="330120" imgH="228600" progId="Equation.DSMT4">
                  <p:embed/>
                </p:oleObj>
              </mc:Choice>
              <mc:Fallback>
                <p:oleObj name="Equation" r:id="rId3" imgW="330120" imgH="228600" progId="Equation.DSMT4">
                  <p:embed/>
                  <p:pic>
                    <p:nvPicPr>
                      <p:cNvPr id="1116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990600"/>
                        <a:ext cx="596900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1" name="Text Box 5"/>
          <p:cNvSpPr txBox="1">
            <a:spLocks noChangeArrowheads="1"/>
          </p:cNvSpPr>
          <p:nvPr/>
        </p:nvSpPr>
        <p:spPr bwMode="auto">
          <a:xfrm>
            <a:off x="381000" y="1752600"/>
            <a:ext cx="2286000" cy="7905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What does this statement tell you?</a:t>
            </a:r>
            <a:endParaRPr lang="en-US" sz="220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111622" name="Text Box 6"/>
          <p:cNvSpPr txBox="1">
            <a:spLocks noChangeArrowheads="1"/>
          </p:cNvSpPr>
          <p:nvPr/>
        </p:nvSpPr>
        <p:spPr bwMode="auto">
          <a:xfrm>
            <a:off x="2895600" y="1812925"/>
            <a:ext cx="5867400" cy="669925"/>
          </a:xfrm>
          <a:prstGeom prst="rect">
            <a:avLst/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800" b="1">
                <a:solidFill>
                  <a:srgbClr val="A50021"/>
                </a:solidFill>
                <a:latin typeface="Arial Narrow" charset="0"/>
              </a:rPr>
              <a:t>The work done by a conservative force is equal to the negative change of the potential energy associated with that force.</a:t>
            </a:r>
          </a:p>
        </p:txBody>
      </p:sp>
      <p:graphicFrame>
        <p:nvGraphicFramePr>
          <p:cNvPr id="111623" name="Object 3"/>
          <p:cNvGraphicFramePr>
            <a:graphicFrameLocks noChangeAspect="1"/>
          </p:cNvGraphicFramePr>
          <p:nvPr/>
        </p:nvGraphicFramePr>
        <p:xfrm>
          <a:off x="4343400" y="3384550"/>
          <a:ext cx="81597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50" name="Equation" r:id="rId5" imgW="393480" imgH="177480" progId="Equation.DSMT4">
                  <p:embed/>
                </p:oleObj>
              </mc:Choice>
              <mc:Fallback>
                <p:oleObj name="Equation" r:id="rId5" imgW="393480" imgH="177480" progId="Equation.DSMT4">
                  <p:embed/>
                  <p:pic>
                    <p:nvPicPr>
                      <p:cNvPr id="1116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384550"/>
                        <a:ext cx="815975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4" name="Text Box 8"/>
          <p:cNvSpPr txBox="1">
            <a:spLocks noChangeArrowheads="1"/>
          </p:cNvSpPr>
          <p:nvPr/>
        </p:nvSpPr>
        <p:spPr bwMode="auto">
          <a:xfrm>
            <a:off x="533400" y="3276600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We can rewrite the above equation in terms of the potential energy U</a:t>
            </a:r>
          </a:p>
        </p:txBody>
      </p:sp>
      <p:graphicFrame>
        <p:nvGraphicFramePr>
          <p:cNvPr id="111625" name="Object 4"/>
          <p:cNvGraphicFramePr>
            <a:graphicFrameLocks noChangeAspect="1"/>
          </p:cNvGraphicFramePr>
          <p:nvPr/>
        </p:nvGraphicFramePr>
        <p:xfrm>
          <a:off x="4038600" y="4303713"/>
          <a:ext cx="1071563" cy="563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51" name="Equation" r:id="rId7" imgW="558720" imgH="253800" progId="Equation.DSMT4">
                  <p:embed/>
                </p:oleObj>
              </mc:Choice>
              <mc:Fallback>
                <p:oleObj name="Equation" r:id="rId7" imgW="558720" imgH="253800" progId="Equation.DSMT4">
                  <p:embed/>
                  <p:pic>
                    <p:nvPicPr>
                      <p:cNvPr id="11162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303713"/>
                        <a:ext cx="1071563" cy="563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26" name="Text Box 10"/>
          <p:cNvSpPr txBox="1">
            <a:spLocks noChangeArrowheads="1"/>
          </p:cNvSpPr>
          <p:nvPr/>
        </p:nvSpPr>
        <p:spPr bwMode="auto">
          <a:xfrm>
            <a:off x="533400" y="4114800"/>
            <a:ext cx="3505200" cy="10064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Arial Narrow" charset="0"/>
              </a:rPr>
              <a:t>So the potential energy associated with a conservative force at any given position becomes</a:t>
            </a: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609600" y="26670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Only the changes in potential energy of a system is physically meaningful!!</a:t>
            </a:r>
          </a:p>
        </p:txBody>
      </p:sp>
      <p:sp>
        <p:nvSpPr>
          <p:cNvPr id="111628" name="Text Box 12"/>
          <p:cNvSpPr txBox="1">
            <a:spLocks noChangeArrowheads="1"/>
          </p:cNvSpPr>
          <p:nvPr/>
        </p:nvSpPr>
        <p:spPr bwMode="auto">
          <a:xfrm>
            <a:off x="7010400" y="4237038"/>
            <a:ext cx="1905000" cy="7905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chemeClr val="accent2"/>
                </a:solidFill>
                <a:latin typeface="Arial Narrow" charset="0"/>
              </a:rPr>
              <a:t>Potential energy function</a:t>
            </a:r>
          </a:p>
        </p:txBody>
      </p:sp>
      <p:sp>
        <p:nvSpPr>
          <p:cNvPr id="111629" name="Text Box 13"/>
          <p:cNvSpPr txBox="1">
            <a:spLocks noChangeArrowheads="1"/>
          </p:cNvSpPr>
          <p:nvPr/>
        </p:nvSpPr>
        <p:spPr bwMode="auto">
          <a:xfrm>
            <a:off x="533400" y="5305425"/>
            <a:ext cx="3429000" cy="7905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>
                <a:solidFill>
                  <a:srgbClr val="FF0000"/>
                </a:solidFill>
                <a:latin typeface="Monotype Corsiva" charset="0"/>
              </a:rPr>
              <a:t>What can you tell from the potential energy function above?</a:t>
            </a:r>
            <a:endParaRPr lang="en-US" sz="2200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111630" name="Text Box 14"/>
          <p:cNvSpPr txBox="1">
            <a:spLocks noChangeArrowheads="1"/>
          </p:cNvSpPr>
          <p:nvPr/>
        </p:nvSpPr>
        <p:spPr bwMode="auto">
          <a:xfrm>
            <a:off x="4191000" y="5181600"/>
            <a:ext cx="4572000" cy="103505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Since U</a:t>
            </a:r>
            <a:r>
              <a:rPr lang="en-US" sz="2000" baseline="-25000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 is a constant, it only shifts the resulting U</a:t>
            </a:r>
            <a:r>
              <a:rPr lang="en-US" sz="2000" baseline="-25000">
                <a:solidFill>
                  <a:srgbClr val="FF0000"/>
                </a:solidFill>
                <a:latin typeface="Monotype Corsiva" charset="0"/>
              </a:rPr>
              <a:t>f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(x) by a constant amount.  One can always change the initial potential so that U</a:t>
            </a:r>
            <a:r>
              <a:rPr lang="en-US" sz="2000" baseline="-25000">
                <a:solidFill>
                  <a:srgbClr val="FF0000"/>
                </a:solidFill>
                <a:latin typeface="Monotype Corsiva" charset="0"/>
              </a:rPr>
              <a:t>i </a:t>
            </a: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can be 0.</a:t>
            </a:r>
          </a:p>
        </p:txBody>
      </p:sp>
      <p:graphicFrame>
        <p:nvGraphicFramePr>
          <p:cNvPr id="111631" name="Object 5"/>
          <p:cNvGraphicFramePr>
            <a:graphicFrameLocks noChangeAspect="1"/>
          </p:cNvGraphicFramePr>
          <p:nvPr/>
        </p:nvGraphicFramePr>
        <p:xfrm>
          <a:off x="5235575" y="3338513"/>
          <a:ext cx="13176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52" name="Equation" r:id="rId9" imgW="634680" imgH="241200" progId="Equation.DSMT4">
                  <p:embed/>
                </p:oleObj>
              </mc:Choice>
              <mc:Fallback>
                <p:oleObj name="Equation" r:id="rId9" imgW="634680" imgH="241200" progId="Equation.DSMT4">
                  <p:embed/>
                  <p:pic>
                    <p:nvPicPr>
                      <p:cNvPr id="11163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5575" y="3338513"/>
                        <a:ext cx="1317625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32" name="Object 6"/>
          <p:cNvGraphicFramePr>
            <a:graphicFrameLocks noChangeAspect="1"/>
          </p:cNvGraphicFramePr>
          <p:nvPr/>
        </p:nvGraphicFramePr>
        <p:xfrm>
          <a:off x="6557963" y="3200400"/>
          <a:ext cx="129063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53" name="Equation" r:id="rId11" imgW="622080" imgH="355320" progId="Equation.DSMT4">
                  <p:embed/>
                </p:oleObj>
              </mc:Choice>
              <mc:Fallback>
                <p:oleObj name="Equation" r:id="rId11" imgW="622080" imgH="355320" progId="Equation.DSMT4">
                  <p:embed/>
                  <p:pic>
                    <p:nvPicPr>
                      <p:cNvPr id="11163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7963" y="3200400"/>
                        <a:ext cx="1290637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33" name="Object 7"/>
          <p:cNvGraphicFramePr>
            <a:graphicFrameLocks noChangeAspect="1"/>
          </p:cNvGraphicFramePr>
          <p:nvPr/>
        </p:nvGraphicFramePr>
        <p:xfrm>
          <a:off x="7135813" y="858838"/>
          <a:ext cx="1169987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54" name="Equation" r:id="rId13" imgW="647640" imgH="355320" progId="Equation.DSMT4">
                  <p:embed/>
                </p:oleObj>
              </mc:Choice>
              <mc:Fallback>
                <p:oleObj name="Equation" r:id="rId13" imgW="647640" imgH="355320" progId="Equation.DSMT4">
                  <p:embed/>
                  <p:pic>
                    <p:nvPicPr>
                      <p:cNvPr id="11163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5813" y="858838"/>
                        <a:ext cx="1169987" cy="741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34" name="Object 8"/>
          <p:cNvGraphicFramePr>
            <a:graphicFrameLocks noChangeAspect="1"/>
          </p:cNvGraphicFramePr>
          <p:nvPr/>
        </p:nvGraphicFramePr>
        <p:xfrm>
          <a:off x="8272463" y="1042988"/>
          <a:ext cx="64293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55" name="Equation" r:id="rId15" imgW="355320" imgH="177480" progId="Equation.DSMT4">
                  <p:embed/>
                </p:oleObj>
              </mc:Choice>
              <mc:Fallback>
                <p:oleObj name="Equation" r:id="rId15" imgW="355320" imgH="177480" progId="Equation.DSMT4">
                  <p:embed/>
                  <p:pic>
                    <p:nvPicPr>
                      <p:cNvPr id="11163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2463" y="1042988"/>
                        <a:ext cx="64293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35" name="Object 9"/>
          <p:cNvGraphicFramePr>
            <a:graphicFrameLocks noChangeAspect="1"/>
          </p:cNvGraphicFramePr>
          <p:nvPr/>
        </p:nvGraphicFramePr>
        <p:xfrm>
          <a:off x="5153025" y="4191000"/>
          <a:ext cx="17049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056" name="Equation" r:id="rId17" imgW="888840" imgH="355320" progId="Equation.DSMT4">
                  <p:embed/>
                </p:oleObj>
              </mc:Choice>
              <mc:Fallback>
                <p:oleObj name="Equation" r:id="rId17" imgW="888840" imgH="355320" progId="Equation.DSMT4">
                  <p:embed/>
                  <p:pic>
                    <p:nvPicPr>
                      <p:cNvPr id="111635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4191000"/>
                        <a:ext cx="1704975" cy="78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100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1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11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11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11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1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111621" grpId="0" animBg="1" autoUpdateAnimBg="0"/>
      <p:bldP spid="111622" grpId="0" animBg="1" autoUpdateAnimBg="0"/>
      <p:bldP spid="111624" grpId="0" build="p" autoUpdateAnimBg="0"/>
      <p:bldP spid="111626" grpId="0" animBg="1" autoUpdateAnimBg="0"/>
      <p:bldP spid="111627" grpId="0" build="p" autoUpdateAnimBg="0"/>
      <p:bldP spid="111628" grpId="0" animBg="1" autoUpdateAnimBg="0"/>
      <p:bldP spid="111629" grpId="0" animBg="1" autoUpdateAnimBg="0"/>
      <p:bldP spid="111630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Monday, March 29,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PHYS 1443-003, Spring 2021                    Dr. Jaehoon Yu</a:t>
            </a:r>
            <a:endParaRPr lang="en-US" dirty="0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533400"/>
            <a:ext cx="8915400" cy="5334000"/>
          </a:xfrm>
        </p:spPr>
        <p:txBody>
          <a:bodyPr/>
          <a:lstStyle/>
          <a:p>
            <a:pPr eaLnBrk="1" hangingPunct="1"/>
            <a:r>
              <a:rPr lang="en-US" sz="2800" dirty="0"/>
              <a:t>Reading Assignments: CH7.9 and CH7.10</a:t>
            </a:r>
          </a:p>
          <a:p>
            <a:pPr marL="0" indent="0" eaLnBrk="1" hangingPunct="1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743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March 29, 2021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5840439-ADF2-304F-8938-8541DDD1D685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3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85380" cy="914400"/>
          </a:xfrm>
        </p:spPr>
        <p:txBody>
          <a:bodyPr/>
          <a:lstStyle/>
          <a:p>
            <a:r>
              <a:rPr lang="en-US" sz="3200" b="1" dirty="0">
                <a:latin typeface="Arial Narrow" charset="0"/>
                <a:ea typeface="ＭＳ Ｐゴシック" charset="0"/>
                <a:cs typeface="ＭＳ Ｐゴシック" charset="0"/>
              </a:rPr>
              <a:t>Reminder - SP #5: Comparing Fundamental Forces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23900"/>
            <a:ext cx="8839200" cy="5410200"/>
          </a:xfrm>
        </p:spPr>
        <p:txBody>
          <a:bodyPr/>
          <a:lstStyle/>
          <a:p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Two protons are separated by 1m.  </a:t>
            </a:r>
          </a:p>
          <a:p>
            <a:pPr lvl="1"/>
            <a:r>
              <a:rPr lang="en-US" sz="2200" dirty="0">
                <a:latin typeface="Arial Narrow" charset="0"/>
                <a:ea typeface="ＭＳ Ｐゴシック" charset="0"/>
              </a:rPr>
              <a:t>Compute the gravitational force (F</a:t>
            </a:r>
            <a:r>
              <a:rPr lang="en-US" sz="2200" baseline="-25000" dirty="0">
                <a:latin typeface="Arial Narrow" charset="0"/>
                <a:ea typeface="ＭＳ Ｐゴシック" charset="0"/>
              </a:rPr>
              <a:t>G</a:t>
            </a:r>
            <a:r>
              <a:rPr lang="en-US" sz="2200" dirty="0">
                <a:latin typeface="Arial Narrow" charset="0"/>
                <a:ea typeface="ＭＳ Ｐゴシック" charset="0"/>
              </a:rPr>
              <a:t>) between the two protons (10 points)</a:t>
            </a:r>
          </a:p>
          <a:p>
            <a:pPr lvl="1"/>
            <a:r>
              <a:rPr lang="en-US" sz="2200" dirty="0">
                <a:latin typeface="Arial Narrow" charset="0"/>
                <a:ea typeface="ＭＳ Ｐゴシック" charset="0"/>
              </a:rPr>
              <a:t>Compute the electric force (F</a:t>
            </a:r>
            <a:r>
              <a:rPr lang="en-US" sz="2200" baseline="-25000" dirty="0">
                <a:latin typeface="Arial Narrow" charset="0"/>
                <a:ea typeface="ＭＳ Ｐゴシック" charset="0"/>
              </a:rPr>
              <a:t>E</a:t>
            </a:r>
            <a:r>
              <a:rPr lang="en-US" sz="2200" dirty="0">
                <a:latin typeface="Arial Narrow" charset="0"/>
                <a:ea typeface="ＭＳ Ｐゴシック" charset="0"/>
              </a:rPr>
              <a:t>) between the two protons (10 points)</a:t>
            </a:r>
          </a:p>
          <a:p>
            <a:pPr lvl="1"/>
            <a:r>
              <a:rPr lang="en-US" sz="2200" dirty="0">
                <a:latin typeface="Arial Narrow" charset="0"/>
                <a:ea typeface="ＭＳ Ｐゴシック" charset="0"/>
              </a:rPr>
              <a:t>Compute the ratio of FG/FE (5 points) and explain what this tells you (5 point)</a:t>
            </a:r>
          </a:p>
          <a:p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You must specify the formulae for each of the forces and the values of the necessary quantities, such as mass, charge, constants, </a:t>
            </a:r>
            <a:r>
              <a:rPr lang="en-US" sz="2600" dirty="0" err="1">
                <a:latin typeface="Arial Narrow" charset="0"/>
                <a:ea typeface="ＭＳ Ｐゴシック" charset="0"/>
                <a:cs typeface="ＭＳ Ｐゴシック" charset="0"/>
              </a:rPr>
              <a:t>etc</a:t>
            </a: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, in your report!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Maximum score: 30 points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Please be sure to show details of your OWN, handwritten work!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Due 2:30pm, this Wednesday, March 31</a:t>
            </a:r>
          </a:p>
          <a:p>
            <a:pPr marL="457200" indent="-457200">
              <a:buFont typeface="Arial"/>
              <a:buChar char="•"/>
            </a:pPr>
            <a:r>
              <a:rPr lang="en-US" sz="2600" dirty="0"/>
              <a:t>Submit one pdf file SP5-YourLastName-YourFirstName.pdf on canvas assignment #5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60330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March 29, 2021</a:t>
            </a:r>
          </a:p>
        </p:txBody>
      </p:sp>
      <p:sp>
        <p:nvSpPr>
          <p:cNvPr id="3893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89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4427D2E-7FCE-824A-8DC8-ED58B8F263C2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4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593922" name="Rectangle 2"/>
          <p:cNvSpPr>
            <a:spLocks noChangeArrowheads="1"/>
          </p:cNvSpPr>
          <p:nvPr/>
        </p:nvSpPr>
        <p:spPr bwMode="auto">
          <a:xfrm>
            <a:off x="7391400" y="4645025"/>
            <a:ext cx="1447800" cy="7620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8936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609600"/>
          </a:xfrm>
        </p:spPr>
        <p:txBody>
          <a:bodyPr/>
          <a:lstStyle/>
          <a:p>
            <a:r>
              <a:rPr lang="en-US" sz="3600">
                <a:latin typeface="Arial Narrow" charset="0"/>
                <a:ea typeface="ＭＳ Ｐゴシック" charset="0"/>
                <a:cs typeface="ＭＳ Ｐゴシック" charset="0"/>
              </a:rPr>
              <a:t>Kinetic Energy and Work-Kinetic Energy Theorem</a:t>
            </a:r>
          </a:p>
        </p:txBody>
      </p:sp>
      <p:sp>
        <p:nvSpPr>
          <p:cNvPr id="5939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685800"/>
            <a:ext cx="77724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Some problems are hard to solve using Newton’s second law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If forces exerting on an object during the motion are complicated</a:t>
            </a:r>
          </a:p>
          <a:p>
            <a:pPr lvl="1">
              <a:lnSpc>
                <a:spcPct val="90000"/>
              </a:lnSpc>
            </a:pPr>
            <a:r>
              <a:rPr lang="en-US" sz="2000" dirty="0">
                <a:latin typeface="Arial Narrow" charset="0"/>
                <a:ea typeface="ＭＳ Ｐゴシック" charset="0"/>
              </a:rPr>
              <a:t>Relate the work done on the object by the net force to the change of the speed of the object</a:t>
            </a:r>
          </a:p>
        </p:txBody>
      </p:sp>
      <p:sp>
        <p:nvSpPr>
          <p:cNvPr id="593925" name="Rectangle 5"/>
          <p:cNvSpPr>
            <a:spLocks noChangeArrowheads="1"/>
          </p:cNvSpPr>
          <p:nvPr/>
        </p:nvSpPr>
        <p:spPr bwMode="auto">
          <a:xfrm>
            <a:off x="762000" y="2290763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371600" y="2057400"/>
            <a:ext cx="738188" cy="461963"/>
            <a:chOff x="864" y="1440"/>
            <a:chExt cx="465" cy="291"/>
          </a:xfrm>
        </p:grpSpPr>
        <p:sp>
          <p:nvSpPr>
            <p:cNvPr id="38961" name="Line 7"/>
            <p:cNvSpPr>
              <a:spLocks noChangeShapeType="1"/>
            </p:cNvSpPr>
            <p:nvPr/>
          </p:nvSpPr>
          <p:spPr bwMode="auto">
            <a:xfrm flipV="1">
              <a:off x="864" y="1728"/>
              <a:ext cx="288" cy="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2" name="Text Box 8"/>
            <p:cNvSpPr txBox="1">
              <a:spLocks noChangeArrowheads="1"/>
            </p:cNvSpPr>
            <p:nvPr/>
          </p:nvSpPr>
          <p:spPr bwMode="auto">
            <a:xfrm>
              <a:off x="864" y="1440"/>
              <a:ext cx="4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latin typeface="Monotype Corsiva" charset="0"/>
                </a:rPr>
                <a:t>ΣF</a:t>
              </a:r>
            </a:p>
          </p:txBody>
        </p:sp>
      </p:grpSp>
      <p:sp>
        <p:nvSpPr>
          <p:cNvPr id="593929" name="Rectangle 9"/>
          <p:cNvSpPr>
            <a:spLocks noChangeArrowheads="1"/>
          </p:cNvSpPr>
          <p:nvPr/>
        </p:nvSpPr>
        <p:spPr bwMode="auto">
          <a:xfrm>
            <a:off x="2286000" y="2286000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066800" y="3352800"/>
            <a:ext cx="1524000" cy="487363"/>
            <a:chOff x="672" y="2256"/>
            <a:chExt cx="960" cy="307"/>
          </a:xfrm>
        </p:grpSpPr>
        <p:sp>
          <p:nvSpPr>
            <p:cNvPr id="38957" name="Line 11"/>
            <p:cNvSpPr>
              <a:spLocks noChangeShapeType="1"/>
            </p:cNvSpPr>
            <p:nvPr/>
          </p:nvSpPr>
          <p:spPr bwMode="auto">
            <a:xfrm>
              <a:off x="67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8" name="Line 12"/>
            <p:cNvSpPr>
              <a:spLocks noChangeShapeType="1"/>
            </p:cNvSpPr>
            <p:nvPr/>
          </p:nvSpPr>
          <p:spPr bwMode="auto">
            <a:xfrm>
              <a:off x="163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9" name="Line 13"/>
            <p:cNvSpPr>
              <a:spLocks noChangeShapeType="1"/>
            </p:cNvSpPr>
            <p:nvPr/>
          </p:nvSpPr>
          <p:spPr bwMode="auto">
            <a:xfrm>
              <a:off x="672" y="2352"/>
              <a:ext cx="960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60" name="Text Box 14"/>
            <p:cNvSpPr txBox="1">
              <a:spLocks noChangeArrowheads="1"/>
            </p:cNvSpPr>
            <p:nvPr/>
          </p:nvSpPr>
          <p:spPr bwMode="auto">
            <a:xfrm>
              <a:off x="998" y="2311"/>
              <a:ext cx="19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A50021"/>
                  </a:solidFill>
                  <a:latin typeface="Arial Narrow" charset="0"/>
                </a:rPr>
                <a:t>s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85800" y="2895600"/>
            <a:ext cx="762000" cy="457200"/>
            <a:chOff x="432" y="2013"/>
            <a:chExt cx="480" cy="288"/>
          </a:xfrm>
        </p:grpSpPr>
        <p:sp>
          <p:nvSpPr>
            <p:cNvPr id="38955" name="Line 16"/>
            <p:cNvSpPr>
              <a:spLocks noChangeShapeType="1"/>
            </p:cNvSpPr>
            <p:nvPr/>
          </p:nvSpPr>
          <p:spPr bwMode="auto">
            <a:xfrm>
              <a:off x="432" y="2064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6" name="Text Box 17"/>
            <p:cNvSpPr txBox="1">
              <a:spLocks noChangeArrowheads="1"/>
            </p:cNvSpPr>
            <p:nvPr/>
          </p:nvSpPr>
          <p:spPr bwMode="auto">
            <a:xfrm>
              <a:off x="518" y="2013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baseline="-25000">
                  <a:solidFill>
                    <a:schemeClr val="accent2"/>
                  </a:solidFill>
                  <a:latin typeface="Monotype Corsiva" charset="0"/>
                </a:rPr>
                <a:t>i</a:t>
              </a:r>
              <a:endParaRPr lang="en-US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057400" y="2897188"/>
            <a:ext cx="1219200" cy="457200"/>
            <a:chOff x="432" y="2013"/>
            <a:chExt cx="480" cy="288"/>
          </a:xfrm>
        </p:grpSpPr>
        <p:sp>
          <p:nvSpPr>
            <p:cNvPr id="38953" name="Line 19"/>
            <p:cNvSpPr>
              <a:spLocks noChangeShapeType="1"/>
            </p:cNvSpPr>
            <p:nvPr/>
          </p:nvSpPr>
          <p:spPr bwMode="auto">
            <a:xfrm>
              <a:off x="432" y="2064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54" name="Text Box 20"/>
            <p:cNvSpPr txBox="1">
              <a:spLocks noChangeArrowheads="1"/>
            </p:cNvSpPr>
            <p:nvPr/>
          </p:nvSpPr>
          <p:spPr bwMode="auto">
            <a:xfrm>
              <a:off x="518" y="2013"/>
              <a:ext cx="1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baseline="-25000">
                  <a:solidFill>
                    <a:schemeClr val="accent2"/>
                  </a:solidFill>
                  <a:latin typeface="Monotype Corsiva" charset="0"/>
                </a:rPr>
                <a:t>f</a:t>
              </a:r>
              <a:endParaRPr lang="en-US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sp>
        <p:nvSpPr>
          <p:cNvPr id="593941" name="Text Box 21"/>
          <p:cNvSpPr txBox="1">
            <a:spLocks noChangeArrowheads="1"/>
          </p:cNvSpPr>
          <p:nvPr/>
        </p:nvSpPr>
        <p:spPr bwMode="auto">
          <a:xfrm>
            <a:off x="3505200" y="2133600"/>
            <a:ext cx="548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Suppose net force </a:t>
            </a:r>
            <a:r>
              <a:rPr lang="en-US" sz="2200" b="1" dirty="0">
                <a:solidFill>
                  <a:srgbClr val="FF0000"/>
                </a:solidFill>
                <a:latin typeface="Arial Narrow" charset="0"/>
              </a:rPr>
              <a:t>Σ</a:t>
            </a:r>
            <a:r>
              <a:rPr lang="en-US" sz="2200" b="1" dirty="0">
                <a:solidFill>
                  <a:srgbClr val="FF0000"/>
                </a:solidFill>
                <a:latin typeface="Monotype Corsiva" charset="0"/>
              </a:rPr>
              <a:t>F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 was exerted on an object for displacement </a:t>
            </a:r>
            <a:r>
              <a:rPr lang="en-US" sz="2200" b="1" dirty="0">
                <a:solidFill>
                  <a:srgbClr val="FF0000"/>
                </a:solidFill>
                <a:latin typeface="Arial Narrow" charset="0"/>
              </a:rPr>
              <a:t>d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 to increase its speed from </a:t>
            </a:r>
            <a:r>
              <a:rPr lang="en-US" sz="2200" b="1" dirty="0">
                <a:solidFill>
                  <a:srgbClr val="FF0000"/>
                </a:solidFill>
                <a:latin typeface="Monotype Corsiva" charset="0"/>
              </a:rPr>
              <a:t>v</a:t>
            </a:r>
            <a:r>
              <a:rPr lang="en-US" sz="2200" b="1" baseline="-25000" dirty="0">
                <a:solidFill>
                  <a:srgbClr val="FF0000"/>
                </a:solidFill>
                <a:latin typeface="Monotype Corsiva" charset="0"/>
              </a:rPr>
              <a:t>i</a:t>
            </a:r>
            <a:r>
              <a:rPr lang="en-US" sz="2200" dirty="0">
                <a:solidFill>
                  <a:srgbClr val="FF0000"/>
                </a:solidFill>
                <a:latin typeface="Monotype Corsiva" charset="0"/>
              </a:rPr>
              <a:t> 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to </a:t>
            </a:r>
            <a:r>
              <a:rPr lang="en-US" sz="2200" b="1" dirty="0" err="1">
                <a:solidFill>
                  <a:srgbClr val="FF0000"/>
                </a:solidFill>
                <a:latin typeface="Monotype Corsiva" charset="0"/>
              </a:rPr>
              <a:t>v</a:t>
            </a:r>
            <a:r>
              <a:rPr lang="en-US" sz="2200" b="1" baseline="-25000" dirty="0" err="1">
                <a:solidFill>
                  <a:srgbClr val="FF0000"/>
                </a:solidFill>
                <a:latin typeface="Monotype Corsiva" charset="0"/>
              </a:rPr>
              <a:t>f</a:t>
            </a:r>
            <a:r>
              <a:rPr lang="en-US" sz="2200" dirty="0">
                <a:solidFill>
                  <a:schemeClr val="accent2"/>
                </a:solidFill>
                <a:latin typeface="Arial Narrow" charset="0"/>
              </a:rPr>
              <a:t>.   </a:t>
            </a:r>
          </a:p>
        </p:txBody>
      </p:sp>
      <p:sp>
        <p:nvSpPr>
          <p:cNvPr id="593942" name="Text Box 22"/>
          <p:cNvSpPr txBox="1">
            <a:spLocks noChangeArrowheads="1"/>
          </p:cNvSpPr>
          <p:nvPr/>
        </p:nvSpPr>
        <p:spPr bwMode="auto">
          <a:xfrm>
            <a:off x="3581400" y="2913063"/>
            <a:ext cx="5200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The work on the object by the net force Σ</a:t>
            </a:r>
            <a:r>
              <a:rPr lang="en-US" b="1">
                <a:solidFill>
                  <a:srgbClr val="A50021"/>
                </a:solidFill>
                <a:latin typeface="Monotype Corsiva" charset="0"/>
              </a:rPr>
              <a:t>F</a:t>
            </a:r>
            <a:r>
              <a:rPr lang="en-US">
                <a:solidFill>
                  <a:srgbClr val="A50021"/>
                </a:solidFill>
                <a:latin typeface="Arial Narrow" charset="0"/>
              </a:rPr>
              <a:t> is</a:t>
            </a:r>
          </a:p>
        </p:txBody>
      </p:sp>
      <p:graphicFrame>
        <p:nvGraphicFramePr>
          <p:cNvPr id="593943" name="Object 2"/>
          <p:cNvGraphicFramePr>
            <a:graphicFrameLocks noChangeAspect="1"/>
          </p:cNvGraphicFramePr>
          <p:nvPr/>
        </p:nvGraphicFramePr>
        <p:xfrm>
          <a:off x="3540125" y="3386138"/>
          <a:ext cx="650875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71" name="Equation" r:id="rId3" imgW="304560" imgH="177480" progId="Equation.DSMT4">
                  <p:embed/>
                </p:oleObj>
              </mc:Choice>
              <mc:Fallback>
                <p:oleObj name="Equation" r:id="rId3" imgW="304560" imgH="177480" progId="Equation.DSMT4">
                  <p:embed/>
                  <p:pic>
                    <p:nvPicPr>
                      <p:cNvPr id="59394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125" y="3386138"/>
                        <a:ext cx="650875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4" name="Object 3"/>
          <p:cNvGraphicFramePr>
            <a:graphicFrameLocks noChangeAspect="1"/>
          </p:cNvGraphicFramePr>
          <p:nvPr/>
        </p:nvGraphicFramePr>
        <p:xfrm>
          <a:off x="2895600" y="4049713"/>
          <a:ext cx="9286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72" name="Equation" r:id="rId5" imgW="380880" imgH="177480" progId="Equation.DSMT4">
                  <p:embed/>
                </p:oleObj>
              </mc:Choice>
              <mc:Fallback>
                <p:oleObj name="Equation" r:id="rId5" imgW="380880" imgH="177480" progId="Equation.DSMT4">
                  <p:embed/>
                  <p:pic>
                    <p:nvPicPr>
                      <p:cNvPr id="59394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4049713"/>
                        <a:ext cx="928688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5" name="Object 4"/>
          <p:cNvGraphicFramePr>
            <a:graphicFrameLocks noChangeAspect="1"/>
          </p:cNvGraphicFramePr>
          <p:nvPr/>
        </p:nvGraphicFramePr>
        <p:xfrm>
          <a:off x="6640513" y="4089400"/>
          <a:ext cx="598487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73" name="Equation" r:id="rId7" imgW="304560" imgH="139680" progId="Equation.DSMT4">
                  <p:embed/>
                </p:oleObj>
              </mc:Choice>
              <mc:Fallback>
                <p:oleObj name="Equation" r:id="rId7" imgW="304560" imgH="139680" progId="Equation.DSMT4">
                  <p:embed/>
                  <p:pic>
                    <p:nvPicPr>
                      <p:cNvPr id="59394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0513" y="4089400"/>
                        <a:ext cx="598487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6" name="Object 5"/>
          <p:cNvGraphicFramePr>
            <a:graphicFrameLocks noChangeAspect="1"/>
          </p:cNvGraphicFramePr>
          <p:nvPr/>
        </p:nvGraphicFramePr>
        <p:xfrm>
          <a:off x="1066800" y="4876800"/>
          <a:ext cx="4699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74" name="Equation" r:id="rId9" imgW="304560" imgH="177480" progId="Equation.DSMT4">
                  <p:embed/>
                </p:oleObj>
              </mc:Choice>
              <mc:Fallback>
                <p:oleObj name="Equation" r:id="rId9" imgW="304560" imgH="177480" progId="Equation.DSMT4">
                  <p:embed/>
                  <p:pic>
                    <p:nvPicPr>
                      <p:cNvPr id="5939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876800"/>
                        <a:ext cx="469900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47" name="Text Box 27"/>
          <p:cNvSpPr txBox="1">
            <a:spLocks noChangeArrowheads="1"/>
          </p:cNvSpPr>
          <p:nvPr/>
        </p:nvSpPr>
        <p:spPr bwMode="auto">
          <a:xfrm>
            <a:off x="354013" y="3962400"/>
            <a:ext cx="23891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Using the kinematic equation of motion</a:t>
            </a:r>
          </a:p>
        </p:txBody>
      </p:sp>
      <p:graphicFrame>
        <p:nvGraphicFramePr>
          <p:cNvPr id="593949" name="Object 6"/>
          <p:cNvGraphicFramePr>
            <a:graphicFrameLocks noChangeAspect="1"/>
          </p:cNvGraphicFramePr>
          <p:nvPr/>
        </p:nvGraphicFramePr>
        <p:xfrm>
          <a:off x="874713" y="5597525"/>
          <a:ext cx="496887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75" name="Equation" r:id="rId11" imgW="304560" imgH="177480" progId="Equation.DSMT4">
                  <p:embed/>
                </p:oleObj>
              </mc:Choice>
              <mc:Fallback>
                <p:oleObj name="Equation" r:id="rId11" imgW="304560" imgH="177480" progId="Equation.DSMT4">
                  <p:embed/>
                  <p:pic>
                    <p:nvPicPr>
                      <p:cNvPr id="59394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713" y="5597525"/>
                        <a:ext cx="496887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50" name="Text Box 30"/>
          <p:cNvSpPr txBox="1">
            <a:spLocks noChangeArrowheads="1"/>
          </p:cNvSpPr>
          <p:nvPr/>
        </p:nvSpPr>
        <p:spPr bwMode="auto">
          <a:xfrm>
            <a:off x="152400" y="4833938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Work</a:t>
            </a:r>
          </a:p>
        </p:txBody>
      </p:sp>
      <p:graphicFrame>
        <p:nvGraphicFramePr>
          <p:cNvPr id="593951" name="Object 7"/>
          <p:cNvGraphicFramePr>
            <a:graphicFrameLocks noChangeAspect="1"/>
          </p:cNvGraphicFramePr>
          <p:nvPr/>
        </p:nvGraphicFramePr>
        <p:xfrm>
          <a:off x="7467600" y="4856163"/>
          <a:ext cx="63500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76" name="Equation" r:id="rId13" imgW="380880" imgH="164880" progId="Equation.DSMT4">
                  <p:embed/>
                </p:oleObj>
              </mc:Choice>
              <mc:Fallback>
                <p:oleObj name="Equation" r:id="rId13" imgW="380880" imgH="164880" progId="Equation.DSMT4">
                  <p:embed/>
                  <p:pic>
                    <p:nvPicPr>
                      <p:cNvPr id="59395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4856163"/>
                        <a:ext cx="635000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52" name="Text Box 32"/>
          <p:cNvSpPr txBox="1">
            <a:spLocks noChangeArrowheads="1"/>
          </p:cNvSpPr>
          <p:nvPr/>
        </p:nvSpPr>
        <p:spPr bwMode="auto">
          <a:xfrm>
            <a:off x="6369050" y="4572000"/>
            <a:ext cx="990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Kinetic Energy</a:t>
            </a:r>
          </a:p>
        </p:txBody>
      </p:sp>
      <p:sp>
        <p:nvSpPr>
          <p:cNvPr id="593953" name="Text Box 33"/>
          <p:cNvSpPr txBox="1">
            <a:spLocks noChangeArrowheads="1"/>
          </p:cNvSpPr>
          <p:nvPr/>
        </p:nvSpPr>
        <p:spPr bwMode="auto">
          <a:xfrm>
            <a:off x="152400" y="5486400"/>
            <a:ext cx="768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A50021"/>
                </a:solidFill>
                <a:latin typeface="Arial Narrow" charset="0"/>
              </a:rPr>
              <a:t>Work</a:t>
            </a:r>
          </a:p>
        </p:txBody>
      </p:sp>
      <p:sp>
        <p:nvSpPr>
          <p:cNvPr id="593954" name="Text Box 34"/>
          <p:cNvSpPr txBox="1">
            <a:spLocks noChangeArrowheads="1"/>
          </p:cNvSpPr>
          <p:nvPr/>
        </p:nvSpPr>
        <p:spPr bwMode="auto">
          <a:xfrm>
            <a:off x="5410200" y="5486400"/>
            <a:ext cx="3657600" cy="646331"/>
          </a:xfrm>
          <a:prstGeom prst="rect">
            <a:avLst/>
          </a:prstGeom>
          <a:solidFill>
            <a:srgbClr val="FFFF99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solidFill>
                  <a:srgbClr val="A50021"/>
                </a:solidFill>
                <a:latin typeface="Arial Narrow" charset="0"/>
              </a:rPr>
              <a:t>Work done by the net force causes the change in the object’s kinetic energy.</a:t>
            </a:r>
          </a:p>
        </p:txBody>
      </p:sp>
      <p:graphicFrame>
        <p:nvGraphicFramePr>
          <p:cNvPr id="593955" name="Object 8"/>
          <p:cNvGraphicFramePr>
            <a:graphicFrameLocks noChangeAspect="1"/>
          </p:cNvGraphicFramePr>
          <p:nvPr/>
        </p:nvGraphicFramePr>
        <p:xfrm>
          <a:off x="1511300" y="4846638"/>
          <a:ext cx="8620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77" name="Equation" r:id="rId15" imgW="558720" imgH="253800" progId="Equation.DSMT4">
                  <p:embed/>
                </p:oleObj>
              </mc:Choice>
              <mc:Fallback>
                <p:oleObj name="Equation" r:id="rId15" imgW="558720" imgH="253800" progId="Equation.DSMT4">
                  <p:embed/>
                  <p:pic>
                    <p:nvPicPr>
                      <p:cNvPr id="593955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4846638"/>
                        <a:ext cx="862013" cy="403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6" name="Object 9"/>
          <p:cNvGraphicFramePr>
            <a:graphicFrameLocks noChangeAspect="1"/>
          </p:cNvGraphicFramePr>
          <p:nvPr/>
        </p:nvGraphicFramePr>
        <p:xfrm>
          <a:off x="2438400" y="4724400"/>
          <a:ext cx="15240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78" name="Equation" r:id="rId17" imgW="939600" imgH="393480" progId="Equation.DSMT4">
                  <p:embed/>
                </p:oleObj>
              </mc:Choice>
              <mc:Fallback>
                <p:oleObj name="Equation" r:id="rId17" imgW="939600" imgH="393480" progId="Equation.DSMT4">
                  <p:embed/>
                  <p:pic>
                    <p:nvPicPr>
                      <p:cNvPr id="593956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4724400"/>
                        <a:ext cx="1524000" cy="658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7" name="Object 10"/>
          <p:cNvGraphicFramePr>
            <a:graphicFrameLocks noChangeAspect="1"/>
          </p:cNvGraphicFramePr>
          <p:nvPr/>
        </p:nvGraphicFramePr>
        <p:xfrm>
          <a:off x="4048125" y="4708525"/>
          <a:ext cx="138588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79" name="Equation" r:id="rId19" imgW="901440" imgH="393480" progId="Equation.DSMT4">
                  <p:embed/>
                </p:oleObj>
              </mc:Choice>
              <mc:Fallback>
                <p:oleObj name="Equation" r:id="rId19" imgW="901440" imgH="393480" progId="Equation.DSMT4">
                  <p:embed/>
                  <p:pic>
                    <p:nvPicPr>
                      <p:cNvPr id="593957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25" y="4708525"/>
                        <a:ext cx="138588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8" name="Object 11"/>
          <p:cNvGraphicFramePr>
            <a:graphicFrameLocks noChangeAspect="1"/>
          </p:cNvGraphicFramePr>
          <p:nvPr/>
        </p:nvGraphicFramePr>
        <p:xfrm>
          <a:off x="7262813" y="3757613"/>
          <a:ext cx="1271587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80" name="Equation" r:id="rId21" imgW="482400" imgH="431640" progId="Equation.DSMT4">
                  <p:embed/>
                </p:oleObj>
              </mc:Choice>
              <mc:Fallback>
                <p:oleObj name="Equation" r:id="rId21" imgW="482400" imgH="431640" progId="Equation.DSMT4">
                  <p:embed/>
                  <p:pic>
                    <p:nvPicPr>
                      <p:cNvPr id="593958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62813" y="3757613"/>
                        <a:ext cx="1271587" cy="841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9" name="Object 12"/>
          <p:cNvGraphicFramePr>
            <a:graphicFrameLocks noChangeAspect="1"/>
          </p:cNvGraphicFramePr>
          <p:nvPr/>
        </p:nvGraphicFramePr>
        <p:xfrm>
          <a:off x="1371600" y="5410200"/>
          <a:ext cx="1697038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81" name="Equation" r:id="rId23" imgW="1041120" imgH="393480" progId="Equation.DSMT4">
                  <p:embed/>
                </p:oleObj>
              </mc:Choice>
              <mc:Fallback>
                <p:oleObj name="Equation" r:id="rId23" imgW="1041120" imgH="393480" progId="Equation.DSMT4">
                  <p:embed/>
                  <p:pic>
                    <p:nvPicPr>
                      <p:cNvPr id="593959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410200"/>
                        <a:ext cx="1697038" cy="677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0" name="Object 13"/>
          <p:cNvGraphicFramePr>
            <a:graphicFrameLocks noChangeAspect="1"/>
          </p:cNvGraphicFramePr>
          <p:nvPr/>
        </p:nvGraphicFramePr>
        <p:xfrm>
          <a:off x="2997200" y="5605463"/>
          <a:ext cx="1346200" cy="41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82" name="Equation" r:id="rId25" imgW="825480" imgH="241200" progId="Equation.DSMT4">
                  <p:embed/>
                </p:oleObj>
              </mc:Choice>
              <mc:Fallback>
                <p:oleObj name="Equation" r:id="rId25" imgW="825480" imgH="241200" progId="Equation.DSMT4">
                  <p:embed/>
                  <p:pic>
                    <p:nvPicPr>
                      <p:cNvPr id="59396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5605463"/>
                        <a:ext cx="1346200" cy="414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1" name="Object 14"/>
          <p:cNvGraphicFramePr>
            <a:graphicFrameLocks noChangeAspect="1"/>
          </p:cNvGraphicFramePr>
          <p:nvPr/>
        </p:nvGraphicFramePr>
        <p:xfrm>
          <a:off x="4343400" y="5638800"/>
          <a:ext cx="558800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83" name="Equation" r:id="rId27" imgW="342720" imgH="164880" progId="Equation.DSMT4">
                  <p:embed/>
                </p:oleObj>
              </mc:Choice>
              <mc:Fallback>
                <p:oleObj name="Equation" r:id="rId27" imgW="342720" imgH="164880" progId="Equation.DSMT4">
                  <p:embed/>
                  <p:pic>
                    <p:nvPicPr>
                      <p:cNvPr id="593961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38800"/>
                        <a:ext cx="558800" cy="28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2" name="Text Box 42"/>
          <p:cNvSpPr txBox="1">
            <a:spLocks noChangeArrowheads="1"/>
          </p:cNvSpPr>
          <p:nvPr/>
        </p:nvSpPr>
        <p:spPr bwMode="auto">
          <a:xfrm>
            <a:off x="5448300" y="6232525"/>
            <a:ext cx="3276600" cy="434975"/>
          </a:xfrm>
          <a:prstGeom prst="rect">
            <a:avLst/>
          </a:prstGeom>
          <a:solidFill>
            <a:srgbClr val="99FFCC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b="1">
                <a:solidFill>
                  <a:schemeClr val="accent2"/>
                </a:solidFill>
                <a:latin typeface="Arial Narrow" charset="0"/>
                <a:sym typeface="Wingdings" charset="0"/>
              </a:rPr>
              <a:t>Work-Kinetic Energy Theorem</a:t>
            </a:r>
            <a:endParaRPr lang="en-US" sz="2000" b="1">
              <a:solidFill>
                <a:schemeClr val="accent2"/>
              </a:solidFill>
              <a:latin typeface="Arial Narrow" charset="0"/>
            </a:endParaRPr>
          </a:p>
        </p:txBody>
      </p:sp>
      <p:graphicFrame>
        <p:nvGraphicFramePr>
          <p:cNvPr id="593963" name="Object 15"/>
          <p:cNvGraphicFramePr>
            <a:graphicFrameLocks noChangeAspect="1"/>
          </p:cNvGraphicFramePr>
          <p:nvPr/>
        </p:nvGraphicFramePr>
        <p:xfrm>
          <a:off x="4203700" y="3300413"/>
          <a:ext cx="1573213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84" name="Equation" r:id="rId29" imgW="736600" imgH="304800" progId="Equation.DSMT4">
                  <p:embed/>
                </p:oleObj>
              </mc:Choice>
              <mc:Fallback>
                <p:oleObj name="Equation" r:id="rId29" imgW="736600" imgH="304800" progId="Equation.DSMT4">
                  <p:embed/>
                  <p:pic>
                    <p:nvPicPr>
                      <p:cNvPr id="59396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3700" y="3300413"/>
                        <a:ext cx="1573213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4" name="Object 16"/>
          <p:cNvGraphicFramePr>
            <a:graphicFrameLocks noChangeAspect="1"/>
          </p:cNvGraphicFramePr>
          <p:nvPr/>
        </p:nvGraphicFramePr>
        <p:xfrm>
          <a:off x="5808663" y="3352800"/>
          <a:ext cx="18732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85" name="Equation" r:id="rId31" imgW="876240" imgH="253800" progId="Equation.DSMT4">
                  <p:embed/>
                </p:oleObj>
              </mc:Choice>
              <mc:Fallback>
                <p:oleObj name="Equation" r:id="rId31" imgW="876240" imgH="253800" progId="Equation.DSMT4">
                  <p:embed/>
                  <p:pic>
                    <p:nvPicPr>
                      <p:cNvPr id="59396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3" y="3352800"/>
                        <a:ext cx="18732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5" name="Object 17"/>
          <p:cNvGraphicFramePr>
            <a:graphicFrameLocks noChangeAspect="1"/>
          </p:cNvGraphicFramePr>
          <p:nvPr/>
        </p:nvGraphicFramePr>
        <p:xfrm>
          <a:off x="7646988" y="3352800"/>
          <a:ext cx="949325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86" name="Equation" r:id="rId33" imgW="444240" imgH="253800" progId="Equation.DSMT4">
                  <p:embed/>
                </p:oleObj>
              </mc:Choice>
              <mc:Fallback>
                <p:oleObj name="Equation" r:id="rId33" imgW="444240" imgH="253800" progId="Equation.DSMT4">
                  <p:embed/>
                  <p:pic>
                    <p:nvPicPr>
                      <p:cNvPr id="59396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6988" y="3352800"/>
                        <a:ext cx="949325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66" name="Object 18"/>
          <p:cNvGraphicFramePr>
            <a:graphicFrameLocks noChangeAspect="1"/>
          </p:cNvGraphicFramePr>
          <p:nvPr/>
        </p:nvGraphicFramePr>
        <p:xfrm>
          <a:off x="8105775" y="4645025"/>
          <a:ext cx="657225" cy="769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87" name="Equation" r:id="rId35" imgW="393480" imgH="393480" progId="Equation.DSMT4">
                  <p:embed/>
                </p:oleObj>
              </mc:Choice>
              <mc:Fallback>
                <p:oleObj name="Equation" r:id="rId35" imgW="393480" imgH="393480" progId="Equation.DSMT4">
                  <p:embed/>
                  <p:pic>
                    <p:nvPicPr>
                      <p:cNvPr id="593966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5775" y="4645025"/>
                        <a:ext cx="657225" cy="769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70" name="AutoShape 50"/>
          <p:cNvSpPr>
            <a:spLocks noChangeArrowheads="1"/>
          </p:cNvSpPr>
          <p:nvPr/>
        </p:nvSpPr>
        <p:spPr bwMode="auto">
          <a:xfrm>
            <a:off x="5105400" y="3886200"/>
            <a:ext cx="1066800" cy="762000"/>
          </a:xfrm>
          <a:prstGeom prst="rightArrow">
            <a:avLst>
              <a:gd name="adj1" fmla="val 50000"/>
              <a:gd name="adj2" fmla="val 35000"/>
            </a:avLst>
          </a:prstGeom>
          <a:solidFill>
            <a:srgbClr val="FFFFCC"/>
          </a:solidFill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593971" name="Object 19"/>
          <p:cNvGraphicFramePr>
            <a:graphicFrameLocks noChangeAspect="1"/>
          </p:cNvGraphicFramePr>
          <p:nvPr/>
        </p:nvGraphicFramePr>
        <p:xfrm>
          <a:off x="3792538" y="3962400"/>
          <a:ext cx="108426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188" name="Equation" r:id="rId37" imgW="444240" imgH="253800" progId="Equation.DSMT4">
                  <p:embed/>
                </p:oleObj>
              </mc:Choice>
              <mc:Fallback>
                <p:oleObj name="Equation" r:id="rId37" imgW="444240" imgH="253800" progId="Equation.DSMT4">
                  <p:embed/>
                  <p:pic>
                    <p:nvPicPr>
                      <p:cNvPr id="59397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2538" y="3962400"/>
                        <a:ext cx="1084262" cy="703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615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39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939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3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3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939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3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93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93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9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93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93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93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593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9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93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9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9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59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593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59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9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9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59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593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5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59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1050"/>
                            </p:stCondLst>
                            <p:childTnLst>
                              <p:par>
                                <p:cTn id="1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93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550"/>
                            </p:stCondLst>
                            <p:childTnLst>
                              <p:par>
                                <p:cTn id="1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93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93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93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5939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59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 nodeType="clickPar">
                      <p:stCondLst>
                        <p:cond delay="indefinite"/>
                      </p:stCondLst>
                      <p:childTnLst>
                        <p:par>
                          <p:cTn id="1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59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59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 nodeType="clickPar">
                      <p:stCondLst>
                        <p:cond delay="indefinite"/>
                      </p:stCondLst>
                      <p:childTnLst>
                        <p:par>
                          <p:cTn id="1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593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9" dur="500"/>
                                        <p:tgtEl>
                                          <p:spTgt spid="59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593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22" grpId="0" animBg="1"/>
      <p:bldP spid="593924" grpId="0" build="p" autoUpdateAnimBg="0"/>
      <p:bldP spid="593925" grpId="0" animBg="1" autoUpdateAnimBg="0"/>
      <p:bldP spid="593929" grpId="0" animBg="1" autoUpdateAnimBg="0"/>
      <p:bldP spid="593941" grpId="0" build="p" autoUpdateAnimBg="0"/>
      <p:bldP spid="593942" grpId="0" build="p" autoUpdateAnimBg="0"/>
      <p:bldP spid="593947" grpId="0" build="p" autoUpdateAnimBg="0"/>
      <p:bldP spid="593950" grpId="0" build="p" autoUpdateAnimBg="0"/>
      <p:bldP spid="593952" grpId="0" build="p" autoUpdateAnimBg="0"/>
      <p:bldP spid="593953" grpId="0" build="p" autoUpdateAnimBg="0"/>
      <p:bldP spid="593954" grpId="0" animBg="1" autoUpdateAnimBg="0"/>
      <p:bldP spid="593962" grpId="0" animBg="1" autoUpdateAnimBg="0"/>
      <p:bldP spid="5939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March 29, 2021</a:t>
            </a:r>
          </a:p>
        </p:txBody>
      </p:sp>
      <p:sp>
        <p:nvSpPr>
          <p:cNvPr id="39942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399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54214FF-D59E-E040-8D32-4C73C45DDE16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5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11331" name="Text Box 3"/>
          <p:cNvSpPr txBox="1">
            <a:spLocks noChangeArrowheads="1"/>
          </p:cNvSpPr>
          <p:nvPr/>
        </p:nvSpPr>
        <p:spPr bwMode="auto">
          <a:xfrm>
            <a:off x="152400" y="3902075"/>
            <a:ext cx="8915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800" dirty="0">
                <a:solidFill>
                  <a:srgbClr val="333399"/>
                </a:solidFill>
                <a:latin typeface="Arial Narrow" charset="0"/>
              </a:rPr>
              <a:t>When a net external force by the jet engine does work on an object, the kinetic energy of the object changes according to</a:t>
            </a:r>
          </a:p>
        </p:txBody>
      </p:sp>
      <p:graphicFrame>
        <p:nvGraphicFramePr>
          <p:cNvPr id="611332" name="Object 2"/>
          <p:cNvGraphicFramePr>
            <a:graphicFrameLocks noChangeAspect="1"/>
          </p:cNvGraphicFramePr>
          <p:nvPr/>
        </p:nvGraphicFramePr>
        <p:xfrm>
          <a:off x="1295400" y="5105400"/>
          <a:ext cx="925513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028" name="Equation" r:id="rId4" imgW="304560" imgH="177480" progId="Equation.DSMT4">
                  <p:embed/>
                </p:oleObj>
              </mc:Choice>
              <mc:Fallback>
                <p:oleObj name="Equation" r:id="rId4" imgW="304560" imgH="177480" progId="Equation.DSMT4">
                  <p:embed/>
                  <p:pic>
                    <p:nvPicPr>
                      <p:cNvPr id="61133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105400"/>
                        <a:ext cx="925513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1333" name="Picture 5" descr="afg00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848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6" name="Rectangle 6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Work-Kinetic Energy Theorem</a:t>
            </a:r>
          </a:p>
        </p:txBody>
      </p:sp>
      <p:graphicFrame>
        <p:nvGraphicFramePr>
          <p:cNvPr id="611335" name="Object 3"/>
          <p:cNvGraphicFramePr>
            <a:graphicFrameLocks noChangeAspect="1"/>
          </p:cNvGraphicFramePr>
          <p:nvPr/>
        </p:nvGraphicFramePr>
        <p:xfrm>
          <a:off x="2182813" y="5059363"/>
          <a:ext cx="2541587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029" name="Equation" r:id="rId7" imgW="838080" imgH="241200" progId="Equation.DSMT4">
                  <p:embed/>
                </p:oleObj>
              </mc:Choice>
              <mc:Fallback>
                <p:oleObj name="Equation" r:id="rId7" imgW="838080" imgH="241200" progId="Equation.DSMT4">
                  <p:embed/>
                  <p:pic>
                    <p:nvPicPr>
                      <p:cNvPr id="61133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2813" y="5059363"/>
                        <a:ext cx="2541587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1336" name="Object 4"/>
          <p:cNvGraphicFramePr>
            <a:graphicFrameLocks noChangeAspect="1"/>
          </p:cNvGraphicFramePr>
          <p:nvPr/>
        </p:nvGraphicFramePr>
        <p:xfrm>
          <a:off x="4695825" y="5059363"/>
          <a:ext cx="254317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030" name="Equation" r:id="rId9" imgW="838080" imgH="241200" progId="Equation.DSMT4">
                  <p:embed/>
                </p:oleObj>
              </mc:Choice>
              <mc:Fallback>
                <p:oleObj name="Equation" r:id="rId9" imgW="838080" imgH="241200" progId="Equation.DSMT4">
                  <p:embed/>
                  <p:pic>
                    <p:nvPicPr>
                      <p:cNvPr id="61133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5825" y="5059363"/>
                        <a:ext cx="2543175" cy="731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31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1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1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1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11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4" name="Rectangle 4"/>
          <p:cNvSpPr>
            <a:spLocks noGrp="1" noChangeArrowheads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March 29, 2021</a:t>
            </a:r>
          </a:p>
        </p:txBody>
      </p:sp>
      <p:sp>
        <p:nvSpPr>
          <p:cNvPr id="41995" name="Rectangle 5"/>
          <p:cNvSpPr>
            <a:spLocks noGrp="1" noChangeArrowheads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199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6817843-D9C6-EA4F-8B9E-295FDB3B1AB9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6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107522" name="Rectangle 2"/>
          <p:cNvSpPr>
            <a:spLocks noChangeArrowheads="1"/>
          </p:cNvSpPr>
          <p:nvPr/>
        </p:nvSpPr>
        <p:spPr bwMode="auto">
          <a:xfrm>
            <a:off x="2438400" y="5029200"/>
            <a:ext cx="4648200" cy="10668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304800" y="5029200"/>
            <a:ext cx="1828800" cy="1066800"/>
          </a:xfrm>
          <a:prstGeom prst="rect">
            <a:avLst/>
          </a:prstGeom>
          <a:solidFill>
            <a:srgbClr val="FFFFCC"/>
          </a:solidFill>
          <a:ln w="38100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199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Work and Kinetic Energy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376237" y="752981"/>
            <a:ext cx="8310563" cy="954107"/>
          </a:xfrm>
          <a:prstGeom prst="rect">
            <a:avLst/>
          </a:prstGeom>
          <a:solidFill>
            <a:srgbClr val="FFFFCC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800" dirty="0">
                <a:solidFill>
                  <a:schemeClr val="accent2"/>
                </a:solidFill>
                <a:latin typeface="Monotype Corsiva" charset="0"/>
              </a:rPr>
              <a:t>A meaningful work in physics is done only when the sum of  the forces exerted on an object made a change in the object’s motion.</a:t>
            </a:r>
            <a:endParaRPr lang="en-US" sz="2800" dirty="0">
              <a:solidFill>
                <a:schemeClr val="accent2"/>
              </a:solidFill>
              <a:latin typeface="Arial Narrow" charset="0"/>
            </a:endParaRP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914400" y="1981200"/>
            <a:ext cx="2743200" cy="485775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What does this mean?</a:t>
            </a:r>
            <a:endParaRPr lang="en-US">
              <a:solidFill>
                <a:srgbClr val="FF0000"/>
              </a:solidFill>
              <a:latin typeface="Arial Narrow" charset="0"/>
            </a:endParaRP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3886200" y="1875328"/>
            <a:ext cx="51054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200" dirty="0">
                <a:solidFill>
                  <a:srgbClr val="CC00CC"/>
                </a:solidFill>
                <a:latin typeface="Monotype Corsiva" charset="0"/>
              </a:rPr>
              <a:t>However much tired your arms feel, if you were just holding an object without moving it you have not done any meaningful work on the object.</a:t>
            </a:r>
          </a:p>
        </p:txBody>
      </p:sp>
      <p:sp>
        <p:nvSpPr>
          <p:cNvPr id="107528" name="Text Box 8"/>
          <p:cNvSpPr txBox="1">
            <a:spLocks noChangeArrowheads="1"/>
          </p:cNvSpPr>
          <p:nvPr/>
        </p:nvSpPr>
        <p:spPr bwMode="auto">
          <a:xfrm>
            <a:off x="381000" y="3079750"/>
            <a:ext cx="533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Monotype Corsiva" charset="0"/>
              </a:rPr>
              <a:t>Mathematically, the work is written as the product of magnitudes of the net force vector, the magnitude of the displacement vector  and the angle between them.</a:t>
            </a:r>
          </a:p>
        </p:txBody>
      </p:sp>
      <p:sp>
        <p:nvSpPr>
          <p:cNvPr id="107529" name="Text Box 9"/>
          <p:cNvSpPr txBox="1">
            <a:spLocks noChangeArrowheads="1"/>
          </p:cNvSpPr>
          <p:nvPr/>
        </p:nvSpPr>
        <p:spPr bwMode="auto">
          <a:xfrm>
            <a:off x="457200" y="4191000"/>
            <a:ext cx="8077200" cy="730250"/>
          </a:xfrm>
          <a:prstGeom prst="rect">
            <a:avLst/>
          </a:prstGeom>
          <a:solidFill>
            <a:srgbClr val="FFFFCC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rgbClr val="FF0000"/>
                </a:solidFill>
                <a:latin typeface="Monotype Corsiva" charset="0"/>
              </a:rPr>
              <a:t>Kinetic Energy is the energy associated with the motion and capacity to perform work.   </a:t>
            </a:r>
            <a:r>
              <a:rPr lang="en-US" sz="2000">
                <a:solidFill>
                  <a:srgbClr val="003300"/>
                </a:solidFill>
                <a:latin typeface="Monotype Corsiva" charset="0"/>
              </a:rPr>
              <a:t>Work causes change of energy after the completion</a:t>
            </a:r>
            <a:r>
              <a:rPr lang="en-US" sz="2000">
                <a:solidFill>
                  <a:srgbClr val="003300"/>
                </a:solidFill>
                <a:latin typeface="Monotype Corsiva" charset="0"/>
                <a:sym typeface="Wingdings" charset="0"/>
              </a:rPr>
              <a:t> </a:t>
            </a:r>
            <a:r>
              <a:rPr lang="en-US" sz="2000" b="1" u="sng">
                <a:solidFill>
                  <a:srgbClr val="FF0000"/>
                </a:solidFill>
                <a:latin typeface="Arial Narrow" charset="0"/>
                <a:sym typeface="Wingdings" charset="0"/>
              </a:rPr>
              <a:t>Work-Kinetic energy theorem</a:t>
            </a:r>
            <a:endParaRPr lang="en-US" sz="2000" b="1" u="sng">
              <a:solidFill>
                <a:srgbClr val="FF0000"/>
              </a:solidFill>
              <a:latin typeface="Arial Narrow" charset="0"/>
            </a:endParaRPr>
          </a:p>
        </p:txBody>
      </p:sp>
      <p:graphicFrame>
        <p:nvGraphicFramePr>
          <p:cNvPr id="107530" name="Object 2"/>
          <p:cNvGraphicFramePr>
            <a:graphicFrameLocks noChangeAspect="1"/>
          </p:cNvGraphicFramePr>
          <p:nvPr/>
        </p:nvGraphicFramePr>
        <p:xfrm>
          <a:off x="5943600" y="3124200"/>
          <a:ext cx="55721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1" name="Equation" r:id="rId3" imgW="304560" imgH="177480" progId="Equation.DSMT4">
                  <p:embed/>
                </p:oleObj>
              </mc:Choice>
              <mc:Fallback>
                <p:oleObj name="Equation" r:id="rId3" imgW="304560" imgH="177480" progId="Equation.DSMT4">
                  <p:embed/>
                  <p:pic>
                    <p:nvPicPr>
                      <p:cNvPr id="1075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124200"/>
                        <a:ext cx="557213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1" name="Object 3"/>
          <p:cNvGraphicFramePr>
            <a:graphicFrameLocks noChangeAspect="1"/>
          </p:cNvGraphicFramePr>
          <p:nvPr/>
        </p:nvGraphicFramePr>
        <p:xfrm>
          <a:off x="376238" y="5268913"/>
          <a:ext cx="76676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2" name="Equation" r:id="rId5" imgW="291960" imgH="164880" progId="Equation.DSMT4">
                  <p:embed/>
                </p:oleObj>
              </mc:Choice>
              <mc:Fallback>
                <p:oleObj name="Equation" r:id="rId5" imgW="291960" imgH="164880" progId="Equation.DSMT4">
                  <p:embed/>
                  <p:pic>
                    <p:nvPicPr>
                      <p:cNvPr id="10753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238" y="5268913"/>
                        <a:ext cx="766762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2" name="Object 4"/>
          <p:cNvGraphicFramePr>
            <a:graphicFrameLocks noChangeAspect="1"/>
          </p:cNvGraphicFramePr>
          <p:nvPr/>
        </p:nvGraphicFramePr>
        <p:xfrm>
          <a:off x="2438400" y="5035550"/>
          <a:ext cx="1662113" cy="106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3" name="Equation" r:id="rId7" imgW="482400" imgH="253800" progId="Equation.DSMT4">
                  <p:embed/>
                </p:oleObj>
              </mc:Choice>
              <mc:Fallback>
                <p:oleObj name="Equation" r:id="rId7" imgW="482400" imgH="253800" progId="Equation.DSMT4">
                  <p:embed/>
                  <p:pic>
                    <p:nvPicPr>
                      <p:cNvPr id="10753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5035550"/>
                        <a:ext cx="1662113" cy="106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33" name="Text Box 13"/>
          <p:cNvSpPr txBox="1">
            <a:spLocks noChangeArrowheads="1"/>
          </p:cNvSpPr>
          <p:nvPr/>
        </p:nvSpPr>
        <p:spPr bwMode="auto">
          <a:xfrm>
            <a:off x="7200900" y="5059903"/>
            <a:ext cx="1882775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 dirty="0">
                <a:solidFill>
                  <a:srgbClr val="CC00CC"/>
                </a:solidFill>
                <a:latin typeface="Monotype Corsiva" charset="0"/>
              </a:rPr>
              <a:t>Unit (Poll 6, 3, 1)?</a:t>
            </a:r>
          </a:p>
        </p:txBody>
      </p:sp>
      <p:graphicFrame>
        <p:nvGraphicFramePr>
          <p:cNvPr id="107534" name="Object 5"/>
          <p:cNvGraphicFramePr>
            <a:graphicFrameLocks noChangeAspect="1"/>
          </p:cNvGraphicFramePr>
          <p:nvPr/>
        </p:nvGraphicFramePr>
        <p:xfrm>
          <a:off x="6564313" y="2932113"/>
          <a:ext cx="1397000" cy="76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4" name="Equation" r:id="rId9" imgW="762000" imgH="368300" progId="Equation.DSMT4">
                  <p:embed/>
                </p:oleObj>
              </mc:Choice>
              <mc:Fallback>
                <p:oleObj name="Equation" r:id="rId9" imgW="762000" imgH="368300" progId="Equation.DSMT4">
                  <p:embed/>
                  <p:pic>
                    <p:nvPicPr>
                      <p:cNvPr id="10753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4313" y="2932113"/>
                        <a:ext cx="1397000" cy="76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5" name="Object 6"/>
          <p:cNvGraphicFramePr>
            <a:graphicFrameLocks noChangeAspect="1"/>
          </p:cNvGraphicFramePr>
          <p:nvPr/>
        </p:nvGraphicFramePr>
        <p:xfrm>
          <a:off x="6664325" y="3495675"/>
          <a:ext cx="1836738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5" name="Equation" r:id="rId11" imgW="1003300" imgH="393700" progId="Equation.DSMT4">
                  <p:embed/>
                </p:oleObj>
              </mc:Choice>
              <mc:Fallback>
                <p:oleObj name="Equation" r:id="rId11" imgW="1003300" imgH="393700" progId="Equation.DSMT4">
                  <p:embed/>
                  <p:pic>
                    <p:nvPicPr>
                      <p:cNvPr id="107535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4325" y="3495675"/>
                        <a:ext cx="1836738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6" name="Object 7"/>
          <p:cNvGraphicFramePr>
            <a:graphicFrameLocks noChangeAspect="1"/>
          </p:cNvGraphicFramePr>
          <p:nvPr/>
        </p:nvGraphicFramePr>
        <p:xfrm>
          <a:off x="1101725" y="5029200"/>
          <a:ext cx="103187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6" name="Equation" r:id="rId13" imgW="393480" imgH="393480" progId="Equation.DSMT4">
                  <p:embed/>
                </p:oleObj>
              </mc:Choice>
              <mc:Fallback>
                <p:oleObj name="Equation" r:id="rId13" imgW="393480" imgH="393480" progId="Equation.DSMT4">
                  <p:embed/>
                  <p:pic>
                    <p:nvPicPr>
                      <p:cNvPr id="107536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5029200"/>
                        <a:ext cx="103187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7" name="Object 8"/>
          <p:cNvGraphicFramePr>
            <a:graphicFrameLocks noChangeAspect="1"/>
          </p:cNvGraphicFramePr>
          <p:nvPr/>
        </p:nvGraphicFramePr>
        <p:xfrm>
          <a:off x="4017963" y="5105400"/>
          <a:ext cx="22304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7" name="Equation" r:id="rId15" imgW="647640" imgH="241200" progId="Equation.DSMT4">
                  <p:embed/>
                </p:oleObj>
              </mc:Choice>
              <mc:Fallback>
                <p:oleObj name="Equation" r:id="rId15" imgW="647640" imgH="241200" progId="Equation.DSMT4">
                  <p:embed/>
                  <p:pic>
                    <p:nvPicPr>
                      <p:cNvPr id="107537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7963" y="5105400"/>
                        <a:ext cx="2230437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38" name="Object 9"/>
          <p:cNvGraphicFramePr>
            <a:graphicFrameLocks noChangeAspect="1"/>
          </p:cNvGraphicFramePr>
          <p:nvPr/>
        </p:nvGraphicFramePr>
        <p:xfrm>
          <a:off x="6211888" y="5178425"/>
          <a:ext cx="874712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008" name="Equation" r:id="rId17" imgW="253800" imgH="164880" progId="Equation.DSMT4">
                  <p:embed/>
                </p:oleObj>
              </mc:Choice>
              <mc:Fallback>
                <p:oleObj name="Equation" r:id="rId17" imgW="253800" imgH="164880" progId="Equation.DSMT4">
                  <p:embed/>
                  <p:pic>
                    <p:nvPicPr>
                      <p:cNvPr id="107538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1888" y="5178425"/>
                        <a:ext cx="874712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0033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13">
            <a:extLst>
              <a:ext uri="{FF2B5EF4-FFF2-40B4-BE49-F238E27FC236}">
                <a16:creationId xmlns:a16="http://schemas.microsoft.com/office/drawing/2014/main" id="{A4026ED9-BA3B-1A48-B7B3-FEC8659F6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9961" y="5586396"/>
            <a:ext cx="1371600" cy="485775"/>
          </a:xfrm>
          <a:prstGeom prst="rect">
            <a:avLst/>
          </a:prstGeom>
          <a:solidFill>
            <a:srgbClr val="CCFFFF"/>
          </a:solidFill>
          <a:ln w="2857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rgbClr val="FF0000"/>
                </a:solidFill>
                <a:latin typeface="Monotype Corsiva" charset="0"/>
              </a:rPr>
              <a:t>Nm=Joule</a:t>
            </a:r>
          </a:p>
        </p:txBody>
      </p:sp>
    </p:spTree>
    <p:extLst>
      <p:ext uri="{BB962C8B-B14F-4D97-AF65-F5344CB8AC3E}">
        <p14:creationId xmlns:p14="http://schemas.microsoft.com/office/powerpoint/2010/main" val="96601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7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7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7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7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7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7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7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7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07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7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07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nimBg="1"/>
      <p:bldP spid="107523" grpId="0" animBg="1"/>
      <p:bldP spid="107525" grpId="0" animBg="1" autoUpdateAnimBg="0"/>
      <p:bldP spid="107526" grpId="0" animBg="1" autoUpdateAnimBg="0"/>
      <p:bldP spid="107527" grpId="0"/>
      <p:bldP spid="107528" grpId="0"/>
      <p:bldP spid="107529" grpId="0" animBg="1" autoUpdateAnimBg="0"/>
      <p:bldP spid="107533" grpId="0" animBg="1" autoUpdateAnimBg="0"/>
      <p:bldP spid="23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March 29, 2021</a:t>
            </a:r>
          </a:p>
        </p:txBody>
      </p:sp>
      <p:sp>
        <p:nvSpPr>
          <p:cNvPr id="430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30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BCD987C-8AAE-5A40-A04C-838E8ED939C4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7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430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Example for Work-KE Theorem</a:t>
            </a:r>
          </a:p>
        </p:txBody>
      </p:sp>
      <p:sp>
        <p:nvSpPr>
          <p:cNvPr id="312323" name="Text Box 3"/>
          <p:cNvSpPr txBox="1">
            <a:spLocks noChangeArrowheads="1"/>
          </p:cNvSpPr>
          <p:nvPr/>
        </p:nvSpPr>
        <p:spPr bwMode="auto">
          <a:xfrm>
            <a:off x="381000" y="685800"/>
            <a:ext cx="8305800" cy="730250"/>
          </a:xfrm>
          <a:prstGeom prst="rect">
            <a:avLst/>
          </a:prstGeom>
          <a:solidFill>
            <a:srgbClr val="CCFFFF"/>
          </a:solidFill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2000">
                <a:solidFill>
                  <a:schemeClr val="accent2"/>
                </a:solidFill>
                <a:latin typeface="Arial Narrow" charset="0"/>
              </a:rPr>
              <a:t>A 6.0kg block initially at rest is pulled to East along a horizontal, frictionless surface by a constant horizontal force of 12N.  Find the speed of the block after it has moved 3.0m.</a:t>
            </a:r>
          </a:p>
        </p:txBody>
      </p:sp>
      <p:sp>
        <p:nvSpPr>
          <p:cNvPr id="312324" name="Text Box 4"/>
          <p:cNvSpPr txBox="1">
            <a:spLocks noChangeArrowheads="1"/>
          </p:cNvSpPr>
          <p:nvPr/>
        </p:nvSpPr>
        <p:spPr bwMode="auto">
          <a:xfrm>
            <a:off x="3657600" y="16002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Work done by the force </a:t>
            </a:r>
            <a:r>
              <a:rPr lang="en-US" b="1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 is</a:t>
            </a:r>
            <a:endParaRPr lang="en-US"/>
          </a:p>
        </p:txBody>
      </p:sp>
      <p:sp>
        <p:nvSpPr>
          <p:cNvPr id="312325" name="Text Box 5"/>
          <p:cNvSpPr txBox="1">
            <a:spLocks noChangeArrowheads="1"/>
          </p:cNvSpPr>
          <p:nvPr/>
        </p:nvSpPr>
        <p:spPr bwMode="auto">
          <a:xfrm>
            <a:off x="304800" y="33528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From the work-kinetic energy theorem, we know</a:t>
            </a:r>
          </a:p>
        </p:txBody>
      </p:sp>
      <p:graphicFrame>
        <p:nvGraphicFramePr>
          <p:cNvPr id="312326" name="Object 2"/>
          <p:cNvGraphicFramePr>
            <a:graphicFrameLocks noChangeAspect="1"/>
          </p:cNvGraphicFramePr>
          <p:nvPr/>
        </p:nvGraphicFramePr>
        <p:xfrm>
          <a:off x="3429000" y="2343150"/>
          <a:ext cx="60801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70" name="Equation" r:id="rId3" imgW="304560" imgH="177480" progId="Equation.DSMT4">
                  <p:embed/>
                </p:oleObj>
              </mc:Choice>
              <mc:Fallback>
                <p:oleObj name="Equation" r:id="rId3" imgW="304560" imgH="177480" progId="Equation.DSMT4">
                  <p:embed/>
                  <p:pic>
                    <p:nvPicPr>
                      <p:cNvPr id="3123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343150"/>
                        <a:ext cx="608013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327" name="Text Box 7"/>
          <p:cNvSpPr txBox="1">
            <a:spLocks noChangeArrowheads="1"/>
          </p:cNvSpPr>
          <p:nvPr/>
        </p:nvSpPr>
        <p:spPr bwMode="auto">
          <a:xfrm>
            <a:off x="304800" y="4251325"/>
            <a:ext cx="632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Since initial speed is 0, the above equation becomes </a:t>
            </a:r>
          </a:p>
        </p:txBody>
      </p:sp>
      <p:sp>
        <p:nvSpPr>
          <p:cNvPr id="312328" name="Rectangle 8"/>
          <p:cNvSpPr>
            <a:spLocks noChangeArrowheads="1"/>
          </p:cNvSpPr>
          <p:nvPr/>
        </p:nvSpPr>
        <p:spPr bwMode="auto">
          <a:xfrm>
            <a:off x="762000" y="1679575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71600" y="1600200"/>
            <a:ext cx="457200" cy="457200"/>
            <a:chOff x="864" y="1008"/>
            <a:chExt cx="288" cy="288"/>
          </a:xfrm>
        </p:grpSpPr>
        <p:sp>
          <p:nvSpPr>
            <p:cNvPr id="43043" name="Line 10"/>
            <p:cNvSpPr>
              <a:spLocks noChangeShapeType="1"/>
            </p:cNvSpPr>
            <p:nvPr/>
          </p:nvSpPr>
          <p:spPr bwMode="auto">
            <a:xfrm flipV="1">
              <a:off x="864" y="1248"/>
              <a:ext cx="288" cy="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4" name="Text Box 11"/>
            <p:cNvSpPr txBox="1">
              <a:spLocks noChangeArrowheads="1"/>
            </p:cNvSpPr>
            <p:nvPr/>
          </p:nvSpPr>
          <p:spPr bwMode="auto">
            <a:xfrm>
              <a:off x="864" y="1008"/>
              <a:ext cx="22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b="1">
                  <a:solidFill>
                    <a:schemeClr val="accent2"/>
                  </a:solidFill>
                  <a:latin typeface="Monotype Corsiva" charset="0"/>
                </a:rPr>
                <a:t>F</a:t>
              </a:r>
            </a:p>
          </p:txBody>
        </p:sp>
      </p:grpSp>
      <p:sp>
        <p:nvSpPr>
          <p:cNvPr id="312332" name="Rectangle 12"/>
          <p:cNvSpPr>
            <a:spLocks noChangeArrowheads="1"/>
          </p:cNvSpPr>
          <p:nvPr/>
        </p:nvSpPr>
        <p:spPr bwMode="auto">
          <a:xfrm>
            <a:off x="2286000" y="1677988"/>
            <a:ext cx="609600" cy="609600"/>
          </a:xfrm>
          <a:prstGeom prst="rect">
            <a:avLst/>
          </a:prstGeom>
          <a:gradFill rotWithShape="0">
            <a:gsLst>
              <a:gs pos="0">
                <a:srgbClr val="A50021"/>
              </a:gs>
              <a:gs pos="100000">
                <a:srgbClr val="4C000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r>
              <a:rPr lang="en-US">
                <a:solidFill>
                  <a:srgbClr val="FFFF99"/>
                </a:solidFill>
                <a:latin typeface="Arial Narrow" charset="0"/>
              </a:rPr>
              <a:t>M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066800" y="2792413"/>
            <a:ext cx="1524000" cy="484187"/>
            <a:chOff x="672" y="2256"/>
            <a:chExt cx="960" cy="305"/>
          </a:xfrm>
        </p:grpSpPr>
        <p:sp>
          <p:nvSpPr>
            <p:cNvPr id="43039" name="Line 14"/>
            <p:cNvSpPr>
              <a:spLocks noChangeShapeType="1"/>
            </p:cNvSpPr>
            <p:nvPr/>
          </p:nvSpPr>
          <p:spPr bwMode="auto">
            <a:xfrm>
              <a:off x="67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0" name="Line 15"/>
            <p:cNvSpPr>
              <a:spLocks noChangeShapeType="1"/>
            </p:cNvSpPr>
            <p:nvPr/>
          </p:nvSpPr>
          <p:spPr bwMode="auto">
            <a:xfrm>
              <a:off x="1632" y="2256"/>
              <a:ext cx="0" cy="192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1" name="Line 16"/>
            <p:cNvSpPr>
              <a:spLocks noChangeShapeType="1"/>
            </p:cNvSpPr>
            <p:nvPr/>
          </p:nvSpPr>
          <p:spPr bwMode="auto">
            <a:xfrm>
              <a:off x="672" y="2352"/>
              <a:ext cx="960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2" name="Text Box 17"/>
            <p:cNvSpPr txBox="1">
              <a:spLocks noChangeArrowheads="1"/>
            </p:cNvSpPr>
            <p:nvPr/>
          </p:nvSpPr>
          <p:spPr bwMode="auto">
            <a:xfrm>
              <a:off x="998" y="2311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b="1">
                  <a:solidFill>
                    <a:srgbClr val="A50021"/>
                  </a:solidFill>
                  <a:latin typeface="Arial Narrow" charset="0"/>
                </a:rPr>
                <a:t>d</a:t>
              </a: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85800" y="2360613"/>
            <a:ext cx="795338" cy="457200"/>
            <a:chOff x="432" y="2013"/>
            <a:chExt cx="501" cy="288"/>
          </a:xfrm>
        </p:grpSpPr>
        <p:sp>
          <p:nvSpPr>
            <p:cNvPr id="43037" name="Line 19"/>
            <p:cNvSpPr>
              <a:spLocks noChangeShapeType="1"/>
            </p:cNvSpPr>
            <p:nvPr/>
          </p:nvSpPr>
          <p:spPr bwMode="auto">
            <a:xfrm>
              <a:off x="432" y="2064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8" name="Text Box 20"/>
            <p:cNvSpPr txBox="1">
              <a:spLocks noChangeArrowheads="1"/>
            </p:cNvSpPr>
            <p:nvPr/>
          </p:nvSpPr>
          <p:spPr bwMode="auto">
            <a:xfrm>
              <a:off x="518" y="2013"/>
              <a:ext cx="4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baseline="-25000">
                  <a:solidFill>
                    <a:schemeClr val="accent2"/>
                  </a:solidFill>
                  <a:latin typeface="Monotype Corsiva" charset="0"/>
                </a:rPr>
                <a:t>i</a:t>
              </a:r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=0</a:t>
              </a: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2057400" y="2362200"/>
            <a:ext cx="1219200" cy="457200"/>
            <a:chOff x="432" y="2013"/>
            <a:chExt cx="480" cy="288"/>
          </a:xfrm>
        </p:grpSpPr>
        <p:sp>
          <p:nvSpPr>
            <p:cNvPr id="43035" name="Line 22"/>
            <p:cNvSpPr>
              <a:spLocks noChangeShapeType="1"/>
            </p:cNvSpPr>
            <p:nvPr/>
          </p:nvSpPr>
          <p:spPr bwMode="auto">
            <a:xfrm>
              <a:off x="432" y="2064"/>
              <a:ext cx="48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6" name="Text Box 23"/>
            <p:cNvSpPr txBox="1">
              <a:spLocks noChangeArrowheads="1"/>
            </p:cNvSpPr>
            <p:nvPr/>
          </p:nvSpPr>
          <p:spPr bwMode="auto">
            <a:xfrm>
              <a:off x="518" y="2013"/>
              <a:ext cx="15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chemeClr val="accent2"/>
                  </a:solidFill>
                  <a:latin typeface="Monotype Corsiva" charset="0"/>
                </a:rPr>
                <a:t>v</a:t>
              </a:r>
              <a:r>
                <a:rPr lang="en-US" baseline="-25000">
                  <a:solidFill>
                    <a:schemeClr val="accent2"/>
                  </a:solidFill>
                  <a:latin typeface="Monotype Corsiva" charset="0"/>
                </a:rPr>
                <a:t>f</a:t>
              </a:r>
              <a:endParaRPr lang="en-US">
                <a:solidFill>
                  <a:schemeClr val="accent2"/>
                </a:solidFill>
                <a:latin typeface="Monotype Corsiva" charset="0"/>
              </a:endParaRPr>
            </a:p>
          </p:txBody>
        </p:sp>
      </p:grpSp>
      <p:sp>
        <p:nvSpPr>
          <p:cNvPr id="312344" name="Line 24"/>
          <p:cNvSpPr>
            <a:spLocks noChangeShapeType="1"/>
          </p:cNvSpPr>
          <p:nvPr/>
        </p:nvSpPr>
        <p:spPr bwMode="auto">
          <a:xfrm>
            <a:off x="381000" y="2286000"/>
            <a:ext cx="3048000" cy="0"/>
          </a:xfrm>
          <a:prstGeom prst="line">
            <a:avLst/>
          </a:prstGeom>
          <a:noFill/>
          <a:ln w="5715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12345" name="Object 3"/>
          <p:cNvGraphicFramePr>
            <a:graphicFrameLocks noChangeAspect="1"/>
          </p:cNvGraphicFramePr>
          <p:nvPr/>
        </p:nvGraphicFramePr>
        <p:xfrm>
          <a:off x="5943600" y="3122613"/>
          <a:ext cx="2438400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71" name="Equation" r:id="rId5" imgW="1206360" imgH="393480" progId="Equation.3">
                  <p:embed/>
                </p:oleObj>
              </mc:Choice>
              <mc:Fallback>
                <p:oleObj name="Equation" r:id="rId5" imgW="1206360" imgH="393480" progId="Equation.3">
                  <p:embed/>
                  <p:pic>
                    <p:nvPicPr>
                      <p:cNvPr id="31234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3122613"/>
                        <a:ext cx="2438400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46" name="Object 4"/>
          <p:cNvGraphicFramePr>
            <a:graphicFrameLocks noChangeAspect="1"/>
          </p:cNvGraphicFramePr>
          <p:nvPr/>
        </p:nvGraphicFramePr>
        <p:xfrm>
          <a:off x="6477000" y="4038600"/>
          <a:ext cx="14478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72" name="Equation" r:id="rId7" imgW="698400" imgH="393480" progId="Equation.3">
                  <p:embed/>
                </p:oleObj>
              </mc:Choice>
              <mc:Fallback>
                <p:oleObj name="Equation" r:id="rId7" imgW="698400" imgH="393480" progId="Equation.3">
                  <p:embed/>
                  <p:pic>
                    <p:nvPicPr>
                      <p:cNvPr id="31234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038600"/>
                        <a:ext cx="144780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47" name="Object 5"/>
          <p:cNvGraphicFramePr>
            <a:graphicFrameLocks noChangeAspect="1"/>
          </p:cNvGraphicFramePr>
          <p:nvPr/>
        </p:nvGraphicFramePr>
        <p:xfrm>
          <a:off x="4953000" y="5248275"/>
          <a:ext cx="58578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73" name="Equation" r:id="rId9" imgW="304560" imgH="241200" progId="Equation.DSMT4">
                  <p:embed/>
                </p:oleObj>
              </mc:Choice>
              <mc:Fallback>
                <p:oleObj name="Equation" r:id="rId9" imgW="304560" imgH="241200" progId="Equation.DSMT4">
                  <p:embed/>
                  <p:pic>
                    <p:nvPicPr>
                      <p:cNvPr id="312347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5248275"/>
                        <a:ext cx="58578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348" name="Text Box 28"/>
          <p:cNvSpPr txBox="1">
            <a:spLocks noChangeArrowheads="1"/>
          </p:cNvSpPr>
          <p:nvPr/>
        </p:nvSpPr>
        <p:spPr bwMode="auto">
          <a:xfrm>
            <a:off x="304800" y="5227638"/>
            <a:ext cx="434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>
                <a:solidFill>
                  <a:schemeClr val="accent2"/>
                </a:solidFill>
                <a:latin typeface="Arial Narrow" charset="0"/>
              </a:rPr>
              <a:t>Solving the equation for </a:t>
            </a:r>
            <a:r>
              <a:rPr lang="en-US">
                <a:solidFill>
                  <a:schemeClr val="accent2"/>
                </a:solidFill>
                <a:latin typeface="Monotype Corsiva" charset="0"/>
              </a:rPr>
              <a:t>v</a:t>
            </a:r>
            <a:r>
              <a:rPr lang="en-US" baseline="-25000">
                <a:solidFill>
                  <a:schemeClr val="accent2"/>
                </a:solidFill>
                <a:latin typeface="Monotype Corsiva" charset="0"/>
              </a:rPr>
              <a:t>f</a:t>
            </a:r>
            <a:r>
              <a:rPr lang="en-US">
                <a:solidFill>
                  <a:schemeClr val="accent2"/>
                </a:solidFill>
                <a:latin typeface="Arial Narrow" charset="0"/>
              </a:rPr>
              <a:t>, we obtain </a:t>
            </a:r>
          </a:p>
        </p:txBody>
      </p:sp>
      <p:graphicFrame>
        <p:nvGraphicFramePr>
          <p:cNvPr id="31234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645103"/>
              </p:ext>
            </p:extLst>
          </p:nvPr>
        </p:nvGraphicFramePr>
        <p:xfrm>
          <a:off x="4025900" y="2163763"/>
          <a:ext cx="912813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74" name="Equation" r:id="rId11" imgW="457200" imgH="241300" progId="Equation.DSMT4">
                  <p:embed/>
                </p:oleObj>
              </mc:Choice>
              <mc:Fallback>
                <p:oleObj name="Equation" r:id="rId11" imgW="457200" imgH="241300" progId="Equation.DSMT4">
                  <p:embed/>
                  <p:pic>
                    <p:nvPicPr>
                      <p:cNvPr id="312349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5900" y="2163763"/>
                        <a:ext cx="912813" cy="503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50" name="Object 7"/>
          <p:cNvGraphicFramePr>
            <a:graphicFrameLocks noChangeAspect="1"/>
          </p:cNvGraphicFramePr>
          <p:nvPr/>
        </p:nvGraphicFramePr>
        <p:xfrm>
          <a:off x="4902200" y="2144713"/>
          <a:ext cx="15732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75" name="Equation" r:id="rId13" imgW="787400" imgH="368300" progId="Equation.DSMT4">
                  <p:embed/>
                </p:oleObj>
              </mc:Choice>
              <mc:Fallback>
                <p:oleObj name="Equation" r:id="rId13" imgW="787400" imgH="368300" progId="Equation.DSMT4">
                  <p:embed/>
                  <p:pic>
                    <p:nvPicPr>
                      <p:cNvPr id="31235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2144713"/>
                        <a:ext cx="1573213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51" name="Object 8"/>
          <p:cNvGraphicFramePr>
            <a:graphicFrameLocks noChangeAspect="1"/>
          </p:cNvGraphicFramePr>
          <p:nvPr/>
        </p:nvGraphicFramePr>
        <p:xfrm>
          <a:off x="6477000" y="2289175"/>
          <a:ext cx="266382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76" name="Equation" r:id="rId15" imgW="1333440" imgH="253800" progId="Equation.DSMT4">
                  <p:embed/>
                </p:oleObj>
              </mc:Choice>
              <mc:Fallback>
                <p:oleObj name="Equation" r:id="rId15" imgW="1333440" imgH="253800" progId="Equation.DSMT4">
                  <p:embed/>
                  <p:pic>
                    <p:nvPicPr>
                      <p:cNvPr id="312351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2289175"/>
                        <a:ext cx="2663825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52" name="Object 9"/>
          <p:cNvGraphicFramePr>
            <a:graphicFrameLocks noChangeAspect="1"/>
          </p:cNvGraphicFramePr>
          <p:nvPr/>
        </p:nvGraphicFramePr>
        <p:xfrm>
          <a:off x="5562600" y="5043488"/>
          <a:ext cx="1001713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77" name="Equation" r:id="rId17" imgW="520560" imgH="444240" progId="Equation.DSMT4">
                  <p:embed/>
                </p:oleObj>
              </mc:Choice>
              <mc:Fallback>
                <p:oleObj name="Equation" r:id="rId17" imgW="520560" imgH="444240" progId="Equation.DSMT4">
                  <p:embed/>
                  <p:pic>
                    <p:nvPicPr>
                      <p:cNvPr id="312352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5043488"/>
                        <a:ext cx="1001713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53" name="Object 10"/>
          <p:cNvGraphicFramePr>
            <a:graphicFrameLocks noChangeAspect="1"/>
          </p:cNvGraphicFramePr>
          <p:nvPr/>
        </p:nvGraphicFramePr>
        <p:xfrm>
          <a:off x="6270625" y="5043488"/>
          <a:ext cx="2416175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178" name="Equation" r:id="rId19" imgW="1257120" imgH="444240" progId="Equation.DSMT4">
                  <p:embed/>
                </p:oleObj>
              </mc:Choice>
              <mc:Fallback>
                <p:oleObj name="Equation" r:id="rId19" imgW="1257120" imgH="444240" progId="Equation.DSMT4">
                  <p:embed/>
                  <p:pic>
                    <p:nvPicPr>
                      <p:cNvPr id="31235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25" y="5043488"/>
                        <a:ext cx="2416175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99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8575">
                            <a:solidFill>
                              <a:srgbClr val="A5002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1103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2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2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2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12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12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12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12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12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12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1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2323" grpId="0" animBg="1" autoUpdateAnimBg="0"/>
      <p:bldP spid="312324" grpId="0"/>
      <p:bldP spid="312325" grpId="0"/>
      <p:bldP spid="312327" grpId="0"/>
      <p:bldP spid="312328" grpId="0" animBg="1" autoUpdateAnimBg="0"/>
      <p:bldP spid="312332" grpId="0" animBg="1" autoUpdateAnimBg="0"/>
      <p:bldP spid="312344" grpId="0" animBg="1"/>
      <p:bldP spid="3123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9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March 29, 2021</a:t>
            </a:r>
          </a:p>
        </p:txBody>
      </p:sp>
      <p:sp>
        <p:nvSpPr>
          <p:cNvPr id="44040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40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94C8187-1C55-9543-BA1C-63FD3CD504B0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8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13379" name="Text Box 3"/>
          <p:cNvSpPr txBox="1">
            <a:spLocks noChangeArrowheads="1"/>
          </p:cNvSpPr>
          <p:nvPr/>
        </p:nvSpPr>
        <p:spPr bwMode="auto">
          <a:xfrm>
            <a:off x="266700" y="728662"/>
            <a:ext cx="87010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3399"/>
                </a:solidFill>
                <a:latin typeface="Arial Narrow" charset="0"/>
              </a:rPr>
              <a:t>The mass of the space probe is 474-kg, and its initial speed is 275 m/s.  If the 56.0-mN force acts on the probe parallel through a displacement of 2.42</a:t>
            </a:r>
            <a:r>
              <a:rPr lang="en-US" dirty="0">
                <a:solidFill>
                  <a:srgbClr val="333399"/>
                </a:solidFill>
                <a:latin typeface="Arial Narrow" charset="0"/>
                <a:cs typeface="Arial" charset="0"/>
              </a:rPr>
              <a:t>×10</a:t>
            </a:r>
            <a:r>
              <a:rPr lang="en-US" baseline="30000" dirty="0">
                <a:solidFill>
                  <a:srgbClr val="333399"/>
                </a:solidFill>
                <a:latin typeface="Arial Narrow" charset="0"/>
                <a:cs typeface="Arial" charset="0"/>
              </a:rPr>
              <a:t>9</a:t>
            </a:r>
            <a:r>
              <a:rPr lang="en-US" dirty="0">
                <a:solidFill>
                  <a:srgbClr val="333399"/>
                </a:solidFill>
                <a:latin typeface="Arial Narrow" charset="0"/>
                <a:cs typeface="Arial" charset="0"/>
              </a:rPr>
              <a:t>m, what is its final speed?</a:t>
            </a:r>
          </a:p>
        </p:txBody>
      </p:sp>
      <p:pic>
        <p:nvPicPr>
          <p:cNvPr id="613380" name="Picture 4" descr="afg0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8229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r>
              <a:rPr lang="en-US">
                <a:latin typeface="Arial Narrow" charset="0"/>
                <a:ea typeface="ＭＳ Ｐゴシック" charset="0"/>
                <a:cs typeface="ＭＳ Ｐゴシック" charset="0"/>
              </a:rPr>
              <a:t>Ex.  Deep Space 1</a:t>
            </a:r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3300413" y="5192713"/>
          <a:ext cx="5667375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86" name="Equation" r:id="rId5" imgW="3594100" imgH="330200" progId="Equation.DSMT4">
                  <p:embed/>
                </p:oleObj>
              </mc:Choice>
              <mc:Fallback>
                <p:oleObj name="Equation" r:id="rId5" imgW="3594100" imgH="330200" progId="Equation.DSMT4">
                  <p:embed/>
                  <p:pic>
                    <p:nvPicPr>
                      <p:cNvPr id="2560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5192713"/>
                        <a:ext cx="5667375" cy="522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76200" y="4378325"/>
          <a:ext cx="2513013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87" name="Equation" r:id="rId7" imgW="1091880" imgH="304560" progId="Equation.DSMT4">
                  <p:embed/>
                </p:oleObj>
              </mc:Choice>
              <mc:Fallback>
                <p:oleObj name="Equation" r:id="rId7" imgW="1091880" imgH="304560" progId="Equation.DSMT4">
                  <p:embed/>
                  <p:pic>
                    <p:nvPicPr>
                      <p:cNvPr id="2560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4378325"/>
                        <a:ext cx="2513013" cy="70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4"/>
          <p:cNvGraphicFramePr>
            <a:graphicFrameLocks noChangeAspect="1"/>
          </p:cNvGraphicFramePr>
          <p:nvPr/>
        </p:nvGraphicFramePr>
        <p:xfrm>
          <a:off x="5029200" y="5715000"/>
          <a:ext cx="2286000" cy="66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88" name="Equation" r:id="rId9" imgW="825480" imgH="241200" progId="Equation.DSMT4">
                  <p:embed/>
                </p:oleObj>
              </mc:Choice>
              <mc:Fallback>
                <p:oleObj name="Equation" r:id="rId9" imgW="825480" imgH="241200" progId="Equation.DSMT4">
                  <p:embed/>
                  <p:pic>
                    <p:nvPicPr>
                      <p:cNvPr id="2560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715000"/>
                        <a:ext cx="2286000" cy="66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11" name="Object 5"/>
          <p:cNvGraphicFramePr>
            <a:graphicFrameLocks noChangeAspect="1"/>
          </p:cNvGraphicFramePr>
          <p:nvPr/>
        </p:nvGraphicFramePr>
        <p:xfrm>
          <a:off x="2590800" y="4476750"/>
          <a:ext cx="1928813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89" name="Equation" r:id="rId11" imgW="838080" imgH="241200" progId="Equation.DSMT4">
                  <p:embed/>
                </p:oleObj>
              </mc:Choice>
              <mc:Fallback>
                <p:oleObj name="Equation" r:id="rId11" imgW="838080" imgH="241200" progId="Equation.DSMT4">
                  <p:embed/>
                  <p:pic>
                    <p:nvPicPr>
                      <p:cNvPr id="2561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476750"/>
                        <a:ext cx="1928813" cy="55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>
            <a:spLocks noChangeArrowheads="1"/>
          </p:cNvSpPr>
          <p:nvPr/>
        </p:nvSpPr>
        <p:spPr bwMode="auto">
          <a:xfrm>
            <a:off x="4724400" y="4478338"/>
            <a:ext cx="990600" cy="550862"/>
          </a:xfrm>
          <a:prstGeom prst="rightArrow">
            <a:avLst>
              <a:gd name="adj1" fmla="val 50000"/>
              <a:gd name="adj2" fmla="val 50002"/>
            </a:avLst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Arial Narrow" charset="0"/>
              </a:rPr>
              <a:t>Solve for v</a:t>
            </a:r>
            <a:r>
              <a:rPr lang="en-US" sz="1200" baseline="-25000">
                <a:solidFill>
                  <a:srgbClr val="FF0000"/>
                </a:solidFill>
                <a:latin typeface="Arial Narrow" charset="0"/>
              </a:rPr>
              <a:t>f</a:t>
            </a:r>
          </a:p>
        </p:txBody>
      </p:sp>
      <p:graphicFrame>
        <p:nvGraphicFramePr>
          <p:cNvPr id="25612" name="Object 6"/>
          <p:cNvGraphicFramePr>
            <a:graphicFrameLocks noChangeAspect="1"/>
          </p:cNvGraphicFramePr>
          <p:nvPr/>
        </p:nvGraphicFramePr>
        <p:xfrm>
          <a:off x="0" y="5181600"/>
          <a:ext cx="309403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490" name="Equation" r:id="rId13" imgW="1841400" imgH="317160" progId="Equation.DSMT4">
                  <p:embed/>
                </p:oleObj>
              </mc:Choice>
              <mc:Fallback>
                <p:oleObj name="Equation" r:id="rId13" imgW="1841400" imgH="317160" progId="Equation.DSMT4">
                  <p:embed/>
                  <p:pic>
                    <p:nvPicPr>
                      <p:cNvPr id="25612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181600"/>
                        <a:ext cx="3094038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694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3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3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3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3379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66"/>
                </a:solidFill>
                <a:latin typeface="Arial Narrow" charset="0"/>
              </a:rPr>
              <a:t>Monday, March 29, 2021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nl-NL" sz="1400">
                <a:solidFill>
                  <a:srgbClr val="003300"/>
                </a:solidFill>
                <a:latin typeface="Arial Narrow" charset="0"/>
              </a:rPr>
              <a:t>PHYS 1443-003, Spring 2021                    Dr. Jaehoon Yu</a:t>
            </a:r>
            <a:endParaRPr lang="en-US" sz="1400">
              <a:solidFill>
                <a:srgbClr val="003300"/>
              </a:solidFill>
              <a:latin typeface="Arial Narrow" charset="0"/>
            </a:endParaRP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B59C816-1328-964D-AFD1-05A3E7DBFD83}" type="slidenum">
              <a:rPr lang="en-US" sz="1400">
                <a:solidFill>
                  <a:srgbClr val="A50021"/>
                </a:solidFill>
                <a:latin typeface="Arial Narrow" charset="0"/>
              </a:rPr>
              <a:pPr eaLnBrk="1" hangingPunct="1"/>
              <a:t>9</a:t>
            </a:fld>
            <a:endParaRPr lang="en-US" sz="1400">
              <a:solidFill>
                <a:srgbClr val="A50021"/>
              </a:solidFill>
              <a:latin typeface="Arial Narrow" charset="0"/>
            </a:endParaRPr>
          </a:p>
        </p:txBody>
      </p:sp>
      <p:sp>
        <p:nvSpPr>
          <p:cNvPr id="621571" name="Text Box 3"/>
          <p:cNvSpPr txBox="1">
            <a:spLocks noChangeArrowheads="1"/>
          </p:cNvSpPr>
          <p:nvPr/>
        </p:nvSpPr>
        <p:spPr bwMode="auto">
          <a:xfrm>
            <a:off x="311150" y="838200"/>
            <a:ext cx="48704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A satellite is moving about the earth in a circular orbit and an elliptical orbit.  For these two orbits, determine whether the kinetic energy of the satellite changes during the motion.</a:t>
            </a:r>
          </a:p>
        </p:txBody>
      </p:sp>
      <p:pic>
        <p:nvPicPr>
          <p:cNvPr id="46086" name="Picture 4" descr="afg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371600"/>
            <a:ext cx="327342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sz="4000">
                <a:latin typeface="Arial Narrow" charset="0"/>
                <a:ea typeface="ＭＳ Ｐゴシック" charset="0"/>
                <a:cs typeface="ＭＳ Ｐゴシック" charset="0"/>
              </a:rPr>
              <a:t>Ex.  Satellite Motion and Work By the Gravity</a:t>
            </a:r>
          </a:p>
        </p:txBody>
      </p:sp>
      <p:sp>
        <p:nvSpPr>
          <p:cNvPr id="621574" name="Text Box 6"/>
          <p:cNvSpPr txBox="1">
            <a:spLocks noChangeArrowheads="1"/>
          </p:cNvSpPr>
          <p:nvPr/>
        </p:nvSpPr>
        <p:spPr bwMode="auto">
          <a:xfrm>
            <a:off x="381000" y="2667000"/>
            <a:ext cx="2209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For a circular orbit</a:t>
            </a:r>
          </a:p>
        </p:txBody>
      </p:sp>
      <p:sp>
        <p:nvSpPr>
          <p:cNvPr id="621575" name="Text Box 7"/>
          <p:cNvSpPr txBox="1">
            <a:spLocks noChangeArrowheads="1"/>
          </p:cNvSpPr>
          <p:nvPr/>
        </p:nvSpPr>
        <p:spPr bwMode="auto">
          <a:xfrm>
            <a:off x="381000" y="4346575"/>
            <a:ext cx="251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333399"/>
                </a:solidFill>
                <a:latin typeface="Arial Narrow" charset="0"/>
              </a:rPr>
              <a:t>For an elliptical orbit </a:t>
            </a:r>
          </a:p>
        </p:txBody>
      </p:sp>
      <p:sp>
        <p:nvSpPr>
          <p:cNvPr id="621576" name="Rectangle 8"/>
          <p:cNvSpPr>
            <a:spLocks noChangeArrowheads="1"/>
          </p:cNvSpPr>
          <p:nvPr/>
        </p:nvSpPr>
        <p:spPr bwMode="auto">
          <a:xfrm>
            <a:off x="4953000" y="4114800"/>
            <a:ext cx="41910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1577" name="Rectangle 9"/>
          <p:cNvSpPr>
            <a:spLocks noChangeArrowheads="1"/>
          </p:cNvSpPr>
          <p:nvPr/>
        </p:nvSpPr>
        <p:spPr bwMode="auto">
          <a:xfrm>
            <a:off x="4953000" y="1371600"/>
            <a:ext cx="4191000" cy="2743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621578" name="Text Box 10"/>
          <p:cNvSpPr txBox="1">
            <a:spLocks noChangeArrowheads="1"/>
          </p:cNvSpPr>
          <p:nvPr/>
        </p:nvSpPr>
        <p:spPr bwMode="auto">
          <a:xfrm>
            <a:off x="2590800" y="26670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Arial Narrow" charset="0"/>
              </a:rPr>
              <a:t>No change!</a:t>
            </a:r>
          </a:p>
        </p:txBody>
      </p:sp>
      <p:sp>
        <p:nvSpPr>
          <p:cNvPr id="621579" name="Text Box 11"/>
          <p:cNvSpPr txBox="1">
            <a:spLocks noChangeArrowheads="1"/>
          </p:cNvSpPr>
          <p:nvPr/>
        </p:nvSpPr>
        <p:spPr bwMode="auto">
          <a:xfrm>
            <a:off x="4114800" y="2667000"/>
            <a:ext cx="129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3399"/>
                </a:solidFill>
                <a:latin typeface="Arial Narrow" charset="0"/>
              </a:rPr>
              <a:t>Why not?</a:t>
            </a:r>
          </a:p>
        </p:txBody>
      </p:sp>
      <p:sp>
        <p:nvSpPr>
          <p:cNvPr id="621580" name="Text Box 12"/>
          <p:cNvSpPr txBox="1">
            <a:spLocks noChangeArrowheads="1"/>
          </p:cNvSpPr>
          <p:nvPr/>
        </p:nvSpPr>
        <p:spPr bwMode="auto">
          <a:xfrm>
            <a:off x="381000" y="3159125"/>
            <a:ext cx="48704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CC"/>
                </a:solidFill>
                <a:latin typeface="Arial Narrow" charset="0"/>
              </a:rPr>
              <a:t>Gravitational force is the only external force but it is perpendicular to the displacement.  So no work.</a:t>
            </a:r>
          </a:p>
        </p:txBody>
      </p:sp>
      <p:sp>
        <p:nvSpPr>
          <p:cNvPr id="621581" name="Text Box 13"/>
          <p:cNvSpPr txBox="1">
            <a:spLocks noChangeArrowheads="1"/>
          </p:cNvSpPr>
          <p:nvPr/>
        </p:nvSpPr>
        <p:spPr bwMode="auto">
          <a:xfrm>
            <a:off x="2819400" y="4346575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FF0000"/>
                </a:solidFill>
                <a:latin typeface="Arial Narrow" charset="0"/>
              </a:rPr>
              <a:t>Changes!</a:t>
            </a:r>
          </a:p>
        </p:txBody>
      </p:sp>
      <p:sp>
        <p:nvSpPr>
          <p:cNvPr id="621582" name="Text Box 14"/>
          <p:cNvSpPr txBox="1">
            <a:spLocks noChangeArrowheads="1"/>
          </p:cNvSpPr>
          <p:nvPr/>
        </p:nvSpPr>
        <p:spPr bwMode="auto">
          <a:xfrm>
            <a:off x="4191000" y="4346575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333399"/>
                </a:solidFill>
                <a:latin typeface="Arial Narrow" charset="0"/>
              </a:rPr>
              <a:t>Why?</a:t>
            </a:r>
          </a:p>
        </p:txBody>
      </p:sp>
      <p:sp>
        <p:nvSpPr>
          <p:cNvPr id="621583" name="Text Box 15"/>
          <p:cNvSpPr txBox="1">
            <a:spLocks noChangeArrowheads="1"/>
          </p:cNvSpPr>
          <p:nvPr/>
        </p:nvSpPr>
        <p:spPr bwMode="auto">
          <a:xfrm>
            <a:off x="381000" y="4803775"/>
            <a:ext cx="48704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CC00CC"/>
                </a:solidFill>
                <a:latin typeface="Arial Narrow" charset="0"/>
              </a:rPr>
              <a:t>Gravitational force is the only external force but its angle with respect to the displacement varies.  So it performs work. </a:t>
            </a:r>
          </a:p>
        </p:txBody>
      </p:sp>
    </p:spTree>
    <p:extLst>
      <p:ext uri="{BB962C8B-B14F-4D97-AF65-F5344CB8AC3E}">
        <p14:creationId xmlns:p14="http://schemas.microsoft.com/office/powerpoint/2010/main" val="360197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21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21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2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2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2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6215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2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2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1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71" grpId="0"/>
      <p:bldP spid="621574" grpId="0"/>
      <p:bldP spid="621575" grpId="0"/>
      <p:bldP spid="621576" grpId="0" animBg="1"/>
      <p:bldP spid="621577" grpId="0" animBg="1"/>
      <p:bldP spid="621578" grpId="0"/>
      <p:bldP spid="621579" grpId="0"/>
      <p:bldP spid="621580" grpId="0"/>
      <p:bldP spid="621581" grpId="0"/>
      <p:bldP spid="621582" grpId="0"/>
      <p:bldP spid="621583" grpId="0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54034</TotalTime>
  <Words>1887</Words>
  <Application>Microsoft Macintosh PowerPoint</Application>
  <PresentationFormat>On-screen Show (4:3)</PresentationFormat>
  <Paragraphs>233</Paragraphs>
  <Slides>18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Narrow</vt:lpstr>
      <vt:lpstr>Lucida Calligraphy</vt:lpstr>
      <vt:lpstr>Monotype Corsiva</vt:lpstr>
      <vt:lpstr>Symbol</vt:lpstr>
      <vt:lpstr>Times New Roman</vt:lpstr>
      <vt:lpstr>phys1443-spring02</vt:lpstr>
      <vt:lpstr>Equation</vt:lpstr>
      <vt:lpstr>Clip</vt:lpstr>
      <vt:lpstr>PHYS 1443 – Section 003 Lecture #13</vt:lpstr>
      <vt:lpstr>Announcements</vt:lpstr>
      <vt:lpstr>Reminder - SP #5: Comparing Fundamental Forces</vt:lpstr>
      <vt:lpstr>Kinetic Energy and Work-Kinetic Energy Theorem</vt:lpstr>
      <vt:lpstr>Work-Kinetic Energy Theorem</vt:lpstr>
      <vt:lpstr>Work and Kinetic Energy</vt:lpstr>
      <vt:lpstr>Example for Work-KE Theorem</vt:lpstr>
      <vt:lpstr>Ex.  Deep Space 1</vt:lpstr>
      <vt:lpstr>Ex.  Satellite Motion and Work By the Gravity</vt:lpstr>
      <vt:lpstr>Work and Energy Involving Kinetic Friction</vt:lpstr>
      <vt:lpstr>Example of Work Under Friction</vt:lpstr>
      <vt:lpstr>Ex. Downhill Skiing</vt:lpstr>
      <vt:lpstr>Ex. Now with the X component</vt:lpstr>
      <vt:lpstr>Potential Energy &amp; Conservation of Mechanical Energy</vt:lpstr>
      <vt:lpstr>Gravitational Potential Energy</vt:lpstr>
      <vt:lpstr>Ex. A Gymnast on a Trampoline</vt:lpstr>
      <vt:lpstr>Ex.  Continued</vt:lpstr>
      <vt:lpstr>Conservative Forces and Potential Energy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Yu, Jaehoon</cp:lastModifiedBy>
  <cp:revision>1225</cp:revision>
  <dcterms:created xsi:type="dcterms:W3CDTF">2012-01-19T04:21:20Z</dcterms:created>
  <dcterms:modified xsi:type="dcterms:W3CDTF">2021-03-29T20:55:05Z</dcterms:modified>
</cp:coreProperties>
</file>