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391" r:id="rId2"/>
    <p:sldId id="660" r:id="rId3"/>
    <p:sldId id="661" r:id="rId4"/>
    <p:sldId id="662" r:id="rId5"/>
    <p:sldId id="663" r:id="rId6"/>
    <p:sldId id="664" r:id="rId7"/>
    <p:sldId id="665" r:id="rId8"/>
    <p:sldId id="666" r:id="rId9"/>
    <p:sldId id="667" r:id="rId10"/>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CC6600"/>
    <a:srgbClr val="660066"/>
    <a:srgbClr val="99FFCC"/>
    <a:srgbClr val="FFFFCC"/>
    <a:srgbClr val="FF0066"/>
    <a:srgbClr val="0033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470"/>
    <p:restoredTop sz="94660"/>
  </p:normalViewPr>
  <p:slideViewPr>
    <p:cSldViewPr>
      <p:cViewPr varScale="1">
        <p:scale>
          <a:sx n="137" d="100"/>
          <a:sy n="137" d="100"/>
        </p:scale>
        <p:origin x="688"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4.wmf"/><Relationship Id="rId7" Type="http://schemas.openxmlformats.org/officeDocument/2006/relationships/image" Target="../media/image8.wmf"/><Relationship Id="rId12" Type="http://schemas.openxmlformats.org/officeDocument/2006/relationships/image" Target="../media/image13.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11" Type="http://schemas.openxmlformats.org/officeDocument/2006/relationships/image" Target="../media/image12.wmf"/><Relationship Id="rId5" Type="http://schemas.openxmlformats.org/officeDocument/2006/relationships/image" Target="../media/image6.wmf"/><Relationship Id="rId10" Type="http://schemas.openxmlformats.org/officeDocument/2006/relationships/image" Target="../media/image11.wmf"/><Relationship Id="rId4" Type="http://schemas.openxmlformats.org/officeDocument/2006/relationships/image" Target="../media/image5.wmf"/><Relationship Id="rId9"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21.wmf"/><Relationship Id="rId13" Type="http://schemas.openxmlformats.org/officeDocument/2006/relationships/image" Target="../media/image26.wmf"/><Relationship Id="rId18" Type="http://schemas.openxmlformats.org/officeDocument/2006/relationships/image" Target="../media/image31.wmf"/><Relationship Id="rId3" Type="http://schemas.openxmlformats.org/officeDocument/2006/relationships/image" Target="../media/image16.wmf"/><Relationship Id="rId7" Type="http://schemas.openxmlformats.org/officeDocument/2006/relationships/image" Target="../media/image20.wmf"/><Relationship Id="rId12" Type="http://schemas.openxmlformats.org/officeDocument/2006/relationships/image" Target="../media/image25.emf"/><Relationship Id="rId17" Type="http://schemas.openxmlformats.org/officeDocument/2006/relationships/image" Target="../media/image30.wmf"/><Relationship Id="rId2" Type="http://schemas.openxmlformats.org/officeDocument/2006/relationships/image" Target="../media/image15.wmf"/><Relationship Id="rId16" Type="http://schemas.openxmlformats.org/officeDocument/2006/relationships/image" Target="../media/image29.wmf"/><Relationship Id="rId20" Type="http://schemas.openxmlformats.org/officeDocument/2006/relationships/image" Target="../media/image33.emf"/><Relationship Id="rId1" Type="http://schemas.openxmlformats.org/officeDocument/2006/relationships/image" Target="../media/image14.wmf"/><Relationship Id="rId6" Type="http://schemas.openxmlformats.org/officeDocument/2006/relationships/image" Target="../media/image19.wmf"/><Relationship Id="rId11" Type="http://schemas.openxmlformats.org/officeDocument/2006/relationships/image" Target="../media/image24.wmf"/><Relationship Id="rId5" Type="http://schemas.openxmlformats.org/officeDocument/2006/relationships/image" Target="../media/image18.wmf"/><Relationship Id="rId15" Type="http://schemas.openxmlformats.org/officeDocument/2006/relationships/image" Target="../media/image28.wmf"/><Relationship Id="rId10" Type="http://schemas.openxmlformats.org/officeDocument/2006/relationships/image" Target="../media/image23.wmf"/><Relationship Id="rId19" Type="http://schemas.openxmlformats.org/officeDocument/2006/relationships/image" Target="../media/image32.wmf"/><Relationship Id="rId4" Type="http://schemas.openxmlformats.org/officeDocument/2006/relationships/image" Target="../media/image17.wmf"/><Relationship Id="rId9" Type="http://schemas.openxmlformats.org/officeDocument/2006/relationships/image" Target="../media/image22.wmf"/><Relationship Id="rId14" Type="http://schemas.openxmlformats.org/officeDocument/2006/relationships/image" Target="../media/image2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37.emf"/><Relationship Id="rId7" Type="http://schemas.openxmlformats.org/officeDocument/2006/relationships/image" Target="../media/image41.wmf"/><Relationship Id="rId2" Type="http://schemas.openxmlformats.org/officeDocument/2006/relationships/image" Target="../media/image36.wmf"/><Relationship Id="rId1" Type="http://schemas.openxmlformats.org/officeDocument/2006/relationships/image" Target="../media/image35.wmf"/><Relationship Id="rId6" Type="http://schemas.openxmlformats.org/officeDocument/2006/relationships/image" Target="../media/image40.wmf"/><Relationship Id="rId5" Type="http://schemas.openxmlformats.org/officeDocument/2006/relationships/image" Target="../media/image39.wmf"/><Relationship Id="rId4" Type="http://schemas.openxmlformats.org/officeDocument/2006/relationships/image" Target="../media/image38.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50.wmf"/><Relationship Id="rId13" Type="http://schemas.openxmlformats.org/officeDocument/2006/relationships/image" Target="../media/image55.wmf"/><Relationship Id="rId3" Type="http://schemas.openxmlformats.org/officeDocument/2006/relationships/image" Target="../media/image45.wmf"/><Relationship Id="rId7" Type="http://schemas.openxmlformats.org/officeDocument/2006/relationships/image" Target="../media/image49.wmf"/><Relationship Id="rId12" Type="http://schemas.openxmlformats.org/officeDocument/2006/relationships/image" Target="../media/image54.wmf"/><Relationship Id="rId2" Type="http://schemas.openxmlformats.org/officeDocument/2006/relationships/image" Target="../media/image44.wmf"/><Relationship Id="rId16" Type="http://schemas.openxmlformats.org/officeDocument/2006/relationships/image" Target="../media/image58.wmf"/><Relationship Id="rId1" Type="http://schemas.openxmlformats.org/officeDocument/2006/relationships/image" Target="../media/image43.wmf"/><Relationship Id="rId6" Type="http://schemas.openxmlformats.org/officeDocument/2006/relationships/image" Target="../media/image48.wmf"/><Relationship Id="rId11" Type="http://schemas.openxmlformats.org/officeDocument/2006/relationships/image" Target="../media/image53.wmf"/><Relationship Id="rId5" Type="http://schemas.openxmlformats.org/officeDocument/2006/relationships/image" Target="../media/image47.wmf"/><Relationship Id="rId15" Type="http://schemas.openxmlformats.org/officeDocument/2006/relationships/image" Target="../media/image57.wmf"/><Relationship Id="rId10" Type="http://schemas.openxmlformats.org/officeDocument/2006/relationships/image" Target="../media/image52.wmf"/><Relationship Id="rId4" Type="http://schemas.openxmlformats.org/officeDocument/2006/relationships/image" Target="../media/image46.wmf"/><Relationship Id="rId9" Type="http://schemas.openxmlformats.org/officeDocument/2006/relationships/image" Target="../media/image51.wmf"/><Relationship Id="rId14" Type="http://schemas.openxmlformats.org/officeDocument/2006/relationships/image" Target="../media/image56.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66.wmf"/><Relationship Id="rId3" Type="http://schemas.openxmlformats.org/officeDocument/2006/relationships/image" Target="../media/image61.emf"/><Relationship Id="rId7" Type="http://schemas.openxmlformats.org/officeDocument/2006/relationships/image" Target="../media/image65.wmf"/><Relationship Id="rId12" Type="http://schemas.openxmlformats.org/officeDocument/2006/relationships/image" Target="../media/image70.wmf"/><Relationship Id="rId2" Type="http://schemas.openxmlformats.org/officeDocument/2006/relationships/image" Target="../media/image60.wmf"/><Relationship Id="rId1" Type="http://schemas.openxmlformats.org/officeDocument/2006/relationships/image" Target="../media/image59.wmf"/><Relationship Id="rId6" Type="http://schemas.openxmlformats.org/officeDocument/2006/relationships/image" Target="../media/image64.wmf"/><Relationship Id="rId11" Type="http://schemas.openxmlformats.org/officeDocument/2006/relationships/image" Target="../media/image69.wmf"/><Relationship Id="rId5" Type="http://schemas.openxmlformats.org/officeDocument/2006/relationships/image" Target="../media/image63.wmf"/><Relationship Id="rId10" Type="http://schemas.openxmlformats.org/officeDocument/2006/relationships/image" Target="../media/image68.wmf"/><Relationship Id="rId4" Type="http://schemas.openxmlformats.org/officeDocument/2006/relationships/image" Target="../media/image62.wmf"/><Relationship Id="rId9" Type="http://schemas.openxmlformats.org/officeDocument/2006/relationships/image" Target="../media/image67.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78.wmf"/><Relationship Id="rId13" Type="http://schemas.openxmlformats.org/officeDocument/2006/relationships/image" Target="../media/image83.wmf"/><Relationship Id="rId18" Type="http://schemas.openxmlformats.org/officeDocument/2006/relationships/image" Target="../media/image88.wmf"/><Relationship Id="rId3" Type="http://schemas.openxmlformats.org/officeDocument/2006/relationships/image" Target="../media/image73.wmf"/><Relationship Id="rId21" Type="http://schemas.openxmlformats.org/officeDocument/2006/relationships/image" Target="../media/image91.wmf"/><Relationship Id="rId7" Type="http://schemas.openxmlformats.org/officeDocument/2006/relationships/image" Target="../media/image77.wmf"/><Relationship Id="rId12" Type="http://schemas.openxmlformats.org/officeDocument/2006/relationships/image" Target="../media/image82.wmf"/><Relationship Id="rId17" Type="http://schemas.openxmlformats.org/officeDocument/2006/relationships/image" Target="../media/image87.wmf"/><Relationship Id="rId2" Type="http://schemas.openxmlformats.org/officeDocument/2006/relationships/image" Target="../media/image72.wmf"/><Relationship Id="rId16" Type="http://schemas.openxmlformats.org/officeDocument/2006/relationships/image" Target="../media/image86.wmf"/><Relationship Id="rId20" Type="http://schemas.openxmlformats.org/officeDocument/2006/relationships/image" Target="../media/image90.wmf"/><Relationship Id="rId1" Type="http://schemas.openxmlformats.org/officeDocument/2006/relationships/image" Target="../media/image71.wmf"/><Relationship Id="rId6" Type="http://schemas.openxmlformats.org/officeDocument/2006/relationships/image" Target="../media/image76.wmf"/><Relationship Id="rId11" Type="http://schemas.openxmlformats.org/officeDocument/2006/relationships/image" Target="../media/image81.wmf"/><Relationship Id="rId5" Type="http://schemas.openxmlformats.org/officeDocument/2006/relationships/image" Target="../media/image75.wmf"/><Relationship Id="rId15" Type="http://schemas.openxmlformats.org/officeDocument/2006/relationships/image" Target="../media/image85.wmf"/><Relationship Id="rId10" Type="http://schemas.openxmlformats.org/officeDocument/2006/relationships/image" Target="../media/image80.wmf"/><Relationship Id="rId19" Type="http://schemas.openxmlformats.org/officeDocument/2006/relationships/image" Target="../media/image89.wmf"/><Relationship Id="rId4" Type="http://schemas.openxmlformats.org/officeDocument/2006/relationships/image" Target="../media/image74.wmf"/><Relationship Id="rId9" Type="http://schemas.openxmlformats.org/officeDocument/2006/relationships/image" Target="../media/image79.wmf"/><Relationship Id="rId14" Type="http://schemas.openxmlformats.org/officeDocument/2006/relationships/image" Target="../media/image84.wmf"/><Relationship Id="rId22" Type="http://schemas.openxmlformats.org/officeDocument/2006/relationships/image" Target="../media/image92.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100.wmf"/><Relationship Id="rId3" Type="http://schemas.openxmlformats.org/officeDocument/2006/relationships/image" Target="../media/image95.wmf"/><Relationship Id="rId7" Type="http://schemas.openxmlformats.org/officeDocument/2006/relationships/image" Target="../media/image99.wmf"/><Relationship Id="rId12" Type="http://schemas.openxmlformats.org/officeDocument/2006/relationships/image" Target="../media/image104.wmf"/><Relationship Id="rId2" Type="http://schemas.openxmlformats.org/officeDocument/2006/relationships/image" Target="../media/image94.wmf"/><Relationship Id="rId1" Type="http://schemas.openxmlformats.org/officeDocument/2006/relationships/image" Target="../media/image93.wmf"/><Relationship Id="rId6" Type="http://schemas.openxmlformats.org/officeDocument/2006/relationships/image" Target="../media/image98.wmf"/><Relationship Id="rId11" Type="http://schemas.openxmlformats.org/officeDocument/2006/relationships/image" Target="../media/image103.wmf"/><Relationship Id="rId5" Type="http://schemas.openxmlformats.org/officeDocument/2006/relationships/image" Target="../media/image97.wmf"/><Relationship Id="rId10" Type="http://schemas.openxmlformats.org/officeDocument/2006/relationships/image" Target="../media/image102.wmf"/><Relationship Id="rId4" Type="http://schemas.openxmlformats.org/officeDocument/2006/relationships/image" Target="../media/image96.wmf"/><Relationship Id="rId9" Type="http://schemas.openxmlformats.org/officeDocument/2006/relationships/image" Target="../media/image101.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112.wmf"/><Relationship Id="rId13" Type="http://schemas.openxmlformats.org/officeDocument/2006/relationships/image" Target="../media/image117.wmf"/><Relationship Id="rId3" Type="http://schemas.openxmlformats.org/officeDocument/2006/relationships/image" Target="../media/image107.wmf"/><Relationship Id="rId7" Type="http://schemas.openxmlformats.org/officeDocument/2006/relationships/image" Target="../media/image111.wmf"/><Relationship Id="rId12" Type="http://schemas.openxmlformats.org/officeDocument/2006/relationships/image" Target="../media/image116.wmf"/><Relationship Id="rId2" Type="http://schemas.openxmlformats.org/officeDocument/2006/relationships/image" Target="../media/image106.wmf"/><Relationship Id="rId16" Type="http://schemas.openxmlformats.org/officeDocument/2006/relationships/image" Target="../media/image120.wmf"/><Relationship Id="rId1" Type="http://schemas.openxmlformats.org/officeDocument/2006/relationships/image" Target="../media/image105.wmf"/><Relationship Id="rId6" Type="http://schemas.openxmlformats.org/officeDocument/2006/relationships/image" Target="../media/image110.wmf"/><Relationship Id="rId11" Type="http://schemas.openxmlformats.org/officeDocument/2006/relationships/image" Target="../media/image115.wmf"/><Relationship Id="rId5" Type="http://schemas.openxmlformats.org/officeDocument/2006/relationships/image" Target="../media/image109.wmf"/><Relationship Id="rId15" Type="http://schemas.openxmlformats.org/officeDocument/2006/relationships/image" Target="../media/image119.wmf"/><Relationship Id="rId10" Type="http://schemas.openxmlformats.org/officeDocument/2006/relationships/image" Target="../media/image114.wmf"/><Relationship Id="rId4" Type="http://schemas.openxmlformats.org/officeDocument/2006/relationships/image" Target="../media/image108.wmf"/><Relationship Id="rId9" Type="http://schemas.openxmlformats.org/officeDocument/2006/relationships/image" Target="../media/image113.wmf"/><Relationship Id="rId14" Type="http://schemas.openxmlformats.org/officeDocument/2006/relationships/image" Target="../media/image1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EBEBBD9D-2B36-914F-A6CA-7434B00079ED}" type="slidenum">
              <a:rPr lang="en-US"/>
              <a:pPr>
                <a:defRPr/>
              </a:pPr>
              <a:t>‹#›</a:t>
            </a:fld>
            <a:endParaRPr lang="en-US"/>
          </a:p>
        </p:txBody>
      </p:sp>
    </p:spTree>
    <p:extLst>
      <p:ext uri="{BB962C8B-B14F-4D97-AF65-F5344CB8AC3E}">
        <p14:creationId xmlns:p14="http://schemas.microsoft.com/office/powerpoint/2010/main" val="6692236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118042F0-41D0-5340-90E3-DBE3BE5AF95B}" type="slidenum">
              <a:rPr lang="en-US"/>
              <a:pPr>
                <a:defRPr/>
              </a:pPr>
              <a:t>‹#›</a:t>
            </a:fld>
            <a:endParaRPr lang="en-US"/>
          </a:p>
        </p:txBody>
      </p:sp>
    </p:spTree>
    <p:extLst>
      <p:ext uri="{BB962C8B-B14F-4D97-AF65-F5344CB8AC3E}">
        <p14:creationId xmlns:p14="http://schemas.microsoft.com/office/powerpoint/2010/main" val="33250495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r>
              <a:rPr lang="en-US"/>
              <a:t>Wednesday, March 31, 2021</a:t>
            </a:r>
          </a:p>
        </p:txBody>
      </p:sp>
      <p:sp>
        <p:nvSpPr>
          <p:cNvPr id="6" name="Rectangle 5"/>
          <p:cNvSpPr>
            <a:spLocks noGrp="1" noChangeArrowheads="1"/>
          </p:cNvSpPr>
          <p:nvPr>
            <p:ph type="ftr" sz="quarter" idx="11"/>
          </p:nvPr>
        </p:nvSpPr>
        <p:spPr/>
        <p:txBody>
          <a:bodyPr/>
          <a:lstStyle>
            <a:lvl1pPr>
              <a:defRPr smtClean="0"/>
            </a:lvl1pPr>
          </a:lstStyle>
          <a:p>
            <a:pPr>
              <a:defRPr/>
            </a:pPr>
            <a:r>
              <a:rPr lang="de-DE"/>
              <a:t>PHYS 1443-003, Spring 2021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2C2E354-380E-2541-86AC-273DB7135896}" type="slidenum">
              <a:rPr lang="en-US"/>
              <a:pPr>
                <a:defRPr/>
              </a:pPr>
              <a:t>‹#›</a:t>
            </a:fld>
            <a:endParaRPr lang="en-US"/>
          </a:p>
        </p:txBody>
      </p:sp>
      <p:pic>
        <p:nvPicPr>
          <p:cNvPr id="9" name="Picture 8">
            <a:extLst>
              <a:ext uri="{FF2B5EF4-FFF2-40B4-BE49-F238E27FC236}">
                <a16:creationId xmlns:a16="http://schemas.microsoft.com/office/drawing/2014/main" id="{459A4FAA-97D4-0845-9099-C1DC655500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71800" y="6315667"/>
            <a:ext cx="440436" cy="38880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Wednesday, March 31, 2021</a:t>
            </a:r>
          </a:p>
        </p:txBody>
      </p:sp>
      <p:sp>
        <p:nvSpPr>
          <p:cNvPr id="5" name="Footer Placeholder 4"/>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11AF11F0-DDFA-B44C-AACA-04940859FE3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Wednesday, March 31, 2021</a:t>
            </a:r>
          </a:p>
        </p:txBody>
      </p:sp>
      <p:sp>
        <p:nvSpPr>
          <p:cNvPr id="5" name="Footer Placeholder 4"/>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260B4D4B-3DEF-AE4B-B9BB-BFC0E5F2138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Wednesday, March 31, 2021</a:t>
            </a:r>
          </a:p>
        </p:txBody>
      </p:sp>
      <p:sp>
        <p:nvSpPr>
          <p:cNvPr id="8" name="Footer Placeholder 7"/>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68378816-F0BE-954B-ACE6-3B377C21A1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smtClean="0"/>
            </a:lvl1pPr>
          </a:lstStyle>
          <a:p>
            <a:pPr>
              <a:defRPr/>
            </a:pPr>
            <a:r>
              <a:rPr lang="en-US"/>
              <a:t>Wednesday, March 31, 2021</a:t>
            </a:r>
          </a:p>
        </p:txBody>
      </p:sp>
      <p:sp>
        <p:nvSpPr>
          <p:cNvPr id="5" name="Footer Placeholder 4"/>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BEF3D8A4-74EF-534D-976E-1FB9C4B7280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a:t>Wednesday, March 31, 2021</a:t>
            </a:r>
          </a:p>
        </p:txBody>
      </p:sp>
      <p:sp>
        <p:nvSpPr>
          <p:cNvPr id="5" name="Footer Placeholder 4"/>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C1BF8B38-6A2B-A24F-8E1A-CFFE728496E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smtClean="0"/>
            </a:lvl1pPr>
          </a:lstStyle>
          <a:p>
            <a:pPr>
              <a:defRPr/>
            </a:pPr>
            <a:r>
              <a:rPr lang="en-US"/>
              <a:t>Wednesday, March 31, 2021</a:t>
            </a:r>
          </a:p>
        </p:txBody>
      </p:sp>
      <p:sp>
        <p:nvSpPr>
          <p:cNvPr id="6" name="Footer Placeholder 5"/>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AA743A56-7F86-D14E-A381-3C37627AF2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Wednesday, March 31, 2021</a:t>
            </a:r>
          </a:p>
        </p:txBody>
      </p:sp>
      <p:sp>
        <p:nvSpPr>
          <p:cNvPr id="8" name="Footer Placeholder 7"/>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CD4FE25A-1989-A448-A1B9-194EB93C7C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mtClean="0"/>
            </a:lvl1pPr>
          </a:lstStyle>
          <a:p>
            <a:pPr>
              <a:defRPr/>
            </a:pPr>
            <a:r>
              <a:rPr lang="en-US"/>
              <a:t>Wednesday, March 31, 2021</a:t>
            </a:r>
          </a:p>
        </p:txBody>
      </p:sp>
      <p:sp>
        <p:nvSpPr>
          <p:cNvPr id="4" name="Footer Placeholder 3"/>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EEAF47E9-2323-F64D-AFF2-9AFE5BE481E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a:t>Wednesday, March 31, 2021</a:t>
            </a:r>
          </a:p>
        </p:txBody>
      </p:sp>
      <p:sp>
        <p:nvSpPr>
          <p:cNvPr id="3" name="Footer Placeholder 2"/>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9690B60E-95F4-9C41-AEA5-2E2E6ABCCA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Wednesday, March 31, 2021</a:t>
            </a:r>
          </a:p>
        </p:txBody>
      </p:sp>
      <p:sp>
        <p:nvSpPr>
          <p:cNvPr id="6" name="Footer Placeholder 5"/>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BB327105-656C-8345-B353-0B5F787303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Wednesday, March 31, 2021</a:t>
            </a:r>
          </a:p>
        </p:txBody>
      </p:sp>
      <p:sp>
        <p:nvSpPr>
          <p:cNvPr id="6" name="Footer Placeholder 5"/>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33F747FB-9F93-7A4A-823E-4285093B0C6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0066"/>
                </a:solidFill>
                <a:latin typeface="+mn-lt"/>
              </a:defRPr>
            </a:lvl1pPr>
          </a:lstStyle>
          <a:p>
            <a:pPr>
              <a:defRPr/>
            </a:pPr>
            <a:r>
              <a:rPr lang="en-US"/>
              <a:t>Wednesday, March 31, 2021</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3300"/>
                </a:solidFill>
                <a:latin typeface="+mn-lt"/>
              </a:defRPr>
            </a:lvl1pPr>
          </a:lstStyle>
          <a:p>
            <a:pPr>
              <a:defRPr/>
            </a:pPr>
            <a:r>
              <a:rPr lang="de-DE"/>
              <a:t>PHYS 1443-003, Spring 2021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pPr>
              <a:defRPr/>
            </a:pPr>
            <a:fld id="{48A22D27-E16E-9440-8890-E1A3510F7726}" type="slidenum">
              <a:rPr lang="en-US"/>
              <a:pPr>
                <a:defRPr/>
              </a:pPr>
              <a:t>‹#›</a:t>
            </a:fld>
            <a:endParaRPr lang="en-US"/>
          </a:p>
        </p:txBody>
      </p:sp>
      <p:pic>
        <p:nvPicPr>
          <p:cNvPr id="8" name="Picture 7">
            <a:extLst>
              <a:ext uri="{FF2B5EF4-FFF2-40B4-BE49-F238E27FC236}">
                <a16:creationId xmlns:a16="http://schemas.microsoft.com/office/drawing/2014/main" id="{01AE5937-BECD-5C40-8ED3-6BC3751A49B5}"/>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971800" y="6315667"/>
            <a:ext cx="440436" cy="388804"/>
          </a:xfrm>
          <a:prstGeom prst="rect">
            <a:avLst/>
          </a:prstGeom>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p:txStyles>
    <p:title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6.bin"/><Relationship Id="rId18" Type="http://schemas.openxmlformats.org/officeDocument/2006/relationships/image" Target="../media/image9.wmf"/><Relationship Id="rId26" Type="http://schemas.openxmlformats.org/officeDocument/2006/relationships/image" Target="../media/image13.wmf"/><Relationship Id="rId3" Type="http://schemas.openxmlformats.org/officeDocument/2006/relationships/oleObject" Target="../embeddings/oleObject1.bin"/><Relationship Id="rId21" Type="http://schemas.openxmlformats.org/officeDocument/2006/relationships/oleObject" Target="../embeddings/oleObject10.bin"/><Relationship Id="rId7" Type="http://schemas.openxmlformats.org/officeDocument/2006/relationships/oleObject" Target="../embeddings/oleObject3.bin"/><Relationship Id="rId12" Type="http://schemas.openxmlformats.org/officeDocument/2006/relationships/image" Target="../media/image6.wmf"/><Relationship Id="rId17" Type="http://schemas.openxmlformats.org/officeDocument/2006/relationships/oleObject" Target="../embeddings/oleObject8.bin"/><Relationship Id="rId25" Type="http://schemas.openxmlformats.org/officeDocument/2006/relationships/oleObject" Target="../embeddings/oleObject12.bin"/><Relationship Id="rId2" Type="http://schemas.openxmlformats.org/officeDocument/2006/relationships/slideLayout" Target="../slideLayouts/slideLayout2.xml"/><Relationship Id="rId16" Type="http://schemas.openxmlformats.org/officeDocument/2006/relationships/image" Target="../media/image8.wmf"/><Relationship Id="rId20" Type="http://schemas.openxmlformats.org/officeDocument/2006/relationships/image" Target="../media/image10.wmf"/><Relationship Id="rId1" Type="http://schemas.openxmlformats.org/officeDocument/2006/relationships/vmlDrawing" Target="../drawings/vmlDrawing1.vml"/><Relationship Id="rId6" Type="http://schemas.openxmlformats.org/officeDocument/2006/relationships/image" Target="../media/image3.wmf"/><Relationship Id="rId11" Type="http://schemas.openxmlformats.org/officeDocument/2006/relationships/oleObject" Target="../embeddings/oleObject5.bin"/><Relationship Id="rId24" Type="http://schemas.openxmlformats.org/officeDocument/2006/relationships/image" Target="../media/image12.wmf"/><Relationship Id="rId5" Type="http://schemas.openxmlformats.org/officeDocument/2006/relationships/oleObject" Target="../embeddings/oleObject2.bin"/><Relationship Id="rId15" Type="http://schemas.openxmlformats.org/officeDocument/2006/relationships/oleObject" Target="../embeddings/oleObject7.bin"/><Relationship Id="rId23" Type="http://schemas.openxmlformats.org/officeDocument/2006/relationships/oleObject" Target="../embeddings/oleObject11.bin"/><Relationship Id="rId10" Type="http://schemas.openxmlformats.org/officeDocument/2006/relationships/image" Target="../media/image5.wmf"/><Relationship Id="rId19" Type="http://schemas.openxmlformats.org/officeDocument/2006/relationships/oleObject" Target="../embeddings/oleObject9.bin"/><Relationship Id="rId4" Type="http://schemas.openxmlformats.org/officeDocument/2006/relationships/image" Target="../media/image2.wmf"/><Relationship Id="rId9" Type="http://schemas.openxmlformats.org/officeDocument/2006/relationships/oleObject" Target="../embeddings/oleObject4.bin"/><Relationship Id="rId14" Type="http://schemas.openxmlformats.org/officeDocument/2006/relationships/image" Target="../media/image7.wmf"/><Relationship Id="rId22" Type="http://schemas.openxmlformats.org/officeDocument/2006/relationships/image" Target="../media/image11.wmf"/></Relationships>
</file>

<file path=ppt/slides/_rels/slide3.xml.rels><?xml version="1.0" encoding="UTF-8" standalone="yes"?>
<Relationships xmlns="http://schemas.openxmlformats.org/package/2006/relationships"><Relationship Id="rId13" Type="http://schemas.openxmlformats.org/officeDocument/2006/relationships/image" Target="../media/image18.wmf"/><Relationship Id="rId18" Type="http://schemas.openxmlformats.org/officeDocument/2006/relationships/oleObject" Target="../embeddings/oleObject20.bin"/><Relationship Id="rId26" Type="http://schemas.openxmlformats.org/officeDocument/2006/relationships/oleObject" Target="../embeddings/oleObject24.bin"/><Relationship Id="rId39" Type="http://schemas.openxmlformats.org/officeDocument/2006/relationships/image" Target="../media/image31.wmf"/><Relationship Id="rId21" Type="http://schemas.openxmlformats.org/officeDocument/2006/relationships/image" Target="../media/image22.wmf"/><Relationship Id="rId34" Type="http://schemas.openxmlformats.org/officeDocument/2006/relationships/oleObject" Target="../embeddings/oleObject28.bin"/><Relationship Id="rId42" Type="http://schemas.openxmlformats.org/officeDocument/2006/relationships/oleObject" Target="../embeddings/oleObject32.bin"/><Relationship Id="rId7" Type="http://schemas.openxmlformats.org/officeDocument/2006/relationships/image" Target="../media/image15.wmf"/><Relationship Id="rId2" Type="http://schemas.openxmlformats.org/officeDocument/2006/relationships/slideLayout" Target="../slideLayouts/slideLayout2.xml"/><Relationship Id="rId16" Type="http://schemas.openxmlformats.org/officeDocument/2006/relationships/oleObject" Target="../embeddings/oleObject19.bin"/><Relationship Id="rId20" Type="http://schemas.openxmlformats.org/officeDocument/2006/relationships/oleObject" Target="../embeddings/oleObject21.bin"/><Relationship Id="rId29" Type="http://schemas.openxmlformats.org/officeDocument/2006/relationships/image" Target="../media/image26.wmf"/><Relationship Id="rId41" Type="http://schemas.openxmlformats.org/officeDocument/2006/relationships/image" Target="../media/image32.wmf"/><Relationship Id="rId1" Type="http://schemas.openxmlformats.org/officeDocument/2006/relationships/vmlDrawing" Target="../drawings/vmlDrawing2.vml"/><Relationship Id="rId6" Type="http://schemas.openxmlformats.org/officeDocument/2006/relationships/oleObject" Target="../embeddings/oleObject14.bin"/><Relationship Id="rId11" Type="http://schemas.openxmlformats.org/officeDocument/2006/relationships/image" Target="../media/image17.wmf"/><Relationship Id="rId24" Type="http://schemas.openxmlformats.org/officeDocument/2006/relationships/oleObject" Target="../embeddings/oleObject23.bin"/><Relationship Id="rId32" Type="http://schemas.openxmlformats.org/officeDocument/2006/relationships/oleObject" Target="../embeddings/oleObject27.bin"/><Relationship Id="rId37" Type="http://schemas.openxmlformats.org/officeDocument/2006/relationships/image" Target="../media/image30.wmf"/><Relationship Id="rId40" Type="http://schemas.openxmlformats.org/officeDocument/2006/relationships/oleObject" Target="../embeddings/oleObject31.bin"/><Relationship Id="rId5" Type="http://schemas.openxmlformats.org/officeDocument/2006/relationships/image" Target="../media/image34.wmf"/><Relationship Id="rId15" Type="http://schemas.openxmlformats.org/officeDocument/2006/relationships/image" Target="../media/image19.wmf"/><Relationship Id="rId23" Type="http://schemas.openxmlformats.org/officeDocument/2006/relationships/image" Target="../media/image23.wmf"/><Relationship Id="rId28" Type="http://schemas.openxmlformats.org/officeDocument/2006/relationships/oleObject" Target="../embeddings/oleObject25.bin"/><Relationship Id="rId36" Type="http://schemas.openxmlformats.org/officeDocument/2006/relationships/oleObject" Target="../embeddings/oleObject29.bin"/><Relationship Id="rId10" Type="http://schemas.openxmlformats.org/officeDocument/2006/relationships/oleObject" Target="../embeddings/oleObject16.bin"/><Relationship Id="rId19" Type="http://schemas.openxmlformats.org/officeDocument/2006/relationships/image" Target="../media/image21.wmf"/><Relationship Id="rId31" Type="http://schemas.openxmlformats.org/officeDocument/2006/relationships/image" Target="../media/image27.wmf"/><Relationship Id="rId4" Type="http://schemas.openxmlformats.org/officeDocument/2006/relationships/image" Target="../media/image14.wmf"/><Relationship Id="rId9" Type="http://schemas.openxmlformats.org/officeDocument/2006/relationships/image" Target="../media/image16.wmf"/><Relationship Id="rId14" Type="http://schemas.openxmlformats.org/officeDocument/2006/relationships/oleObject" Target="../embeddings/oleObject18.bin"/><Relationship Id="rId22" Type="http://schemas.openxmlformats.org/officeDocument/2006/relationships/oleObject" Target="../embeddings/oleObject22.bin"/><Relationship Id="rId27" Type="http://schemas.openxmlformats.org/officeDocument/2006/relationships/image" Target="../media/image25.emf"/><Relationship Id="rId30" Type="http://schemas.openxmlformats.org/officeDocument/2006/relationships/oleObject" Target="../embeddings/oleObject26.bin"/><Relationship Id="rId35" Type="http://schemas.openxmlformats.org/officeDocument/2006/relationships/image" Target="../media/image29.wmf"/><Relationship Id="rId43" Type="http://schemas.openxmlformats.org/officeDocument/2006/relationships/image" Target="../media/image33.emf"/><Relationship Id="rId8" Type="http://schemas.openxmlformats.org/officeDocument/2006/relationships/oleObject" Target="../embeddings/oleObject15.bin"/><Relationship Id="rId3" Type="http://schemas.openxmlformats.org/officeDocument/2006/relationships/oleObject" Target="../embeddings/oleObject13.bin"/><Relationship Id="rId12" Type="http://schemas.openxmlformats.org/officeDocument/2006/relationships/oleObject" Target="../embeddings/oleObject17.bin"/><Relationship Id="rId17" Type="http://schemas.openxmlformats.org/officeDocument/2006/relationships/image" Target="../media/image20.wmf"/><Relationship Id="rId25" Type="http://schemas.openxmlformats.org/officeDocument/2006/relationships/image" Target="../media/image24.wmf"/><Relationship Id="rId33" Type="http://schemas.openxmlformats.org/officeDocument/2006/relationships/image" Target="../media/image28.wmf"/><Relationship Id="rId38" Type="http://schemas.openxmlformats.org/officeDocument/2006/relationships/oleObject" Target="../embeddings/oleObject30.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35.bin"/><Relationship Id="rId13" Type="http://schemas.openxmlformats.org/officeDocument/2006/relationships/image" Target="../media/image39.wmf"/><Relationship Id="rId3" Type="http://schemas.openxmlformats.org/officeDocument/2006/relationships/image" Target="../media/image42.jpeg"/><Relationship Id="rId7" Type="http://schemas.openxmlformats.org/officeDocument/2006/relationships/image" Target="../media/image36.wmf"/><Relationship Id="rId12" Type="http://schemas.openxmlformats.org/officeDocument/2006/relationships/oleObject" Target="../embeddings/oleObject37.bin"/><Relationship Id="rId17" Type="http://schemas.openxmlformats.org/officeDocument/2006/relationships/image" Target="../media/image41.wmf"/><Relationship Id="rId2" Type="http://schemas.openxmlformats.org/officeDocument/2006/relationships/slideLayout" Target="../slideLayouts/slideLayout2.xml"/><Relationship Id="rId16" Type="http://schemas.openxmlformats.org/officeDocument/2006/relationships/oleObject" Target="../embeddings/oleObject39.bin"/><Relationship Id="rId1" Type="http://schemas.openxmlformats.org/officeDocument/2006/relationships/vmlDrawing" Target="../drawings/vmlDrawing3.vml"/><Relationship Id="rId6" Type="http://schemas.openxmlformats.org/officeDocument/2006/relationships/oleObject" Target="../embeddings/oleObject34.bin"/><Relationship Id="rId11" Type="http://schemas.openxmlformats.org/officeDocument/2006/relationships/image" Target="../media/image38.wmf"/><Relationship Id="rId5" Type="http://schemas.openxmlformats.org/officeDocument/2006/relationships/image" Target="../media/image35.wmf"/><Relationship Id="rId15" Type="http://schemas.openxmlformats.org/officeDocument/2006/relationships/image" Target="../media/image40.wmf"/><Relationship Id="rId10" Type="http://schemas.openxmlformats.org/officeDocument/2006/relationships/oleObject" Target="../embeddings/oleObject36.bin"/><Relationship Id="rId4" Type="http://schemas.openxmlformats.org/officeDocument/2006/relationships/oleObject" Target="../embeddings/oleObject33.bin"/><Relationship Id="rId9" Type="http://schemas.openxmlformats.org/officeDocument/2006/relationships/image" Target="../media/image37.emf"/><Relationship Id="rId14" Type="http://schemas.openxmlformats.org/officeDocument/2006/relationships/oleObject" Target="../embeddings/oleObject38.bin"/></Relationships>
</file>

<file path=ppt/slides/_rels/slide5.xml.rels><?xml version="1.0" encoding="UTF-8" standalone="yes"?>
<Relationships xmlns="http://schemas.openxmlformats.org/package/2006/relationships"><Relationship Id="rId13" Type="http://schemas.openxmlformats.org/officeDocument/2006/relationships/oleObject" Target="../embeddings/oleObject45.bin"/><Relationship Id="rId18" Type="http://schemas.openxmlformats.org/officeDocument/2006/relationships/image" Target="../media/image50.wmf"/><Relationship Id="rId26" Type="http://schemas.openxmlformats.org/officeDocument/2006/relationships/image" Target="../media/image54.wmf"/><Relationship Id="rId3" Type="http://schemas.openxmlformats.org/officeDocument/2006/relationships/oleObject" Target="../embeddings/oleObject40.bin"/><Relationship Id="rId21" Type="http://schemas.openxmlformats.org/officeDocument/2006/relationships/oleObject" Target="../embeddings/oleObject49.bin"/><Relationship Id="rId34" Type="http://schemas.openxmlformats.org/officeDocument/2006/relationships/image" Target="../media/image58.wmf"/><Relationship Id="rId7" Type="http://schemas.openxmlformats.org/officeDocument/2006/relationships/oleObject" Target="../embeddings/oleObject42.bin"/><Relationship Id="rId12" Type="http://schemas.openxmlformats.org/officeDocument/2006/relationships/image" Target="../media/image47.wmf"/><Relationship Id="rId17" Type="http://schemas.openxmlformats.org/officeDocument/2006/relationships/oleObject" Target="../embeddings/oleObject47.bin"/><Relationship Id="rId25" Type="http://schemas.openxmlformats.org/officeDocument/2006/relationships/oleObject" Target="../embeddings/oleObject51.bin"/><Relationship Id="rId33" Type="http://schemas.openxmlformats.org/officeDocument/2006/relationships/oleObject" Target="../embeddings/oleObject55.bin"/><Relationship Id="rId2" Type="http://schemas.openxmlformats.org/officeDocument/2006/relationships/slideLayout" Target="../slideLayouts/slideLayout2.xml"/><Relationship Id="rId16" Type="http://schemas.openxmlformats.org/officeDocument/2006/relationships/image" Target="../media/image49.wmf"/><Relationship Id="rId20" Type="http://schemas.openxmlformats.org/officeDocument/2006/relationships/image" Target="../media/image51.wmf"/><Relationship Id="rId29" Type="http://schemas.openxmlformats.org/officeDocument/2006/relationships/oleObject" Target="../embeddings/oleObject53.bin"/><Relationship Id="rId1" Type="http://schemas.openxmlformats.org/officeDocument/2006/relationships/vmlDrawing" Target="../drawings/vmlDrawing4.vml"/><Relationship Id="rId6" Type="http://schemas.openxmlformats.org/officeDocument/2006/relationships/image" Target="../media/image44.wmf"/><Relationship Id="rId11" Type="http://schemas.openxmlformats.org/officeDocument/2006/relationships/oleObject" Target="../embeddings/oleObject44.bin"/><Relationship Id="rId24" Type="http://schemas.openxmlformats.org/officeDocument/2006/relationships/image" Target="../media/image53.wmf"/><Relationship Id="rId32" Type="http://schemas.openxmlformats.org/officeDocument/2006/relationships/image" Target="../media/image57.wmf"/><Relationship Id="rId5" Type="http://schemas.openxmlformats.org/officeDocument/2006/relationships/oleObject" Target="../embeddings/oleObject41.bin"/><Relationship Id="rId15" Type="http://schemas.openxmlformats.org/officeDocument/2006/relationships/oleObject" Target="../embeddings/oleObject46.bin"/><Relationship Id="rId23" Type="http://schemas.openxmlformats.org/officeDocument/2006/relationships/oleObject" Target="../embeddings/oleObject50.bin"/><Relationship Id="rId28" Type="http://schemas.openxmlformats.org/officeDocument/2006/relationships/image" Target="../media/image55.wmf"/><Relationship Id="rId10" Type="http://schemas.openxmlformats.org/officeDocument/2006/relationships/image" Target="../media/image46.wmf"/><Relationship Id="rId19" Type="http://schemas.openxmlformats.org/officeDocument/2006/relationships/oleObject" Target="../embeddings/oleObject48.bin"/><Relationship Id="rId31" Type="http://schemas.openxmlformats.org/officeDocument/2006/relationships/oleObject" Target="../embeddings/oleObject54.bin"/><Relationship Id="rId4" Type="http://schemas.openxmlformats.org/officeDocument/2006/relationships/image" Target="../media/image43.wmf"/><Relationship Id="rId9" Type="http://schemas.openxmlformats.org/officeDocument/2006/relationships/oleObject" Target="../embeddings/oleObject43.bin"/><Relationship Id="rId14" Type="http://schemas.openxmlformats.org/officeDocument/2006/relationships/image" Target="../media/image48.wmf"/><Relationship Id="rId22" Type="http://schemas.openxmlformats.org/officeDocument/2006/relationships/image" Target="../media/image52.wmf"/><Relationship Id="rId27" Type="http://schemas.openxmlformats.org/officeDocument/2006/relationships/oleObject" Target="../embeddings/oleObject52.bin"/><Relationship Id="rId30" Type="http://schemas.openxmlformats.org/officeDocument/2006/relationships/image" Target="../media/image56.wmf"/><Relationship Id="rId8" Type="http://schemas.openxmlformats.org/officeDocument/2006/relationships/image" Target="../media/image45.wmf"/></Relationships>
</file>

<file path=ppt/slides/_rels/slide6.xml.rels><?xml version="1.0" encoding="UTF-8" standalone="yes"?>
<Relationships xmlns="http://schemas.openxmlformats.org/package/2006/relationships"><Relationship Id="rId8" Type="http://schemas.openxmlformats.org/officeDocument/2006/relationships/image" Target="../media/image61.emf"/><Relationship Id="rId13" Type="http://schemas.openxmlformats.org/officeDocument/2006/relationships/oleObject" Target="../embeddings/oleObject61.bin"/><Relationship Id="rId18" Type="http://schemas.openxmlformats.org/officeDocument/2006/relationships/image" Target="../media/image66.wmf"/><Relationship Id="rId26" Type="http://schemas.openxmlformats.org/officeDocument/2006/relationships/image" Target="../media/image70.wmf"/><Relationship Id="rId3" Type="http://schemas.openxmlformats.org/officeDocument/2006/relationships/oleObject" Target="../embeddings/oleObject56.bin"/><Relationship Id="rId21" Type="http://schemas.openxmlformats.org/officeDocument/2006/relationships/oleObject" Target="../embeddings/oleObject65.bin"/><Relationship Id="rId7" Type="http://schemas.openxmlformats.org/officeDocument/2006/relationships/oleObject" Target="../embeddings/oleObject58.bin"/><Relationship Id="rId12" Type="http://schemas.openxmlformats.org/officeDocument/2006/relationships/image" Target="../media/image63.wmf"/><Relationship Id="rId17" Type="http://schemas.openxmlformats.org/officeDocument/2006/relationships/oleObject" Target="../embeddings/oleObject63.bin"/><Relationship Id="rId25" Type="http://schemas.openxmlformats.org/officeDocument/2006/relationships/oleObject" Target="../embeddings/oleObject67.bin"/><Relationship Id="rId2" Type="http://schemas.openxmlformats.org/officeDocument/2006/relationships/slideLayout" Target="../slideLayouts/slideLayout2.xml"/><Relationship Id="rId16" Type="http://schemas.openxmlformats.org/officeDocument/2006/relationships/image" Target="../media/image65.wmf"/><Relationship Id="rId20" Type="http://schemas.openxmlformats.org/officeDocument/2006/relationships/image" Target="../media/image67.wmf"/><Relationship Id="rId1" Type="http://schemas.openxmlformats.org/officeDocument/2006/relationships/vmlDrawing" Target="../drawings/vmlDrawing5.vml"/><Relationship Id="rId6" Type="http://schemas.openxmlformats.org/officeDocument/2006/relationships/image" Target="../media/image60.wmf"/><Relationship Id="rId11" Type="http://schemas.openxmlformats.org/officeDocument/2006/relationships/oleObject" Target="../embeddings/oleObject60.bin"/><Relationship Id="rId24" Type="http://schemas.openxmlformats.org/officeDocument/2006/relationships/image" Target="../media/image69.wmf"/><Relationship Id="rId5" Type="http://schemas.openxmlformats.org/officeDocument/2006/relationships/oleObject" Target="../embeddings/oleObject57.bin"/><Relationship Id="rId15" Type="http://schemas.openxmlformats.org/officeDocument/2006/relationships/oleObject" Target="../embeddings/oleObject62.bin"/><Relationship Id="rId23" Type="http://schemas.openxmlformats.org/officeDocument/2006/relationships/oleObject" Target="../embeddings/oleObject66.bin"/><Relationship Id="rId10" Type="http://schemas.openxmlformats.org/officeDocument/2006/relationships/image" Target="../media/image62.wmf"/><Relationship Id="rId19" Type="http://schemas.openxmlformats.org/officeDocument/2006/relationships/oleObject" Target="../embeddings/oleObject64.bin"/><Relationship Id="rId4" Type="http://schemas.openxmlformats.org/officeDocument/2006/relationships/image" Target="../media/image59.wmf"/><Relationship Id="rId9" Type="http://schemas.openxmlformats.org/officeDocument/2006/relationships/oleObject" Target="../embeddings/oleObject59.bin"/><Relationship Id="rId14" Type="http://schemas.openxmlformats.org/officeDocument/2006/relationships/image" Target="../media/image64.wmf"/><Relationship Id="rId22" Type="http://schemas.openxmlformats.org/officeDocument/2006/relationships/image" Target="../media/image68.wmf"/></Relationships>
</file>

<file path=ppt/slides/_rels/slide7.xml.rels><?xml version="1.0" encoding="UTF-8" standalone="yes"?>
<Relationships xmlns="http://schemas.openxmlformats.org/package/2006/relationships"><Relationship Id="rId13" Type="http://schemas.openxmlformats.org/officeDocument/2006/relationships/oleObject" Target="../embeddings/oleObject73.bin"/><Relationship Id="rId18" Type="http://schemas.openxmlformats.org/officeDocument/2006/relationships/image" Target="../media/image78.wmf"/><Relationship Id="rId26" Type="http://schemas.openxmlformats.org/officeDocument/2006/relationships/image" Target="../media/image82.wmf"/><Relationship Id="rId39" Type="http://schemas.openxmlformats.org/officeDocument/2006/relationships/oleObject" Target="../embeddings/oleObject86.bin"/><Relationship Id="rId21" Type="http://schemas.openxmlformats.org/officeDocument/2006/relationships/oleObject" Target="../embeddings/oleObject77.bin"/><Relationship Id="rId34" Type="http://schemas.openxmlformats.org/officeDocument/2006/relationships/image" Target="../media/image86.wmf"/><Relationship Id="rId42" Type="http://schemas.openxmlformats.org/officeDocument/2006/relationships/image" Target="../media/image90.wmf"/><Relationship Id="rId7" Type="http://schemas.openxmlformats.org/officeDocument/2006/relationships/oleObject" Target="../embeddings/oleObject70.bin"/><Relationship Id="rId2" Type="http://schemas.openxmlformats.org/officeDocument/2006/relationships/slideLayout" Target="../slideLayouts/slideLayout2.xml"/><Relationship Id="rId16" Type="http://schemas.openxmlformats.org/officeDocument/2006/relationships/image" Target="../media/image77.wmf"/><Relationship Id="rId29" Type="http://schemas.openxmlformats.org/officeDocument/2006/relationships/oleObject" Target="../embeddings/oleObject81.bin"/><Relationship Id="rId1" Type="http://schemas.openxmlformats.org/officeDocument/2006/relationships/vmlDrawing" Target="../drawings/vmlDrawing6.vml"/><Relationship Id="rId6" Type="http://schemas.openxmlformats.org/officeDocument/2006/relationships/image" Target="../media/image72.wmf"/><Relationship Id="rId11" Type="http://schemas.openxmlformats.org/officeDocument/2006/relationships/oleObject" Target="../embeddings/oleObject72.bin"/><Relationship Id="rId24" Type="http://schemas.openxmlformats.org/officeDocument/2006/relationships/image" Target="../media/image81.wmf"/><Relationship Id="rId32" Type="http://schemas.openxmlformats.org/officeDocument/2006/relationships/image" Target="../media/image85.wmf"/><Relationship Id="rId37" Type="http://schemas.openxmlformats.org/officeDocument/2006/relationships/oleObject" Target="../embeddings/oleObject85.bin"/><Relationship Id="rId40" Type="http://schemas.openxmlformats.org/officeDocument/2006/relationships/image" Target="../media/image89.wmf"/><Relationship Id="rId45" Type="http://schemas.openxmlformats.org/officeDocument/2006/relationships/oleObject" Target="../embeddings/oleObject89.bin"/><Relationship Id="rId5" Type="http://schemas.openxmlformats.org/officeDocument/2006/relationships/oleObject" Target="../embeddings/oleObject69.bin"/><Relationship Id="rId15" Type="http://schemas.openxmlformats.org/officeDocument/2006/relationships/oleObject" Target="../embeddings/oleObject74.bin"/><Relationship Id="rId23" Type="http://schemas.openxmlformats.org/officeDocument/2006/relationships/oleObject" Target="../embeddings/oleObject78.bin"/><Relationship Id="rId28" Type="http://schemas.openxmlformats.org/officeDocument/2006/relationships/image" Target="../media/image83.wmf"/><Relationship Id="rId36" Type="http://schemas.openxmlformats.org/officeDocument/2006/relationships/image" Target="../media/image87.wmf"/><Relationship Id="rId10" Type="http://schemas.openxmlformats.org/officeDocument/2006/relationships/image" Target="../media/image74.wmf"/><Relationship Id="rId19" Type="http://schemas.openxmlformats.org/officeDocument/2006/relationships/oleObject" Target="../embeddings/oleObject76.bin"/><Relationship Id="rId31" Type="http://schemas.openxmlformats.org/officeDocument/2006/relationships/oleObject" Target="../embeddings/oleObject82.bin"/><Relationship Id="rId44" Type="http://schemas.openxmlformats.org/officeDocument/2006/relationships/image" Target="../media/image91.wmf"/><Relationship Id="rId4" Type="http://schemas.openxmlformats.org/officeDocument/2006/relationships/image" Target="../media/image71.wmf"/><Relationship Id="rId9" Type="http://schemas.openxmlformats.org/officeDocument/2006/relationships/oleObject" Target="../embeddings/oleObject71.bin"/><Relationship Id="rId14" Type="http://schemas.openxmlformats.org/officeDocument/2006/relationships/image" Target="../media/image76.wmf"/><Relationship Id="rId22" Type="http://schemas.openxmlformats.org/officeDocument/2006/relationships/image" Target="../media/image80.wmf"/><Relationship Id="rId27" Type="http://schemas.openxmlformats.org/officeDocument/2006/relationships/oleObject" Target="../embeddings/oleObject80.bin"/><Relationship Id="rId30" Type="http://schemas.openxmlformats.org/officeDocument/2006/relationships/image" Target="../media/image84.wmf"/><Relationship Id="rId35" Type="http://schemas.openxmlformats.org/officeDocument/2006/relationships/oleObject" Target="../embeddings/oleObject84.bin"/><Relationship Id="rId43" Type="http://schemas.openxmlformats.org/officeDocument/2006/relationships/oleObject" Target="../embeddings/oleObject88.bin"/><Relationship Id="rId8" Type="http://schemas.openxmlformats.org/officeDocument/2006/relationships/image" Target="../media/image73.wmf"/><Relationship Id="rId3" Type="http://schemas.openxmlformats.org/officeDocument/2006/relationships/oleObject" Target="../embeddings/oleObject68.bin"/><Relationship Id="rId12" Type="http://schemas.openxmlformats.org/officeDocument/2006/relationships/image" Target="../media/image75.wmf"/><Relationship Id="rId17" Type="http://schemas.openxmlformats.org/officeDocument/2006/relationships/oleObject" Target="../embeddings/oleObject75.bin"/><Relationship Id="rId25" Type="http://schemas.openxmlformats.org/officeDocument/2006/relationships/oleObject" Target="../embeddings/oleObject79.bin"/><Relationship Id="rId33" Type="http://schemas.openxmlformats.org/officeDocument/2006/relationships/oleObject" Target="../embeddings/oleObject83.bin"/><Relationship Id="rId38" Type="http://schemas.openxmlformats.org/officeDocument/2006/relationships/image" Target="../media/image88.wmf"/><Relationship Id="rId46" Type="http://schemas.openxmlformats.org/officeDocument/2006/relationships/image" Target="../media/image92.wmf"/><Relationship Id="rId20" Type="http://schemas.openxmlformats.org/officeDocument/2006/relationships/image" Target="../media/image79.wmf"/><Relationship Id="rId41" Type="http://schemas.openxmlformats.org/officeDocument/2006/relationships/oleObject" Target="../embeddings/oleObject87.bin"/></Relationships>
</file>

<file path=ppt/slides/_rels/slide8.xml.rels><?xml version="1.0" encoding="UTF-8" standalone="yes"?>
<Relationships xmlns="http://schemas.openxmlformats.org/package/2006/relationships"><Relationship Id="rId8" Type="http://schemas.openxmlformats.org/officeDocument/2006/relationships/image" Target="../media/image95.wmf"/><Relationship Id="rId13" Type="http://schemas.openxmlformats.org/officeDocument/2006/relationships/oleObject" Target="../embeddings/oleObject95.bin"/><Relationship Id="rId18" Type="http://schemas.openxmlformats.org/officeDocument/2006/relationships/image" Target="../media/image100.wmf"/><Relationship Id="rId26" Type="http://schemas.openxmlformats.org/officeDocument/2006/relationships/image" Target="../media/image104.wmf"/><Relationship Id="rId3" Type="http://schemas.openxmlformats.org/officeDocument/2006/relationships/oleObject" Target="../embeddings/oleObject90.bin"/><Relationship Id="rId21" Type="http://schemas.openxmlformats.org/officeDocument/2006/relationships/oleObject" Target="../embeddings/oleObject99.bin"/><Relationship Id="rId7" Type="http://schemas.openxmlformats.org/officeDocument/2006/relationships/oleObject" Target="../embeddings/oleObject92.bin"/><Relationship Id="rId12" Type="http://schemas.openxmlformats.org/officeDocument/2006/relationships/image" Target="../media/image97.wmf"/><Relationship Id="rId17" Type="http://schemas.openxmlformats.org/officeDocument/2006/relationships/oleObject" Target="../embeddings/oleObject97.bin"/><Relationship Id="rId25" Type="http://schemas.openxmlformats.org/officeDocument/2006/relationships/oleObject" Target="../embeddings/oleObject101.bin"/><Relationship Id="rId2" Type="http://schemas.openxmlformats.org/officeDocument/2006/relationships/slideLayout" Target="../slideLayouts/slideLayout2.xml"/><Relationship Id="rId16" Type="http://schemas.openxmlformats.org/officeDocument/2006/relationships/image" Target="../media/image99.wmf"/><Relationship Id="rId20" Type="http://schemas.openxmlformats.org/officeDocument/2006/relationships/image" Target="../media/image101.wmf"/><Relationship Id="rId1" Type="http://schemas.openxmlformats.org/officeDocument/2006/relationships/vmlDrawing" Target="../drawings/vmlDrawing7.vml"/><Relationship Id="rId6" Type="http://schemas.openxmlformats.org/officeDocument/2006/relationships/image" Target="../media/image94.wmf"/><Relationship Id="rId11" Type="http://schemas.openxmlformats.org/officeDocument/2006/relationships/oleObject" Target="../embeddings/oleObject94.bin"/><Relationship Id="rId24" Type="http://schemas.openxmlformats.org/officeDocument/2006/relationships/image" Target="../media/image103.wmf"/><Relationship Id="rId5" Type="http://schemas.openxmlformats.org/officeDocument/2006/relationships/oleObject" Target="../embeddings/oleObject91.bin"/><Relationship Id="rId15" Type="http://schemas.openxmlformats.org/officeDocument/2006/relationships/oleObject" Target="../embeddings/oleObject96.bin"/><Relationship Id="rId23" Type="http://schemas.openxmlformats.org/officeDocument/2006/relationships/oleObject" Target="../embeddings/oleObject100.bin"/><Relationship Id="rId10" Type="http://schemas.openxmlformats.org/officeDocument/2006/relationships/image" Target="../media/image96.wmf"/><Relationship Id="rId19" Type="http://schemas.openxmlformats.org/officeDocument/2006/relationships/oleObject" Target="../embeddings/oleObject98.bin"/><Relationship Id="rId4" Type="http://schemas.openxmlformats.org/officeDocument/2006/relationships/image" Target="../media/image93.wmf"/><Relationship Id="rId9" Type="http://schemas.openxmlformats.org/officeDocument/2006/relationships/oleObject" Target="../embeddings/oleObject93.bin"/><Relationship Id="rId14" Type="http://schemas.openxmlformats.org/officeDocument/2006/relationships/image" Target="../media/image98.wmf"/><Relationship Id="rId22" Type="http://schemas.openxmlformats.org/officeDocument/2006/relationships/image" Target="../media/image102.wmf"/></Relationships>
</file>

<file path=ppt/slides/_rels/slide9.xml.rels><?xml version="1.0" encoding="UTF-8" standalone="yes"?>
<Relationships xmlns="http://schemas.openxmlformats.org/package/2006/relationships"><Relationship Id="rId13" Type="http://schemas.openxmlformats.org/officeDocument/2006/relationships/image" Target="../media/image109.wmf"/><Relationship Id="rId18" Type="http://schemas.openxmlformats.org/officeDocument/2006/relationships/oleObject" Target="../embeddings/oleObject109.bin"/><Relationship Id="rId26" Type="http://schemas.openxmlformats.org/officeDocument/2006/relationships/oleObject" Target="../embeddings/oleObject113.bin"/><Relationship Id="rId3" Type="http://schemas.openxmlformats.org/officeDocument/2006/relationships/oleObject" Target="../embeddings/oleObject102.bin"/><Relationship Id="rId21" Type="http://schemas.openxmlformats.org/officeDocument/2006/relationships/image" Target="../media/image113.wmf"/><Relationship Id="rId34" Type="http://schemas.openxmlformats.org/officeDocument/2006/relationships/oleObject" Target="../embeddings/oleObject117.bin"/><Relationship Id="rId7" Type="http://schemas.openxmlformats.org/officeDocument/2006/relationships/image" Target="../media/image121.wmf"/><Relationship Id="rId12" Type="http://schemas.openxmlformats.org/officeDocument/2006/relationships/oleObject" Target="../embeddings/oleObject106.bin"/><Relationship Id="rId17" Type="http://schemas.openxmlformats.org/officeDocument/2006/relationships/image" Target="../media/image111.wmf"/><Relationship Id="rId25" Type="http://schemas.openxmlformats.org/officeDocument/2006/relationships/image" Target="../media/image115.wmf"/><Relationship Id="rId33" Type="http://schemas.openxmlformats.org/officeDocument/2006/relationships/image" Target="../media/image119.wmf"/><Relationship Id="rId2" Type="http://schemas.openxmlformats.org/officeDocument/2006/relationships/slideLayout" Target="../slideLayouts/slideLayout2.xml"/><Relationship Id="rId16" Type="http://schemas.openxmlformats.org/officeDocument/2006/relationships/oleObject" Target="../embeddings/oleObject108.bin"/><Relationship Id="rId20" Type="http://schemas.openxmlformats.org/officeDocument/2006/relationships/oleObject" Target="../embeddings/oleObject110.bin"/><Relationship Id="rId29" Type="http://schemas.openxmlformats.org/officeDocument/2006/relationships/image" Target="../media/image117.wmf"/><Relationship Id="rId1" Type="http://schemas.openxmlformats.org/officeDocument/2006/relationships/vmlDrawing" Target="../drawings/vmlDrawing8.vml"/><Relationship Id="rId6" Type="http://schemas.openxmlformats.org/officeDocument/2006/relationships/image" Target="../media/image106.wmf"/><Relationship Id="rId11" Type="http://schemas.openxmlformats.org/officeDocument/2006/relationships/image" Target="../media/image108.wmf"/><Relationship Id="rId24" Type="http://schemas.openxmlformats.org/officeDocument/2006/relationships/oleObject" Target="../embeddings/oleObject112.bin"/><Relationship Id="rId32" Type="http://schemas.openxmlformats.org/officeDocument/2006/relationships/oleObject" Target="../embeddings/oleObject116.bin"/><Relationship Id="rId5" Type="http://schemas.openxmlformats.org/officeDocument/2006/relationships/oleObject" Target="../embeddings/oleObject103.bin"/><Relationship Id="rId15" Type="http://schemas.openxmlformats.org/officeDocument/2006/relationships/image" Target="../media/image110.wmf"/><Relationship Id="rId23" Type="http://schemas.openxmlformats.org/officeDocument/2006/relationships/image" Target="../media/image114.wmf"/><Relationship Id="rId28" Type="http://schemas.openxmlformats.org/officeDocument/2006/relationships/oleObject" Target="../embeddings/oleObject114.bin"/><Relationship Id="rId10" Type="http://schemas.openxmlformats.org/officeDocument/2006/relationships/oleObject" Target="../embeddings/oleObject105.bin"/><Relationship Id="rId19" Type="http://schemas.openxmlformats.org/officeDocument/2006/relationships/image" Target="../media/image112.wmf"/><Relationship Id="rId31" Type="http://schemas.openxmlformats.org/officeDocument/2006/relationships/image" Target="../media/image118.wmf"/><Relationship Id="rId4" Type="http://schemas.openxmlformats.org/officeDocument/2006/relationships/image" Target="../media/image105.wmf"/><Relationship Id="rId9" Type="http://schemas.openxmlformats.org/officeDocument/2006/relationships/image" Target="../media/image107.wmf"/><Relationship Id="rId14" Type="http://schemas.openxmlformats.org/officeDocument/2006/relationships/oleObject" Target="../embeddings/oleObject107.bin"/><Relationship Id="rId22" Type="http://schemas.openxmlformats.org/officeDocument/2006/relationships/oleObject" Target="../embeddings/oleObject111.bin"/><Relationship Id="rId27" Type="http://schemas.openxmlformats.org/officeDocument/2006/relationships/image" Target="../media/image116.wmf"/><Relationship Id="rId30" Type="http://schemas.openxmlformats.org/officeDocument/2006/relationships/oleObject" Target="../embeddings/oleObject115.bin"/><Relationship Id="rId35" Type="http://schemas.openxmlformats.org/officeDocument/2006/relationships/image" Target="../media/image120.wmf"/><Relationship Id="rId8" Type="http://schemas.openxmlformats.org/officeDocument/2006/relationships/oleObject" Target="../embeddings/oleObject104.bin"/></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a:t>Wednesday, March 31, 2021</a:t>
            </a:r>
          </a:p>
        </p:txBody>
      </p:sp>
      <p:sp>
        <p:nvSpPr>
          <p:cNvPr id="7" name="Rectangle 5"/>
          <p:cNvSpPr>
            <a:spLocks noGrp="1" noChangeArrowheads="1"/>
          </p:cNvSpPr>
          <p:nvPr>
            <p:ph type="ftr" sz="quarter" idx="11"/>
          </p:nvPr>
        </p:nvSpPr>
        <p:spPr/>
        <p:txBody>
          <a:bodyPr/>
          <a:lstStyle/>
          <a:p>
            <a:pPr>
              <a:defRPr/>
            </a:pPr>
            <a:r>
              <a:rPr lang="de-DE"/>
              <a:t>PHYS 1443-003, Spring 2021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dirty="0">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1443 – Section 003</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#14</a:t>
            </a:r>
          </a:p>
        </p:txBody>
      </p:sp>
      <p:sp>
        <p:nvSpPr>
          <p:cNvPr id="18438" name="Text Box 4"/>
          <p:cNvSpPr txBox="1">
            <a:spLocks noChangeArrowheads="1"/>
          </p:cNvSpPr>
          <p:nvPr/>
        </p:nvSpPr>
        <p:spPr bwMode="auto">
          <a:xfrm>
            <a:off x="2773175" y="1531203"/>
            <a:ext cx="3289683" cy="830997"/>
          </a:xfrm>
          <a:prstGeom prst="rect">
            <a:avLst/>
          </a:prstGeom>
          <a:noFill/>
          <a:ln w="9525">
            <a:noFill/>
            <a:miter lim="800000"/>
            <a:headEnd/>
            <a:tailEnd/>
          </a:ln>
        </p:spPr>
        <p:txBody>
          <a:bodyPr wrap="none">
            <a:prstTxWarp prst="textNoShape">
              <a:avLst/>
            </a:prstTxWarp>
            <a:spAutoFit/>
          </a:bodyPr>
          <a:lstStyle/>
          <a:p>
            <a:pPr algn="ctr"/>
            <a:r>
              <a:rPr lang="en-US" dirty="0">
                <a:solidFill>
                  <a:schemeClr val="accent2"/>
                </a:solidFill>
                <a:latin typeface="Monotype Corsiva" pitchFamily="-84" charset="0"/>
              </a:rPr>
              <a:t>Wednesday, March 31, 2021</a:t>
            </a: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2058" name="Rectangle 10"/>
          <p:cNvSpPr>
            <a:spLocks noChangeArrowheads="1"/>
          </p:cNvSpPr>
          <p:nvPr/>
        </p:nvSpPr>
        <p:spPr bwMode="auto">
          <a:xfrm>
            <a:off x="1371600" y="2286000"/>
            <a:ext cx="7162800" cy="3733800"/>
          </a:xfrm>
          <a:prstGeom prst="rect">
            <a:avLst/>
          </a:prstGeom>
          <a:noFill/>
          <a:ln w="9525">
            <a:noFill/>
            <a:miter lim="800000"/>
            <a:headEnd/>
            <a:tailEnd/>
          </a:ln>
        </p:spPr>
        <p:txBody>
          <a:bodyPr>
            <a:prstTxWarp prst="textNoShape">
              <a:avLst/>
            </a:prstTxWarp>
          </a:bodyPr>
          <a:lstStyle/>
          <a:p>
            <a:pPr marL="609600" indent="-609600">
              <a:spcBef>
                <a:spcPct val="20000"/>
              </a:spcBef>
              <a:buFontTx/>
              <a:buChar char="•"/>
            </a:pPr>
            <a:r>
              <a:rPr lang="en-US" sz="3200" dirty="0">
                <a:solidFill>
                  <a:schemeClr val="accent2"/>
                </a:solidFill>
                <a:latin typeface="Arial Narrow" pitchFamily="-84" charset="0"/>
              </a:rPr>
              <a:t>CH6: Work and Energy </a:t>
            </a:r>
          </a:p>
          <a:p>
            <a:pPr marL="914400" lvl="1" indent="-457200">
              <a:spcBef>
                <a:spcPct val="20000"/>
              </a:spcBef>
              <a:buFont typeface="Arial"/>
              <a:buChar char="•"/>
            </a:pPr>
            <a:r>
              <a:rPr lang="en-US" dirty="0">
                <a:solidFill>
                  <a:srgbClr val="CC00CC"/>
                </a:solidFill>
                <a:latin typeface="Arial Narrow" charset="0"/>
              </a:rPr>
              <a:t>Potential Energy and the Conservative Force</a:t>
            </a:r>
          </a:p>
          <a:p>
            <a:pPr marL="914400" lvl="1" indent="-457200">
              <a:spcBef>
                <a:spcPct val="20000"/>
              </a:spcBef>
              <a:buFont typeface="Arial"/>
              <a:buChar char="•"/>
            </a:pPr>
            <a:r>
              <a:rPr lang="en-US" dirty="0">
                <a:solidFill>
                  <a:srgbClr val="CC00CC"/>
                </a:solidFill>
                <a:latin typeface="Arial Narrow" charset="0"/>
              </a:rPr>
              <a:t>Conservation of Energy </a:t>
            </a:r>
          </a:p>
          <a:p>
            <a:pPr marL="914400" lvl="1" indent="-457200">
              <a:spcBef>
                <a:spcPct val="20000"/>
              </a:spcBef>
              <a:buFont typeface="Arial"/>
              <a:buChar char="•"/>
            </a:pPr>
            <a:r>
              <a:rPr lang="en-US" dirty="0">
                <a:solidFill>
                  <a:srgbClr val="CC00CC"/>
                </a:solidFill>
                <a:latin typeface="Arial Narrow" charset="0"/>
              </a:rPr>
              <a:t>Work Done By a Non-conservative Force</a:t>
            </a:r>
          </a:p>
          <a:p>
            <a:pPr marL="914400" lvl="1" indent="-457200">
              <a:spcBef>
                <a:spcPct val="20000"/>
              </a:spcBef>
              <a:buFont typeface="Arial"/>
              <a:buChar char="•"/>
            </a:pPr>
            <a:r>
              <a:rPr lang="en-US" dirty="0">
                <a:solidFill>
                  <a:srgbClr val="CC00CC"/>
                </a:solidFill>
                <a:latin typeface="Arial Narrow" charset="0"/>
              </a:rPr>
              <a:t>Energy Diagram</a:t>
            </a:r>
          </a:p>
          <a:p>
            <a:pPr marL="914400" lvl="1" indent="-457200">
              <a:spcBef>
                <a:spcPct val="20000"/>
              </a:spcBef>
              <a:buFont typeface="Arial"/>
              <a:buChar char="•"/>
            </a:pPr>
            <a:r>
              <a:rPr lang="en-US" dirty="0">
                <a:solidFill>
                  <a:srgbClr val="CC00CC"/>
                </a:solidFill>
                <a:latin typeface="Arial Narrow" charset="0"/>
              </a:rPr>
              <a:t>Universal Gravitational Field</a:t>
            </a:r>
          </a:p>
          <a:p>
            <a:pPr marL="914400" lvl="1" indent="-457200">
              <a:spcBef>
                <a:spcPct val="20000"/>
              </a:spcBef>
              <a:buFont typeface="Arial"/>
              <a:buChar char="•"/>
            </a:pPr>
            <a:r>
              <a:rPr lang="en-US" dirty="0">
                <a:solidFill>
                  <a:srgbClr val="CC00CC"/>
                </a:solidFill>
                <a:latin typeface="Arial Narrow" charset="0"/>
              </a:rPr>
              <a:t>General Gravitational Potential Energy</a:t>
            </a:r>
          </a:p>
          <a:p>
            <a:pPr marL="914400" lvl="1" indent="-457200">
              <a:spcBef>
                <a:spcPct val="20000"/>
              </a:spcBef>
              <a:buFont typeface="Arial"/>
              <a:buChar char="•"/>
            </a:pPr>
            <a:r>
              <a:rPr lang="en-US" dirty="0">
                <a:solidFill>
                  <a:srgbClr val="CC00CC"/>
                </a:solidFill>
                <a:latin typeface="Arial Narrow" charset="0"/>
              </a:rPr>
              <a:t>Power</a:t>
            </a:r>
            <a:endParaRPr lang="en-US" sz="2800" dirty="0">
              <a:solidFill>
                <a:srgbClr val="CC00CC"/>
              </a:solidFill>
              <a:latin typeface="Arial Narrow" pitchFamily="-84" charset="0"/>
            </a:endParaRPr>
          </a:p>
        </p:txBody>
      </p:sp>
    </p:spTree>
    <p:extLst>
      <p:ext uri="{BB962C8B-B14F-4D97-AF65-F5344CB8AC3E}">
        <p14:creationId xmlns:p14="http://schemas.microsoft.com/office/powerpoint/2010/main" val="695416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9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March 31, 2021</a:t>
            </a:r>
          </a:p>
        </p:txBody>
      </p:sp>
      <p:sp>
        <p:nvSpPr>
          <p:cNvPr id="24591" name="Rectangle 5"/>
          <p:cNvSpPr>
            <a:spLocks noGrp="1" noChangeArrowheads="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a:solidFill>
                  <a:srgbClr val="003300"/>
                </a:solidFill>
                <a:latin typeface="Arial Narrow" charset="0"/>
              </a:rPr>
              <a:t>PHYS 1443-003, Spring 2021                    Dr. Jaehoon Yu</a:t>
            </a:r>
            <a:endParaRPr lang="en-US" sz="1400">
              <a:solidFill>
                <a:srgbClr val="003300"/>
              </a:solidFill>
              <a:latin typeface="Arial Narrow" charset="0"/>
            </a:endParaRPr>
          </a:p>
        </p:txBody>
      </p:sp>
      <p:sp>
        <p:nvSpPr>
          <p:cNvPr id="24592" name="Rectangle 6"/>
          <p:cNvSpPr>
            <a:spLocks noGrp="1" noChangeArrowheads="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41E47596-47DE-F74F-BEE2-1FB2B7932DAA}"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110594" name="Rectangle 2"/>
          <p:cNvSpPr>
            <a:spLocks noChangeArrowheads="1"/>
          </p:cNvSpPr>
          <p:nvPr/>
        </p:nvSpPr>
        <p:spPr bwMode="auto">
          <a:xfrm>
            <a:off x="6324600" y="5943600"/>
            <a:ext cx="2667000" cy="457200"/>
          </a:xfrm>
          <a:prstGeom prst="rect">
            <a:avLst/>
          </a:prstGeom>
          <a:solidFill>
            <a:srgbClr val="FFFFCC"/>
          </a:solidFill>
          <a:ln w="38100">
            <a:solidFill>
              <a:srgbClr val="A50021"/>
            </a:solidFill>
            <a:miter lim="800000"/>
            <a:headEnd/>
            <a:tailEnd/>
          </a:ln>
        </p:spPr>
        <p:txBody>
          <a:bodyPr anchor="ctr">
            <a:spAutoFit/>
          </a:bodyPr>
          <a:lstStyle/>
          <a:p>
            <a:endParaRPr lang="en-US"/>
          </a:p>
        </p:txBody>
      </p:sp>
      <p:sp>
        <p:nvSpPr>
          <p:cNvPr id="110595" name="Rectangle 3"/>
          <p:cNvSpPr>
            <a:spLocks noChangeArrowheads="1"/>
          </p:cNvSpPr>
          <p:nvPr/>
        </p:nvSpPr>
        <p:spPr bwMode="auto">
          <a:xfrm>
            <a:off x="7543800" y="3429000"/>
            <a:ext cx="1371600" cy="457200"/>
          </a:xfrm>
          <a:prstGeom prst="rect">
            <a:avLst/>
          </a:prstGeom>
          <a:solidFill>
            <a:srgbClr val="FFFFCC"/>
          </a:solidFill>
          <a:ln w="38100">
            <a:solidFill>
              <a:srgbClr val="A50021"/>
            </a:solidFill>
            <a:miter lim="800000"/>
            <a:headEnd/>
            <a:tailEnd/>
          </a:ln>
        </p:spPr>
        <p:txBody>
          <a:bodyPr wrap="none" anchor="ctr">
            <a:spAutoFit/>
          </a:bodyPr>
          <a:lstStyle/>
          <a:p>
            <a:endParaRPr lang="en-US"/>
          </a:p>
        </p:txBody>
      </p:sp>
      <p:sp>
        <p:nvSpPr>
          <p:cNvPr id="24595" name="Rectangle 4"/>
          <p:cNvSpPr>
            <a:spLocks noGrp="1" noChangeArrowheads="1"/>
          </p:cNvSpPr>
          <p:nvPr>
            <p:ph type="title"/>
          </p:nvPr>
        </p:nvSpPr>
        <p:spPr>
          <a:xfrm>
            <a:off x="381000" y="152400"/>
            <a:ext cx="8534400" cy="533400"/>
          </a:xfrm>
        </p:spPr>
        <p:txBody>
          <a:bodyPr/>
          <a:lstStyle/>
          <a:p>
            <a:r>
              <a:rPr lang="en-US" sz="3600">
                <a:latin typeface="Arial Narrow" charset="0"/>
                <a:ea typeface="ＭＳ Ｐゴシック" charset="0"/>
                <a:cs typeface="ＭＳ Ｐゴシック" charset="0"/>
              </a:rPr>
              <a:t>More Conservative and Non-conservative Forces</a:t>
            </a:r>
          </a:p>
        </p:txBody>
      </p:sp>
      <p:sp>
        <p:nvSpPr>
          <p:cNvPr id="110597" name="Text Box 5"/>
          <p:cNvSpPr txBox="1">
            <a:spLocks noChangeArrowheads="1"/>
          </p:cNvSpPr>
          <p:nvPr/>
        </p:nvSpPr>
        <p:spPr bwMode="auto">
          <a:xfrm>
            <a:off x="1371600" y="1828800"/>
            <a:ext cx="63246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When directly falls, the work done on the object by the gravitation force is</a:t>
            </a:r>
          </a:p>
        </p:txBody>
      </p:sp>
      <p:sp>
        <p:nvSpPr>
          <p:cNvPr id="110598" name="Text Box 6"/>
          <p:cNvSpPr txBox="1">
            <a:spLocks noChangeArrowheads="1"/>
          </p:cNvSpPr>
          <p:nvPr/>
        </p:nvSpPr>
        <p:spPr bwMode="auto">
          <a:xfrm>
            <a:off x="838200" y="762000"/>
            <a:ext cx="7696200" cy="914400"/>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600" dirty="0">
                <a:solidFill>
                  <a:schemeClr val="accent2"/>
                </a:solidFill>
                <a:latin typeface="Monotype Corsiva" charset="0"/>
              </a:rPr>
              <a:t>The work done on an object by the gravitational force does not depend on the object’s path in the absence of a retardation force.</a:t>
            </a:r>
          </a:p>
        </p:txBody>
      </p:sp>
      <p:graphicFrame>
        <p:nvGraphicFramePr>
          <p:cNvPr id="110599" name="Object 2"/>
          <p:cNvGraphicFramePr>
            <a:graphicFrameLocks noChangeAspect="1"/>
          </p:cNvGraphicFramePr>
          <p:nvPr/>
        </p:nvGraphicFramePr>
        <p:xfrm>
          <a:off x="7620000" y="1828800"/>
          <a:ext cx="725488" cy="473075"/>
        </p:xfrm>
        <a:graphic>
          <a:graphicData uri="http://schemas.openxmlformats.org/presentationml/2006/ole">
            <mc:AlternateContent xmlns:mc="http://schemas.openxmlformats.org/markup-compatibility/2006">
              <mc:Choice xmlns:v="urn:schemas-microsoft-com:vml" Requires="v">
                <p:oleObj spid="_x0000_s317545" name="Equation" r:id="rId3" imgW="342720" imgH="241200" progId="Equation.DSMT4">
                  <p:embed/>
                </p:oleObj>
              </mc:Choice>
              <mc:Fallback>
                <p:oleObj name="Equation" r:id="rId3" imgW="342720" imgH="241200" progId="Equation.DSMT4">
                  <p:embed/>
                  <p:pic>
                    <p:nvPicPr>
                      <p:cNvPr id="110599"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0" y="1828800"/>
                        <a:ext cx="725488" cy="47307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0600" name="Text Box 8"/>
          <p:cNvSpPr txBox="1">
            <a:spLocks noChangeArrowheads="1"/>
          </p:cNvSpPr>
          <p:nvPr/>
        </p:nvSpPr>
        <p:spPr bwMode="auto">
          <a:xfrm>
            <a:off x="457200" y="3276600"/>
            <a:ext cx="4800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chemeClr val="accent2"/>
                </a:solidFill>
                <a:latin typeface="Arial Narrow" charset="0"/>
              </a:rPr>
              <a:t>How about if we lengthen the incline by a factor of 2, keeping the height the same??</a:t>
            </a:r>
          </a:p>
        </p:txBody>
      </p:sp>
      <p:graphicFrame>
        <p:nvGraphicFramePr>
          <p:cNvPr id="110601" name="Object 3"/>
          <p:cNvGraphicFramePr>
            <a:graphicFrameLocks noChangeAspect="1"/>
          </p:cNvGraphicFramePr>
          <p:nvPr/>
        </p:nvGraphicFramePr>
        <p:xfrm>
          <a:off x="5638800" y="2363788"/>
          <a:ext cx="577850" cy="377825"/>
        </p:xfrm>
        <a:graphic>
          <a:graphicData uri="http://schemas.openxmlformats.org/presentationml/2006/ole">
            <mc:AlternateContent xmlns:mc="http://schemas.openxmlformats.org/markup-compatibility/2006">
              <mc:Choice xmlns:v="urn:schemas-microsoft-com:vml" Requires="v">
                <p:oleObj spid="_x0000_s317546" name="Equation" r:id="rId5" imgW="342720" imgH="241200" progId="Equation.DSMT4">
                  <p:embed/>
                </p:oleObj>
              </mc:Choice>
              <mc:Fallback>
                <p:oleObj name="Equation" r:id="rId5" imgW="342720" imgH="241200" progId="Equation.DSMT4">
                  <p:embed/>
                  <p:pic>
                    <p:nvPicPr>
                      <p:cNvPr id="110601"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38800" y="2363788"/>
                        <a:ext cx="577850" cy="3778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0602" name="Text Box 10"/>
          <p:cNvSpPr txBox="1">
            <a:spLocks noChangeArrowheads="1"/>
          </p:cNvSpPr>
          <p:nvPr/>
        </p:nvSpPr>
        <p:spPr bwMode="auto">
          <a:xfrm>
            <a:off x="5181600" y="3306763"/>
            <a:ext cx="1905000" cy="730250"/>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Arial Narrow" charset="0"/>
              </a:rPr>
              <a:t>Still the same amount of work</a:t>
            </a:r>
            <a:r>
              <a:rPr lang="en-US" sz="2000">
                <a:solidFill>
                  <a:srgbClr val="FF0000"/>
                </a:solidFill>
                <a:latin typeface="Arial Narrow" charset="0"/>
                <a:sym typeface="Wingdings" charset="0"/>
              </a:rPr>
              <a:t></a:t>
            </a:r>
            <a:endParaRPr lang="en-US" sz="2000">
              <a:solidFill>
                <a:srgbClr val="FF0000"/>
              </a:solidFill>
              <a:latin typeface="Arial Narrow" charset="0"/>
            </a:endParaRPr>
          </a:p>
        </p:txBody>
      </p:sp>
      <p:sp>
        <p:nvSpPr>
          <p:cNvPr id="110603" name="Text Box 11"/>
          <p:cNvSpPr txBox="1">
            <a:spLocks noChangeArrowheads="1"/>
          </p:cNvSpPr>
          <p:nvPr/>
        </p:nvSpPr>
        <p:spPr bwMode="auto">
          <a:xfrm>
            <a:off x="152400" y="5105400"/>
            <a:ext cx="2590800" cy="944563"/>
          </a:xfrm>
          <a:prstGeom prst="rect">
            <a:avLst/>
          </a:prstGeom>
          <a:solidFill>
            <a:srgbClr val="CCFFFF"/>
          </a:solidFill>
          <a:ln w="28575">
            <a:solidFill>
              <a:schemeClr val="accent2"/>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dirty="0">
                <a:solidFill>
                  <a:schemeClr val="accent2"/>
                </a:solidFill>
                <a:latin typeface="Arial Narrow" charset="0"/>
              </a:rPr>
              <a:t>Forces like gravitational and elastic forces are called the conservative force</a:t>
            </a:r>
          </a:p>
        </p:txBody>
      </p:sp>
      <p:sp>
        <p:nvSpPr>
          <p:cNvPr id="110604" name="Text Box 12"/>
          <p:cNvSpPr txBox="1">
            <a:spLocks noChangeArrowheads="1"/>
          </p:cNvSpPr>
          <p:nvPr/>
        </p:nvSpPr>
        <p:spPr bwMode="auto">
          <a:xfrm>
            <a:off x="533400" y="4038600"/>
            <a:ext cx="8077200" cy="1006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rgbClr val="FF0000"/>
                </a:solidFill>
                <a:latin typeface="Arial Narrow" charset="0"/>
              </a:rPr>
              <a:t>So, the work done by the gravitational force on an object is independent of the path of the object’s movement.  It only depends on the difference of the object’s initial and final position in the direction of the force.</a:t>
            </a:r>
          </a:p>
        </p:txBody>
      </p:sp>
      <p:graphicFrame>
        <p:nvGraphicFramePr>
          <p:cNvPr id="110605" name="Object 4"/>
          <p:cNvGraphicFramePr>
            <a:graphicFrameLocks noChangeAspect="1"/>
          </p:cNvGraphicFramePr>
          <p:nvPr/>
        </p:nvGraphicFramePr>
        <p:xfrm>
          <a:off x="7543800" y="3417888"/>
          <a:ext cx="725488" cy="508000"/>
        </p:xfrm>
        <a:graphic>
          <a:graphicData uri="http://schemas.openxmlformats.org/presentationml/2006/ole">
            <mc:AlternateContent xmlns:mc="http://schemas.openxmlformats.org/markup-compatibility/2006">
              <mc:Choice xmlns:v="urn:schemas-microsoft-com:vml" Requires="v">
                <p:oleObj spid="_x0000_s317547" name="Equation" r:id="rId7" imgW="342720" imgH="241200" progId="Equation.DSMT4">
                  <p:embed/>
                </p:oleObj>
              </mc:Choice>
              <mc:Fallback>
                <p:oleObj name="Equation" r:id="rId7" imgW="342720" imgH="241200" progId="Equation.DSMT4">
                  <p:embed/>
                  <p:pic>
                    <p:nvPicPr>
                      <p:cNvPr id="110605"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43800" y="3417888"/>
                        <a:ext cx="725488" cy="5080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pSp>
        <p:nvGrpSpPr>
          <p:cNvPr id="2" name="Group 14"/>
          <p:cNvGrpSpPr>
            <a:grpSpLocks/>
          </p:cNvGrpSpPr>
          <p:nvPr/>
        </p:nvGrpSpPr>
        <p:grpSpPr bwMode="auto">
          <a:xfrm>
            <a:off x="152400" y="1981200"/>
            <a:ext cx="2362200" cy="1143000"/>
            <a:chOff x="96" y="1248"/>
            <a:chExt cx="1488" cy="720"/>
          </a:xfrm>
        </p:grpSpPr>
        <p:sp>
          <p:nvSpPr>
            <p:cNvPr id="24610" name="AutoShape 15"/>
            <p:cNvSpPr>
              <a:spLocks noChangeArrowheads="1"/>
            </p:cNvSpPr>
            <p:nvPr/>
          </p:nvSpPr>
          <p:spPr bwMode="auto">
            <a:xfrm>
              <a:off x="336" y="1392"/>
              <a:ext cx="1248" cy="528"/>
            </a:xfrm>
            <a:prstGeom prst="rtTriangle">
              <a:avLst/>
            </a:prstGeom>
            <a:noFill/>
            <a:ln w="28575">
              <a:solidFill>
                <a:srgbClr val="663300"/>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611" name="Text Box 16"/>
            <p:cNvSpPr txBox="1">
              <a:spLocks noChangeArrowheads="1"/>
            </p:cNvSpPr>
            <p:nvPr/>
          </p:nvSpPr>
          <p:spPr bwMode="auto">
            <a:xfrm>
              <a:off x="96" y="1515"/>
              <a:ext cx="18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h</a:t>
              </a:r>
            </a:p>
          </p:txBody>
        </p:sp>
        <p:sp>
          <p:nvSpPr>
            <p:cNvPr id="24612" name="Text Box 17"/>
            <p:cNvSpPr txBox="1">
              <a:spLocks noChangeArrowheads="1"/>
            </p:cNvSpPr>
            <p:nvPr/>
          </p:nvSpPr>
          <p:spPr bwMode="auto">
            <a:xfrm>
              <a:off x="576" y="1536"/>
              <a:ext cx="154"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l</a:t>
              </a:r>
            </a:p>
          </p:txBody>
        </p:sp>
        <p:sp>
          <p:nvSpPr>
            <p:cNvPr id="24613" name="Rectangle 18"/>
            <p:cNvSpPr>
              <a:spLocks noChangeArrowheads="1"/>
            </p:cNvSpPr>
            <p:nvPr/>
          </p:nvSpPr>
          <p:spPr bwMode="auto">
            <a:xfrm rot="1117480">
              <a:off x="336" y="1248"/>
              <a:ext cx="192" cy="192"/>
            </a:xfrm>
            <a:prstGeom prst="rect">
              <a:avLst/>
            </a:prstGeom>
            <a:gradFill rotWithShape="0">
              <a:gsLst>
                <a:gs pos="0">
                  <a:srgbClr val="760000"/>
                </a:gs>
                <a:gs pos="50000">
                  <a:srgbClr val="FF0000"/>
                </a:gs>
                <a:gs pos="100000">
                  <a:srgbClr val="760000"/>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r>
                <a:rPr lang="en-US">
                  <a:solidFill>
                    <a:srgbClr val="FFFF99"/>
                  </a:solidFill>
                  <a:latin typeface="Monotype Corsiva" charset="0"/>
                </a:rPr>
                <a:t>m</a:t>
              </a:r>
            </a:p>
          </p:txBody>
        </p:sp>
        <p:sp>
          <p:nvSpPr>
            <p:cNvPr id="24614" name="Arc 19"/>
            <p:cNvSpPr>
              <a:spLocks/>
            </p:cNvSpPr>
            <p:nvPr/>
          </p:nvSpPr>
          <p:spPr bwMode="auto">
            <a:xfrm flipH="1">
              <a:off x="1152" y="1776"/>
              <a:ext cx="48"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8575">
              <a:solidFill>
                <a:schemeClr val="accent2"/>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pPr algn="ctr"/>
              <a:endParaRPr lang="en-US">
                <a:solidFill>
                  <a:srgbClr val="FF0000"/>
                </a:solidFill>
                <a:latin typeface="Monotype Corsiva" charset="0"/>
              </a:endParaRPr>
            </a:p>
          </p:txBody>
        </p:sp>
        <p:sp>
          <p:nvSpPr>
            <p:cNvPr id="24615" name="Text Box 20"/>
            <p:cNvSpPr txBox="1">
              <a:spLocks noChangeArrowheads="1"/>
            </p:cNvSpPr>
            <p:nvPr/>
          </p:nvSpPr>
          <p:spPr bwMode="auto">
            <a:xfrm>
              <a:off x="960" y="1699"/>
              <a:ext cx="200" cy="2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Symbol" charset="0"/>
                </a:rPr>
                <a:t>θ</a:t>
              </a:r>
            </a:p>
          </p:txBody>
        </p:sp>
        <p:sp>
          <p:nvSpPr>
            <p:cNvPr id="24616" name="Line 21"/>
            <p:cNvSpPr>
              <a:spLocks noChangeShapeType="1"/>
            </p:cNvSpPr>
            <p:nvPr/>
          </p:nvSpPr>
          <p:spPr bwMode="auto">
            <a:xfrm>
              <a:off x="432" y="1344"/>
              <a:ext cx="0" cy="384"/>
            </a:xfrm>
            <a:prstGeom prst="line">
              <a:avLst/>
            </a:prstGeom>
            <a:noFill/>
            <a:ln w="28575">
              <a:solidFill>
                <a:srgbClr val="FF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4617" name="Text Box 22"/>
            <p:cNvSpPr txBox="1">
              <a:spLocks noChangeArrowheads="1"/>
            </p:cNvSpPr>
            <p:nvPr/>
          </p:nvSpPr>
          <p:spPr bwMode="auto">
            <a:xfrm>
              <a:off x="288" y="1718"/>
              <a:ext cx="279"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m</a:t>
              </a:r>
              <a:r>
                <a:rPr lang="en-US" sz="2000" b="1">
                  <a:solidFill>
                    <a:schemeClr val="accent2"/>
                  </a:solidFill>
                  <a:latin typeface="Monotype Corsiva" charset="0"/>
                </a:rPr>
                <a:t>g</a:t>
              </a:r>
              <a:endParaRPr lang="en-US" sz="2000">
                <a:solidFill>
                  <a:schemeClr val="accent2"/>
                </a:solidFill>
                <a:latin typeface="Monotype Corsiva" charset="0"/>
              </a:endParaRPr>
            </a:p>
          </p:txBody>
        </p:sp>
      </p:grpSp>
      <p:sp>
        <p:nvSpPr>
          <p:cNvPr id="110615" name="Text Box 23"/>
          <p:cNvSpPr txBox="1">
            <a:spLocks noChangeArrowheads="1"/>
          </p:cNvSpPr>
          <p:nvPr/>
        </p:nvSpPr>
        <p:spPr bwMode="auto">
          <a:xfrm>
            <a:off x="2667000" y="2393950"/>
            <a:ext cx="2667000"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Arial Narrow" charset="0"/>
              </a:rPr>
              <a:t>When sliding down the hill of length </a:t>
            </a:r>
            <a:r>
              <a:rPr lang="en-US" sz="2000">
                <a:solidFill>
                  <a:srgbClr val="FF0000"/>
                </a:solidFill>
                <a:latin typeface="Monotype Corsiva" charset="0"/>
              </a:rPr>
              <a:t>l</a:t>
            </a:r>
            <a:r>
              <a:rPr lang="en-US" sz="2000">
                <a:solidFill>
                  <a:srgbClr val="FF0000"/>
                </a:solidFill>
                <a:latin typeface="Arial Narrow" charset="0"/>
              </a:rPr>
              <a:t>, the work is</a:t>
            </a:r>
          </a:p>
        </p:txBody>
      </p:sp>
      <p:graphicFrame>
        <p:nvGraphicFramePr>
          <p:cNvPr id="110616" name="Object 5"/>
          <p:cNvGraphicFramePr>
            <a:graphicFrameLocks noChangeAspect="1"/>
          </p:cNvGraphicFramePr>
          <p:nvPr/>
        </p:nvGraphicFramePr>
        <p:xfrm>
          <a:off x="7391400" y="2381250"/>
          <a:ext cx="1524000" cy="342900"/>
        </p:xfrm>
        <a:graphic>
          <a:graphicData uri="http://schemas.openxmlformats.org/presentationml/2006/ole">
            <mc:AlternateContent xmlns:mc="http://schemas.openxmlformats.org/markup-compatibility/2006">
              <mc:Choice xmlns:v="urn:schemas-microsoft-com:vml" Requires="v">
                <p:oleObj spid="_x0000_s317548" name="Equation" r:id="rId9" imgW="838080" imgH="203040" progId="Equation.3">
                  <p:embed/>
                </p:oleObj>
              </mc:Choice>
              <mc:Fallback>
                <p:oleObj name="Equation" r:id="rId9" imgW="838080" imgH="203040" progId="Equation.3">
                  <p:embed/>
                  <p:pic>
                    <p:nvPicPr>
                      <p:cNvPr id="110616"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391400" y="2381250"/>
                        <a:ext cx="1524000" cy="3429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pSp>
        <p:nvGrpSpPr>
          <p:cNvPr id="3" name="Group 25"/>
          <p:cNvGrpSpPr>
            <a:grpSpLocks/>
          </p:cNvGrpSpPr>
          <p:nvPr/>
        </p:nvGrpSpPr>
        <p:grpSpPr bwMode="auto">
          <a:xfrm>
            <a:off x="609600" y="1635125"/>
            <a:ext cx="455613" cy="574675"/>
            <a:chOff x="384" y="1030"/>
            <a:chExt cx="287" cy="362"/>
          </a:xfrm>
        </p:grpSpPr>
        <p:sp>
          <p:nvSpPr>
            <p:cNvPr id="24608" name="Line 26"/>
            <p:cNvSpPr>
              <a:spLocks noChangeShapeType="1"/>
            </p:cNvSpPr>
            <p:nvPr/>
          </p:nvSpPr>
          <p:spPr bwMode="auto">
            <a:xfrm flipV="1">
              <a:off x="384" y="1152"/>
              <a:ext cx="96" cy="240"/>
            </a:xfrm>
            <a:prstGeom prst="line">
              <a:avLst/>
            </a:prstGeom>
            <a:noFill/>
            <a:ln w="38100">
              <a:solidFill>
                <a:schemeClr val="accent2"/>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4609" name="Text Box 27"/>
            <p:cNvSpPr txBox="1">
              <a:spLocks noChangeArrowheads="1"/>
            </p:cNvSpPr>
            <p:nvPr/>
          </p:nvSpPr>
          <p:spPr bwMode="auto">
            <a:xfrm>
              <a:off x="470" y="1030"/>
              <a:ext cx="201"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b="1">
                  <a:solidFill>
                    <a:schemeClr val="accent2"/>
                  </a:solidFill>
                  <a:latin typeface="Arial Narrow" charset="0"/>
                </a:rPr>
                <a:t>N</a:t>
              </a:r>
            </a:p>
          </p:txBody>
        </p:sp>
      </p:grpSp>
      <p:graphicFrame>
        <p:nvGraphicFramePr>
          <p:cNvPr id="110620" name="Object 6"/>
          <p:cNvGraphicFramePr>
            <a:graphicFrameLocks noChangeAspect="1"/>
          </p:cNvGraphicFramePr>
          <p:nvPr/>
        </p:nvGraphicFramePr>
        <p:xfrm>
          <a:off x="7543800" y="2847975"/>
          <a:ext cx="727075" cy="317500"/>
        </p:xfrm>
        <a:graphic>
          <a:graphicData uri="http://schemas.openxmlformats.org/presentationml/2006/ole">
            <mc:AlternateContent xmlns:mc="http://schemas.openxmlformats.org/markup-compatibility/2006">
              <mc:Choice xmlns:v="urn:schemas-microsoft-com:vml" Requires="v">
                <p:oleObj spid="_x0000_s317549" name="Equation" r:id="rId11" imgW="431640" imgH="203040" progId="Equation.3">
                  <p:embed/>
                </p:oleObj>
              </mc:Choice>
              <mc:Fallback>
                <p:oleObj name="Equation" r:id="rId11" imgW="431640" imgH="203040" progId="Equation.3">
                  <p:embed/>
                  <p:pic>
                    <p:nvPicPr>
                      <p:cNvPr id="110620"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43800" y="2847975"/>
                        <a:ext cx="727075" cy="3175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0621" name="Text Box 29"/>
          <p:cNvSpPr txBox="1">
            <a:spLocks noChangeArrowheads="1"/>
          </p:cNvSpPr>
          <p:nvPr/>
        </p:nvSpPr>
        <p:spPr bwMode="auto">
          <a:xfrm>
            <a:off x="2819400" y="6005513"/>
            <a:ext cx="3352800" cy="395287"/>
          </a:xfrm>
          <a:prstGeom prst="rect">
            <a:avLst/>
          </a:prstGeom>
          <a:solidFill>
            <a:srgbClr val="FFFFCC"/>
          </a:solidFill>
          <a:ln w="28575">
            <a:solidFill>
              <a:srgbClr val="FF0000"/>
            </a:solidFill>
            <a:miter lim="800000"/>
            <a:headEnd/>
            <a:tailEnd/>
          </a:ln>
        </p:spPr>
        <p:txBody>
          <a:bodyPr>
            <a:spAutoFit/>
          </a:bodyPr>
          <a:lstStyle>
            <a:lvl1pPr marL="457200" indent="-457200"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Monotype Corsiva" charset="0"/>
              </a:rPr>
              <a:t>Total mechanical energy is conserved!!</a:t>
            </a:r>
          </a:p>
        </p:txBody>
      </p:sp>
      <p:graphicFrame>
        <p:nvGraphicFramePr>
          <p:cNvPr id="110622" name="Object 7"/>
          <p:cNvGraphicFramePr>
            <a:graphicFrameLocks noChangeAspect="1"/>
          </p:cNvGraphicFramePr>
          <p:nvPr/>
        </p:nvGraphicFramePr>
        <p:xfrm>
          <a:off x="6324600" y="5980113"/>
          <a:ext cx="533400" cy="409575"/>
        </p:xfrm>
        <a:graphic>
          <a:graphicData uri="http://schemas.openxmlformats.org/presentationml/2006/ole">
            <mc:AlternateContent xmlns:mc="http://schemas.openxmlformats.org/markup-compatibility/2006">
              <mc:Choice xmlns:v="urn:schemas-microsoft-com:vml" Requires="v">
                <p:oleObj spid="_x0000_s317550" name="Equation" r:id="rId13" imgW="368280" imgH="228600" progId="Equation.DSMT4">
                  <p:embed/>
                </p:oleObj>
              </mc:Choice>
              <mc:Fallback>
                <p:oleObj name="Equation" r:id="rId13" imgW="368280" imgH="228600" progId="Equation.DSMT4">
                  <p:embed/>
                  <p:pic>
                    <p:nvPicPr>
                      <p:cNvPr id="110622"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324600" y="5980113"/>
                        <a:ext cx="533400" cy="40957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0623" name="Object 8"/>
          <p:cNvGraphicFramePr>
            <a:graphicFrameLocks noChangeAspect="1"/>
          </p:cNvGraphicFramePr>
          <p:nvPr/>
        </p:nvGraphicFramePr>
        <p:xfrm>
          <a:off x="6180138" y="2365375"/>
          <a:ext cx="1135062" cy="377825"/>
        </p:xfrm>
        <a:graphic>
          <a:graphicData uri="http://schemas.openxmlformats.org/presentationml/2006/ole">
            <mc:AlternateContent xmlns:mc="http://schemas.openxmlformats.org/markup-compatibility/2006">
              <mc:Choice xmlns:v="urn:schemas-microsoft-com:vml" Requires="v">
                <p:oleObj spid="_x0000_s317551" name="Equation" r:id="rId15" imgW="672840" imgH="241200" progId="Equation.DSMT4">
                  <p:embed/>
                </p:oleObj>
              </mc:Choice>
              <mc:Fallback>
                <p:oleObj name="Equation" r:id="rId15" imgW="672840" imgH="241200" progId="Equation.DSMT4">
                  <p:embed/>
                  <p:pic>
                    <p:nvPicPr>
                      <p:cNvPr id="110623"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180138" y="2365375"/>
                        <a:ext cx="1135062" cy="3778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0624" name="Object 9"/>
          <p:cNvGraphicFramePr>
            <a:graphicFrameLocks noChangeAspect="1"/>
          </p:cNvGraphicFramePr>
          <p:nvPr/>
        </p:nvGraphicFramePr>
        <p:xfrm>
          <a:off x="6054725" y="2819400"/>
          <a:ext cx="1433513" cy="395288"/>
        </p:xfrm>
        <a:graphic>
          <a:graphicData uri="http://schemas.openxmlformats.org/presentationml/2006/ole">
            <mc:AlternateContent xmlns:mc="http://schemas.openxmlformats.org/markup-compatibility/2006">
              <mc:Choice xmlns:v="urn:schemas-microsoft-com:vml" Requires="v">
                <p:oleObj spid="_x0000_s317552" name="Equation" r:id="rId17" imgW="850680" imgH="253800" progId="Equation.DSMT4">
                  <p:embed/>
                </p:oleObj>
              </mc:Choice>
              <mc:Fallback>
                <p:oleObj name="Equation" r:id="rId17" imgW="850680" imgH="253800" progId="Equation.DSMT4">
                  <p:embed/>
                  <p:pic>
                    <p:nvPicPr>
                      <p:cNvPr id="110624"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054725" y="2819400"/>
                        <a:ext cx="1433513" cy="395288"/>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0625" name="Object 10"/>
          <p:cNvGraphicFramePr>
            <a:graphicFrameLocks noChangeAspect="1"/>
          </p:cNvGraphicFramePr>
          <p:nvPr/>
        </p:nvGraphicFramePr>
        <p:xfrm>
          <a:off x="8396288" y="1828800"/>
          <a:ext cx="671512" cy="396875"/>
        </p:xfrm>
        <a:graphic>
          <a:graphicData uri="http://schemas.openxmlformats.org/presentationml/2006/ole">
            <mc:AlternateContent xmlns:mc="http://schemas.openxmlformats.org/markup-compatibility/2006">
              <mc:Choice xmlns:v="urn:schemas-microsoft-com:vml" Requires="v">
                <p:oleObj spid="_x0000_s317553" name="Equation" r:id="rId19" imgW="317160" imgH="203040" progId="Equation.DSMT4">
                  <p:embed/>
                </p:oleObj>
              </mc:Choice>
              <mc:Fallback>
                <p:oleObj name="Equation" r:id="rId19" imgW="317160" imgH="203040" progId="Equation.DSMT4">
                  <p:embed/>
                  <p:pic>
                    <p:nvPicPr>
                      <p:cNvPr id="110625"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8396288" y="1828800"/>
                        <a:ext cx="671512" cy="39687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0626" name="Rectangle 34"/>
          <p:cNvSpPr>
            <a:spLocks noGrp="1" noChangeArrowheads="1"/>
          </p:cNvSpPr>
          <p:nvPr>
            <p:ph type="body" idx="1"/>
          </p:nvPr>
        </p:nvSpPr>
        <p:spPr>
          <a:xfrm>
            <a:off x="2895600" y="5181600"/>
            <a:ext cx="5867400" cy="609600"/>
          </a:xfrm>
          <a:solidFill>
            <a:srgbClr val="99FFCC"/>
          </a:solidFill>
        </p:spPr>
        <p:txBody>
          <a:bodyPr/>
          <a:lstStyle/>
          <a:p>
            <a:pPr>
              <a:lnSpc>
                <a:spcPct val="80000"/>
              </a:lnSpc>
              <a:buFont typeface="+mj-lt"/>
              <a:buAutoNum type="arabicPeriod"/>
            </a:pPr>
            <a:r>
              <a:rPr lang="en-US" sz="1800" dirty="0">
                <a:solidFill>
                  <a:srgbClr val="FF0000"/>
                </a:solidFill>
                <a:latin typeface="Arial Narrow" charset="0"/>
                <a:ea typeface="ＭＳ Ｐゴシック" charset="0"/>
                <a:cs typeface="ＭＳ Ｐゴシック" charset="0"/>
              </a:rPr>
              <a:t>If the work performed by the force does not depend on the path.</a:t>
            </a:r>
          </a:p>
          <a:p>
            <a:pPr>
              <a:lnSpc>
                <a:spcPct val="80000"/>
              </a:lnSpc>
              <a:buFont typeface="+mj-lt"/>
              <a:buAutoNum type="arabicPeriod"/>
            </a:pPr>
            <a:r>
              <a:rPr lang="en-US" sz="1800" dirty="0">
                <a:solidFill>
                  <a:srgbClr val="FF0000"/>
                </a:solidFill>
                <a:latin typeface="Arial Narrow" charset="0"/>
                <a:ea typeface="ＭＳ Ｐゴシック" charset="0"/>
                <a:cs typeface="ＭＳ Ｐゴシック" charset="0"/>
              </a:rPr>
              <a:t>If the net work performed on a closed path is 0.</a:t>
            </a:r>
          </a:p>
        </p:txBody>
      </p:sp>
      <p:graphicFrame>
        <p:nvGraphicFramePr>
          <p:cNvPr id="110627" name="Object 11"/>
          <p:cNvGraphicFramePr>
            <a:graphicFrameLocks noChangeAspect="1"/>
          </p:cNvGraphicFramePr>
          <p:nvPr/>
        </p:nvGraphicFramePr>
        <p:xfrm>
          <a:off x="8242300" y="3429000"/>
          <a:ext cx="673100" cy="427038"/>
        </p:xfrm>
        <a:graphic>
          <a:graphicData uri="http://schemas.openxmlformats.org/presentationml/2006/ole">
            <mc:AlternateContent xmlns:mc="http://schemas.openxmlformats.org/markup-compatibility/2006">
              <mc:Choice xmlns:v="urn:schemas-microsoft-com:vml" Requires="v">
                <p:oleObj spid="_x0000_s317554" name="Equation" r:id="rId21" imgW="317160" imgH="203040" progId="Equation.DSMT4">
                  <p:embed/>
                </p:oleObj>
              </mc:Choice>
              <mc:Fallback>
                <p:oleObj name="Equation" r:id="rId21" imgW="317160" imgH="203040" progId="Equation.DSMT4">
                  <p:embed/>
                  <p:pic>
                    <p:nvPicPr>
                      <p:cNvPr id="110627" name="Object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8242300" y="3429000"/>
                        <a:ext cx="673100" cy="427038"/>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0628" name="Object 12"/>
          <p:cNvGraphicFramePr>
            <a:graphicFrameLocks noChangeAspect="1"/>
          </p:cNvGraphicFramePr>
          <p:nvPr/>
        </p:nvGraphicFramePr>
        <p:xfrm>
          <a:off x="6858000" y="5991225"/>
          <a:ext cx="1123950" cy="409575"/>
        </p:xfrm>
        <a:graphic>
          <a:graphicData uri="http://schemas.openxmlformats.org/presentationml/2006/ole">
            <mc:AlternateContent xmlns:mc="http://schemas.openxmlformats.org/markup-compatibility/2006">
              <mc:Choice xmlns:v="urn:schemas-microsoft-com:vml" Requires="v">
                <p:oleObj spid="_x0000_s317555" name="Equation" r:id="rId23" imgW="774360" imgH="228600" progId="Equation.DSMT4">
                  <p:embed/>
                </p:oleObj>
              </mc:Choice>
              <mc:Fallback>
                <p:oleObj name="Equation" r:id="rId23" imgW="774360" imgH="228600" progId="Equation.DSMT4">
                  <p:embed/>
                  <p:pic>
                    <p:nvPicPr>
                      <p:cNvPr id="110628" name="Object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858000" y="5991225"/>
                        <a:ext cx="1123950" cy="40957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0629" name="Object 13"/>
          <p:cNvGraphicFramePr>
            <a:graphicFrameLocks noChangeAspect="1"/>
          </p:cNvGraphicFramePr>
          <p:nvPr/>
        </p:nvGraphicFramePr>
        <p:xfrm>
          <a:off x="7924800" y="5969000"/>
          <a:ext cx="1031875" cy="431800"/>
        </p:xfrm>
        <a:graphic>
          <a:graphicData uri="http://schemas.openxmlformats.org/presentationml/2006/ole">
            <mc:AlternateContent xmlns:mc="http://schemas.openxmlformats.org/markup-compatibility/2006">
              <mc:Choice xmlns:v="urn:schemas-microsoft-com:vml" Requires="v">
                <p:oleObj spid="_x0000_s317556" name="Equation" r:id="rId25" imgW="711000" imgH="241200" progId="Equation.DSMT4">
                  <p:embed/>
                </p:oleObj>
              </mc:Choice>
              <mc:Fallback>
                <p:oleObj name="Equation" r:id="rId25" imgW="711000" imgH="241200" progId="Equation.DSMT4">
                  <p:embed/>
                  <p:pic>
                    <p:nvPicPr>
                      <p:cNvPr id="110629" name="Object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924800" y="5969000"/>
                        <a:ext cx="1031875" cy="4318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0630" name="Oval 38"/>
          <p:cNvSpPr>
            <a:spLocks noChangeArrowheads="1"/>
          </p:cNvSpPr>
          <p:nvPr/>
        </p:nvSpPr>
        <p:spPr bwMode="auto">
          <a:xfrm>
            <a:off x="6629400" y="2743200"/>
            <a:ext cx="914400" cy="457200"/>
          </a:xfrm>
          <a:prstGeom prst="ellipse">
            <a:avLst/>
          </a:prstGeom>
          <a:noFill/>
          <a:ln w="38100">
            <a:solidFill>
              <a:srgbClr val="A50021"/>
            </a:solidFill>
            <a:round/>
            <a:headEnd/>
            <a:tailEnd/>
          </a:ln>
          <a:extLst>
            <a:ext uri="{909E8E84-426E-40dd-AFC4-6F175D3DCCD1}">
              <a14:hiddenFill xmlns:a14="http://schemas.microsoft.com/office/drawing/2010/main" xmlns="">
                <a:solidFill>
                  <a:srgbClr val="FFFFFF"/>
                </a:solidFill>
              </a14:hiddenFill>
            </a:ext>
          </a:extLst>
        </p:spPr>
        <p:txBody>
          <a:bodyPr wrap="none" anchor="ctr">
            <a:spAutoFit/>
          </a:bodyPr>
          <a:lstStyle/>
          <a:p>
            <a:endParaRPr lang="en-US"/>
          </a:p>
        </p:txBody>
      </p:sp>
    </p:spTree>
    <p:extLst>
      <p:ext uri="{BB962C8B-B14F-4D97-AF65-F5344CB8AC3E}">
        <p14:creationId xmlns:p14="http://schemas.microsoft.com/office/powerpoint/2010/main" val="1033263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2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March 31, 2021</a:t>
            </a:r>
          </a:p>
        </p:txBody>
      </p:sp>
      <p:sp>
        <p:nvSpPr>
          <p:cNvPr id="25623"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a:solidFill>
                  <a:srgbClr val="003300"/>
                </a:solidFill>
                <a:latin typeface="Arial Narrow" charset="0"/>
              </a:rPr>
              <a:t>PHYS 1443-003, Spring 2021                    Dr. Jaehoon Yu</a:t>
            </a:r>
            <a:endParaRPr lang="en-US" sz="1400">
              <a:solidFill>
                <a:srgbClr val="003300"/>
              </a:solidFill>
              <a:latin typeface="Arial Narrow" charset="0"/>
            </a:endParaRPr>
          </a:p>
        </p:txBody>
      </p:sp>
      <p:sp>
        <p:nvSpPr>
          <p:cNvPr id="2562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98F53458-AA50-2F44-9554-3A058C1FC624}" type="slidenum">
              <a:rPr lang="en-US" sz="1400">
                <a:solidFill>
                  <a:srgbClr val="A50021"/>
                </a:solidFill>
                <a:latin typeface="Arial Narrow" charset="0"/>
              </a:rPr>
              <a:pPr eaLnBrk="1" hangingPunct="1"/>
              <a:t>3</a:t>
            </a:fld>
            <a:endParaRPr lang="en-US" sz="1400">
              <a:solidFill>
                <a:srgbClr val="A50021"/>
              </a:solidFill>
              <a:latin typeface="Arial Narrow" charset="0"/>
            </a:endParaRPr>
          </a:p>
        </p:txBody>
      </p:sp>
      <p:sp>
        <p:nvSpPr>
          <p:cNvPr id="25625" name="Rectangle 2"/>
          <p:cNvSpPr>
            <a:spLocks noGrp="1" noChangeArrowheads="1"/>
          </p:cNvSpPr>
          <p:nvPr>
            <p:ph type="title"/>
          </p:nvPr>
        </p:nvSpPr>
        <p:spPr>
          <a:xfrm>
            <a:off x="685800" y="76200"/>
            <a:ext cx="7772400" cy="609600"/>
          </a:xfrm>
        </p:spPr>
        <p:txBody>
          <a:bodyPr/>
          <a:lstStyle/>
          <a:p>
            <a:r>
              <a:rPr lang="en-US" sz="4000">
                <a:latin typeface="Arial Narrow" charset="0"/>
                <a:ea typeface="ＭＳ Ｐゴシック" charset="0"/>
                <a:cs typeface="ＭＳ Ｐゴシック" charset="0"/>
              </a:rPr>
              <a:t>Example for Potential Energy</a:t>
            </a:r>
            <a:endParaRPr lang="en-US">
              <a:latin typeface="Arial Narrow" charset="0"/>
              <a:ea typeface="ＭＳ Ｐゴシック" charset="0"/>
              <a:cs typeface="ＭＳ Ｐゴシック" charset="0"/>
            </a:endParaRPr>
          </a:p>
        </p:txBody>
      </p:sp>
      <p:sp>
        <p:nvSpPr>
          <p:cNvPr id="603139" name="Text Box 3"/>
          <p:cNvSpPr txBox="1">
            <a:spLocks noChangeArrowheads="1"/>
          </p:cNvSpPr>
          <p:nvPr/>
        </p:nvSpPr>
        <p:spPr bwMode="auto">
          <a:xfrm>
            <a:off x="685800" y="777875"/>
            <a:ext cx="8001000" cy="669925"/>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dirty="0">
                <a:solidFill>
                  <a:schemeClr val="accent2"/>
                </a:solidFill>
                <a:latin typeface="Arial Narrow" charset="0"/>
              </a:rPr>
              <a:t>A 1.8m tall bowler drops bowling ball of mass 7kg on his toe.  Choosing the floor level as y=0, estimate the total work done on the ball by the gravitational force as the ball falls on the toe.</a:t>
            </a:r>
            <a:endParaRPr lang="en-US" sz="1800" baseline="30000" dirty="0">
              <a:solidFill>
                <a:srgbClr val="800000"/>
              </a:solidFill>
              <a:latin typeface="Arial Narrow" charset="0"/>
            </a:endParaRPr>
          </a:p>
        </p:txBody>
      </p:sp>
      <p:graphicFrame>
        <p:nvGraphicFramePr>
          <p:cNvPr id="603140" name="Object 2"/>
          <p:cNvGraphicFramePr>
            <a:graphicFrameLocks noChangeAspect="1"/>
          </p:cNvGraphicFramePr>
          <p:nvPr/>
        </p:nvGraphicFramePr>
        <p:xfrm>
          <a:off x="2590800" y="2330450"/>
          <a:ext cx="460375" cy="336550"/>
        </p:xfrm>
        <a:graphic>
          <a:graphicData uri="http://schemas.openxmlformats.org/presentationml/2006/ole">
            <mc:AlternateContent xmlns:mc="http://schemas.openxmlformats.org/markup-compatibility/2006">
              <mc:Choice xmlns:v="urn:schemas-microsoft-com:vml" Requires="v">
                <p:oleObj spid="_x0000_s315225" name="Equation" r:id="rId3" imgW="317160" imgH="228600" progId="Equation.DSMT4">
                  <p:embed/>
                </p:oleObj>
              </mc:Choice>
              <mc:Fallback>
                <p:oleObj name="Equation" r:id="rId3" imgW="317160" imgH="228600" progId="Equation.DSMT4">
                  <p:embed/>
                  <p:pic>
                    <p:nvPicPr>
                      <p:cNvPr id="60314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2330450"/>
                        <a:ext cx="460375" cy="3365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603141" name="Text Box 5"/>
          <p:cNvSpPr txBox="1">
            <a:spLocks noChangeArrowheads="1"/>
          </p:cNvSpPr>
          <p:nvPr/>
        </p:nvSpPr>
        <p:spPr bwMode="auto">
          <a:xfrm>
            <a:off x="914400" y="3429000"/>
            <a:ext cx="7086600" cy="369332"/>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dirty="0">
                <a:solidFill>
                  <a:schemeClr val="accent2"/>
                </a:solidFill>
                <a:latin typeface="Arial Narrow" charset="0"/>
              </a:rPr>
              <a:t>b) Perform the same calculation using the top of the bowler’s head as the origin.</a:t>
            </a:r>
          </a:p>
        </p:txBody>
      </p:sp>
      <p:sp>
        <p:nvSpPr>
          <p:cNvPr id="603142" name="Text Box 6"/>
          <p:cNvSpPr txBox="1">
            <a:spLocks noChangeArrowheads="1"/>
          </p:cNvSpPr>
          <p:nvPr/>
        </p:nvSpPr>
        <p:spPr bwMode="auto">
          <a:xfrm>
            <a:off x="381000" y="4357688"/>
            <a:ext cx="853440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dirty="0">
                <a:solidFill>
                  <a:srgbClr val="FF0000"/>
                </a:solidFill>
                <a:latin typeface="Arial Narrow" charset="0"/>
              </a:rPr>
              <a:t>Since the bowler’s height is 1.8m, the ball’s original position is –1.3m, and the toe is at –1.77m.</a:t>
            </a:r>
          </a:p>
        </p:txBody>
      </p:sp>
      <p:grpSp>
        <p:nvGrpSpPr>
          <p:cNvPr id="2" name="Group 7"/>
          <p:cNvGrpSpPr>
            <a:grpSpLocks/>
          </p:cNvGrpSpPr>
          <p:nvPr/>
        </p:nvGrpSpPr>
        <p:grpSpPr bwMode="auto">
          <a:xfrm>
            <a:off x="685800" y="1600200"/>
            <a:ext cx="1295400" cy="1658938"/>
            <a:chOff x="432" y="1211"/>
            <a:chExt cx="816" cy="1045"/>
          </a:xfrm>
        </p:grpSpPr>
        <p:pic>
          <p:nvPicPr>
            <p:cNvPr id="25633" name="Picture 8" descr="pe01549_"/>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2" y="1211"/>
              <a:ext cx="766" cy="10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5634" name="Oval 9"/>
            <p:cNvSpPr>
              <a:spLocks noChangeArrowheads="1"/>
            </p:cNvSpPr>
            <p:nvPr/>
          </p:nvSpPr>
          <p:spPr bwMode="auto">
            <a:xfrm>
              <a:off x="432" y="1920"/>
              <a:ext cx="240" cy="240"/>
            </a:xfrm>
            <a:prstGeom prst="ellipse">
              <a:avLst/>
            </a:prstGeom>
            <a:gradFill rotWithShape="0">
              <a:gsLst>
                <a:gs pos="0">
                  <a:srgbClr val="760000"/>
                </a:gs>
                <a:gs pos="50000">
                  <a:srgbClr val="FF0000"/>
                </a:gs>
                <a:gs pos="100000">
                  <a:srgbClr val="760000"/>
                </a:gs>
              </a:gsLst>
              <a:lin ang="27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ctr"/>
              <a:r>
                <a:rPr lang="en-US" sz="2000">
                  <a:solidFill>
                    <a:srgbClr val="FFFF99"/>
                  </a:solidFill>
                  <a:latin typeface="Monotype Corsiva" charset="0"/>
                </a:rPr>
                <a:t>M</a:t>
              </a:r>
            </a:p>
          </p:txBody>
        </p:sp>
      </p:grpSp>
      <p:sp>
        <p:nvSpPr>
          <p:cNvPr id="603146" name="Text Box 10"/>
          <p:cNvSpPr txBox="1">
            <a:spLocks noChangeArrowheads="1"/>
          </p:cNvSpPr>
          <p:nvPr/>
        </p:nvSpPr>
        <p:spPr bwMode="auto">
          <a:xfrm>
            <a:off x="2667000" y="1539875"/>
            <a:ext cx="586740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dirty="0">
                <a:solidFill>
                  <a:srgbClr val="FF0000"/>
                </a:solidFill>
                <a:latin typeface="Arial Narrow" charset="0"/>
              </a:rPr>
              <a:t>Let’s assume the top of the toe is 0.03m from the floor and the hand was 0.5m above the floor.</a:t>
            </a:r>
          </a:p>
        </p:txBody>
      </p:sp>
      <p:sp>
        <p:nvSpPr>
          <p:cNvPr id="603147" name="Text Box 11"/>
          <p:cNvSpPr txBox="1">
            <a:spLocks noChangeArrowheads="1"/>
          </p:cNvSpPr>
          <p:nvPr/>
        </p:nvSpPr>
        <p:spPr bwMode="auto">
          <a:xfrm>
            <a:off x="381000" y="3886200"/>
            <a:ext cx="2057400" cy="395288"/>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chemeClr val="accent2"/>
                </a:solidFill>
                <a:latin typeface="Arial Narrow" charset="0"/>
              </a:rPr>
              <a:t>What has to change?</a:t>
            </a:r>
          </a:p>
        </p:txBody>
      </p:sp>
      <p:sp>
        <p:nvSpPr>
          <p:cNvPr id="603148" name="Text Box 12"/>
          <p:cNvSpPr txBox="1">
            <a:spLocks noChangeArrowheads="1"/>
          </p:cNvSpPr>
          <p:nvPr/>
        </p:nvSpPr>
        <p:spPr bwMode="auto">
          <a:xfrm>
            <a:off x="2438400" y="3900488"/>
            <a:ext cx="6705600" cy="366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dirty="0">
                <a:solidFill>
                  <a:srgbClr val="FF0000"/>
                </a:solidFill>
                <a:latin typeface="Arial Narrow" charset="0"/>
              </a:rPr>
              <a:t>First, we must re-compute the positions of the ball in his hand and on his toe. </a:t>
            </a:r>
          </a:p>
        </p:txBody>
      </p:sp>
      <p:graphicFrame>
        <p:nvGraphicFramePr>
          <p:cNvPr id="603149" name="Object 3"/>
          <p:cNvGraphicFramePr>
            <a:graphicFrameLocks noChangeAspect="1"/>
          </p:cNvGraphicFramePr>
          <p:nvPr/>
        </p:nvGraphicFramePr>
        <p:xfrm>
          <a:off x="5638800" y="2311400"/>
          <a:ext cx="542925" cy="355600"/>
        </p:xfrm>
        <a:graphic>
          <a:graphicData uri="http://schemas.openxmlformats.org/presentationml/2006/ole">
            <mc:AlternateContent xmlns:mc="http://schemas.openxmlformats.org/markup-compatibility/2006">
              <mc:Choice xmlns:v="urn:schemas-microsoft-com:vml" Requires="v">
                <p:oleObj spid="_x0000_s315226" name="Equation" r:id="rId6" imgW="355320" imgH="241200" progId="Equation.DSMT4">
                  <p:embed/>
                </p:oleObj>
              </mc:Choice>
              <mc:Fallback>
                <p:oleObj name="Equation" r:id="rId6" imgW="355320" imgH="241200" progId="Equation.DSMT4">
                  <p:embed/>
                  <p:pic>
                    <p:nvPicPr>
                      <p:cNvPr id="603149"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38800" y="2311400"/>
                        <a:ext cx="542925" cy="3556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50" name="Object 4"/>
          <p:cNvGraphicFramePr>
            <a:graphicFrameLocks noChangeAspect="1"/>
          </p:cNvGraphicFramePr>
          <p:nvPr/>
        </p:nvGraphicFramePr>
        <p:xfrm>
          <a:off x="2654300" y="2743200"/>
          <a:ext cx="774700" cy="471488"/>
        </p:xfrm>
        <a:graphic>
          <a:graphicData uri="http://schemas.openxmlformats.org/presentationml/2006/ole">
            <mc:AlternateContent xmlns:mc="http://schemas.openxmlformats.org/markup-compatibility/2006">
              <mc:Choice xmlns:v="urn:schemas-microsoft-com:vml" Requires="v">
                <p:oleObj spid="_x0000_s315227" name="Equation" r:id="rId8" imgW="342720" imgH="241200" progId="Equation.DSMT4">
                  <p:embed/>
                </p:oleObj>
              </mc:Choice>
              <mc:Fallback>
                <p:oleObj name="Equation" r:id="rId8" imgW="342720" imgH="241200" progId="Equation.DSMT4">
                  <p:embed/>
                  <p:pic>
                    <p:nvPicPr>
                      <p:cNvPr id="60315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54300" y="2743200"/>
                        <a:ext cx="774700" cy="471488"/>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51" name="Object 5"/>
          <p:cNvGraphicFramePr>
            <a:graphicFrameLocks noChangeAspect="1"/>
          </p:cNvGraphicFramePr>
          <p:nvPr/>
        </p:nvGraphicFramePr>
        <p:xfrm>
          <a:off x="304800" y="4833938"/>
          <a:ext cx="574675" cy="412750"/>
        </p:xfrm>
        <a:graphic>
          <a:graphicData uri="http://schemas.openxmlformats.org/presentationml/2006/ole">
            <mc:AlternateContent xmlns:mc="http://schemas.openxmlformats.org/markup-compatibility/2006">
              <mc:Choice xmlns:v="urn:schemas-microsoft-com:vml" Requires="v">
                <p:oleObj spid="_x0000_s315228" name="Equation" r:id="rId10" imgW="317160" imgH="228600" progId="Equation.DSMT4">
                  <p:embed/>
                </p:oleObj>
              </mc:Choice>
              <mc:Fallback>
                <p:oleObj name="Equation" r:id="rId10" imgW="317160" imgH="228600" progId="Equation.DSMT4">
                  <p:embed/>
                  <p:pic>
                    <p:nvPicPr>
                      <p:cNvPr id="603151"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4800" y="4833938"/>
                        <a:ext cx="574675" cy="4127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52" name="Object 6"/>
          <p:cNvGraphicFramePr>
            <a:graphicFrameLocks noChangeAspect="1"/>
          </p:cNvGraphicFramePr>
          <p:nvPr/>
        </p:nvGraphicFramePr>
        <p:xfrm>
          <a:off x="4572000" y="4821238"/>
          <a:ext cx="617538" cy="436562"/>
        </p:xfrm>
        <a:graphic>
          <a:graphicData uri="http://schemas.openxmlformats.org/presentationml/2006/ole">
            <mc:AlternateContent xmlns:mc="http://schemas.openxmlformats.org/markup-compatibility/2006">
              <mc:Choice xmlns:v="urn:schemas-microsoft-com:vml" Requires="v">
                <p:oleObj spid="_x0000_s315229" name="Equation" r:id="rId12" imgW="355320" imgH="241200" progId="Equation.DSMT4">
                  <p:embed/>
                </p:oleObj>
              </mc:Choice>
              <mc:Fallback>
                <p:oleObj name="Equation" r:id="rId12" imgW="355320" imgH="241200" progId="Equation.DSMT4">
                  <p:embed/>
                  <p:pic>
                    <p:nvPicPr>
                      <p:cNvPr id="603152" name="Object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572000" y="4821238"/>
                        <a:ext cx="617538" cy="436562"/>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53" name="Object 7"/>
          <p:cNvGraphicFramePr>
            <a:graphicFrameLocks noChangeAspect="1"/>
          </p:cNvGraphicFramePr>
          <p:nvPr/>
        </p:nvGraphicFramePr>
        <p:xfrm>
          <a:off x="1473200" y="5376863"/>
          <a:ext cx="736600" cy="523875"/>
        </p:xfrm>
        <a:graphic>
          <a:graphicData uri="http://schemas.openxmlformats.org/presentationml/2006/ole">
            <mc:AlternateContent xmlns:mc="http://schemas.openxmlformats.org/markup-compatibility/2006">
              <mc:Choice xmlns:v="urn:schemas-microsoft-com:vml" Requires="v">
                <p:oleObj spid="_x0000_s315230" name="Equation" r:id="rId14" imgW="342720" imgH="241200" progId="Equation.DSMT4">
                  <p:embed/>
                </p:oleObj>
              </mc:Choice>
              <mc:Fallback>
                <p:oleObj name="Equation" r:id="rId14" imgW="342720" imgH="241200" progId="Equation.DSMT4">
                  <p:embed/>
                  <p:pic>
                    <p:nvPicPr>
                      <p:cNvPr id="603153" name="Object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473200" y="5376863"/>
                        <a:ext cx="736600" cy="52387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54" name="Object 8"/>
          <p:cNvGraphicFramePr>
            <a:graphicFrameLocks noChangeAspect="1"/>
          </p:cNvGraphicFramePr>
          <p:nvPr/>
        </p:nvGraphicFramePr>
        <p:xfrm>
          <a:off x="3048000" y="2330450"/>
          <a:ext cx="663575" cy="336550"/>
        </p:xfrm>
        <a:graphic>
          <a:graphicData uri="http://schemas.openxmlformats.org/presentationml/2006/ole">
            <mc:AlternateContent xmlns:mc="http://schemas.openxmlformats.org/markup-compatibility/2006">
              <mc:Choice xmlns:v="urn:schemas-microsoft-com:vml" Requires="v">
                <p:oleObj spid="_x0000_s315231" name="Equation" r:id="rId16" imgW="457200" imgH="228600" progId="Equation.DSMT4">
                  <p:embed/>
                </p:oleObj>
              </mc:Choice>
              <mc:Fallback>
                <p:oleObj name="Equation" r:id="rId16" imgW="457200" imgH="228600" progId="Equation.DSMT4">
                  <p:embed/>
                  <p:pic>
                    <p:nvPicPr>
                      <p:cNvPr id="603154" name="Object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048000" y="2330450"/>
                        <a:ext cx="663575" cy="3365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55" name="Object 9"/>
          <p:cNvGraphicFramePr>
            <a:graphicFrameLocks noChangeAspect="1"/>
          </p:cNvGraphicFramePr>
          <p:nvPr/>
        </p:nvGraphicFramePr>
        <p:xfrm>
          <a:off x="3697288" y="2328863"/>
          <a:ext cx="1789112" cy="261937"/>
        </p:xfrm>
        <a:graphic>
          <a:graphicData uri="http://schemas.openxmlformats.org/presentationml/2006/ole">
            <mc:AlternateContent xmlns:mc="http://schemas.openxmlformats.org/markup-compatibility/2006">
              <mc:Choice xmlns:v="urn:schemas-microsoft-com:vml" Requires="v">
                <p:oleObj spid="_x0000_s315232" name="Equation" r:id="rId18" imgW="1231560" imgH="177480" progId="Equation.DSMT4">
                  <p:embed/>
                </p:oleObj>
              </mc:Choice>
              <mc:Fallback>
                <p:oleObj name="Equation" r:id="rId18" imgW="1231560" imgH="177480" progId="Equation.DSMT4">
                  <p:embed/>
                  <p:pic>
                    <p:nvPicPr>
                      <p:cNvPr id="603155" name="Object 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697288" y="2328863"/>
                        <a:ext cx="1789112" cy="26193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56" name="Object 10"/>
          <p:cNvGraphicFramePr>
            <a:graphicFrameLocks noChangeAspect="1"/>
          </p:cNvGraphicFramePr>
          <p:nvPr/>
        </p:nvGraphicFramePr>
        <p:xfrm>
          <a:off x="6172200" y="2311400"/>
          <a:ext cx="755650" cy="355600"/>
        </p:xfrm>
        <a:graphic>
          <a:graphicData uri="http://schemas.openxmlformats.org/presentationml/2006/ole">
            <mc:AlternateContent xmlns:mc="http://schemas.openxmlformats.org/markup-compatibility/2006">
              <mc:Choice xmlns:v="urn:schemas-microsoft-com:vml" Requires="v">
                <p:oleObj spid="_x0000_s315233" name="Equation" r:id="rId20" imgW="495000" imgH="241200" progId="Equation.DSMT4">
                  <p:embed/>
                </p:oleObj>
              </mc:Choice>
              <mc:Fallback>
                <p:oleObj name="Equation" r:id="rId20" imgW="495000" imgH="241200" progId="Equation.DSMT4">
                  <p:embed/>
                  <p:pic>
                    <p:nvPicPr>
                      <p:cNvPr id="603156" name="Object 1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172200" y="2311400"/>
                        <a:ext cx="755650" cy="3556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57" name="Object 11"/>
          <p:cNvGraphicFramePr>
            <a:graphicFrameLocks noChangeAspect="1"/>
          </p:cNvGraphicFramePr>
          <p:nvPr/>
        </p:nvGraphicFramePr>
        <p:xfrm>
          <a:off x="6899275" y="2328863"/>
          <a:ext cx="2016125" cy="261937"/>
        </p:xfrm>
        <a:graphic>
          <a:graphicData uri="http://schemas.openxmlformats.org/presentationml/2006/ole">
            <mc:AlternateContent xmlns:mc="http://schemas.openxmlformats.org/markup-compatibility/2006">
              <mc:Choice xmlns:v="urn:schemas-microsoft-com:vml" Requires="v">
                <p:oleObj spid="_x0000_s315234" name="Equation" r:id="rId22" imgW="1320480" imgH="177480" progId="Equation.DSMT4">
                  <p:embed/>
                </p:oleObj>
              </mc:Choice>
              <mc:Fallback>
                <p:oleObj name="Equation" r:id="rId22" imgW="1320480" imgH="177480" progId="Equation.DSMT4">
                  <p:embed/>
                  <p:pic>
                    <p:nvPicPr>
                      <p:cNvPr id="603157" name="Object 11"/>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899275" y="2328863"/>
                        <a:ext cx="2016125" cy="26193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58" name="Object 12"/>
          <p:cNvGraphicFramePr>
            <a:graphicFrameLocks noChangeAspect="1"/>
          </p:cNvGraphicFramePr>
          <p:nvPr/>
        </p:nvGraphicFramePr>
        <p:xfrm>
          <a:off x="4475163" y="2667000"/>
          <a:ext cx="1925637" cy="544513"/>
        </p:xfrm>
        <a:graphic>
          <a:graphicData uri="http://schemas.openxmlformats.org/presentationml/2006/ole">
            <mc:AlternateContent xmlns:mc="http://schemas.openxmlformats.org/markup-compatibility/2006">
              <mc:Choice xmlns:v="urn:schemas-microsoft-com:vml" Requires="v">
                <p:oleObj spid="_x0000_s315235" name="Equation" r:id="rId24" imgW="850680" imgH="279360" progId="Equation.DSMT4">
                  <p:embed/>
                </p:oleObj>
              </mc:Choice>
              <mc:Fallback>
                <p:oleObj name="Equation" r:id="rId24" imgW="850680" imgH="279360" progId="Equation.DSMT4">
                  <p:embed/>
                  <p:pic>
                    <p:nvPicPr>
                      <p:cNvPr id="603158" name="Object 12"/>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4475163" y="2667000"/>
                        <a:ext cx="1925637" cy="544513"/>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59" name="Object 13"/>
          <p:cNvGraphicFramePr>
            <a:graphicFrameLocks noChangeAspect="1"/>
          </p:cNvGraphicFramePr>
          <p:nvPr>
            <p:extLst>
              <p:ext uri="{D42A27DB-BD31-4B8C-83A1-F6EECF244321}">
                <p14:modId xmlns:p14="http://schemas.microsoft.com/office/powerpoint/2010/main" val="3388626074"/>
              </p:ext>
            </p:extLst>
          </p:nvPr>
        </p:nvGraphicFramePr>
        <p:xfrm>
          <a:off x="6372225" y="2755900"/>
          <a:ext cx="2009775" cy="320675"/>
        </p:xfrm>
        <a:graphic>
          <a:graphicData uri="http://schemas.openxmlformats.org/presentationml/2006/ole">
            <mc:AlternateContent xmlns:mc="http://schemas.openxmlformats.org/markup-compatibility/2006">
              <mc:Choice xmlns:v="urn:schemas-microsoft-com:vml" Requires="v">
                <p:oleObj spid="_x0000_s315236" name="Equation" r:id="rId26" imgW="889000" imgH="165100" progId="Equation.DSMT4">
                  <p:embed/>
                </p:oleObj>
              </mc:Choice>
              <mc:Fallback>
                <p:oleObj name="Equation" r:id="rId26" imgW="889000" imgH="165100" progId="Equation.DSMT4">
                  <p:embed/>
                  <p:pic>
                    <p:nvPicPr>
                      <p:cNvPr id="603159" name="Object 13"/>
                      <p:cNvPicPr>
                        <a:picLocks noChangeAspect="1" noChangeArrowheads="1"/>
                      </p:cNvPicPr>
                      <p:nvPr/>
                    </p:nvPicPr>
                    <p:blipFill>
                      <a:blip r:embed="rId27"/>
                      <a:srcRect/>
                      <a:stretch>
                        <a:fillRect/>
                      </a:stretch>
                    </p:blipFill>
                    <p:spPr bwMode="auto">
                      <a:xfrm>
                        <a:off x="6372225" y="2755900"/>
                        <a:ext cx="2009775" cy="32067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60" name="Object 14"/>
          <p:cNvGraphicFramePr>
            <a:graphicFrameLocks noChangeAspect="1"/>
          </p:cNvGraphicFramePr>
          <p:nvPr/>
        </p:nvGraphicFramePr>
        <p:xfrm>
          <a:off x="3406775" y="2743200"/>
          <a:ext cx="1089025" cy="347663"/>
        </p:xfrm>
        <a:graphic>
          <a:graphicData uri="http://schemas.openxmlformats.org/presentationml/2006/ole">
            <mc:AlternateContent xmlns:mc="http://schemas.openxmlformats.org/markup-compatibility/2006">
              <mc:Choice xmlns:v="urn:schemas-microsoft-com:vml" Requires="v">
                <p:oleObj spid="_x0000_s315237" name="Equation" r:id="rId28" imgW="482400" imgH="177480" progId="Equation.DSMT4">
                  <p:embed/>
                </p:oleObj>
              </mc:Choice>
              <mc:Fallback>
                <p:oleObj name="Equation" r:id="rId28" imgW="482400" imgH="177480" progId="Equation.DSMT4">
                  <p:embed/>
                  <p:pic>
                    <p:nvPicPr>
                      <p:cNvPr id="603160" name="Object 14"/>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3406775" y="2743200"/>
                        <a:ext cx="1089025" cy="347663"/>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61" name="Object 15"/>
          <p:cNvGraphicFramePr>
            <a:graphicFrameLocks noChangeAspect="1"/>
          </p:cNvGraphicFramePr>
          <p:nvPr/>
        </p:nvGraphicFramePr>
        <p:xfrm>
          <a:off x="849313" y="4845050"/>
          <a:ext cx="827087" cy="412750"/>
        </p:xfrm>
        <a:graphic>
          <a:graphicData uri="http://schemas.openxmlformats.org/presentationml/2006/ole">
            <mc:AlternateContent xmlns:mc="http://schemas.openxmlformats.org/markup-compatibility/2006">
              <mc:Choice xmlns:v="urn:schemas-microsoft-com:vml" Requires="v">
                <p:oleObj spid="_x0000_s315238" name="Equation" r:id="rId30" imgW="457200" imgH="228600" progId="Equation.DSMT4">
                  <p:embed/>
                </p:oleObj>
              </mc:Choice>
              <mc:Fallback>
                <p:oleObj name="Equation" r:id="rId30" imgW="457200" imgH="228600" progId="Equation.DSMT4">
                  <p:embed/>
                  <p:pic>
                    <p:nvPicPr>
                      <p:cNvPr id="603161" name="Object 15"/>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849313" y="4845050"/>
                        <a:ext cx="827087" cy="4127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62" name="Object 16"/>
          <p:cNvGraphicFramePr>
            <a:graphicFrameLocks noChangeAspect="1"/>
          </p:cNvGraphicFramePr>
          <p:nvPr/>
        </p:nvGraphicFramePr>
        <p:xfrm>
          <a:off x="1662113" y="4800600"/>
          <a:ext cx="2757487" cy="458788"/>
        </p:xfrm>
        <a:graphic>
          <a:graphicData uri="http://schemas.openxmlformats.org/presentationml/2006/ole">
            <mc:AlternateContent xmlns:mc="http://schemas.openxmlformats.org/markup-compatibility/2006">
              <mc:Choice xmlns:v="urn:schemas-microsoft-com:vml" Requires="v">
                <p:oleObj spid="_x0000_s315239" name="Equation" r:id="rId32" imgW="1523880" imgH="253800" progId="Equation.DSMT4">
                  <p:embed/>
                </p:oleObj>
              </mc:Choice>
              <mc:Fallback>
                <p:oleObj name="Equation" r:id="rId32" imgW="1523880" imgH="253800" progId="Equation.DSMT4">
                  <p:embed/>
                  <p:pic>
                    <p:nvPicPr>
                      <p:cNvPr id="603162" name="Object 16"/>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1662113" y="4800600"/>
                        <a:ext cx="2757487" cy="458788"/>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63" name="Object 17"/>
          <p:cNvGraphicFramePr>
            <a:graphicFrameLocks noChangeAspect="1"/>
          </p:cNvGraphicFramePr>
          <p:nvPr/>
        </p:nvGraphicFramePr>
        <p:xfrm>
          <a:off x="5159375" y="4821238"/>
          <a:ext cx="860425" cy="436562"/>
        </p:xfrm>
        <a:graphic>
          <a:graphicData uri="http://schemas.openxmlformats.org/presentationml/2006/ole">
            <mc:AlternateContent xmlns:mc="http://schemas.openxmlformats.org/markup-compatibility/2006">
              <mc:Choice xmlns:v="urn:schemas-microsoft-com:vml" Requires="v">
                <p:oleObj spid="_x0000_s315240" name="Equation" r:id="rId34" imgW="495000" imgH="241200" progId="Equation.DSMT4">
                  <p:embed/>
                </p:oleObj>
              </mc:Choice>
              <mc:Fallback>
                <p:oleObj name="Equation" r:id="rId34" imgW="495000" imgH="241200" progId="Equation.DSMT4">
                  <p:embed/>
                  <p:pic>
                    <p:nvPicPr>
                      <p:cNvPr id="603163" name="Object 17"/>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5159375" y="4821238"/>
                        <a:ext cx="860425" cy="436562"/>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64" name="Object 18"/>
          <p:cNvGraphicFramePr>
            <a:graphicFrameLocks noChangeAspect="1"/>
          </p:cNvGraphicFramePr>
          <p:nvPr/>
        </p:nvGraphicFramePr>
        <p:xfrm>
          <a:off x="6019800" y="4800600"/>
          <a:ext cx="2932113" cy="458788"/>
        </p:xfrm>
        <a:graphic>
          <a:graphicData uri="http://schemas.openxmlformats.org/presentationml/2006/ole">
            <mc:AlternateContent xmlns:mc="http://schemas.openxmlformats.org/markup-compatibility/2006">
              <mc:Choice xmlns:v="urn:schemas-microsoft-com:vml" Requires="v">
                <p:oleObj spid="_x0000_s315241" name="Equation" r:id="rId36" imgW="1688760" imgH="253800" progId="Equation.DSMT4">
                  <p:embed/>
                </p:oleObj>
              </mc:Choice>
              <mc:Fallback>
                <p:oleObj name="Equation" r:id="rId36" imgW="1688760" imgH="253800" progId="Equation.DSMT4">
                  <p:embed/>
                  <p:pic>
                    <p:nvPicPr>
                      <p:cNvPr id="603164" name="Object 18"/>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6019800" y="4800600"/>
                        <a:ext cx="2932113" cy="458788"/>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65" name="Object 19"/>
          <p:cNvGraphicFramePr>
            <a:graphicFrameLocks noChangeAspect="1"/>
          </p:cNvGraphicFramePr>
          <p:nvPr/>
        </p:nvGraphicFramePr>
        <p:xfrm>
          <a:off x="2163763" y="5410200"/>
          <a:ext cx="1036637" cy="387350"/>
        </p:xfrm>
        <a:graphic>
          <a:graphicData uri="http://schemas.openxmlformats.org/presentationml/2006/ole">
            <mc:AlternateContent xmlns:mc="http://schemas.openxmlformats.org/markup-compatibility/2006">
              <mc:Choice xmlns:v="urn:schemas-microsoft-com:vml" Requires="v">
                <p:oleObj spid="_x0000_s315242" name="Equation" r:id="rId38" imgW="482400" imgH="177480" progId="Equation.DSMT4">
                  <p:embed/>
                </p:oleObj>
              </mc:Choice>
              <mc:Fallback>
                <p:oleObj name="Equation" r:id="rId38" imgW="482400" imgH="177480" progId="Equation.DSMT4">
                  <p:embed/>
                  <p:pic>
                    <p:nvPicPr>
                      <p:cNvPr id="603165" name="Object 19"/>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2163763" y="5410200"/>
                        <a:ext cx="1036637" cy="3873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66" name="Object 20"/>
          <p:cNvGraphicFramePr>
            <a:graphicFrameLocks noChangeAspect="1"/>
          </p:cNvGraphicFramePr>
          <p:nvPr/>
        </p:nvGraphicFramePr>
        <p:xfrm>
          <a:off x="3125788" y="5334000"/>
          <a:ext cx="1827212" cy="608013"/>
        </p:xfrm>
        <a:graphic>
          <a:graphicData uri="http://schemas.openxmlformats.org/presentationml/2006/ole">
            <mc:AlternateContent xmlns:mc="http://schemas.openxmlformats.org/markup-compatibility/2006">
              <mc:Choice xmlns:v="urn:schemas-microsoft-com:vml" Requires="v">
                <p:oleObj spid="_x0000_s315243" name="Equation" r:id="rId40" imgW="850680" imgH="279360" progId="Equation.DSMT4">
                  <p:embed/>
                </p:oleObj>
              </mc:Choice>
              <mc:Fallback>
                <p:oleObj name="Equation" r:id="rId40" imgW="850680" imgH="279360" progId="Equation.DSMT4">
                  <p:embed/>
                  <p:pic>
                    <p:nvPicPr>
                      <p:cNvPr id="603166" name="Object 20"/>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3125788" y="5334000"/>
                        <a:ext cx="1827212" cy="608013"/>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03167" name="Object 21"/>
          <p:cNvGraphicFramePr>
            <a:graphicFrameLocks noChangeAspect="1"/>
          </p:cNvGraphicFramePr>
          <p:nvPr>
            <p:extLst>
              <p:ext uri="{D42A27DB-BD31-4B8C-83A1-F6EECF244321}">
                <p14:modId xmlns:p14="http://schemas.microsoft.com/office/powerpoint/2010/main" val="3358900638"/>
              </p:ext>
            </p:extLst>
          </p:nvPr>
        </p:nvGraphicFramePr>
        <p:xfrm>
          <a:off x="4960938" y="5424488"/>
          <a:ext cx="1744662" cy="358775"/>
        </p:xfrm>
        <a:graphic>
          <a:graphicData uri="http://schemas.openxmlformats.org/presentationml/2006/ole">
            <mc:AlternateContent xmlns:mc="http://schemas.openxmlformats.org/markup-compatibility/2006">
              <mc:Choice xmlns:v="urn:schemas-microsoft-com:vml" Requires="v">
                <p:oleObj spid="_x0000_s315244" name="Equation" r:id="rId42" imgW="812800" imgH="165100" progId="Equation.DSMT4">
                  <p:embed/>
                </p:oleObj>
              </mc:Choice>
              <mc:Fallback>
                <p:oleObj name="Equation" r:id="rId42" imgW="812800" imgH="165100" progId="Equation.DSMT4">
                  <p:embed/>
                  <p:pic>
                    <p:nvPicPr>
                      <p:cNvPr id="603167" name="Object 21"/>
                      <p:cNvPicPr>
                        <a:picLocks noChangeAspect="1" noChangeArrowheads="1"/>
                      </p:cNvPicPr>
                      <p:nvPr/>
                    </p:nvPicPr>
                    <p:blipFill>
                      <a:blip r:embed="rId43"/>
                      <a:srcRect/>
                      <a:stretch>
                        <a:fillRect/>
                      </a:stretch>
                    </p:blipFill>
                    <p:spPr bwMode="auto">
                      <a:xfrm>
                        <a:off x="4960938" y="5424488"/>
                        <a:ext cx="1744662" cy="35877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3106720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33"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March 31, 2021</a:t>
            </a:r>
          </a:p>
        </p:txBody>
      </p:sp>
      <p:sp>
        <p:nvSpPr>
          <p:cNvPr id="26634" name="Rectangle 5"/>
          <p:cNvSpPr>
            <a:spLocks noGrp="1" noChangeArrowheads="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a:solidFill>
                  <a:srgbClr val="003300"/>
                </a:solidFill>
                <a:latin typeface="Arial Narrow" charset="0"/>
              </a:rPr>
              <a:t>PHYS 1443-003, Spring 2021                    Dr. Jaehoon Yu</a:t>
            </a:r>
            <a:endParaRPr lang="en-US" sz="1400">
              <a:solidFill>
                <a:srgbClr val="003300"/>
              </a:solidFill>
              <a:latin typeface="Arial Narrow" charset="0"/>
            </a:endParaRPr>
          </a:p>
        </p:txBody>
      </p:sp>
      <p:sp>
        <p:nvSpPr>
          <p:cNvPr id="26635" name="Rectangle 6"/>
          <p:cNvSpPr>
            <a:spLocks noGrp="1" noChangeArrowheads="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3FF8324-9265-4444-98B9-1277C3BF7E7B}" type="slidenum">
              <a:rPr lang="en-US" sz="1400">
                <a:solidFill>
                  <a:srgbClr val="A50021"/>
                </a:solidFill>
                <a:latin typeface="Arial Narrow" charset="0"/>
              </a:rPr>
              <a:pPr eaLnBrk="1" hangingPunct="1"/>
              <a:t>4</a:t>
            </a:fld>
            <a:endParaRPr lang="en-US" sz="1400">
              <a:solidFill>
                <a:srgbClr val="A50021"/>
              </a:solidFill>
              <a:latin typeface="Arial Narrow" charset="0"/>
            </a:endParaRPr>
          </a:p>
        </p:txBody>
      </p:sp>
      <p:pic>
        <p:nvPicPr>
          <p:cNvPr id="26636" name="Picture 2" descr="FG08_0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3581400"/>
            <a:ext cx="3657600" cy="3276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6637" name="Rectangle 3"/>
          <p:cNvSpPr>
            <a:spLocks noGrp="1" noChangeArrowheads="1"/>
          </p:cNvSpPr>
          <p:nvPr>
            <p:ph type="title"/>
          </p:nvPr>
        </p:nvSpPr>
        <p:spPr>
          <a:xfrm>
            <a:off x="685800" y="152400"/>
            <a:ext cx="7772400" cy="533400"/>
          </a:xfrm>
        </p:spPr>
        <p:txBody>
          <a:bodyPr/>
          <a:lstStyle/>
          <a:p>
            <a:r>
              <a:rPr lang="en-US" dirty="0">
                <a:latin typeface="Arial Narrow" charset="0"/>
                <a:ea typeface="ＭＳ Ｐゴシック" charset="0"/>
                <a:cs typeface="ＭＳ Ｐゴシック" charset="0"/>
              </a:rPr>
              <a:t>Elastic Potential Energy</a:t>
            </a:r>
          </a:p>
        </p:txBody>
      </p:sp>
      <p:sp>
        <p:nvSpPr>
          <p:cNvPr id="113668" name="Text Box 4"/>
          <p:cNvSpPr txBox="1">
            <a:spLocks noChangeArrowheads="1"/>
          </p:cNvSpPr>
          <p:nvPr/>
        </p:nvSpPr>
        <p:spPr bwMode="auto">
          <a:xfrm>
            <a:off x="304800" y="1905000"/>
            <a:ext cx="5486400" cy="850900"/>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dirty="0">
                <a:solidFill>
                  <a:srgbClr val="FF0000"/>
                </a:solidFill>
                <a:latin typeface="Monotype Corsiva" charset="0"/>
              </a:rPr>
              <a:t>The force spring exerts on an object when it is distorted from its equilibrium by a </a:t>
            </a:r>
            <a:r>
              <a:rPr lang="en-US" b="1" dirty="0">
                <a:solidFill>
                  <a:schemeClr val="accent2"/>
                </a:solidFill>
                <a:latin typeface="Monotype Corsiva" charset="0"/>
              </a:rPr>
              <a:t>distance x </a:t>
            </a:r>
            <a:r>
              <a:rPr lang="en-US" dirty="0">
                <a:solidFill>
                  <a:srgbClr val="FF0000"/>
                </a:solidFill>
                <a:latin typeface="Monotype Corsiva" charset="0"/>
              </a:rPr>
              <a:t>is</a:t>
            </a:r>
          </a:p>
        </p:txBody>
      </p:sp>
      <p:sp>
        <p:nvSpPr>
          <p:cNvPr id="113669" name="Text Box 5"/>
          <p:cNvSpPr txBox="1">
            <a:spLocks noChangeArrowheads="1"/>
          </p:cNvSpPr>
          <p:nvPr/>
        </p:nvSpPr>
        <p:spPr bwMode="auto">
          <a:xfrm>
            <a:off x="685800" y="838200"/>
            <a:ext cx="7772400" cy="914400"/>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600">
                <a:solidFill>
                  <a:schemeClr val="accent2"/>
                </a:solidFill>
                <a:latin typeface="Monotype Corsiva" charset="0"/>
              </a:rPr>
              <a:t>Potential energy given to an object by a spring or an object with elasticity in the system that consists of an object and the spring.</a:t>
            </a:r>
          </a:p>
        </p:txBody>
      </p:sp>
      <p:graphicFrame>
        <p:nvGraphicFramePr>
          <p:cNvPr id="113670" name="Object 2"/>
          <p:cNvGraphicFramePr>
            <a:graphicFrameLocks noChangeAspect="1"/>
          </p:cNvGraphicFramePr>
          <p:nvPr/>
        </p:nvGraphicFramePr>
        <p:xfrm>
          <a:off x="6096000" y="2057400"/>
          <a:ext cx="954088" cy="590550"/>
        </p:xfrm>
        <a:graphic>
          <a:graphicData uri="http://schemas.openxmlformats.org/presentationml/2006/ole">
            <mc:AlternateContent xmlns:mc="http://schemas.openxmlformats.org/markup-compatibility/2006">
              <mc:Choice xmlns:v="urn:schemas-microsoft-com:vml" Requires="v">
                <p:oleObj spid="_x0000_s288403" name="Equation" r:id="rId4" imgW="304560" imgH="228600" progId="Equation.DSMT4">
                  <p:embed/>
                </p:oleObj>
              </mc:Choice>
              <mc:Fallback>
                <p:oleObj name="Equation" r:id="rId4" imgW="304560" imgH="228600" progId="Equation.DSMT4">
                  <p:embed/>
                  <p:pic>
                    <p:nvPicPr>
                      <p:cNvPr id="11367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0" y="2057400"/>
                        <a:ext cx="954088" cy="5905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3671" name="Text Box 7"/>
          <p:cNvSpPr txBox="1">
            <a:spLocks noChangeArrowheads="1"/>
          </p:cNvSpPr>
          <p:nvPr/>
        </p:nvSpPr>
        <p:spPr bwMode="auto">
          <a:xfrm>
            <a:off x="381000" y="4419600"/>
            <a:ext cx="2819400" cy="850900"/>
          </a:xfrm>
          <a:prstGeom prst="rect">
            <a:avLst/>
          </a:prstGeom>
          <a:solidFill>
            <a:srgbClr val="CCFFFF"/>
          </a:solidFill>
          <a:ln w="28575">
            <a:solidFill>
              <a:schemeClr val="accent2"/>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rgbClr val="FF0000"/>
                </a:solidFill>
                <a:latin typeface="Monotype Corsiva" charset="0"/>
              </a:rPr>
              <a:t>What do you see from the above equations?</a:t>
            </a:r>
            <a:endParaRPr lang="en-US">
              <a:solidFill>
                <a:srgbClr val="FF0000"/>
              </a:solidFill>
              <a:latin typeface="Arial Narrow" charset="0"/>
            </a:endParaRPr>
          </a:p>
        </p:txBody>
      </p:sp>
      <p:sp>
        <p:nvSpPr>
          <p:cNvPr id="113672" name="Text Box 8"/>
          <p:cNvSpPr txBox="1">
            <a:spLocks noChangeArrowheads="1"/>
          </p:cNvSpPr>
          <p:nvPr/>
        </p:nvSpPr>
        <p:spPr bwMode="auto">
          <a:xfrm>
            <a:off x="304800" y="2882900"/>
            <a:ext cx="3124200" cy="850900"/>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rgbClr val="FF0000"/>
                </a:solidFill>
                <a:latin typeface="Monotype Corsiva" charset="0"/>
              </a:rPr>
              <a:t>The work performed on the object by the spring is</a:t>
            </a:r>
          </a:p>
        </p:txBody>
      </p:sp>
      <p:sp>
        <p:nvSpPr>
          <p:cNvPr id="113673" name="Text Box 9"/>
          <p:cNvSpPr txBox="1">
            <a:spLocks noChangeArrowheads="1"/>
          </p:cNvSpPr>
          <p:nvPr/>
        </p:nvSpPr>
        <p:spPr bwMode="auto">
          <a:xfrm>
            <a:off x="3352800" y="4343400"/>
            <a:ext cx="3657600" cy="1006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Monotype Corsiva" charset="0"/>
              </a:rPr>
              <a:t>The work done on the object by the spring depends only on the initial and final position of the distorted spring.</a:t>
            </a:r>
          </a:p>
        </p:txBody>
      </p:sp>
      <p:sp>
        <p:nvSpPr>
          <p:cNvPr id="113674" name="Text Box 10"/>
          <p:cNvSpPr txBox="1">
            <a:spLocks noChangeArrowheads="1"/>
          </p:cNvSpPr>
          <p:nvPr/>
        </p:nvSpPr>
        <p:spPr bwMode="auto">
          <a:xfrm>
            <a:off x="381000" y="5334000"/>
            <a:ext cx="3276600" cy="425450"/>
          </a:xfrm>
          <a:prstGeom prst="rect">
            <a:avLst/>
          </a:prstGeom>
          <a:solidFill>
            <a:srgbClr val="CCFFFF"/>
          </a:solidFill>
          <a:ln w="28575">
            <a:solidFill>
              <a:schemeClr val="accent2"/>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Monotype Corsiva" charset="0"/>
              </a:rPr>
              <a:t>Where else did you see this trend?</a:t>
            </a:r>
            <a:endParaRPr lang="en-US" sz="2000">
              <a:solidFill>
                <a:srgbClr val="FF0000"/>
              </a:solidFill>
              <a:latin typeface="Arial Narrow" charset="0"/>
            </a:endParaRPr>
          </a:p>
        </p:txBody>
      </p:sp>
      <p:sp>
        <p:nvSpPr>
          <p:cNvPr id="113675" name="Text Box 11"/>
          <p:cNvSpPr txBox="1">
            <a:spLocks noChangeArrowheads="1"/>
          </p:cNvSpPr>
          <p:nvPr/>
        </p:nvSpPr>
        <p:spPr bwMode="auto">
          <a:xfrm>
            <a:off x="304800" y="3810000"/>
            <a:ext cx="4419600" cy="485775"/>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rgbClr val="FF0000"/>
                </a:solidFill>
                <a:latin typeface="Monotype Corsiva" charset="0"/>
              </a:rPr>
              <a:t>The potential energy of this system is</a:t>
            </a:r>
          </a:p>
        </p:txBody>
      </p:sp>
      <p:graphicFrame>
        <p:nvGraphicFramePr>
          <p:cNvPr id="113676" name="Object 3"/>
          <p:cNvGraphicFramePr>
            <a:graphicFrameLocks noChangeAspect="1"/>
          </p:cNvGraphicFramePr>
          <p:nvPr/>
        </p:nvGraphicFramePr>
        <p:xfrm>
          <a:off x="5029200" y="3551238"/>
          <a:ext cx="1447800" cy="868362"/>
        </p:xfrm>
        <a:graphic>
          <a:graphicData uri="http://schemas.openxmlformats.org/presentationml/2006/ole">
            <mc:AlternateContent xmlns:mc="http://schemas.openxmlformats.org/markup-compatibility/2006">
              <mc:Choice xmlns:v="urn:schemas-microsoft-com:vml" Requires="v">
                <p:oleObj spid="_x0000_s288404" name="Equation" r:id="rId6" imgW="672840" imgH="393480" progId="Equation.3">
                  <p:embed/>
                </p:oleObj>
              </mc:Choice>
              <mc:Fallback>
                <p:oleObj name="Equation" r:id="rId6" imgW="672840" imgH="393480" progId="Equation.3">
                  <p:embed/>
                  <p:pic>
                    <p:nvPicPr>
                      <p:cNvPr id="113676"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29200" y="3551238"/>
                        <a:ext cx="1447800" cy="868362"/>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3677" name="Text Box 13"/>
          <p:cNvSpPr txBox="1">
            <a:spLocks noChangeArrowheads="1"/>
          </p:cNvSpPr>
          <p:nvPr/>
        </p:nvSpPr>
        <p:spPr bwMode="auto">
          <a:xfrm>
            <a:off x="3810000" y="5318125"/>
            <a:ext cx="38100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Monotype Corsiva" charset="0"/>
              </a:rPr>
              <a:t>The gravitational potential energy, U</a:t>
            </a:r>
            <a:r>
              <a:rPr lang="en-US" sz="2000" baseline="-25000">
                <a:solidFill>
                  <a:srgbClr val="FF0000"/>
                </a:solidFill>
                <a:latin typeface="Monotype Corsiva" charset="0"/>
              </a:rPr>
              <a:t>g</a:t>
            </a:r>
            <a:endParaRPr lang="en-US" sz="2000">
              <a:solidFill>
                <a:srgbClr val="FF0000"/>
              </a:solidFill>
              <a:latin typeface="Monotype Corsiva" charset="0"/>
            </a:endParaRPr>
          </a:p>
        </p:txBody>
      </p:sp>
      <p:graphicFrame>
        <p:nvGraphicFramePr>
          <p:cNvPr id="113678" name="Object 4"/>
          <p:cNvGraphicFramePr>
            <a:graphicFrameLocks noChangeAspect="1"/>
          </p:cNvGraphicFramePr>
          <p:nvPr/>
        </p:nvGraphicFramePr>
        <p:xfrm>
          <a:off x="3511550" y="2965450"/>
          <a:ext cx="1658938" cy="533400"/>
        </p:xfrm>
        <a:graphic>
          <a:graphicData uri="http://schemas.openxmlformats.org/presentationml/2006/ole">
            <mc:AlternateContent xmlns:mc="http://schemas.openxmlformats.org/markup-compatibility/2006">
              <mc:Choice xmlns:v="urn:schemas-microsoft-com:vml" Requires="v">
                <p:oleObj spid="_x0000_s288405" name="Equation" r:id="rId8" imgW="1066800" imgH="355600" progId="Equation.DSMT4">
                  <p:embed/>
                </p:oleObj>
              </mc:Choice>
              <mc:Fallback>
                <p:oleObj name="Equation" r:id="rId8" imgW="1066800" imgH="355600" progId="Equation.DSMT4">
                  <p:embed/>
                  <p:pic>
                    <p:nvPicPr>
                      <p:cNvPr id="113678"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11550" y="2965450"/>
                        <a:ext cx="1658938" cy="5334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3679" name="Object 5"/>
          <p:cNvGraphicFramePr>
            <a:graphicFrameLocks noChangeAspect="1"/>
          </p:cNvGraphicFramePr>
          <p:nvPr/>
        </p:nvGraphicFramePr>
        <p:xfrm>
          <a:off x="5251450" y="2851150"/>
          <a:ext cx="1058863" cy="762000"/>
        </p:xfrm>
        <a:graphic>
          <a:graphicData uri="http://schemas.openxmlformats.org/presentationml/2006/ole">
            <mc:AlternateContent xmlns:mc="http://schemas.openxmlformats.org/markup-compatibility/2006">
              <mc:Choice xmlns:v="urn:schemas-microsoft-com:vml" Requires="v">
                <p:oleObj spid="_x0000_s288406" name="Equation" r:id="rId10" imgW="838080" imgH="507960" progId="Equation.3">
                  <p:embed/>
                </p:oleObj>
              </mc:Choice>
              <mc:Fallback>
                <p:oleObj name="Equation" r:id="rId10" imgW="838080" imgH="507960" progId="Equation.3">
                  <p:embed/>
                  <p:pic>
                    <p:nvPicPr>
                      <p:cNvPr id="113679"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251450" y="2851150"/>
                        <a:ext cx="1058863" cy="7620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3680" name="Object 6"/>
          <p:cNvGraphicFramePr>
            <a:graphicFrameLocks noChangeAspect="1"/>
          </p:cNvGraphicFramePr>
          <p:nvPr/>
        </p:nvGraphicFramePr>
        <p:xfrm>
          <a:off x="6324600" y="2936875"/>
          <a:ext cx="1331913" cy="590550"/>
        </p:xfrm>
        <a:graphic>
          <a:graphicData uri="http://schemas.openxmlformats.org/presentationml/2006/ole">
            <mc:AlternateContent xmlns:mc="http://schemas.openxmlformats.org/markup-compatibility/2006">
              <mc:Choice xmlns:v="urn:schemas-microsoft-com:vml" Requires="v">
                <p:oleObj spid="_x0000_s288407" name="Equation" r:id="rId12" imgW="1054080" imgH="393480" progId="Equation.3">
                  <p:embed/>
                </p:oleObj>
              </mc:Choice>
              <mc:Fallback>
                <p:oleObj name="Equation" r:id="rId12" imgW="1054080" imgH="393480" progId="Equation.3">
                  <p:embed/>
                  <p:pic>
                    <p:nvPicPr>
                      <p:cNvPr id="113680" name="Object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24600" y="2936875"/>
                        <a:ext cx="1331913" cy="5905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3681" name="Object 7"/>
          <p:cNvGraphicFramePr>
            <a:graphicFrameLocks noChangeAspect="1"/>
          </p:cNvGraphicFramePr>
          <p:nvPr/>
        </p:nvGraphicFramePr>
        <p:xfrm>
          <a:off x="7696200" y="2936875"/>
          <a:ext cx="1203325" cy="590550"/>
        </p:xfrm>
        <a:graphic>
          <a:graphicData uri="http://schemas.openxmlformats.org/presentationml/2006/ole">
            <mc:AlternateContent xmlns:mc="http://schemas.openxmlformats.org/markup-compatibility/2006">
              <mc:Choice xmlns:v="urn:schemas-microsoft-com:vml" Requires="v">
                <p:oleObj spid="_x0000_s288408" name="Equation" r:id="rId14" imgW="952200" imgH="393480" progId="Equation.3">
                  <p:embed/>
                </p:oleObj>
              </mc:Choice>
              <mc:Fallback>
                <p:oleObj name="Equation" r:id="rId14" imgW="952200" imgH="393480" progId="Equation.3">
                  <p:embed/>
                  <p:pic>
                    <p:nvPicPr>
                      <p:cNvPr id="113681" name="Object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696200" y="2936875"/>
                        <a:ext cx="1203325" cy="5905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3682" name="Text Box 18"/>
          <p:cNvSpPr txBox="1">
            <a:spLocks noChangeArrowheads="1"/>
          </p:cNvSpPr>
          <p:nvPr/>
        </p:nvSpPr>
        <p:spPr bwMode="auto">
          <a:xfrm>
            <a:off x="381000" y="5822950"/>
            <a:ext cx="4648200" cy="425450"/>
          </a:xfrm>
          <a:prstGeom prst="rect">
            <a:avLst/>
          </a:prstGeom>
          <a:solidFill>
            <a:srgbClr val="CCFFFF"/>
          </a:solidFill>
          <a:ln w="28575">
            <a:solidFill>
              <a:schemeClr val="accent2"/>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Monotype Corsiva" charset="0"/>
              </a:rPr>
              <a:t>So what does this tell you about the elastic force?</a:t>
            </a:r>
            <a:endParaRPr lang="en-US" sz="2000">
              <a:solidFill>
                <a:srgbClr val="FF0000"/>
              </a:solidFill>
              <a:latin typeface="Arial Narrow" charset="0"/>
            </a:endParaRPr>
          </a:p>
        </p:txBody>
      </p:sp>
      <p:sp>
        <p:nvSpPr>
          <p:cNvPr id="113683" name="Text Box 19"/>
          <p:cNvSpPr txBox="1">
            <a:spLocks noChangeArrowheads="1"/>
          </p:cNvSpPr>
          <p:nvPr/>
        </p:nvSpPr>
        <p:spPr bwMode="auto">
          <a:xfrm>
            <a:off x="5105400" y="5822950"/>
            <a:ext cx="22860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Monotype Corsiva" charset="0"/>
              </a:rPr>
              <a:t>A conservative force!!!</a:t>
            </a:r>
          </a:p>
        </p:txBody>
      </p:sp>
      <p:sp>
        <p:nvSpPr>
          <p:cNvPr id="113684" name="Text Box 20"/>
          <p:cNvSpPr txBox="1">
            <a:spLocks noChangeArrowheads="1"/>
          </p:cNvSpPr>
          <p:nvPr/>
        </p:nvSpPr>
        <p:spPr bwMode="auto">
          <a:xfrm>
            <a:off x="7848600" y="2133600"/>
            <a:ext cx="1219200" cy="338554"/>
          </a:xfrm>
          <a:prstGeom prst="rect">
            <a:avLst/>
          </a:prstGeom>
          <a:solidFill>
            <a:srgbClr val="FFFFCC"/>
          </a:solidFill>
          <a:ln w="28575">
            <a:solidFill>
              <a:srgbClr val="A50021"/>
            </a:solid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600" b="1" dirty="0">
                <a:solidFill>
                  <a:srgbClr val="A50021"/>
                </a:solidFill>
                <a:latin typeface="Arial Narrow" charset="0"/>
              </a:rPr>
              <a:t>Hooke’s Law</a:t>
            </a:r>
          </a:p>
        </p:txBody>
      </p:sp>
      <p:graphicFrame>
        <p:nvGraphicFramePr>
          <p:cNvPr id="113685" name="Object 8"/>
          <p:cNvGraphicFramePr>
            <a:graphicFrameLocks noChangeAspect="1"/>
          </p:cNvGraphicFramePr>
          <p:nvPr/>
        </p:nvGraphicFramePr>
        <p:xfrm>
          <a:off x="6973888" y="2057400"/>
          <a:ext cx="874712" cy="458788"/>
        </p:xfrm>
        <a:graphic>
          <a:graphicData uri="http://schemas.openxmlformats.org/presentationml/2006/ole">
            <mc:AlternateContent xmlns:mc="http://schemas.openxmlformats.org/markup-compatibility/2006">
              <mc:Choice xmlns:v="urn:schemas-microsoft-com:vml" Requires="v">
                <p:oleObj spid="_x0000_s288409" name="Equation" r:id="rId16" imgW="279360" imgH="177480" progId="Equation.DSMT4">
                  <p:embed/>
                </p:oleObj>
              </mc:Choice>
              <mc:Fallback>
                <p:oleObj name="Equation" r:id="rId16" imgW="279360" imgH="177480" progId="Equation.DSMT4">
                  <p:embed/>
                  <p:pic>
                    <p:nvPicPr>
                      <p:cNvPr id="113685" name="Object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973888" y="2057400"/>
                        <a:ext cx="874712" cy="458788"/>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958240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66"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March 31, 2021</a:t>
            </a:r>
          </a:p>
        </p:txBody>
      </p:sp>
      <p:sp>
        <p:nvSpPr>
          <p:cNvPr id="27667" name="Rectangle 5"/>
          <p:cNvSpPr>
            <a:spLocks noGrp="1" noChangeArrowheads="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a:solidFill>
                  <a:srgbClr val="003300"/>
                </a:solidFill>
                <a:latin typeface="Arial Narrow" charset="0"/>
              </a:rPr>
              <a:t>PHYS 1443-003, Spring 2021                    Dr. Jaehoon Yu</a:t>
            </a:r>
            <a:endParaRPr lang="en-US" sz="1400">
              <a:solidFill>
                <a:srgbClr val="003300"/>
              </a:solidFill>
              <a:latin typeface="Arial Narrow" charset="0"/>
            </a:endParaRPr>
          </a:p>
        </p:txBody>
      </p:sp>
      <p:sp>
        <p:nvSpPr>
          <p:cNvPr id="27668" name="Rectangle 6"/>
          <p:cNvSpPr>
            <a:spLocks noGrp="1" noChangeArrowheads="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A46D1FF5-BA16-4A4B-9DC3-17E8781B5C34}" type="slidenum">
              <a:rPr lang="en-US" sz="1400">
                <a:solidFill>
                  <a:srgbClr val="A50021"/>
                </a:solidFill>
                <a:latin typeface="Arial Narrow" charset="0"/>
              </a:rPr>
              <a:pPr eaLnBrk="1" hangingPunct="1"/>
              <a:t>5</a:t>
            </a:fld>
            <a:endParaRPr lang="en-US" sz="1400">
              <a:solidFill>
                <a:srgbClr val="A50021"/>
              </a:solidFill>
              <a:latin typeface="Arial Narrow" charset="0"/>
            </a:endParaRPr>
          </a:p>
        </p:txBody>
      </p:sp>
      <p:sp>
        <p:nvSpPr>
          <p:cNvPr id="114690" name="Rectangle 2"/>
          <p:cNvSpPr>
            <a:spLocks noChangeArrowheads="1"/>
          </p:cNvSpPr>
          <p:nvPr/>
        </p:nvSpPr>
        <p:spPr bwMode="auto">
          <a:xfrm>
            <a:off x="7162800" y="838200"/>
            <a:ext cx="1676400" cy="457200"/>
          </a:xfrm>
          <a:prstGeom prst="rect">
            <a:avLst/>
          </a:prstGeom>
          <a:solidFill>
            <a:srgbClr val="FFFFCC"/>
          </a:solidFill>
          <a:ln w="28575">
            <a:solidFill>
              <a:srgbClr val="A50021"/>
            </a:solidFill>
            <a:miter lim="800000"/>
            <a:headEnd/>
            <a:tailEnd/>
          </a:ln>
        </p:spPr>
        <p:txBody>
          <a:bodyPr wrap="none" anchor="ctr">
            <a:spAutoFit/>
          </a:bodyPr>
          <a:lstStyle/>
          <a:p>
            <a:endParaRPr lang="en-US"/>
          </a:p>
        </p:txBody>
      </p:sp>
      <p:sp>
        <p:nvSpPr>
          <p:cNvPr id="27670" name="Rectangle 3"/>
          <p:cNvSpPr>
            <a:spLocks noGrp="1" noChangeArrowheads="1"/>
          </p:cNvSpPr>
          <p:nvPr>
            <p:ph type="title"/>
          </p:nvPr>
        </p:nvSpPr>
        <p:spPr>
          <a:xfrm>
            <a:off x="685800" y="228600"/>
            <a:ext cx="7772400" cy="533400"/>
          </a:xfrm>
        </p:spPr>
        <p:txBody>
          <a:bodyPr/>
          <a:lstStyle/>
          <a:p>
            <a:r>
              <a:rPr lang="en-US" sz="3600">
                <a:latin typeface="Arial Narrow" charset="0"/>
                <a:ea typeface="ＭＳ Ｐゴシック" charset="0"/>
                <a:cs typeface="ＭＳ Ｐゴシック" charset="0"/>
              </a:rPr>
              <a:t>Conservation of Mechanical Energy</a:t>
            </a:r>
          </a:p>
        </p:txBody>
      </p:sp>
      <p:sp>
        <p:nvSpPr>
          <p:cNvPr id="114692" name="Text Box 4"/>
          <p:cNvSpPr txBox="1">
            <a:spLocks noChangeArrowheads="1"/>
          </p:cNvSpPr>
          <p:nvPr/>
        </p:nvSpPr>
        <p:spPr bwMode="auto">
          <a:xfrm>
            <a:off x="228600" y="838200"/>
            <a:ext cx="6858000" cy="455613"/>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chemeClr val="accent2"/>
                </a:solidFill>
                <a:latin typeface="Monotype Corsiva" charset="0"/>
              </a:rPr>
              <a:t>Total mechanical energy is the sum of kinetic and potential energies</a:t>
            </a:r>
          </a:p>
        </p:txBody>
      </p:sp>
      <p:graphicFrame>
        <p:nvGraphicFramePr>
          <p:cNvPr id="114693" name="Object 2"/>
          <p:cNvGraphicFramePr>
            <a:graphicFrameLocks noChangeAspect="1"/>
          </p:cNvGraphicFramePr>
          <p:nvPr/>
        </p:nvGraphicFramePr>
        <p:xfrm>
          <a:off x="5410200" y="1938338"/>
          <a:ext cx="712788" cy="576262"/>
        </p:xfrm>
        <a:graphic>
          <a:graphicData uri="http://schemas.openxmlformats.org/presentationml/2006/ole">
            <mc:AlternateContent xmlns:mc="http://schemas.openxmlformats.org/markup-compatibility/2006">
              <mc:Choice xmlns:v="urn:schemas-microsoft-com:vml" Requires="v">
                <p:oleObj spid="_x0000_s319553" name="Equation" r:id="rId3" imgW="342720" imgH="241200" progId="Equation.DSMT4">
                  <p:embed/>
                </p:oleObj>
              </mc:Choice>
              <mc:Fallback>
                <p:oleObj name="Equation" r:id="rId3" imgW="342720" imgH="241200" progId="Equation.DSMT4">
                  <p:embed/>
                  <p:pic>
                    <p:nvPicPr>
                      <p:cNvPr id="114693"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0200" y="1938338"/>
                        <a:ext cx="712788" cy="576262"/>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4694" name="Text Box 6"/>
          <p:cNvSpPr txBox="1">
            <a:spLocks noChangeArrowheads="1"/>
          </p:cNvSpPr>
          <p:nvPr/>
        </p:nvSpPr>
        <p:spPr bwMode="auto">
          <a:xfrm>
            <a:off x="2209800" y="1389063"/>
            <a:ext cx="2590800" cy="11079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dirty="0">
                <a:solidFill>
                  <a:srgbClr val="FF0000"/>
                </a:solidFill>
                <a:latin typeface="Arial Narrow" charset="0"/>
              </a:rPr>
              <a:t>Let’s consider a brick of mass </a:t>
            </a:r>
            <a:r>
              <a:rPr lang="en-US" sz="2200" dirty="0">
                <a:solidFill>
                  <a:srgbClr val="FF0000"/>
                </a:solidFill>
                <a:latin typeface="Monotype Corsiva" charset="0"/>
              </a:rPr>
              <a:t>m</a:t>
            </a:r>
            <a:r>
              <a:rPr lang="en-US" sz="2200" dirty="0">
                <a:solidFill>
                  <a:srgbClr val="FF0000"/>
                </a:solidFill>
                <a:latin typeface="Arial Narrow" charset="0"/>
              </a:rPr>
              <a:t> at the height </a:t>
            </a:r>
            <a:r>
              <a:rPr lang="en-US" sz="2200" dirty="0">
                <a:solidFill>
                  <a:srgbClr val="FF0000"/>
                </a:solidFill>
                <a:latin typeface="Monotype Corsiva" charset="0"/>
              </a:rPr>
              <a:t>h</a:t>
            </a:r>
            <a:r>
              <a:rPr lang="en-US" sz="2200" dirty="0">
                <a:solidFill>
                  <a:srgbClr val="FF0000"/>
                </a:solidFill>
                <a:latin typeface="Arial Narrow" charset="0"/>
              </a:rPr>
              <a:t> from the ground</a:t>
            </a:r>
          </a:p>
        </p:txBody>
      </p:sp>
      <p:graphicFrame>
        <p:nvGraphicFramePr>
          <p:cNvPr id="114695" name="Object 3"/>
          <p:cNvGraphicFramePr>
            <a:graphicFrameLocks noChangeAspect="1"/>
          </p:cNvGraphicFramePr>
          <p:nvPr/>
        </p:nvGraphicFramePr>
        <p:xfrm>
          <a:off x="5715000" y="2816225"/>
          <a:ext cx="1684338" cy="536575"/>
        </p:xfrm>
        <a:graphic>
          <a:graphicData uri="http://schemas.openxmlformats.org/presentationml/2006/ole">
            <mc:AlternateContent xmlns:mc="http://schemas.openxmlformats.org/markup-compatibility/2006">
              <mc:Choice xmlns:v="urn:schemas-microsoft-com:vml" Requires="v">
                <p:oleObj spid="_x0000_s319554" name="Equation" r:id="rId5" imgW="876240" imgH="241200" progId="Equation.DSMT4">
                  <p:embed/>
                </p:oleObj>
              </mc:Choice>
              <mc:Fallback>
                <p:oleObj name="Equation" r:id="rId5" imgW="876240" imgH="241200" progId="Equation.DSMT4">
                  <p:embed/>
                  <p:pic>
                    <p:nvPicPr>
                      <p:cNvPr id="114695"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15000" y="2816225"/>
                        <a:ext cx="1684338" cy="53657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4696" name="Text Box 8"/>
          <p:cNvSpPr txBox="1">
            <a:spLocks noChangeArrowheads="1"/>
          </p:cNvSpPr>
          <p:nvPr/>
        </p:nvSpPr>
        <p:spPr bwMode="auto">
          <a:xfrm>
            <a:off x="2362200" y="3505200"/>
            <a:ext cx="23622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Monotype Corsiva" charset="0"/>
              </a:rPr>
              <a:t>The brick gains speed</a:t>
            </a:r>
          </a:p>
        </p:txBody>
      </p:sp>
      <p:graphicFrame>
        <p:nvGraphicFramePr>
          <p:cNvPr id="114697" name="Object 4"/>
          <p:cNvGraphicFramePr>
            <a:graphicFrameLocks noChangeAspect="1"/>
          </p:cNvGraphicFramePr>
          <p:nvPr/>
        </p:nvGraphicFramePr>
        <p:xfrm>
          <a:off x="7010400" y="3575050"/>
          <a:ext cx="546100" cy="273050"/>
        </p:xfrm>
        <a:graphic>
          <a:graphicData uri="http://schemas.openxmlformats.org/presentationml/2006/ole">
            <mc:AlternateContent xmlns:mc="http://schemas.openxmlformats.org/markup-compatibility/2006">
              <mc:Choice xmlns:v="urn:schemas-microsoft-com:vml" Requires="v">
                <p:oleObj spid="_x0000_s319555" name="Equation" r:id="rId7" imgW="241200" imgH="139680" progId="Equation.DSMT4">
                  <p:embed/>
                </p:oleObj>
              </mc:Choice>
              <mc:Fallback>
                <p:oleObj name="Equation" r:id="rId7" imgW="241200" imgH="139680" progId="Equation.DSMT4">
                  <p:embed/>
                  <p:pic>
                    <p:nvPicPr>
                      <p:cNvPr id="114697"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10400" y="3575050"/>
                        <a:ext cx="546100" cy="2730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4698" name="Text Box 10"/>
          <p:cNvSpPr txBox="1">
            <a:spLocks noChangeArrowheads="1"/>
          </p:cNvSpPr>
          <p:nvPr/>
        </p:nvSpPr>
        <p:spPr bwMode="auto">
          <a:xfrm>
            <a:off x="2895600" y="4572000"/>
            <a:ext cx="556260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chemeClr val="accent2"/>
                </a:solidFill>
                <a:latin typeface="Monotype Corsiva" charset="0"/>
              </a:rPr>
              <a:t>The lost potential energy is converted to the kinetic energy!!</a:t>
            </a:r>
          </a:p>
        </p:txBody>
      </p:sp>
      <p:sp>
        <p:nvSpPr>
          <p:cNvPr id="114699" name="Text Box 11"/>
          <p:cNvSpPr txBox="1">
            <a:spLocks noChangeArrowheads="1"/>
          </p:cNvSpPr>
          <p:nvPr/>
        </p:nvSpPr>
        <p:spPr bwMode="auto">
          <a:xfrm>
            <a:off x="457200" y="5334000"/>
            <a:ext cx="1447800" cy="790575"/>
          </a:xfrm>
          <a:prstGeom prst="rect">
            <a:avLst/>
          </a:prstGeom>
          <a:solidFill>
            <a:srgbClr val="CCFFFF"/>
          </a:solidFill>
          <a:ln w="28575">
            <a:solidFill>
              <a:schemeClr val="accent2"/>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rgbClr val="FF0000"/>
                </a:solidFill>
                <a:latin typeface="Arial Narrow" charset="0"/>
              </a:rPr>
              <a:t>What does this mean?</a:t>
            </a:r>
          </a:p>
        </p:txBody>
      </p:sp>
      <p:sp>
        <p:nvSpPr>
          <p:cNvPr id="114700" name="Text Box 12"/>
          <p:cNvSpPr txBox="1">
            <a:spLocks noChangeArrowheads="1"/>
          </p:cNvSpPr>
          <p:nvPr/>
        </p:nvSpPr>
        <p:spPr bwMode="auto">
          <a:xfrm>
            <a:off x="2057400" y="5029200"/>
            <a:ext cx="4495800" cy="1311275"/>
          </a:xfrm>
          <a:prstGeom prst="rect">
            <a:avLst/>
          </a:prstGeom>
          <a:noFill/>
          <a:ln w="28575">
            <a:noFill/>
            <a:miter lim="800000"/>
            <a:headEnd/>
            <a:tailEnd/>
          </a:ln>
          <a:effec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a:solidFill>
                  <a:srgbClr val="FF0000"/>
                </a:solidFill>
                <a:latin typeface="Monotype Corsiva" charset="0"/>
              </a:rPr>
              <a:t>The total mechanical energy of a system remains constant in any isolated system of objects that interacts only through conservative forces: </a:t>
            </a:r>
            <a:r>
              <a:rPr lang="en-US" sz="2000" b="1" u="sng">
                <a:solidFill>
                  <a:srgbClr val="003300"/>
                </a:solidFill>
                <a:effectLst>
                  <a:outerShdw blurRad="38100" dist="38100" dir="2700000" algn="tl">
                    <a:srgbClr val="DDDDDD"/>
                  </a:outerShdw>
                </a:effectLst>
                <a:latin typeface="Monotype Corsiva" charset="0"/>
              </a:rPr>
              <a:t>Principle of mechanical energy conservation</a:t>
            </a:r>
          </a:p>
        </p:txBody>
      </p:sp>
      <p:grpSp>
        <p:nvGrpSpPr>
          <p:cNvPr id="2" name="Group 13"/>
          <p:cNvGrpSpPr>
            <a:grpSpLocks/>
          </p:cNvGrpSpPr>
          <p:nvPr/>
        </p:nvGrpSpPr>
        <p:grpSpPr bwMode="auto">
          <a:xfrm>
            <a:off x="228600" y="1676400"/>
            <a:ext cx="1752600" cy="3124200"/>
            <a:chOff x="144" y="1488"/>
            <a:chExt cx="1104" cy="1968"/>
          </a:xfrm>
        </p:grpSpPr>
        <p:grpSp>
          <p:nvGrpSpPr>
            <p:cNvPr id="27689" name="Group 14"/>
            <p:cNvGrpSpPr>
              <a:grpSpLocks/>
            </p:cNvGrpSpPr>
            <p:nvPr/>
          </p:nvGrpSpPr>
          <p:grpSpPr bwMode="auto">
            <a:xfrm>
              <a:off x="144" y="1488"/>
              <a:ext cx="1104" cy="1968"/>
              <a:chOff x="144" y="1488"/>
              <a:chExt cx="1104" cy="1968"/>
            </a:xfrm>
          </p:grpSpPr>
          <p:sp>
            <p:nvSpPr>
              <p:cNvPr id="27691" name="AutoShape 15"/>
              <p:cNvSpPr>
                <a:spLocks noChangeArrowheads="1"/>
              </p:cNvSpPr>
              <p:nvPr/>
            </p:nvSpPr>
            <p:spPr bwMode="auto">
              <a:xfrm>
                <a:off x="672" y="1488"/>
                <a:ext cx="432" cy="288"/>
              </a:xfrm>
              <a:prstGeom prst="cube">
                <a:avLst>
                  <a:gd name="adj" fmla="val 25000"/>
                </a:avLst>
              </a:prstGeom>
              <a:solidFill>
                <a:srgbClr val="663300"/>
              </a:solidFill>
              <a:ln w="9525">
                <a:solidFill>
                  <a:srgbClr val="008000"/>
                </a:solidFill>
                <a:miter lim="800000"/>
                <a:headEnd/>
                <a:tailEnd/>
              </a:ln>
            </p:spPr>
            <p:txBody>
              <a:bodyPr wrap="none" anchor="ctr"/>
              <a:lstStyle/>
              <a:p>
                <a:pPr algn="ctr"/>
                <a:r>
                  <a:rPr lang="en-US">
                    <a:solidFill>
                      <a:srgbClr val="FFFF99"/>
                    </a:solidFill>
                    <a:latin typeface="Monotype Corsiva" charset="0"/>
                  </a:rPr>
                  <a:t>m</a:t>
                </a:r>
              </a:p>
            </p:txBody>
          </p:sp>
          <p:sp>
            <p:nvSpPr>
              <p:cNvPr id="27692" name="Line 16"/>
              <p:cNvSpPr>
                <a:spLocks noChangeShapeType="1"/>
              </p:cNvSpPr>
              <p:nvPr/>
            </p:nvSpPr>
            <p:spPr bwMode="auto">
              <a:xfrm>
                <a:off x="864" y="1680"/>
                <a:ext cx="0" cy="480"/>
              </a:xfrm>
              <a:prstGeom prst="line">
                <a:avLst/>
              </a:prstGeom>
              <a:noFill/>
              <a:ln w="38100">
                <a:solidFill>
                  <a:srgbClr val="FF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7693" name="Text Box 17"/>
              <p:cNvSpPr txBox="1">
                <a:spLocks noChangeArrowheads="1"/>
              </p:cNvSpPr>
              <p:nvPr/>
            </p:nvSpPr>
            <p:spPr bwMode="auto">
              <a:xfrm>
                <a:off x="864" y="1851"/>
                <a:ext cx="279"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27694" name="Text Box 18"/>
              <p:cNvSpPr txBox="1">
                <a:spLocks noChangeArrowheads="1"/>
              </p:cNvSpPr>
              <p:nvPr/>
            </p:nvSpPr>
            <p:spPr bwMode="auto">
              <a:xfrm>
                <a:off x="288" y="1910"/>
                <a:ext cx="18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h</a:t>
                </a:r>
                <a:endParaRPr lang="en-US" sz="2000" b="1">
                  <a:solidFill>
                    <a:schemeClr val="accent2"/>
                  </a:solidFill>
                  <a:latin typeface="Monotype Corsiva" charset="0"/>
                </a:endParaRPr>
              </a:p>
            </p:txBody>
          </p:sp>
          <p:sp>
            <p:nvSpPr>
              <p:cNvPr id="27695" name="Line 19"/>
              <p:cNvSpPr>
                <a:spLocks noChangeShapeType="1"/>
              </p:cNvSpPr>
              <p:nvPr/>
            </p:nvSpPr>
            <p:spPr bwMode="auto">
              <a:xfrm>
                <a:off x="144" y="3456"/>
                <a:ext cx="1104" cy="0"/>
              </a:xfrm>
              <a:prstGeom prst="line">
                <a:avLst/>
              </a:prstGeom>
              <a:noFill/>
              <a:ln w="7620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7696" name="Line 20"/>
              <p:cNvSpPr>
                <a:spLocks noChangeShapeType="1"/>
              </p:cNvSpPr>
              <p:nvPr/>
            </p:nvSpPr>
            <p:spPr bwMode="auto">
              <a:xfrm flipH="1">
                <a:off x="240" y="1776"/>
                <a:ext cx="48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7697" name="Line 21"/>
              <p:cNvSpPr>
                <a:spLocks noChangeShapeType="1"/>
              </p:cNvSpPr>
              <p:nvPr/>
            </p:nvSpPr>
            <p:spPr bwMode="auto">
              <a:xfrm>
                <a:off x="288" y="1776"/>
                <a:ext cx="0" cy="168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grpSp>
        <p:sp>
          <p:nvSpPr>
            <p:cNvPr id="27690" name="Line 22"/>
            <p:cNvSpPr>
              <a:spLocks noChangeShapeType="1"/>
            </p:cNvSpPr>
            <p:nvPr/>
          </p:nvSpPr>
          <p:spPr bwMode="auto">
            <a:xfrm flipV="1">
              <a:off x="912" y="3312"/>
              <a:ext cx="0" cy="144"/>
            </a:xfrm>
            <a:prstGeom prst="line">
              <a:avLst/>
            </a:prstGeom>
            <a:noFill/>
            <a:ln w="9525">
              <a:solidFill>
                <a:schemeClr val="tx1"/>
              </a:solidFill>
              <a:round/>
              <a:headEnd/>
              <a:tailEnd type="oval" w="med" len="med"/>
            </a:ln>
            <a:extLst>
              <a:ext uri="{909E8E84-426E-40dd-AFC4-6F175D3DCCD1}">
                <a14:hiddenFill xmlns:a14="http://schemas.microsoft.com/office/drawing/2010/main" xmlns="">
                  <a:noFill/>
                </a14:hiddenFill>
              </a:ext>
            </a:extLst>
          </p:spPr>
          <p:txBody>
            <a:bodyPr/>
            <a:lstStyle/>
            <a:p>
              <a:endParaRPr lang="en-US"/>
            </a:p>
          </p:txBody>
        </p:sp>
      </p:grpSp>
      <p:sp>
        <p:nvSpPr>
          <p:cNvPr id="114711" name="Text Box 23"/>
          <p:cNvSpPr txBox="1">
            <a:spLocks noChangeArrowheads="1"/>
          </p:cNvSpPr>
          <p:nvPr/>
        </p:nvSpPr>
        <p:spPr bwMode="auto">
          <a:xfrm>
            <a:off x="5105400" y="1390650"/>
            <a:ext cx="3810000" cy="427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dirty="0">
                <a:solidFill>
                  <a:srgbClr val="FF0000"/>
                </a:solidFill>
                <a:latin typeface="Monotype Corsiva" charset="0"/>
              </a:rPr>
              <a:t>What is the brick’s potential energy?</a:t>
            </a:r>
          </a:p>
        </p:txBody>
      </p:sp>
      <p:sp>
        <p:nvSpPr>
          <p:cNvPr id="114712" name="Text Box 24"/>
          <p:cNvSpPr txBox="1">
            <a:spLocks noChangeArrowheads="1"/>
          </p:cNvSpPr>
          <p:nvPr/>
        </p:nvSpPr>
        <p:spPr bwMode="auto">
          <a:xfrm>
            <a:off x="2286000" y="2590800"/>
            <a:ext cx="33528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rgbClr val="FF0000"/>
                </a:solidFill>
                <a:latin typeface="Monotype Corsiva" charset="0"/>
              </a:rPr>
              <a:t>What happens to the energy as the brick falls to the ground?</a:t>
            </a:r>
          </a:p>
        </p:txBody>
      </p:sp>
      <p:grpSp>
        <p:nvGrpSpPr>
          <p:cNvPr id="4" name="Group 25"/>
          <p:cNvGrpSpPr>
            <a:grpSpLocks/>
          </p:cNvGrpSpPr>
          <p:nvPr/>
        </p:nvGrpSpPr>
        <p:grpSpPr bwMode="auto">
          <a:xfrm>
            <a:off x="609600" y="2819400"/>
            <a:ext cx="1143000" cy="1981200"/>
            <a:chOff x="1510" y="3360"/>
            <a:chExt cx="720" cy="1248"/>
          </a:xfrm>
        </p:grpSpPr>
        <p:sp>
          <p:nvSpPr>
            <p:cNvPr id="27685" name="AutoShape 26"/>
            <p:cNvSpPr>
              <a:spLocks noChangeArrowheads="1"/>
            </p:cNvSpPr>
            <p:nvPr/>
          </p:nvSpPr>
          <p:spPr bwMode="auto">
            <a:xfrm>
              <a:off x="1798" y="3360"/>
              <a:ext cx="432" cy="288"/>
            </a:xfrm>
            <a:prstGeom prst="cube">
              <a:avLst>
                <a:gd name="adj" fmla="val 25000"/>
              </a:avLst>
            </a:prstGeom>
            <a:solidFill>
              <a:srgbClr val="663300"/>
            </a:solidFill>
            <a:ln w="9525">
              <a:solidFill>
                <a:srgbClr val="008000"/>
              </a:solidFill>
              <a:miter lim="800000"/>
              <a:headEnd/>
              <a:tailEnd/>
            </a:ln>
          </p:spPr>
          <p:txBody>
            <a:bodyPr wrap="none" anchor="ctr"/>
            <a:lstStyle/>
            <a:p>
              <a:pPr algn="ctr"/>
              <a:r>
                <a:rPr lang="en-US">
                  <a:solidFill>
                    <a:srgbClr val="FFFF99"/>
                  </a:solidFill>
                  <a:latin typeface="Monotype Corsiva" charset="0"/>
                </a:rPr>
                <a:t>m</a:t>
              </a:r>
            </a:p>
          </p:txBody>
        </p:sp>
        <p:sp>
          <p:nvSpPr>
            <p:cNvPr id="27686" name="Text Box 27"/>
            <p:cNvSpPr txBox="1">
              <a:spLocks noChangeArrowheads="1"/>
            </p:cNvSpPr>
            <p:nvPr/>
          </p:nvSpPr>
          <p:spPr bwMode="auto">
            <a:xfrm>
              <a:off x="1681" y="3974"/>
              <a:ext cx="232"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h</a:t>
              </a:r>
              <a:r>
                <a:rPr lang="en-US" sz="2000" baseline="-25000">
                  <a:solidFill>
                    <a:schemeClr val="accent2"/>
                  </a:solidFill>
                  <a:latin typeface="Monotype Corsiva" charset="0"/>
                </a:rPr>
                <a:t>1</a:t>
              </a:r>
              <a:endParaRPr lang="en-US" sz="2000" b="1" baseline="-25000">
                <a:solidFill>
                  <a:schemeClr val="accent2"/>
                </a:solidFill>
                <a:latin typeface="Monotype Corsiva" charset="0"/>
              </a:endParaRPr>
            </a:p>
          </p:txBody>
        </p:sp>
        <p:sp>
          <p:nvSpPr>
            <p:cNvPr id="27687" name="Line 28"/>
            <p:cNvSpPr>
              <a:spLocks noChangeShapeType="1"/>
            </p:cNvSpPr>
            <p:nvPr/>
          </p:nvSpPr>
          <p:spPr bwMode="auto">
            <a:xfrm flipH="1">
              <a:off x="1510" y="3648"/>
              <a:ext cx="28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7688" name="Line 29"/>
            <p:cNvSpPr>
              <a:spLocks noChangeShapeType="1"/>
            </p:cNvSpPr>
            <p:nvPr/>
          </p:nvSpPr>
          <p:spPr bwMode="auto">
            <a:xfrm>
              <a:off x="1654" y="3648"/>
              <a:ext cx="0" cy="96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grpSp>
      <p:sp>
        <p:nvSpPr>
          <p:cNvPr id="114718" name="Text Box 30"/>
          <p:cNvSpPr txBox="1">
            <a:spLocks noChangeArrowheads="1"/>
          </p:cNvSpPr>
          <p:nvPr/>
        </p:nvSpPr>
        <p:spPr bwMode="auto">
          <a:xfrm>
            <a:off x="4800600" y="3505200"/>
            <a:ext cx="1905000" cy="427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chemeClr val="accent2"/>
                </a:solidFill>
                <a:latin typeface="Monotype Corsiva" charset="0"/>
              </a:rPr>
              <a:t>By how much?</a:t>
            </a:r>
          </a:p>
        </p:txBody>
      </p:sp>
      <p:sp>
        <p:nvSpPr>
          <p:cNvPr id="114719" name="Text Box 31"/>
          <p:cNvSpPr txBox="1">
            <a:spLocks noChangeArrowheads="1"/>
          </p:cNvSpPr>
          <p:nvPr/>
        </p:nvSpPr>
        <p:spPr bwMode="auto">
          <a:xfrm>
            <a:off x="1981200" y="4038600"/>
            <a:ext cx="1295400" cy="427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rgbClr val="FF0000"/>
                </a:solidFill>
                <a:latin typeface="Monotype Corsiva" charset="0"/>
              </a:rPr>
              <a:t>So what?</a:t>
            </a:r>
          </a:p>
        </p:txBody>
      </p:sp>
      <p:sp>
        <p:nvSpPr>
          <p:cNvPr id="114720" name="Text Box 32"/>
          <p:cNvSpPr txBox="1">
            <a:spLocks noChangeArrowheads="1"/>
          </p:cNvSpPr>
          <p:nvPr/>
        </p:nvSpPr>
        <p:spPr bwMode="auto">
          <a:xfrm>
            <a:off x="3352800" y="4070350"/>
            <a:ext cx="350520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chemeClr val="accent2"/>
                </a:solidFill>
                <a:latin typeface="Monotype Corsiva" charset="0"/>
              </a:rPr>
              <a:t>The brick’s kinetic energy increases to</a:t>
            </a:r>
          </a:p>
        </p:txBody>
      </p:sp>
      <p:graphicFrame>
        <p:nvGraphicFramePr>
          <p:cNvPr id="114721" name="Object 5"/>
          <p:cNvGraphicFramePr>
            <a:graphicFrameLocks noChangeAspect="1"/>
          </p:cNvGraphicFramePr>
          <p:nvPr/>
        </p:nvGraphicFramePr>
        <p:xfrm>
          <a:off x="6894513" y="4111625"/>
          <a:ext cx="420687" cy="271463"/>
        </p:xfrm>
        <a:graphic>
          <a:graphicData uri="http://schemas.openxmlformats.org/presentationml/2006/ole">
            <mc:AlternateContent xmlns:mc="http://schemas.openxmlformats.org/markup-compatibility/2006">
              <mc:Choice xmlns:v="urn:schemas-microsoft-com:vml" Requires="v">
                <p:oleObj spid="_x0000_s319556" name="Equation" r:id="rId9" imgW="291960" imgH="164880" progId="Equation.DSMT4">
                  <p:embed/>
                </p:oleObj>
              </mc:Choice>
              <mc:Fallback>
                <p:oleObj name="Equation" r:id="rId9" imgW="291960" imgH="164880" progId="Equation.DSMT4">
                  <p:embed/>
                  <p:pic>
                    <p:nvPicPr>
                      <p:cNvPr id="114721"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94513" y="4111625"/>
                        <a:ext cx="420687" cy="271463"/>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4722" name="Text Box 34"/>
          <p:cNvSpPr txBox="1">
            <a:spLocks noChangeArrowheads="1"/>
          </p:cNvSpPr>
          <p:nvPr/>
        </p:nvSpPr>
        <p:spPr bwMode="auto">
          <a:xfrm>
            <a:off x="1981200" y="4573588"/>
            <a:ext cx="762000" cy="427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200">
                <a:solidFill>
                  <a:srgbClr val="FF0000"/>
                </a:solidFill>
                <a:latin typeface="Monotype Corsiva" charset="0"/>
              </a:rPr>
              <a:t>And?</a:t>
            </a:r>
          </a:p>
        </p:txBody>
      </p:sp>
      <p:graphicFrame>
        <p:nvGraphicFramePr>
          <p:cNvPr id="114723" name="Object 6"/>
          <p:cNvGraphicFramePr>
            <a:graphicFrameLocks noChangeAspect="1"/>
          </p:cNvGraphicFramePr>
          <p:nvPr/>
        </p:nvGraphicFramePr>
        <p:xfrm>
          <a:off x="7162800" y="838200"/>
          <a:ext cx="695325" cy="425450"/>
        </p:xfrm>
        <a:graphic>
          <a:graphicData uri="http://schemas.openxmlformats.org/presentationml/2006/ole">
            <mc:AlternateContent xmlns:mc="http://schemas.openxmlformats.org/markup-compatibility/2006">
              <mc:Choice xmlns:v="urn:schemas-microsoft-com:vml" Requires="v">
                <p:oleObj spid="_x0000_s319557" name="Equation" r:id="rId11" imgW="279360" imgH="164880" progId="Equation.DSMT4">
                  <p:embed/>
                </p:oleObj>
              </mc:Choice>
              <mc:Fallback>
                <p:oleObj name="Equation" r:id="rId11" imgW="279360" imgH="164880" progId="Equation.DSMT4">
                  <p:embed/>
                  <p:pic>
                    <p:nvPicPr>
                      <p:cNvPr id="114723"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162800" y="838200"/>
                        <a:ext cx="695325" cy="4254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24" name="Object 7"/>
          <p:cNvGraphicFramePr>
            <a:graphicFrameLocks noChangeAspect="1"/>
          </p:cNvGraphicFramePr>
          <p:nvPr/>
        </p:nvGraphicFramePr>
        <p:xfrm>
          <a:off x="6842125" y="5097463"/>
          <a:ext cx="549275" cy="541337"/>
        </p:xfrm>
        <a:graphic>
          <a:graphicData uri="http://schemas.openxmlformats.org/presentationml/2006/ole">
            <mc:AlternateContent xmlns:mc="http://schemas.openxmlformats.org/markup-compatibility/2006">
              <mc:Choice xmlns:v="urn:schemas-microsoft-com:vml" Requires="v">
                <p:oleObj spid="_x0000_s319558" name="Equation" r:id="rId13" imgW="304560" imgH="228600" progId="Equation.DSMT4">
                  <p:embed/>
                </p:oleObj>
              </mc:Choice>
              <mc:Fallback>
                <p:oleObj name="Equation" r:id="rId13" imgW="304560" imgH="228600" progId="Equation.DSMT4">
                  <p:embed/>
                  <p:pic>
                    <p:nvPicPr>
                      <p:cNvPr id="114724"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42125" y="5097463"/>
                        <a:ext cx="549275" cy="541337"/>
                      </a:xfrm>
                      <a:prstGeom prst="rect">
                        <a:avLst/>
                      </a:prstGeom>
                      <a:noFill/>
                      <a:ln>
                        <a:noFill/>
                      </a:ln>
                      <a:effectLst/>
                      <a:extLst>
                        <a:ext uri="{909E8E84-426E-40dd-AFC4-6F175D3DCCD1}">
                          <a14:hiddenFill xmlns:a14="http://schemas.microsoft.com/office/drawing/2010/main" xmlns="">
                            <a:solidFill>
                              <a:srgbClr val="FFFFCC"/>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25" name="Object 8"/>
          <p:cNvGraphicFramePr>
            <a:graphicFrameLocks noChangeAspect="1"/>
          </p:cNvGraphicFramePr>
          <p:nvPr/>
        </p:nvGraphicFramePr>
        <p:xfrm>
          <a:off x="6327775" y="5703888"/>
          <a:ext cx="1368425" cy="544512"/>
        </p:xfrm>
        <a:graphic>
          <a:graphicData uri="http://schemas.openxmlformats.org/presentationml/2006/ole">
            <mc:AlternateContent xmlns:mc="http://schemas.openxmlformats.org/markup-compatibility/2006">
              <mc:Choice xmlns:v="urn:schemas-microsoft-com:vml" Requires="v">
                <p:oleObj spid="_x0000_s319559" name="Equation" r:id="rId15" imgW="787320" imgH="253800" progId="Equation.DSMT4">
                  <p:embed/>
                </p:oleObj>
              </mc:Choice>
              <mc:Fallback>
                <p:oleObj name="Equation" r:id="rId15" imgW="787320" imgH="253800" progId="Equation.DSMT4">
                  <p:embed/>
                  <p:pic>
                    <p:nvPicPr>
                      <p:cNvPr id="114725"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327775" y="5703888"/>
                        <a:ext cx="1368425" cy="544512"/>
                      </a:xfrm>
                      <a:prstGeom prst="rect">
                        <a:avLst/>
                      </a:prstGeom>
                      <a:noFill/>
                      <a:ln>
                        <a:noFill/>
                      </a:ln>
                      <a:effectLst/>
                      <a:extLst>
                        <a:ext uri="{909E8E84-426E-40dd-AFC4-6F175D3DCCD1}">
                          <a14:hiddenFill xmlns:a14="http://schemas.microsoft.com/office/drawing/2010/main" xmlns="">
                            <a:solidFill>
                              <a:srgbClr val="FFFFCC"/>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26" name="Object 9"/>
          <p:cNvGraphicFramePr>
            <a:graphicFrameLocks noChangeAspect="1"/>
          </p:cNvGraphicFramePr>
          <p:nvPr/>
        </p:nvGraphicFramePr>
        <p:xfrm>
          <a:off x="7383463" y="5105400"/>
          <a:ext cx="388937" cy="569913"/>
        </p:xfrm>
        <a:graphic>
          <a:graphicData uri="http://schemas.openxmlformats.org/presentationml/2006/ole">
            <mc:AlternateContent xmlns:mc="http://schemas.openxmlformats.org/markup-compatibility/2006">
              <mc:Choice xmlns:v="urn:schemas-microsoft-com:vml" Requires="v">
                <p:oleObj spid="_x0000_s319560" name="Equation" r:id="rId17" imgW="215640" imgH="241200" progId="Equation.DSMT4">
                  <p:embed/>
                </p:oleObj>
              </mc:Choice>
              <mc:Fallback>
                <p:oleObj name="Equation" r:id="rId17" imgW="215640" imgH="241200" progId="Equation.DSMT4">
                  <p:embed/>
                  <p:pic>
                    <p:nvPicPr>
                      <p:cNvPr id="114726"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383463" y="5105400"/>
                        <a:ext cx="388937" cy="569913"/>
                      </a:xfrm>
                      <a:prstGeom prst="rect">
                        <a:avLst/>
                      </a:prstGeom>
                      <a:noFill/>
                      <a:ln>
                        <a:noFill/>
                      </a:ln>
                      <a:effectLst/>
                      <a:extLst>
                        <a:ext uri="{909E8E84-426E-40dd-AFC4-6F175D3DCCD1}">
                          <a14:hiddenFill xmlns:a14="http://schemas.microsoft.com/office/drawing/2010/main" xmlns="">
                            <a:solidFill>
                              <a:srgbClr val="FFFFCC"/>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27" name="Object 10"/>
          <p:cNvGraphicFramePr>
            <a:graphicFrameLocks noChangeAspect="1"/>
          </p:cNvGraphicFramePr>
          <p:nvPr/>
        </p:nvGraphicFramePr>
        <p:xfrm>
          <a:off x="7689850" y="5703888"/>
          <a:ext cx="1301750" cy="544512"/>
        </p:xfrm>
        <a:graphic>
          <a:graphicData uri="http://schemas.openxmlformats.org/presentationml/2006/ole">
            <mc:AlternateContent xmlns:mc="http://schemas.openxmlformats.org/markup-compatibility/2006">
              <mc:Choice xmlns:v="urn:schemas-microsoft-com:vml" Requires="v">
                <p:oleObj spid="_x0000_s319561" name="Equation" r:id="rId19" imgW="749160" imgH="253800" progId="Equation.DSMT4">
                  <p:embed/>
                </p:oleObj>
              </mc:Choice>
              <mc:Fallback>
                <p:oleObj name="Equation" r:id="rId19" imgW="749160" imgH="253800" progId="Equation.DSMT4">
                  <p:embed/>
                  <p:pic>
                    <p:nvPicPr>
                      <p:cNvPr id="114727"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689850" y="5703888"/>
                        <a:ext cx="1301750" cy="544512"/>
                      </a:xfrm>
                      <a:prstGeom prst="rect">
                        <a:avLst/>
                      </a:prstGeom>
                      <a:noFill/>
                      <a:ln>
                        <a:noFill/>
                      </a:ln>
                      <a:effectLst/>
                      <a:extLst>
                        <a:ext uri="{909E8E84-426E-40dd-AFC4-6F175D3DCCD1}">
                          <a14:hiddenFill xmlns:a14="http://schemas.microsoft.com/office/drawing/2010/main" xmlns="">
                            <a:solidFill>
                              <a:srgbClr val="FFFFCC"/>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28" name="Object 11"/>
          <p:cNvGraphicFramePr>
            <a:graphicFrameLocks noChangeAspect="1"/>
          </p:cNvGraphicFramePr>
          <p:nvPr/>
        </p:nvGraphicFramePr>
        <p:xfrm>
          <a:off x="7847013" y="3924300"/>
          <a:ext cx="915987" cy="647700"/>
        </p:xfrm>
        <a:graphic>
          <a:graphicData uri="http://schemas.openxmlformats.org/presentationml/2006/ole">
            <mc:AlternateContent xmlns:mc="http://schemas.openxmlformats.org/markup-compatibility/2006">
              <mc:Choice xmlns:v="urn:schemas-microsoft-com:vml" Requires="v">
                <p:oleObj spid="_x0000_s319562" name="Equation" r:id="rId21" imgW="634680" imgH="393480" progId="Equation.DSMT4">
                  <p:embed/>
                </p:oleObj>
              </mc:Choice>
              <mc:Fallback>
                <p:oleObj name="Equation" r:id="rId21" imgW="634680" imgH="393480" progId="Equation.DSMT4">
                  <p:embed/>
                  <p:pic>
                    <p:nvPicPr>
                      <p:cNvPr id="114728" name="Object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847013" y="3924300"/>
                        <a:ext cx="915987" cy="6477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29" name="Object 12"/>
          <p:cNvGraphicFramePr>
            <a:graphicFrameLocks noChangeAspect="1"/>
          </p:cNvGraphicFramePr>
          <p:nvPr/>
        </p:nvGraphicFramePr>
        <p:xfrm>
          <a:off x="7391400" y="2640013"/>
          <a:ext cx="1416050" cy="788987"/>
        </p:xfrm>
        <a:graphic>
          <a:graphicData uri="http://schemas.openxmlformats.org/presentationml/2006/ole">
            <mc:AlternateContent xmlns:mc="http://schemas.openxmlformats.org/markup-compatibility/2006">
              <mc:Choice xmlns:v="urn:schemas-microsoft-com:vml" Requires="v">
                <p:oleObj spid="_x0000_s319563" name="Equation" r:id="rId23" imgW="736560" imgH="355320" progId="Equation.DSMT4">
                  <p:embed/>
                </p:oleObj>
              </mc:Choice>
              <mc:Fallback>
                <p:oleObj name="Equation" r:id="rId23" imgW="736560" imgH="355320" progId="Equation.DSMT4">
                  <p:embed/>
                  <p:pic>
                    <p:nvPicPr>
                      <p:cNvPr id="114729" name="Object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391400" y="2640013"/>
                        <a:ext cx="1416050" cy="78898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30" name="Object 13"/>
          <p:cNvGraphicFramePr>
            <a:graphicFrameLocks noChangeAspect="1"/>
          </p:cNvGraphicFramePr>
          <p:nvPr/>
        </p:nvGraphicFramePr>
        <p:xfrm>
          <a:off x="7848600" y="838200"/>
          <a:ext cx="409575" cy="425450"/>
        </p:xfrm>
        <a:graphic>
          <a:graphicData uri="http://schemas.openxmlformats.org/presentationml/2006/ole">
            <mc:AlternateContent xmlns:mc="http://schemas.openxmlformats.org/markup-compatibility/2006">
              <mc:Choice xmlns:v="urn:schemas-microsoft-com:vml" Requires="v">
                <p:oleObj spid="_x0000_s319564" name="Equation" r:id="rId25" imgW="164880" imgH="164880" progId="Equation.DSMT4">
                  <p:embed/>
                </p:oleObj>
              </mc:Choice>
              <mc:Fallback>
                <p:oleObj name="Equation" r:id="rId25" imgW="164880" imgH="164880" progId="Equation.DSMT4">
                  <p:embed/>
                  <p:pic>
                    <p:nvPicPr>
                      <p:cNvPr id="114730" name="Object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7848600" y="838200"/>
                        <a:ext cx="409575" cy="4254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31" name="Object 14"/>
          <p:cNvGraphicFramePr>
            <a:graphicFrameLocks noChangeAspect="1"/>
          </p:cNvGraphicFramePr>
          <p:nvPr/>
        </p:nvGraphicFramePr>
        <p:xfrm>
          <a:off x="8229600" y="838200"/>
          <a:ext cx="631825" cy="457200"/>
        </p:xfrm>
        <a:graphic>
          <a:graphicData uri="http://schemas.openxmlformats.org/presentationml/2006/ole">
            <mc:AlternateContent xmlns:mc="http://schemas.openxmlformats.org/markup-compatibility/2006">
              <mc:Choice xmlns:v="urn:schemas-microsoft-com:vml" Requires="v">
                <p:oleObj spid="_x0000_s319565" name="Equation" r:id="rId27" imgW="253800" imgH="177480" progId="Equation.DSMT4">
                  <p:embed/>
                </p:oleObj>
              </mc:Choice>
              <mc:Fallback>
                <p:oleObj name="Equation" r:id="rId27" imgW="253800" imgH="177480" progId="Equation.DSMT4">
                  <p:embed/>
                  <p:pic>
                    <p:nvPicPr>
                      <p:cNvPr id="114731" name="Object 14"/>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8229600" y="838200"/>
                        <a:ext cx="631825" cy="4572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32" name="Object 15"/>
          <p:cNvGraphicFramePr>
            <a:graphicFrameLocks noChangeAspect="1"/>
          </p:cNvGraphicFramePr>
          <p:nvPr/>
        </p:nvGraphicFramePr>
        <p:xfrm>
          <a:off x="6172200" y="1952625"/>
          <a:ext cx="658813" cy="485775"/>
        </p:xfrm>
        <a:graphic>
          <a:graphicData uri="http://schemas.openxmlformats.org/presentationml/2006/ole">
            <mc:AlternateContent xmlns:mc="http://schemas.openxmlformats.org/markup-compatibility/2006">
              <mc:Choice xmlns:v="urn:schemas-microsoft-com:vml" Requires="v">
                <p:oleObj spid="_x0000_s319566" name="Equation" r:id="rId29" imgW="317160" imgH="203040" progId="Equation.DSMT4">
                  <p:embed/>
                </p:oleObj>
              </mc:Choice>
              <mc:Fallback>
                <p:oleObj name="Equation" r:id="rId29" imgW="317160" imgH="203040" progId="Equation.DSMT4">
                  <p:embed/>
                  <p:pic>
                    <p:nvPicPr>
                      <p:cNvPr id="114732" name="Object 1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6172200" y="1952625"/>
                        <a:ext cx="658813" cy="48577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33" name="Object 16"/>
          <p:cNvGraphicFramePr>
            <a:graphicFrameLocks noChangeAspect="1"/>
          </p:cNvGraphicFramePr>
          <p:nvPr/>
        </p:nvGraphicFramePr>
        <p:xfrm>
          <a:off x="7446963" y="3536950"/>
          <a:ext cx="401637" cy="349250"/>
        </p:xfrm>
        <a:graphic>
          <a:graphicData uri="http://schemas.openxmlformats.org/presentationml/2006/ole">
            <mc:AlternateContent xmlns:mc="http://schemas.openxmlformats.org/markup-compatibility/2006">
              <mc:Choice xmlns:v="urn:schemas-microsoft-com:vml" Requires="v">
                <p:oleObj spid="_x0000_s319567" name="Equation" r:id="rId31" imgW="177480" imgH="177480" progId="Equation.DSMT4">
                  <p:embed/>
                </p:oleObj>
              </mc:Choice>
              <mc:Fallback>
                <p:oleObj name="Equation" r:id="rId31" imgW="177480" imgH="177480" progId="Equation.DSMT4">
                  <p:embed/>
                  <p:pic>
                    <p:nvPicPr>
                      <p:cNvPr id="114733" name="Object 16"/>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7446963" y="3536950"/>
                        <a:ext cx="401637" cy="3492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4734" name="Object 17"/>
          <p:cNvGraphicFramePr>
            <a:graphicFrameLocks noChangeAspect="1"/>
          </p:cNvGraphicFramePr>
          <p:nvPr/>
        </p:nvGraphicFramePr>
        <p:xfrm>
          <a:off x="7281863" y="3924300"/>
          <a:ext cx="566737" cy="647700"/>
        </p:xfrm>
        <a:graphic>
          <a:graphicData uri="http://schemas.openxmlformats.org/presentationml/2006/ole">
            <mc:AlternateContent xmlns:mc="http://schemas.openxmlformats.org/markup-compatibility/2006">
              <mc:Choice xmlns:v="urn:schemas-microsoft-com:vml" Requires="v">
                <p:oleObj spid="_x0000_s319568" name="Equation" r:id="rId33" imgW="393480" imgH="393480" progId="Equation.DSMT4">
                  <p:embed/>
                </p:oleObj>
              </mc:Choice>
              <mc:Fallback>
                <p:oleObj name="Equation" r:id="rId33" imgW="393480" imgH="393480" progId="Equation.DSMT4">
                  <p:embed/>
                  <p:pic>
                    <p:nvPicPr>
                      <p:cNvPr id="114734" name="Object 17"/>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7281863" y="3924300"/>
                        <a:ext cx="566737" cy="6477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3662368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86"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March 31, 2021</a:t>
            </a:r>
          </a:p>
        </p:txBody>
      </p:sp>
      <p:sp>
        <p:nvSpPr>
          <p:cNvPr id="28687" name="Rectangle 5"/>
          <p:cNvSpPr>
            <a:spLocks noGrp="1" noChangeArrowheads="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a:solidFill>
                  <a:srgbClr val="003300"/>
                </a:solidFill>
                <a:latin typeface="Arial Narrow" charset="0"/>
              </a:rPr>
              <a:t>PHYS 1443-003, Spring 2021                    Dr. Jaehoon Yu</a:t>
            </a:r>
            <a:endParaRPr lang="en-US" sz="1400">
              <a:solidFill>
                <a:srgbClr val="003300"/>
              </a:solidFill>
              <a:latin typeface="Arial Narrow" charset="0"/>
            </a:endParaRPr>
          </a:p>
        </p:txBody>
      </p:sp>
      <p:sp>
        <p:nvSpPr>
          <p:cNvPr id="28688" name="Rectangle 6"/>
          <p:cNvSpPr>
            <a:spLocks noGrp="1" noChangeArrowheads="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8189D0B6-5141-D244-9D49-A0DB9C4C84A1}" type="slidenum">
              <a:rPr lang="en-US" sz="1400">
                <a:solidFill>
                  <a:srgbClr val="A50021"/>
                </a:solidFill>
                <a:latin typeface="Arial Narrow" charset="0"/>
              </a:rPr>
              <a:pPr eaLnBrk="1" hangingPunct="1"/>
              <a:t>6</a:t>
            </a:fld>
            <a:endParaRPr lang="en-US" sz="1400">
              <a:solidFill>
                <a:srgbClr val="A50021"/>
              </a:solidFill>
              <a:latin typeface="Arial Narrow" charset="0"/>
            </a:endParaRPr>
          </a:p>
        </p:txBody>
      </p:sp>
      <p:sp>
        <p:nvSpPr>
          <p:cNvPr id="28689" name="Rectangle 2"/>
          <p:cNvSpPr>
            <a:spLocks noGrp="1" noChangeArrowheads="1"/>
          </p:cNvSpPr>
          <p:nvPr>
            <p:ph type="title"/>
          </p:nvPr>
        </p:nvSpPr>
        <p:spPr>
          <a:xfrm>
            <a:off x="609600" y="-27102"/>
            <a:ext cx="7772400" cy="609600"/>
          </a:xfrm>
        </p:spPr>
        <p:txBody>
          <a:bodyPr/>
          <a:lstStyle/>
          <a:p>
            <a:r>
              <a:rPr lang="en-US" sz="4000" dirty="0">
                <a:latin typeface="Arial Narrow" charset="0"/>
                <a:ea typeface="ＭＳ Ｐゴシック" charset="0"/>
                <a:cs typeface="ＭＳ Ｐゴシック" charset="0"/>
              </a:rPr>
              <a:t>Example</a:t>
            </a:r>
            <a:r>
              <a:rPr lang="en-US" dirty="0">
                <a:latin typeface="Arial Narrow" charset="0"/>
                <a:ea typeface="ＭＳ Ｐゴシック" charset="0"/>
                <a:cs typeface="ＭＳ Ｐゴシック" charset="0"/>
              </a:rPr>
              <a:t> </a:t>
            </a:r>
          </a:p>
        </p:txBody>
      </p:sp>
      <p:sp>
        <p:nvSpPr>
          <p:cNvPr id="115715" name="Text Box 3"/>
          <p:cNvSpPr txBox="1">
            <a:spLocks noChangeArrowheads="1"/>
          </p:cNvSpPr>
          <p:nvPr/>
        </p:nvSpPr>
        <p:spPr bwMode="auto">
          <a:xfrm>
            <a:off x="685800" y="762000"/>
            <a:ext cx="8001000" cy="669925"/>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dirty="0">
                <a:solidFill>
                  <a:schemeClr val="accent2"/>
                </a:solidFill>
                <a:latin typeface="Arial Narrow" charset="0"/>
              </a:rPr>
              <a:t>A ball of </a:t>
            </a:r>
            <a:r>
              <a:rPr lang="en-US" sz="1800" dirty="0">
                <a:solidFill>
                  <a:srgbClr val="FF0000"/>
                </a:solidFill>
                <a:latin typeface="Arial Narrow" charset="0"/>
              </a:rPr>
              <a:t>mass </a:t>
            </a:r>
            <a:r>
              <a:rPr lang="en-US" sz="1800" dirty="0">
                <a:solidFill>
                  <a:srgbClr val="FF0000"/>
                </a:solidFill>
                <a:latin typeface="Monotype Corsiva" charset="0"/>
              </a:rPr>
              <a:t>m</a:t>
            </a:r>
            <a:r>
              <a:rPr lang="en-US" sz="1800" dirty="0">
                <a:solidFill>
                  <a:schemeClr val="accent2"/>
                </a:solidFill>
                <a:latin typeface="Arial Narrow" charset="0"/>
              </a:rPr>
              <a:t> at rest is dropped from the </a:t>
            </a:r>
            <a:r>
              <a:rPr lang="en-US" sz="1800" dirty="0">
                <a:solidFill>
                  <a:srgbClr val="FF0000"/>
                </a:solidFill>
                <a:latin typeface="Arial Narrow" charset="0"/>
              </a:rPr>
              <a:t>height </a:t>
            </a:r>
            <a:r>
              <a:rPr lang="en-US" sz="1800" dirty="0">
                <a:solidFill>
                  <a:srgbClr val="FF0000"/>
                </a:solidFill>
                <a:latin typeface="Monotype Corsiva" charset="0"/>
              </a:rPr>
              <a:t>h</a:t>
            </a:r>
            <a:r>
              <a:rPr lang="en-US" sz="1800" dirty="0">
                <a:solidFill>
                  <a:schemeClr val="accent2"/>
                </a:solidFill>
                <a:latin typeface="Arial Narrow" charset="0"/>
              </a:rPr>
              <a:t> above the ground.  a) Neglecting the air resistance determine the speed of the ball when it is at any given height </a:t>
            </a:r>
            <a:r>
              <a:rPr lang="en-US" sz="1800" dirty="0">
                <a:solidFill>
                  <a:srgbClr val="FF0000"/>
                </a:solidFill>
                <a:latin typeface="Monotype Corsiva" charset="0"/>
              </a:rPr>
              <a:t>y</a:t>
            </a:r>
            <a:r>
              <a:rPr lang="en-US" sz="1800" dirty="0">
                <a:solidFill>
                  <a:schemeClr val="accent2"/>
                </a:solidFill>
                <a:latin typeface="Monotype Corsiva" charset="0"/>
              </a:rPr>
              <a:t> </a:t>
            </a:r>
            <a:r>
              <a:rPr lang="en-US" sz="1800" dirty="0">
                <a:solidFill>
                  <a:schemeClr val="accent2"/>
                </a:solidFill>
                <a:latin typeface="Arial Narrow" charset="0"/>
              </a:rPr>
              <a:t>above the ground.</a:t>
            </a:r>
            <a:endParaRPr lang="en-US" sz="1800" baseline="30000" dirty="0">
              <a:solidFill>
                <a:srgbClr val="800000"/>
              </a:solidFill>
              <a:latin typeface="Arial Narrow" charset="0"/>
            </a:endParaRPr>
          </a:p>
        </p:txBody>
      </p:sp>
      <p:graphicFrame>
        <p:nvGraphicFramePr>
          <p:cNvPr id="115716" name="Object 2"/>
          <p:cNvGraphicFramePr>
            <a:graphicFrameLocks noChangeAspect="1"/>
          </p:cNvGraphicFramePr>
          <p:nvPr/>
        </p:nvGraphicFramePr>
        <p:xfrm>
          <a:off x="5105400" y="1600200"/>
          <a:ext cx="1427163" cy="487363"/>
        </p:xfrm>
        <a:graphic>
          <a:graphicData uri="http://schemas.openxmlformats.org/presentationml/2006/ole">
            <mc:AlternateContent xmlns:mc="http://schemas.openxmlformats.org/markup-compatibility/2006">
              <mc:Choice xmlns:v="urn:schemas-microsoft-com:vml" Requires="v">
                <p:oleObj spid="_x0000_s291633" name="Equation" r:id="rId3" imgW="1155600" imgH="241200" progId="Equation.3">
                  <p:embed/>
                </p:oleObj>
              </mc:Choice>
              <mc:Fallback>
                <p:oleObj name="Equation" r:id="rId3" imgW="1155600" imgH="241200" progId="Equation.3">
                  <p:embed/>
                  <p:pic>
                    <p:nvPicPr>
                      <p:cNvPr id="115716"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1600200"/>
                        <a:ext cx="1427163" cy="487363"/>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5717" name="Text Box 5"/>
          <p:cNvSpPr txBox="1">
            <a:spLocks noChangeArrowheads="1"/>
          </p:cNvSpPr>
          <p:nvPr/>
        </p:nvSpPr>
        <p:spPr bwMode="auto">
          <a:xfrm>
            <a:off x="2514600" y="3429000"/>
            <a:ext cx="6096000" cy="669925"/>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dirty="0">
                <a:solidFill>
                  <a:schemeClr val="accent2"/>
                </a:solidFill>
                <a:latin typeface="Arial Narrow" charset="0"/>
              </a:rPr>
              <a:t>b) Determine the speed of the ball at </a:t>
            </a:r>
            <a:r>
              <a:rPr lang="en-US" sz="1800" dirty="0">
                <a:solidFill>
                  <a:srgbClr val="FF0000"/>
                </a:solidFill>
                <a:latin typeface="Monotype Corsiva" charset="0"/>
              </a:rPr>
              <a:t>y</a:t>
            </a:r>
            <a:r>
              <a:rPr lang="en-US" sz="1800" dirty="0">
                <a:solidFill>
                  <a:srgbClr val="FF0000"/>
                </a:solidFill>
                <a:latin typeface="Arial Narrow" charset="0"/>
              </a:rPr>
              <a:t> </a:t>
            </a:r>
            <a:r>
              <a:rPr lang="en-US" sz="1800" dirty="0">
                <a:solidFill>
                  <a:schemeClr val="accent2"/>
                </a:solidFill>
                <a:latin typeface="Arial Narrow" charset="0"/>
              </a:rPr>
              <a:t>if it had non-zero initial speed </a:t>
            </a:r>
            <a:r>
              <a:rPr lang="en-US" sz="1800" dirty="0">
                <a:solidFill>
                  <a:srgbClr val="FF0000"/>
                </a:solidFill>
                <a:latin typeface="Monotype Corsiva" charset="0"/>
              </a:rPr>
              <a:t>v</a:t>
            </a:r>
            <a:r>
              <a:rPr lang="en-US" sz="1800" baseline="-25000" dirty="0">
                <a:solidFill>
                  <a:srgbClr val="FF0000"/>
                </a:solidFill>
                <a:latin typeface="Monotype Corsiva" charset="0"/>
              </a:rPr>
              <a:t>i</a:t>
            </a:r>
            <a:r>
              <a:rPr lang="en-US" sz="1800" dirty="0">
                <a:solidFill>
                  <a:schemeClr val="accent2"/>
                </a:solidFill>
                <a:latin typeface="Arial Narrow" charset="0"/>
              </a:rPr>
              <a:t> at the time of the release at the original height </a:t>
            </a:r>
            <a:r>
              <a:rPr lang="en-US" sz="1800" dirty="0">
                <a:solidFill>
                  <a:srgbClr val="FF0000"/>
                </a:solidFill>
                <a:latin typeface="Monotype Corsiva" charset="0"/>
              </a:rPr>
              <a:t>h</a:t>
            </a:r>
            <a:r>
              <a:rPr lang="en-US" sz="1800" dirty="0">
                <a:solidFill>
                  <a:schemeClr val="accent2"/>
                </a:solidFill>
                <a:latin typeface="Arial Narrow" charset="0"/>
              </a:rPr>
              <a:t>.</a:t>
            </a:r>
            <a:endParaRPr lang="en-US" sz="1800" baseline="30000" dirty="0">
              <a:solidFill>
                <a:schemeClr val="accent2"/>
              </a:solidFill>
              <a:latin typeface="Arial Narrow" charset="0"/>
            </a:endParaRPr>
          </a:p>
        </p:txBody>
      </p:sp>
      <p:grpSp>
        <p:nvGrpSpPr>
          <p:cNvPr id="2" name="Group 6"/>
          <p:cNvGrpSpPr>
            <a:grpSpLocks/>
          </p:cNvGrpSpPr>
          <p:nvPr/>
        </p:nvGrpSpPr>
        <p:grpSpPr bwMode="auto">
          <a:xfrm>
            <a:off x="152400" y="1905000"/>
            <a:ext cx="1752600" cy="2895600"/>
            <a:chOff x="144" y="1056"/>
            <a:chExt cx="1104" cy="1824"/>
          </a:xfrm>
        </p:grpSpPr>
        <p:sp>
          <p:nvSpPr>
            <p:cNvPr id="28710" name="Text Box 7"/>
            <p:cNvSpPr txBox="1">
              <a:spLocks noChangeArrowheads="1"/>
            </p:cNvSpPr>
            <p:nvPr/>
          </p:nvSpPr>
          <p:spPr bwMode="auto">
            <a:xfrm>
              <a:off x="816" y="1248"/>
              <a:ext cx="279"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28711" name="Text Box 8"/>
            <p:cNvSpPr txBox="1">
              <a:spLocks noChangeArrowheads="1"/>
            </p:cNvSpPr>
            <p:nvPr/>
          </p:nvSpPr>
          <p:spPr bwMode="auto">
            <a:xfrm>
              <a:off x="288" y="1334"/>
              <a:ext cx="18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h</a:t>
              </a:r>
              <a:endParaRPr lang="en-US" sz="2000" b="1">
                <a:solidFill>
                  <a:schemeClr val="accent2"/>
                </a:solidFill>
                <a:latin typeface="Monotype Corsiva" charset="0"/>
              </a:endParaRPr>
            </a:p>
          </p:txBody>
        </p:sp>
        <p:sp>
          <p:nvSpPr>
            <p:cNvPr id="28712" name="Line 9"/>
            <p:cNvSpPr>
              <a:spLocks noChangeShapeType="1"/>
            </p:cNvSpPr>
            <p:nvPr/>
          </p:nvSpPr>
          <p:spPr bwMode="auto">
            <a:xfrm>
              <a:off x="144" y="2880"/>
              <a:ext cx="1104" cy="0"/>
            </a:xfrm>
            <a:prstGeom prst="line">
              <a:avLst/>
            </a:prstGeom>
            <a:noFill/>
            <a:ln w="7620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8713" name="Line 10"/>
            <p:cNvSpPr>
              <a:spLocks noChangeShapeType="1"/>
            </p:cNvSpPr>
            <p:nvPr/>
          </p:nvSpPr>
          <p:spPr bwMode="auto">
            <a:xfrm flipH="1">
              <a:off x="240" y="1176"/>
              <a:ext cx="48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8714" name="Line 11"/>
            <p:cNvSpPr>
              <a:spLocks noChangeShapeType="1"/>
            </p:cNvSpPr>
            <p:nvPr/>
          </p:nvSpPr>
          <p:spPr bwMode="auto">
            <a:xfrm>
              <a:off x="288" y="1152"/>
              <a:ext cx="0" cy="1728"/>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8715" name="Oval 12"/>
            <p:cNvSpPr>
              <a:spLocks noChangeArrowheads="1"/>
            </p:cNvSpPr>
            <p:nvPr/>
          </p:nvSpPr>
          <p:spPr bwMode="auto">
            <a:xfrm>
              <a:off x="720" y="1056"/>
              <a:ext cx="240" cy="240"/>
            </a:xfrm>
            <a:prstGeom prst="ellipse">
              <a:avLst/>
            </a:prstGeom>
            <a:gradFill rotWithShape="0">
              <a:gsLst>
                <a:gs pos="0">
                  <a:srgbClr val="FF0000"/>
                </a:gs>
                <a:gs pos="100000">
                  <a:srgbClr val="760000"/>
                </a:gs>
              </a:gsLst>
              <a:path path="shape">
                <a:fillToRect l="50000" t="50000" r="50000" b="50000"/>
              </a:path>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ctr"/>
              <a:r>
                <a:rPr lang="en-US">
                  <a:solidFill>
                    <a:srgbClr val="FFFF99"/>
                  </a:solidFill>
                  <a:latin typeface="Monotype Corsiva" charset="0"/>
                </a:rPr>
                <a:t>m</a:t>
              </a:r>
            </a:p>
          </p:txBody>
        </p:sp>
        <p:sp>
          <p:nvSpPr>
            <p:cNvPr id="28716" name="Line 13"/>
            <p:cNvSpPr>
              <a:spLocks noChangeShapeType="1"/>
            </p:cNvSpPr>
            <p:nvPr/>
          </p:nvSpPr>
          <p:spPr bwMode="auto">
            <a:xfrm>
              <a:off x="840" y="1296"/>
              <a:ext cx="0" cy="240"/>
            </a:xfrm>
            <a:prstGeom prst="line">
              <a:avLst/>
            </a:prstGeom>
            <a:noFill/>
            <a:ln w="38100">
              <a:solidFill>
                <a:srgbClr val="FF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grpSp>
      <p:grpSp>
        <p:nvGrpSpPr>
          <p:cNvPr id="3" name="Group 14"/>
          <p:cNvGrpSpPr>
            <a:grpSpLocks/>
          </p:cNvGrpSpPr>
          <p:nvPr/>
        </p:nvGrpSpPr>
        <p:grpSpPr bwMode="auto">
          <a:xfrm>
            <a:off x="609600" y="3124200"/>
            <a:ext cx="838200" cy="1676400"/>
            <a:chOff x="1488" y="1920"/>
            <a:chExt cx="528" cy="1056"/>
          </a:xfrm>
        </p:grpSpPr>
        <p:sp>
          <p:nvSpPr>
            <p:cNvPr id="28706" name="Text Box 15"/>
            <p:cNvSpPr txBox="1">
              <a:spLocks noChangeArrowheads="1"/>
            </p:cNvSpPr>
            <p:nvPr/>
          </p:nvSpPr>
          <p:spPr bwMode="auto">
            <a:xfrm>
              <a:off x="1659" y="2390"/>
              <a:ext cx="180"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y</a:t>
              </a:r>
              <a:endParaRPr lang="en-US" sz="2000" b="1" baseline="-25000">
                <a:solidFill>
                  <a:schemeClr val="accent2"/>
                </a:solidFill>
                <a:latin typeface="Monotype Corsiva" charset="0"/>
              </a:endParaRPr>
            </a:p>
          </p:txBody>
        </p:sp>
        <p:sp>
          <p:nvSpPr>
            <p:cNvPr id="28707" name="Line 16"/>
            <p:cNvSpPr>
              <a:spLocks noChangeShapeType="1"/>
            </p:cNvSpPr>
            <p:nvPr/>
          </p:nvSpPr>
          <p:spPr bwMode="auto">
            <a:xfrm flipH="1">
              <a:off x="1488" y="2040"/>
              <a:ext cx="28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8708" name="Line 17"/>
            <p:cNvSpPr>
              <a:spLocks noChangeShapeType="1"/>
            </p:cNvSpPr>
            <p:nvPr/>
          </p:nvSpPr>
          <p:spPr bwMode="auto">
            <a:xfrm>
              <a:off x="1632" y="2016"/>
              <a:ext cx="0" cy="96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8709" name="Oval 18"/>
            <p:cNvSpPr>
              <a:spLocks noChangeArrowheads="1"/>
            </p:cNvSpPr>
            <p:nvPr/>
          </p:nvSpPr>
          <p:spPr bwMode="auto">
            <a:xfrm>
              <a:off x="1776" y="1920"/>
              <a:ext cx="240" cy="240"/>
            </a:xfrm>
            <a:prstGeom prst="ellipse">
              <a:avLst/>
            </a:prstGeom>
            <a:gradFill rotWithShape="0">
              <a:gsLst>
                <a:gs pos="0">
                  <a:srgbClr val="FF0000"/>
                </a:gs>
                <a:gs pos="100000">
                  <a:srgbClr val="760000"/>
                </a:gs>
              </a:gsLst>
              <a:path path="shape">
                <a:fillToRect l="50000" t="50000" r="50000" b="50000"/>
              </a:path>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ctr"/>
              <a:r>
                <a:rPr lang="en-US">
                  <a:solidFill>
                    <a:srgbClr val="FFFF99"/>
                  </a:solidFill>
                  <a:latin typeface="Monotype Corsiva" charset="0"/>
                </a:rPr>
                <a:t>m</a:t>
              </a:r>
            </a:p>
          </p:txBody>
        </p:sp>
      </p:grpSp>
      <p:sp>
        <p:nvSpPr>
          <p:cNvPr id="115731" name="Text Box 19"/>
          <p:cNvSpPr txBox="1">
            <a:spLocks noChangeArrowheads="1"/>
          </p:cNvSpPr>
          <p:nvPr/>
        </p:nvSpPr>
        <p:spPr bwMode="auto">
          <a:xfrm>
            <a:off x="3657600" y="1600200"/>
            <a:ext cx="1371600" cy="1493838"/>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Using the principle of mechanical energy conservation</a:t>
            </a:r>
          </a:p>
        </p:txBody>
      </p:sp>
      <p:graphicFrame>
        <p:nvGraphicFramePr>
          <p:cNvPr id="115732" name="Object 3"/>
          <p:cNvGraphicFramePr>
            <a:graphicFrameLocks noChangeAspect="1"/>
          </p:cNvGraphicFramePr>
          <p:nvPr/>
        </p:nvGraphicFramePr>
        <p:xfrm>
          <a:off x="4953000" y="4191000"/>
          <a:ext cx="1752600" cy="457200"/>
        </p:xfrm>
        <a:graphic>
          <a:graphicData uri="http://schemas.openxmlformats.org/presentationml/2006/ole">
            <mc:AlternateContent xmlns:mc="http://schemas.openxmlformats.org/markup-compatibility/2006">
              <mc:Choice xmlns:v="urn:schemas-microsoft-com:vml" Requires="v">
                <p:oleObj spid="_x0000_s291634" name="Equation" r:id="rId5" imgW="1155600" imgH="241200" progId="Equation.3">
                  <p:embed/>
                </p:oleObj>
              </mc:Choice>
              <mc:Fallback>
                <p:oleObj name="Equation" r:id="rId5" imgW="1155600" imgH="241200" progId="Equation.3">
                  <p:embed/>
                  <p:pic>
                    <p:nvPicPr>
                      <p:cNvPr id="115732"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53000" y="4191000"/>
                        <a:ext cx="1752600" cy="4572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5733" name="Text Box 21"/>
          <p:cNvSpPr txBox="1">
            <a:spLocks noChangeArrowheads="1"/>
          </p:cNvSpPr>
          <p:nvPr/>
        </p:nvSpPr>
        <p:spPr bwMode="auto">
          <a:xfrm>
            <a:off x="2487613" y="4144963"/>
            <a:ext cx="2133600" cy="1493837"/>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dirty="0">
                <a:solidFill>
                  <a:srgbClr val="FF0000"/>
                </a:solidFill>
                <a:latin typeface="Arial Narrow" charset="0"/>
              </a:rPr>
              <a:t>Again, using the principle of mechanical energy conservation but with non-zero initial kinetic energy!!!</a:t>
            </a:r>
          </a:p>
        </p:txBody>
      </p:sp>
      <p:sp>
        <p:nvSpPr>
          <p:cNvPr id="115734" name="Text Box 22"/>
          <p:cNvSpPr txBox="1">
            <a:spLocks noChangeArrowheads="1"/>
          </p:cNvSpPr>
          <p:nvPr/>
        </p:nvSpPr>
        <p:spPr bwMode="auto">
          <a:xfrm>
            <a:off x="1676400" y="5715000"/>
            <a:ext cx="2971800" cy="533400"/>
          </a:xfrm>
          <a:prstGeom prst="rect">
            <a:avLst/>
          </a:prstGeom>
          <a:solidFill>
            <a:srgbClr val="CCFFFF"/>
          </a:solidFill>
          <a:ln w="28575">
            <a:solidFill>
              <a:srgbClr val="990000"/>
            </a:solid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400" dirty="0">
                <a:solidFill>
                  <a:schemeClr val="accent2"/>
                </a:solidFill>
                <a:latin typeface="Arial Narrow" charset="0"/>
              </a:rPr>
              <a:t>This result look very similar to a kinematic expression, doesn’t it? Which one is it?</a:t>
            </a:r>
          </a:p>
        </p:txBody>
      </p:sp>
      <p:graphicFrame>
        <p:nvGraphicFramePr>
          <p:cNvPr id="115735" name="Object 4"/>
          <p:cNvGraphicFramePr>
            <a:graphicFrameLocks noChangeAspect="1"/>
          </p:cNvGraphicFramePr>
          <p:nvPr>
            <p:extLst>
              <p:ext uri="{D42A27DB-BD31-4B8C-83A1-F6EECF244321}">
                <p14:modId xmlns:p14="http://schemas.microsoft.com/office/powerpoint/2010/main" val="1415509249"/>
              </p:ext>
            </p:extLst>
          </p:nvPr>
        </p:nvGraphicFramePr>
        <p:xfrm>
          <a:off x="6488113" y="1674813"/>
          <a:ext cx="1114425" cy="312737"/>
        </p:xfrm>
        <a:graphic>
          <a:graphicData uri="http://schemas.openxmlformats.org/presentationml/2006/ole">
            <mc:AlternateContent xmlns:mc="http://schemas.openxmlformats.org/markup-compatibility/2006">
              <mc:Choice xmlns:v="urn:schemas-microsoft-com:vml" Requires="v">
                <p:oleObj spid="_x0000_s291635" name="Equation" r:id="rId7" imgW="698500" imgH="203200" progId="Equation.DSMT4">
                  <p:embed/>
                </p:oleObj>
              </mc:Choice>
              <mc:Fallback>
                <p:oleObj name="Equation" r:id="rId7" imgW="698500" imgH="203200" progId="Equation.DSMT4">
                  <p:embed/>
                  <p:pic>
                    <p:nvPicPr>
                      <p:cNvPr id="115735" name="Object 4"/>
                      <p:cNvPicPr>
                        <a:picLocks noChangeAspect="1" noChangeArrowheads="1"/>
                      </p:cNvPicPr>
                      <p:nvPr/>
                    </p:nvPicPr>
                    <p:blipFill>
                      <a:blip r:embed="rId8"/>
                      <a:srcRect/>
                      <a:stretch>
                        <a:fillRect/>
                      </a:stretch>
                    </p:blipFill>
                    <p:spPr bwMode="auto">
                      <a:xfrm>
                        <a:off x="6488113" y="1674813"/>
                        <a:ext cx="1114425" cy="31273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36" name="Object 5"/>
          <p:cNvGraphicFramePr>
            <a:graphicFrameLocks noChangeAspect="1"/>
          </p:cNvGraphicFramePr>
          <p:nvPr/>
        </p:nvGraphicFramePr>
        <p:xfrm>
          <a:off x="5227638" y="2057400"/>
          <a:ext cx="1020762" cy="822325"/>
        </p:xfrm>
        <a:graphic>
          <a:graphicData uri="http://schemas.openxmlformats.org/presentationml/2006/ole">
            <mc:AlternateContent xmlns:mc="http://schemas.openxmlformats.org/markup-compatibility/2006">
              <mc:Choice xmlns:v="urn:schemas-microsoft-com:vml" Requires="v">
                <p:oleObj spid="_x0000_s291636" name="Equation" r:id="rId9" imgW="533160" imgH="393480" progId="Equation.DSMT4">
                  <p:embed/>
                </p:oleObj>
              </mc:Choice>
              <mc:Fallback>
                <p:oleObj name="Equation" r:id="rId9" imgW="533160" imgH="393480" progId="Equation.DSMT4">
                  <p:embed/>
                  <p:pic>
                    <p:nvPicPr>
                      <p:cNvPr id="115736"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27638" y="2057400"/>
                        <a:ext cx="1020762" cy="8223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37" name="Object 6"/>
          <p:cNvGraphicFramePr>
            <a:graphicFrameLocks noChangeAspect="1"/>
          </p:cNvGraphicFramePr>
          <p:nvPr/>
        </p:nvGraphicFramePr>
        <p:xfrm>
          <a:off x="5181600" y="2833688"/>
          <a:ext cx="1905000" cy="519112"/>
        </p:xfrm>
        <a:graphic>
          <a:graphicData uri="http://schemas.openxmlformats.org/presentationml/2006/ole">
            <mc:AlternateContent xmlns:mc="http://schemas.openxmlformats.org/markup-compatibility/2006">
              <mc:Choice xmlns:v="urn:schemas-microsoft-com:vml" Requires="v">
                <p:oleObj spid="_x0000_s291637" name="Equation" r:id="rId11" imgW="1066680" imgH="253800" progId="Equation.3">
                  <p:embed/>
                </p:oleObj>
              </mc:Choice>
              <mc:Fallback>
                <p:oleObj name="Equation" r:id="rId11" imgW="1066680" imgH="253800" progId="Equation.3">
                  <p:embed/>
                  <p:pic>
                    <p:nvPicPr>
                      <p:cNvPr id="115737"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181600" y="2833688"/>
                        <a:ext cx="1905000" cy="519112"/>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5738" name="Text Box 26"/>
          <p:cNvSpPr txBox="1">
            <a:spLocks noChangeArrowheads="1"/>
          </p:cNvSpPr>
          <p:nvPr/>
        </p:nvSpPr>
        <p:spPr bwMode="auto">
          <a:xfrm>
            <a:off x="1657350" y="1524000"/>
            <a:ext cx="434975" cy="366713"/>
          </a:xfrm>
          <a:prstGeom prst="rect">
            <a:avLst/>
          </a:prstGeom>
          <a:solidFill>
            <a:srgbClr val="FFFF9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PE</a:t>
            </a:r>
          </a:p>
        </p:txBody>
      </p:sp>
      <p:sp>
        <p:nvSpPr>
          <p:cNvPr id="115739" name="Text Box 27"/>
          <p:cNvSpPr txBox="1">
            <a:spLocks noChangeArrowheads="1"/>
          </p:cNvSpPr>
          <p:nvPr/>
        </p:nvSpPr>
        <p:spPr bwMode="auto">
          <a:xfrm>
            <a:off x="2246313" y="1524000"/>
            <a:ext cx="434975" cy="366713"/>
          </a:xfrm>
          <a:prstGeom prst="rect">
            <a:avLst/>
          </a:prstGeom>
          <a:solidFill>
            <a:srgbClr val="99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KE</a:t>
            </a:r>
          </a:p>
        </p:txBody>
      </p:sp>
      <p:sp>
        <p:nvSpPr>
          <p:cNvPr id="115740" name="Text Box 28"/>
          <p:cNvSpPr txBox="1">
            <a:spLocks noChangeArrowheads="1"/>
          </p:cNvSpPr>
          <p:nvPr/>
        </p:nvSpPr>
        <p:spPr bwMode="auto">
          <a:xfrm>
            <a:off x="1600200" y="1919288"/>
            <a:ext cx="549275" cy="366712"/>
          </a:xfrm>
          <a:prstGeom prst="rect">
            <a:avLst/>
          </a:prstGeom>
          <a:solidFill>
            <a:srgbClr val="FFFF9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mgh</a:t>
            </a:r>
          </a:p>
        </p:txBody>
      </p:sp>
      <p:sp>
        <p:nvSpPr>
          <p:cNvPr id="115741" name="Text Box 29"/>
          <p:cNvSpPr txBox="1">
            <a:spLocks noChangeArrowheads="1"/>
          </p:cNvSpPr>
          <p:nvPr/>
        </p:nvSpPr>
        <p:spPr bwMode="auto">
          <a:xfrm>
            <a:off x="1604963" y="3062288"/>
            <a:ext cx="538162" cy="366712"/>
          </a:xfrm>
          <a:prstGeom prst="rect">
            <a:avLst/>
          </a:prstGeom>
          <a:solidFill>
            <a:srgbClr val="FFFF9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mgy</a:t>
            </a:r>
          </a:p>
        </p:txBody>
      </p:sp>
      <p:sp>
        <p:nvSpPr>
          <p:cNvPr id="115742" name="Text Box 30"/>
          <p:cNvSpPr txBox="1">
            <a:spLocks noChangeArrowheads="1"/>
          </p:cNvSpPr>
          <p:nvPr/>
        </p:nvSpPr>
        <p:spPr bwMode="auto">
          <a:xfrm>
            <a:off x="1730375" y="4419600"/>
            <a:ext cx="288925" cy="366713"/>
          </a:xfrm>
          <a:prstGeom prst="rect">
            <a:avLst/>
          </a:prstGeom>
          <a:solidFill>
            <a:srgbClr val="FFFF9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0</a:t>
            </a:r>
          </a:p>
        </p:txBody>
      </p:sp>
      <p:sp>
        <p:nvSpPr>
          <p:cNvPr id="115743" name="Text Box 31"/>
          <p:cNvSpPr txBox="1">
            <a:spLocks noChangeArrowheads="1"/>
          </p:cNvSpPr>
          <p:nvPr/>
        </p:nvSpPr>
        <p:spPr bwMode="auto">
          <a:xfrm>
            <a:off x="2319338" y="1919288"/>
            <a:ext cx="288925" cy="366712"/>
          </a:xfrm>
          <a:prstGeom prst="rect">
            <a:avLst/>
          </a:prstGeom>
          <a:solidFill>
            <a:srgbClr val="99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0</a:t>
            </a:r>
          </a:p>
        </p:txBody>
      </p:sp>
      <p:sp>
        <p:nvSpPr>
          <p:cNvPr id="115744" name="Text Box 32"/>
          <p:cNvSpPr txBox="1">
            <a:spLocks noChangeArrowheads="1"/>
          </p:cNvSpPr>
          <p:nvPr/>
        </p:nvSpPr>
        <p:spPr bwMode="auto">
          <a:xfrm>
            <a:off x="2133600" y="3062288"/>
            <a:ext cx="660400" cy="366712"/>
          </a:xfrm>
          <a:prstGeom prst="rect">
            <a:avLst/>
          </a:prstGeom>
          <a:solidFill>
            <a:srgbClr val="99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mv</a:t>
            </a:r>
            <a:r>
              <a:rPr lang="en-US" sz="1800" baseline="30000">
                <a:solidFill>
                  <a:schemeClr val="accent2"/>
                </a:solidFill>
                <a:latin typeface="Arial Narrow" charset="0"/>
              </a:rPr>
              <a:t>2</a:t>
            </a:r>
            <a:r>
              <a:rPr lang="en-US" sz="1800">
                <a:solidFill>
                  <a:schemeClr val="accent2"/>
                </a:solidFill>
                <a:latin typeface="Arial Narrow" charset="0"/>
              </a:rPr>
              <a:t>/2</a:t>
            </a:r>
          </a:p>
        </p:txBody>
      </p:sp>
      <p:graphicFrame>
        <p:nvGraphicFramePr>
          <p:cNvPr id="115745" name="Object 7"/>
          <p:cNvGraphicFramePr>
            <a:graphicFrameLocks noChangeAspect="1"/>
          </p:cNvGraphicFramePr>
          <p:nvPr>
            <p:extLst>
              <p:ext uri="{D42A27DB-BD31-4B8C-83A1-F6EECF244321}">
                <p14:modId xmlns:p14="http://schemas.microsoft.com/office/powerpoint/2010/main" val="2849013206"/>
              </p:ext>
            </p:extLst>
          </p:nvPr>
        </p:nvGraphicFramePr>
        <p:xfrm>
          <a:off x="7620000" y="1524000"/>
          <a:ext cx="1476375" cy="604838"/>
        </p:xfrm>
        <a:graphic>
          <a:graphicData uri="http://schemas.openxmlformats.org/presentationml/2006/ole">
            <mc:AlternateContent xmlns:mc="http://schemas.openxmlformats.org/markup-compatibility/2006">
              <mc:Choice xmlns:v="urn:schemas-microsoft-com:vml" Requires="v">
                <p:oleObj spid="_x0000_s291638" name="Equation" r:id="rId13" imgW="927000" imgH="393480" progId="Equation.3">
                  <p:embed/>
                </p:oleObj>
              </mc:Choice>
              <mc:Fallback>
                <p:oleObj name="Equation" r:id="rId13" imgW="927000" imgH="393480" progId="Equation.3">
                  <p:embed/>
                  <p:pic>
                    <p:nvPicPr>
                      <p:cNvPr id="115745"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620000" y="1524000"/>
                        <a:ext cx="1476375" cy="604838"/>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46" name="Object 8"/>
          <p:cNvGraphicFramePr>
            <a:graphicFrameLocks noChangeAspect="1"/>
          </p:cNvGraphicFramePr>
          <p:nvPr/>
        </p:nvGraphicFramePr>
        <p:xfrm>
          <a:off x="4953000" y="4711700"/>
          <a:ext cx="1143000" cy="546100"/>
        </p:xfrm>
        <a:graphic>
          <a:graphicData uri="http://schemas.openxmlformats.org/presentationml/2006/ole">
            <mc:AlternateContent xmlns:mc="http://schemas.openxmlformats.org/markup-compatibility/2006">
              <mc:Choice xmlns:v="urn:schemas-microsoft-com:vml" Requires="v">
                <p:oleObj spid="_x0000_s291639" name="Equation" r:id="rId15" imgW="812520" imgH="393480" progId="Equation.3">
                  <p:embed/>
                </p:oleObj>
              </mc:Choice>
              <mc:Fallback>
                <p:oleObj name="Equation" r:id="rId15" imgW="812520" imgH="393480" progId="Equation.3">
                  <p:embed/>
                  <p:pic>
                    <p:nvPicPr>
                      <p:cNvPr id="115746"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953000" y="4711700"/>
                        <a:ext cx="1143000" cy="5461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47" name="Object 9"/>
          <p:cNvGraphicFramePr>
            <a:graphicFrameLocks noChangeAspect="1"/>
          </p:cNvGraphicFramePr>
          <p:nvPr/>
        </p:nvGraphicFramePr>
        <p:xfrm>
          <a:off x="4953000" y="5264150"/>
          <a:ext cx="1516063" cy="603250"/>
        </p:xfrm>
        <a:graphic>
          <a:graphicData uri="http://schemas.openxmlformats.org/presentationml/2006/ole">
            <mc:AlternateContent xmlns:mc="http://schemas.openxmlformats.org/markup-compatibility/2006">
              <mc:Choice xmlns:v="urn:schemas-microsoft-com:vml" Requires="v">
                <p:oleObj spid="_x0000_s291640" name="Equation" r:id="rId17" imgW="939600" imgH="393480" progId="Equation.DSMT4">
                  <p:embed/>
                </p:oleObj>
              </mc:Choice>
              <mc:Fallback>
                <p:oleObj name="Equation" r:id="rId17" imgW="939600" imgH="393480" progId="Equation.DSMT4">
                  <p:embed/>
                  <p:pic>
                    <p:nvPicPr>
                      <p:cNvPr id="115747"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953000" y="5264150"/>
                        <a:ext cx="1516063" cy="6032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48" name="Object 10"/>
          <p:cNvGraphicFramePr>
            <a:graphicFrameLocks noChangeAspect="1"/>
          </p:cNvGraphicFramePr>
          <p:nvPr/>
        </p:nvGraphicFramePr>
        <p:xfrm>
          <a:off x="4953000" y="5818188"/>
          <a:ext cx="2743200" cy="608012"/>
        </p:xfrm>
        <a:graphic>
          <a:graphicData uri="http://schemas.openxmlformats.org/presentationml/2006/ole">
            <mc:AlternateContent xmlns:mc="http://schemas.openxmlformats.org/markup-compatibility/2006">
              <mc:Choice xmlns:v="urn:schemas-microsoft-com:vml" Requires="v">
                <p:oleObj spid="_x0000_s291641" name="Equation" r:id="rId19" imgW="1422360" imgH="291960" progId="Equation.3">
                  <p:embed/>
                </p:oleObj>
              </mc:Choice>
              <mc:Fallback>
                <p:oleObj name="Equation" r:id="rId19" imgW="1422360" imgH="291960" progId="Equation.3">
                  <p:embed/>
                  <p:pic>
                    <p:nvPicPr>
                      <p:cNvPr id="115748"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953000" y="5818188"/>
                        <a:ext cx="2743200" cy="608012"/>
                      </a:xfrm>
                      <a:prstGeom prst="rect">
                        <a:avLst/>
                      </a:prstGeom>
                      <a:solidFill>
                        <a:schemeClr val="bg1"/>
                      </a:solidFill>
                      <a:ln>
                        <a:noFill/>
                      </a:ln>
                      <a:effectLst/>
                      <a:extLs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5749" name="Text Box 37"/>
          <p:cNvSpPr txBox="1">
            <a:spLocks noChangeArrowheads="1"/>
          </p:cNvSpPr>
          <p:nvPr/>
        </p:nvSpPr>
        <p:spPr bwMode="auto">
          <a:xfrm>
            <a:off x="2817813" y="1919288"/>
            <a:ext cx="687387" cy="366712"/>
          </a:xfrm>
          <a:prstGeom prst="rect">
            <a:avLst/>
          </a:prstGeom>
          <a:solidFill>
            <a:srgbClr val="99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mv</a:t>
            </a:r>
            <a:r>
              <a:rPr lang="en-US" sz="1800" baseline="-25000">
                <a:solidFill>
                  <a:schemeClr val="accent2"/>
                </a:solidFill>
                <a:latin typeface="Arial Narrow" charset="0"/>
              </a:rPr>
              <a:t>i</a:t>
            </a:r>
            <a:r>
              <a:rPr lang="en-US" sz="1800" baseline="30000">
                <a:solidFill>
                  <a:schemeClr val="accent2"/>
                </a:solidFill>
                <a:latin typeface="Arial Narrow" charset="0"/>
              </a:rPr>
              <a:t>2</a:t>
            </a:r>
            <a:r>
              <a:rPr lang="en-US" sz="1800">
                <a:solidFill>
                  <a:schemeClr val="accent2"/>
                </a:solidFill>
                <a:latin typeface="Arial Narrow" charset="0"/>
              </a:rPr>
              <a:t>/2</a:t>
            </a:r>
          </a:p>
        </p:txBody>
      </p:sp>
      <p:sp>
        <p:nvSpPr>
          <p:cNvPr id="115750" name="Text Box 38"/>
          <p:cNvSpPr txBox="1">
            <a:spLocks noChangeArrowheads="1"/>
          </p:cNvSpPr>
          <p:nvPr/>
        </p:nvSpPr>
        <p:spPr bwMode="auto">
          <a:xfrm>
            <a:off x="2817813" y="3062288"/>
            <a:ext cx="695325" cy="366712"/>
          </a:xfrm>
          <a:prstGeom prst="rect">
            <a:avLst/>
          </a:prstGeom>
          <a:solidFill>
            <a:srgbClr val="99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mv</a:t>
            </a:r>
            <a:r>
              <a:rPr lang="en-US" sz="1800" baseline="-25000">
                <a:solidFill>
                  <a:schemeClr val="accent2"/>
                </a:solidFill>
                <a:latin typeface="Arial Narrow" charset="0"/>
              </a:rPr>
              <a:t>f</a:t>
            </a:r>
            <a:r>
              <a:rPr lang="en-US" sz="1800" baseline="30000">
                <a:solidFill>
                  <a:schemeClr val="accent2"/>
                </a:solidFill>
                <a:latin typeface="Arial Narrow" charset="0"/>
              </a:rPr>
              <a:t>2</a:t>
            </a:r>
            <a:r>
              <a:rPr lang="en-US" sz="1800">
                <a:solidFill>
                  <a:schemeClr val="accent2"/>
                </a:solidFill>
                <a:latin typeface="Arial Narrow" charset="0"/>
              </a:rPr>
              <a:t>/2</a:t>
            </a:r>
          </a:p>
        </p:txBody>
      </p:sp>
      <p:graphicFrame>
        <p:nvGraphicFramePr>
          <p:cNvPr id="115751" name="Object 11"/>
          <p:cNvGraphicFramePr>
            <a:graphicFrameLocks noChangeAspect="1"/>
          </p:cNvGraphicFramePr>
          <p:nvPr/>
        </p:nvGraphicFramePr>
        <p:xfrm>
          <a:off x="6172200" y="4711700"/>
          <a:ext cx="1193800" cy="546100"/>
        </p:xfrm>
        <a:graphic>
          <a:graphicData uri="http://schemas.openxmlformats.org/presentationml/2006/ole">
            <mc:AlternateContent xmlns:mc="http://schemas.openxmlformats.org/markup-compatibility/2006">
              <mc:Choice xmlns:v="urn:schemas-microsoft-com:vml" Requires="v">
                <p:oleObj spid="_x0000_s291642" name="Equation" r:id="rId21" imgW="939600" imgH="393480" progId="Equation.3">
                  <p:embed/>
                </p:oleObj>
              </mc:Choice>
              <mc:Fallback>
                <p:oleObj name="Equation" r:id="rId21" imgW="939600" imgH="393480" progId="Equation.3">
                  <p:embed/>
                  <p:pic>
                    <p:nvPicPr>
                      <p:cNvPr id="115751" name="Object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172200" y="4711700"/>
                        <a:ext cx="1193800" cy="5461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52" name="Object 12"/>
          <p:cNvGraphicFramePr>
            <a:graphicFrameLocks noChangeAspect="1"/>
          </p:cNvGraphicFramePr>
          <p:nvPr/>
        </p:nvGraphicFramePr>
        <p:xfrm>
          <a:off x="6308725" y="2209800"/>
          <a:ext cx="1311275" cy="530225"/>
        </p:xfrm>
        <a:graphic>
          <a:graphicData uri="http://schemas.openxmlformats.org/presentationml/2006/ole">
            <mc:AlternateContent xmlns:mc="http://schemas.openxmlformats.org/markup-compatibility/2006">
              <mc:Choice xmlns:v="urn:schemas-microsoft-com:vml" Requires="v">
                <p:oleObj spid="_x0000_s291643" name="Equation" r:id="rId23" imgW="685800" imgH="253800" progId="Equation.DSMT4">
                  <p:embed/>
                </p:oleObj>
              </mc:Choice>
              <mc:Fallback>
                <p:oleObj name="Equation" r:id="rId23" imgW="685800" imgH="253800" progId="Equation.DSMT4">
                  <p:embed/>
                  <p:pic>
                    <p:nvPicPr>
                      <p:cNvPr id="115752" name="Object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308725" y="2209800"/>
                        <a:ext cx="1311275" cy="5302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5753" name="Object 13"/>
          <p:cNvGraphicFramePr>
            <a:graphicFrameLocks noChangeAspect="1"/>
          </p:cNvGraphicFramePr>
          <p:nvPr/>
        </p:nvGraphicFramePr>
        <p:xfrm>
          <a:off x="6437313" y="5387975"/>
          <a:ext cx="1106487" cy="390525"/>
        </p:xfrm>
        <a:graphic>
          <a:graphicData uri="http://schemas.openxmlformats.org/presentationml/2006/ole">
            <mc:AlternateContent xmlns:mc="http://schemas.openxmlformats.org/markup-compatibility/2006">
              <mc:Choice xmlns:v="urn:schemas-microsoft-com:vml" Requires="v">
                <p:oleObj spid="_x0000_s291644" name="Equation" r:id="rId25" imgW="685800" imgH="253800" progId="Equation.DSMT4">
                  <p:embed/>
                </p:oleObj>
              </mc:Choice>
              <mc:Fallback>
                <p:oleObj name="Equation" r:id="rId25" imgW="685800" imgH="253800" progId="Equation.DSMT4">
                  <p:embed/>
                  <p:pic>
                    <p:nvPicPr>
                      <p:cNvPr id="115753" name="Object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6437313" y="5387975"/>
                        <a:ext cx="1106487" cy="3905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3180919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2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March 31, 2021</a:t>
            </a:r>
          </a:p>
        </p:txBody>
      </p:sp>
      <p:sp>
        <p:nvSpPr>
          <p:cNvPr id="29721" name="Rectangle 5"/>
          <p:cNvSpPr>
            <a:spLocks noGrp="1" noChangeArrowheads="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a:solidFill>
                  <a:srgbClr val="003300"/>
                </a:solidFill>
                <a:latin typeface="Arial Narrow" charset="0"/>
              </a:rPr>
              <a:t>PHYS 1443-003, Spring 2021                    Dr. Jaehoon Yu</a:t>
            </a:r>
            <a:endParaRPr lang="en-US" sz="1400">
              <a:solidFill>
                <a:srgbClr val="003300"/>
              </a:solidFill>
              <a:latin typeface="Arial Narrow" charset="0"/>
            </a:endParaRPr>
          </a:p>
        </p:txBody>
      </p:sp>
      <p:sp>
        <p:nvSpPr>
          <p:cNvPr id="29722" name="Rectangle 6"/>
          <p:cNvSpPr>
            <a:spLocks noGrp="1" noChangeArrowheads="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78AF12AF-EC9F-6948-AB41-92CC0F5A4474}" type="slidenum">
              <a:rPr lang="en-US" sz="1400">
                <a:solidFill>
                  <a:srgbClr val="A50021"/>
                </a:solidFill>
                <a:latin typeface="Arial Narrow" charset="0"/>
              </a:rPr>
              <a:pPr eaLnBrk="1" hangingPunct="1"/>
              <a:t>7</a:t>
            </a:fld>
            <a:endParaRPr lang="en-US" sz="1400">
              <a:solidFill>
                <a:srgbClr val="A50021"/>
              </a:solidFill>
              <a:latin typeface="Arial Narrow" charset="0"/>
            </a:endParaRPr>
          </a:p>
        </p:txBody>
      </p:sp>
      <p:sp>
        <p:nvSpPr>
          <p:cNvPr id="116738" name="Text Box 2"/>
          <p:cNvSpPr txBox="1">
            <a:spLocks noChangeArrowheads="1"/>
          </p:cNvSpPr>
          <p:nvPr/>
        </p:nvSpPr>
        <p:spPr bwMode="auto">
          <a:xfrm>
            <a:off x="76200" y="2757488"/>
            <a:ext cx="549275" cy="366712"/>
          </a:xfrm>
          <a:prstGeom prst="rect">
            <a:avLst/>
          </a:prstGeom>
          <a:solidFill>
            <a:srgbClr val="FFFF9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mgh</a:t>
            </a:r>
          </a:p>
        </p:txBody>
      </p:sp>
      <p:sp>
        <p:nvSpPr>
          <p:cNvPr id="29724" name="Rectangle 3"/>
          <p:cNvSpPr>
            <a:spLocks noGrp="1" noChangeArrowheads="1"/>
          </p:cNvSpPr>
          <p:nvPr>
            <p:ph type="title"/>
          </p:nvPr>
        </p:nvSpPr>
        <p:spPr>
          <a:xfrm>
            <a:off x="495300" y="-102697"/>
            <a:ext cx="7772400" cy="609600"/>
          </a:xfrm>
        </p:spPr>
        <p:txBody>
          <a:bodyPr/>
          <a:lstStyle/>
          <a:p>
            <a:r>
              <a:rPr lang="en-US" sz="4000" dirty="0">
                <a:latin typeface="Arial Narrow" charset="0"/>
                <a:ea typeface="ＭＳ Ｐゴシック" charset="0"/>
                <a:cs typeface="ＭＳ Ｐゴシック" charset="0"/>
              </a:rPr>
              <a:t>Example</a:t>
            </a:r>
            <a:r>
              <a:rPr lang="en-US" dirty="0">
                <a:latin typeface="Arial Narrow" charset="0"/>
                <a:ea typeface="ＭＳ Ｐゴシック" charset="0"/>
                <a:cs typeface="ＭＳ Ｐゴシック" charset="0"/>
              </a:rPr>
              <a:t> </a:t>
            </a:r>
          </a:p>
        </p:txBody>
      </p:sp>
      <p:sp>
        <p:nvSpPr>
          <p:cNvPr id="116740" name="Text Box 4"/>
          <p:cNvSpPr txBox="1">
            <a:spLocks noChangeArrowheads="1"/>
          </p:cNvSpPr>
          <p:nvPr/>
        </p:nvSpPr>
        <p:spPr bwMode="auto">
          <a:xfrm>
            <a:off x="304800" y="609600"/>
            <a:ext cx="8458200" cy="944563"/>
          </a:xfrm>
          <a:prstGeom prst="rect">
            <a:avLst/>
          </a:prstGeom>
          <a:solidFill>
            <a:srgbClr val="CCFFFF"/>
          </a:solidFill>
          <a:ln w="28575">
            <a:solidFill>
              <a:srgbClr val="990000"/>
            </a:solid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algn="just" eaLnBrk="1" hangingPunct="1">
              <a:spcBef>
                <a:spcPct val="20000"/>
              </a:spcBef>
            </a:pPr>
            <a:r>
              <a:rPr lang="en-US" sz="1800" dirty="0">
                <a:solidFill>
                  <a:schemeClr val="accent2"/>
                </a:solidFill>
                <a:latin typeface="Arial Narrow" charset="0"/>
              </a:rPr>
              <a:t>A ball of mass </a:t>
            </a:r>
            <a:r>
              <a:rPr lang="en-US" sz="1800" dirty="0">
                <a:solidFill>
                  <a:srgbClr val="FF0000"/>
                </a:solidFill>
                <a:latin typeface="Monotype Corsiva" charset="0"/>
              </a:rPr>
              <a:t>m</a:t>
            </a:r>
            <a:r>
              <a:rPr lang="en-US" sz="1800" dirty="0">
                <a:solidFill>
                  <a:schemeClr val="accent2"/>
                </a:solidFill>
                <a:latin typeface="Arial Narrow" charset="0"/>
              </a:rPr>
              <a:t> is attached to a light cord of length </a:t>
            </a:r>
            <a:r>
              <a:rPr lang="en-US" sz="1800" dirty="0">
                <a:solidFill>
                  <a:srgbClr val="FF0000"/>
                </a:solidFill>
                <a:latin typeface="Arial Narrow" charset="0"/>
              </a:rPr>
              <a:t>L</a:t>
            </a:r>
            <a:r>
              <a:rPr lang="en-US" sz="1800" dirty="0">
                <a:solidFill>
                  <a:schemeClr val="accent2"/>
                </a:solidFill>
                <a:latin typeface="Arial Narrow" charset="0"/>
              </a:rPr>
              <a:t>, making up a pendulum.  The ball is released from rest when the cord makes an initial angle </a:t>
            </a:r>
            <a:r>
              <a:rPr lang="en-US" sz="1800" dirty="0" err="1">
                <a:solidFill>
                  <a:srgbClr val="FF0000"/>
                </a:solidFill>
                <a:latin typeface="Arial Narrow" charset="0"/>
              </a:rPr>
              <a:t>θ</a:t>
            </a:r>
            <a:r>
              <a:rPr lang="en-US" sz="1800" baseline="-25000" dirty="0" err="1">
                <a:solidFill>
                  <a:srgbClr val="FF0000"/>
                </a:solidFill>
                <a:latin typeface="Arial Narrow" charset="0"/>
              </a:rPr>
              <a:t>A</a:t>
            </a:r>
            <a:r>
              <a:rPr lang="en-US" sz="1800" dirty="0">
                <a:solidFill>
                  <a:schemeClr val="accent2"/>
                </a:solidFill>
                <a:latin typeface="Arial Narrow" charset="0"/>
              </a:rPr>
              <a:t> with the vertical, and the pivoting point P is frictionless.  Find the speed of the ball when it is at the lowest point, </a:t>
            </a:r>
            <a:r>
              <a:rPr lang="en-US" sz="1800" dirty="0">
                <a:solidFill>
                  <a:srgbClr val="FF0000"/>
                </a:solidFill>
                <a:latin typeface="Arial Narrow" charset="0"/>
              </a:rPr>
              <a:t>B</a:t>
            </a:r>
            <a:r>
              <a:rPr lang="en-US" sz="1800" dirty="0">
                <a:solidFill>
                  <a:schemeClr val="accent2"/>
                </a:solidFill>
                <a:latin typeface="Arial Narrow" charset="0"/>
              </a:rPr>
              <a:t>.</a:t>
            </a:r>
          </a:p>
        </p:txBody>
      </p:sp>
      <p:graphicFrame>
        <p:nvGraphicFramePr>
          <p:cNvPr id="116741" name="Object 2"/>
          <p:cNvGraphicFramePr>
            <a:graphicFrameLocks noChangeAspect="1"/>
          </p:cNvGraphicFramePr>
          <p:nvPr/>
        </p:nvGraphicFramePr>
        <p:xfrm>
          <a:off x="5414963" y="1782763"/>
          <a:ext cx="376237" cy="322262"/>
        </p:xfrm>
        <a:graphic>
          <a:graphicData uri="http://schemas.openxmlformats.org/presentationml/2006/ole">
            <mc:AlternateContent xmlns:mc="http://schemas.openxmlformats.org/markup-compatibility/2006">
              <mc:Choice xmlns:v="urn:schemas-microsoft-com:vml" Requires="v">
                <p:oleObj spid="_x0000_s315865" name="Equation" r:id="rId3" imgW="241200" imgH="177480" progId="Equation.3">
                  <p:embed/>
                </p:oleObj>
              </mc:Choice>
              <mc:Fallback>
                <p:oleObj name="Equation" r:id="rId3" imgW="241200" imgH="177480" progId="Equation.3">
                  <p:embed/>
                  <p:pic>
                    <p:nvPicPr>
                      <p:cNvPr id="116741"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4963" y="1782763"/>
                        <a:ext cx="376237" cy="322262"/>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6742" name="Text Box 6"/>
          <p:cNvSpPr txBox="1">
            <a:spLocks noChangeArrowheads="1"/>
          </p:cNvSpPr>
          <p:nvPr/>
        </p:nvSpPr>
        <p:spPr bwMode="auto">
          <a:xfrm>
            <a:off x="533400" y="4100513"/>
            <a:ext cx="3352800" cy="395287"/>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chemeClr val="accent2"/>
                </a:solidFill>
                <a:latin typeface="Arial Narrow" charset="0"/>
              </a:rPr>
              <a:t>b) Determine tension T at the point B.</a:t>
            </a:r>
            <a:endParaRPr lang="en-US" sz="1800" baseline="30000">
              <a:solidFill>
                <a:schemeClr val="accent2"/>
              </a:solidFill>
              <a:latin typeface="Arial Narrow" charset="0"/>
            </a:endParaRPr>
          </a:p>
        </p:txBody>
      </p:sp>
      <p:sp>
        <p:nvSpPr>
          <p:cNvPr id="116743" name="Text Box 7"/>
          <p:cNvSpPr txBox="1">
            <a:spLocks noChangeArrowheads="1"/>
          </p:cNvSpPr>
          <p:nvPr/>
        </p:nvSpPr>
        <p:spPr bwMode="auto">
          <a:xfrm>
            <a:off x="2438400" y="2895600"/>
            <a:ext cx="2133600" cy="944563"/>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Using the principle of mechanical energy conservation</a:t>
            </a:r>
          </a:p>
        </p:txBody>
      </p:sp>
      <p:graphicFrame>
        <p:nvGraphicFramePr>
          <p:cNvPr id="116744" name="Object 3"/>
          <p:cNvGraphicFramePr>
            <a:graphicFrameLocks noChangeAspect="1"/>
          </p:cNvGraphicFramePr>
          <p:nvPr/>
        </p:nvGraphicFramePr>
        <p:xfrm>
          <a:off x="2438400" y="4560888"/>
          <a:ext cx="635000" cy="352425"/>
        </p:xfrm>
        <a:graphic>
          <a:graphicData uri="http://schemas.openxmlformats.org/presentationml/2006/ole">
            <mc:AlternateContent xmlns:mc="http://schemas.openxmlformats.org/markup-compatibility/2006">
              <mc:Choice xmlns:v="urn:schemas-microsoft-com:vml" Requires="v">
                <p:oleObj spid="_x0000_s315866" name="Equation" r:id="rId5" imgW="495000" imgH="253800" progId="Equation.3">
                  <p:embed/>
                </p:oleObj>
              </mc:Choice>
              <mc:Fallback>
                <p:oleObj name="Equation" r:id="rId5" imgW="495000" imgH="253800" progId="Equation.3">
                  <p:embed/>
                  <p:pic>
                    <p:nvPicPr>
                      <p:cNvPr id="116744"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4560888"/>
                        <a:ext cx="635000" cy="3524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6745" name="Text Box 9"/>
          <p:cNvSpPr txBox="1">
            <a:spLocks noChangeArrowheads="1"/>
          </p:cNvSpPr>
          <p:nvPr/>
        </p:nvSpPr>
        <p:spPr bwMode="auto">
          <a:xfrm>
            <a:off x="152400" y="4618038"/>
            <a:ext cx="2057400" cy="1323439"/>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600" dirty="0">
                <a:solidFill>
                  <a:srgbClr val="FF0000"/>
                </a:solidFill>
                <a:latin typeface="Arial Narrow" charset="0"/>
              </a:rPr>
              <a:t>Using Newton’s 2</a:t>
            </a:r>
            <a:r>
              <a:rPr lang="en-US" sz="1600" baseline="30000" dirty="0">
                <a:solidFill>
                  <a:srgbClr val="FF0000"/>
                </a:solidFill>
                <a:latin typeface="Arial Narrow" charset="0"/>
              </a:rPr>
              <a:t>nd</a:t>
            </a:r>
            <a:r>
              <a:rPr lang="en-US" sz="1600" dirty="0">
                <a:solidFill>
                  <a:srgbClr val="FF0000"/>
                </a:solidFill>
                <a:latin typeface="Arial Narrow" charset="0"/>
              </a:rPr>
              <a:t> law of motion and recalling the centripetal acceleration of a circular motion  </a:t>
            </a:r>
          </a:p>
        </p:txBody>
      </p:sp>
      <p:sp>
        <p:nvSpPr>
          <p:cNvPr id="116746" name="Text Box 10"/>
          <p:cNvSpPr txBox="1">
            <a:spLocks noChangeArrowheads="1"/>
          </p:cNvSpPr>
          <p:nvPr/>
        </p:nvSpPr>
        <p:spPr bwMode="auto">
          <a:xfrm>
            <a:off x="7086600" y="4800600"/>
            <a:ext cx="1828800" cy="971550"/>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400" dirty="0">
                <a:solidFill>
                  <a:schemeClr val="accent2"/>
                </a:solidFill>
                <a:latin typeface="Arial Narrow" charset="0"/>
              </a:rPr>
              <a:t>Cross check the result in a simple situation. What happens when the initial angle </a:t>
            </a:r>
            <a:r>
              <a:rPr lang="en-US" sz="1400" dirty="0" err="1">
                <a:solidFill>
                  <a:schemeClr val="accent2"/>
                </a:solidFill>
                <a:latin typeface="Symbol" charset="0"/>
              </a:rPr>
              <a:t>θ</a:t>
            </a:r>
            <a:r>
              <a:rPr lang="en-US" sz="1400" baseline="-25000" dirty="0" err="1">
                <a:solidFill>
                  <a:schemeClr val="accent2"/>
                </a:solidFill>
                <a:latin typeface="Arial Narrow" charset="0"/>
              </a:rPr>
              <a:t>A</a:t>
            </a:r>
            <a:r>
              <a:rPr lang="en-US" sz="1400" baseline="-25000" dirty="0">
                <a:solidFill>
                  <a:schemeClr val="accent2"/>
                </a:solidFill>
                <a:latin typeface="Arial Narrow" charset="0"/>
              </a:rPr>
              <a:t> </a:t>
            </a:r>
            <a:r>
              <a:rPr lang="en-US" sz="1400" dirty="0">
                <a:solidFill>
                  <a:schemeClr val="accent2"/>
                </a:solidFill>
                <a:latin typeface="Arial Narrow" charset="0"/>
              </a:rPr>
              <a:t>is 0?</a:t>
            </a:r>
          </a:p>
        </p:txBody>
      </p:sp>
      <p:graphicFrame>
        <p:nvGraphicFramePr>
          <p:cNvPr id="116747" name="Object 4"/>
          <p:cNvGraphicFramePr>
            <a:graphicFrameLocks noChangeAspect="1"/>
          </p:cNvGraphicFramePr>
          <p:nvPr/>
        </p:nvGraphicFramePr>
        <p:xfrm>
          <a:off x="4724400" y="2819400"/>
          <a:ext cx="1676400" cy="457200"/>
        </p:xfrm>
        <a:graphic>
          <a:graphicData uri="http://schemas.openxmlformats.org/presentationml/2006/ole">
            <mc:AlternateContent xmlns:mc="http://schemas.openxmlformats.org/markup-compatibility/2006">
              <mc:Choice xmlns:v="urn:schemas-microsoft-com:vml" Requires="v">
                <p:oleObj spid="_x0000_s315867" name="Equation" r:id="rId7" imgW="1155600" imgH="241200" progId="Equation.3">
                  <p:embed/>
                </p:oleObj>
              </mc:Choice>
              <mc:Fallback>
                <p:oleObj name="Equation" r:id="rId7" imgW="1155600" imgH="241200" progId="Equation.3">
                  <p:embed/>
                  <p:pic>
                    <p:nvPicPr>
                      <p:cNvPr id="116747"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24400" y="2819400"/>
                        <a:ext cx="1676400" cy="457200"/>
                      </a:xfrm>
                      <a:prstGeom prst="rect">
                        <a:avLst/>
                      </a:prstGeom>
                      <a:solidFill>
                        <a:srgbClr val="FFFF99"/>
                      </a:solidFill>
                      <a:ln w="28575">
                        <a:solidFill>
                          <a:srgbClr val="0033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6748" name="Text Box 12"/>
          <p:cNvSpPr txBox="1">
            <a:spLocks noChangeArrowheads="1"/>
          </p:cNvSpPr>
          <p:nvPr/>
        </p:nvSpPr>
        <p:spPr bwMode="auto">
          <a:xfrm>
            <a:off x="2362200" y="1752600"/>
            <a:ext cx="2819400" cy="944563"/>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Compute the potential energy at the maximum height, </a:t>
            </a:r>
            <a:r>
              <a:rPr lang="en-US" sz="1800">
                <a:solidFill>
                  <a:srgbClr val="FF0000"/>
                </a:solidFill>
                <a:latin typeface="Monotype Corsiva" charset="0"/>
              </a:rPr>
              <a:t>h</a:t>
            </a:r>
            <a:r>
              <a:rPr lang="en-US" sz="1800">
                <a:solidFill>
                  <a:srgbClr val="FF0000"/>
                </a:solidFill>
                <a:latin typeface="Arial Narrow" charset="0"/>
              </a:rPr>
              <a:t>.  Remember where the 0 is.</a:t>
            </a:r>
          </a:p>
        </p:txBody>
      </p:sp>
      <p:grpSp>
        <p:nvGrpSpPr>
          <p:cNvPr id="2" name="Group 13"/>
          <p:cNvGrpSpPr>
            <a:grpSpLocks/>
          </p:cNvGrpSpPr>
          <p:nvPr/>
        </p:nvGrpSpPr>
        <p:grpSpPr bwMode="auto">
          <a:xfrm>
            <a:off x="228600" y="1905000"/>
            <a:ext cx="1890713" cy="1981200"/>
            <a:chOff x="144" y="1392"/>
            <a:chExt cx="1191" cy="1248"/>
          </a:xfrm>
        </p:grpSpPr>
        <p:sp>
          <p:nvSpPr>
            <p:cNvPr id="29742" name="Text Box 14"/>
            <p:cNvSpPr txBox="1">
              <a:spLocks noChangeArrowheads="1"/>
            </p:cNvSpPr>
            <p:nvPr/>
          </p:nvSpPr>
          <p:spPr bwMode="auto">
            <a:xfrm>
              <a:off x="1056" y="2208"/>
              <a:ext cx="279"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29743" name="Line 15"/>
            <p:cNvSpPr>
              <a:spLocks noChangeShapeType="1"/>
            </p:cNvSpPr>
            <p:nvPr/>
          </p:nvSpPr>
          <p:spPr bwMode="auto">
            <a:xfrm>
              <a:off x="144" y="1392"/>
              <a:ext cx="1104" cy="0"/>
            </a:xfrm>
            <a:prstGeom prst="line">
              <a:avLst/>
            </a:prstGeom>
            <a:noFill/>
            <a:ln w="7620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9744" name="Oval 16"/>
            <p:cNvSpPr>
              <a:spLocks noChangeArrowheads="1"/>
            </p:cNvSpPr>
            <p:nvPr/>
          </p:nvSpPr>
          <p:spPr bwMode="auto">
            <a:xfrm>
              <a:off x="576" y="2208"/>
              <a:ext cx="240" cy="240"/>
            </a:xfrm>
            <a:prstGeom prst="ellipse">
              <a:avLst/>
            </a:prstGeom>
            <a:gradFill rotWithShape="0">
              <a:gsLst>
                <a:gs pos="0">
                  <a:srgbClr val="FF0000"/>
                </a:gs>
                <a:gs pos="100000">
                  <a:srgbClr val="760000"/>
                </a:gs>
              </a:gsLst>
              <a:path path="shape">
                <a:fillToRect l="50000" t="50000" r="50000" b="50000"/>
              </a:path>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ctr"/>
              <a:r>
                <a:rPr lang="en-US">
                  <a:solidFill>
                    <a:srgbClr val="FFFF99"/>
                  </a:solidFill>
                  <a:latin typeface="Monotype Corsiva" charset="0"/>
                </a:rPr>
                <a:t>m</a:t>
              </a:r>
            </a:p>
          </p:txBody>
        </p:sp>
        <p:sp>
          <p:nvSpPr>
            <p:cNvPr id="29745" name="Line 17"/>
            <p:cNvSpPr>
              <a:spLocks noChangeShapeType="1"/>
            </p:cNvSpPr>
            <p:nvPr/>
          </p:nvSpPr>
          <p:spPr bwMode="auto">
            <a:xfrm>
              <a:off x="1080" y="2256"/>
              <a:ext cx="0" cy="240"/>
            </a:xfrm>
            <a:prstGeom prst="line">
              <a:avLst/>
            </a:prstGeom>
            <a:noFill/>
            <a:ln w="38100">
              <a:solidFill>
                <a:srgbClr val="FF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9746" name="Oval 18"/>
            <p:cNvSpPr>
              <a:spLocks noChangeArrowheads="1"/>
            </p:cNvSpPr>
            <p:nvPr/>
          </p:nvSpPr>
          <p:spPr bwMode="auto">
            <a:xfrm>
              <a:off x="960" y="2016"/>
              <a:ext cx="240" cy="240"/>
            </a:xfrm>
            <a:prstGeom prst="ellipse">
              <a:avLst/>
            </a:prstGeom>
            <a:gradFill rotWithShape="0">
              <a:gsLst>
                <a:gs pos="0">
                  <a:srgbClr val="FF0000"/>
                </a:gs>
                <a:gs pos="100000">
                  <a:srgbClr val="760000"/>
                </a:gs>
              </a:gsLst>
              <a:path path="shape">
                <a:fillToRect l="50000" t="50000" r="50000" b="50000"/>
              </a:path>
            </a:gra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p>
              <a:pPr algn="ctr"/>
              <a:r>
                <a:rPr lang="en-US">
                  <a:solidFill>
                    <a:srgbClr val="FFFF99"/>
                  </a:solidFill>
                  <a:latin typeface="Monotype Corsiva" charset="0"/>
                </a:rPr>
                <a:t>m</a:t>
              </a:r>
            </a:p>
          </p:txBody>
        </p:sp>
        <p:cxnSp>
          <p:nvCxnSpPr>
            <p:cNvPr id="29747" name="AutoShape 19"/>
            <p:cNvCxnSpPr>
              <a:cxnSpLocks noChangeShapeType="1"/>
              <a:stCxn id="29744" idx="6"/>
              <a:endCxn id="29746" idx="3"/>
            </p:cNvCxnSpPr>
            <p:nvPr/>
          </p:nvCxnSpPr>
          <p:spPr bwMode="auto">
            <a:xfrm flipV="1">
              <a:off x="816" y="2221"/>
              <a:ext cx="179" cy="107"/>
            </a:xfrm>
            <a:prstGeom prst="curvedConnector2">
              <a:avLst/>
            </a:prstGeom>
            <a:noFill/>
            <a:ln w="28575">
              <a:solidFill>
                <a:schemeClr val="tx1"/>
              </a:solidFill>
              <a:prstDash val="sysDot"/>
              <a:round/>
              <a:headEnd/>
              <a:tailEnd/>
            </a:ln>
            <a:extLst>
              <a:ext uri="{909E8E84-426E-40dd-AFC4-6F175D3DCCD1}">
                <a14:hiddenFill xmlns:a14="http://schemas.microsoft.com/office/drawing/2010/main" xmlns="">
                  <a:noFill/>
                </a14:hiddenFill>
              </a:ext>
            </a:extLst>
          </p:spPr>
        </p:cxnSp>
        <p:sp>
          <p:nvSpPr>
            <p:cNvPr id="29748" name="Line 20"/>
            <p:cNvSpPr>
              <a:spLocks noChangeShapeType="1"/>
            </p:cNvSpPr>
            <p:nvPr/>
          </p:nvSpPr>
          <p:spPr bwMode="auto">
            <a:xfrm>
              <a:off x="672" y="1392"/>
              <a:ext cx="336" cy="672"/>
            </a:xfrm>
            <a:prstGeom prst="line">
              <a:avLst/>
            </a:prstGeom>
            <a:noFill/>
            <a:ln w="2857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9749" name="Line 21"/>
            <p:cNvSpPr>
              <a:spLocks noChangeShapeType="1"/>
            </p:cNvSpPr>
            <p:nvPr/>
          </p:nvSpPr>
          <p:spPr bwMode="auto">
            <a:xfrm>
              <a:off x="672" y="1392"/>
              <a:ext cx="0" cy="816"/>
            </a:xfrm>
            <a:prstGeom prst="line">
              <a:avLst/>
            </a:prstGeom>
            <a:noFill/>
            <a:ln w="28575">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9750" name="Arc 22"/>
            <p:cNvSpPr>
              <a:spLocks/>
            </p:cNvSpPr>
            <p:nvPr/>
          </p:nvSpPr>
          <p:spPr bwMode="auto">
            <a:xfrm flipV="1">
              <a:off x="672" y="1728"/>
              <a:ext cx="144"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857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9751" name="Text Box 23"/>
            <p:cNvSpPr txBox="1">
              <a:spLocks noChangeArrowheads="1"/>
            </p:cNvSpPr>
            <p:nvPr/>
          </p:nvSpPr>
          <p:spPr bwMode="auto">
            <a:xfrm>
              <a:off x="649" y="1747"/>
              <a:ext cx="297" cy="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baseline="-25000">
                  <a:solidFill>
                    <a:schemeClr val="accent2"/>
                  </a:solidFill>
                  <a:latin typeface="Monotype Corsiva" charset="0"/>
                </a:rPr>
                <a:t>θA</a:t>
              </a:r>
              <a:endParaRPr lang="en-US" sz="2000" b="1" baseline="-25000">
                <a:solidFill>
                  <a:schemeClr val="accent2"/>
                </a:solidFill>
                <a:latin typeface="Monotype Corsiva" charset="0"/>
              </a:endParaRPr>
            </a:p>
          </p:txBody>
        </p:sp>
        <p:sp>
          <p:nvSpPr>
            <p:cNvPr id="29752" name="Text Box 24"/>
            <p:cNvSpPr txBox="1">
              <a:spLocks noChangeArrowheads="1"/>
            </p:cNvSpPr>
            <p:nvPr/>
          </p:nvSpPr>
          <p:spPr bwMode="auto">
            <a:xfrm>
              <a:off x="825" y="1526"/>
              <a:ext cx="209"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L</a:t>
              </a:r>
              <a:endParaRPr lang="en-US" sz="2000" b="1">
                <a:solidFill>
                  <a:schemeClr val="accent2"/>
                </a:solidFill>
                <a:latin typeface="Monotype Corsiva" charset="0"/>
              </a:endParaRPr>
            </a:p>
          </p:txBody>
        </p:sp>
        <p:sp>
          <p:nvSpPr>
            <p:cNvPr id="29753" name="Line 25"/>
            <p:cNvSpPr>
              <a:spLocks noChangeShapeType="1"/>
            </p:cNvSpPr>
            <p:nvPr/>
          </p:nvSpPr>
          <p:spPr bwMode="auto">
            <a:xfrm flipH="1" flipV="1">
              <a:off x="912" y="1824"/>
              <a:ext cx="96" cy="240"/>
            </a:xfrm>
            <a:prstGeom prst="line">
              <a:avLst/>
            </a:prstGeom>
            <a:noFill/>
            <a:ln w="28575">
              <a:solidFill>
                <a:srgbClr val="333399"/>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29754" name="Text Box 26"/>
            <p:cNvSpPr txBox="1">
              <a:spLocks noChangeArrowheads="1"/>
            </p:cNvSpPr>
            <p:nvPr/>
          </p:nvSpPr>
          <p:spPr bwMode="auto">
            <a:xfrm>
              <a:off x="991" y="1814"/>
              <a:ext cx="19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chemeClr val="accent2"/>
                  </a:solidFill>
                  <a:latin typeface="Monotype Corsiva" charset="0"/>
                </a:rPr>
                <a:t>T</a:t>
              </a:r>
              <a:endParaRPr lang="en-US" sz="2000" b="1">
                <a:solidFill>
                  <a:schemeClr val="accent2"/>
                </a:solidFill>
                <a:latin typeface="Monotype Corsiva" charset="0"/>
              </a:endParaRPr>
            </a:p>
          </p:txBody>
        </p:sp>
        <p:sp>
          <p:nvSpPr>
            <p:cNvPr id="29755" name="Text Box 27"/>
            <p:cNvSpPr txBox="1">
              <a:spLocks noChangeArrowheads="1"/>
            </p:cNvSpPr>
            <p:nvPr/>
          </p:nvSpPr>
          <p:spPr bwMode="auto">
            <a:xfrm>
              <a:off x="556" y="2390"/>
              <a:ext cx="116"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endParaRPr lang="en-US" sz="2000" b="1">
                <a:solidFill>
                  <a:schemeClr val="accent2"/>
                </a:solidFill>
                <a:latin typeface="Monotype Corsiva" charset="0"/>
              </a:endParaRPr>
            </a:p>
          </p:txBody>
        </p:sp>
      </p:grpSp>
      <p:graphicFrame>
        <p:nvGraphicFramePr>
          <p:cNvPr id="116764" name="Object 5"/>
          <p:cNvGraphicFramePr>
            <a:graphicFrameLocks noChangeAspect="1"/>
          </p:cNvGraphicFramePr>
          <p:nvPr/>
        </p:nvGraphicFramePr>
        <p:xfrm>
          <a:off x="8135938" y="5505450"/>
          <a:ext cx="779462" cy="282575"/>
        </p:xfrm>
        <a:graphic>
          <a:graphicData uri="http://schemas.openxmlformats.org/presentationml/2006/ole">
            <mc:AlternateContent xmlns:mc="http://schemas.openxmlformats.org/markup-compatibility/2006">
              <mc:Choice xmlns:v="urn:schemas-microsoft-com:vml" Requires="v">
                <p:oleObj spid="_x0000_s315868" name="Equation" r:id="rId9" imgW="495000" imgH="203040" progId="Equation.DSMT4">
                  <p:embed/>
                </p:oleObj>
              </mc:Choice>
              <mc:Fallback>
                <p:oleObj name="Equation" r:id="rId9" imgW="495000" imgH="203040" progId="Equation.DSMT4">
                  <p:embed/>
                  <p:pic>
                    <p:nvPicPr>
                      <p:cNvPr id="116764"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135938" y="5505450"/>
                        <a:ext cx="779462" cy="282575"/>
                      </a:xfrm>
                      <a:prstGeom prst="rect">
                        <a:avLst/>
                      </a:prstGeom>
                      <a:noFill/>
                      <a:ln>
                        <a:noFill/>
                      </a:ln>
                      <a:effectLst/>
                      <a:extLst>
                        <a:ext uri="{909E8E84-426E-40dd-AFC4-6F175D3DCCD1}">
                          <a14:hiddenFill xmlns:a14="http://schemas.microsoft.com/office/drawing/2010/main" xmlns="">
                            <a:solidFill>
                              <a:srgbClr val="FFFFCC"/>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pSp>
        <p:nvGrpSpPr>
          <p:cNvPr id="3" name="Group 29"/>
          <p:cNvGrpSpPr>
            <a:grpSpLocks/>
          </p:cNvGrpSpPr>
          <p:nvPr/>
        </p:nvGrpSpPr>
        <p:grpSpPr bwMode="auto">
          <a:xfrm>
            <a:off x="447675" y="2967038"/>
            <a:ext cx="1076325" cy="457200"/>
            <a:chOff x="282" y="1869"/>
            <a:chExt cx="678" cy="288"/>
          </a:xfrm>
        </p:grpSpPr>
        <p:sp>
          <p:nvSpPr>
            <p:cNvPr id="29739" name="Line 30"/>
            <p:cNvSpPr>
              <a:spLocks noChangeShapeType="1"/>
            </p:cNvSpPr>
            <p:nvPr/>
          </p:nvSpPr>
          <p:spPr bwMode="auto">
            <a:xfrm>
              <a:off x="432" y="1920"/>
              <a:ext cx="528" cy="0"/>
            </a:xfrm>
            <a:prstGeom prst="line">
              <a:avLst/>
            </a:prstGeom>
            <a:noFill/>
            <a:ln w="9525">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9740" name="Line 31"/>
            <p:cNvSpPr>
              <a:spLocks noChangeShapeType="1"/>
            </p:cNvSpPr>
            <p:nvPr/>
          </p:nvSpPr>
          <p:spPr bwMode="auto">
            <a:xfrm flipH="1">
              <a:off x="432" y="2112"/>
              <a:ext cx="144" cy="0"/>
            </a:xfrm>
            <a:prstGeom prst="line">
              <a:avLst/>
            </a:prstGeom>
            <a:noFill/>
            <a:ln w="9525">
              <a:solidFill>
                <a:schemeClr val="tx1"/>
              </a:solidFill>
              <a:prstDash val="sysDot"/>
              <a:round/>
              <a:headEnd/>
              <a:tailEnd/>
            </a:ln>
            <a:extLst>
              <a:ext uri="{909E8E84-426E-40dd-AFC4-6F175D3DCCD1}">
                <a14:hiddenFill xmlns:a14="http://schemas.microsoft.com/office/drawing/2010/main" xmlns="">
                  <a:noFill/>
                </a14:hiddenFill>
              </a:ext>
            </a:extLst>
          </p:spPr>
          <p:txBody>
            <a:bodyPr/>
            <a:lstStyle/>
            <a:p>
              <a:endParaRPr lang="en-US"/>
            </a:p>
          </p:txBody>
        </p:sp>
        <p:sp>
          <p:nvSpPr>
            <p:cNvPr id="29741" name="Text Box 32"/>
            <p:cNvSpPr txBox="1">
              <a:spLocks noChangeArrowheads="1"/>
            </p:cNvSpPr>
            <p:nvPr/>
          </p:nvSpPr>
          <p:spPr bwMode="auto">
            <a:xfrm>
              <a:off x="282" y="1869"/>
              <a:ext cx="246"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a:solidFill>
                    <a:schemeClr val="accent2"/>
                  </a:solidFill>
                  <a:latin typeface="Monotype Corsiva" charset="0"/>
                </a:rPr>
                <a:t>h{</a:t>
              </a:r>
            </a:p>
          </p:txBody>
        </p:sp>
      </p:grpSp>
      <p:graphicFrame>
        <p:nvGraphicFramePr>
          <p:cNvPr id="116769" name="Object 6"/>
          <p:cNvGraphicFramePr>
            <a:graphicFrameLocks noChangeAspect="1"/>
          </p:cNvGraphicFramePr>
          <p:nvPr/>
        </p:nvGraphicFramePr>
        <p:xfrm>
          <a:off x="5870575" y="1752600"/>
          <a:ext cx="1444625" cy="403225"/>
        </p:xfrm>
        <a:graphic>
          <a:graphicData uri="http://schemas.openxmlformats.org/presentationml/2006/ole">
            <mc:AlternateContent xmlns:mc="http://schemas.openxmlformats.org/markup-compatibility/2006">
              <mc:Choice xmlns:v="urn:schemas-microsoft-com:vml" Requires="v">
                <p:oleObj spid="_x0000_s315869" name="Equation" r:id="rId11" imgW="876240" imgH="228600" progId="Equation.DSMT4">
                  <p:embed/>
                </p:oleObj>
              </mc:Choice>
              <mc:Fallback>
                <p:oleObj name="Equation" r:id="rId11" imgW="876240" imgH="228600" progId="Equation.DSMT4">
                  <p:embed/>
                  <p:pic>
                    <p:nvPicPr>
                      <p:cNvPr id="116769"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870575" y="1752600"/>
                        <a:ext cx="1444625" cy="4032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70" name="Object 7"/>
          <p:cNvGraphicFramePr>
            <a:graphicFrameLocks noChangeAspect="1"/>
          </p:cNvGraphicFramePr>
          <p:nvPr/>
        </p:nvGraphicFramePr>
        <p:xfrm>
          <a:off x="5410200" y="2209800"/>
          <a:ext cx="947738" cy="393700"/>
        </p:xfrm>
        <a:graphic>
          <a:graphicData uri="http://schemas.openxmlformats.org/presentationml/2006/ole">
            <mc:AlternateContent xmlns:mc="http://schemas.openxmlformats.org/markup-compatibility/2006">
              <mc:Choice xmlns:v="urn:schemas-microsoft-com:vml" Requires="v">
                <p:oleObj spid="_x0000_s315870" name="Equation" r:id="rId13" imgW="609480" imgH="228600" progId="Equation.3">
                  <p:embed/>
                </p:oleObj>
              </mc:Choice>
              <mc:Fallback>
                <p:oleObj name="Equation" r:id="rId13" imgW="609480" imgH="228600" progId="Equation.3">
                  <p:embed/>
                  <p:pic>
                    <p:nvPicPr>
                      <p:cNvPr id="116770"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10200" y="2209800"/>
                        <a:ext cx="947738" cy="3937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71" name="Object 8"/>
          <p:cNvGraphicFramePr>
            <a:graphicFrameLocks noChangeAspect="1"/>
          </p:cNvGraphicFramePr>
          <p:nvPr/>
        </p:nvGraphicFramePr>
        <p:xfrm>
          <a:off x="6473825" y="2216150"/>
          <a:ext cx="2060575" cy="381000"/>
        </p:xfrm>
        <a:graphic>
          <a:graphicData uri="http://schemas.openxmlformats.org/presentationml/2006/ole">
            <mc:AlternateContent xmlns:mc="http://schemas.openxmlformats.org/markup-compatibility/2006">
              <mc:Choice xmlns:v="urn:schemas-microsoft-com:vml" Requires="v">
                <p:oleObj spid="_x0000_s315871" name="Equation" r:id="rId15" imgW="1079280" imgH="215640" progId="Equation.3">
                  <p:embed/>
                </p:oleObj>
              </mc:Choice>
              <mc:Fallback>
                <p:oleObj name="Equation" r:id="rId15" imgW="1079280" imgH="215640" progId="Equation.3">
                  <p:embed/>
                  <p:pic>
                    <p:nvPicPr>
                      <p:cNvPr id="116771"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473825" y="2216150"/>
                        <a:ext cx="2060575" cy="3810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6772" name="Text Box 36"/>
          <p:cNvSpPr txBox="1">
            <a:spLocks noChangeArrowheads="1"/>
          </p:cNvSpPr>
          <p:nvPr/>
        </p:nvSpPr>
        <p:spPr bwMode="auto">
          <a:xfrm>
            <a:off x="133350" y="1995488"/>
            <a:ext cx="434975" cy="366712"/>
          </a:xfrm>
          <a:prstGeom prst="rect">
            <a:avLst/>
          </a:prstGeom>
          <a:solidFill>
            <a:srgbClr val="FFFF9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PE</a:t>
            </a:r>
          </a:p>
        </p:txBody>
      </p:sp>
      <p:sp>
        <p:nvSpPr>
          <p:cNvPr id="116773" name="Text Box 37"/>
          <p:cNvSpPr txBox="1">
            <a:spLocks noChangeArrowheads="1"/>
          </p:cNvSpPr>
          <p:nvPr/>
        </p:nvSpPr>
        <p:spPr bwMode="auto">
          <a:xfrm>
            <a:off x="206375" y="3276600"/>
            <a:ext cx="288925" cy="366713"/>
          </a:xfrm>
          <a:prstGeom prst="rect">
            <a:avLst/>
          </a:prstGeom>
          <a:solidFill>
            <a:srgbClr val="FFFF99"/>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0</a:t>
            </a:r>
          </a:p>
        </p:txBody>
      </p:sp>
      <p:sp>
        <p:nvSpPr>
          <p:cNvPr id="116774" name="Text Box 38"/>
          <p:cNvSpPr txBox="1">
            <a:spLocks noChangeArrowheads="1"/>
          </p:cNvSpPr>
          <p:nvPr/>
        </p:nvSpPr>
        <p:spPr bwMode="auto">
          <a:xfrm>
            <a:off x="1828800" y="1995488"/>
            <a:ext cx="434975" cy="366712"/>
          </a:xfrm>
          <a:prstGeom prst="rect">
            <a:avLst/>
          </a:prstGeom>
          <a:solidFill>
            <a:srgbClr val="99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KE</a:t>
            </a:r>
          </a:p>
        </p:txBody>
      </p:sp>
      <p:sp>
        <p:nvSpPr>
          <p:cNvPr id="116775" name="Text Box 39"/>
          <p:cNvSpPr txBox="1">
            <a:spLocks noChangeArrowheads="1"/>
          </p:cNvSpPr>
          <p:nvPr/>
        </p:nvSpPr>
        <p:spPr bwMode="auto">
          <a:xfrm>
            <a:off x="1981200" y="2909888"/>
            <a:ext cx="288925" cy="366712"/>
          </a:xfrm>
          <a:prstGeom prst="rect">
            <a:avLst/>
          </a:prstGeom>
          <a:solidFill>
            <a:srgbClr val="99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0</a:t>
            </a:r>
          </a:p>
        </p:txBody>
      </p:sp>
      <p:sp>
        <p:nvSpPr>
          <p:cNvPr id="116776" name="Text Box 40"/>
          <p:cNvSpPr txBox="1">
            <a:spLocks noChangeArrowheads="1"/>
          </p:cNvSpPr>
          <p:nvPr/>
        </p:nvSpPr>
        <p:spPr bwMode="auto">
          <a:xfrm>
            <a:off x="1854200" y="3581400"/>
            <a:ext cx="660400" cy="366712"/>
          </a:xfrm>
          <a:prstGeom prst="rect">
            <a:avLst/>
          </a:prstGeom>
          <a:solidFill>
            <a:srgbClr val="99FF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chemeClr val="accent2"/>
                </a:solidFill>
                <a:latin typeface="Arial Narrow" charset="0"/>
              </a:rPr>
              <a:t>mv</a:t>
            </a:r>
            <a:r>
              <a:rPr lang="en-US" sz="1800" baseline="30000">
                <a:solidFill>
                  <a:schemeClr val="accent2"/>
                </a:solidFill>
                <a:latin typeface="Arial Narrow" charset="0"/>
              </a:rPr>
              <a:t>2</a:t>
            </a:r>
            <a:r>
              <a:rPr lang="en-US" sz="1800">
                <a:solidFill>
                  <a:schemeClr val="accent2"/>
                </a:solidFill>
                <a:latin typeface="Arial Narrow" charset="0"/>
              </a:rPr>
              <a:t>/2</a:t>
            </a:r>
          </a:p>
        </p:txBody>
      </p:sp>
      <p:graphicFrame>
        <p:nvGraphicFramePr>
          <p:cNvPr id="116777" name="Object 9"/>
          <p:cNvGraphicFramePr>
            <a:graphicFrameLocks noChangeAspect="1"/>
          </p:cNvGraphicFramePr>
          <p:nvPr/>
        </p:nvGraphicFramePr>
        <p:xfrm>
          <a:off x="4648200" y="3325813"/>
          <a:ext cx="1295400" cy="381000"/>
        </p:xfrm>
        <a:graphic>
          <a:graphicData uri="http://schemas.openxmlformats.org/presentationml/2006/ole">
            <mc:AlternateContent xmlns:mc="http://schemas.openxmlformats.org/markup-compatibility/2006">
              <mc:Choice xmlns:v="urn:schemas-microsoft-com:vml" Requires="v">
                <p:oleObj spid="_x0000_s315872" name="Equation" r:id="rId17" imgW="634680" imgH="203040" progId="Equation.3">
                  <p:embed/>
                </p:oleObj>
              </mc:Choice>
              <mc:Fallback>
                <p:oleObj name="Equation" r:id="rId17" imgW="634680" imgH="203040" progId="Equation.3">
                  <p:embed/>
                  <p:pic>
                    <p:nvPicPr>
                      <p:cNvPr id="116777"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648200" y="3325813"/>
                        <a:ext cx="1295400" cy="3810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78" name="Object 10"/>
          <p:cNvGraphicFramePr>
            <a:graphicFrameLocks noChangeAspect="1"/>
          </p:cNvGraphicFramePr>
          <p:nvPr/>
        </p:nvGraphicFramePr>
        <p:xfrm>
          <a:off x="5984875" y="3325813"/>
          <a:ext cx="2201863" cy="381000"/>
        </p:xfrm>
        <a:graphic>
          <a:graphicData uri="http://schemas.openxmlformats.org/presentationml/2006/ole">
            <mc:AlternateContent xmlns:mc="http://schemas.openxmlformats.org/markup-compatibility/2006">
              <mc:Choice xmlns:v="urn:schemas-microsoft-com:vml" Requires="v">
                <p:oleObj spid="_x0000_s315873" name="Equation" r:id="rId19" imgW="1079280" imgH="215640" progId="Equation.3">
                  <p:embed/>
                </p:oleObj>
              </mc:Choice>
              <mc:Fallback>
                <p:oleObj name="Equation" r:id="rId19" imgW="1079280" imgH="215640" progId="Equation.3">
                  <p:embed/>
                  <p:pic>
                    <p:nvPicPr>
                      <p:cNvPr id="116778"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984875" y="3325813"/>
                        <a:ext cx="2201863" cy="3810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79" name="Object 11"/>
          <p:cNvGraphicFramePr>
            <a:graphicFrameLocks noChangeAspect="1"/>
          </p:cNvGraphicFramePr>
          <p:nvPr/>
        </p:nvGraphicFramePr>
        <p:xfrm>
          <a:off x="8229600" y="3200400"/>
          <a:ext cx="762000" cy="596900"/>
        </p:xfrm>
        <a:graphic>
          <a:graphicData uri="http://schemas.openxmlformats.org/presentationml/2006/ole">
            <mc:AlternateContent xmlns:mc="http://schemas.openxmlformats.org/markup-compatibility/2006">
              <mc:Choice xmlns:v="urn:schemas-microsoft-com:vml" Requires="v">
                <p:oleObj spid="_x0000_s315874" name="Equation" r:id="rId21" imgW="406080" imgH="393480" progId="Equation.3">
                  <p:embed/>
                </p:oleObj>
              </mc:Choice>
              <mc:Fallback>
                <p:oleObj name="Equation" r:id="rId21" imgW="406080" imgH="393480" progId="Equation.3">
                  <p:embed/>
                  <p:pic>
                    <p:nvPicPr>
                      <p:cNvPr id="116779" name="Object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8229600" y="3200400"/>
                        <a:ext cx="762000" cy="59690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0" name="Object 12"/>
          <p:cNvGraphicFramePr>
            <a:graphicFrameLocks noChangeAspect="1"/>
          </p:cNvGraphicFramePr>
          <p:nvPr/>
        </p:nvGraphicFramePr>
        <p:xfrm>
          <a:off x="4343400" y="3878263"/>
          <a:ext cx="2286000" cy="388937"/>
        </p:xfrm>
        <a:graphic>
          <a:graphicData uri="http://schemas.openxmlformats.org/presentationml/2006/ole">
            <mc:AlternateContent xmlns:mc="http://schemas.openxmlformats.org/markup-compatibility/2006">
              <mc:Choice xmlns:v="urn:schemas-microsoft-com:vml" Requires="v">
                <p:oleObj spid="_x0000_s315875" name="Equation" r:id="rId23" imgW="1231560" imgH="228600" progId="Equation.3">
                  <p:embed/>
                </p:oleObj>
              </mc:Choice>
              <mc:Fallback>
                <p:oleObj name="Equation" r:id="rId23" imgW="1231560" imgH="228600" progId="Equation.3">
                  <p:embed/>
                  <p:pic>
                    <p:nvPicPr>
                      <p:cNvPr id="116780" name="Object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343400" y="3878263"/>
                        <a:ext cx="2286000" cy="38893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1" name="Object 13"/>
          <p:cNvGraphicFramePr>
            <a:graphicFrameLocks noChangeAspect="1"/>
          </p:cNvGraphicFramePr>
          <p:nvPr/>
        </p:nvGraphicFramePr>
        <p:xfrm>
          <a:off x="6781800" y="3851275"/>
          <a:ext cx="2209800" cy="412750"/>
        </p:xfrm>
        <a:graphic>
          <a:graphicData uri="http://schemas.openxmlformats.org/presentationml/2006/ole">
            <mc:AlternateContent xmlns:mc="http://schemas.openxmlformats.org/markup-compatibility/2006">
              <mc:Choice xmlns:v="urn:schemas-microsoft-com:vml" Requires="v">
                <p:oleObj spid="_x0000_s315876" name="Equation" r:id="rId25" imgW="1396800" imgH="253800" progId="Equation.3">
                  <p:embed/>
                </p:oleObj>
              </mc:Choice>
              <mc:Fallback>
                <p:oleObj name="Equation" r:id="rId25" imgW="1396800" imgH="253800" progId="Equation.3">
                  <p:embed/>
                  <p:pic>
                    <p:nvPicPr>
                      <p:cNvPr id="116781" name="Object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6781800" y="3851275"/>
                        <a:ext cx="2209800" cy="412750"/>
                      </a:xfrm>
                      <a:prstGeom prst="rect">
                        <a:avLst/>
                      </a:prstGeom>
                      <a:solidFill>
                        <a:srgbClr val="FFFFCC"/>
                      </a:solidFill>
                      <a:ln w="28575">
                        <a:solidFill>
                          <a:srgbClr val="0033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6782" name="Text Box 46"/>
          <p:cNvSpPr txBox="1">
            <a:spLocks noChangeArrowheads="1"/>
          </p:cNvSpPr>
          <p:nvPr/>
        </p:nvSpPr>
        <p:spPr bwMode="auto">
          <a:xfrm>
            <a:off x="685800" y="3352800"/>
            <a:ext cx="319088"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b="1" dirty="0">
                <a:solidFill>
                  <a:srgbClr val="FF0000"/>
                </a:solidFill>
                <a:latin typeface="Arial Narrow" charset="0"/>
              </a:rPr>
              <a:t>B</a:t>
            </a:r>
          </a:p>
        </p:txBody>
      </p:sp>
      <p:graphicFrame>
        <p:nvGraphicFramePr>
          <p:cNvPr id="116783" name="Object 14"/>
          <p:cNvGraphicFramePr>
            <a:graphicFrameLocks noChangeAspect="1"/>
          </p:cNvGraphicFramePr>
          <p:nvPr/>
        </p:nvGraphicFramePr>
        <p:xfrm>
          <a:off x="4210050" y="4587875"/>
          <a:ext cx="639763" cy="298450"/>
        </p:xfrm>
        <a:graphic>
          <a:graphicData uri="http://schemas.openxmlformats.org/presentationml/2006/ole">
            <mc:AlternateContent xmlns:mc="http://schemas.openxmlformats.org/markup-compatibility/2006">
              <mc:Choice xmlns:v="urn:schemas-microsoft-com:vml" Requires="v">
                <p:oleObj spid="_x0000_s315877" name="Equation" r:id="rId27" imgW="406080" imgH="215640" progId="Equation.3">
                  <p:embed/>
                </p:oleObj>
              </mc:Choice>
              <mc:Fallback>
                <p:oleObj name="Equation" r:id="rId27" imgW="406080" imgH="215640" progId="Equation.3">
                  <p:embed/>
                  <p:pic>
                    <p:nvPicPr>
                      <p:cNvPr id="116783" name="Object 14"/>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210050" y="4587875"/>
                        <a:ext cx="639763" cy="2984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4" name="Object 15"/>
          <p:cNvGraphicFramePr>
            <a:graphicFrameLocks noChangeAspect="1"/>
          </p:cNvGraphicFramePr>
          <p:nvPr/>
        </p:nvGraphicFramePr>
        <p:xfrm>
          <a:off x="5791200" y="4446588"/>
          <a:ext cx="539750" cy="581025"/>
        </p:xfrm>
        <a:graphic>
          <a:graphicData uri="http://schemas.openxmlformats.org/presentationml/2006/ole">
            <mc:AlternateContent xmlns:mc="http://schemas.openxmlformats.org/markup-compatibility/2006">
              <mc:Choice xmlns:v="urn:schemas-microsoft-com:vml" Requires="v">
                <p:oleObj spid="_x0000_s315878" name="Equation" r:id="rId29" imgW="342720" imgH="419040" progId="Equation.3">
                  <p:embed/>
                </p:oleObj>
              </mc:Choice>
              <mc:Fallback>
                <p:oleObj name="Equation" r:id="rId29" imgW="342720" imgH="419040" progId="Equation.3">
                  <p:embed/>
                  <p:pic>
                    <p:nvPicPr>
                      <p:cNvPr id="116784" name="Object 1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791200" y="4446588"/>
                        <a:ext cx="539750" cy="5810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5" name="Object 16"/>
          <p:cNvGraphicFramePr>
            <a:graphicFrameLocks noChangeAspect="1"/>
          </p:cNvGraphicFramePr>
          <p:nvPr/>
        </p:nvGraphicFramePr>
        <p:xfrm>
          <a:off x="2286000" y="5059363"/>
          <a:ext cx="1030288" cy="579437"/>
        </p:xfrm>
        <a:graphic>
          <a:graphicData uri="http://schemas.openxmlformats.org/presentationml/2006/ole">
            <mc:AlternateContent xmlns:mc="http://schemas.openxmlformats.org/markup-compatibility/2006">
              <mc:Choice xmlns:v="urn:schemas-microsoft-com:vml" Requires="v">
                <p:oleObj spid="_x0000_s315879" name="Equation" r:id="rId31" imgW="914400" imgH="419040" progId="Equation.DSMT4">
                  <p:embed/>
                </p:oleObj>
              </mc:Choice>
              <mc:Fallback>
                <p:oleObj name="Equation" r:id="rId31" imgW="914400" imgH="419040" progId="Equation.DSMT4">
                  <p:embed/>
                  <p:pic>
                    <p:nvPicPr>
                      <p:cNvPr id="116785" name="Object 16"/>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2286000" y="5059363"/>
                        <a:ext cx="1030288" cy="57943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6" name="Object 17"/>
          <p:cNvGraphicFramePr>
            <a:graphicFrameLocks noChangeAspect="1"/>
          </p:cNvGraphicFramePr>
          <p:nvPr/>
        </p:nvGraphicFramePr>
        <p:xfrm>
          <a:off x="4419600" y="5094288"/>
          <a:ext cx="2478088" cy="598487"/>
        </p:xfrm>
        <a:graphic>
          <a:graphicData uri="http://schemas.openxmlformats.org/presentationml/2006/ole">
            <mc:AlternateContent xmlns:mc="http://schemas.openxmlformats.org/markup-compatibility/2006">
              <mc:Choice xmlns:v="urn:schemas-microsoft-com:vml" Requires="v">
                <p:oleObj spid="_x0000_s315880" name="Equation" r:id="rId33" imgW="1574640" imgH="431640" progId="Equation.3">
                  <p:embed/>
                </p:oleObj>
              </mc:Choice>
              <mc:Fallback>
                <p:oleObj name="Equation" r:id="rId33" imgW="1574640" imgH="431640" progId="Equation.3">
                  <p:embed/>
                  <p:pic>
                    <p:nvPicPr>
                      <p:cNvPr id="116786" name="Object 17"/>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4419600" y="5094288"/>
                        <a:ext cx="2478088" cy="59848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7" name="Object 18"/>
          <p:cNvGraphicFramePr>
            <a:graphicFrameLocks noChangeAspect="1"/>
          </p:cNvGraphicFramePr>
          <p:nvPr/>
        </p:nvGraphicFramePr>
        <p:xfrm>
          <a:off x="5103813" y="5894388"/>
          <a:ext cx="2287587" cy="398462"/>
        </p:xfrm>
        <a:graphic>
          <a:graphicData uri="http://schemas.openxmlformats.org/presentationml/2006/ole">
            <mc:AlternateContent xmlns:mc="http://schemas.openxmlformats.org/markup-compatibility/2006">
              <mc:Choice xmlns:v="urn:schemas-microsoft-com:vml" Requires="v">
                <p:oleObj spid="_x0000_s315881" name="Equation" r:id="rId35" imgW="1371600" imgH="215640" progId="Equation.3">
                  <p:embed/>
                </p:oleObj>
              </mc:Choice>
              <mc:Fallback>
                <p:oleObj name="Equation" r:id="rId35" imgW="1371600" imgH="215640" progId="Equation.3">
                  <p:embed/>
                  <p:pic>
                    <p:nvPicPr>
                      <p:cNvPr id="116787" name="Object 18"/>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5103813" y="5894388"/>
                        <a:ext cx="2287587" cy="398462"/>
                      </a:xfrm>
                      <a:prstGeom prst="rect">
                        <a:avLst/>
                      </a:prstGeom>
                      <a:solidFill>
                        <a:srgbClr val="FFFF99"/>
                      </a:solidFill>
                      <a:ln w="28575">
                        <a:solidFill>
                          <a:srgbClr val="0033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8" name="Object 19"/>
          <p:cNvGraphicFramePr>
            <a:graphicFrameLocks noChangeAspect="1"/>
          </p:cNvGraphicFramePr>
          <p:nvPr/>
        </p:nvGraphicFramePr>
        <p:xfrm>
          <a:off x="3184525" y="4567238"/>
          <a:ext cx="914400" cy="338137"/>
        </p:xfrm>
        <a:graphic>
          <a:graphicData uri="http://schemas.openxmlformats.org/presentationml/2006/ole">
            <mc:AlternateContent xmlns:mc="http://schemas.openxmlformats.org/markup-compatibility/2006">
              <mc:Choice xmlns:v="urn:schemas-microsoft-com:vml" Requires="v">
                <p:oleObj spid="_x0000_s315882" name="Equation" r:id="rId37" imgW="596880" imgH="203040" progId="Equation.3">
                  <p:embed/>
                </p:oleObj>
              </mc:Choice>
              <mc:Fallback>
                <p:oleObj name="Equation" r:id="rId37" imgW="596880" imgH="203040" progId="Equation.3">
                  <p:embed/>
                  <p:pic>
                    <p:nvPicPr>
                      <p:cNvPr id="116788" name="Object 19"/>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3184525" y="4567238"/>
                        <a:ext cx="914400" cy="33813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89" name="Object 20"/>
          <p:cNvGraphicFramePr>
            <a:graphicFrameLocks noChangeAspect="1"/>
          </p:cNvGraphicFramePr>
          <p:nvPr/>
        </p:nvGraphicFramePr>
        <p:xfrm>
          <a:off x="4960938" y="4446588"/>
          <a:ext cx="719137" cy="579437"/>
        </p:xfrm>
        <a:graphic>
          <a:graphicData uri="http://schemas.openxmlformats.org/presentationml/2006/ole">
            <mc:AlternateContent xmlns:mc="http://schemas.openxmlformats.org/markup-compatibility/2006">
              <mc:Choice xmlns:v="urn:schemas-microsoft-com:vml" Requires="v">
                <p:oleObj spid="_x0000_s315883" name="Equation" r:id="rId39" imgW="457200" imgH="419040" progId="Equation.3">
                  <p:embed/>
                </p:oleObj>
              </mc:Choice>
              <mc:Fallback>
                <p:oleObj name="Equation" r:id="rId39" imgW="457200" imgH="419040" progId="Equation.3">
                  <p:embed/>
                  <p:pic>
                    <p:nvPicPr>
                      <p:cNvPr id="116789" name="Object 20"/>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4960938" y="4446588"/>
                        <a:ext cx="719137" cy="57943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90" name="Object 21"/>
          <p:cNvGraphicFramePr>
            <a:graphicFrameLocks noChangeAspect="1"/>
          </p:cNvGraphicFramePr>
          <p:nvPr/>
        </p:nvGraphicFramePr>
        <p:xfrm>
          <a:off x="2362200" y="5791200"/>
          <a:ext cx="2397125" cy="609600"/>
        </p:xfrm>
        <a:graphic>
          <a:graphicData uri="http://schemas.openxmlformats.org/presentationml/2006/ole">
            <mc:AlternateContent xmlns:mc="http://schemas.openxmlformats.org/markup-compatibility/2006">
              <mc:Choice xmlns:v="urn:schemas-microsoft-com:vml" Requires="v">
                <p:oleObj spid="_x0000_s315884" name="Equation" r:id="rId41" imgW="1523880" imgH="393480" progId="Equation.3">
                  <p:embed/>
                </p:oleObj>
              </mc:Choice>
              <mc:Fallback>
                <p:oleObj name="Equation" r:id="rId41" imgW="1523880" imgH="393480" progId="Equation.3">
                  <p:embed/>
                  <p:pic>
                    <p:nvPicPr>
                      <p:cNvPr id="116790" name="Object 21"/>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2362200" y="5791200"/>
                        <a:ext cx="2397125" cy="609600"/>
                      </a:xfrm>
                      <a:prstGeom prst="rect">
                        <a:avLst/>
                      </a:prstGeom>
                      <a:solidFill>
                        <a:schemeClr val="bg1"/>
                      </a:solidFill>
                      <a:ln>
                        <a:noFill/>
                      </a:ln>
                      <a:effectLst/>
                      <a:extLs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91" name="Object 22"/>
          <p:cNvGraphicFramePr>
            <a:graphicFrameLocks noChangeAspect="1"/>
          </p:cNvGraphicFramePr>
          <p:nvPr/>
        </p:nvGraphicFramePr>
        <p:xfrm>
          <a:off x="7248525" y="1762125"/>
          <a:ext cx="1362075" cy="447675"/>
        </p:xfrm>
        <a:graphic>
          <a:graphicData uri="http://schemas.openxmlformats.org/presentationml/2006/ole">
            <mc:AlternateContent xmlns:mc="http://schemas.openxmlformats.org/markup-compatibility/2006">
              <mc:Choice xmlns:v="urn:schemas-microsoft-com:vml" Requires="v">
                <p:oleObj spid="_x0000_s315885" name="Equation" r:id="rId43" imgW="825480" imgH="253800" progId="Equation.DSMT4">
                  <p:embed/>
                </p:oleObj>
              </mc:Choice>
              <mc:Fallback>
                <p:oleObj name="Equation" r:id="rId43" imgW="825480" imgH="253800" progId="Equation.DSMT4">
                  <p:embed/>
                  <p:pic>
                    <p:nvPicPr>
                      <p:cNvPr id="116791" name="Object 22"/>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7248525" y="1762125"/>
                        <a:ext cx="1362075" cy="44767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6792" name="Object 23"/>
          <p:cNvGraphicFramePr>
            <a:graphicFrameLocks noChangeAspect="1"/>
          </p:cNvGraphicFramePr>
          <p:nvPr/>
        </p:nvGraphicFramePr>
        <p:xfrm>
          <a:off x="3352800" y="5046663"/>
          <a:ext cx="944563" cy="668337"/>
        </p:xfrm>
        <a:graphic>
          <a:graphicData uri="http://schemas.openxmlformats.org/presentationml/2006/ole">
            <mc:AlternateContent xmlns:mc="http://schemas.openxmlformats.org/markup-compatibility/2006">
              <mc:Choice xmlns:v="urn:schemas-microsoft-com:vml" Requires="v">
                <p:oleObj spid="_x0000_s315886" name="Equation" r:id="rId45" imgW="838080" imgH="482400" progId="Equation.DSMT4">
                  <p:embed/>
                </p:oleObj>
              </mc:Choice>
              <mc:Fallback>
                <p:oleObj name="Equation" r:id="rId45" imgW="838080" imgH="482400" progId="Equation.DSMT4">
                  <p:embed/>
                  <p:pic>
                    <p:nvPicPr>
                      <p:cNvPr id="116792" name="Object 23"/>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3352800" y="5046663"/>
                        <a:ext cx="944563" cy="66833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60" name="Text Box 46">
            <a:extLst>
              <a:ext uri="{FF2B5EF4-FFF2-40B4-BE49-F238E27FC236}">
                <a16:creationId xmlns:a16="http://schemas.microsoft.com/office/drawing/2014/main" id="{F7879384-A40C-1A43-9726-A6A131880258}"/>
              </a:ext>
            </a:extLst>
          </p:cNvPr>
          <p:cNvSpPr txBox="1">
            <a:spLocks noChangeArrowheads="1"/>
          </p:cNvSpPr>
          <p:nvPr/>
        </p:nvSpPr>
        <p:spPr bwMode="auto">
          <a:xfrm>
            <a:off x="907255" y="1571884"/>
            <a:ext cx="311304"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b="1" dirty="0">
                <a:solidFill>
                  <a:srgbClr val="FF0000"/>
                </a:solidFill>
                <a:latin typeface="Arial Narrow" charset="0"/>
              </a:rPr>
              <a:t>P</a:t>
            </a:r>
          </a:p>
        </p:txBody>
      </p:sp>
      <p:sp>
        <p:nvSpPr>
          <p:cNvPr id="61" name="Text Box 9">
            <a:extLst>
              <a:ext uri="{FF2B5EF4-FFF2-40B4-BE49-F238E27FC236}">
                <a16:creationId xmlns:a16="http://schemas.microsoft.com/office/drawing/2014/main" id="{26210DDB-1651-2C46-8F86-73217F66D96C}"/>
              </a:ext>
            </a:extLst>
          </p:cNvPr>
          <p:cNvSpPr txBox="1">
            <a:spLocks noChangeArrowheads="1"/>
          </p:cNvSpPr>
          <p:nvPr/>
        </p:nvSpPr>
        <p:spPr bwMode="auto">
          <a:xfrm>
            <a:off x="133350" y="6000462"/>
            <a:ext cx="2057400" cy="584775"/>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600" dirty="0">
                <a:solidFill>
                  <a:srgbClr val="FF0000"/>
                </a:solidFill>
                <a:latin typeface="Arial Narrow" charset="0"/>
              </a:rPr>
              <a:t>How many forces do you see at point B?</a:t>
            </a:r>
          </a:p>
        </p:txBody>
      </p:sp>
      <p:sp>
        <p:nvSpPr>
          <p:cNvPr id="62" name="Text Box 9">
            <a:extLst>
              <a:ext uri="{FF2B5EF4-FFF2-40B4-BE49-F238E27FC236}">
                <a16:creationId xmlns:a16="http://schemas.microsoft.com/office/drawing/2014/main" id="{3D235107-0B18-A144-A23F-6A8E9960E084}"/>
              </a:ext>
            </a:extLst>
          </p:cNvPr>
          <p:cNvSpPr txBox="1">
            <a:spLocks noChangeArrowheads="1"/>
          </p:cNvSpPr>
          <p:nvPr/>
        </p:nvSpPr>
        <p:spPr bwMode="auto">
          <a:xfrm>
            <a:off x="1321747" y="6231523"/>
            <a:ext cx="379103" cy="338554"/>
          </a:xfrm>
          <a:prstGeom prst="rect">
            <a:avLst/>
          </a:prstGeom>
          <a:solidFill>
            <a:srgbClr val="FFFFCC"/>
          </a:solidFill>
          <a:ln w="28575">
            <a:no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600" dirty="0">
                <a:solidFill>
                  <a:srgbClr val="FF0000"/>
                </a:solidFill>
                <a:latin typeface="Arial Narrow" charset="0"/>
              </a:rPr>
              <a:t>2:</a:t>
            </a:r>
          </a:p>
        </p:txBody>
      </p:sp>
      <p:sp>
        <p:nvSpPr>
          <p:cNvPr id="63" name="Text Box 9">
            <a:extLst>
              <a:ext uri="{FF2B5EF4-FFF2-40B4-BE49-F238E27FC236}">
                <a16:creationId xmlns:a16="http://schemas.microsoft.com/office/drawing/2014/main" id="{EB378CF5-D19F-7C43-9E23-21C4A7019292}"/>
              </a:ext>
            </a:extLst>
          </p:cNvPr>
          <p:cNvSpPr txBox="1">
            <a:spLocks noChangeArrowheads="1"/>
          </p:cNvSpPr>
          <p:nvPr/>
        </p:nvSpPr>
        <p:spPr bwMode="auto">
          <a:xfrm>
            <a:off x="1541462" y="6228614"/>
            <a:ext cx="592138" cy="338554"/>
          </a:xfrm>
          <a:prstGeom prst="rect">
            <a:avLst/>
          </a:prstGeom>
          <a:solidFill>
            <a:srgbClr val="FFFFCC"/>
          </a:solidFill>
          <a:ln w="28575">
            <a:no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600" dirty="0" err="1">
                <a:solidFill>
                  <a:srgbClr val="FF0000"/>
                </a:solidFill>
                <a:latin typeface="Arial Narrow" charset="0"/>
              </a:rPr>
              <a:t>F</a:t>
            </a:r>
            <a:r>
              <a:rPr lang="en-US" sz="1600" baseline="-25000" dirty="0" err="1">
                <a:solidFill>
                  <a:srgbClr val="FF0000"/>
                </a:solidFill>
                <a:latin typeface="Arial Narrow" charset="0"/>
              </a:rPr>
              <a:t>g</a:t>
            </a:r>
            <a:r>
              <a:rPr lang="en-US" sz="1600" dirty="0">
                <a:solidFill>
                  <a:srgbClr val="FF0000"/>
                </a:solidFill>
                <a:latin typeface="Arial Narrow" charset="0"/>
              </a:rPr>
              <a:t>, T</a:t>
            </a:r>
          </a:p>
        </p:txBody>
      </p:sp>
    </p:spTree>
    <p:extLst>
      <p:ext uri="{BB962C8B-B14F-4D97-AF65-F5344CB8AC3E}">
        <p14:creationId xmlns:p14="http://schemas.microsoft.com/office/powerpoint/2010/main" val="3953451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34"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March 31, 2021</a:t>
            </a:r>
          </a:p>
        </p:txBody>
      </p:sp>
      <p:sp>
        <p:nvSpPr>
          <p:cNvPr id="30735" name="Rectangle 5"/>
          <p:cNvSpPr>
            <a:spLocks noGrp="1" noChangeArrowheads="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a:solidFill>
                  <a:srgbClr val="003300"/>
                </a:solidFill>
                <a:latin typeface="Arial Narrow" charset="0"/>
              </a:rPr>
              <a:t>PHYS 1443-003, Spring 2021                    Dr. Jaehoon Yu</a:t>
            </a:r>
            <a:endParaRPr lang="en-US" sz="1400">
              <a:solidFill>
                <a:srgbClr val="003300"/>
              </a:solidFill>
              <a:latin typeface="Arial Narrow" charset="0"/>
            </a:endParaRPr>
          </a:p>
        </p:txBody>
      </p:sp>
      <p:sp>
        <p:nvSpPr>
          <p:cNvPr id="30736" name="Rectangle 6"/>
          <p:cNvSpPr>
            <a:spLocks noGrp="1" noChangeArrowheads="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CE7457A6-768E-CC4D-BC08-A57612C1B98D}" type="slidenum">
              <a:rPr lang="en-US" sz="1400">
                <a:solidFill>
                  <a:srgbClr val="A50021"/>
                </a:solidFill>
                <a:latin typeface="Arial Narrow" charset="0"/>
              </a:rPr>
              <a:pPr eaLnBrk="1" hangingPunct="1"/>
              <a:t>8</a:t>
            </a:fld>
            <a:endParaRPr lang="en-US" sz="1400">
              <a:solidFill>
                <a:srgbClr val="A50021"/>
              </a:solidFill>
              <a:latin typeface="Arial Narrow" charset="0"/>
            </a:endParaRPr>
          </a:p>
        </p:txBody>
      </p:sp>
      <p:sp>
        <p:nvSpPr>
          <p:cNvPr id="30737" name="Rectangle 2"/>
          <p:cNvSpPr>
            <a:spLocks noGrp="1" noChangeArrowheads="1"/>
          </p:cNvSpPr>
          <p:nvPr>
            <p:ph type="title"/>
          </p:nvPr>
        </p:nvSpPr>
        <p:spPr>
          <a:xfrm>
            <a:off x="685800" y="106935"/>
            <a:ext cx="7772400" cy="533400"/>
          </a:xfrm>
        </p:spPr>
        <p:txBody>
          <a:bodyPr/>
          <a:lstStyle/>
          <a:p>
            <a:r>
              <a:rPr lang="en-US" sz="3600" dirty="0">
                <a:latin typeface="Arial Narrow" charset="0"/>
                <a:ea typeface="ＭＳ Ｐゴシック" charset="0"/>
                <a:cs typeface="ＭＳ Ｐゴシック" charset="0"/>
              </a:rPr>
              <a:t>Work Done by Non-conservative Force</a:t>
            </a:r>
          </a:p>
        </p:txBody>
      </p:sp>
      <p:sp>
        <p:nvSpPr>
          <p:cNvPr id="117763" name="Text Box 3"/>
          <p:cNvSpPr txBox="1">
            <a:spLocks noChangeArrowheads="1"/>
          </p:cNvSpPr>
          <p:nvPr/>
        </p:nvSpPr>
        <p:spPr bwMode="auto">
          <a:xfrm>
            <a:off x="533400" y="838200"/>
            <a:ext cx="8001000" cy="850900"/>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a:solidFill>
                  <a:schemeClr val="accent2"/>
                </a:solidFill>
                <a:latin typeface="Arial Narrow" charset="0"/>
              </a:rPr>
              <a:t>Mechanical energy of a system is not conserved when any one of the forces in the system is a non-conservative (dissipative) force.</a:t>
            </a:r>
          </a:p>
        </p:txBody>
      </p:sp>
      <p:sp>
        <p:nvSpPr>
          <p:cNvPr id="117764" name="Text Box 4"/>
          <p:cNvSpPr txBox="1">
            <a:spLocks noChangeArrowheads="1"/>
          </p:cNvSpPr>
          <p:nvPr/>
        </p:nvSpPr>
        <p:spPr bwMode="auto">
          <a:xfrm>
            <a:off x="533400" y="1752600"/>
            <a:ext cx="5257800"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800" dirty="0">
                <a:solidFill>
                  <a:srgbClr val="FF0000"/>
                </a:solidFill>
                <a:latin typeface="Arial Narrow" charset="0"/>
              </a:rPr>
              <a:t>Two kinds of non-conservative forces:</a:t>
            </a:r>
          </a:p>
        </p:txBody>
      </p:sp>
      <p:sp>
        <p:nvSpPr>
          <p:cNvPr id="117765" name="Text Box 5"/>
          <p:cNvSpPr txBox="1">
            <a:spLocks noChangeArrowheads="1"/>
          </p:cNvSpPr>
          <p:nvPr/>
        </p:nvSpPr>
        <p:spPr bwMode="auto">
          <a:xfrm>
            <a:off x="533400" y="2438400"/>
            <a:ext cx="8077200" cy="1216025"/>
          </a:xfrm>
          <a:prstGeom prst="rect">
            <a:avLst/>
          </a:prstGeom>
          <a:solidFill>
            <a:srgbClr val="FFFFCC"/>
          </a:solidFill>
          <a:ln w="28575">
            <a:solidFill>
              <a:srgbClr val="0033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dirty="0">
                <a:solidFill>
                  <a:schemeClr val="accent2"/>
                </a:solidFill>
                <a:latin typeface="Monotype Corsiva" charset="0"/>
              </a:rPr>
              <a:t>Applied forces</a:t>
            </a:r>
            <a:r>
              <a:rPr lang="en-US" dirty="0">
                <a:solidFill>
                  <a:srgbClr val="FF0000"/>
                </a:solidFill>
                <a:latin typeface="Monotype Corsiva" charset="0"/>
              </a:rPr>
              <a:t>: Forces that are </a:t>
            </a:r>
            <a:r>
              <a:rPr lang="en-US" b="1" u="sng" dirty="0">
                <a:solidFill>
                  <a:srgbClr val="008000"/>
                </a:solidFill>
                <a:latin typeface="Monotype Corsiva" charset="0"/>
              </a:rPr>
              <a:t>external </a:t>
            </a:r>
            <a:r>
              <a:rPr lang="en-US" dirty="0">
                <a:solidFill>
                  <a:srgbClr val="FF0000"/>
                </a:solidFill>
                <a:latin typeface="Monotype Corsiva" charset="0"/>
              </a:rPr>
              <a:t>to the system.  These forces can take away or add energy to the system.  So, the </a:t>
            </a:r>
            <a:r>
              <a:rPr lang="en-US" b="1" u="sng" dirty="0">
                <a:solidFill>
                  <a:srgbClr val="003300"/>
                </a:solidFill>
                <a:latin typeface="Monotype Corsiva" charset="0"/>
              </a:rPr>
              <a:t>mechanical energy of the system is no longer conserved.</a:t>
            </a:r>
          </a:p>
        </p:txBody>
      </p:sp>
      <p:sp>
        <p:nvSpPr>
          <p:cNvPr id="117766" name="Text Box 6"/>
          <p:cNvSpPr txBox="1">
            <a:spLocks noChangeArrowheads="1"/>
          </p:cNvSpPr>
          <p:nvPr/>
        </p:nvSpPr>
        <p:spPr bwMode="auto">
          <a:xfrm>
            <a:off x="533400" y="3717925"/>
            <a:ext cx="5562600" cy="1006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chemeClr val="accent2"/>
                </a:solidFill>
                <a:latin typeface="Monotype Corsiva" charset="0"/>
              </a:rPr>
              <a:t>If you were to hit a freefalling ball, the force you apply to the ball is external to the system of the ball and the Earth.  Therefore, you add kinetic energy to the ball-Earth system.</a:t>
            </a:r>
          </a:p>
        </p:txBody>
      </p:sp>
      <p:graphicFrame>
        <p:nvGraphicFramePr>
          <p:cNvPr id="117767" name="Object 2"/>
          <p:cNvGraphicFramePr>
            <a:graphicFrameLocks noChangeAspect="1"/>
          </p:cNvGraphicFramePr>
          <p:nvPr/>
        </p:nvGraphicFramePr>
        <p:xfrm>
          <a:off x="5487988" y="4951413"/>
          <a:ext cx="989012" cy="547687"/>
        </p:xfrm>
        <a:graphic>
          <a:graphicData uri="http://schemas.openxmlformats.org/presentationml/2006/ole">
            <mc:AlternateContent xmlns:mc="http://schemas.openxmlformats.org/markup-compatibility/2006">
              <mc:Choice xmlns:v="urn:schemas-microsoft-com:vml" Requires="v">
                <p:oleObj spid="_x0000_s293681" name="Equation" r:id="rId3" imgW="571320" imgH="241200" progId="Equation.DSMT4">
                  <p:embed/>
                </p:oleObj>
              </mc:Choice>
              <mc:Fallback>
                <p:oleObj name="Equation" r:id="rId3" imgW="571320" imgH="241200" progId="Equation.DSMT4">
                  <p:embed/>
                  <p:pic>
                    <p:nvPicPr>
                      <p:cNvPr id="117767"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7988" y="4951413"/>
                        <a:ext cx="989012" cy="54768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7768" name="Text Box 8"/>
          <p:cNvSpPr txBox="1">
            <a:spLocks noChangeArrowheads="1"/>
          </p:cNvSpPr>
          <p:nvPr/>
        </p:nvSpPr>
        <p:spPr bwMode="auto">
          <a:xfrm>
            <a:off x="609600" y="4800600"/>
            <a:ext cx="4648200" cy="1323439"/>
          </a:xfrm>
          <a:prstGeom prst="rect">
            <a:avLst/>
          </a:prstGeom>
          <a:solidFill>
            <a:srgbClr val="FFFFCC"/>
          </a:solidFill>
          <a:ln w="28575">
            <a:solidFill>
              <a:srgbClr val="003300"/>
            </a:solid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2000" dirty="0">
                <a:solidFill>
                  <a:schemeClr val="accent2"/>
                </a:solidFill>
                <a:latin typeface="Monotype Corsiva" charset="0"/>
              </a:rPr>
              <a:t>Kinetic Friction</a:t>
            </a:r>
            <a:r>
              <a:rPr lang="en-US" sz="2000" dirty="0">
                <a:solidFill>
                  <a:srgbClr val="FF0000"/>
                </a:solidFill>
                <a:latin typeface="Monotype Corsiva" charset="0"/>
              </a:rPr>
              <a:t>: An </a:t>
            </a:r>
            <a:r>
              <a:rPr lang="en-US" sz="2000" b="1" u="sng" dirty="0">
                <a:solidFill>
                  <a:srgbClr val="008000"/>
                </a:solidFill>
                <a:latin typeface="Monotype Corsiva" charset="0"/>
              </a:rPr>
              <a:t>internal </a:t>
            </a:r>
            <a:r>
              <a:rPr lang="en-US" sz="2000" dirty="0">
                <a:solidFill>
                  <a:srgbClr val="FF0000"/>
                </a:solidFill>
                <a:latin typeface="Monotype Corsiva" charset="0"/>
              </a:rPr>
              <a:t>non-conservative force that causes an irreversible transformation of energy. The friction force causes the kinetic and potential energy to transfer to an internal energy.</a:t>
            </a:r>
            <a:endParaRPr lang="en-US" sz="2000" b="1" u="sng" dirty="0">
              <a:solidFill>
                <a:srgbClr val="003300"/>
              </a:solidFill>
              <a:latin typeface="Monotype Corsiva" charset="0"/>
            </a:endParaRPr>
          </a:p>
        </p:txBody>
      </p:sp>
      <p:graphicFrame>
        <p:nvGraphicFramePr>
          <p:cNvPr id="117769" name="Object 3"/>
          <p:cNvGraphicFramePr>
            <a:graphicFrameLocks noChangeAspect="1"/>
          </p:cNvGraphicFramePr>
          <p:nvPr/>
        </p:nvGraphicFramePr>
        <p:xfrm>
          <a:off x="6400800" y="3733800"/>
          <a:ext cx="1600200" cy="442913"/>
        </p:xfrm>
        <a:graphic>
          <a:graphicData uri="http://schemas.openxmlformats.org/presentationml/2006/ole">
            <mc:AlternateContent xmlns:mc="http://schemas.openxmlformats.org/markup-compatibility/2006">
              <mc:Choice xmlns:v="urn:schemas-microsoft-com:vml" Requires="v">
                <p:oleObj spid="_x0000_s293682" name="Equation" r:id="rId5" imgW="1143000" imgH="241200" progId="Equation.3">
                  <p:embed/>
                </p:oleObj>
              </mc:Choice>
              <mc:Fallback>
                <p:oleObj name="Equation" r:id="rId5" imgW="1143000" imgH="241200" progId="Equation.3">
                  <p:embed/>
                  <p:pic>
                    <p:nvPicPr>
                      <p:cNvPr id="117769"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00800" y="3733800"/>
                        <a:ext cx="1600200" cy="442913"/>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0" name="Object 4"/>
          <p:cNvGraphicFramePr>
            <a:graphicFrameLocks noChangeAspect="1"/>
          </p:cNvGraphicFramePr>
          <p:nvPr/>
        </p:nvGraphicFramePr>
        <p:xfrm>
          <a:off x="5422900" y="5646738"/>
          <a:ext cx="596900" cy="361950"/>
        </p:xfrm>
        <a:graphic>
          <a:graphicData uri="http://schemas.openxmlformats.org/presentationml/2006/ole">
            <mc:AlternateContent xmlns:mc="http://schemas.openxmlformats.org/markup-compatibility/2006">
              <mc:Choice xmlns:v="urn:schemas-microsoft-com:vml" Requires="v">
                <p:oleObj spid="_x0000_s293683" name="Equation" r:id="rId7" imgW="355320" imgH="164880" progId="Equation.DSMT4">
                  <p:embed/>
                </p:oleObj>
              </mc:Choice>
              <mc:Fallback>
                <p:oleObj name="Equation" r:id="rId7" imgW="355320" imgH="164880" progId="Equation.DSMT4">
                  <p:embed/>
                  <p:pic>
                    <p:nvPicPr>
                      <p:cNvPr id="11777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22900" y="5646738"/>
                        <a:ext cx="596900" cy="3619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1" name="Object 5"/>
          <p:cNvGraphicFramePr>
            <a:graphicFrameLocks noChangeAspect="1"/>
          </p:cNvGraphicFramePr>
          <p:nvPr/>
        </p:nvGraphicFramePr>
        <p:xfrm>
          <a:off x="7970838" y="3727450"/>
          <a:ext cx="1020762" cy="463550"/>
        </p:xfrm>
        <a:graphic>
          <a:graphicData uri="http://schemas.openxmlformats.org/presentationml/2006/ole">
            <mc:AlternateContent xmlns:mc="http://schemas.openxmlformats.org/markup-compatibility/2006">
              <mc:Choice xmlns:v="urn:schemas-microsoft-com:vml" Requires="v">
                <p:oleObj spid="_x0000_s293684" name="Equation" r:id="rId9" imgW="698400" imgH="241200" progId="Equation.3">
                  <p:embed/>
                </p:oleObj>
              </mc:Choice>
              <mc:Fallback>
                <p:oleObj name="Equation" r:id="rId9" imgW="698400" imgH="241200" progId="Equation.3">
                  <p:embed/>
                  <p:pic>
                    <p:nvPicPr>
                      <p:cNvPr id="117771"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970838" y="3727450"/>
                        <a:ext cx="1020762" cy="4635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2" name="Object 6"/>
          <p:cNvGraphicFramePr>
            <a:graphicFrameLocks noChangeAspect="1"/>
          </p:cNvGraphicFramePr>
          <p:nvPr/>
        </p:nvGraphicFramePr>
        <p:xfrm>
          <a:off x="6096000" y="4283075"/>
          <a:ext cx="703263" cy="517525"/>
        </p:xfrm>
        <a:graphic>
          <a:graphicData uri="http://schemas.openxmlformats.org/presentationml/2006/ole">
            <mc:AlternateContent xmlns:mc="http://schemas.openxmlformats.org/markup-compatibility/2006">
              <mc:Choice xmlns:v="urn:schemas-microsoft-com:vml" Requires="v">
                <p:oleObj spid="_x0000_s293685" name="Equation" r:id="rId11" imgW="431640" imgH="241200" progId="Equation.DSMT4">
                  <p:embed/>
                </p:oleObj>
              </mc:Choice>
              <mc:Fallback>
                <p:oleObj name="Equation" r:id="rId11" imgW="431640" imgH="241200" progId="Equation.DSMT4">
                  <p:embed/>
                  <p:pic>
                    <p:nvPicPr>
                      <p:cNvPr id="117772"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96000" y="4283075"/>
                        <a:ext cx="703263" cy="5175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3" name="Object 7"/>
          <p:cNvGraphicFramePr>
            <a:graphicFrameLocks noChangeAspect="1"/>
          </p:cNvGraphicFramePr>
          <p:nvPr/>
        </p:nvGraphicFramePr>
        <p:xfrm>
          <a:off x="6838950" y="4283075"/>
          <a:ext cx="933450" cy="517525"/>
        </p:xfrm>
        <a:graphic>
          <a:graphicData uri="http://schemas.openxmlformats.org/presentationml/2006/ole">
            <mc:AlternateContent xmlns:mc="http://schemas.openxmlformats.org/markup-compatibility/2006">
              <mc:Choice xmlns:v="urn:schemas-microsoft-com:vml" Requires="v">
                <p:oleObj spid="_x0000_s293686" name="Equation" r:id="rId13" imgW="571320" imgH="241200" progId="Equation.DSMT4">
                  <p:embed/>
                </p:oleObj>
              </mc:Choice>
              <mc:Fallback>
                <p:oleObj name="Equation" r:id="rId13" imgW="571320" imgH="241200" progId="Equation.DSMT4">
                  <p:embed/>
                  <p:pic>
                    <p:nvPicPr>
                      <p:cNvPr id="117773"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38950" y="4283075"/>
                        <a:ext cx="933450" cy="5175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4" name="Object 8"/>
          <p:cNvGraphicFramePr>
            <a:graphicFrameLocks noChangeAspect="1"/>
          </p:cNvGraphicFramePr>
          <p:nvPr/>
        </p:nvGraphicFramePr>
        <p:xfrm>
          <a:off x="7748588" y="4341813"/>
          <a:ext cx="1014412" cy="382587"/>
        </p:xfrm>
        <a:graphic>
          <a:graphicData uri="http://schemas.openxmlformats.org/presentationml/2006/ole">
            <mc:AlternateContent xmlns:mc="http://schemas.openxmlformats.org/markup-compatibility/2006">
              <mc:Choice xmlns:v="urn:schemas-microsoft-com:vml" Requires="v">
                <p:oleObj spid="_x0000_s293687" name="Equation" r:id="rId15" imgW="622080" imgH="177480" progId="Equation.DSMT4">
                  <p:embed/>
                </p:oleObj>
              </mc:Choice>
              <mc:Fallback>
                <p:oleObj name="Equation" r:id="rId15" imgW="622080" imgH="177480" progId="Equation.DSMT4">
                  <p:embed/>
                  <p:pic>
                    <p:nvPicPr>
                      <p:cNvPr id="117774"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748588" y="4341813"/>
                        <a:ext cx="1014412" cy="38258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5" name="Object 9"/>
          <p:cNvGraphicFramePr>
            <a:graphicFrameLocks noChangeAspect="1"/>
          </p:cNvGraphicFramePr>
          <p:nvPr/>
        </p:nvGraphicFramePr>
        <p:xfrm>
          <a:off x="6554788" y="4953000"/>
          <a:ext cx="1141412" cy="547688"/>
        </p:xfrm>
        <a:graphic>
          <a:graphicData uri="http://schemas.openxmlformats.org/presentationml/2006/ole">
            <mc:AlternateContent xmlns:mc="http://schemas.openxmlformats.org/markup-compatibility/2006">
              <mc:Choice xmlns:v="urn:schemas-microsoft-com:vml" Requires="v">
                <p:oleObj spid="_x0000_s293688" name="Equation" r:id="rId17" imgW="660240" imgH="241200" progId="Equation.DSMT4">
                  <p:embed/>
                </p:oleObj>
              </mc:Choice>
              <mc:Fallback>
                <p:oleObj name="Equation" r:id="rId17" imgW="660240" imgH="241200" progId="Equation.DSMT4">
                  <p:embed/>
                  <p:pic>
                    <p:nvPicPr>
                      <p:cNvPr id="117775"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554788" y="4953000"/>
                        <a:ext cx="1141412" cy="547688"/>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6" name="Object 10"/>
          <p:cNvGraphicFramePr>
            <a:graphicFrameLocks noChangeAspect="1"/>
          </p:cNvGraphicFramePr>
          <p:nvPr/>
        </p:nvGraphicFramePr>
        <p:xfrm>
          <a:off x="7691438" y="4953000"/>
          <a:ext cx="614362" cy="519113"/>
        </p:xfrm>
        <a:graphic>
          <a:graphicData uri="http://schemas.openxmlformats.org/presentationml/2006/ole">
            <mc:AlternateContent xmlns:mc="http://schemas.openxmlformats.org/markup-compatibility/2006">
              <mc:Choice xmlns:v="urn:schemas-microsoft-com:vml" Requires="v">
                <p:oleObj spid="_x0000_s293689" name="Equation" r:id="rId19" imgW="355320" imgH="228600" progId="Equation.DSMT4">
                  <p:embed/>
                </p:oleObj>
              </mc:Choice>
              <mc:Fallback>
                <p:oleObj name="Equation" r:id="rId19" imgW="355320" imgH="228600" progId="Equation.DSMT4">
                  <p:embed/>
                  <p:pic>
                    <p:nvPicPr>
                      <p:cNvPr id="117776"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691438" y="4953000"/>
                        <a:ext cx="614362" cy="519113"/>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7" name="Object 11"/>
          <p:cNvGraphicFramePr>
            <a:graphicFrameLocks noChangeAspect="1"/>
          </p:cNvGraphicFramePr>
          <p:nvPr/>
        </p:nvGraphicFramePr>
        <p:xfrm>
          <a:off x="6043613" y="5641975"/>
          <a:ext cx="1042987" cy="530225"/>
        </p:xfrm>
        <a:graphic>
          <a:graphicData uri="http://schemas.openxmlformats.org/presentationml/2006/ole">
            <mc:AlternateContent xmlns:mc="http://schemas.openxmlformats.org/markup-compatibility/2006">
              <mc:Choice xmlns:v="urn:schemas-microsoft-com:vml" Requires="v">
                <p:oleObj spid="_x0000_s293690" name="Equation" r:id="rId21" imgW="622080" imgH="241200" progId="Equation.DSMT4">
                  <p:embed/>
                </p:oleObj>
              </mc:Choice>
              <mc:Fallback>
                <p:oleObj name="Equation" r:id="rId21" imgW="622080" imgH="241200" progId="Equation.DSMT4">
                  <p:embed/>
                  <p:pic>
                    <p:nvPicPr>
                      <p:cNvPr id="117777" name="Object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043613" y="5641975"/>
                        <a:ext cx="1042987" cy="5302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8" name="Object 12"/>
          <p:cNvGraphicFramePr>
            <a:graphicFrameLocks noChangeAspect="1"/>
          </p:cNvGraphicFramePr>
          <p:nvPr/>
        </p:nvGraphicFramePr>
        <p:xfrm>
          <a:off x="7086600" y="5632450"/>
          <a:ext cx="1235075" cy="390525"/>
        </p:xfrm>
        <a:graphic>
          <a:graphicData uri="http://schemas.openxmlformats.org/presentationml/2006/ole">
            <mc:AlternateContent xmlns:mc="http://schemas.openxmlformats.org/markup-compatibility/2006">
              <mc:Choice xmlns:v="urn:schemas-microsoft-com:vml" Requires="v">
                <p:oleObj spid="_x0000_s293691" name="Equation" r:id="rId23" imgW="736560" imgH="177480" progId="Equation.DSMT4">
                  <p:embed/>
                </p:oleObj>
              </mc:Choice>
              <mc:Fallback>
                <p:oleObj name="Equation" r:id="rId23" imgW="736560" imgH="177480" progId="Equation.DSMT4">
                  <p:embed/>
                  <p:pic>
                    <p:nvPicPr>
                      <p:cNvPr id="117778" name="Object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086600" y="5632450"/>
                        <a:ext cx="1235075" cy="3905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7779" name="Object 13"/>
          <p:cNvGraphicFramePr>
            <a:graphicFrameLocks noChangeAspect="1"/>
          </p:cNvGraphicFramePr>
          <p:nvPr/>
        </p:nvGraphicFramePr>
        <p:xfrm>
          <a:off x="8305800" y="5575300"/>
          <a:ext cx="596900" cy="503238"/>
        </p:xfrm>
        <a:graphic>
          <a:graphicData uri="http://schemas.openxmlformats.org/presentationml/2006/ole">
            <mc:AlternateContent xmlns:mc="http://schemas.openxmlformats.org/markup-compatibility/2006">
              <mc:Choice xmlns:v="urn:schemas-microsoft-com:vml" Requires="v">
                <p:oleObj spid="_x0000_s293692" name="Equation" r:id="rId25" imgW="355320" imgH="228600" progId="Equation.DSMT4">
                  <p:embed/>
                </p:oleObj>
              </mc:Choice>
              <mc:Fallback>
                <p:oleObj name="Equation" r:id="rId25" imgW="355320" imgH="228600" progId="Equation.DSMT4">
                  <p:embed/>
                  <p:pic>
                    <p:nvPicPr>
                      <p:cNvPr id="117779" name="Object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8305800" y="5575300"/>
                        <a:ext cx="596900" cy="503238"/>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Tree>
    <p:extLst>
      <p:ext uri="{BB962C8B-B14F-4D97-AF65-F5344CB8AC3E}">
        <p14:creationId xmlns:p14="http://schemas.microsoft.com/office/powerpoint/2010/main" val="657388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62"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March 31, 2021</a:t>
            </a:r>
          </a:p>
        </p:txBody>
      </p:sp>
      <p:sp>
        <p:nvSpPr>
          <p:cNvPr id="31763" name="Rectangle 5"/>
          <p:cNvSpPr>
            <a:spLocks noGrp="1" noChangeArrowheads="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nl-NL" sz="1400">
                <a:solidFill>
                  <a:srgbClr val="003300"/>
                </a:solidFill>
                <a:latin typeface="Arial Narrow" charset="0"/>
              </a:rPr>
              <a:t>PHYS 1443-003, Spring 2021                    Dr. Jaehoon Yu</a:t>
            </a:r>
            <a:endParaRPr lang="en-US" sz="1400">
              <a:solidFill>
                <a:srgbClr val="003300"/>
              </a:solidFill>
              <a:latin typeface="Arial Narrow" charset="0"/>
            </a:endParaRPr>
          </a:p>
        </p:txBody>
      </p:sp>
      <p:sp>
        <p:nvSpPr>
          <p:cNvPr id="31764" name="Rectangle 6"/>
          <p:cNvSpPr>
            <a:spLocks noGrp="1" noChangeArrowheads="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872025A5-96EB-904B-A17A-A2ADE6CFF995}" type="slidenum">
              <a:rPr lang="en-US" sz="1400">
                <a:solidFill>
                  <a:srgbClr val="A50021"/>
                </a:solidFill>
                <a:latin typeface="Arial Narrow" charset="0"/>
              </a:rPr>
              <a:pPr eaLnBrk="1" hangingPunct="1"/>
              <a:t>9</a:t>
            </a:fld>
            <a:endParaRPr lang="en-US" sz="1400">
              <a:solidFill>
                <a:srgbClr val="A50021"/>
              </a:solidFill>
              <a:latin typeface="Arial Narrow" charset="0"/>
            </a:endParaRPr>
          </a:p>
        </p:txBody>
      </p:sp>
      <p:sp>
        <p:nvSpPr>
          <p:cNvPr id="31765" name="Rectangle 2"/>
          <p:cNvSpPr>
            <a:spLocks noGrp="1" noChangeArrowheads="1"/>
          </p:cNvSpPr>
          <p:nvPr>
            <p:ph type="title"/>
          </p:nvPr>
        </p:nvSpPr>
        <p:spPr>
          <a:xfrm>
            <a:off x="685800" y="152400"/>
            <a:ext cx="7772400" cy="609600"/>
          </a:xfrm>
        </p:spPr>
        <p:txBody>
          <a:bodyPr/>
          <a:lstStyle/>
          <a:p>
            <a:r>
              <a:rPr lang="en-US" sz="4000">
                <a:latin typeface="Arial Narrow" charset="0"/>
                <a:ea typeface="ＭＳ Ｐゴシック" charset="0"/>
                <a:cs typeface="ＭＳ Ｐゴシック" charset="0"/>
              </a:rPr>
              <a:t>Example</a:t>
            </a:r>
            <a:r>
              <a:rPr lang="en-US">
                <a:latin typeface="Arial Narrow" charset="0"/>
                <a:ea typeface="ＭＳ Ｐゴシック" charset="0"/>
                <a:cs typeface="ＭＳ Ｐゴシック" charset="0"/>
              </a:rPr>
              <a:t> of Non-Conservative Force</a:t>
            </a:r>
          </a:p>
        </p:txBody>
      </p:sp>
      <p:sp>
        <p:nvSpPr>
          <p:cNvPr id="118787" name="Text Box 3"/>
          <p:cNvSpPr txBox="1">
            <a:spLocks noChangeArrowheads="1"/>
          </p:cNvSpPr>
          <p:nvPr/>
        </p:nvSpPr>
        <p:spPr bwMode="auto">
          <a:xfrm>
            <a:off x="685800" y="914400"/>
            <a:ext cx="8001000" cy="944563"/>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dirty="0">
                <a:solidFill>
                  <a:schemeClr val="accent2"/>
                </a:solidFill>
                <a:latin typeface="Arial Narrow" charset="0"/>
              </a:rPr>
              <a:t>A skier starts from rest at the top of frictionless hill whose </a:t>
            </a:r>
            <a:r>
              <a:rPr lang="en-US" sz="1800" dirty="0">
                <a:solidFill>
                  <a:srgbClr val="FF0000"/>
                </a:solidFill>
                <a:latin typeface="Arial Narrow" charset="0"/>
              </a:rPr>
              <a:t>vertical height </a:t>
            </a:r>
            <a:r>
              <a:rPr lang="en-US" sz="1800" dirty="0">
                <a:solidFill>
                  <a:schemeClr val="accent2"/>
                </a:solidFill>
                <a:latin typeface="Arial Narrow" charset="0"/>
              </a:rPr>
              <a:t>is </a:t>
            </a:r>
            <a:r>
              <a:rPr lang="en-US" sz="1800" dirty="0">
                <a:solidFill>
                  <a:srgbClr val="FF0000"/>
                </a:solidFill>
                <a:latin typeface="Arial Narrow" charset="0"/>
              </a:rPr>
              <a:t>20.0</a:t>
            </a:r>
            <a:r>
              <a:rPr lang="en-US" sz="1800" dirty="0">
                <a:solidFill>
                  <a:srgbClr val="FF0000"/>
                </a:solidFill>
                <a:latin typeface="Monotype Corsiva" charset="0"/>
              </a:rPr>
              <a:t>m</a:t>
            </a:r>
            <a:r>
              <a:rPr lang="en-US" sz="1800" dirty="0">
                <a:solidFill>
                  <a:schemeClr val="accent2"/>
                </a:solidFill>
                <a:latin typeface="Arial Narrow" charset="0"/>
              </a:rPr>
              <a:t> and the </a:t>
            </a:r>
            <a:r>
              <a:rPr lang="en-US" sz="1800" dirty="0">
                <a:solidFill>
                  <a:srgbClr val="FF0000"/>
                </a:solidFill>
                <a:latin typeface="Arial Narrow" charset="0"/>
              </a:rPr>
              <a:t>inclination angle</a:t>
            </a:r>
            <a:r>
              <a:rPr lang="en-US" sz="1800" dirty="0">
                <a:solidFill>
                  <a:schemeClr val="accent2"/>
                </a:solidFill>
                <a:latin typeface="Arial Narrow" charset="0"/>
              </a:rPr>
              <a:t> is </a:t>
            </a:r>
            <a:r>
              <a:rPr lang="en-US" sz="1800" dirty="0">
                <a:solidFill>
                  <a:srgbClr val="FF0000"/>
                </a:solidFill>
                <a:latin typeface="Arial Narrow" charset="0"/>
              </a:rPr>
              <a:t>20</a:t>
            </a:r>
            <a:r>
              <a:rPr lang="en-US" sz="1800" baseline="30000" dirty="0">
                <a:solidFill>
                  <a:srgbClr val="FF0000"/>
                </a:solidFill>
                <a:latin typeface="Arial Narrow" charset="0"/>
              </a:rPr>
              <a:t>o</a:t>
            </a:r>
            <a:r>
              <a:rPr lang="en-US" sz="1800" dirty="0">
                <a:solidFill>
                  <a:schemeClr val="accent2"/>
                </a:solidFill>
                <a:latin typeface="Arial Narrow" charset="0"/>
              </a:rPr>
              <a:t>.  Determine how far the skier can get on the snow at the bottom of the hill when the </a:t>
            </a:r>
            <a:r>
              <a:rPr lang="en-US" sz="1800" dirty="0">
                <a:solidFill>
                  <a:srgbClr val="FF0000"/>
                </a:solidFill>
                <a:latin typeface="Arial Narrow" charset="0"/>
              </a:rPr>
              <a:t>coefficient of kinetic friction </a:t>
            </a:r>
            <a:r>
              <a:rPr lang="en-US" sz="1800" dirty="0">
                <a:solidFill>
                  <a:schemeClr val="accent2"/>
                </a:solidFill>
                <a:latin typeface="Arial Narrow" charset="0"/>
              </a:rPr>
              <a:t>between the ski and the snow is </a:t>
            </a:r>
            <a:r>
              <a:rPr lang="en-US" sz="1800" dirty="0">
                <a:solidFill>
                  <a:srgbClr val="FF0000"/>
                </a:solidFill>
                <a:latin typeface="Arial Narrow" charset="0"/>
              </a:rPr>
              <a:t>0.210</a:t>
            </a:r>
            <a:r>
              <a:rPr lang="en-US" sz="1800" dirty="0">
                <a:solidFill>
                  <a:schemeClr val="accent2"/>
                </a:solidFill>
                <a:latin typeface="Arial Narrow" charset="0"/>
              </a:rPr>
              <a:t>.</a:t>
            </a:r>
          </a:p>
        </p:txBody>
      </p:sp>
      <p:graphicFrame>
        <p:nvGraphicFramePr>
          <p:cNvPr id="118788" name="Object 2"/>
          <p:cNvGraphicFramePr>
            <a:graphicFrameLocks noChangeAspect="1"/>
          </p:cNvGraphicFramePr>
          <p:nvPr/>
        </p:nvGraphicFramePr>
        <p:xfrm>
          <a:off x="6629400" y="2003425"/>
          <a:ext cx="630238" cy="280988"/>
        </p:xfrm>
        <a:graphic>
          <a:graphicData uri="http://schemas.openxmlformats.org/presentationml/2006/ole">
            <mc:AlternateContent xmlns:mc="http://schemas.openxmlformats.org/markup-compatibility/2006">
              <mc:Choice xmlns:v="urn:schemas-microsoft-com:vml" Requires="v">
                <p:oleObj spid="_x0000_s320577" name="Equation" r:id="rId3" imgW="393480" imgH="164880" progId="Equation.DSMT4">
                  <p:embed/>
                </p:oleObj>
              </mc:Choice>
              <mc:Fallback>
                <p:oleObj name="Equation" r:id="rId3" imgW="393480" imgH="164880" progId="Equation.DSMT4">
                  <p:embed/>
                  <p:pic>
                    <p:nvPicPr>
                      <p:cNvPr id="118788"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2003425"/>
                        <a:ext cx="630238" cy="280988"/>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8789" name="Text Box 5"/>
          <p:cNvSpPr txBox="1">
            <a:spLocks noChangeArrowheads="1"/>
          </p:cNvSpPr>
          <p:nvPr/>
        </p:nvSpPr>
        <p:spPr bwMode="auto">
          <a:xfrm>
            <a:off x="381000" y="3657600"/>
            <a:ext cx="3352800" cy="381000"/>
          </a:xfrm>
          <a:prstGeom prst="rect">
            <a:avLst/>
          </a:prstGeom>
          <a:solidFill>
            <a:srgbClr val="CCFFFF"/>
          </a:solidFill>
          <a:ln w="28575">
            <a:solidFill>
              <a:srgbClr val="990000"/>
            </a:solid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What does this mean in this problem?</a:t>
            </a:r>
          </a:p>
        </p:txBody>
      </p:sp>
      <p:sp>
        <p:nvSpPr>
          <p:cNvPr id="118790" name="Text Box 6"/>
          <p:cNvSpPr txBox="1">
            <a:spLocks noChangeArrowheads="1"/>
          </p:cNvSpPr>
          <p:nvPr/>
        </p:nvSpPr>
        <p:spPr bwMode="auto">
          <a:xfrm>
            <a:off x="1371600" y="2133600"/>
            <a:ext cx="1371600" cy="523220"/>
          </a:xfrm>
          <a:prstGeom prst="rect">
            <a:avLst/>
          </a:prstGeom>
          <a:solidFill>
            <a:srgbClr val="CCFFFF"/>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400" dirty="0">
                <a:solidFill>
                  <a:schemeClr val="accent2"/>
                </a:solidFill>
                <a:latin typeface="Arial Narrow" charset="0"/>
              </a:rPr>
              <a:t>Don’t we need to know the mass?</a:t>
            </a:r>
          </a:p>
        </p:txBody>
      </p:sp>
      <p:graphicFrame>
        <p:nvGraphicFramePr>
          <p:cNvPr id="118791" name="Object 3"/>
          <p:cNvGraphicFramePr>
            <a:graphicFrameLocks noChangeAspect="1"/>
          </p:cNvGraphicFramePr>
          <p:nvPr/>
        </p:nvGraphicFramePr>
        <p:xfrm>
          <a:off x="290513" y="4148138"/>
          <a:ext cx="2452687" cy="474662"/>
        </p:xfrm>
        <a:graphic>
          <a:graphicData uri="http://schemas.openxmlformats.org/presentationml/2006/ole">
            <mc:AlternateContent xmlns:mc="http://schemas.openxmlformats.org/markup-compatibility/2006">
              <mc:Choice xmlns:v="urn:schemas-microsoft-com:vml" Requires="v">
                <p:oleObj spid="_x0000_s320578" name="Equation" r:id="rId5" imgW="1015920" imgH="241200" progId="Equation.DSMT4">
                  <p:embed/>
                </p:oleObj>
              </mc:Choice>
              <mc:Fallback>
                <p:oleObj name="Equation" r:id="rId5" imgW="1015920" imgH="241200" progId="Equation.DSMT4">
                  <p:embed/>
                  <p:pic>
                    <p:nvPicPr>
                      <p:cNvPr id="118791"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0513" y="4148138"/>
                        <a:ext cx="2452687" cy="474662"/>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118792" name="Text Box 8"/>
          <p:cNvSpPr txBox="1">
            <a:spLocks noChangeArrowheads="1"/>
          </p:cNvSpPr>
          <p:nvPr/>
        </p:nvSpPr>
        <p:spPr bwMode="auto">
          <a:xfrm>
            <a:off x="2971800" y="1981200"/>
            <a:ext cx="3505200" cy="1219200"/>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Compute the speed at the bottom of the hill, using the mechanical energy conservation on the hill before friction starts working at the bottom</a:t>
            </a:r>
          </a:p>
        </p:txBody>
      </p:sp>
      <p:grpSp>
        <p:nvGrpSpPr>
          <p:cNvPr id="2" name="Group 9"/>
          <p:cNvGrpSpPr>
            <a:grpSpLocks/>
          </p:cNvGrpSpPr>
          <p:nvPr/>
        </p:nvGrpSpPr>
        <p:grpSpPr bwMode="auto">
          <a:xfrm>
            <a:off x="250825" y="2438400"/>
            <a:ext cx="2873375" cy="1090613"/>
            <a:chOff x="158" y="1392"/>
            <a:chExt cx="1954" cy="736"/>
          </a:xfrm>
        </p:grpSpPr>
        <p:sp>
          <p:nvSpPr>
            <p:cNvPr id="31778" name="AutoShape 10"/>
            <p:cNvSpPr>
              <a:spLocks noChangeArrowheads="1"/>
            </p:cNvSpPr>
            <p:nvPr/>
          </p:nvSpPr>
          <p:spPr bwMode="auto">
            <a:xfrm>
              <a:off x="720" y="1920"/>
              <a:ext cx="1392" cy="192"/>
            </a:xfrm>
            <a:prstGeom prst="wave">
              <a:avLst>
                <a:gd name="adj1" fmla="val 13005"/>
                <a:gd name="adj2" fmla="val 0"/>
              </a:avLst>
            </a:prstGeom>
            <a:solidFill>
              <a:srgbClr val="CCFFFF"/>
            </a:solidFill>
            <a:ln w="9525">
              <a:solidFill>
                <a:srgbClr val="CCFFFF"/>
              </a:solidFill>
              <a:round/>
              <a:headEnd/>
              <a:tailEnd/>
            </a:ln>
          </p:spPr>
          <p:txBody>
            <a:bodyPr wrap="none" anchor="ctr"/>
            <a:lstStyle/>
            <a:p>
              <a:endParaRPr lang="en-US"/>
            </a:p>
          </p:txBody>
        </p:sp>
        <p:sp>
          <p:nvSpPr>
            <p:cNvPr id="31779" name="AutoShape 11"/>
            <p:cNvSpPr>
              <a:spLocks noChangeArrowheads="1"/>
            </p:cNvSpPr>
            <p:nvPr/>
          </p:nvSpPr>
          <p:spPr bwMode="auto">
            <a:xfrm>
              <a:off x="432" y="1584"/>
              <a:ext cx="1056" cy="528"/>
            </a:xfrm>
            <a:prstGeom prst="rtTriangle">
              <a:avLst/>
            </a:prstGeom>
            <a:solidFill>
              <a:srgbClr val="CC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pic>
          <p:nvPicPr>
            <p:cNvPr id="31780" name="Picture 12" descr="pe01981_"/>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8" y="1392"/>
              <a:ext cx="362" cy="3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1781" name="Text Box 13"/>
            <p:cNvSpPr txBox="1">
              <a:spLocks noChangeArrowheads="1"/>
            </p:cNvSpPr>
            <p:nvPr/>
          </p:nvSpPr>
          <p:spPr bwMode="auto">
            <a:xfrm>
              <a:off x="158" y="1780"/>
              <a:ext cx="555" cy="2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600">
                  <a:solidFill>
                    <a:schemeClr val="accent2"/>
                  </a:solidFill>
                  <a:latin typeface="Monotype Corsiva" charset="0"/>
                </a:rPr>
                <a:t>h=20.0m</a:t>
              </a:r>
            </a:p>
          </p:txBody>
        </p:sp>
        <p:sp>
          <p:nvSpPr>
            <p:cNvPr id="31782" name="Arc 14"/>
            <p:cNvSpPr>
              <a:spLocks/>
            </p:cNvSpPr>
            <p:nvPr/>
          </p:nvSpPr>
          <p:spPr bwMode="auto">
            <a:xfrm flipH="1">
              <a:off x="1008" y="1920"/>
              <a:ext cx="48"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1"/>
                  </a:moveTo>
                  <a:cubicBezTo>
                    <a:pt x="11929" y="-1"/>
                    <a:pt x="21600" y="9670"/>
                    <a:pt x="21600" y="21600"/>
                  </a:cubicBezTo>
                </a:path>
                <a:path w="21600" h="21600" stroke="0" extrusionOk="0">
                  <a:moveTo>
                    <a:pt x="0" y="-1"/>
                  </a:moveTo>
                  <a:cubicBezTo>
                    <a:pt x="11929" y="-1"/>
                    <a:pt x="21600" y="9670"/>
                    <a:pt x="21600" y="21600"/>
                  </a:cubicBezTo>
                  <a:lnTo>
                    <a:pt x="0" y="21600"/>
                  </a:lnTo>
                  <a:close/>
                </a:path>
              </a:pathLst>
            </a:custGeom>
            <a:noFill/>
            <a:ln w="28575">
              <a:solidFill>
                <a:schemeClr val="accent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1783" name="Text Box 15"/>
            <p:cNvSpPr txBox="1">
              <a:spLocks noChangeArrowheads="1"/>
            </p:cNvSpPr>
            <p:nvPr/>
          </p:nvSpPr>
          <p:spPr bwMode="auto">
            <a:xfrm>
              <a:off x="659" y="1900"/>
              <a:ext cx="513" cy="2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600">
                  <a:solidFill>
                    <a:schemeClr val="accent2"/>
                  </a:solidFill>
                  <a:latin typeface="Monotype Corsiva" charset="0"/>
                </a:rPr>
                <a:t>θ=20</a:t>
              </a:r>
              <a:r>
                <a:rPr lang="en-US" sz="1600" baseline="30000">
                  <a:solidFill>
                    <a:schemeClr val="accent2"/>
                  </a:solidFill>
                  <a:latin typeface="Monotype Corsiva" charset="0"/>
                </a:rPr>
                <a:t>o</a:t>
              </a:r>
            </a:p>
          </p:txBody>
        </p:sp>
      </p:grpSp>
      <p:sp>
        <p:nvSpPr>
          <p:cNvPr id="118800" name="Text Box 16"/>
          <p:cNvSpPr txBox="1">
            <a:spLocks noChangeArrowheads="1"/>
          </p:cNvSpPr>
          <p:nvPr/>
        </p:nvSpPr>
        <p:spPr bwMode="auto">
          <a:xfrm>
            <a:off x="2133600" y="3276600"/>
            <a:ext cx="70104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The change of kinetic energy is the same as the work done by the kinetic friction. </a:t>
            </a:r>
          </a:p>
        </p:txBody>
      </p:sp>
      <p:sp>
        <p:nvSpPr>
          <p:cNvPr id="118801" name="Text Box 17"/>
          <p:cNvSpPr txBox="1">
            <a:spLocks noChangeArrowheads="1"/>
          </p:cNvSpPr>
          <p:nvPr/>
        </p:nvSpPr>
        <p:spPr bwMode="auto">
          <a:xfrm>
            <a:off x="3962400" y="3657600"/>
            <a:ext cx="5105400" cy="923330"/>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dirty="0">
                <a:solidFill>
                  <a:srgbClr val="FF0000"/>
                </a:solidFill>
                <a:latin typeface="Arial Narrow" charset="0"/>
              </a:rPr>
              <a:t>Since we are interested in the distance the skier can get to before stopping, the friction must do as much work as the available kinetic energy to take it all away. </a:t>
            </a:r>
          </a:p>
        </p:txBody>
      </p:sp>
      <p:graphicFrame>
        <p:nvGraphicFramePr>
          <p:cNvPr id="118802" name="Object 4"/>
          <p:cNvGraphicFramePr>
            <a:graphicFrameLocks noChangeAspect="1"/>
          </p:cNvGraphicFramePr>
          <p:nvPr/>
        </p:nvGraphicFramePr>
        <p:xfrm>
          <a:off x="1981200" y="4589463"/>
          <a:ext cx="1273175" cy="439737"/>
        </p:xfrm>
        <a:graphic>
          <a:graphicData uri="http://schemas.openxmlformats.org/presentationml/2006/ole">
            <mc:AlternateContent xmlns:mc="http://schemas.openxmlformats.org/markup-compatibility/2006">
              <mc:Choice xmlns:v="urn:schemas-microsoft-com:vml" Requires="v">
                <p:oleObj spid="_x0000_s320579" name="Equation" r:id="rId8" imgW="799920" imgH="228600" progId="Equation.DSMT4">
                  <p:embed/>
                </p:oleObj>
              </mc:Choice>
              <mc:Fallback>
                <p:oleObj name="Equation" r:id="rId8" imgW="799920" imgH="228600" progId="Equation.DSMT4">
                  <p:embed/>
                  <p:pic>
                    <p:nvPicPr>
                      <p:cNvPr id="118802"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81200" y="4589463"/>
                        <a:ext cx="1273175" cy="43973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pSp>
        <p:nvGrpSpPr>
          <p:cNvPr id="3" name="Group 19"/>
          <p:cNvGrpSpPr>
            <a:grpSpLocks/>
          </p:cNvGrpSpPr>
          <p:nvPr/>
        </p:nvGrpSpPr>
        <p:grpSpPr bwMode="auto">
          <a:xfrm>
            <a:off x="533400" y="4648200"/>
            <a:ext cx="1295400" cy="395288"/>
            <a:chOff x="2928" y="2679"/>
            <a:chExt cx="816" cy="249"/>
          </a:xfrm>
        </p:grpSpPr>
        <p:sp>
          <p:nvSpPr>
            <p:cNvPr id="31777" name="Text Box 20"/>
            <p:cNvSpPr txBox="1">
              <a:spLocks noChangeArrowheads="1"/>
            </p:cNvSpPr>
            <p:nvPr/>
          </p:nvSpPr>
          <p:spPr bwMode="auto">
            <a:xfrm>
              <a:off x="2928" y="2679"/>
              <a:ext cx="816" cy="249"/>
            </a:xfrm>
            <a:prstGeom prst="rect">
              <a:avLst/>
            </a:prstGeom>
            <a:solidFill>
              <a:srgbClr val="FFFFCC"/>
            </a:solidFill>
            <a:ln w="28575">
              <a:solidFill>
                <a:srgbClr val="990000"/>
              </a:solidFill>
              <a:miter lim="800000"/>
              <a:headEnd/>
              <a:tailEnd/>
            </a:ln>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800">
                  <a:solidFill>
                    <a:srgbClr val="FF0000"/>
                  </a:solidFill>
                  <a:latin typeface="Arial Narrow" charset="0"/>
                </a:rPr>
                <a:t>Since </a:t>
              </a:r>
            </a:p>
          </p:txBody>
        </p:sp>
        <p:graphicFrame>
          <p:nvGraphicFramePr>
            <p:cNvPr id="31761" name="Object 17"/>
            <p:cNvGraphicFramePr>
              <a:graphicFrameLocks noChangeAspect="1"/>
            </p:cNvGraphicFramePr>
            <p:nvPr/>
          </p:nvGraphicFramePr>
          <p:xfrm>
            <a:off x="3295" y="2711"/>
            <a:ext cx="418" cy="214"/>
          </p:xfrm>
          <a:graphic>
            <a:graphicData uri="http://schemas.openxmlformats.org/presentationml/2006/ole">
              <mc:AlternateContent xmlns:mc="http://schemas.openxmlformats.org/markup-compatibility/2006">
                <mc:Choice xmlns:v="urn:schemas-microsoft-com:vml" Requires="v">
                  <p:oleObj spid="_x0000_s320580" name="Equation" r:id="rId10" imgW="469800" imgH="241200" progId="Equation.DSMT4">
                    <p:embed/>
                  </p:oleObj>
                </mc:Choice>
                <mc:Fallback>
                  <p:oleObj name="Equation" r:id="rId10" imgW="469800" imgH="241200" progId="Equation.DSMT4">
                    <p:embed/>
                    <p:pic>
                      <p:nvPicPr>
                        <p:cNvPr id="31761" name="Object 1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295" y="2711"/>
                          <a:ext cx="418" cy="21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pSp>
      <p:sp>
        <p:nvSpPr>
          <p:cNvPr id="118806" name="Text Box 22"/>
          <p:cNvSpPr txBox="1">
            <a:spLocks noChangeArrowheads="1"/>
          </p:cNvSpPr>
          <p:nvPr/>
        </p:nvSpPr>
        <p:spPr bwMode="auto">
          <a:xfrm>
            <a:off x="5207988" y="5044059"/>
            <a:ext cx="3429000" cy="304800"/>
          </a:xfrm>
          <a:prstGeom prst="rect">
            <a:avLst/>
          </a:prstGeom>
          <a:solidFill>
            <a:srgbClr val="FFFF99"/>
          </a:solidFill>
          <a:ln>
            <a:noFill/>
          </a:ln>
          <a:extLs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400" dirty="0">
                <a:solidFill>
                  <a:schemeClr val="accent2"/>
                </a:solidFill>
                <a:latin typeface="Arial Narrow" charset="0"/>
              </a:rPr>
              <a:t>Well, it turns out we don’t need to know the mass. </a:t>
            </a:r>
          </a:p>
        </p:txBody>
      </p:sp>
      <p:sp>
        <p:nvSpPr>
          <p:cNvPr id="118807" name="Text Box 23"/>
          <p:cNvSpPr txBox="1">
            <a:spLocks noChangeArrowheads="1"/>
          </p:cNvSpPr>
          <p:nvPr/>
        </p:nvSpPr>
        <p:spPr bwMode="auto">
          <a:xfrm>
            <a:off x="5207988" y="5420407"/>
            <a:ext cx="1676400" cy="304800"/>
          </a:xfrm>
          <a:prstGeom prst="rect">
            <a:avLst/>
          </a:prstGeom>
          <a:solidFill>
            <a:srgbClr val="CCFFFF"/>
          </a:solidFill>
          <a:ln>
            <a:noFill/>
          </a:ln>
          <a:extLs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400" dirty="0">
                <a:solidFill>
                  <a:schemeClr val="accent2"/>
                </a:solidFill>
                <a:latin typeface="Arial Narrow" charset="0"/>
              </a:rPr>
              <a:t>What does this mean?</a:t>
            </a:r>
          </a:p>
        </p:txBody>
      </p:sp>
      <p:sp>
        <p:nvSpPr>
          <p:cNvPr id="118808" name="Text Box 24"/>
          <p:cNvSpPr txBox="1">
            <a:spLocks noChangeArrowheads="1"/>
          </p:cNvSpPr>
          <p:nvPr/>
        </p:nvSpPr>
        <p:spPr bwMode="auto">
          <a:xfrm>
            <a:off x="5207988" y="5796756"/>
            <a:ext cx="3810000" cy="523220"/>
          </a:xfrm>
          <a:prstGeom prst="rect">
            <a:avLst/>
          </a:prstGeom>
          <a:solidFill>
            <a:srgbClr val="FFFF99"/>
          </a:solidFill>
          <a:ln>
            <a:noFill/>
          </a:ln>
          <a:extLst>
            <a:ext uri="{91240B29-F687-4f45-9708-019B960494DF}">
              <a14:hiddenLine xmlns:a14="http://schemas.microsoft.com/office/drawing/2010/main" xmlns="" w="2857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400" dirty="0">
                <a:solidFill>
                  <a:schemeClr val="accent2"/>
                </a:solidFill>
                <a:latin typeface="Arial Narrow" charset="0"/>
              </a:rPr>
              <a:t>No matter how heavy the skier is he will get as far as anyone else has gotten starting from the same height.</a:t>
            </a:r>
          </a:p>
        </p:txBody>
      </p:sp>
      <p:graphicFrame>
        <p:nvGraphicFramePr>
          <p:cNvPr id="118809" name="Object 5"/>
          <p:cNvGraphicFramePr>
            <a:graphicFrameLocks noChangeAspect="1"/>
          </p:cNvGraphicFramePr>
          <p:nvPr/>
        </p:nvGraphicFramePr>
        <p:xfrm>
          <a:off x="1981200" y="4999038"/>
          <a:ext cx="1339850" cy="487362"/>
        </p:xfrm>
        <a:graphic>
          <a:graphicData uri="http://schemas.openxmlformats.org/presentationml/2006/ole">
            <mc:AlternateContent xmlns:mc="http://schemas.openxmlformats.org/markup-compatibility/2006">
              <mc:Choice xmlns:v="urn:schemas-microsoft-com:vml" Requires="v">
                <p:oleObj spid="_x0000_s320581" name="Equation" r:id="rId12" imgW="571320" imgH="228600" progId="Equation.3">
                  <p:embed/>
                </p:oleObj>
              </mc:Choice>
              <mc:Fallback>
                <p:oleObj name="Equation" r:id="rId12" imgW="571320" imgH="228600" progId="Equation.3">
                  <p:embed/>
                  <p:pic>
                    <p:nvPicPr>
                      <p:cNvPr id="118809" name="Object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981200" y="4999038"/>
                        <a:ext cx="1339850" cy="487362"/>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0" name="Object 6"/>
          <p:cNvGraphicFramePr>
            <a:graphicFrameLocks noChangeAspect="1"/>
          </p:cNvGraphicFramePr>
          <p:nvPr/>
        </p:nvGraphicFramePr>
        <p:xfrm>
          <a:off x="3429000" y="4999038"/>
          <a:ext cx="1219200" cy="487362"/>
        </p:xfrm>
        <a:graphic>
          <a:graphicData uri="http://schemas.openxmlformats.org/presentationml/2006/ole">
            <mc:AlternateContent xmlns:mc="http://schemas.openxmlformats.org/markup-compatibility/2006">
              <mc:Choice xmlns:v="urn:schemas-microsoft-com:vml" Requires="v">
                <p:oleObj spid="_x0000_s320582" name="Equation" r:id="rId14" imgW="520560" imgH="228600" progId="Equation.3">
                  <p:embed/>
                </p:oleObj>
              </mc:Choice>
              <mc:Fallback>
                <p:oleObj name="Equation" r:id="rId14" imgW="520560" imgH="228600" progId="Equation.3">
                  <p:embed/>
                  <p:pic>
                    <p:nvPicPr>
                      <p:cNvPr id="118810" name="Object 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429000" y="4999038"/>
                        <a:ext cx="1219200" cy="487362"/>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1" name="Object 7"/>
          <p:cNvGraphicFramePr>
            <a:graphicFrameLocks noChangeAspect="1"/>
          </p:cNvGraphicFramePr>
          <p:nvPr/>
        </p:nvGraphicFramePr>
        <p:xfrm>
          <a:off x="304800" y="5586413"/>
          <a:ext cx="990600" cy="577850"/>
        </p:xfrm>
        <a:graphic>
          <a:graphicData uri="http://schemas.openxmlformats.org/presentationml/2006/ole">
            <mc:AlternateContent xmlns:mc="http://schemas.openxmlformats.org/markup-compatibility/2006">
              <mc:Choice xmlns:v="urn:schemas-microsoft-com:vml" Requires="v">
                <p:oleObj spid="_x0000_s320583" name="Equation" r:id="rId16" imgW="672840" imgH="431640" progId="Equation.3">
                  <p:embed/>
                </p:oleObj>
              </mc:Choice>
              <mc:Fallback>
                <p:oleObj name="Equation" r:id="rId16" imgW="672840" imgH="431640" progId="Equation.3">
                  <p:embed/>
                  <p:pic>
                    <p:nvPicPr>
                      <p:cNvPr id="118811" name="Object 7"/>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04800" y="5586413"/>
                        <a:ext cx="990600" cy="5778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2" name="Object 8"/>
          <p:cNvGraphicFramePr>
            <a:graphicFrameLocks noChangeAspect="1"/>
          </p:cNvGraphicFramePr>
          <p:nvPr/>
        </p:nvGraphicFramePr>
        <p:xfrm>
          <a:off x="1295400" y="5410200"/>
          <a:ext cx="1158875" cy="773113"/>
        </p:xfrm>
        <a:graphic>
          <a:graphicData uri="http://schemas.openxmlformats.org/presentationml/2006/ole">
            <mc:AlternateContent xmlns:mc="http://schemas.openxmlformats.org/markup-compatibility/2006">
              <mc:Choice xmlns:v="urn:schemas-microsoft-com:vml" Requires="v">
                <p:oleObj spid="_x0000_s320584" name="Equation" r:id="rId18" imgW="558720" imgH="609480" progId="Equation.3">
                  <p:embed/>
                </p:oleObj>
              </mc:Choice>
              <mc:Fallback>
                <p:oleObj name="Equation" r:id="rId18" imgW="558720" imgH="609480" progId="Equation.3">
                  <p:embed/>
                  <p:pic>
                    <p:nvPicPr>
                      <p:cNvPr id="118812" name="Object 8"/>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295400" y="5410200"/>
                        <a:ext cx="1158875" cy="773113"/>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3" name="Object 9"/>
          <p:cNvGraphicFramePr>
            <a:graphicFrameLocks noChangeAspect="1"/>
          </p:cNvGraphicFramePr>
          <p:nvPr/>
        </p:nvGraphicFramePr>
        <p:xfrm>
          <a:off x="2438400" y="5572125"/>
          <a:ext cx="700088" cy="593725"/>
        </p:xfrm>
        <a:graphic>
          <a:graphicData uri="http://schemas.openxmlformats.org/presentationml/2006/ole">
            <mc:AlternateContent xmlns:mc="http://schemas.openxmlformats.org/markup-compatibility/2006">
              <mc:Choice xmlns:v="urn:schemas-microsoft-com:vml" Requires="v">
                <p:oleObj spid="_x0000_s320585" name="Equation" r:id="rId20" imgW="520560" imgH="457200" progId="Equation.3">
                  <p:embed/>
                </p:oleObj>
              </mc:Choice>
              <mc:Fallback>
                <p:oleObj name="Equation" r:id="rId20" imgW="520560" imgH="457200" progId="Equation.3">
                  <p:embed/>
                  <p:pic>
                    <p:nvPicPr>
                      <p:cNvPr id="118813" name="Object 9"/>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438400" y="5572125"/>
                        <a:ext cx="700088" cy="59372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4" name="Object 10"/>
          <p:cNvGraphicFramePr>
            <a:graphicFrameLocks noChangeAspect="1"/>
          </p:cNvGraphicFramePr>
          <p:nvPr/>
        </p:nvGraphicFramePr>
        <p:xfrm>
          <a:off x="3200400" y="5586413"/>
          <a:ext cx="1752600" cy="490537"/>
        </p:xfrm>
        <a:graphic>
          <a:graphicData uri="http://schemas.openxmlformats.org/presentationml/2006/ole">
            <mc:AlternateContent xmlns:mc="http://schemas.openxmlformats.org/markup-compatibility/2006">
              <mc:Choice xmlns:v="urn:schemas-microsoft-com:vml" Requires="v">
                <p:oleObj spid="_x0000_s320586" name="Equation" r:id="rId22" imgW="1638000" imgH="431640" progId="Equation.3">
                  <p:embed/>
                </p:oleObj>
              </mc:Choice>
              <mc:Fallback>
                <p:oleObj name="Equation" r:id="rId22" imgW="1638000" imgH="431640" progId="Equation.3">
                  <p:embed/>
                  <p:pic>
                    <p:nvPicPr>
                      <p:cNvPr id="118814" name="Object 10"/>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200400" y="5586413"/>
                        <a:ext cx="1752600" cy="49053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5" name="Object 11"/>
          <p:cNvGraphicFramePr>
            <a:graphicFrameLocks noChangeAspect="1"/>
          </p:cNvGraphicFramePr>
          <p:nvPr/>
        </p:nvGraphicFramePr>
        <p:xfrm>
          <a:off x="7848600" y="1778000"/>
          <a:ext cx="833438" cy="671513"/>
        </p:xfrm>
        <a:graphic>
          <a:graphicData uri="http://schemas.openxmlformats.org/presentationml/2006/ole">
            <mc:AlternateContent xmlns:mc="http://schemas.openxmlformats.org/markup-compatibility/2006">
              <mc:Choice xmlns:v="urn:schemas-microsoft-com:vml" Requires="v">
                <p:oleObj spid="_x0000_s320587" name="Equation" r:id="rId24" imgW="520560" imgH="393480" progId="Equation.3">
                  <p:embed/>
                </p:oleObj>
              </mc:Choice>
              <mc:Fallback>
                <p:oleObj name="Equation" r:id="rId24" imgW="520560" imgH="393480" progId="Equation.3">
                  <p:embed/>
                  <p:pic>
                    <p:nvPicPr>
                      <p:cNvPr id="118815" name="Object 11"/>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7848600" y="1778000"/>
                        <a:ext cx="833438" cy="671513"/>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6" name="Object 12"/>
          <p:cNvGraphicFramePr>
            <a:graphicFrameLocks noChangeAspect="1"/>
          </p:cNvGraphicFramePr>
          <p:nvPr/>
        </p:nvGraphicFramePr>
        <p:xfrm>
          <a:off x="6629400" y="2430463"/>
          <a:ext cx="1066800" cy="465137"/>
        </p:xfrm>
        <a:graphic>
          <a:graphicData uri="http://schemas.openxmlformats.org/presentationml/2006/ole">
            <mc:AlternateContent xmlns:mc="http://schemas.openxmlformats.org/markup-compatibility/2006">
              <mc:Choice xmlns:v="urn:schemas-microsoft-com:vml" Requires="v">
                <p:oleObj spid="_x0000_s320588" name="Equation" r:id="rId26" imgW="622080" imgH="253800" progId="Equation.3">
                  <p:embed/>
                </p:oleObj>
              </mc:Choice>
              <mc:Fallback>
                <p:oleObj name="Equation" r:id="rId26" imgW="622080" imgH="253800" progId="Equation.3">
                  <p:embed/>
                  <p:pic>
                    <p:nvPicPr>
                      <p:cNvPr id="118816" name="Object 12"/>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6629400" y="2430463"/>
                        <a:ext cx="1066800" cy="465137"/>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7" name="Object 13"/>
          <p:cNvGraphicFramePr>
            <a:graphicFrameLocks noChangeAspect="1"/>
          </p:cNvGraphicFramePr>
          <p:nvPr/>
        </p:nvGraphicFramePr>
        <p:xfrm>
          <a:off x="6629400" y="2951163"/>
          <a:ext cx="2514600" cy="336550"/>
        </p:xfrm>
        <a:graphic>
          <a:graphicData uri="http://schemas.openxmlformats.org/presentationml/2006/ole">
            <mc:AlternateContent xmlns:mc="http://schemas.openxmlformats.org/markup-compatibility/2006">
              <mc:Choice xmlns:v="urn:schemas-microsoft-com:vml" Requires="v">
                <p:oleObj spid="_x0000_s320589" name="Equation" r:id="rId28" imgW="1815840" imgH="228600" progId="Equation.3">
                  <p:embed/>
                </p:oleObj>
              </mc:Choice>
              <mc:Fallback>
                <p:oleObj name="Equation" r:id="rId28" imgW="1815840" imgH="228600" progId="Equation.3">
                  <p:embed/>
                  <p:pic>
                    <p:nvPicPr>
                      <p:cNvPr id="118817" name="Object 13"/>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6629400" y="2951163"/>
                        <a:ext cx="2514600" cy="3365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8" name="Object 14"/>
          <p:cNvGraphicFramePr>
            <a:graphicFrameLocks noChangeAspect="1"/>
          </p:cNvGraphicFramePr>
          <p:nvPr/>
        </p:nvGraphicFramePr>
        <p:xfrm>
          <a:off x="2798763" y="4159250"/>
          <a:ext cx="858837" cy="450850"/>
        </p:xfrm>
        <a:graphic>
          <a:graphicData uri="http://schemas.openxmlformats.org/presentationml/2006/ole">
            <mc:AlternateContent xmlns:mc="http://schemas.openxmlformats.org/markup-compatibility/2006">
              <mc:Choice xmlns:v="urn:schemas-microsoft-com:vml" Requires="v">
                <p:oleObj spid="_x0000_s320590" name="Equation" r:id="rId30" imgW="355320" imgH="228600" progId="Equation.DSMT4">
                  <p:embed/>
                </p:oleObj>
              </mc:Choice>
              <mc:Fallback>
                <p:oleObj name="Equation" r:id="rId30" imgW="355320" imgH="228600" progId="Equation.DSMT4">
                  <p:embed/>
                  <p:pic>
                    <p:nvPicPr>
                      <p:cNvPr id="118818" name="Object 14"/>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2798763" y="4159250"/>
                        <a:ext cx="858837" cy="450850"/>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19" name="Object 15"/>
          <p:cNvGraphicFramePr>
            <a:graphicFrameLocks noChangeAspect="1"/>
          </p:cNvGraphicFramePr>
          <p:nvPr/>
        </p:nvGraphicFramePr>
        <p:xfrm>
          <a:off x="3390900" y="4537075"/>
          <a:ext cx="1028700" cy="498475"/>
        </p:xfrm>
        <a:graphic>
          <a:graphicData uri="http://schemas.openxmlformats.org/presentationml/2006/ole">
            <mc:AlternateContent xmlns:mc="http://schemas.openxmlformats.org/markup-compatibility/2006">
              <mc:Choice xmlns:v="urn:schemas-microsoft-com:vml" Requires="v">
                <p:oleObj spid="_x0000_s320591" name="Equation" r:id="rId32" imgW="571320" imgH="228600" progId="Equation.DSMT4">
                  <p:embed/>
                </p:oleObj>
              </mc:Choice>
              <mc:Fallback>
                <p:oleObj name="Equation" r:id="rId32" imgW="571320" imgH="228600" progId="Equation.DSMT4">
                  <p:embed/>
                  <p:pic>
                    <p:nvPicPr>
                      <p:cNvPr id="118819" name="Object 15"/>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3390900" y="4537075"/>
                        <a:ext cx="1028700" cy="49847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118820" name="Object 16"/>
          <p:cNvGraphicFramePr>
            <a:graphicFrameLocks noChangeAspect="1"/>
          </p:cNvGraphicFramePr>
          <p:nvPr/>
        </p:nvGraphicFramePr>
        <p:xfrm>
          <a:off x="7264400" y="1981200"/>
          <a:ext cx="508000" cy="346075"/>
        </p:xfrm>
        <a:graphic>
          <a:graphicData uri="http://schemas.openxmlformats.org/presentationml/2006/ole">
            <mc:AlternateContent xmlns:mc="http://schemas.openxmlformats.org/markup-compatibility/2006">
              <mc:Choice xmlns:v="urn:schemas-microsoft-com:vml" Requires="v">
                <p:oleObj spid="_x0000_s320592" name="Equation" r:id="rId34" imgW="317160" imgH="203040" progId="Equation.DSMT4">
                  <p:embed/>
                </p:oleObj>
              </mc:Choice>
              <mc:Fallback>
                <p:oleObj name="Equation" r:id="rId34" imgW="317160" imgH="203040" progId="Equation.DSMT4">
                  <p:embed/>
                  <p:pic>
                    <p:nvPicPr>
                      <p:cNvPr id="118820" name="Object 16"/>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7264400" y="1981200"/>
                        <a:ext cx="508000" cy="346075"/>
                      </a:xfrm>
                      <a:prstGeom prst="rect">
                        <a:avLst/>
                      </a:prstGeom>
                      <a:noFill/>
                      <a:ln>
                        <a:noFill/>
                      </a:ln>
                      <a:effectLst/>
                      <a:extLst>
                        <a:ext uri="{909E8E84-426E-40dd-AFC4-6F175D3DCCD1}">
                          <a14:hiddenFill xmlns:a14="http://schemas.microsoft.com/office/drawing/2010/main" xmlns="">
                            <a:solidFill>
                              <a:srgbClr val="FFFF99"/>
                            </a:solidFill>
                          </a14:hiddenFill>
                        </a:ext>
                        <a:ext uri="{91240B29-F687-4f45-9708-019B960494DF}">
                          <a14:hiddenLine xmlns:a14="http://schemas.microsoft.com/office/drawing/2010/main" xmlns="" w="28575">
                            <a:solidFill>
                              <a:srgbClr val="0033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40" name="Text Box 17">
            <a:extLst>
              <a:ext uri="{FF2B5EF4-FFF2-40B4-BE49-F238E27FC236}">
                <a16:creationId xmlns:a16="http://schemas.microsoft.com/office/drawing/2014/main" id="{1D5D16A0-A8BE-C541-994A-1EA37E7DAE83}"/>
              </a:ext>
            </a:extLst>
          </p:cNvPr>
          <p:cNvSpPr txBox="1">
            <a:spLocks noChangeArrowheads="1"/>
          </p:cNvSpPr>
          <p:nvPr/>
        </p:nvSpPr>
        <p:spPr bwMode="auto">
          <a:xfrm>
            <a:off x="5207988" y="4633957"/>
            <a:ext cx="2039938" cy="338554"/>
          </a:xfrm>
          <a:prstGeom prst="rect">
            <a:avLst/>
          </a:prstGeom>
          <a:solidFill>
            <a:srgbClr val="FFFFCC"/>
          </a:solidFill>
          <a:ln w="28575">
            <a:solidFill>
              <a:srgbClr val="990000"/>
            </a:solid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spcBef>
                <a:spcPct val="20000"/>
              </a:spcBef>
            </a:pPr>
            <a:r>
              <a:rPr lang="en-US" sz="1600" dirty="0">
                <a:solidFill>
                  <a:srgbClr val="FF0000"/>
                </a:solidFill>
                <a:latin typeface="Arial Narrow" charset="0"/>
              </a:rPr>
              <a:t>We don’t know the mass!</a:t>
            </a:r>
          </a:p>
        </p:txBody>
      </p:sp>
    </p:spTree>
    <p:extLst>
      <p:ext uri="{BB962C8B-B14F-4D97-AF65-F5344CB8AC3E}">
        <p14:creationId xmlns:p14="http://schemas.microsoft.com/office/powerpoint/2010/main" val="2105691957"/>
      </p:ext>
    </p:extLst>
  </p:cSld>
  <p:clrMapOvr>
    <a:masterClrMapping/>
  </p:clrMapOvr>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54352</TotalTime>
  <Words>1375</Words>
  <Application>Microsoft Macintosh PowerPoint</Application>
  <PresentationFormat>On-screen Show (4:3)</PresentationFormat>
  <Paragraphs>158</Paragraphs>
  <Slides>9</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Arial</vt:lpstr>
      <vt:lpstr>Arial Narrow</vt:lpstr>
      <vt:lpstr>Monotype Corsiva</vt:lpstr>
      <vt:lpstr>Symbol</vt:lpstr>
      <vt:lpstr>Times New Roman</vt:lpstr>
      <vt:lpstr>phys1443-spring02</vt:lpstr>
      <vt:lpstr>Equation</vt:lpstr>
      <vt:lpstr>PHYS 1443 – Section 003 Lecture #14</vt:lpstr>
      <vt:lpstr>More Conservative and Non-conservative Forces</vt:lpstr>
      <vt:lpstr>Example for Potential Energy</vt:lpstr>
      <vt:lpstr>Elastic Potential Energy</vt:lpstr>
      <vt:lpstr>Conservation of Mechanical Energy</vt:lpstr>
      <vt:lpstr>Example </vt:lpstr>
      <vt:lpstr>Example </vt:lpstr>
      <vt:lpstr>Work Done by Non-conservative Force</vt:lpstr>
      <vt:lpstr>Example of Non-Conservative Force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Yu, Jaehoon</cp:lastModifiedBy>
  <cp:revision>1258</cp:revision>
  <dcterms:created xsi:type="dcterms:W3CDTF">2012-01-19T04:21:20Z</dcterms:created>
  <dcterms:modified xsi:type="dcterms:W3CDTF">2021-03-31T20:57:01Z</dcterms:modified>
</cp:coreProperties>
</file>