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91" r:id="rId2"/>
    <p:sldId id="335" r:id="rId3"/>
    <p:sldId id="678" r:id="rId4"/>
    <p:sldId id="679" r:id="rId5"/>
    <p:sldId id="680" r:id="rId6"/>
    <p:sldId id="681" r:id="rId7"/>
    <p:sldId id="682" r:id="rId8"/>
    <p:sldId id="685" r:id="rId9"/>
    <p:sldId id="686" r:id="rId10"/>
    <p:sldId id="687" r:id="rId11"/>
    <p:sldId id="719" r:id="rId12"/>
    <p:sldId id="691" r:id="rId13"/>
    <p:sldId id="692"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29"/>
    <p:restoredTop sz="94660"/>
  </p:normalViewPr>
  <p:slideViewPr>
    <p:cSldViewPr>
      <p:cViewPr varScale="1">
        <p:scale>
          <a:sx n="137" d="100"/>
          <a:sy n="137" d="100"/>
        </p:scale>
        <p:origin x="864"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5" Type="http://schemas.openxmlformats.org/officeDocument/2006/relationships/image" Target="../media/image91.emf"/><Relationship Id="rId4" Type="http://schemas.openxmlformats.org/officeDocument/2006/relationships/image" Target="../media/image90.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94.emf"/><Relationship Id="rId7" Type="http://schemas.openxmlformats.org/officeDocument/2006/relationships/image" Target="../media/image98.wmf"/><Relationship Id="rId2" Type="http://schemas.openxmlformats.org/officeDocument/2006/relationships/image" Target="../media/image93.emf"/><Relationship Id="rId1" Type="http://schemas.openxmlformats.org/officeDocument/2006/relationships/image" Target="../media/image92.emf"/><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wmf"/><Relationship Id="rId7" Type="http://schemas.openxmlformats.org/officeDocument/2006/relationships/image" Target="../media/image55.emf"/><Relationship Id="rId12" Type="http://schemas.openxmlformats.org/officeDocument/2006/relationships/image" Target="../media/image60.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e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6" Type="http://schemas.openxmlformats.org/officeDocument/2006/relationships/image" Target="../media/image78.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5,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5,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5,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5,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5,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5,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5,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5,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66.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61.bin"/><Relationship Id="rId21" Type="http://schemas.openxmlformats.org/officeDocument/2006/relationships/oleObject" Target="../embeddings/oleObject70.bin"/><Relationship Id="rId34" Type="http://schemas.openxmlformats.org/officeDocument/2006/relationships/image" Target="../media/image78.wmf"/><Relationship Id="rId7" Type="http://schemas.openxmlformats.org/officeDocument/2006/relationships/oleObject" Target="../embeddings/oleObject63.bin"/><Relationship Id="rId12" Type="http://schemas.openxmlformats.org/officeDocument/2006/relationships/image" Target="../media/image67.wmf"/><Relationship Id="rId17" Type="http://schemas.openxmlformats.org/officeDocument/2006/relationships/oleObject" Target="../embeddings/oleObject68.bin"/><Relationship Id="rId25" Type="http://schemas.openxmlformats.org/officeDocument/2006/relationships/oleObject" Target="../embeddings/oleObject72.bin"/><Relationship Id="rId33" Type="http://schemas.openxmlformats.org/officeDocument/2006/relationships/oleObject" Target="../embeddings/oleObject76.bin"/><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oleObject" Target="../embeddings/oleObject74.bin"/><Relationship Id="rId1" Type="http://schemas.openxmlformats.org/officeDocument/2006/relationships/vmlDrawing" Target="../drawings/vmlDrawing8.vml"/><Relationship Id="rId6" Type="http://schemas.openxmlformats.org/officeDocument/2006/relationships/image" Target="../media/image64.wmf"/><Relationship Id="rId11" Type="http://schemas.openxmlformats.org/officeDocument/2006/relationships/oleObject" Target="../embeddings/oleObject65.bin"/><Relationship Id="rId24" Type="http://schemas.openxmlformats.org/officeDocument/2006/relationships/image" Target="../media/image73.wmf"/><Relationship Id="rId32" Type="http://schemas.openxmlformats.org/officeDocument/2006/relationships/image" Target="../media/image77.wmf"/><Relationship Id="rId5" Type="http://schemas.openxmlformats.org/officeDocument/2006/relationships/oleObject" Target="../embeddings/oleObject62.bin"/><Relationship Id="rId15" Type="http://schemas.openxmlformats.org/officeDocument/2006/relationships/oleObject" Target="../embeddings/oleObject67.bin"/><Relationship Id="rId23" Type="http://schemas.openxmlformats.org/officeDocument/2006/relationships/oleObject" Target="../embeddings/oleObject71.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69.bin"/><Relationship Id="rId31" Type="http://schemas.openxmlformats.org/officeDocument/2006/relationships/oleObject" Target="../embeddings/oleObject75.bin"/><Relationship Id="rId4" Type="http://schemas.openxmlformats.org/officeDocument/2006/relationships/image" Target="../media/image63.wmf"/><Relationship Id="rId9" Type="http://schemas.openxmlformats.org/officeDocument/2006/relationships/oleObject" Target="../embeddings/oleObject64.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73.bin"/><Relationship Id="rId30" Type="http://schemas.openxmlformats.org/officeDocument/2006/relationships/image" Target="../media/image76.wmf"/><Relationship Id="rId8" Type="http://schemas.openxmlformats.org/officeDocument/2006/relationships/image" Target="../media/image65.wmf"/></Relationships>
</file>

<file path=ppt/slides/_rels/slide11.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oleObject" Target="../embeddings/oleObject82.bin"/><Relationship Id="rId18" Type="http://schemas.openxmlformats.org/officeDocument/2006/relationships/image" Target="../media/image86.e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3.e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85.emf"/><Relationship Id="rId1" Type="http://schemas.openxmlformats.org/officeDocument/2006/relationships/vmlDrawing" Target="../drawings/vmlDrawing9.vml"/><Relationship Id="rId6" Type="http://schemas.openxmlformats.org/officeDocument/2006/relationships/image" Target="../media/image80.e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oleObject" Target="../embeddings/oleObject83.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80.bin"/><Relationship Id="rId14" Type="http://schemas.openxmlformats.org/officeDocument/2006/relationships/image" Target="../media/image84.emf"/></Relationships>
</file>

<file path=ppt/slides/_rels/slide12.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9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8.e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90.emf"/><Relationship Id="rId4" Type="http://schemas.openxmlformats.org/officeDocument/2006/relationships/image" Target="../media/image87.emf"/><Relationship Id="rId9" Type="http://schemas.openxmlformats.org/officeDocument/2006/relationships/oleObject" Target="../embeddings/oleObject88.bin"/></Relationships>
</file>

<file path=ppt/slides/_rels/slide13.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oleObject" Target="../embeddings/oleObject95.bin"/><Relationship Id="rId18" Type="http://schemas.openxmlformats.org/officeDocument/2006/relationships/image" Target="../media/image99.e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96.emf"/><Relationship Id="rId17" Type="http://schemas.openxmlformats.org/officeDocument/2006/relationships/oleObject" Target="../embeddings/oleObject97.bin"/><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11.vml"/><Relationship Id="rId6" Type="http://schemas.openxmlformats.org/officeDocument/2006/relationships/image" Target="../media/image93.e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95.emf"/><Relationship Id="rId4" Type="http://schemas.openxmlformats.org/officeDocument/2006/relationships/image" Target="../media/image92.emf"/><Relationship Id="rId9" Type="http://schemas.openxmlformats.org/officeDocument/2006/relationships/oleObject" Target="../embeddings/oleObject93.bin"/><Relationship Id="rId14" Type="http://schemas.openxmlformats.org/officeDocument/2006/relationships/image" Target="../media/image97.emf"/></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wmf"/><Relationship Id="rId26"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7.wmf"/><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wmf"/><Relationship Id="rId32" Type="http://schemas.openxmlformats.org/officeDocument/2006/relationships/image" Target="../media/image16.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wmf"/><Relationship Id="rId36" Type="http://schemas.openxmlformats.org/officeDocument/2006/relationships/image" Target="../media/image18.wmf"/><Relationship Id="rId10" Type="http://schemas.openxmlformats.org/officeDocument/2006/relationships/image" Target="../media/image5.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oleObject" Target="../embeddings/oleObject13.bin"/><Relationship Id="rId30" Type="http://schemas.openxmlformats.org/officeDocument/2006/relationships/image" Target="../media/image15.wmf"/><Relationship Id="rId35" Type="http://schemas.openxmlformats.org/officeDocument/2006/relationships/oleObject" Target="../embeddings/oleObject17.bin"/><Relationship Id="rId8"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9.emf"/><Relationship Id="rId2" Type="http://schemas.openxmlformats.org/officeDocument/2006/relationships/slideLayout" Target="../slideLayouts/slideLayout2.xml"/><Relationship Id="rId16" Type="http://schemas.openxmlformats.org/officeDocument/2006/relationships/image" Target="../media/image31.emf"/><Relationship Id="rId1" Type="http://schemas.openxmlformats.org/officeDocument/2006/relationships/vmlDrawing" Target="../drawings/vmlDrawing4.vml"/><Relationship Id="rId6" Type="http://schemas.openxmlformats.org/officeDocument/2006/relationships/image" Target="../media/image26.e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28.wmf"/><Relationship Id="rId4" Type="http://schemas.openxmlformats.org/officeDocument/2006/relationships/image" Target="../media/image25.emf"/><Relationship Id="rId9" Type="http://schemas.openxmlformats.org/officeDocument/2006/relationships/oleObject" Target="../embeddings/oleObject26.bin"/><Relationship Id="rId14" Type="http://schemas.openxmlformats.org/officeDocument/2006/relationships/image" Target="../media/image30.emf"/></Relationships>
</file>

<file path=ppt/slides/_rels/slide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3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9.bin"/><Relationship Id="rId18" Type="http://schemas.openxmlformats.org/officeDocument/2006/relationships/image" Target="../media/image43.wmf"/><Relationship Id="rId26" Type="http://schemas.openxmlformats.org/officeDocument/2006/relationships/image" Target="../media/image47.wmf"/><Relationship Id="rId3" Type="http://schemas.openxmlformats.org/officeDocument/2006/relationships/oleObject" Target="../embeddings/oleObject34.bin"/><Relationship Id="rId21" Type="http://schemas.openxmlformats.org/officeDocument/2006/relationships/oleObject" Target="../embeddings/oleObject43.bin"/><Relationship Id="rId7" Type="http://schemas.openxmlformats.org/officeDocument/2006/relationships/oleObject" Target="../embeddings/oleObject36.bin"/><Relationship Id="rId12" Type="http://schemas.openxmlformats.org/officeDocument/2006/relationships/image" Target="../media/image40.wmf"/><Relationship Id="rId17" Type="http://schemas.openxmlformats.org/officeDocument/2006/relationships/oleObject" Target="../embeddings/oleObject41.bin"/><Relationship Id="rId25"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6.vml"/><Relationship Id="rId6" Type="http://schemas.openxmlformats.org/officeDocument/2006/relationships/image" Target="../media/image37.wmf"/><Relationship Id="rId11" Type="http://schemas.openxmlformats.org/officeDocument/2006/relationships/oleObject" Target="../embeddings/oleObject38.bin"/><Relationship Id="rId24" Type="http://schemas.openxmlformats.org/officeDocument/2006/relationships/image" Target="../media/image46.wmf"/><Relationship Id="rId5" Type="http://schemas.openxmlformats.org/officeDocument/2006/relationships/oleObject" Target="../embeddings/oleObject35.bin"/><Relationship Id="rId15" Type="http://schemas.openxmlformats.org/officeDocument/2006/relationships/oleObject" Target="../embeddings/oleObject40.bin"/><Relationship Id="rId23" Type="http://schemas.openxmlformats.org/officeDocument/2006/relationships/oleObject" Target="../embeddings/oleObject44.bin"/><Relationship Id="rId28" Type="http://schemas.openxmlformats.org/officeDocument/2006/relationships/image" Target="../media/image48.wmf"/><Relationship Id="rId10" Type="http://schemas.openxmlformats.org/officeDocument/2006/relationships/image" Target="../media/image39.wmf"/><Relationship Id="rId19" Type="http://schemas.openxmlformats.org/officeDocument/2006/relationships/oleObject" Target="../embeddings/oleObject42.bin"/><Relationship Id="rId4" Type="http://schemas.openxmlformats.org/officeDocument/2006/relationships/image" Target="../media/image36.wmf"/><Relationship Id="rId9" Type="http://schemas.openxmlformats.org/officeDocument/2006/relationships/oleObject" Target="../embeddings/oleObject37.bin"/><Relationship Id="rId14" Type="http://schemas.openxmlformats.org/officeDocument/2006/relationships/image" Target="../media/image41.wmf"/><Relationship Id="rId22" Type="http://schemas.openxmlformats.org/officeDocument/2006/relationships/image" Target="../media/image45.wmf"/><Relationship Id="rId27"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52.bin"/><Relationship Id="rId18" Type="http://schemas.openxmlformats.org/officeDocument/2006/relationships/image" Target="../media/image56.emf"/><Relationship Id="rId26" Type="http://schemas.openxmlformats.org/officeDocument/2006/relationships/image" Target="../media/image60.w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3.wmf"/><Relationship Id="rId17" Type="http://schemas.openxmlformats.org/officeDocument/2006/relationships/oleObject" Target="../embeddings/oleObject54.bin"/><Relationship Id="rId25"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55.emf"/><Relationship Id="rId20" Type="http://schemas.openxmlformats.org/officeDocument/2006/relationships/image" Target="../media/image57.wmf"/><Relationship Id="rId29" Type="http://schemas.openxmlformats.org/officeDocument/2006/relationships/oleObject" Target="../embeddings/oleObject60.bin"/><Relationship Id="rId1" Type="http://schemas.openxmlformats.org/officeDocument/2006/relationships/vmlDrawing" Target="../drawings/vmlDrawing7.vml"/><Relationship Id="rId6" Type="http://schemas.openxmlformats.org/officeDocument/2006/relationships/image" Target="../media/image50.wmf"/><Relationship Id="rId11" Type="http://schemas.openxmlformats.org/officeDocument/2006/relationships/oleObject" Target="../embeddings/oleObject51.bin"/><Relationship Id="rId24" Type="http://schemas.openxmlformats.org/officeDocument/2006/relationships/image" Target="../media/image59.e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28" Type="http://schemas.openxmlformats.org/officeDocument/2006/relationships/image" Target="../media/image61.wmf"/><Relationship Id="rId10" Type="http://schemas.openxmlformats.org/officeDocument/2006/relationships/image" Target="../media/image52.wmf"/><Relationship Id="rId19" Type="http://schemas.openxmlformats.org/officeDocument/2006/relationships/oleObject" Target="../embeddings/oleObject55.bin"/><Relationship Id="rId4" Type="http://schemas.openxmlformats.org/officeDocument/2006/relationships/image" Target="../media/image49.wmf"/><Relationship Id="rId9" Type="http://schemas.openxmlformats.org/officeDocument/2006/relationships/oleObject" Target="../embeddings/oleObject50.bin"/><Relationship Id="rId14" Type="http://schemas.openxmlformats.org/officeDocument/2006/relationships/image" Target="../media/image54.wmf"/><Relationship Id="rId22" Type="http://schemas.openxmlformats.org/officeDocument/2006/relationships/image" Target="../media/image58.wmf"/><Relationship Id="rId27" Type="http://schemas.openxmlformats.org/officeDocument/2006/relationships/oleObject" Target="../embeddings/oleObject59.bin"/><Relationship Id="rId30" Type="http://schemas.openxmlformats.org/officeDocument/2006/relationships/image" Target="../media/image6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5,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#15</a:t>
            </a:r>
          </a:p>
        </p:txBody>
      </p:sp>
      <p:sp>
        <p:nvSpPr>
          <p:cNvPr id="18438" name="Text Box 4"/>
          <p:cNvSpPr txBox="1">
            <a:spLocks noChangeArrowheads="1"/>
          </p:cNvSpPr>
          <p:nvPr/>
        </p:nvSpPr>
        <p:spPr bwMode="auto">
          <a:xfrm>
            <a:off x="3082552" y="1531203"/>
            <a:ext cx="26709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5,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162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a:solidFill>
                  <a:schemeClr val="accent2"/>
                </a:solidFill>
                <a:latin typeface="Arial Narrow" pitchFamily="-84" charset="0"/>
              </a:rPr>
              <a:t>CH6: Work and Energy </a:t>
            </a:r>
          </a:p>
          <a:p>
            <a:pPr marL="914400" lvl="1" indent="-457200">
              <a:spcBef>
                <a:spcPct val="20000"/>
              </a:spcBef>
              <a:buFont typeface="Arial"/>
              <a:buChar char="•"/>
            </a:pPr>
            <a:r>
              <a:rPr lang="en-US" sz="2000" dirty="0">
                <a:solidFill>
                  <a:srgbClr val="CC00CC"/>
                </a:solidFill>
                <a:latin typeface="Arial Narrow" charset="0"/>
              </a:rPr>
              <a:t>Conservative Force-Potential Energy Relationship</a:t>
            </a:r>
          </a:p>
          <a:p>
            <a:pPr marL="914400" lvl="1" indent="-457200">
              <a:spcBef>
                <a:spcPct val="20000"/>
              </a:spcBef>
              <a:buFont typeface="Arial"/>
              <a:buChar char="•"/>
            </a:pPr>
            <a:r>
              <a:rPr lang="en-US" sz="2000" dirty="0">
                <a:solidFill>
                  <a:srgbClr val="CC00CC"/>
                </a:solidFill>
                <a:latin typeface="Arial Narrow" charset="0"/>
              </a:rPr>
              <a:t>Energy Diagram</a:t>
            </a:r>
          </a:p>
          <a:p>
            <a:pPr marL="914400" lvl="1" indent="-457200">
              <a:spcBef>
                <a:spcPct val="20000"/>
              </a:spcBef>
              <a:buFont typeface="Arial"/>
              <a:buChar char="•"/>
            </a:pPr>
            <a:r>
              <a:rPr lang="en-US" sz="2000" dirty="0">
                <a:solidFill>
                  <a:srgbClr val="CC00CC"/>
                </a:solidFill>
                <a:latin typeface="Arial Narrow" charset="0"/>
              </a:rPr>
              <a:t>Universal Gravitational Field</a:t>
            </a:r>
          </a:p>
          <a:p>
            <a:pPr marL="914400" lvl="1" indent="-457200">
              <a:spcBef>
                <a:spcPct val="20000"/>
              </a:spcBef>
              <a:buFont typeface="Arial"/>
              <a:buChar char="•"/>
            </a:pPr>
            <a:r>
              <a:rPr lang="en-US" sz="2000" dirty="0">
                <a:solidFill>
                  <a:srgbClr val="CC00CC"/>
                </a:solidFill>
                <a:latin typeface="Arial Narrow" charset="0"/>
              </a:rPr>
              <a:t>General Gravitational Potential Energy</a:t>
            </a:r>
          </a:p>
          <a:p>
            <a:pPr marL="914400" lvl="1" indent="-457200">
              <a:spcBef>
                <a:spcPct val="20000"/>
              </a:spcBef>
              <a:buFont typeface="Arial"/>
              <a:buChar char="•"/>
            </a:pPr>
            <a:r>
              <a:rPr lang="en-US" sz="2000" dirty="0">
                <a:solidFill>
                  <a:srgbClr val="CC00CC"/>
                </a:solidFill>
                <a:latin typeface="Arial Narrow" charset="0"/>
              </a:rPr>
              <a:t>Power</a:t>
            </a:r>
          </a:p>
          <a:p>
            <a:pPr marL="609600" indent="-609600">
              <a:spcBef>
                <a:spcPct val="20000"/>
              </a:spcBef>
              <a:buFontTx/>
              <a:buChar char="•"/>
            </a:pPr>
            <a:r>
              <a:rPr lang="en-US" dirty="0">
                <a:solidFill>
                  <a:schemeClr val="accent2"/>
                </a:solidFill>
                <a:latin typeface="Arial Narrow" pitchFamily="-84" charset="0"/>
              </a:rPr>
              <a:t>CH7: Linear Momentum</a:t>
            </a:r>
          </a:p>
          <a:p>
            <a:pPr marL="914400" lvl="1" indent="-457200">
              <a:spcBef>
                <a:spcPct val="20000"/>
              </a:spcBef>
              <a:buFont typeface="Arial"/>
              <a:buChar char="•"/>
            </a:pPr>
            <a:r>
              <a:rPr lang="en-US" sz="2000" dirty="0">
                <a:solidFill>
                  <a:srgbClr val="CC00CC"/>
                </a:solidFill>
                <a:latin typeface="Arial Narrow" charset="0"/>
              </a:rPr>
              <a:t>Linear Momentum and Force</a:t>
            </a:r>
          </a:p>
          <a:p>
            <a:pPr marL="914400" lvl="1" indent="-457200">
              <a:spcBef>
                <a:spcPct val="20000"/>
              </a:spcBef>
              <a:buFont typeface="Arial"/>
              <a:buChar char="•"/>
            </a:pPr>
            <a:r>
              <a:rPr lang="en-US" sz="2000" dirty="0">
                <a:solidFill>
                  <a:srgbClr val="CC00CC"/>
                </a:solidFill>
                <a:latin typeface="Arial Narrow" charset="0"/>
              </a:rPr>
              <a:t>Conservative of Linear Momentum</a:t>
            </a:r>
          </a:p>
        </p:txBody>
      </p:sp>
      <p:sp>
        <p:nvSpPr>
          <p:cNvPr id="8" name="Text Box 11">
            <a:extLst>
              <a:ext uri="{FF2B5EF4-FFF2-40B4-BE49-F238E27FC236}">
                <a16:creationId xmlns:a16="http://schemas.microsoft.com/office/drawing/2014/main" id="{EA64F4D4-4267-4F48-AFC1-89073A1CE2CA}"/>
              </a:ext>
            </a:extLst>
          </p:cNvPr>
          <p:cNvSpPr txBox="1">
            <a:spLocks noChangeArrowheads="1"/>
          </p:cNvSpPr>
          <p:nvPr/>
        </p:nvSpPr>
        <p:spPr bwMode="auto">
          <a:xfrm>
            <a:off x="986728" y="5749413"/>
            <a:ext cx="7575664"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#9, due 11pm, Tuesday, April 27!!</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4"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9715"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16"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D4F88E-4A34-564E-AC00-70A6CC09C010}"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9717"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129027" name="Text Box 3"/>
          <p:cNvSpPr txBox="1">
            <a:spLocks noChangeArrowheads="1"/>
          </p:cNvSpPr>
          <p:nvPr/>
        </p:nvSpPr>
        <p:spPr bwMode="auto">
          <a:xfrm>
            <a:off x="762000" y="809625"/>
            <a:ext cx="7467600" cy="523220"/>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Monotype Corsiva" charset="0"/>
              </a:rPr>
              <a:t>Automobile used only 13% of its fuel to propel the vehicle.  </a:t>
            </a:r>
            <a:endParaRPr lang="en-US" sz="2800" dirty="0">
              <a:solidFill>
                <a:schemeClr val="accent2"/>
              </a:solidFill>
              <a:latin typeface="Arial Narrow" charset="0"/>
            </a:endParaRPr>
          </a:p>
        </p:txBody>
      </p:sp>
      <p:sp>
        <p:nvSpPr>
          <p:cNvPr id="129028"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129029" name="Text Box 5"/>
          <p:cNvSpPr txBox="1">
            <a:spLocks noChangeArrowheads="1"/>
          </p:cNvSpPr>
          <p:nvPr/>
        </p:nvSpPr>
        <p:spPr bwMode="auto">
          <a:xfrm>
            <a:off x="533400" y="30480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vehicle, like air resistance and road friction to tire, etc</a:t>
            </a:r>
          </a:p>
        </p:txBody>
      </p:sp>
      <p:sp>
        <p:nvSpPr>
          <p:cNvPr id="129030"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Two frictional forces involved in moving vehicles</a:t>
            </a:r>
          </a:p>
        </p:txBody>
      </p:sp>
      <p:graphicFrame>
        <p:nvGraphicFramePr>
          <p:cNvPr id="129031" name="Object 7"/>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322033" name="Equation" r:id="rId3" imgW="266400" imgH="164880" progId="Equation.DSMT4">
                  <p:embed/>
                </p:oleObj>
              </mc:Choice>
              <mc:Fallback>
                <p:oleObj name="Equation" r:id="rId3" imgW="266400" imgH="164880" progId="Equation.DSMT4">
                  <p:embed/>
                  <p:pic>
                    <p:nvPicPr>
                      <p:cNvPr id="12903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2" name="Object 8"/>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322034" name="Equation" r:id="rId5" imgW="888840" imgH="228600" progId="Equation.DSMT4">
                  <p:embed/>
                </p:oleObj>
              </mc:Choice>
              <mc:Fallback>
                <p:oleObj name="Equation" r:id="rId5" imgW="888840" imgH="228600" progId="Equation.DSMT4">
                  <p:embed/>
                  <p:pic>
                    <p:nvPicPr>
                      <p:cNvPr id="12903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3"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a:solidFill>
                  <a:srgbClr val="FF0000"/>
                </a:solidFill>
                <a:latin typeface="Symbol" charset="0"/>
              </a:rPr>
              <a:t>μ</a:t>
            </a:r>
            <a:r>
              <a:rPr lang="en-US" sz="1800" dirty="0">
                <a:solidFill>
                  <a:srgbClr val="FF0000"/>
                </a:solidFill>
                <a:latin typeface="Monotype Corsiva" charset="0"/>
              </a:rPr>
              <a:t>=0.016</a:t>
            </a:r>
          </a:p>
        </p:txBody>
      </p:sp>
      <p:sp>
        <p:nvSpPr>
          <p:cNvPr id="129034" name="Text Box 10"/>
          <p:cNvSpPr txBox="1">
            <a:spLocks noChangeArrowheads="1"/>
          </p:cNvSpPr>
          <p:nvPr/>
        </p:nvSpPr>
        <p:spPr bwMode="auto">
          <a:xfrm>
            <a:off x="5257800" y="1555750"/>
            <a:ext cx="33528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16% in friction in mechanical parts</a:t>
            </a:r>
          </a:p>
        </p:txBody>
      </p:sp>
      <p:sp>
        <p:nvSpPr>
          <p:cNvPr id="129035" name="Text Box 11"/>
          <p:cNvSpPr txBox="1">
            <a:spLocks noChangeArrowheads="1"/>
          </p:cNvSpPr>
          <p:nvPr/>
        </p:nvSpPr>
        <p:spPr bwMode="auto">
          <a:xfrm>
            <a:off x="5257800" y="2089150"/>
            <a:ext cx="3352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4% in operating other crucial parts such as oil and fuel pumps, etc</a:t>
            </a:r>
          </a:p>
        </p:txBody>
      </p:sp>
      <p:sp>
        <p:nvSpPr>
          <p:cNvPr id="129036"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129037" name="Object 13"/>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322035" name="Equation" r:id="rId7" imgW="291960" imgH="228600" progId="Equation.DSMT4">
                  <p:embed/>
                </p:oleObj>
              </mc:Choice>
              <mc:Fallback>
                <p:oleObj name="Equation" r:id="rId7" imgW="291960" imgH="228600" progId="Equation.DSMT4">
                  <p:embed/>
                  <p:pic>
                    <p:nvPicPr>
                      <p:cNvPr id="12903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38" name="Object 14"/>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322036" name="Equation" r:id="rId9" imgW="1028520" imgH="393480" progId="Equation.DSMT4">
                  <p:embed/>
                </p:oleObj>
              </mc:Choice>
              <mc:Fallback>
                <p:oleObj name="Equation" r:id="rId9" imgW="1028520" imgH="393480" progId="Equation.DSMT4">
                  <p:embed/>
                  <p:pic>
                    <p:nvPicPr>
                      <p:cNvPr id="12903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39"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129040" name="Text Box 16"/>
          <p:cNvSpPr txBox="1">
            <a:spLocks noChangeArrowheads="1"/>
          </p:cNvSpPr>
          <p:nvPr/>
        </p:nvSpPr>
        <p:spPr bwMode="auto">
          <a:xfrm>
            <a:off x="381000" y="53340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power to keep speed v=26.8m/s=60mi/h</a:t>
            </a:r>
          </a:p>
        </p:txBody>
      </p:sp>
      <p:sp>
        <p:nvSpPr>
          <p:cNvPr id="129041" name="Text Box 17"/>
          <p:cNvSpPr txBox="1">
            <a:spLocks noChangeArrowheads="1"/>
          </p:cNvSpPr>
          <p:nvPr/>
        </p:nvSpPr>
        <p:spPr bwMode="auto">
          <a:xfrm>
            <a:off x="381000" y="57769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129042" name="Object 18"/>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322037" name="Equation" r:id="rId11" imgW="291960" imgH="228600" progId="Equation.DSMT4">
                  <p:embed/>
                </p:oleObj>
              </mc:Choice>
              <mc:Fallback>
                <p:oleObj name="Equation" r:id="rId11" imgW="291960" imgH="228600" progId="Equation.DSMT4">
                  <p:embed/>
                  <p:pic>
                    <p:nvPicPr>
                      <p:cNvPr id="129042"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3" name="Object 19"/>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322038" name="Equation" r:id="rId13" imgW="2082600" imgH="228600" progId="Equation.3">
                  <p:embed/>
                </p:oleObj>
              </mc:Choice>
              <mc:Fallback>
                <p:oleObj name="Equation" r:id="rId13" imgW="2082600" imgH="228600" progId="Equation.3">
                  <p:embed/>
                  <p:pic>
                    <p:nvPicPr>
                      <p:cNvPr id="129043"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4" name="Object 20"/>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322039" name="Equation" r:id="rId15" imgW="596880" imgH="203040" progId="Equation.DSMT4">
                  <p:embed/>
                </p:oleObj>
              </mc:Choice>
              <mc:Fallback>
                <p:oleObj name="Equation" r:id="rId15" imgW="596880" imgH="203040" progId="Equation.DSMT4">
                  <p:embed/>
                  <p:pic>
                    <p:nvPicPr>
                      <p:cNvPr id="129044"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5" name="Object 21"/>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322040" name="Equation" r:id="rId17" imgW="1193760" imgH="203040" progId="Equation.DSMT4">
                  <p:embed/>
                </p:oleObj>
              </mc:Choice>
              <mc:Fallback>
                <p:oleObj name="Equation" r:id="rId17" imgW="1193760" imgH="203040" progId="Equation.DSMT4">
                  <p:embed/>
                  <p:pic>
                    <p:nvPicPr>
                      <p:cNvPr id="129045"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6" name="Object 22"/>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322041" name="Equation" r:id="rId19" imgW="342720" imgH="228600" progId="Equation.DSMT4">
                  <p:embed/>
                </p:oleObj>
              </mc:Choice>
              <mc:Fallback>
                <p:oleObj name="Equation" r:id="rId19" imgW="342720" imgH="228600" progId="Equation.DSMT4">
                  <p:embed/>
                  <p:pic>
                    <p:nvPicPr>
                      <p:cNvPr id="129046"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7" name="Object 23"/>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322042" name="Equation" r:id="rId21" imgW="1460160" imgH="253800" progId="Equation.DSMT4">
                  <p:embed/>
                </p:oleObj>
              </mc:Choice>
              <mc:Fallback>
                <p:oleObj name="Equation" r:id="rId21" imgW="1460160" imgH="253800" progId="Equation.DSMT4">
                  <p:embed/>
                  <p:pic>
                    <p:nvPicPr>
                      <p:cNvPr id="129047" name="Object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8" name="Object 24"/>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322043" name="Equation" r:id="rId23" imgW="355320" imgH="228600" progId="Equation.DSMT4">
                  <p:embed/>
                </p:oleObj>
              </mc:Choice>
              <mc:Fallback>
                <p:oleObj name="Equation" r:id="rId23" imgW="355320" imgH="228600" progId="Equation.DSMT4">
                  <p:embed/>
                  <p:pic>
                    <p:nvPicPr>
                      <p:cNvPr id="129048" name="Object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49" name="Object 25"/>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322044" name="Equation" r:id="rId25" imgW="1371600" imgH="253800" progId="Equation.DSMT4">
                  <p:embed/>
                </p:oleObj>
              </mc:Choice>
              <mc:Fallback>
                <p:oleObj name="Equation" r:id="rId25" imgW="1371600" imgH="253800" progId="Equation.DSMT4">
                  <p:embed/>
                  <p:pic>
                    <p:nvPicPr>
                      <p:cNvPr id="129049" name="Object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0" name="Object 26"/>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322045" name="Equation" r:id="rId27" imgW="888840" imgH="203040" progId="Equation.DSMT4">
                  <p:embed/>
                </p:oleObj>
              </mc:Choice>
              <mc:Fallback>
                <p:oleObj name="Equation" r:id="rId27" imgW="888840" imgH="203040" progId="Equation.DSMT4">
                  <p:embed/>
                  <p:pic>
                    <p:nvPicPr>
                      <p:cNvPr id="129050" name="Object 2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051"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129052" name="Object 28"/>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322046" name="Equation" r:id="rId29" imgW="291960" imgH="228600" progId="Equation.DSMT4">
                  <p:embed/>
                </p:oleObj>
              </mc:Choice>
              <mc:Fallback>
                <p:oleObj name="Equation" r:id="rId29" imgW="291960" imgH="228600" progId="Equation.DSMT4">
                  <p:embed/>
                  <p:pic>
                    <p:nvPicPr>
                      <p:cNvPr id="129052" name="Object 2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3" name="Object 29"/>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322047" name="Equation" r:id="rId31" imgW="177480" imgH="228600" progId="Equation.DSMT4">
                  <p:embed/>
                </p:oleObj>
              </mc:Choice>
              <mc:Fallback>
                <p:oleObj name="Equation" r:id="rId31" imgW="177480" imgH="228600" progId="Equation.DSMT4">
                  <p:embed/>
                  <p:pic>
                    <p:nvPicPr>
                      <p:cNvPr id="129053" name="Object 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9054" name="Object 30"/>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322048" name="Equation" r:id="rId33" imgW="1841400" imgH="393480" progId="Equation.DSMT4">
                  <p:embed/>
                </p:oleObj>
              </mc:Choice>
              <mc:Fallback>
                <p:oleObj name="Equation" r:id="rId33" imgW="1841400" imgH="393480" progId="Equation.DSMT4">
                  <p:embed/>
                  <p:pic>
                    <p:nvPicPr>
                      <p:cNvPr id="129054" name="Object 3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64092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endParaRPr lang="en-US" altLang="ko-KR" sz="1400">
              <a:solidFill>
                <a:srgbClr val="FF0066"/>
              </a:solidFill>
              <a:latin typeface="Arial Narrow" charset="0"/>
              <a:ea typeface="Gulim" charset="0"/>
              <a:cs typeface="Gulim" charset="0"/>
            </a:endParaRPr>
          </a:p>
        </p:txBody>
      </p:sp>
      <p:sp>
        <p:nvSpPr>
          <p:cNvPr id="2253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4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D07D-E0B9-6846-B1DA-EEF6F7250FB4}"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755714" name="Rectangle 2"/>
          <p:cNvSpPr>
            <a:spLocks noChangeArrowheads="1"/>
          </p:cNvSpPr>
          <p:nvPr/>
        </p:nvSpPr>
        <p:spPr bwMode="auto">
          <a:xfrm>
            <a:off x="7010400" y="2971800"/>
            <a:ext cx="1524000" cy="685800"/>
          </a:xfrm>
          <a:prstGeom prst="rect">
            <a:avLst/>
          </a:prstGeom>
          <a:solidFill>
            <a:srgbClr val="FFFFCC"/>
          </a:solidFill>
          <a:ln w="28575">
            <a:solidFill>
              <a:srgbClr val="A50021"/>
            </a:solidFill>
            <a:miter lim="800000"/>
            <a:headEnd/>
            <a:tailEnd/>
          </a:ln>
        </p:spPr>
        <p:txBody>
          <a:bodyPr wrap="square" anchor="ctr">
            <a:spAutoFit/>
          </a:bodyPr>
          <a:lstStyle/>
          <a:p>
            <a:endParaRPr lang="en-US"/>
          </a:p>
        </p:txBody>
      </p:sp>
      <p:sp>
        <p:nvSpPr>
          <p:cNvPr id="22542" name="Rectangle 3"/>
          <p:cNvSpPr>
            <a:spLocks noGrp="1" noChangeArrowheads="1"/>
          </p:cNvSpPr>
          <p:nvPr>
            <p:ph type="title"/>
          </p:nvPr>
        </p:nvSpPr>
        <p:spPr>
          <a:xfrm>
            <a:off x="685800" y="76200"/>
            <a:ext cx="7772400" cy="533400"/>
          </a:xfrm>
        </p:spPr>
        <p:txBody>
          <a:bodyPr/>
          <a:lstStyle/>
          <a:p>
            <a:r>
              <a:rPr lang="en-US" dirty="0">
                <a:latin typeface="Arial Narrow" charset="0"/>
                <a:ea typeface="ＭＳ Ｐゴシック" charset="0"/>
                <a:cs typeface="ＭＳ Ｐゴシック" charset="0"/>
              </a:rPr>
              <a:t>Linear Momentum</a:t>
            </a:r>
          </a:p>
        </p:txBody>
      </p:sp>
      <p:sp>
        <p:nvSpPr>
          <p:cNvPr id="755716" name="Text Box 4"/>
          <p:cNvSpPr txBox="1">
            <a:spLocks noChangeArrowheads="1"/>
          </p:cNvSpPr>
          <p:nvPr/>
        </p:nvSpPr>
        <p:spPr bwMode="auto">
          <a:xfrm>
            <a:off x="381000" y="609600"/>
            <a:ext cx="8458200"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600" dirty="0">
                <a:solidFill>
                  <a:schemeClr val="accent2"/>
                </a:solidFill>
                <a:latin typeface="Monotype Corsiva" charset="0"/>
              </a:rPr>
              <a:t>The principle of energy conservation can be used to solve problems that are harder to solve just using Newton’s laws.   It is used to describe the motion of an object or a system of objects.</a:t>
            </a:r>
          </a:p>
        </p:txBody>
      </p:sp>
      <p:sp>
        <p:nvSpPr>
          <p:cNvPr id="755717" name="Text Box 5"/>
          <p:cNvSpPr txBox="1">
            <a:spLocks noChangeArrowheads="1"/>
          </p:cNvSpPr>
          <p:nvPr/>
        </p:nvSpPr>
        <p:spPr bwMode="auto">
          <a:xfrm>
            <a:off x="381000" y="1981200"/>
            <a:ext cx="8458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A new concept of linear momentum can also be used to solve physical problems, especially the problems involving </a:t>
            </a:r>
            <a:r>
              <a:rPr lang="en-US" sz="2200" b="1" u="sng" dirty="0">
                <a:solidFill>
                  <a:srgbClr val="FF0000"/>
                </a:solidFill>
                <a:latin typeface="Arial Narrow" charset="0"/>
              </a:rPr>
              <a:t>collisions of objects</a:t>
            </a:r>
            <a:r>
              <a:rPr lang="en-US" sz="2200" dirty="0">
                <a:solidFill>
                  <a:srgbClr val="FF0000"/>
                </a:solidFill>
                <a:latin typeface="Arial Narrow" charset="0"/>
              </a:rPr>
              <a:t>.</a:t>
            </a:r>
          </a:p>
        </p:txBody>
      </p:sp>
      <p:graphicFrame>
        <p:nvGraphicFramePr>
          <p:cNvPr id="755718" name="Object 2"/>
          <p:cNvGraphicFramePr>
            <a:graphicFrameLocks noChangeAspect="1"/>
          </p:cNvGraphicFramePr>
          <p:nvPr/>
        </p:nvGraphicFramePr>
        <p:xfrm>
          <a:off x="6954838" y="2855913"/>
          <a:ext cx="893762" cy="862012"/>
        </p:xfrm>
        <a:graphic>
          <a:graphicData uri="http://schemas.openxmlformats.org/presentationml/2006/ole">
            <mc:AlternateContent xmlns:mc="http://schemas.openxmlformats.org/markup-compatibility/2006">
              <mc:Choice xmlns:v="urn:schemas-microsoft-com:vml" Requires="v">
                <p:oleObj spid="_x0000_s305913" name="Equation" r:id="rId3" imgW="266700" imgH="279400" progId="Equation.DSMT4">
                  <p:embed/>
                </p:oleObj>
              </mc:Choice>
              <mc:Fallback>
                <p:oleObj name="Equation" r:id="rId3" imgW="266700" imgH="279400" progId="Equation.DSMT4">
                  <p:embed/>
                  <p:pic>
                    <p:nvPicPr>
                      <p:cNvPr id="7557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2855913"/>
                        <a:ext cx="893762" cy="862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19" name="Text Box 7"/>
          <p:cNvSpPr txBox="1">
            <a:spLocks noChangeArrowheads="1"/>
          </p:cNvSpPr>
          <p:nvPr/>
        </p:nvSpPr>
        <p:spPr bwMode="auto">
          <a:xfrm>
            <a:off x="381000" y="2743200"/>
            <a:ext cx="6400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chemeClr val="accent2"/>
                </a:solidFill>
                <a:latin typeface="Monotype Corsiva" charset="0"/>
              </a:rPr>
              <a:t>Linear momentum of an object whose </a:t>
            </a:r>
            <a:r>
              <a:rPr lang="en-US" sz="2800" dirty="0">
                <a:solidFill>
                  <a:srgbClr val="FF0000"/>
                </a:solidFill>
                <a:latin typeface="Monotype Corsiva" charset="0"/>
              </a:rPr>
              <a:t>mass is m</a:t>
            </a:r>
            <a:r>
              <a:rPr lang="en-US" sz="2800" dirty="0">
                <a:solidFill>
                  <a:schemeClr val="accent2"/>
                </a:solidFill>
                <a:latin typeface="Monotype Corsiva" charset="0"/>
              </a:rPr>
              <a:t> and is moving at the </a:t>
            </a:r>
            <a:r>
              <a:rPr lang="en-US" sz="2800" dirty="0">
                <a:solidFill>
                  <a:srgbClr val="FF0000"/>
                </a:solidFill>
                <a:latin typeface="Monotype Corsiva" charset="0"/>
              </a:rPr>
              <a:t>velocity of </a:t>
            </a:r>
            <a:r>
              <a:rPr lang="en-US" sz="2800" b="1" dirty="0">
                <a:solidFill>
                  <a:srgbClr val="FF0000"/>
                </a:solidFill>
                <a:latin typeface="Monotype Corsiva" charset="0"/>
              </a:rPr>
              <a:t>v </a:t>
            </a:r>
            <a:r>
              <a:rPr lang="en-US" sz="2800" dirty="0">
                <a:solidFill>
                  <a:schemeClr val="accent2"/>
                </a:solidFill>
                <a:latin typeface="Monotype Corsiva" charset="0"/>
              </a:rPr>
              <a:t>is defined as </a:t>
            </a:r>
          </a:p>
        </p:txBody>
      </p:sp>
      <p:sp>
        <p:nvSpPr>
          <p:cNvPr id="755720" name="Text Box 8"/>
          <p:cNvSpPr txBox="1">
            <a:spLocks noChangeArrowheads="1"/>
          </p:cNvSpPr>
          <p:nvPr/>
        </p:nvSpPr>
        <p:spPr bwMode="auto">
          <a:xfrm>
            <a:off x="381000" y="3857625"/>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you tell from this definition about momentum?</a:t>
            </a:r>
          </a:p>
        </p:txBody>
      </p:sp>
      <p:sp>
        <p:nvSpPr>
          <p:cNvPr id="755721" name="Text Box 9"/>
          <p:cNvSpPr txBox="1">
            <a:spLocks noChangeArrowheads="1"/>
          </p:cNvSpPr>
          <p:nvPr/>
        </p:nvSpPr>
        <p:spPr bwMode="auto">
          <a:xfrm>
            <a:off x="381000" y="5229225"/>
            <a:ext cx="3429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else can use see from the definition?  Do you see force?</a:t>
            </a:r>
            <a:endParaRPr lang="en-US" sz="2200" dirty="0">
              <a:solidFill>
                <a:srgbClr val="FF0000"/>
              </a:solidFill>
              <a:latin typeface="Arial Narrow" charset="0"/>
            </a:endParaRPr>
          </a:p>
        </p:txBody>
      </p:sp>
      <p:sp>
        <p:nvSpPr>
          <p:cNvPr id="755722" name="Text Box 10"/>
          <p:cNvSpPr txBox="1">
            <a:spLocks noChangeArrowheads="1"/>
          </p:cNvSpPr>
          <p:nvPr/>
        </p:nvSpPr>
        <p:spPr bwMode="auto">
          <a:xfrm>
            <a:off x="4114800" y="5213350"/>
            <a:ext cx="47244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change of momentum in a given time interval</a:t>
            </a:r>
          </a:p>
        </p:txBody>
      </p:sp>
      <p:graphicFrame>
        <p:nvGraphicFramePr>
          <p:cNvPr id="755723" name="Object 3"/>
          <p:cNvGraphicFramePr>
            <a:graphicFrameLocks noChangeAspect="1"/>
          </p:cNvGraphicFramePr>
          <p:nvPr/>
        </p:nvGraphicFramePr>
        <p:xfrm>
          <a:off x="4029075" y="5734050"/>
          <a:ext cx="598488" cy="611188"/>
        </p:xfrm>
        <a:graphic>
          <a:graphicData uri="http://schemas.openxmlformats.org/presentationml/2006/ole">
            <mc:AlternateContent xmlns:mc="http://schemas.openxmlformats.org/markup-compatibility/2006">
              <mc:Choice xmlns:v="urn:schemas-microsoft-com:vml" Requires="v">
                <p:oleObj spid="_x0000_s305914" name="Equation" r:id="rId5" imgW="368300" imgH="419100" progId="Equation.3">
                  <p:embed/>
                </p:oleObj>
              </mc:Choice>
              <mc:Fallback>
                <p:oleObj name="Equation" r:id="rId5" imgW="368300" imgH="419100" progId="Equation.3">
                  <p:embed/>
                  <p:pic>
                    <p:nvPicPr>
                      <p:cNvPr id="755723" name="Object 3"/>
                      <p:cNvPicPr>
                        <a:picLocks noChangeAspect="1" noChangeArrowheads="1"/>
                      </p:cNvPicPr>
                      <p:nvPr/>
                    </p:nvPicPr>
                    <p:blipFill>
                      <a:blip r:embed="rId6"/>
                      <a:srcRect/>
                      <a:stretch>
                        <a:fillRect/>
                      </a:stretch>
                    </p:blipFill>
                    <p:spPr bwMode="auto">
                      <a:xfrm>
                        <a:off x="4029075" y="5734050"/>
                        <a:ext cx="598488"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4" name="Object 4"/>
          <p:cNvGraphicFramePr>
            <a:graphicFrameLocks noChangeAspect="1"/>
          </p:cNvGraphicFramePr>
          <p:nvPr/>
        </p:nvGraphicFramePr>
        <p:xfrm>
          <a:off x="4638675" y="5734050"/>
          <a:ext cx="1238250" cy="611188"/>
        </p:xfrm>
        <a:graphic>
          <a:graphicData uri="http://schemas.openxmlformats.org/presentationml/2006/ole">
            <mc:AlternateContent xmlns:mc="http://schemas.openxmlformats.org/markup-compatibility/2006">
              <mc:Choice xmlns:v="urn:schemas-microsoft-com:vml" Requires="v">
                <p:oleObj spid="_x0000_s305915" name="Equation" r:id="rId7" imgW="762000" imgH="419100" progId="Equation.3">
                  <p:embed/>
                </p:oleObj>
              </mc:Choice>
              <mc:Fallback>
                <p:oleObj name="Equation" r:id="rId7" imgW="762000" imgH="419100" progId="Equation.3">
                  <p:embed/>
                  <p:pic>
                    <p:nvPicPr>
                      <p:cNvPr id="755724" name="Object 4"/>
                      <p:cNvPicPr>
                        <a:picLocks noChangeAspect="1" noChangeArrowheads="1"/>
                      </p:cNvPicPr>
                      <p:nvPr/>
                    </p:nvPicPr>
                    <p:blipFill>
                      <a:blip r:embed="rId8"/>
                      <a:srcRect/>
                      <a:stretch>
                        <a:fillRect/>
                      </a:stretch>
                    </p:blipFill>
                    <p:spPr bwMode="auto">
                      <a:xfrm>
                        <a:off x="4638675" y="5734050"/>
                        <a:ext cx="1238250"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5" name="Object 5"/>
          <p:cNvGraphicFramePr>
            <a:graphicFrameLocks noChangeAspect="1"/>
          </p:cNvGraphicFramePr>
          <p:nvPr/>
        </p:nvGraphicFramePr>
        <p:xfrm>
          <a:off x="5943600" y="5697538"/>
          <a:ext cx="1258888" cy="666750"/>
        </p:xfrm>
        <a:graphic>
          <a:graphicData uri="http://schemas.openxmlformats.org/presentationml/2006/ole">
            <mc:AlternateContent xmlns:mc="http://schemas.openxmlformats.org/markup-compatibility/2006">
              <mc:Choice xmlns:v="urn:schemas-microsoft-com:vml" Requires="v">
                <p:oleObj spid="_x0000_s305916" name="Equation" r:id="rId9" imgW="774700" imgH="457200" progId="Equation.3">
                  <p:embed/>
                </p:oleObj>
              </mc:Choice>
              <mc:Fallback>
                <p:oleObj name="Equation" r:id="rId9" imgW="774700" imgH="457200" progId="Equation.3">
                  <p:embed/>
                  <p:pic>
                    <p:nvPicPr>
                      <p:cNvPr id="755725" name="Object 5"/>
                      <p:cNvPicPr>
                        <a:picLocks noChangeAspect="1" noChangeArrowheads="1"/>
                      </p:cNvPicPr>
                      <p:nvPr/>
                    </p:nvPicPr>
                    <p:blipFill>
                      <a:blip r:embed="rId10"/>
                      <a:srcRect/>
                      <a:stretch>
                        <a:fillRect/>
                      </a:stretch>
                    </p:blipFill>
                    <p:spPr bwMode="auto">
                      <a:xfrm>
                        <a:off x="5943600" y="5697538"/>
                        <a:ext cx="1258888" cy="666750"/>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6" name="Object 6"/>
          <p:cNvGraphicFramePr>
            <a:graphicFrameLocks noChangeAspect="1"/>
          </p:cNvGraphicFramePr>
          <p:nvPr/>
        </p:nvGraphicFramePr>
        <p:xfrm>
          <a:off x="7239000" y="5734050"/>
          <a:ext cx="804863" cy="611188"/>
        </p:xfrm>
        <a:graphic>
          <a:graphicData uri="http://schemas.openxmlformats.org/presentationml/2006/ole">
            <mc:AlternateContent xmlns:mc="http://schemas.openxmlformats.org/markup-compatibility/2006">
              <mc:Choice xmlns:v="urn:schemas-microsoft-com:vml" Requires="v">
                <p:oleObj spid="_x0000_s305917" name="Equation" r:id="rId11" imgW="495300" imgH="419100" progId="Equation.3">
                  <p:embed/>
                </p:oleObj>
              </mc:Choice>
              <mc:Fallback>
                <p:oleObj name="Equation" r:id="rId11" imgW="495300" imgH="419100" progId="Equation.3">
                  <p:embed/>
                  <p:pic>
                    <p:nvPicPr>
                      <p:cNvPr id="755726" name="Object 6"/>
                      <p:cNvPicPr>
                        <a:picLocks noChangeAspect="1" noChangeArrowheads="1"/>
                      </p:cNvPicPr>
                      <p:nvPr/>
                    </p:nvPicPr>
                    <p:blipFill>
                      <a:blip r:embed="rId12"/>
                      <a:srcRect/>
                      <a:stretch>
                        <a:fillRect/>
                      </a:stretch>
                    </p:blipFill>
                    <p:spPr bwMode="auto">
                      <a:xfrm>
                        <a:off x="7239000" y="5734050"/>
                        <a:ext cx="804863" cy="61118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7" name="Object 7"/>
          <p:cNvGraphicFramePr>
            <a:graphicFrameLocks noChangeAspect="1"/>
          </p:cNvGraphicFramePr>
          <p:nvPr/>
        </p:nvGraphicFramePr>
        <p:xfrm>
          <a:off x="8510588" y="5876925"/>
          <a:ext cx="557212" cy="388938"/>
        </p:xfrm>
        <a:graphic>
          <a:graphicData uri="http://schemas.openxmlformats.org/presentationml/2006/ole">
            <mc:AlternateContent xmlns:mc="http://schemas.openxmlformats.org/markup-compatibility/2006">
              <mc:Choice xmlns:v="urn:schemas-microsoft-com:vml" Requires="v">
                <p:oleObj spid="_x0000_s305918" name="Equation" r:id="rId13" imgW="342900" imgH="266700" progId="Equation.3">
                  <p:embed/>
                </p:oleObj>
              </mc:Choice>
              <mc:Fallback>
                <p:oleObj name="Equation" r:id="rId13" imgW="342900" imgH="266700" progId="Equation.3">
                  <p:embed/>
                  <p:pic>
                    <p:nvPicPr>
                      <p:cNvPr id="755727" name="Object 7"/>
                      <p:cNvPicPr>
                        <a:picLocks noChangeAspect="1" noChangeArrowheads="1"/>
                      </p:cNvPicPr>
                      <p:nvPr/>
                    </p:nvPicPr>
                    <p:blipFill>
                      <a:blip r:embed="rId14"/>
                      <a:srcRect/>
                      <a:stretch>
                        <a:fillRect/>
                      </a:stretch>
                    </p:blipFill>
                    <p:spPr bwMode="auto">
                      <a:xfrm>
                        <a:off x="8510588" y="5876925"/>
                        <a:ext cx="557212" cy="388938"/>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5728" name="Object 8"/>
          <p:cNvGraphicFramePr>
            <a:graphicFrameLocks noChangeAspect="1"/>
          </p:cNvGraphicFramePr>
          <p:nvPr/>
        </p:nvGraphicFramePr>
        <p:xfrm>
          <a:off x="7956550" y="5857875"/>
          <a:ext cx="577850" cy="352425"/>
        </p:xfrm>
        <a:graphic>
          <a:graphicData uri="http://schemas.openxmlformats.org/presentationml/2006/ole">
            <mc:AlternateContent xmlns:mc="http://schemas.openxmlformats.org/markup-compatibility/2006">
              <mc:Choice xmlns:v="urn:schemas-microsoft-com:vml" Requires="v">
                <p:oleObj spid="_x0000_s305919" name="Equation" r:id="rId15" imgW="355600" imgH="241300" progId="Equation.3">
                  <p:embed/>
                </p:oleObj>
              </mc:Choice>
              <mc:Fallback>
                <p:oleObj name="Equation" r:id="rId15" imgW="355600" imgH="241300" progId="Equation.3">
                  <p:embed/>
                  <p:pic>
                    <p:nvPicPr>
                      <p:cNvPr id="755728" name="Object 8"/>
                      <p:cNvPicPr>
                        <a:picLocks noChangeAspect="1" noChangeArrowheads="1"/>
                      </p:cNvPicPr>
                      <p:nvPr/>
                    </p:nvPicPr>
                    <p:blipFill>
                      <a:blip r:embed="rId16"/>
                      <a:srcRect/>
                      <a:stretch>
                        <a:fillRect/>
                      </a:stretch>
                    </p:blipFill>
                    <p:spPr bwMode="auto">
                      <a:xfrm>
                        <a:off x="7956550" y="5857875"/>
                        <a:ext cx="577850" cy="352425"/>
                      </a:xfrm>
                      <a:prstGeom prst="rect">
                        <a:avLst/>
                      </a:prstGeom>
                      <a:solidFill>
                        <a:schemeClr val="bg1"/>
                      </a:solidFill>
                      <a:ln>
                        <a:noFill/>
                      </a:ln>
                      <a:effectLst/>
                      <a:extLs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5729" name="Rectangle 17"/>
          <p:cNvSpPr>
            <a:spLocks noGrp="1" noChangeArrowheads="1"/>
          </p:cNvSpPr>
          <p:nvPr>
            <p:ph type="body" idx="1"/>
          </p:nvPr>
        </p:nvSpPr>
        <p:spPr>
          <a:xfrm>
            <a:off x="4038600" y="3810000"/>
            <a:ext cx="4800600" cy="1143000"/>
          </a:xfrm>
          <a:solidFill>
            <a:srgbClr val="FFFFCC"/>
          </a:solidFill>
        </p:spPr>
        <p:txBody>
          <a:bodyPr/>
          <a:lstStyle/>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Momentum is a vector quantity.</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heavier the object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The higher the velocity the higher the momentum</a:t>
            </a:r>
          </a:p>
          <a:p>
            <a:pPr marL="609600" indent="-609600">
              <a:lnSpc>
                <a:spcPct val="80000"/>
              </a:lnSpc>
              <a:buFontTx/>
              <a:buAutoNum type="arabicPeriod"/>
            </a:pPr>
            <a:r>
              <a:rPr lang="en-US" sz="1800">
                <a:solidFill>
                  <a:srgbClr val="A50021"/>
                </a:solidFill>
                <a:latin typeface="Monotype Corsiva" charset="0"/>
                <a:ea typeface="ＭＳ Ｐゴシック" charset="0"/>
                <a:cs typeface="ＭＳ Ｐゴシック" charset="0"/>
              </a:rPr>
              <a:t>Its unit is kg.m/s </a:t>
            </a:r>
          </a:p>
        </p:txBody>
      </p:sp>
      <p:graphicFrame>
        <p:nvGraphicFramePr>
          <p:cNvPr id="755730" name="Object 9"/>
          <p:cNvGraphicFramePr>
            <a:graphicFrameLocks noChangeAspect="1"/>
          </p:cNvGraphicFramePr>
          <p:nvPr/>
        </p:nvGraphicFramePr>
        <p:xfrm>
          <a:off x="7772400" y="2895600"/>
          <a:ext cx="808038" cy="744538"/>
        </p:xfrm>
        <a:graphic>
          <a:graphicData uri="http://schemas.openxmlformats.org/presentationml/2006/ole">
            <mc:AlternateContent xmlns:mc="http://schemas.openxmlformats.org/markup-compatibility/2006">
              <mc:Choice xmlns:v="urn:schemas-microsoft-com:vml" Requires="v">
                <p:oleObj spid="_x0000_s305920" name="Equation" r:id="rId17" imgW="241300" imgH="241300" progId="Equation.DSMT4">
                  <p:embed/>
                </p:oleObj>
              </mc:Choice>
              <mc:Fallback>
                <p:oleObj name="Equation" r:id="rId17" imgW="241300" imgH="241300" progId="Equation.DSMT4">
                  <p:embed/>
                  <p:pic>
                    <p:nvPicPr>
                      <p:cNvPr id="755730" name="Object 9"/>
                      <p:cNvPicPr>
                        <a:picLocks noChangeAspect="1" noChangeArrowheads="1"/>
                      </p:cNvPicPr>
                      <p:nvPr/>
                    </p:nvPicPr>
                    <p:blipFill>
                      <a:blip r:embed="rId18"/>
                      <a:srcRect/>
                      <a:stretch>
                        <a:fillRect/>
                      </a:stretch>
                    </p:blipFill>
                    <p:spPr bwMode="auto">
                      <a:xfrm>
                        <a:off x="7772400" y="2895600"/>
                        <a:ext cx="808038" cy="7445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8307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3"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endParaRPr lang="en-US" altLang="ko-KR" sz="1400">
              <a:solidFill>
                <a:srgbClr val="FF0066"/>
              </a:solidFill>
              <a:latin typeface="Arial Narrow" charset="0"/>
              <a:cs typeface="Gulim" charset="0"/>
            </a:endParaRPr>
          </a:p>
        </p:txBody>
      </p:sp>
      <p:sp>
        <p:nvSpPr>
          <p:cNvPr id="2458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58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CB491C1-C7CA-4E48-8382-E3433986DD6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4586"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Linear Momentum and Forces</a:t>
            </a:r>
          </a:p>
        </p:txBody>
      </p:sp>
      <p:sp>
        <p:nvSpPr>
          <p:cNvPr id="756740" name="Text Box 4"/>
          <p:cNvSpPr txBox="1">
            <a:spLocks noChangeArrowheads="1"/>
          </p:cNvSpPr>
          <p:nvPr/>
        </p:nvSpPr>
        <p:spPr bwMode="auto">
          <a:xfrm>
            <a:off x="3581400" y="962025"/>
            <a:ext cx="5181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can we learn from this </a:t>
            </a:r>
            <a:r>
              <a:rPr lang="en-US" altLang="ko-KR" sz="2200">
                <a:solidFill>
                  <a:srgbClr val="FF0000"/>
                </a:solidFill>
                <a:latin typeface="Arial Narrow" charset="0"/>
                <a:cs typeface="Gulim" charset="0"/>
              </a:rPr>
              <a:t>force</a:t>
            </a:r>
            <a:r>
              <a:rPr lang="en-US" sz="2200">
                <a:solidFill>
                  <a:srgbClr val="FF0000"/>
                </a:solidFill>
                <a:latin typeface="Arial Narrow" charset="0"/>
                <a:ea typeface="Gulim" charset="0"/>
                <a:cs typeface="Gulim" charset="0"/>
              </a:rPr>
              <a:t>-momentum relationship?</a:t>
            </a:r>
          </a:p>
        </p:txBody>
      </p:sp>
      <p:sp>
        <p:nvSpPr>
          <p:cNvPr id="756741" name="Text Box 5"/>
          <p:cNvSpPr txBox="1">
            <a:spLocks noChangeArrowheads="1"/>
          </p:cNvSpPr>
          <p:nvPr/>
        </p:nvSpPr>
        <p:spPr bwMode="auto">
          <a:xfrm>
            <a:off x="685800" y="4191000"/>
            <a:ext cx="32766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Something else we can do with this relationship.  What do you think it is?</a:t>
            </a:r>
          </a:p>
        </p:txBody>
      </p:sp>
      <p:graphicFrame>
        <p:nvGraphicFramePr>
          <p:cNvPr id="756742" name="Object 2"/>
          <p:cNvGraphicFramePr>
            <a:graphicFrameLocks noChangeAspect="1"/>
          </p:cNvGraphicFramePr>
          <p:nvPr/>
        </p:nvGraphicFramePr>
        <p:xfrm>
          <a:off x="457200" y="879475"/>
          <a:ext cx="2905125" cy="873125"/>
        </p:xfrm>
        <a:graphic>
          <a:graphicData uri="http://schemas.openxmlformats.org/presentationml/2006/ole">
            <mc:AlternateContent xmlns:mc="http://schemas.openxmlformats.org/markup-compatibility/2006">
              <mc:Choice xmlns:v="urn:schemas-microsoft-com:vml" Requires="v">
                <p:oleObj spid="_x0000_s306652" name="Equation" r:id="rId3" imgW="1358900" imgH="457200" progId="Equation.DSMT4">
                  <p:embed/>
                </p:oleObj>
              </mc:Choice>
              <mc:Fallback>
                <p:oleObj name="Equation" r:id="rId3" imgW="1358900" imgH="457200" progId="Equation.DSMT4">
                  <p:embed/>
                  <p:pic>
                    <p:nvPicPr>
                      <p:cNvPr id="75674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475"/>
                        <a:ext cx="2905125" cy="8731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6743" name="Text Box 7"/>
          <p:cNvSpPr txBox="1">
            <a:spLocks noChangeArrowheads="1"/>
          </p:cNvSpPr>
          <p:nvPr/>
        </p:nvSpPr>
        <p:spPr bwMode="auto">
          <a:xfrm>
            <a:off x="4343400" y="4191000"/>
            <a:ext cx="4114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 relationship can be used to study the case where the mass changes as a function of time.</a:t>
            </a:r>
          </a:p>
        </p:txBody>
      </p:sp>
      <p:sp>
        <p:nvSpPr>
          <p:cNvPr id="756744" name="Text Box 8"/>
          <p:cNvSpPr txBox="1">
            <a:spLocks noChangeArrowheads="1"/>
          </p:cNvSpPr>
          <p:nvPr/>
        </p:nvSpPr>
        <p:spPr bwMode="auto">
          <a:xfrm>
            <a:off x="685800" y="5610225"/>
            <a:ext cx="23622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Can you think of a few cases like this?</a:t>
            </a:r>
          </a:p>
        </p:txBody>
      </p:sp>
      <p:sp>
        <p:nvSpPr>
          <p:cNvPr id="756745" name="Text Box 9"/>
          <p:cNvSpPr txBox="1">
            <a:spLocks noChangeArrowheads="1"/>
          </p:cNvSpPr>
          <p:nvPr/>
        </p:nvSpPr>
        <p:spPr bwMode="auto">
          <a:xfrm>
            <a:off x="3429000" y="6173788"/>
            <a:ext cx="25908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meteorite</a:t>
            </a:r>
          </a:p>
        </p:txBody>
      </p:sp>
      <p:sp>
        <p:nvSpPr>
          <p:cNvPr id="756746" name="Text Box 10"/>
          <p:cNvSpPr txBox="1">
            <a:spLocks noChangeArrowheads="1"/>
          </p:cNvSpPr>
          <p:nvPr/>
        </p:nvSpPr>
        <p:spPr bwMode="auto">
          <a:xfrm>
            <a:off x="6172200" y="6172200"/>
            <a:ext cx="21336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Motion of a rocket </a:t>
            </a:r>
          </a:p>
        </p:txBody>
      </p:sp>
      <p:sp>
        <p:nvSpPr>
          <p:cNvPr id="756747" name="Rectangle 11"/>
          <p:cNvSpPr>
            <a:spLocks noGrp="1" noChangeArrowheads="1"/>
          </p:cNvSpPr>
          <p:nvPr>
            <p:ph type="body" idx="1"/>
          </p:nvPr>
        </p:nvSpPr>
        <p:spPr>
          <a:xfrm>
            <a:off x="685800" y="1905000"/>
            <a:ext cx="7772400" cy="2133600"/>
          </a:xfrm>
          <a:noFill/>
        </p:spPr>
        <p:txBody>
          <a:bodyPr/>
          <a:lstStyle/>
          <a:p>
            <a:pPr marL="609600" indent="-609600">
              <a:lnSpc>
                <a:spcPct val="90000"/>
              </a:lnSpc>
            </a:pPr>
            <a:r>
              <a:rPr lang="en-US" sz="2400" dirty="0">
                <a:latin typeface="Arial Narrow" charset="0"/>
                <a:ea typeface="ＭＳ Ｐゴシック" charset="0"/>
                <a:cs typeface="ＭＳ Ｐゴシック" charset="0"/>
              </a:rPr>
              <a:t>The rate of the change of particle’s momentum is the same as the net force exerted on it.</a:t>
            </a:r>
          </a:p>
          <a:p>
            <a:pPr marL="609600" indent="-609600">
              <a:lnSpc>
                <a:spcPct val="90000"/>
              </a:lnSpc>
            </a:pPr>
            <a:r>
              <a:rPr lang="en-US" sz="2400" dirty="0">
                <a:latin typeface="Arial Narrow" charset="0"/>
                <a:ea typeface="ＭＳ Ｐゴシック" charset="0"/>
                <a:cs typeface="ＭＳ Ｐゴシック" charset="0"/>
              </a:rPr>
              <a:t>When the net force is 0, the particle’s linear momentum is a constant as a function of time.</a:t>
            </a:r>
          </a:p>
          <a:p>
            <a:pPr marL="609600" indent="-609600">
              <a:lnSpc>
                <a:spcPct val="90000"/>
              </a:lnSpc>
            </a:pPr>
            <a:r>
              <a:rPr lang="en-US" sz="2400" dirty="0">
                <a:latin typeface="Arial Narrow" charset="0"/>
                <a:ea typeface="ＭＳ Ｐゴシック" charset="0"/>
                <a:cs typeface="ＭＳ Ｐゴシック" charset="0"/>
              </a:rPr>
              <a:t>If a particle is isolated, the particle experiences no net force. Therefore, its momentum does not change and is conserved.</a:t>
            </a:r>
            <a:endParaRPr lang="en-US" dirty="0">
              <a:latin typeface="Arial Narrow" charset="0"/>
              <a:ea typeface="ＭＳ Ｐゴシック" charset="0"/>
              <a:cs typeface="ＭＳ Ｐゴシック" charset="0"/>
            </a:endParaRPr>
          </a:p>
        </p:txBody>
      </p:sp>
      <p:graphicFrame>
        <p:nvGraphicFramePr>
          <p:cNvPr id="756748" name="Object 3"/>
          <p:cNvGraphicFramePr>
            <a:graphicFrameLocks noChangeAspect="1"/>
          </p:cNvGraphicFramePr>
          <p:nvPr/>
        </p:nvGraphicFramePr>
        <p:xfrm>
          <a:off x="4102100" y="5402263"/>
          <a:ext cx="1060450" cy="641350"/>
        </p:xfrm>
        <a:graphic>
          <a:graphicData uri="http://schemas.openxmlformats.org/presentationml/2006/ole">
            <mc:AlternateContent xmlns:mc="http://schemas.openxmlformats.org/markup-compatibility/2006">
              <mc:Choice xmlns:v="urn:schemas-microsoft-com:vml" Requires="v">
                <p:oleObj spid="_x0000_s306653" name="Equation" r:id="rId5" imgW="685800" imgH="406400" progId="Equation.DSMT4">
                  <p:embed/>
                </p:oleObj>
              </mc:Choice>
              <mc:Fallback>
                <p:oleObj name="Equation" r:id="rId5" imgW="685800" imgH="406400" progId="Equation.DSMT4">
                  <p:embed/>
                  <p:pic>
                    <p:nvPicPr>
                      <p:cNvPr id="75674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5402263"/>
                        <a:ext cx="1060450" cy="6413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49" name="Object 4"/>
          <p:cNvGraphicFramePr>
            <a:graphicFrameLocks noChangeAspect="1"/>
          </p:cNvGraphicFramePr>
          <p:nvPr/>
        </p:nvGraphicFramePr>
        <p:xfrm>
          <a:off x="5257800" y="5334000"/>
          <a:ext cx="941388" cy="698500"/>
        </p:xfrm>
        <a:graphic>
          <a:graphicData uri="http://schemas.openxmlformats.org/presentationml/2006/ole">
            <mc:AlternateContent xmlns:mc="http://schemas.openxmlformats.org/markup-compatibility/2006">
              <mc:Choice xmlns:v="urn:schemas-microsoft-com:vml" Requires="v">
                <p:oleObj spid="_x0000_s306654" name="Equation" r:id="rId7" imgW="609600" imgH="444500" progId="Equation.DSMT4">
                  <p:embed/>
                </p:oleObj>
              </mc:Choice>
              <mc:Fallback>
                <p:oleObj name="Equation" r:id="rId7" imgW="609600" imgH="444500" progId="Equation.DSMT4">
                  <p:embed/>
                  <p:pic>
                    <p:nvPicPr>
                      <p:cNvPr id="75674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334000"/>
                        <a:ext cx="941388" cy="6985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0" name="Object 5"/>
          <p:cNvGraphicFramePr>
            <a:graphicFrameLocks noChangeAspect="1"/>
          </p:cNvGraphicFramePr>
          <p:nvPr/>
        </p:nvGraphicFramePr>
        <p:xfrm>
          <a:off x="6216650" y="5381625"/>
          <a:ext cx="744538" cy="638175"/>
        </p:xfrm>
        <a:graphic>
          <a:graphicData uri="http://schemas.openxmlformats.org/presentationml/2006/ole">
            <mc:AlternateContent xmlns:mc="http://schemas.openxmlformats.org/markup-compatibility/2006">
              <mc:Choice xmlns:v="urn:schemas-microsoft-com:vml" Requires="v">
                <p:oleObj spid="_x0000_s306655" name="Equation" r:id="rId9" imgW="482600" imgH="406400" progId="Equation.DSMT4">
                  <p:embed/>
                </p:oleObj>
              </mc:Choice>
              <mc:Fallback>
                <p:oleObj name="Equation" r:id="rId9" imgW="482600" imgH="406400" progId="Equation.DSMT4">
                  <p:embed/>
                  <p:pic>
                    <p:nvPicPr>
                      <p:cNvPr id="75675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6650" y="5381625"/>
                        <a:ext cx="744538" cy="6381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6751" name="Object 6"/>
          <p:cNvGraphicFramePr>
            <a:graphicFrameLocks noChangeAspect="1"/>
          </p:cNvGraphicFramePr>
          <p:nvPr/>
        </p:nvGraphicFramePr>
        <p:xfrm>
          <a:off x="7027863" y="5364163"/>
          <a:ext cx="706437" cy="641350"/>
        </p:xfrm>
        <a:graphic>
          <a:graphicData uri="http://schemas.openxmlformats.org/presentationml/2006/ole">
            <mc:AlternateContent xmlns:mc="http://schemas.openxmlformats.org/markup-compatibility/2006">
              <mc:Choice xmlns:v="urn:schemas-microsoft-com:vml" Requires="v">
                <p:oleObj spid="_x0000_s306656" name="Equation" r:id="rId11" imgW="457200" imgH="406400" progId="Equation.DSMT4">
                  <p:embed/>
                </p:oleObj>
              </mc:Choice>
              <mc:Fallback>
                <p:oleObj name="Equation" r:id="rId11" imgW="457200" imgH="406400" progId="Equation.DSMT4">
                  <p:embed/>
                  <p:pic>
                    <p:nvPicPr>
                      <p:cNvPr id="75675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7863" y="5364163"/>
                        <a:ext cx="706437" cy="6413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850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561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561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E856BA-B0BE-994D-BA31-0824497474C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5613" name="Rectangle 2"/>
          <p:cNvSpPr>
            <a:spLocks noGrp="1" noChangeArrowheads="1"/>
          </p:cNvSpPr>
          <p:nvPr>
            <p:ph type="title"/>
          </p:nvPr>
        </p:nvSpPr>
        <p:spPr>
          <a:xfrm>
            <a:off x="685800" y="228600"/>
            <a:ext cx="7848600" cy="914400"/>
          </a:xfrm>
        </p:spPr>
        <p:txBody>
          <a:bodyPr/>
          <a:lstStyle/>
          <a:p>
            <a:r>
              <a:rPr lang="en-US" sz="3600">
                <a:latin typeface="Arial Narrow" charset="0"/>
                <a:ea typeface="ＭＳ Ｐゴシック" charset="0"/>
                <a:cs typeface="ＭＳ Ｐゴシック" charset="0"/>
              </a:rPr>
              <a:t>Conservation of Linear Momentum in a Two Particle System</a:t>
            </a:r>
          </a:p>
        </p:txBody>
      </p:sp>
      <p:sp>
        <p:nvSpPr>
          <p:cNvPr id="370691" name="Text Box 3"/>
          <p:cNvSpPr txBox="1">
            <a:spLocks noChangeArrowheads="1"/>
          </p:cNvSpPr>
          <p:nvPr/>
        </p:nvSpPr>
        <p:spPr bwMode="auto">
          <a:xfrm>
            <a:off x="838200" y="1266825"/>
            <a:ext cx="7543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Consider an isolated system with two particles that do not have any external forces exerting on it.    What is the impact of Newton’s 3</a:t>
            </a:r>
            <a:r>
              <a:rPr lang="en-US" sz="2200" baseline="30000" dirty="0">
                <a:solidFill>
                  <a:srgbClr val="FF0000"/>
                </a:solidFill>
                <a:latin typeface="Arial Narrow" charset="0"/>
              </a:rPr>
              <a:t>rd</a:t>
            </a:r>
            <a:r>
              <a:rPr lang="en-US" sz="2200" dirty="0">
                <a:solidFill>
                  <a:srgbClr val="FF0000"/>
                </a:solidFill>
                <a:latin typeface="Arial Narrow" charset="0"/>
              </a:rPr>
              <a:t> Law?</a:t>
            </a:r>
          </a:p>
        </p:txBody>
      </p:sp>
      <p:sp>
        <p:nvSpPr>
          <p:cNvPr id="370692" name="Text Box 4"/>
          <p:cNvSpPr txBox="1">
            <a:spLocks noChangeArrowheads="1"/>
          </p:cNvSpPr>
          <p:nvPr/>
        </p:nvSpPr>
        <p:spPr bwMode="auto">
          <a:xfrm>
            <a:off x="838200" y="3200400"/>
            <a:ext cx="32766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Now how would the momenta of these particles look like?</a:t>
            </a:r>
          </a:p>
        </p:txBody>
      </p:sp>
      <p:sp>
        <p:nvSpPr>
          <p:cNvPr id="370693" name="Text Box 5"/>
          <p:cNvSpPr txBox="1">
            <a:spLocks noChangeArrowheads="1"/>
          </p:cNvSpPr>
          <p:nvPr/>
        </p:nvSpPr>
        <p:spPr bwMode="auto">
          <a:xfrm>
            <a:off x="762000" y="2057400"/>
            <a:ext cx="78486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If particle#1 exerts force on particle #2, there must be another force that the particle #2 exerts on #1 as the reaction force.   Both the forces are internal forces, and the </a:t>
            </a:r>
            <a:r>
              <a:rPr lang="en-US" sz="2200">
                <a:solidFill>
                  <a:schemeClr val="accent2"/>
                </a:solidFill>
                <a:latin typeface="Monotype Corsiva" charset="0"/>
              </a:rPr>
              <a:t>net force in the entire SYSTEM is </a:t>
            </a:r>
            <a:r>
              <a:rPr lang="en-US" sz="2200" b="1" u="sng">
                <a:solidFill>
                  <a:schemeClr val="accent2"/>
                </a:solidFill>
                <a:latin typeface="Monotype Corsiva" charset="0"/>
              </a:rPr>
              <a:t>still 0</a:t>
            </a:r>
            <a:r>
              <a:rPr lang="en-US" sz="2200">
                <a:solidFill>
                  <a:srgbClr val="FF0000"/>
                </a:solidFill>
                <a:latin typeface="Monotype Corsiva" charset="0"/>
              </a:rPr>
              <a:t>. </a:t>
            </a:r>
          </a:p>
        </p:txBody>
      </p:sp>
      <p:sp>
        <p:nvSpPr>
          <p:cNvPr id="370694" name="Text Box 6"/>
          <p:cNvSpPr txBox="1">
            <a:spLocks noChangeArrowheads="1"/>
          </p:cNvSpPr>
          <p:nvPr/>
        </p:nvSpPr>
        <p:spPr bwMode="auto">
          <a:xfrm>
            <a:off x="4419600" y="3200400"/>
            <a:ext cx="44958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Let say that the particle #1 has momentum </a:t>
            </a:r>
            <a:r>
              <a:rPr lang="en-US" sz="2200" b="1">
                <a:solidFill>
                  <a:srgbClr val="FF0000"/>
                </a:solidFill>
                <a:latin typeface="Monotype Corsiva" charset="0"/>
              </a:rPr>
              <a:t>p</a:t>
            </a:r>
            <a:r>
              <a:rPr lang="en-US" sz="2200" b="1" baseline="-25000">
                <a:solidFill>
                  <a:srgbClr val="FF0000"/>
                </a:solidFill>
                <a:latin typeface="Monotype Corsiva" charset="0"/>
              </a:rPr>
              <a:t>1</a:t>
            </a:r>
            <a:r>
              <a:rPr lang="en-US" sz="2200">
                <a:solidFill>
                  <a:srgbClr val="FF0000"/>
                </a:solidFill>
                <a:latin typeface="Monotype Corsiva" charset="0"/>
              </a:rPr>
              <a:t> and #2 has </a:t>
            </a:r>
            <a:r>
              <a:rPr lang="en-US" sz="2200" b="1">
                <a:solidFill>
                  <a:srgbClr val="FF0000"/>
                </a:solidFill>
                <a:latin typeface="Monotype Corsiva" charset="0"/>
              </a:rPr>
              <a:t>p</a:t>
            </a:r>
            <a:r>
              <a:rPr lang="en-US" sz="2200" b="1" baseline="-25000">
                <a:solidFill>
                  <a:srgbClr val="FF0000"/>
                </a:solidFill>
                <a:latin typeface="Monotype Corsiva" charset="0"/>
              </a:rPr>
              <a:t>2</a:t>
            </a:r>
            <a:r>
              <a:rPr lang="en-US" sz="2200" b="1">
                <a:solidFill>
                  <a:srgbClr val="FF0000"/>
                </a:solidFill>
                <a:latin typeface="Monotype Corsiva" charset="0"/>
              </a:rPr>
              <a:t> </a:t>
            </a:r>
            <a:r>
              <a:rPr lang="en-US" sz="2200">
                <a:solidFill>
                  <a:srgbClr val="FF0000"/>
                </a:solidFill>
                <a:latin typeface="Monotype Corsiva" charset="0"/>
              </a:rPr>
              <a:t>at some point of time.</a:t>
            </a:r>
          </a:p>
        </p:txBody>
      </p:sp>
      <p:sp>
        <p:nvSpPr>
          <p:cNvPr id="370695" name="Text Box 7"/>
          <p:cNvSpPr txBox="1">
            <a:spLocks noChangeArrowheads="1"/>
          </p:cNvSpPr>
          <p:nvPr/>
        </p:nvSpPr>
        <p:spPr bwMode="auto">
          <a:xfrm>
            <a:off x="838200" y="4086225"/>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Using momentum-force relationship</a:t>
            </a:r>
          </a:p>
        </p:txBody>
      </p:sp>
      <p:graphicFrame>
        <p:nvGraphicFramePr>
          <p:cNvPr id="370696" name="Object 2"/>
          <p:cNvGraphicFramePr>
            <a:graphicFrameLocks noChangeAspect="1"/>
          </p:cNvGraphicFramePr>
          <p:nvPr/>
        </p:nvGraphicFramePr>
        <p:xfrm>
          <a:off x="3349625" y="4152900"/>
          <a:ext cx="1141413" cy="735013"/>
        </p:xfrm>
        <a:graphic>
          <a:graphicData uri="http://schemas.openxmlformats.org/presentationml/2006/ole">
            <mc:AlternateContent xmlns:mc="http://schemas.openxmlformats.org/markup-compatibility/2006">
              <mc:Choice xmlns:v="urn:schemas-microsoft-com:vml" Requires="v">
                <p:oleObj spid="_x0000_s307961" name="Equation" r:id="rId3" imgW="673100" imgH="406400" progId="Equation.DSMT4">
                  <p:embed/>
                </p:oleObj>
              </mc:Choice>
              <mc:Fallback>
                <p:oleObj name="Equation" r:id="rId3" imgW="673100" imgH="406400" progId="Equation.DSMT4">
                  <p:embed/>
                  <p:pic>
                    <p:nvPicPr>
                      <p:cNvPr id="370696" name="Object 2"/>
                      <p:cNvPicPr>
                        <a:picLocks noChangeAspect="1" noChangeArrowheads="1"/>
                      </p:cNvPicPr>
                      <p:nvPr/>
                    </p:nvPicPr>
                    <p:blipFill>
                      <a:blip r:embed="rId4"/>
                      <a:srcRect/>
                      <a:stretch>
                        <a:fillRect/>
                      </a:stretch>
                    </p:blipFill>
                    <p:spPr bwMode="auto">
                      <a:xfrm>
                        <a:off x="3349625" y="4152900"/>
                        <a:ext cx="1141413" cy="7350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7" name="Text Box 9"/>
          <p:cNvSpPr txBox="1">
            <a:spLocks noChangeArrowheads="1"/>
          </p:cNvSpPr>
          <p:nvPr/>
        </p:nvSpPr>
        <p:spPr bwMode="auto">
          <a:xfrm>
            <a:off x="838200" y="4953000"/>
            <a:ext cx="2286000" cy="79057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 since net force of this system is 0</a:t>
            </a:r>
          </a:p>
        </p:txBody>
      </p:sp>
      <p:graphicFrame>
        <p:nvGraphicFramePr>
          <p:cNvPr id="370698" name="Object 3"/>
          <p:cNvGraphicFramePr>
            <a:graphicFrameLocks noChangeAspect="1"/>
          </p:cNvGraphicFramePr>
          <p:nvPr/>
        </p:nvGraphicFramePr>
        <p:xfrm>
          <a:off x="2036763" y="5757863"/>
          <a:ext cx="1816100" cy="525462"/>
        </p:xfrm>
        <a:graphic>
          <a:graphicData uri="http://schemas.openxmlformats.org/presentationml/2006/ole">
            <mc:AlternateContent xmlns:mc="http://schemas.openxmlformats.org/markup-compatibility/2006">
              <mc:Choice xmlns:v="urn:schemas-microsoft-com:vml" Requires="v">
                <p:oleObj spid="_x0000_s307962" name="Equation" r:id="rId5" imgW="990600" imgH="292100" progId="Equation.DSMT4">
                  <p:embed/>
                </p:oleObj>
              </mc:Choice>
              <mc:Fallback>
                <p:oleObj name="Equation" r:id="rId5" imgW="990600" imgH="292100" progId="Equation.DSMT4">
                  <p:embed/>
                  <p:pic>
                    <p:nvPicPr>
                      <p:cNvPr id="37069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763" y="5757863"/>
                        <a:ext cx="1816100" cy="525462"/>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9" name="Text Box 11"/>
          <p:cNvSpPr txBox="1">
            <a:spLocks noChangeArrowheads="1"/>
          </p:cNvSpPr>
          <p:nvPr/>
        </p:nvSpPr>
        <p:spPr bwMode="auto">
          <a:xfrm>
            <a:off x="838200" y="5791200"/>
            <a:ext cx="1143000" cy="455613"/>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Therefore</a:t>
            </a:r>
          </a:p>
        </p:txBody>
      </p:sp>
      <p:graphicFrame>
        <p:nvGraphicFramePr>
          <p:cNvPr id="370700" name="Object 4"/>
          <p:cNvGraphicFramePr>
            <a:graphicFrameLocks noChangeAspect="1"/>
          </p:cNvGraphicFramePr>
          <p:nvPr/>
        </p:nvGraphicFramePr>
        <p:xfrm>
          <a:off x="3332163" y="5072063"/>
          <a:ext cx="630237" cy="566737"/>
        </p:xfrm>
        <a:graphic>
          <a:graphicData uri="http://schemas.openxmlformats.org/presentationml/2006/ole">
            <mc:AlternateContent xmlns:mc="http://schemas.openxmlformats.org/markup-compatibility/2006">
              <mc:Choice xmlns:v="urn:schemas-microsoft-com:vml" Requires="v">
                <p:oleObj spid="_x0000_s307963" name="Equation" r:id="rId7" imgW="342900" imgH="304800" progId="Equation.DSMT4">
                  <p:embed/>
                </p:oleObj>
              </mc:Choice>
              <mc:Fallback>
                <p:oleObj name="Equation" r:id="rId7" imgW="342900" imgH="304800" progId="Equation.DSMT4">
                  <p:embed/>
                  <p:pic>
                    <p:nvPicPr>
                      <p:cNvPr id="3707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5072063"/>
                        <a:ext cx="630237" cy="5667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701" name="Text Box 13"/>
          <p:cNvSpPr txBox="1">
            <a:spLocks noChangeArrowheads="1"/>
          </p:cNvSpPr>
          <p:nvPr/>
        </p:nvSpPr>
        <p:spPr bwMode="auto">
          <a:xfrm>
            <a:off x="3886200" y="5822950"/>
            <a:ext cx="5181600" cy="4254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linear momentum of the system is conserved!!!</a:t>
            </a:r>
          </a:p>
        </p:txBody>
      </p:sp>
      <p:sp>
        <p:nvSpPr>
          <p:cNvPr id="370702" name="Text Box 14"/>
          <p:cNvSpPr txBox="1">
            <a:spLocks noChangeArrowheads="1"/>
          </p:cNvSpPr>
          <p:nvPr/>
        </p:nvSpPr>
        <p:spPr bwMode="auto">
          <a:xfrm>
            <a:off x="4502150" y="4252913"/>
            <a:ext cx="603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and</a:t>
            </a:r>
          </a:p>
        </p:txBody>
      </p:sp>
      <p:graphicFrame>
        <p:nvGraphicFramePr>
          <p:cNvPr id="370703" name="Object 5"/>
          <p:cNvGraphicFramePr>
            <a:graphicFrameLocks noChangeAspect="1"/>
          </p:cNvGraphicFramePr>
          <p:nvPr/>
        </p:nvGraphicFramePr>
        <p:xfrm>
          <a:off x="3994150" y="5081588"/>
          <a:ext cx="1263650" cy="468312"/>
        </p:xfrm>
        <a:graphic>
          <a:graphicData uri="http://schemas.openxmlformats.org/presentationml/2006/ole">
            <mc:AlternateContent xmlns:mc="http://schemas.openxmlformats.org/markup-compatibility/2006">
              <mc:Choice xmlns:v="urn:schemas-microsoft-com:vml" Requires="v">
                <p:oleObj spid="_x0000_s307964" name="Equation" r:id="rId9" imgW="736600" imgH="254000" progId="Equation.DSMT4">
                  <p:embed/>
                </p:oleObj>
              </mc:Choice>
              <mc:Fallback>
                <p:oleObj name="Equation" r:id="rId9" imgW="736600" imgH="254000" progId="Equation.DSMT4">
                  <p:embed/>
                  <p:pic>
                    <p:nvPicPr>
                      <p:cNvPr id="37070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4150" y="5081588"/>
                        <a:ext cx="1263650" cy="46831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4" name="Object 6"/>
          <p:cNvGraphicFramePr>
            <a:graphicFrameLocks noChangeAspect="1"/>
          </p:cNvGraphicFramePr>
          <p:nvPr/>
        </p:nvGraphicFramePr>
        <p:xfrm>
          <a:off x="5256213" y="4975225"/>
          <a:ext cx="1385887" cy="776288"/>
        </p:xfrm>
        <a:graphic>
          <a:graphicData uri="http://schemas.openxmlformats.org/presentationml/2006/ole">
            <mc:AlternateContent xmlns:mc="http://schemas.openxmlformats.org/markup-compatibility/2006">
              <mc:Choice xmlns:v="urn:schemas-microsoft-com:vml" Requires="v">
                <p:oleObj spid="_x0000_s307965" name="Equation" r:id="rId11" imgW="774700" imgH="419100" progId="Equation.DSMT4">
                  <p:embed/>
                </p:oleObj>
              </mc:Choice>
              <mc:Fallback>
                <p:oleObj name="Equation" r:id="rId11" imgW="774700" imgH="419100" progId="Equation.DSMT4">
                  <p:embed/>
                  <p:pic>
                    <p:nvPicPr>
                      <p:cNvPr id="37070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6213" y="4975225"/>
                        <a:ext cx="1385887" cy="77628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5" name="Object 7"/>
          <p:cNvGraphicFramePr>
            <a:graphicFrameLocks noChangeAspect="1"/>
          </p:cNvGraphicFramePr>
          <p:nvPr/>
        </p:nvGraphicFramePr>
        <p:xfrm>
          <a:off x="6675438" y="4989513"/>
          <a:ext cx="1470025" cy="749300"/>
        </p:xfrm>
        <a:graphic>
          <a:graphicData uri="http://schemas.openxmlformats.org/presentationml/2006/ole">
            <mc:AlternateContent xmlns:mc="http://schemas.openxmlformats.org/markup-compatibility/2006">
              <mc:Choice xmlns:v="urn:schemas-microsoft-com:vml" Requires="v">
                <p:oleObj spid="_x0000_s307966" name="Equation" r:id="rId13" imgW="876300" imgH="406400" progId="Equation.DSMT4">
                  <p:embed/>
                </p:oleObj>
              </mc:Choice>
              <mc:Fallback>
                <p:oleObj name="Equation" r:id="rId13" imgW="876300" imgH="406400" progId="Equation.DSMT4">
                  <p:embed/>
                  <p:pic>
                    <p:nvPicPr>
                      <p:cNvPr id="370705" name="Object 7"/>
                      <p:cNvPicPr>
                        <a:picLocks noChangeAspect="1" noChangeArrowheads="1"/>
                      </p:cNvPicPr>
                      <p:nvPr/>
                    </p:nvPicPr>
                    <p:blipFill>
                      <a:blip r:embed="rId14"/>
                      <a:srcRect/>
                      <a:stretch>
                        <a:fillRect/>
                      </a:stretch>
                    </p:blipFill>
                    <p:spPr bwMode="auto">
                      <a:xfrm>
                        <a:off x="6675438" y="4989513"/>
                        <a:ext cx="1470025" cy="7493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6" name="Object 8"/>
          <p:cNvGraphicFramePr>
            <a:graphicFrameLocks noChangeAspect="1"/>
          </p:cNvGraphicFramePr>
          <p:nvPr/>
        </p:nvGraphicFramePr>
        <p:xfrm>
          <a:off x="8229600" y="5200650"/>
          <a:ext cx="442913" cy="328613"/>
        </p:xfrm>
        <a:graphic>
          <a:graphicData uri="http://schemas.openxmlformats.org/presentationml/2006/ole">
            <mc:AlternateContent xmlns:mc="http://schemas.openxmlformats.org/markup-compatibility/2006">
              <mc:Choice xmlns:v="urn:schemas-microsoft-com:vml" Requires="v">
                <p:oleObj spid="_x0000_s307967" name="Equation" r:id="rId15" imgW="241200" imgH="177480" progId="Equation.3">
                  <p:embed/>
                </p:oleObj>
              </mc:Choice>
              <mc:Fallback>
                <p:oleObj name="Equation" r:id="rId15" imgW="241200" imgH="177480" progId="Equation.3">
                  <p:embed/>
                  <p:pic>
                    <p:nvPicPr>
                      <p:cNvPr id="37070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600" y="5200650"/>
                        <a:ext cx="442913" cy="3286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0707" name="Object 9"/>
          <p:cNvGraphicFramePr>
            <a:graphicFrameLocks noChangeAspect="1"/>
          </p:cNvGraphicFramePr>
          <p:nvPr/>
        </p:nvGraphicFramePr>
        <p:xfrm>
          <a:off x="5241925" y="4157663"/>
          <a:ext cx="1096963" cy="693737"/>
        </p:xfrm>
        <a:graphic>
          <a:graphicData uri="http://schemas.openxmlformats.org/presentationml/2006/ole">
            <mc:AlternateContent xmlns:mc="http://schemas.openxmlformats.org/markup-compatibility/2006">
              <mc:Choice xmlns:v="urn:schemas-microsoft-com:vml" Requires="v">
                <p:oleObj spid="_x0000_s307968" name="Equation" r:id="rId17" imgW="685800" imgH="406400" progId="Equation.DSMT4">
                  <p:embed/>
                </p:oleObj>
              </mc:Choice>
              <mc:Fallback>
                <p:oleObj name="Equation" r:id="rId17" imgW="685800" imgH="406400" progId="Equation.DSMT4">
                  <p:embed/>
                  <p:pic>
                    <p:nvPicPr>
                      <p:cNvPr id="370707" name="Object 9"/>
                      <p:cNvPicPr>
                        <a:picLocks noChangeAspect="1" noChangeArrowheads="1"/>
                      </p:cNvPicPr>
                      <p:nvPr/>
                    </p:nvPicPr>
                    <p:blipFill>
                      <a:blip r:embed="rId18"/>
                      <a:srcRect/>
                      <a:stretch>
                        <a:fillRect/>
                      </a:stretch>
                    </p:blipFill>
                    <p:spPr bwMode="auto">
                      <a:xfrm>
                        <a:off x="5241925" y="4157663"/>
                        <a:ext cx="1096963" cy="6937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05835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5,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400" dirty="0"/>
              <a:t>Quiz 3 at the beginning of class this Wednesday, Apr. 7</a:t>
            </a:r>
          </a:p>
          <a:p>
            <a:pPr lvl="1" eaLnBrk="1" hangingPunct="1"/>
            <a:r>
              <a:rPr lang="en-US" sz="2000" dirty="0"/>
              <a:t>Rollcall starts at 2:20pm. </a:t>
            </a:r>
          </a:p>
          <a:p>
            <a:pPr lvl="1" eaLnBrk="1" hangingPunct="1"/>
            <a:r>
              <a:rPr lang="en-US" sz="2000" dirty="0"/>
              <a:t>Covers CH5.5 to what we finish today, Monday, Apr. 5</a:t>
            </a:r>
            <a:endParaRPr lang="en-US" sz="1600" dirty="0"/>
          </a:p>
          <a:p>
            <a:pPr lvl="1" eaLnBrk="1" hangingPunct="1">
              <a:spcBef>
                <a:spcPts val="200"/>
              </a:spcBef>
            </a:pPr>
            <a:r>
              <a:rPr lang="en-US" sz="2000" dirty="0"/>
              <a:t>BYOF: You may bring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FS-Q3-LastName-FirstName-SP21.pdf</a:t>
            </a:r>
          </a:p>
          <a:p>
            <a:pPr lvl="2" eaLnBrk="1" hangingPunct="1">
              <a:spcBef>
                <a:spcPts val="200"/>
              </a:spcBef>
            </a:pPr>
            <a:r>
              <a:rPr lang="en-US" sz="1800" dirty="0"/>
              <a:t>Once submitted, you cannot change, unless I ask you to delete part of the sheet!</a:t>
            </a:r>
            <a:endParaRPr lang="en-US" sz="2200" dirty="0"/>
          </a:p>
          <a:p>
            <a:pPr eaLnBrk="1" hangingPunct="1">
              <a:spcBef>
                <a:spcPts val="200"/>
              </a:spcBef>
            </a:pPr>
            <a:r>
              <a:rPr lang="en-US" sz="2400" dirty="0"/>
              <a:t>2</a:t>
            </a:r>
            <a:r>
              <a:rPr lang="en-US" sz="2400" baseline="30000" dirty="0"/>
              <a:t>nd</a:t>
            </a:r>
            <a:r>
              <a:rPr lang="en-US" sz="2400" dirty="0"/>
              <a:t> non-comprehensive exam</a:t>
            </a:r>
          </a:p>
          <a:p>
            <a:pPr lvl="1" eaLnBrk="1" hangingPunct="1">
              <a:spcBef>
                <a:spcPts val="200"/>
              </a:spcBef>
            </a:pPr>
            <a:r>
              <a:rPr lang="en-US" sz="2000" dirty="0"/>
              <a:t>Changed to Wed. Apr. 14 in class</a:t>
            </a:r>
          </a:p>
          <a:p>
            <a:pPr lvl="1" eaLnBrk="1" hangingPunct="1">
              <a:spcBef>
                <a:spcPts val="200"/>
              </a:spcBef>
            </a:pPr>
            <a:r>
              <a:rPr lang="en-US" sz="2000" dirty="0"/>
              <a:t>Covers CH5.5 to what we finish next Monday, Apr. 12</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99"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0500"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0501"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4CB837-9239-B14E-BE22-F639147459D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0502" name="Rectangle 2"/>
          <p:cNvSpPr>
            <a:spLocks noGrp="1" noChangeArrowheads="1"/>
          </p:cNvSpPr>
          <p:nvPr>
            <p:ph type="title"/>
          </p:nvPr>
        </p:nvSpPr>
        <p:spPr>
          <a:xfrm>
            <a:off x="457200" y="152400"/>
            <a:ext cx="8153400" cy="838200"/>
          </a:xfrm>
        </p:spPr>
        <p:txBody>
          <a:bodyPr/>
          <a:lstStyle/>
          <a:p>
            <a:r>
              <a:rPr lang="en-US" sz="3600">
                <a:latin typeface="Arial Narrow" charset="0"/>
                <a:ea typeface="ＭＳ Ｐゴシック" charset="0"/>
                <a:cs typeface="ＭＳ Ｐゴシック" charset="0"/>
              </a:rPr>
              <a:t>How is the conservative force related to  the potential energy?</a:t>
            </a:r>
          </a:p>
        </p:txBody>
      </p:sp>
      <p:sp>
        <p:nvSpPr>
          <p:cNvPr id="119811" name="Text Box 3"/>
          <p:cNvSpPr txBox="1">
            <a:spLocks noChangeArrowheads="1"/>
          </p:cNvSpPr>
          <p:nvPr/>
        </p:nvSpPr>
        <p:spPr bwMode="auto">
          <a:xfrm>
            <a:off x="457200" y="1143000"/>
            <a:ext cx="5410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The work done by a force component on an object through the displacement </a:t>
            </a:r>
            <a:r>
              <a:rPr lang="en-US" dirty="0" err="1">
                <a:solidFill>
                  <a:schemeClr val="accent2"/>
                </a:solidFill>
                <a:latin typeface="Arial Narrow" charset="0"/>
              </a:rPr>
              <a:t>Δx</a:t>
            </a:r>
            <a:r>
              <a:rPr lang="en-US" dirty="0">
                <a:solidFill>
                  <a:schemeClr val="accent2"/>
                </a:solidFill>
                <a:latin typeface="Arial Narrow" charset="0"/>
              </a:rPr>
              <a:t> is</a:t>
            </a:r>
          </a:p>
        </p:txBody>
      </p:sp>
      <p:graphicFrame>
        <p:nvGraphicFramePr>
          <p:cNvPr id="119812" name="Object 2"/>
          <p:cNvGraphicFramePr>
            <a:graphicFrameLocks noChangeAspect="1"/>
          </p:cNvGraphicFramePr>
          <p:nvPr/>
        </p:nvGraphicFramePr>
        <p:xfrm>
          <a:off x="4648200" y="4572000"/>
          <a:ext cx="427038" cy="512763"/>
        </p:xfrm>
        <a:graphic>
          <a:graphicData uri="http://schemas.openxmlformats.org/presentationml/2006/ole">
            <mc:AlternateContent xmlns:mc="http://schemas.openxmlformats.org/markup-compatibility/2006">
              <mc:Choice xmlns:v="urn:schemas-microsoft-com:vml" Requires="v">
                <p:oleObj spid="_x0000_s319056" name="Equation" r:id="rId3" imgW="177480" imgH="228600" progId="Equation.3">
                  <p:embed/>
                </p:oleObj>
              </mc:Choice>
              <mc:Fallback>
                <p:oleObj name="Equation" r:id="rId3" imgW="177480" imgH="228600" progId="Equation.3">
                  <p:embed/>
                  <p:pic>
                    <p:nvPicPr>
                      <p:cNvPr id="11981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72000"/>
                        <a:ext cx="427038" cy="5127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3" name="Text Box 5"/>
          <p:cNvSpPr txBox="1">
            <a:spLocks noChangeArrowheads="1"/>
          </p:cNvSpPr>
          <p:nvPr/>
        </p:nvSpPr>
        <p:spPr bwMode="auto">
          <a:xfrm>
            <a:off x="304800" y="3733800"/>
            <a:ext cx="8686800" cy="707886"/>
          </a:xfrm>
          <a:prstGeom prst="rect">
            <a:avLst/>
          </a:prstGeom>
          <a:solidFill>
            <a:srgbClr val="FFFFCC"/>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003300"/>
                </a:solidFill>
                <a:latin typeface="Monotype Corsiva" charset="0"/>
              </a:rPr>
              <a:t>The component of the conservative force acting on an object within the given system is the negative rate of the change of the potential energy of the system in with respect to the direction. </a:t>
            </a:r>
            <a:endParaRPr lang="en-US" sz="2000" b="1" u="sng" dirty="0">
              <a:solidFill>
                <a:srgbClr val="003300"/>
              </a:solidFill>
              <a:latin typeface="Monotype Corsiva" charset="0"/>
            </a:endParaRPr>
          </a:p>
        </p:txBody>
      </p:sp>
      <p:graphicFrame>
        <p:nvGraphicFramePr>
          <p:cNvPr id="119814" name="Object 3"/>
          <p:cNvGraphicFramePr>
            <a:graphicFrameLocks noChangeAspect="1"/>
          </p:cNvGraphicFramePr>
          <p:nvPr>
            <p:extLst>
              <p:ext uri="{D42A27DB-BD31-4B8C-83A1-F6EECF244321}">
                <p14:modId xmlns:p14="http://schemas.microsoft.com/office/powerpoint/2010/main" val="1023357657"/>
              </p:ext>
            </p:extLst>
          </p:nvPr>
        </p:nvGraphicFramePr>
        <p:xfrm>
          <a:off x="6248400" y="1277938"/>
          <a:ext cx="712788" cy="411162"/>
        </p:xfrm>
        <a:graphic>
          <a:graphicData uri="http://schemas.openxmlformats.org/presentationml/2006/ole">
            <mc:AlternateContent xmlns:mc="http://schemas.openxmlformats.org/markup-compatibility/2006">
              <mc:Choice xmlns:v="urn:schemas-microsoft-com:vml" Requires="v">
                <p:oleObj spid="_x0000_s319057" name="Equation" r:id="rId5" imgW="304560" imgH="177480" progId="Equation.DSMT4">
                  <p:embed/>
                </p:oleObj>
              </mc:Choice>
              <mc:Fallback>
                <p:oleObj name="Equation" r:id="rId5" imgW="304560" imgH="177480" progId="Equation.DSMT4">
                  <p:embed/>
                  <p:pic>
                    <p:nvPicPr>
                      <p:cNvPr id="11981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277938"/>
                        <a:ext cx="712788" cy="411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15" name="Object 4"/>
          <p:cNvGraphicFramePr>
            <a:graphicFrameLocks noChangeAspect="1"/>
          </p:cNvGraphicFramePr>
          <p:nvPr>
            <p:extLst>
              <p:ext uri="{D42A27DB-BD31-4B8C-83A1-F6EECF244321}">
                <p14:modId xmlns:p14="http://schemas.microsoft.com/office/powerpoint/2010/main" val="996781818"/>
              </p:ext>
            </p:extLst>
          </p:nvPr>
        </p:nvGraphicFramePr>
        <p:xfrm>
          <a:off x="6248400" y="1774825"/>
          <a:ext cx="1206500" cy="587375"/>
        </p:xfrm>
        <a:graphic>
          <a:graphicData uri="http://schemas.openxmlformats.org/presentationml/2006/ole">
            <mc:AlternateContent xmlns:mc="http://schemas.openxmlformats.org/markup-compatibility/2006">
              <mc:Choice xmlns:v="urn:schemas-microsoft-com:vml" Requires="v">
                <p:oleObj spid="_x0000_s319058" name="Equation" r:id="rId7" imgW="647640" imgH="279360" progId="Equation.DSMT4">
                  <p:embed/>
                </p:oleObj>
              </mc:Choice>
              <mc:Fallback>
                <p:oleObj name="Equation" r:id="rId7" imgW="647640" imgH="279360" progId="Equation.DSMT4">
                  <p:embed/>
                  <p:pic>
                    <p:nvPicPr>
                      <p:cNvPr id="11981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774825"/>
                        <a:ext cx="1206500" cy="587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6" name="Text Box 8"/>
          <p:cNvSpPr txBox="1">
            <a:spLocks noChangeArrowheads="1"/>
          </p:cNvSpPr>
          <p:nvPr/>
        </p:nvSpPr>
        <p:spPr bwMode="auto">
          <a:xfrm>
            <a:off x="457200" y="2133600"/>
            <a:ext cx="434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For an infinitesimal displacement </a:t>
            </a:r>
            <a:r>
              <a:rPr lang="en-US" dirty="0" err="1">
                <a:solidFill>
                  <a:schemeClr val="accent2"/>
                </a:solidFill>
                <a:latin typeface="Arial Narrow" charset="0"/>
              </a:rPr>
              <a:t>Δx</a:t>
            </a:r>
            <a:r>
              <a:rPr lang="en-US" dirty="0">
                <a:solidFill>
                  <a:schemeClr val="accent2"/>
                </a:solidFill>
                <a:latin typeface="Arial Narrow" charset="0"/>
              </a:rPr>
              <a:t> </a:t>
            </a:r>
          </a:p>
        </p:txBody>
      </p:sp>
      <p:graphicFrame>
        <p:nvGraphicFramePr>
          <p:cNvPr id="119817" name="Object 5"/>
          <p:cNvGraphicFramePr>
            <a:graphicFrameLocks noChangeAspect="1"/>
          </p:cNvGraphicFramePr>
          <p:nvPr>
            <p:extLst>
              <p:ext uri="{D42A27DB-BD31-4B8C-83A1-F6EECF244321}">
                <p14:modId xmlns:p14="http://schemas.microsoft.com/office/powerpoint/2010/main" val="3074815616"/>
              </p:ext>
            </p:extLst>
          </p:nvPr>
        </p:nvGraphicFramePr>
        <p:xfrm>
          <a:off x="6259512" y="3055937"/>
          <a:ext cx="688975" cy="501650"/>
        </p:xfrm>
        <a:graphic>
          <a:graphicData uri="http://schemas.openxmlformats.org/presentationml/2006/ole">
            <mc:AlternateContent xmlns:mc="http://schemas.openxmlformats.org/markup-compatibility/2006">
              <mc:Choice xmlns:v="urn:schemas-microsoft-com:vml" Requires="v">
                <p:oleObj spid="_x0000_s319059" name="Equation" r:id="rId9" imgW="317160" imgH="228600" progId="Equation.DSMT4">
                  <p:embed/>
                </p:oleObj>
              </mc:Choice>
              <mc:Fallback>
                <p:oleObj name="Equation" r:id="rId9" imgW="317160" imgH="228600" progId="Equation.DSMT4">
                  <p:embed/>
                  <p:pic>
                    <p:nvPicPr>
                      <p:cNvPr id="11981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9512" y="3055937"/>
                        <a:ext cx="688975" cy="501650"/>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18" name="Text Box 10"/>
          <p:cNvSpPr txBox="1">
            <a:spLocks noChangeArrowheads="1"/>
          </p:cNvSpPr>
          <p:nvPr/>
        </p:nvSpPr>
        <p:spPr bwMode="auto">
          <a:xfrm>
            <a:off x="457200" y="2973388"/>
            <a:ext cx="5791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Results in the conservative force-potential energy relationship </a:t>
            </a:r>
          </a:p>
        </p:txBody>
      </p:sp>
      <p:sp>
        <p:nvSpPr>
          <p:cNvPr id="119819" name="Text Box 11"/>
          <p:cNvSpPr txBox="1">
            <a:spLocks noChangeArrowheads="1"/>
          </p:cNvSpPr>
          <p:nvPr/>
        </p:nvSpPr>
        <p:spPr bwMode="auto">
          <a:xfrm>
            <a:off x="1905000" y="4533900"/>
            <a:ext cx="2514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1. spring-ball system: </a:t>
            </a:r>
          </a:p>
        </p:txBody>
      </p:sp>
      <p:sp>
        <p:nvSpPr>
          <p:cNvPr id="119820" name="Text Box 12"/>
          <p:cNvSpPr txBox="1">
            <a:spLocks noChangeArrowheads="1"/>
          </p:cNvSpPr>
          <p:nvPr/>
        </p:nvSpPr>
        <p:spPr bwMode="auto">
          <a:xfrm>
            <a:off x="228600" y="4648200"/>
            <a:ext cx="1295400" cy="10350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Does this statement make sense? </a:t>
            </a:r>
          </a:p>
        </p:txBody>
      </p:sp>
      <p:sp>
        <p:nvSpPr>
          <p:cNvPr id="119821" name="Text Box 13"/>
          <p:cNvSpPr txBox="1">
            <a:spLocks noChangeArrowheads="1"/>
          </p:cNvSpPr>
          <p:nvPr/>
        </p:nvSpPr>
        <p:spPr bwMode="auto">
          <a:xfrm>
            <a:off x="1905000" y="5227638"/>
            <a:ext cx="2514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2. Earth-ball system: </a:t>
            </a:r>
          </a:p>
        </p:txBody>
      </p:sp>
      <p:graphicFrame>
        <p:nvGraphicFramePr>
          <p:cNvPr id="119822" name="Object 6"/>
          <p:cNvGraphicFramePr>
            <a:graphicFrameLocks noChangeAspect="1"/>
          </p:cNvGraphicFramePr>
          <p:nvPr/>
        </p:nvGraphicFramePr>
        <p:xfrm>
          <a:off x="4648200" y="5257800"/>
          <a:ext cx="425450" cy="501650"/>
        </p:xfrm>
        <a:graphic>
          <a:graphicData uri="http://schemas.openxmlformats.org/presentationml/2006/ole">
            <mc:AlternateContent xmlns:mc="http://schemas.openxmlformats.org/markup-compatibility/2006">
              <mc:Choice xmlns:v="urn:schemas-microsoft-com:vml" Requires="v">
                <p:oleObj spid="_x0000_s319060" name="Equation" r:id="rId11" imgW="190440" imgH="241200" progId="Equation.3">
                  <p:embed/>
                </p:oleObj>
              </mc:Choice>
              <mc:Fallback>
                <p:oleObj name="Equation" r:id="rId11" imgW="190440" imgH="241200" progId="Equation.3">
                  <p:embed/>
                  <p:pic>
                    <p:nvPicPr>
                      <p:cNvPr id="11982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5257800"/>
                        <a:ext cx="425450" cy="501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9823" name="Text Box 15"/>
          <p:cNvSpPr txBox="1">
            <a:spLocks noChangeArrowheads="1"/>
          </p:cNvSpPr>
          <p:nvPr/>
        </p:nvSpPr>
        <p:spPr bwMode="auto">
          <a:xfrm>
            <a:off x="1600200" y="5851525"/>
            <a:ext cx="7162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008000"/>
                </a:solidFill>
                <a:latin typeface="Monotype Corsiva" charset="0"/>
              </a:rPr>
              <a:t>The relationship works in both conservative forces cases we have learned!!! </a:t>
            </a:r>
          </a:p>
        </p:txBody>
      </p:sp>
      <p:graphicFrame>
        <p:nvGraphicFramePr>
          <p:cNvPr id="119824" name="Object 7"/>
          <p:cNvGraphicFramePr>
            <a:graphicFrameLocks noChangeAspect="1"/>
          </p:cNvGraphicFramePr>
          <p:nvPr/>
        </p:nvGraphicFramePr>
        <p:xfrm>
          <a:off x="6105525" y="4495800"/>
          <a:ext cx="1649413" cy="715963"/>
        </p:xfrm>
        <a:graphic>
          <a:graphicData uri="http://schemas.openxmlformats.org/presentationml/2006/ole">
            <mc:AlternateContent xmlns:mc="http://schemas.openxmlformats.org/markup-compatibility/2006">
              <mc:Choice xmlns:v="urn:schemas-microsoft-com:vml" Requires="v">
                <p:oleObj spid="_x0000_s319061" name="Equation" r:id="rId13" imgW="927000" imgH="431640" progId="Equation.3">
                  <p:embed/>
                </p:oleObj>
              </mc:Choice>
              <mc:Fallback>
                <p:oleObj name="Equation" r:id="rId13" imgW="927000" imgH="431640" progId="Equation.3">
                  <p:embed/>
                  <p:pic>
                    <p:nvPicPr>
                      <p:cNvPr id="11982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5525" y="4495800"/>
                        <a:ext cx="1649413" cy="715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5" name="Object 8"/>
          <p:cNvGraphicFramePr>
            <a:graphicFrameLocks noChangeAspect="1"/>
          </p:cNvGraphicFramePr>
          <p:nvPr/>
        </p:nvGraphicFramePr>
        <p:xfrm>
          <a:off x="7772400" y="4624388"/>
          <a:ext cx="990600" cy="419100"/>
        </p:xfrm>
        <a:graphic>
          <a:graphicData uri="http://schemas.openxmlformats.org/presentationml/2006/ole">
            <mc:AlternateContent xmlns:mc="http://schemas.openxmlformats.org/markup-compatibility/2006">
              <mc:Choice xmlns:v="urn:schemas-microsoft-com:vml" Requires="v">
                <p:oleObj spid="_x0000_s319062" name="Equation" r:id="rId15" imgW="393480" imgH="177480" progId="Equation.3">
                  <p:embed/>
                </p:oleObj>
              </mc:Choice>
              <mc:Fallback>
                <p:oleObj name="Equation" r:id="rId15" imgW="393480" imgH="177480" progId="Equation.3">
                  <p:embed/>
                  <p:pic>
                    <p:nvPicPr>
                      <p:cNvPr id="11982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4624388"/>
                        <a:ext cx="990600" cy="4191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6" name="Object 9"/>
          <p:cNvGraphicFramePr>
            <a:graphicFrameLocks noChangeAspect="1"/>
          </p:cNvGraphicFramePr>
          <p:nvPr/>
        </p:nvGraphicFramePr>
        <p:xfrm>
          <a:off x="5167313" y="5181600"/>
          <a:ext cx="998537" cy="723900"/>
        </p:xfrm>
        <a:graphic>
          <a:graphicData uri="http://schemas.openxmlformats.org/presentationml/2006/ole">
            <mc:AlternateContent xmlns:mc="http://schemas.openxmlformats.org/markup-compatibility/2006">
              <mc:Choice xmlns:v="urn:schemas-microsoft-com:vml" Requires="v">
                <p:oleObj spid="_x0000_s319063" name="Equation" r:id="rId17" imgW="571320" imgH="444240" progId="Equation.3">
                  <p:embed/>
                </p:oleObj>
              </mc:Choice>
              <mc:Fallback>
                <p:oleObj name="Equation" r:id="rId17" imgW="571320" imgH="444240" progId="Equation.3">
                  <p:embed/>
                  <p:pic>
                    <p:nvPicPr>
                      <p:cNvPr id="11982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67313" y="5181600"/>
                        <a:ext cx="998537" cy="723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7" name="Object 10"/>
          <p:cNvGraphicFramePr>
            <a:graphicFrameLocks noChangeAspect="1"/>
          </p:cNvGraphicFramePr>
          <p:nvPr/>
        </p:nvGraphicFramePr>
        <p:xfrm>
          <a:off x="6259513" y="5197475"/>
          <a:ext cx="1417637" cy="681038"/>
        </p:xfrm>
        <a:graphic>
          <a:graphicData uri="http://schemas.openxmlformats.org/presentationml/2006/ole">
            <mc:AlternateContent xmlns:mc="http://schemas.openxmlformats.org/markup-compatibility/2006">
              <mc:Choice xmlns:v="urn:schemas-microsoft-com:vml" Requires="v">
                <p:oleObj spid="_x0000_s319064" name="Equation" r:id="rId19" imgW="812520" imgH="419040" progId="Equation.3">
                  <p:embed/>
                </p:oleObj>
              </mc:Choice>
              <mc:Fallback>
                <p:oleObj name="Equation" r:id="rId19" imgW="812520" imgH="419040" progId="Equation.3">
                  <p:embed/>
                  <p:pic>
                    <p:nvPicPr>
                      <p:cNvPr id="11982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59513" y="5197475"/>
                        <a:ext cx="1417637" cy="6810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8" name="Object 11"/>
          <p:cNvGraphicFramePr>
            <a:graphicFrameLocks noChangeAspect="1"/>
          </p:cNvGraphicFramePr>
          <p:nvPr/>
        </p:nvGraphicFramePr>
        <p:xfrm>
          <a:off x="7772400" y="5310188"/>
          <a:ext cx="1066800" cy="449262"/>
        </p:xfrm>
        <a:graphic>
          <a:graphicData uri="http://schemas.openxmlformats.org/presentationml/2006/ole">
            <mc:AlternateContent xmlns:mc="http://schemas.openxmlformats.org/markup-compatibility/2006">
              <mc:Choice xmlns:v="urn:schemas-microsoft-com:vml" Requires="v">
                <p:oleObj spid="_x0000_s319065" name="Equation" r:id="rId21" imgW="457200" imgH="164880" progId="Equation.3">
                  <p:embed/>
                </p:oleObj>
              </mc:Choice>
              <mc:Fallback>
                <p:oleObj name="Equation" r:id="rId21" imgW="457200" imgH="164880" progId="Equation.3">
                  <p:embed/>
                  <p:pic>
                    <p:nvPicPr>
                      <p:cNvPr id="11982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72400" y="5310188"/>
                        <a:ext cx="1066800" cy="4492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29" name="Object 12"/>
          <p:cNvGraphicFramePr>
            <a:graphicFrameLocks noChangeAspect="1"/>
          </p:cNvGraphicFramePr>
          <p:nvPr>
            <p:extLst>
              <p:ext uri="{D42A27DB-BD31-4B8C-83A1-F6EECF244321}">
                <p14:modId xmlns:p14="http://schemas.microsoft.com/office/powerpoint/2010/main" val="2006095443"/>
              </p:ext>
            </p:extLst>
          </p:nvPr>
        </p:nvGraphicFramePr>
        <p:xfrm>
          <a:off x="6248400" y="2390775"/>
          <a:ext cx="815975" cy="441325"/>
        </p:xfrm>
        <a:graphic>
          <a:graphicData uri="http://schemas.openxmlformats.org/presentationml/2006/ole">
            <mc:AlternateContent xmlns:mc="http://schemas.openxmlformats.org/markup-compatibility/2006">
              <mc:Choice xmlns:v="urn:schemas-microsoft-com:vml" Requires="v">
                <p:oleObj spid="_x0000_s319066" name="Equation" r:id="rId23" imgW="368280" imgH="177480" progId="Equation.DSMT4">
                  <p:embed/>
                </p:oleObj>
              </mc:Choice>
              <mc:Fallback>
                <p:oleObj name="Equation" r:id="rId23" imgW="368280" imgH="177480" progId="Equation.DSMT4">
                  <p:embed/>
                  <p:pic>
                    <p:nvPicPr>
                      <p:cNvPr id="119829"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2390775"/>
                        <a:ext cx="815975" cy="4413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0" name="Object 13"/>
          <p:cNvGraphicFramePr>
            <a:graphicFrameLocks noChangeAspect="1"/>
          </p:cNvGraphicFramePr>
          <p:nvPr/>
        </p:nvGraphicFramePr>
        <p:xfrm>
          <a:off x="5092700" y="4521200"/>
          <a:ext cx="995363" cy="650875"/>
        </p:xfrm>
        <a:graphic>
          <a:graphicData uri="http://schemas.openxmlformats.org/presentationml/2006/ole">
            <mc:AlternateContent xmlns:mc="http://schemas.openxmlformats.org/markup-compatibility/2006">
              <mc:Choice xmlns:v="urn:schemas-microsoft-com:vml" Requires="v">
                <p:oleObj spid="_x0000_s319067" name="Equation" r:id="rId25" imgW="558720" imgH="393480" progId="Equation.3">
                  <p:embed/>
                </p:oleObj>
              </mc:Choice>
              <mc:Fallback>
                <p:oleObj name="Equation" r:id="rId25" imgW="558720" imgH="393480" progId="Equation.3">
                  <p:embed/>
                  <p:pic>
                    <p:nvPicPr>
                      <p:cNvPr id="11983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92700" y="4521200"/>
                        <a:ext cx="995363" cy="650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1" name="Object 14"/>
          <p:cNvGraphicFramePr>
            <a:graphicFrameLocks noChangeAspect="1"/>
          </p:cNvGraphicFramePr>
          <p:nvPr>
            <p:extLst>
              <p:ext uri="{D42A27DB-BD31-4B8C-83A1-F6EECF244321}">
                <p14:modId xmlns:p14="http://schemas.microsoft.com/office/powerpoint/2010/main" val="3641673811"/>
              </p:ext>
            </p:extLst>
          </p:nvPr>
        </p:nvGraphicFramePr>
        <p:xfrm>
          <a:off x="6934200" y="1219200"/>
          <a:ext cx="1098550" cy="528638"/>
        </p:xfrm>
        <a:graphic>
          <a:graphicData uri="http://schemas.openxmlformats.org/presentationml/2006/ole">
            <mc:AlternateContent xmlns:mc="http://schemas.openxmlformats.org/markup-compatibility/2006">
              <mc:Choice xmlns:v="urn:schemas-microsoft-com:vml" Requires="v">
                <p:oleObj spid="_x0000_s319068" name="Equation" r:id="rId27" imgW="469800" imgH="228600" progId="Equation.DSMT4">
                  <p:embed/>
                </p:oleObj>
              </mc:Choice>
              <mc:Fallback>
                <p:oleObj name="Equation" r:id="rId27" imgW="469800" imgH="228600" progId="Equation.DSMT4">
                  <p:embed/>
                  <p:pic>
                    <p:nvPicPr>
                      <p:cNvPr id="119831"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34200" y="1219200"/>
                        <a:ext cx="1098550" cy="528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2" name="Object 15"/>
          <p:cNvGraphicFramePr>
            <a:graphicFrameLocks noChangeAspect="1"/>
          </p:cNvGraphicFramePr>
          <p:nvPr>
            <p:extLst>
              <p:ext uri="{D42A27DB-BD31-4B8C-83A1-F6EECF244321}">
                <p14:modId xmlns:p14="http://schemas.microsoft.com/office/powerpoint/2010/main" val="1356279061"/>
              </p:ext>
            </p:extLst>
          </p:nvPr>
        </p:nvGraphicFramePr>
        <p:xfrm>
          <a:off x="8007350" y="1265238"/>
          <a:ext cx="831850" cy="411162"/>
        </p:xfrm>
        <a:graphic>
          <a:graphicData uri="http://schemas.openxmlformats.org/presentationml/2006/ole">
            <mc:AlternateContent xmlns:mc="http://schemas.openxmlformats.org/markup-compatibility/2006">
              <mc:Choice xmlns:v="urn:schemas-microsoft-com:vml" Requires="v">
                <p:oleObj spid="_x0000_s319069" name="Equation" r:id="rId29" imgW="355320" imgH="177480" progId="Equation.DSMT4">
                  <p:embed/>
                </p:oleObj>
              </mc:Choice>
              <mc:Fallback>
                <p:oleObj name="Equation" r:id="rId29" imgW="355320" imgH="177480" progId="Equation.DSMT4">
                  <p:embed/>
                  <p:pic>
                    <p:nvPicPr>
                      <p:cNvPr id="119832"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07350" y="1265238"/>
                        <a:ext cx="831850" cy="411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3" name="Object 16"/>
          <p:cNvGraphicFramePr>
            <a:graphicFrameLocks noChangeAspect="1"/>
          </p:cNvGraphicFramePr>
          <p:nvPr>
            <p:extLst>
              <p:ext uri="{D42A27DB-BD31-4B8C-83A1-F6EECF244321}">
                <p14:modId xmlns:p14="http://schemas.microsoft.com/office/powerpoint/2010/main" val="3923106984"/>
              </p:ext>
            </p:extLst>
          </p:nvPr>
        </p:nvGraphicFramePr>
        <p:xfrm>
          <a:off x="7439025" y="1774825"/>
          <a:ext cx="1323975" cy="587375"/>
        </p:xfrm>
        <a:graphic>
          <a:graphicData uri="http://schemas.openxmlformats.org/presentationml/2006/ole">
            <mc:AlternateContent xmlns:mc="http://schemas.openxmlformats.org/markup-compatibility/2006">
              <mc:Choice xmlns:v="urn:schemas-microsoft-com:vml" Requires="v">
                <p:oleObj spid="_x0000_s319070" name="Equation" r:id="rId31" imgW="711000" imgH="279360" progId="Equation.DSMT4">
                  <p:embed/>
                </p:oleObj>
              </mc:Choice>
              <mc:Fallback>
                <p:oleObj name="Equation" r:id="rId31" imgW="711000" imgH="279360" progId="Equation.DSMT4">
                  <p:embed/>
                  <p:pic>
                    <p:nvPicPr>
                      <p:cNvPr id="119833"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39025" y="1774825"/>
                        <a:ext cx="1323975" cy="587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4" name="Object 17"/>
          <p:cNvGraphicFramePr>
            <a:graphicFrameLocks noChangeAspect="1"/>
          </p:cNvGraphicFramePr>
          <p:nvPr>
            <p:extLst>
              <p:ext uri="{D42A27DB-BD31-4B8C-83A1-F6EECF244321}">
                <p14:modId xmlns:p14="http://schemas.microsoft.com/office/powerpoint/2010/main" val="3867589470"/>
              </p:ext>
            </p:extLst>
          </p:nvPr>
        </p:nvGraphicFramePr>
        <p:xfrm>
          <a:off x="7072313" y="2328863"/>
          <a:ext cx="928687" cy="566737"/>
        </p:xfrm>
        <a:graphic>
          <a:graphicData uri="http://schemas.openxmlformats.org/presentationml/2006/ole">
            <mc:AlternateContent xmlns:mc="http://schemas.openxmlformats.org/markup-compatibility/2006">
              <mc:Choice xmlns:v="urn:schemas-microsoft-com:vml" Requires="v">
                <p:oleObj spid="_x0000_s319071" name="Equation" r:id="rId33" imgW="419040" imgH="228600" progId="Equation.DSMT4">
                  <p:embed/>
                </p:oleObj>
              </mc:Choice>
              <mc:Fallback>
                <p:oleObj name="Equation" r:id="rId33" imgW="419040" imgH="228600" progId="Equation.DSMT4">
                  <p:embed/>
                  <p:pic>
                    <p:nvPicPr>
                      <p:cNvPr id="119834"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72313" y="2328863"/>
                        <a:ext cx="928687" cy="5667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835" name="Object 18"/>
          <p:cNvGraphicFramePr>
            <a:graphicFrameLocks noChangeAspect="1"/>
          </p:cNvGraphicFramePr>
          <p:nvPr>
            <p:extLst>
              <p:ext uri="{D42A27DB-BD31-4B8C-83A1-F6EECF244321}">
                <p14:modId xmlns:p14="http://schemas.microsoft.com/office/powerpoint/2010/main" val="1636927830"/>
              </p:ext>
            </p:extLst>
          </p:nvPr>
        </p:nvGraphicFramePr>
        <p:xfrm>
          <a:off x="6945312" y="2871787"/>
          <a:ext cx="827088" cy="862013"/>
        </p:xfrm>
        <a:graphic>
          <a:graphicData uri="http://schemas.openxmlformats.org/presentationml/2006/ole">
            <mc:AlternateContent xmlns:mc="http://schemas.openxmlformats.org/markup-compatibility/2006">
              <mc:Choice xmlns:v="urn:schemas-microsoft-com:vml" Requires="v">
                <p:oleObj spid="_x0000_s319072" name="Equation" r:id="rId35" imgW="380880" imgH="393480" progId="Equation.DSMT4">
                  <p:embed/>
                </p:oleObj>
              </mc:Choice>
              <mc:Fallback>
                <p:oleObj name="Equation" r:id="rId35" imgW="380880" imgH="393480" progId="Equation.DSMT4">
                  <p:embed/>
                  <p:pic>
                    <p:nvPicPr>
                      <p:cNvPr id="119835"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45312" y="2871787"/>
                        <a:ext cx="827088" cy="862013"/>
                      </a:xfrm>
                      <a:prstGeom prst="rect">
                        <a:avLst/>
                      </a:prstGeom>
                      <a:noFill/>
                      <a:ln>
                        <a:noFill/>
                      </a:ln>
                      <a:effectLst/>
                      <a:extLst>
                        <a:ext uri="{909E8E84-426E-40dd-AFC4-6F175D3DCCD1}">
                          <a14:hiddenFill xmlns="" xmlns:a14="http://schemas.microsoft.com/office/drawing/2010/main">
                            <a:solidFill>
                              <a:srgbClr val="CCFFFF"/>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7316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1510"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1511"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B02D7B-51C9-7847-9B66-54AFEB603CE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21512" name="Rectangle 2"/>
          <p:cNvSpPr>
            <a:spLocks noGrp="1" noChangeArrowheads="1"/>
          </p:cNvSpPr>
          <p:nvPr>
            <p:ph type="title"/>
          </p:nvPr>
        </p:nvSpPr>
        <p:spPr>
          <a:xfrm>
            <a:off x="381000" y="152400"/>
            <a:ext cx="8458200" cy="609600"/>
          </a:xfrm>
        </p:spPr>
        <p:txBody>
          <a:bodyPr/>
          <a:lstStyle/>
          <a:p>
            <a:r>
              <a:rPr lang="en-US" sz="3600">
                <a:latin typeface="Arial Narrow" charset="0"/>
                <a:ea typeface="ＭＳ Ｐゴシック" charset="0"/>
                <a:cs typeface="ＭＳ Ｐゴシック" charset="0"/>
              </a:rPr>
              <a:t>Energy Diagram and the Equilibrium of a System</a:t>
            </a:r>
          </a:p>
        </p:txBody>
      </p:sp>
      <p:sp>
        <p:nvSpPr>
          <p:cNvPr id="120835" name="Text Box 3"/>
          <p:cNvSpPr txBox="1">
            <a:spLocks noChangeArrowheads="1"/>
          </p:cNvSpPr>
          <p:nvPr/>
        </p:nvSpPr>
        <p:spPr bwMode="auto">
          <a:xfrm>
            <a:off x="381000" y="914400"/>
            <a:ext cx="84582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One can draw potential energy as a function of position </a:t>
            </a:r>
            <a:r>
              <a:rPr lang="en-US">
                <a:solidFill>
                  <a:srgbClr val="FF0000"/>
                </a:solidFill>
                <a:latin typeface="Monotype Corsiva" charset="0"/>
                <a:sym typeface="Wingdings" charset="0"/>
              </a:rPr>
              <a:t> Energy Diagram</a:t>
            </a:r>
            <a:endParaRPr lang="en-US">
              <a:solidFill>
                <a:srgbClr val="FF0000"/>
              </a:solidFill>
              <a:latin typeface="Monotype Corsiva" charset="0"/>
            </a:endParaRPr>
          </a:p>
        </p:txBody>
      </p:sp>
      <p:graphicFrame>
        <p:nvGraphicFramePr>
          <p:cNvPr id="120836" name="Object 2"/>
          <p:cNvGraphicFramePr>
            <a:graphicFrameLocks noChangeAspect="1"/>
          </p:cNvGraphicFramePr>
          <p:nvPr/>
        </p:nvGraphicFramePr>
        <p:xfrm>
          <a:off x="6765925" y="1600200"/>
          <a:ext cx="777875" cy="577850"/>
        </p:xfrm>
        <a:graphic>
          <a:graphicData uri="http://schemas.openxmlformats.org/presentationml/2006/ole">
            <mc:AlternateContent xmlns:mc="http://schemas.openxmlformats.org/markup-compatibility/2006">
              <mc:Choice xmlns:v="urn:schemas-microsoft-com:vml" Requires="v">
                <p:oleObj spid="_x0000_s296222" name="Equation" r:id="rId3" imgW="330120" imgH="228600" progId="Equation.3">
                  <p:embed/>
                </p:oleObj>
              </mc:Choice>
              <mc:Fallback>
                <p:oleObj name="Equation" r:id="rId3" imgW="330120" imgH="228600" progId="Equation.3">
                  <p:embed/>
                  <p:pic>
                    <p:nvPicPr>
                      <p:cNvPr id="12083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5925" y="1600200"/>
                        <a:ext cx="777875"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0837" name="Text Box 5"/>
          <p:cNvSpPr txBox="1">
            <a:spLocks noChangeArrowheads="1"/>
          </p:cNvSpPr>
          <p:nvPr/>
        </p:nvSpPr>
        <p:spPr bwMode="auto">
          <a:xfrm>
            <a:off x="457200" y="1524000"/>
            <a:ext cx="5943600" cy="46166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Monotype Corsiva" charset="0"/>
              </a:rPr>
              <a:t>Let’s consider potential energy of a spring-ball system</a:t>
            </a:r>
          </a:p>
        </p:txBody>
      </p:sp>
      <p:sp>
        <p:nvSpPr>
          <p:cNvPr id="120838" name="Text Box 6"/>
          <p:cNvSpPr txBox="1">
            <a:spLocks noChangeArrowheads="1"/>
          </p:cNvSpPr>
          <p:nvPr/>
        </p:nvSpPr>
        <p:spPr bwMode="auto">
          <a:xfrm>
            <a:off x="4114800" y="2133600"/>
            <a:ext cx="14478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A Parabola</a:t>
            </a:r>
          </a:p>
        </p:txBody>
      </p:sp>
      <p:sp>
        <p:nvSpPr>
          <p:cNvPr id="120839" name="Text Box 7"/>
          <p:cNvSpPr txBox="1">
            <a:spLocks noChangeArrowheads="1"/>
          </p:cNvSpPr>
          <p:nvPr/>
        </p:nvSpPr>
        <p:spPr bwMode="auto">
          <a:xfrm>
            <a:off x="533400" y="2133600"/>
            <a:ext cx="3276600" cy="485775"/>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shape is this diagram? </a:t>
            </a:r>
          </a:p>
        </p:txBody>
      </p:sp>
      <p:grpSp>
        <p:nvGrpSpPr>
          <p:cNvPr id="2" name="Group 8"/>
          <p:cNvGrpSpPr>
            <a:grpSpLocks/>
          </p:cNvGrpSpPr>
          <p:nvPr/>
        </p:nvGrpSpPr>
        <p:grpSpPr bwMode="auto">
          <a:xfrm>
            <a:off x="685800" y="4267200"/>
            <a:ext cx="2971800" cy="396875"/>
            <a:chOff x="432" y="2688"/>
            <a:chExt cx="1872" cy="250"/>
          </a:xfrm>
        </p:grpSpPr>
        <p:sp>
          <p:nvSpPr>
            <p:cNvPr id="21540" name="Text Box 9"/>
            <p:cNvSpPr txBox="1">
              <a:spLocks noChangeArrowheads="1"/>
            </p:cNvSpPr>
            <p:nvPr/>
          </p:nvSpPr>
          <p:spPr bwMode="auto">
            <a:xfrm>
              <a:off x="2064" y="2688"/>
              <a:ext cx="24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x</a:t>
              </a:r>
            </a:p>
          </p:txBody>
        </p:sp>
        <p:sp>
          <p:nvSpPr>
            <p:cNvPr id="21541" name="Line 10"/>
            <p:cNvSpPr>
              <a:spLocks noChangeShapeType="1"/>
            </p:cNvSpPr>
            <p:nvPr/>
          </p:nvSpPr>
          <p:spPr bwMode="auto">
            <a:xfrm>
              <a:off x="432" y="2784"/>
              <a:ext cx="1584"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905000" y="2819400"/>
            <a:ext cx="457200" cy="1905000"/>
            <a:chOff x="1200" y="1776"/>
            <a:chExt cx="288" cy="1200"/>
          </a:xfrm>
        </p:grpSpPr>
        <p:sp>
          <p:nvSpPr>
            <p:cNvPr id="21538" name="Line 12"/>
            <p:cNvSpPr>
              <a:spLocks noChangeShapeType="1"/>
            </p:cNvSpPr>
            <p:nvPr/>
          </p:nvSpPr>
          <p:spPr bwMode="auto">
            <a:xfrm flipV="1">
              <a:off x="1200" y="1824"/>
              <a:ext cx="0" cy="1152"/>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1539" name="Text Box 13"/>
            <p:cNvSpPr txBox="1">
              <a:spLocks noChangeArrowheads="1"/>
            </p:cNvSpPr>
            <p:nvPr/>
          </p:nvSpPr>
          <p:spPr bwMode="auto">
            <a:xfrm>
              <a:off x="1200" y="1776"/>
              <a:ext cx="2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U</a:t>
              </a:r>
              <a:r>
                <a:rPr lang="en-US" sz="2000" baseline="-25000">
                  <a:solidFill>
                    <a:schemeClr val="accent2"/>
                  </a:solidFill>
                  <a:latin typeface="Monotype Corsiva" charset="0"/>
                </a:rPr>
                <a:t>s</a:t>
              </a:r>
              <a:endParaRPr lang="en-US" sz="2000">
                <a:solidFill>
                  <a:schemeClr val="accent2"/>
                </a:solidFill>
                <a:latin typeface="Monotype Corsiva" charset="0"/>
              </a:endParaRPr>
            </a:p>
          </p:txBody>
        </p:sp>
      </p:grpSp>
      <p:grpSp>
        <p:nvGrpSpPr>
          <p:cNvPr id="4" name="Group 14"/>
          <p:cNvGrpSpPr>
            <a:grpSpLocks/>
          </p:cNvGrpSpPr>
          <p:nvPr/>
        </p:nvGrpSpPr>
        <p:grpSpPr bwMode="auto">
          <a:xfrm>
            <a:off x="838200" y="3657600"/>
            <a:ext cx="2209800" cy="1082675"/>
            <a:chOff x="528" y="2304"/>
            <a:chExt cx="1392" cy="682"/>
          </a:xfrm>
        </p:grpSpPr>
        <p:sp>
          <p:nvSpPr>
            <p:cNvPr id="21533" name="Text Box 15"/>
            <p:cNvSpPr txBox="1">
              <a:spLocks noChangeArrowheads="1"/>
            </p:cNvSpPr>
            <p:nvPr/>
          </p:nvSpPr>
          <p:spPr bwMode="auto">
            <a:xfrm>
              <a:off x="528" y="2736"/>
              <a:ext cx="33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-x</a:t>
              </a:r>
              <a:r>
                <a:rPr lang="en-US" sz="2000" baseline="-25000">
                  <a:solidFill>
                    <a:schemeClr val="accent2"/>
                  </a:solidFill>
                  <a:latin typeface="Arial Narrow" charset="0"/>
                </a:rPr>
                <a:t>m</a:t>
              </a:r>
            </a:p>
          </p:txBody>
        </p:sp>
        <p:sp>
          <p:nvSpPr>
            <p:cNvPr id="21534" name="Line 16"/>
            <p:cNvSpPr>
              <a:spLocks noChangeShapeType="1"/>
            </p:cNvSpPr>
            <p:nvPr/>
          </p:nvSpPr>
          <p:spPr bwMode="auto">
            <a:xfrm>
              <a:off x="672" y="2304"/>
              <a:ext cx="0" cy="48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5" name="Line 17"/>
            <p:cNvSpPr>
              <a:spLocks noChangeShapeType="1"/>
            </p:cNvSpPr>
            <p:nvPr/>
          </p:nvSpPr>
          <p:spPr bwMode="auto">
            <a:xfrm>
              <a:off x="1728" y="2304"/>
              <a:ext cx="0" cy="48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36" name="Text Box 18"/>
            <p:cNvSpPr txBox="1">
              <a:spLocks noChangeArrowheads="1"/>
            </p:cNvSpPr>
            <p:nvPr/>
          </p:nvSpPr>
          <p:spPr bwMode="auto">
            <a:xfrm>
              <a:off x="1632" y="2736"/>
              <a:ext cx="28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x</a:t>
              </a:r>
              <a:r>
                <a:rPr lang="en-US" sz="2000" baseline="-25000">
                  <a:solidFill>
                    <a:schemeClr val="accent2"/>
                  </a:solidFill>
                  <a:latin typeface="Arial Narrow" charset="0"/>
                </a:rPr>
                <a:t>m</a:t>
              </a:r>
            </a:p>
          </p:txBody>
        </p:sp>
        <p:sp>
          <p:nvSpPr>
            <p:cNvPr id="21537" name="Line 19"/>
            <p:cNvSpPr>
              <a:spLocks noChangeShapeType="1"/>
            </p:cNvSpPr>
            <p:nvPr/>
          </p:nvSpPr>
          <p:spPr bwMode="auto">
            <a:xfrm>
              <a:off x="672" y="2304"/>
              <a:ext cx="1056" cy="0"/>
            </a:xfrm>
            <a:prstGeom prst="line">
              <a:avLst/>
            </a:prstGeom>
            <a:noFill/>
            <a:ln w="28575">
              <a:solidFill>
                <a:srgbClr val="FF33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 name="Group 20"/>
          <p:cNvGrpSpPr>
            <a:grpSpLocks/>
          </p:cNvGrpSpPr>
          <p:nvPr/>
        </p:nvGrpSpPr>
        <p:grpSpPr bwMode="auto">
          <a:xfrm>
            <a:off x="609600" y="3086100"/>
            <a:ext cx="2286000" cy="1333500"/>
            <a:chOff x="384" y="1944"/>
            <a:chExt cx="1440" cy="840"/>
          </a:xfrm>
        </p:grpSpPr>
        <p:sp>
          <p:nvSpPr>
            <p:cNvPr id="21532" name="Freeform 21"/>
            <p:cNvSpPr>
              <a:spLocks/>
            </p:cNvSpPr>
            <p:nvPr/>
          </p:nvSpPr>
          <p:spPr bwMode="auto">
            <a:xfrm>
              <a:off x="576" y="2160"/>
              <a:ext cx="1248" cy="624"/>
            </a:xfrm>
            <a:custGeom>
              <a:avLst/>
              <a:gdLst>
                <a:gd name="T0" fmla="*/ 0 w 1248"/>
                <a:gd name="T1" fmla="*/ 0 h 624"/>
                <a:gd name="T2" fmla="*/ 624 w 1248"/>
                <a:gd name="T3" fmla="*/ 624 h 624"/>
                <a:gd name="T4" fmla="*/ 1248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144" y="104"/>
                    <a:pt x="1248" y="0"/>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21508" name="Object 4"/>
            <p:cNvGraphicFramePr>
              <a:graphicFrameLocks noChangeAspect="1"/>
            </p:cNvGraphicFramePr>
            <p:nvPr/>
          </p:nvGraphicFramePr>
          <p:xfrm>
            <a:off x="384" y="1944"/>
            <a:ext cx="432" cy="216"/>
          </p:xfrm>
          <a:graphic>
            <a:graphicData uri="http://schemas.openxmlformats.org/presentationml/2006/ole">
              <mc:AlternateContent xmlns:mc="http://schemas.openxmlformats.org/markup-compatibility/2006">
                <mc:Choice xmlns:v="urn:schemas-microsoft-com:vml" Requires="v">
                  <p:oleObj spid="_x0000_s296223" name="Equation" r:id="rId5" imgW="622080" imgH="393480" progId="Equation.DSMT4">
                    <p:embed/>
                  </p:oleObj>
                </mc:Choice>
                <mc:Fallback>
                  <p:oleObj name="Equation" r:id="rId5" imgW="622080" imgH="393480" progId="Equation.DSMT4">
                    <p:embed/>
                    <p:pic>
                      <p:nvPicPr>
                        <p:cNvPr id="215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944"/>
                          <a:ext cx="432" cy="216"/>
                        </a:xfrm>
                        <a:prstGeom prst="rect">
                          <a:avLst/>
                        </a:prstGeom>
                        <a:solidFill>
                          <a:srgbClr val="FFFFCC"/>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0855" name="Text Box 23"/>
          <p:cNvSpPr txBox="1">
            <a:spLocks noChangeArrowheads="1"/>
          </p:cNvSpPr>
          <p:nvPr/>
        </p:nvSpPr>
        <p:spPr bwMode="auto">
          <a:xfrm>
            <a:off x="3505200" y="2819400"/>
            <a:ext cx="4038600" cy="425450"/>
          </a:xfrm>
          <a:prstGeom prst="rect">
            <a:avLst/>
          </a:prstGeom>
          <a:solidFill>
            <a:srgbClr val="CCFFFF"/>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What does this energy diagram tell you?</a:t>
            </a:r>
          </a:p>
        </p:txBody>
      </p:sp>
      <p:sp>
        <p:nvSpPr>
          <p:cNvPr id="120856" name="Text Box 24"/>
          <p:cNvSpPr txBox="1">
            <a:spLocks noChangeArrowheads="1"/>
          </p:cNvSpPr>
          <p:nvPr/>
        </p:nvSpPr>
        <p:spPr bwMode="auto">
          <a:xfrm>
            <a:off x="3505200" y="3276600"/>
            <a:ext cx="5105400"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dirty="0">
                <a:solidFill>
                  <a:srgbClr val="FF0000"/>
                </a:solidFill>
                <a:latin typeface="Monotype Corsiva" charset="0"/>
              </a:rPr>
              <a:t>Potential energy for this system is the same independent of the sign of the position.  </a:t>
            </a:r>
          </a:p>
          <a:p>
            <a:pPr eaLnBrk="1" hangingPunct="1">
              <a:spcBef>
                <a:spcPct val="20000"/>
              </a:spcBef>
              <a:buFontTx/>
              <a:buAutoNum type="arabicPeriod"/>
            </a:pPr>
            <a:r>
              <a:rPr lang="en-US" sz="2000" dirty="0">
                <a:solidFill>
                  <a:srgbClr val="FF0000"/>
                </a:solidFill>
                <a:latin typeface="Monotype Corsiva" charset="0"/>
              </a:rPr>
              <a:t>The force is 0 when the slope of the potential energy curve is 0 at the position.</a:t>
            </a:r>
          </a:p>
          <a:p>
            <a:pPr eaLnBrk="1" hangingPunct="1">
              <a:spcBef>
                <a:spcPct val="20000"/>
              </a:spcBef>
              <a:buFontTx/>
              <a:buAutoNum type="arabicPeriod"/>
            </a:pPr>
            <a:r>
              <a:rPr lang="en-US" sz="2000" dirty="0">
                <a:solidFill>
                  <a:srgbClr val="FF0000"/>
                </a:solidFill>
                <a:latin typeface="Monotype Corsiva" charset="0"/>
              </a:rPr>
              <a:t>x=0 is the stable equilibrium position of this system where the potential energy is minimum.</a:t>
            </a:r>
          </a:p>
        </p:txBody>
      </p:sp>
      <p:sp>
        <p:nvSpPr>
          <p:cNvPr id="120857" name="Text Box 25"/>
          <p:cNvSpPr txBox="1">
            <a:spLocks noChangeArrowheads="1"/>
          </p:cNvSpPr>
          <p:nvPr/>
        </p:nvSpPr>
        <p:spPr bwMode="auto">
          <a:xfrm>
            <a:off x="304800" y="5410200"/>
            <a:ext cx="8534400" cy="400110"/>
          </a:xfrm>
          <a:prstGeom prst="rect">
            <a:avLst/>
          </a:prstGeom>
          <a:solidFill>
            <a:srgbClr val="FFFFCC"/>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Position of </a:t>
            </a:r>
            <a:r>
              <a:rPr lang="en-US" sz="2000" dirty="0">
                <a:solidFill>
                  <a:srgbClr val="FF0000"/>
                </a:solidFill>
                <a:latin typeface="Monotype Corsiva" charset="0"/>
              </a:rPr>
              <a:t>stable equilibrium</a:t>
            </a:r>
            <a:r>
              <a:rPr lang="en-US" sz="2000" dirty="0">
                <a:solidFill>
                  <a:schemeClr val="accent2"/>
                </a:solidFill>
                <a:latin typeface="Monotype Corsiva" charset="0"/>
              </a:rPr>
              <a:t> corresponds to the point where the potential energy is </a:t>
            </a:r>
            <a:r>
              <a:rPr lang="en-US" sz="2000" dirty="0">
                <a:solidFill>
                  <a:srgbClr val="FF0000"/>
                </a:solidFill>
                <a:latin typeface="Monotype Corsiva" charset="0"/>
              </a:rPr>
              <a:t>minimum.</a:t>
            </a:r>
            <a:r>
              <a:rPr lang="en-US" sz="2000" dirty="0">
                <a:solidFill>
                  <a:schemeClr val="accent2"/>
                </a:solidFill>
                <a:latin typeface="Monotype Corsiva" charset="0"/>
              </a:rPr>
              <a:t> </a:t>
            </a:r>
          </a:p>
        </p:txBody>
      </p:sp>
      <p:sp>
        <p:nvSpPr>
          <p:cNvPr id="120858" name="Text Box 26"/>
          <p:cNvSpPr txBox="1">
            <a:spLocks noChangeArrowheads="1"/>
          </p:cNvSpPr>
          <p:nvPr/>
        </p:nvSpPr>
        <p:spPr bwMode="auto">
          <a:xfrm>
            <a:off x="304800" y="5899150"/>
            <a:ext cx="8686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Position of an </a:t>
            </a:r>
            <a:r>
              <a:rPr lang="en-US" sz="2000">
                <a:solidFill>
                  <a:srgbClr val="FF0000"/>
                </a:solidFill>
                <a:latin typeface="Monotype Corsiva" charset="0"/>
              </a:rPr>
              <a:t>unstable equilibrium</a:t>
            </a:r>
            <a:r>
              <a:rPr lang="en-US" sz="2000">
                <a:solidFill>
                  <a:schemeClr val="accent2"/>
                </a:solidFill>
                <a:latin typeface="Monotype Corsiva" charset="0"/>
              </a:rPr>
              <a:t> corresponds to points where potential energy is a </a:t>
            </a:r>
            <a:r>
              <a:rPr lang="en-US" sz="2000">
                <a:solidFill>
                  <a:srgbClr val="FF0000"/>
                </a:solidFill>
                <a:latin typeface="Monotype Corsiva" charset="0"/>
              </a:rPr>
              <a:t>maximum</a:t>
            </a:r>
            <a:r>
              <a:rPr lang="en-US" sz="2000">
                <a:solidFill>
                  <a:schemeClr val="accent2"/>
                </a:solidFill>
                <a:latin typeface="Monotype Corsiva" charset="0"/>
              </a:rPr>
              <a:t>. </a:t>
            </a:r>
          </a:p>
        </p:txBody>
      </p:sp>
      <p:sp>
        <p:nvSpPr>
          <p:cNvPr id="120859" name="Freeform 27"/>
          <p:cNvSpPr>
            <a:spLocks/>
          </p:cNvSpPr>
          <p:nvPr/>
        </p:nvSpPr>
        <p:spPr bwMode="auto">
          <a:xfrm rot="10800000">
            <a:off x="914400" y="4572000"/>
            <a:ext cx="1981200" cy="762000"/>
          </a:xfrm>
          <a:custGeom>
            <a:avLst/>
            <a:gdLst>
              <a:gd name="T0" fmla="*/ 0 w 1248"/>
              <a:gd name="T1" fmla="*/ 0 h 624"/>
              <a:gd name="T2" fmla="*/ 2147483647 w 1248"/>
              <a:gd name="T3" fmla="*/ 2147483647 h 624"/>
              <a:gd name="T4" fmla="*/ 2147483647 w 1248"/>
              <a:gd name="T5" fmla="*/ 0 h 624"/>
              <a:gd name="T6" fmla="*/ 0 60000 65536"/>
              <a:gd name="T7" fmla="*/ 0 60000 65536"/>
              <a:gd name="T8" fmla="*/ 0 60000 65536"/>
              <a:gd name="T9" fmla="*/ 0 w 1248"/>
              <a:gd name="T10" fmla="*/ 0 h 624"/>
              <a:gd name="T11" fmla="*/ 1248 w 1248"/>
              <a:gd name="T12" fmla="*/ 624 h 624"/>
            </a:gdLst>
            <a:ahLst/>
            <a:cxnLst>
              <a:cxn ang="T6">
                <a:pos x="T0" y="T1"/>
              </a:cxn>
              <a:cxn ang="T7">
                <a:pos x="T2" y="T3"/>
              </a:cxn>
              <a:cxn ang="T8">
                <a:pos x="T4" y="T5"/>
              </a:cxn>
            </a:cxnLst>
            <a:rect l="T9" t="T10" r="T11" b="T12"/>
            <a:pathLst>
              <a:path w="1248" h="624">
                <a:moveTo>
                  <a:pt x="0" y="0"/>
                </a:moveTo>
                <a:cubicBezTo>
                  <a:pt x="208" y="312"/>
                  <a:pt x="416" y="624"/>
                  <a:pt x="624" y="624"/>
                </a:cubicBezTo>
                <a:cubicBezTo>
                  <a:pt x="832" y="624"/>
                  <a:pt x="1144" y="104"/>
                  <a:pt x="1248" y="0"/>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6" name="Group 28"/>
          <p:cNvGrpSpPr>
            <a:grpSpLocks/>
          </p:cNvGrpSpPr>
          <p:nvPr/>
        </p:nvGrpSpPr>
        <p:grpSpPr bwMode="auto">
          <a:xfrm>
            <a:off x="152400" y="3598863"/>
            <a:ext cx="1752600" cy="835025"/>
            <a:chOff x="96" y="2267"/>
            <a:chExt cx="1104" cy="526"/>
          </a:xfrm>
        </p:grpSpPr>
        <p:sp>
          <p:nvSpPr>
            <p:cNvPr id="21530" name="Text Box 29"/>
            <p:cNvSpPr txBox="1">
              <a:spLocks noChangeArrowheads="1"/>
            </p:cNvSpPr>
            <p:nvPr/>
          </p:nvSpPr>
          <p:spPr bwMode="auto">
            <a:xfrm>
              <a:off x="96" y="2267"/>
              <a:ext cx="528" cy="421"/>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200">
                  <a:solidFill>
                    <a:schemeClr val="accent2"/>
                  </a:solidFill>
                  <a:latin typeface="Arial Narrow" charset="0"/>
                </a:rPr>
                <a:t>Minimum</a:t>
              </a:r>
              <a:r>
                <a:rPr lang="en-US" sz="1200">
                  <a:solidFill>
                    <a:schemeClr val="accent2"/>
                  </a:solidFill>
                  <a:latin typeface="Arial Narrow" charset="0"/>
                  <a:sym typeface="Wingdings" charset="0"/>
                </a:rPr>
                <a:t> Stable equilibrium </a:t>
              </a:r>
              <a:endParaRPr lang="en-US" sz="1200">
                <a:solidFill>
                  <a:schemeClr val="accent2"/>
                </a:solidFill>
                <a:latin typeface="Arial Narrow" charset="0"/>
              </a:endParaRPr>
            </a:p>
          </p:txBody>
        </p:sp>
        <p:cxnSp>
          <p:nvCxnSpPr>
            <p:cNvPr id="21531" name="AutoShape 30"/>
            <p:cNvCxnSpPr>
              <a:cxnSpLocks noChangeShapeType="1"/>
              <a:stCxn id="21530" idx="3"/>
              <a:endCxn id="21532" idx="1"/>
            </p:cNvCxnSpPr>
            <p:nvPr/>
          </p:nvCxnSpPr>
          <p:spPr bwMode="auto">
            <a:xfrm>
              <a:off x="633" y="2478"/>
              <a:ext cx="567" cy="315"/>
            </a:xfrm>
            <a:prstGeom prst="straightConnector1">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cxnSp>
      </p:grpSp>
      <p:grpSp>
        <p:nvGrpSpPr>
          <p:cNvPr id="7" name="Group 31"/>
          <p:cNvGrpSpPr>
            <a:grpSpLocks/>
          </p:cNvGrpSpPr>
          <p:nvPr/>
        </p:nvGrpSpPr>
        <p:grpSpPr bwMode="auto">
          <a:xfrm>
            <a:off x="76200" y="4556125"/>
            <a:ext cx="1827213" cy="777875"/>
            <a:chOff x="48" y="2870"/>
            <a:chExt cx="1151" cy="490"/>
          </a:xfrm>
        </p:grpSpPr>
        <p:sp>
          <p:nvSpPr>
            <p:cNvPr id="21528" name="Text Box 32"/>
            <p:cNvSpPr txBox="1">
              <a:spLocks noChangeArrowheads="1"/>
            </p:cNvSpPr>
            <p:nvPr/>
          </p:nvSpPr>
          <p:spPr bwMode="auto">
            <a:xfrm>
              <a:off x="48" y="2939"/>
              <a:ext cx="576" cy="421"/>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200">
                  <a:solidFill>
                    <a:schemeClr val="accent2"/>
                  </a:solidFill>
                  <a:latin typeface="Arial Narrow" charset="0"/>
                </a:rPr>
                <a:t>Maximum</a:t>
              </a:r>
              <a:r>
                <a:rPr lang="en-US" sz="1200">
                  <a:solidFill>
                    <a:schemeClr val="accent2"/>
                  </a:solidFill>
                  <a:latin typeface="Arial Narrow" charset="0"/>
                  <a:sym typeface="Wingdings" charset="0"/>
                </a:rPr>
                <a:t> unstable equilibrium </a:t>
              </a:r>
              <a:endParaRPr lang="en-US" sz="1200">
                <a:solidFill>
                  <a:schemeClr val="accent2"/>
                </a:solidFill>
                <a:latin typeface="Arial Narrow" charset="0"/>
              </a:endParaRPr>
            </a:p>
          </p:txBody>
        </p:sp>
        <p:cxnSp>
          <p:nvCxnSpPr>
            <p:cNvPr id="21529" name="AutoShape 33"/>
            <p:cNvCxnSpPr>
              <a:cxnSpLocks noChangeShapeType="1"/>
              <a:stCxn id="21528" idx="3"/>
              <a:endCxn id="120859" idx="1"/>
            </p:cNvCxnSpPr>
            <p:nvPr/>
          </p:nvCxnSpPr>
          <p:spPr bwMode="auto">
            <a:xfrm flipV="1">
              <a:off x="633" y="2870"/>
              <a:ext cx="566" cy="280"/>
            </a:xfrm>
            <a:prstGeom prst="straightConnector1">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cxnSp>
      </p:grpSp>
      <p:graphicFrame>
        <p:nvGraphicFramePr>
          <p:cNvPr id="120866" name="Object 3"/>
          <p:cNvGraphicFramePr>
            <a:graphicFrameLocks noChangeAspect="1"/>
          </p:cNvGraphicFramePr>
          <p:nvPr/>
        </p:nvGraphicFramePr>
        <p:xfrm>
          <a:off x="7621588" y="1371600"/>
          <a:ext cx="836612" cy="990600"/>
        </p:xfrm>
        <a:graphic>
          <a:graphicData uri="http://schemas.openxmlformats.org/presentationml/2006/ole">
            <mc:AlternateContent xmlns:mc="http://schemas.openxmlformats.org/markup-compatibility/2006">
              <mc:Choice xmlns:v="urn:schemas-microsoft-com:vml" Requires="v">
                <p:oleObj spid="_x0000_s296224" name="Equation" r:id="rId7" imgW="355320" imgH="393480" progId="Equation.DSMT4">
                  <p:embed/>
                </p:oleObj>
              </mc:Choice>
              <mc:Fallback>
                <p:oleObj name="Equation" r:id="rId7" imgW="355320" imgH="393480" progId="Equation.DSMT4">
                  <p:embed/>
                  <p:pic>
                    <p:nvPicPr>
                      <p:cNvPr id="12086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588" y="1371600"/>
                        <a:ext cx="836612" cy="990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Picture 8" descr="A picture containing text, furniture, table, console table&#10;&#10;Description automatically generated">
            <a:extLst>
              <a:ext uri="{FF2B5EF4-FFF2-40B4-BE49-F238E27FC236}">
                <a16:creationId xmlns:a16="http://schemas.microsoft.com/office/drawing/2014/main" id="{29625D63-BEDD-C64F-8DCB-C568DE7ABBE1}"/>
              </a:ext>
            </a:extLst>
          </p:cNvPr>
          <p:cNvPicPr>
            <a:picLocks noChangeAspect="1"/>
          </p:cNvPicPr>
          <p:nvPr/>
        </p:nvPicPr>
        <p:blipFill>
          <a:blip r:embed="rId9"/>
          <a:stretch>
            <a:fillRect/>
          </a:stretch>
        </p:blipFill>
        <p:spPr>
          <a:xfrm>
            <a:off x="2499826" y="2804795"/>
            <a:ext cx="838201" cy="440055"/>
          </a:xfrm>
          <a:prstGeom prst="rect">
            <a:avLst/>
          </a:prstGeom>
        </p:spPr>
      </p:pic>
    </p:spTree>
    <p:extLst>
      <p:ext uri="{BB962C8B-B14F-4D97-AF65-F5344CB8AC3E}">
        <p14:creationId xmlns:p14="http://schemas.microsoft.com/office/powerpoint/2010/main" val="83108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2533"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34"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B5EA02C-7BFF-B047-859F-4742CEE593D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21858" name="Rectangle 2"/>
          <p:cNvSpPr>
            <a:spLocks noChangeArrowheads="1"/>
          </p:cNvSpPr>
          <p:nvPr/>
        </p:nvSpPr>
        <p:spPr bwMode="auto">
          <a:xfrm>
            <a:off x="2286000" y="5715000"/>
            <a:ext cx="1524000" cy="6096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22536" name="Rectangle 3"/>
          <p:cNvSpPr>
            <a:spLocks noGrp="1" noChangeArrowheads="1"/>
          </p:cNvSpPr>
          <p:nvPr>
            <p:ph type="title"/>
          </p:nvPr>
        </p:nvSpPr>
        <p:spPr>
          <a:xfrm>
            <a:off x="1143000" y="228600"/>
            <a:ext cx="6553200" cy="609600"/>
          </a:xfrm>
        </p:spPr>
        <p:txBody>
          <a:bodyPr/>
          <a:lstStyle/>
          <a:p>
            <a:r>
              <a:rPr lang="en-US" sz="3600">
                <a:latin typeface="Arial Narrow" charset="0"/>
                <a:ea typeface="ＭＳ Ｐゴシック" charset="0"/>
                <a:cs typeface="ＭＳ Ｐゴシック" charset="0"/>
              </a:rPr>
              <a:t>General Energy Conservation and Mass-Energy Equivalence</a:t>
            </a:r>
          </a:p>
        </p:txBody>
      </p:sp>
      <p:sp>
        <p:nvSpPr>
          <p:cNvPr id="121860" name="Text Box 4"/>
          <p:cNvSpPr txBox="1">
            <a:spLocks noChangeArrowheads="1"/>
          </p:cNvSpPr>
          <p:nvPr/>
        </p:nvSpPr>
        <p:spPr bwMode="auto">
          <a:xfrm>
            <a:off x="457200" y="1143000"/>
            <a:ext cx="2895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sym typeface="Wingdings" charset="0"/>
              </a:rPr>
              <a:t>General Principle of Energy Conservation</a:t>
            </a:r>
            <a:endParaRPr lang="en-US">
              <a:solidFill>
                <a:srgbClr val="FF0000"/>
              </a:solidFill>
              <a:latin typeface="Monotype Corsiva" charset="0"/>
            </a:endParaRPr>
          </a:p>
        </p:txBody>
      </p:sp>
      <p:sp>
        <p:nvSpPr>
          <p:cNvPr id="121861" name="Text Box 5"/>
          <p:cNvSpPr txBox="1">
            <a:spLocks noChangeArrowheads="1"/>
          </p:cNvSpPr>
          <p:nvPr/>
        </p:nvSpPr>
        <p:spPr bwMode="auto">
          <a:xfrm>
            <a:off x="3048000" y="1143000"/>
            <a:ext cx="59436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Monotype Corsiva" charset="0"/>
              </a:rPr>
              <a:t>The total energy of an isolated system is conserved as long as all forms of energy are taken into account.</a:t>
            </a:r>
          </a:p>
        </p:txBody>
      </p:sp>
      <p:sp>
        <p:nvSpPr>
          <p:cNvPr id="121862" name="Text Box 6"/>
          <p:cNvSpPr txBox="1">
            <a:spLocks noChangeArrowheads="1"/>
          </p:cNvSpPr>
          <p:nvPr/>
        </p:nvSpPr>
        <p:spPr bwMode="auto">
          <a:xfrm>
            <a:off x="2971800" y="2057400"/>
            <a:ext cx="5410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008000"/>
                </a:solidFill>
                <a:latin typeface="Monotype Corsiva" charset="0"/>
              </a:rPr>
              <a:t>Friction is a non-conservative force and causes mechanical energy to change to other forms of energy.</a:t>
            </a:r>
          </a:p>
        </p:txBody>
      </p:sp>
      <p:sp>
        <p:nvSpPr>
          <p:cNvPr id="121863" name="Text Box 7"/>
          <p:cNvSpPr txBox="1">
            <a:spLocks noChangeArrowheads="1"/>
          </p:cNvSpPr>
          <p:nvPr/>
        </p:nvSpPr>
        <p:spPr bwMode="auto">
          <a:xfrm>
            <a:off x="609600" y="2209800"/>
            <a:ext cx="2209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What about friction?</a:t>
            </a:r>
          </a:p>
        </p:txBody>
      </p:sp>
      <p:sp>
        <p:nvSpPr>
          <p:cNvPr id="121864" name="Text Box 8"/>
          <p:cNvSpPr txBox="1">
            <a:spLocks noChangeArrowheads="1"/>
          </p:cNvSpPr>
          <p:nvPr/>
        </p:nvSpPr>
        <p:spPr bwMode="auto">
          <a:xfrm>
            <a:off x="152400" y="4876800"/>
            <a:ext cx="2209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Principle of Conservation of Mass</a:t>
            </a:r>
          </a:p>
        </p:txBody>
      </p:sp>
      <p:sp>
        <p:nvSpPr>
          <p:cNvPr id="121865" name="Text Box 9"/>
          <p:cNvSpPr txBox="1">
            <a:spLocks noChangeArrowheads="1"/>
          </p:cNvSpPr>
          <p:nvPr/>
        </p:nvSpPr>
        <p:spPr bwMode="auto">
          <a:xfrm>
            <a:off x="304800" y="5638800"/>
            <a:ext cx="18288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Einstein’s Mass-Energy equality.</a:t>
            </a:r>
          </a:p>
        </p:txBody>
      </p:sp>
      <p:sp>
        <p:nvSpPr>
          <p:cNvPr id="121866" name="Text Box 10"/>
          <p:cNvSpPr txBox="1">
            <a:spLocks noChangeArrowheads="1"/>
          </p:cNvSpPr>
          <p:nvPr/>
        </p:nvSpPr>
        <p:spPr bwMode="auto">
          <a:xfrm>
            <a:off x="2209800" y="2819400"/>
            <a:ext cx="67818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008000"/>
                </a:solidFill>
                <a:latin typeface="Monotype Corsiva" charset="0"/>
              </a:rPr>
              <a:t>However, if you add the new forms of energy altogether, the system as a whole did not lose any energy, as long as it is self-contained or isolated.</a:t>
            </a:r>
          </a:p>
        </p:txBody>
      </p:sp>
      <p:sp>
        <p:nvSpPr>
          <p:cNvPr id="121867" name="Text Box 11"/>
          <p:cNvSpPr txBox="1">
            <a:spLocks noChangeArrowheads="1"/>
          </p:cNvSpPr>
          <p:nvPr/>
        </p:nvSpPr>
        <p:spPr bwMode="auto">
          <a:xfrm>
            <a:off x="609600" y="3657600"/>
            <a:ext cx="8001000" cy="1096963"/>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In the grand scale of the universe, no energy can be destroyed or created but just transformed or transferred from one to another.  </a:t>
            </a:r>
            <a:r>
              <a:rPr lang="en-US" sz="2200" b="1" u="sng">
                <a:solidFill>
                  <a:srgbClr val="FF0000"/>
                </a:solidFill>
                <a:latin typeface="Monotype Corsiva" charset="0"/>
              </a:rPr>
              <a:t>The total energy of universe is constant as a function of time!!   </a:t>
            </a:r>
            <a:r>
              <a:rPr lang="en-US" sz="2200" b="1" u="sng">
                <a:solidFill>
                  <a:schemeClr val="hlink"/>
                </a:solidFill>
                <a:latin typeface="Monotype Corsiva" charset="0"/>
              </a:rPr>
              <a:t>The total energy of the universe is conserved!</a:t>
            </a:r>
          </a:p>
        </p:txBody>
      </p:sp>
      <p:sp>
        <p:nvSpPr>
          <p:cNvPr id="121868" name="Text Box 12"/>
          <p:cNvSpPr txBox="1">
            <a:spLocks noChangeArrowheads="1"/>
          </p:cNvSpPr>
          <p:nvPr/>
        </p:nvSpPr>
        <p:spPr bwMode="auto">
          <a:xfrm>
            <a:off x="2362200" y="4860925"/>
            <a:ext cx="6781800" cy="701675"/>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In any physical or chemical process, mass is neither created nor destroyed.   Mass before a process is identical to the mass after the process.</a:t>
            </a:r>
            <a:endParaRPr lang="en-US" sz="2000" b="1" u="sng">
              <a:solidFill>
                <a:srgbClr val="FF0000"/>
              </a:solidFill>
              <a:latin typeface="Monotype Corsiva" charset="0"/>
            </a:endParaRPr>
          </a:p>
        </p:txBody>
      </p:sp>
      <p:graphicFrame>
        <p:nvGraphicFramePr>
          <p:cNvPr id="121869" name="Object 2"/>
          <p:cNvGraphicFramePr>
            <a:graphicFrameLocks noChangeAspect="1"/>
          </p:cNvGraphicFramePr>
          <p:nvPr/>
        </p:nvGraphicFramePr>
        <p:xfrm>
          <a:off x="2327275" y="5791200"/>
          <a:ext cx="796925" cy="533400"/>
        </p:xfrm>
        <a:graphic>
          <a:graphicData uri="http://schemas.openxmlformats.org/presentationml/2006/ole">
            <mc:AlternateContent xmlns:mc="http://schemas.openxmlformats.org/markup-compatibility/2006">
              <mc:Choice xmlns:v="urn:schemas-microsoft-com:vml" Requires="v">
                <p:oleObj spid="_x0000_s297151" name="Equation" r:id="rId3" imgW="342720" imgH="228600" progId="Equation.DSMT4">
                  <p:embed/>
                </p:oleObj>
              </mc:Choice>
              <mc:Fallback>
                <p:oleObj name="Equation" r:id="rId3" imgW="342720" imgH="228600" progId="Equation.DSMT4">
                  <p:embed/>
                  <p:pic>
                    <p:nvPicPr>
                      <p:cNvPr id="1218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5791200"/>
                        <a:ext cx="7969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1870" name="Text Box 14"/>
          <p:cNvSpPr txBox="1">
            <a:spLocks noChangeArrowheads="1"/>
          </p:cNvSpPr>
          <p:nvPr/>
        </p:nvSpPr>
        <p:spPr bwMode="auto">
          <a:xfrm>
            <a:off x="4114800" y="5775325"/>
            <a:ext cx="4495800" cy="3968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How many joules does your body correspond to?</a:t>
            </a:r>
          </a:p>
        </p:txBody>
      </p:sp>
      <p:graphicFrame>
        <p:nvGraphicFramePr>
          <p:cNvPr id="121871" name="Object 3"/>
          <p:cNvGraphicFramePr>
            <a:graphicFrameLocks noChangeAspect="1"/>
          </p:cNvGraphicFramePr>
          <p:nvPr/>
        </p:nvGraphicFramePr>
        <p:xfrm>
          <a:off x="3084513" y="5715000"/>
          <a:ext cx="649287" cy="474663"/>
        </p:xfrm>
        <a:graphic>
          <a:graphicData uri="http://schemas.openxmlformats.org/presentationml/2006/ole">
            <mc:AlternateContent xmlns:mc="http://schemas.openxmlformats.org/markup-compatibility/2006">
              <mc:Choice xmlns:v="urn:schemas-microsoft-com:vml" Requires="v">
                <p:oleObj spid="_x0000_s297152" name="Equation" r:id="rId5" imgW="279360" imgH="203040" progId="Equation.DSMT4">
                  <p:embed/>
                </p:oleObj>
              </mc:Choice>
              <mc:Fallback>
                <p:oleObj name="Equation" r:id="rId5" imgW="279360" imgH="203040" progId="Equation.DSMT4">
                  <p:embed/>
                  <p:pic>
                    <p:nvPicPr>
                      <p:cNvPr id="1218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5715000"/>
                        <a:ext cx="649287" cy="474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63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1"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3562"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63"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A02BD17-EF80-AD4E-8A57-9FABA89BAA67}"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3564"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The Gravitational Field</a:t>
            </a:r>
          </a:p>
        </p:txBody>
      </p:sp>
      <p:sp>
        <p:nvSpPr>
          <p:cNvPr id="122883" name="Text Box 3"/>
          <p:cNvSpPr txBox="1">
            <a:spLocks noChangeArrowheads="1"/>
          </p:cNvSpPr>
          <p:nvPr/>
        </p:nvSpPr>
        <p:spPr bwMode="auto">
          <a:xfrm>
            <a:off x="4800600" y="868363"/>
            <a:ext cx="4343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The force exists everywhere in the universe.</a:t>
            </a:r>
          </a:p>
        </p:txBody>
      </p:sp>
      <p:sp>
        <p:nvSpPr>
          <p:cNvPr id="122884" name="Text Box 4"/>
          <p:cNvSpPr txBox="1">
            <a:spLocks noChangeArrowheads="1"/>
          </p:cNvSpPr>
          <p:nvPr/>
        </p:nvSpPr>
        <p:spPr bwMode="auto">
          <a:xfrm>
            <a:off x="381000" y="838200"/>
            <a:ext cx="44196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The gravitational force is a field force.</a:t>
            </a:r>
          </a:p>
        </p:txBody>
      </p:sp>
      <p:sp>
        <p:nvSpPr>
          <p:cNvPr id="122885" name="Text Box 5"/>
          <p:cNvSpPr txBox="1">
            <a:spLocks noChangeArrowheads="1"/>
          </p:cNvSpPr>
          <p:nvPr/>
        </p:nvSpPr>
        <p:spPr bwMode="auto">
          <a:xfrm>
            <a:off x="685800" y="1371600"/>
            <a:ext cx="76200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If one were to place a test object of mass </a:t>
            </a:r>
            <a:r>
              <a:rPr lang="en-US" dirty="0">
                <a:solidFill>
                  <a:schemeClr val="accent2"/>
                </a:solidFill>
                <a:latin typeface="Arial Narrow" charset="0"/>
              </a:rPr>
              <a:t>m</a:t>
            </a:r>
            <a:r>
              <a:rPr lang="en-US" dirty="0">
                <a:solidFill>
                  <a:srgbClr val="FF0000"/>
                </a:solidFill>
                <a:latin typeface="Arial Narrow" charset="0"/>
              </a:rPr>
              <a:t> at any point in the space in the existence of another object of mass</a:t>
            </a:r>
            <a:r>
              <a:rPr lang="en-US" dirty="0">
                <a:solidFill>
                  <a:schemeClr val="accent2"/>
                </a:solidFill>
                <a:latin typeface="Arial Narrow" charset="0"/>
              </a:rPr>
              <a:t> M</a:t>
            </a:r>
            <a:r>
              <a:rPr lang="en-US" dirty="0">
                <a:solidFill>
                  <a:srgbClr val="FF0000"/>
                </a:solidFill>
                <a:latin typeface="Arial Narrow" charset="0"/>
              </a:rPr>
              <a:t>, the test object will feel the gravitational force exerted by </a:t>
            </a:r>
            <a:r>
              <a:rPr lang="en-US" dirty="0">
                <a:solidFill>
                  <a:schemeClr val="accent2"/>
                </a:solidFill>
                <a:latin typeface="Arial Narrow" charset="0"/>
              </a:rPr>
              <a:t>M</a:t>
            </a:r>
            <a:r>
              <a:rPr lang="en-US" dirty="0">
                <a:solidFill>
                  <a:srgbClr val="FF0000"/>
                </a:solidFill>
                <a:latin typeface="Arial Narrow" charset="0"/>
              </a:rPr>
              <a:t>,                 .</a:t>
            </a:r>
          </a:p>
        </p:txBody>
      </p:sp>
      <p:graphicFrame>
        <p:nvGraphicFramePr>
          <p:cNvPr id="122886" name="Object 2"/>
          <p:cNvGraphicFramePr>
            <a:graphicFrameLocks noChangeAspect="1"/>
          </p:cNvGraphicFramePr>
          <p:nvPr/>
        </p:nvGraphicFramePr>
        <p:xfrm>
          <a:off x="5751513" y="2090738"/>
          <a:ext cx="1069975" cy="465137"/>
        </p:xfrm>
        <a:graphic>
          <a:graphicData uri="http://schemas.openxmlformats.org/presentationml/2006/ole">
            <mc:AlternateContent xmlns:mc="http://schemas.openxmlformats.org/markup-compatibility/2006">
              <mc:Choice xmlns:v="urn:schemas-microsoft-com:vml" Requires="v">
                <p:oleObj spid="_x0000_s298650" name="Equation" r:id="rId3" imgW="558800" imgH="266700" progId="Equation.DSMT4">
                  <p:embed/>
                </p:oleObj>
              </mc:Choice>
              <mc:Fallback>
                <p:oleObj name="Equation" r:id="rId3" imgW="558800" imgH="266700" progId="Equation.DSMT4">
                  <p:embed/>
                  <p:pic>
                    <p:nvPicPr>
                      <p:cNvPr id="122886" name="Object 2"/>
                      <p:cNvPicPr>
                        <a:picLocks noChangeAspect="1" noChangeArrowheads="1"/>
                      </p:cNvPicPr>
                      <p:nvPr/>
                    </p:nvPicPr>
                    <p:blipFill>
                      <a:blip r:embed="rId4"/>
                      <a:srcRect/>
                      <a:stretch>
                        <a:fillRect/>
                      </a:stretch>
                    </p:blipFill>
                    <p:spPr bwMode="auto">
                      <a:xfrm>
                        <a:off x="5751513" y="2090738"/>
                        <a:ext cx="1069975" cy="4651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887" name="Text Box 7"/>
          <p:cNvSpPr txBox="1">
            <a:spLocks noChangeArrowheads="1"/>
          </p:cNvSpPr>
          <p:nvPr/>
        </p:nvSpPr>
        <p:spPr bwMode="auto">
          <a:xfrm>
            <a:off x="533400" y="3200400"/>
            <a:ext cx="8305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In other words, the gravitational field at a point in the space is the gravitational force experienced by a test particle placed at the point divided by the mass of the test particle.</a:t>
            </a:r>
          </a:p>
        </p:txBody>
      </p:sp>
      <p:sp>
        <p:nvSpPr>
          <p:cNvPr id="122888" name="Text Box 8"/>
          <p:cNvSpPr txBox="1">
            <a:spLocks noChangeArrowheads="1"/>
          </p:cNvSpPr>
          <p:nvPr/>
        </p:nvSpPr>
        <p:spPr bwMode="auto">
          <a:xfrm>
            <a:off x="533400" y="2743200"/>
            <a:ext cx="541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0000"/>
                </a:solidFill>
                <a:latin typeface="Arial Narrow" charset="0"/>
              </a:rPr>
              <a:t>Therefore, the gravitational field </a:t>
            </a:r>
            <a:r>
              <a:rPr lang="en-US" b="1" dirty="0">
                <a:solidFill>
                  <a:schemeClr val="accent2"/>
                </a:solidFill>
                <a:latin typeface="Monotype Corsiva" charset="0"/>
              </a:rPr>
              <a:t>g</a:t>
            </a:r>
            <a:r>
              <a:rPr lang="en-US" dirty="0">
                <a:solidFill>
                  <a:srgbClr val="FF0000"/>
                </a:solidFill>
                <a:latin typeface="Arial Narrow" charset="0"/>
              </a:rPr>
              <a:t> is defined as </a:t>
            </a:r>
            <a:endParaRPr lang="en-US" dirty="0">
              <a:solidFill>
                <a:srgbClr val="FF0000"/>
              </a:solidFill>
              <a:latin typeface="Monotype Corsiva" charset="0"/>
            </a:endParaRPr>
          </a:p>
        </p:txBody>
      </p:sp>
      <p:graphicFrame>
        <p:nvGraphicFramePr>
          <p:cNvPr id="122889" name="Object 3"/>
          <p:cNvGraphicFramePr>
            <a:graphicFrameLocks noChangeAspect="1"/>
          </p:cNvGraphicFramePr>
          <p:nvPr/>
        </p:nvGraphicFramePr>
        <p:xfrm>
          <a:off x="6235700" y="2833688"/>
          <a:ext cx="458788" cy="290512"/>
        </p:xfrm>
        <a:graphic>
          <a:graphicData uri="http://schemas.openxmlformats.org/presentationml/2006/ole">
            <mc:AlternateContent xmlns:mc="http://schemas.openxmlformats.org/markup-compatibility/2006">
              <mc:Choice xmlns:v="urn:schemas-microsoft-com:vml" Requires="v">
                <p:oleObj spid="_x0000_s298651" name="Equation" r:id="rId5" imgW="254000" imgH="203200" progId="Equation.DSMT4">
                  <p:embed/>
                </p:oleObj>
              </mc:Choice>
              <mc:Fallback>
                <p:oleObj name="Equation" r:id="rId5" imgW="254000" imgH="203200" progId="Equation.DSMT4">
                  <p:embed/>
                  <p:pic>
                    <p:nvPicPr>
                      <p:cNvPr id="122889" name="Object 3"/>
                      <p:cNvPicPr>
                        <a:picLocks noChangeAspect="1" noChangeArrowheads="1"/>
                      </p:cNvPicPr>
                      <p:nvPr/>
                    </p:nvPicPr>
                    <p:blipFill>
                      <a:blip r:embed="rId6"/>
                      <a:srcRect/>
                      <a:stretch>
                        <a:fillRect/>
                      </a:stretch>
                    </p:blipFill>
                    <p:spPr bwMode="auto">
                      <a:xfrm>
                        <a:off x="6235700" y="2833688"/>
                        <a:ext cx="458788" cy="2905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2890" name="Text Box 10"/>
          <p:cNvSpPr txBox="1">
            <a:spLocks noChangeArrowheads="1"/>
          </p:cNvSpPr>
          <p:nvPr/>
        </p:nvSpPr>
        <p:spPr bwMode="auto">
          <a:xfrm>
            <a:off x="533400" y="4327525"/>
            <a:ext cx="28194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So how does the Earth’s gravitational field look like?</a:t>
            </a:r>
          </a:p>
        </p:txBody>
      </p:sp>
      <p:graphicFrame>
        <p:nvGraphicFramePr>
          <p:cNvPr id="122891" name="Object 4"/>
          <p:cNvGraphicFramePr>
            <a:graphicFrameLocks noChangeAspect="1"/>
          </p:cNvGraphicFramePr>
          <p:nvPr/>
        </p:nvGraphicFramePr>
        <p:xfrm>
          <a:off x="3733800" y="4168775"/>
          <a:ext cx="241300" cy="298450"/>
        </p:xfrm>
        <a:graphic>
          <a:graphicData uri="http://schemas.openxmlformats.org/presentationml/2006/ole">
            <mc:AlternateContent xmlns:mc="http://schemas.openxmlformats.org/markup-compatibility/2006">
              <mc:Choice xmlns:v="urn:schemas-microsoft-com:vml" Requires="v">
                <p:oleObj spid="_x0000_s298652" name="Equation" r:id="rId7" imgW="139700" imgH="203200" progId="Equation.DSMT4">
                  <p:embed/>
                </p:oleObj>
              </mc:Choice>
              <mc:Fallback>
                <p:oleObj name="Equation" r:id="rId7" imgW="139700" imgH="203200" progId="Equation.DSMT4">
                  <p:embed/>
                  <p:pic>
                    <p:nvPicPr>
                      <p:cNvPr id="122891" name="Object 4"/>
                      <p:cNvPicPr>
                        <a:picLocks noChangeAspect="1" noChangeArrowheads="1"/>
                      </p:cNvPicPr>
                      <p:nvPr/>
                    </p:nvPicPr>
                    <p:blipFill>
                      <a:blip r:embed="rId8"/>
                      <a:srcRect/>
                      <a:stretch>
                        <a:fillRect/>
                      </a:stretch>
                    </p:blipFill>
                    <p:spPr bwMode="auto">
                      <a:xfrm>
                        <a:off x="3733800" y="4168775"/>
                        <a:ext cx="241300" cy="298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5929604" y="3935834"/>
            <a:ext cx="2971800" cy="581025"/>
            <a:chOff x="3744" y="2562"/>
            <a:chExt cx="1872" cy="366"/>
          </a:xfrm>
        </p:grpSpPr>
        <p:sp>
          <p:nvSpPr>
            <p:cNvPr id="23609" name="Text Box 13"/>
            <p:cNvSpPr txBox="1">
              <a:spLocks noChangeArrowheads="1"/>
            </p:cNvSpPr>
            <p:nvPr/>
          </p:nvSpPr>
          <p:spPr bwMode="auto">
            <a:xfrm>
              <a:off x="3744" y="2562"/>
              <a:ext cx="1872" cy="366"/>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600" dirty="0">
                  <a:solidFill>
                    <a:schemeClr val="accent2"/>
                  </a:solidFill>
                  <a:latin typeface="Arial Narrow" charset="0"/>
                </a:rPr>
                <a:t>Where      is the unit vector pointing outward from the center of the Earth.</a:t>
              </a:r>
            </a:p>
          </p:txBody>
        </p:sp>
        <p:graphicFrame>
          <p:nvGraphicFramePr>
            <p:cNvPr id="23560" name="Object 8"/>
            <p:cNvGraphicFramePr>
              <a:graphicFrameLocks noChangeAspect="1"/>
            </p:cNvGraphicFramePr>
            <p:nvPr/>
          </p:nvGraphicFramePr>
          <p:xfrm>
            <a:off x="4148" y="2592"/>
            <a:ext cx="124" cy="154"/>
          </p:xfrm>
          <a:graphic>
            <a:graphicData uri="http://schemas.openxmlformats.org/presentationml/2006/ole">
              <mc:AlternateContent xmlns:mc="http://schemas.openxmlformats.org/markup-compatibility/2006">
                <mc:Choice xmlns:v="urn:schemas-microsoft-com:vml" Requires="v">
                  <p:oleObj spid="_x0000_s298653" name="Equation" r:id="rId9" imgW="114120" imgH="164880" progId="Equation.DSMT4">
                    <p:embed/>
                  </p:oleObj>
                </mc:Choice>
                <mc:Fallback>
                  <p:oleObj name="Equation" r:id="rId9" imgW="114120" imgH="164880" progId="Equation.DSMT4">
                    <p:embed/>
                    <p:pic>
                      <p:nvPicPr>
                        <p:cNvPr id="235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8" y="2592"/>
                          <a:ext cx="124" cy="154"/>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3" name="Group 15"/>
          <p:cNvGrpSpPr>
            <a:grpSpLocks/>
          </p:cNvGrpSpPr>
          <p:nvPr/>
        </p:nvGrpSpPr>
        <p:grpSpPr bwMode="auto">
          <a:xfrm>
            <a:off x="2514600" y="4494213"/>
            <a:ext cx="2209800" cy="2209800"/>
            <a:chOff x="192" y="2831"/>
            <a:chExt cx="1392" cy="1392"/>
          </a:xfrm>
        </p:grpSpPr>
        <p:sp>
          <p:nvSpPr>
            <p:cNvPr id="122896" name="Oval 16"/>
            <p:cNvSpPr>
              <a:spLocks noChangeArrowheads="1"/>
            </p:cNvSpPr>
            <p:nvPr/>
          </p:nvSpPr>
          <p:spPr bwMode="auto">
            <a:xfrm>
              <a:off x="768" y="3408"/>
              <a:ext cx="240" cy="240"/>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lgn="ctr">
                <a:defRPr/>
              </a:pPr>
              <a:r>
                <a:rPr lang="en-US">
                  <a:solidFill>
                    <a:srgbClr val="FFFF99"/>
                  </a:solidFill>
                  <a:latin typeface="Arial Narrow" charset="0"/>
                  <a:ea typeface="+mn-ea"/>
                  <a:cs typeface="+mn-cs"/>
                </a:rPr>
                <a:t>E</a:t>
              </a:r>
            </a:p>
          </p:txBody>
        </p:sp>
        <p:grpSp>
          <p:nvGrpSpPr>
            <p:cNvPr id="23596" name="Group 17"/>
            <p:cNvGrpSpPr>
              <a:grpSpLocks/>
            </p:cNvGrpSpPr>
            <p:nvPr/>
          </p:nvGrpSpPr>
          <p:grpSpPr bwMode="auto">
            <a:xfrm>
              <a:off x="192" y="3528"/>
              <a:ext cx="1392" cy="0"/>
              <a:chOff x="192" y="3528"/>
              <a:chExt cx="1392" cy="0"/>
            </a:xfrm>
          </p:grpSpPr>
          <p:grpSp>
            <p:nvGrpSpPr>
              <p:cNvPr id="23603" name="Group 18"/>
              <p:cNvGrpSpPr>
                <a:grpSpLocks/>
              </p:cNvGrpSpPr>
              <p:nvPr/>
            </p:nvGrpSpPr>
            <p:grpSpPr bwMode="auto">
              <a:xfrm>
                <a:off x="1056" y="3528"/>
                <a:ext cx="528" cy="0"/>
                <a:chOff x="1056" y="3504"/>
                <a:chExt cx="528" cy="0"/>
              </a:xfrm>
            </p:grpSpPr>
            <p:sp>
              <p:nvSpPr>
                <p:cNvPr id="23607" name="Line 19"/>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8" name="Line 20"/>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604" name="Group 21"/>
              <p:cNvGrpSpPr>
                <a:grpSpLocks/>
              </p:cNvGrpSpPr>
              <p:nvPr/>
            </p:nvGrpSpPr>
            <p:grpSpPr bwMode="auto">
              <a:xfrm flipH="1">
                <a:off x="192" y="3528"/>
                <a:ext cx="528" cy="0"/>
                <a:chOff x="1056" y="3504"/>
                <a:chExt cx="528" cy="0"/>
              </a:xfrm>
            </p:grpSpPr>
            <p:sp>
              <p:nvSpPr>
                <p:cNvPr id="23605" name="Line 22"/>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6" name="Line 23"/>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grpSp>
          <p:nvGrpSpPr>
            <p:cNvPr id="23597" name="Group 24"/>
            <p:cNvGrpSpPr>
              <a:grpSpLocks/>
            </p:cNvGrpSpPr>
            <p:nvPr/>
          </p:nvGrpSpPr>
          <p:grpSpPr bwMode="auto">
            <a:xfrm rot="-5400000">
              <a:off x="624" y="3095"/>
              <a:ext cx="528" cy="0"/>
              <a:chOff x="1056" y="3504"/>
              <a:chExt cx="528" cy="0"/>
            </a:xfrm>
          </p:grpSpPr>
          <p:sp>
            <p:nvSpPr>
              <p:cNvPr id="23601" name="Line 25"/>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2" name="Line 26"/>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98" name="Group 27"/>
            <p:cNvGrpSpPr>
              <a:grpSpLocks/>
            </p:cNvGrpSpPr>
            <p:nvPr/>
          </p:nvGrpSpPr>
          <p:grpSpPr bwMode="auto">
            <a:xfrm rot="16200000" flipH="1">
              <a:off x="624" y="3959"/>
              <a:ext cx="528" cy="0"/>
              <a:chOff x="1056" y="3504"/>
              <a:chExt cx="528" cy="0"/>
            </a:xfrm>
          </p:grpSpPr>
          <p:sp>
            <p:nvSpPr>
              <p:cNvPr id="23599" name="Line 28"/>
              <p:cNvSpPr>
                <a:spLocks noChangeShapeType="1"/>
              </p:cNvSpPr>
              <p:nvPr/>
            </p:nvSpPr>
            <p:spPr bwMode="auto">
              <a:xfrm flipH="1">
                <a:off x="1392" y="3504"/>
                <a:ext cx="192"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600" name="Line 29"/>
              <p:cNvSpPr>
                <a:spLocks noChangeShapeType="1"/>
              </p:cNvSpPr>
              <p:nvPr/>
            </p:nvSpPr>
            <p:spPr bwMode="auto">
              <a:xfrm flipH="1">
                <a:off x="1056" y="3504"/>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122910" name="Text Box 30"/>
          <p:cNvSpPr txBox="1">
            <a:spLocks noChangeArrowheads="1"/>
          </p:cNvSpPr>
          <p:nvPr/>
        </p:nvSpPr>
        <p:spPr bwMode="auto">
          <a:xfrm>
            <a:off x="517525" y="5089525"/>
            <a:ext cx="1997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Far away from the Earth’s surface</a:t>
            </a:r>
          </a:p>
        </p:txBody>
      </p:sp>
      <p:grpSp>
        <p:nvGrpSpPr>
          <p:cNvPr id="9" name="Group 31"/>
          <p:cNvGrpSpPr>
            <a:grpSpLocks/>
          </p:cNvGrpSpPr>
          <p:nvPr/>
        </p:nvGrpSpPr>
        <p:grpSpPr bwMode="auto">
          <a:xfrm>
            <a:off x="6553200" y="5105400"/>
            <a:ext cx="2286000" cy="1295400"/>
            <a:chOff x="4128" y="3024"/>
            <a:chExt cx="1440" cy="816"/>
          </a:xfrm>
        </p:grpSpPr>
        <p:sp>
          <p:nvSpPr>
            <p:cNvPr id="122912" name="Rectangle 32"/>
            <p:cNvSpPr>
              <a:spLocks noChangeArrowheads="1"/>
            </p:cNvSpPr>
            <p:nvPr/>
          </p:nvSpPr>
          <p:spPr bwMode="auto">
            <a:xfrm>
              <a:off x="4128" y="3696"/>
              <a:ext cx="1440" cy="144"/>
            </a:xfrm>
            <a:prstGeom prst="rect">
              <a:avLst/>
            </a:prstGeom>
            <a:gradFill rotWithShape="0">
              <a:gsLst>
                <a:gs pos="0">
                  <a:schemeClr val="folHlink">
                    <a:gamma/>
                    <a:shade val="46275"/>
                    <a:invGamma/>
                  </a:schemeClr>
                </a:gs>
                <a:gs pos="100000">
                  <a:schemeClr val="folHlink"/>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23577" name="Group 33"/>
            <p:cNvGrpSpPr>
              <a:grpSpLocks/>
            </p:cNvGrpSpPr>
            <p:nvPr/>
          </p:nvGrpSpPr>
          <p:grpSpPr bwMode="auto">
            <a:xfrm rot="5400000">
              <a:off x="3960" y="3336"/>
              <a:ext cx="624" cy="0"/>
              <a:chOff x="2976" y="3408"/>
              <a:chExt cx="624" cy="0"/>
            </a:xfrm>
          </p:grpSpPr>
          <p:sp>
            <p:nvSpPr>
              <p:cNvPr id="23593" name="Line 34"/>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4" name="Line 35"/>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78" name="Group 36"/>
            <p:cNvGrpSpPr>
              <a:grpSpLocks/>
            </p:cNvGrpSpPr>
            <p:nvPr/>
          </p:nvGrpSpPr>
          <p:grpSpPr bwMode="auto">
            <a:xfrm rot="5400000">
              <a:off x="4190" y="3336"/>
              <a:ext cx="624" cy="0"/>
              <a:chOff x="2976" y="3408"/>
              <a:chExt cx="624" cy="0"/>
            </a:xfrm>
          </p:grpSpPr>
          <p:sp>
            <p:nvSpPr>
              <p:cNvPr id="23591" name="Line 37"/>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2" name="Line 38"/>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79" name="Group 39"/>
            <p:cNvGrpSpPr>
              <a:grpSpLocks/>
            </p:cNvGrpSpPr>
            <p:nvPr/>
          </p:nvGrpSpPr>
          <p:grpSpPr bwMode="auto">
            <a:xfrm rot="5400000">
              <a:off x="4420" y="3336"/>
              <a:ext cx="624" cy="0"/>
              <a:chOff x="2976" y="3408"/>
              <a:chExt cx="624" cy="0"/>
            </a:xfrm>
          </p:grpSpPr>
          <p:sp>
            <p:nvSpPr>
              <p:cNvPr id="23589" name="Line 40"/>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90" name="Line 41"/>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0" name="Group 42"/>
            <p:cNvGrpSpPr>
              <a:grpSpLocks/>
            </p:cNvGrpSpPr>
            <p:nvPr/>
          </p:nvGrpSpPr>
          <p:grpSpPr bwMode="auto">
            <a:xfrm rot="5400000">
              <a:off x="4651" y="3336"/>
              <a:ext cx="624" cy="0"/>
              <a:chOff x="2976" y="3408"/>
              <a:chExt cx="624" cy="0"/>
            </a:xfrm>
          </p:grpSpPr>
          <p:sp>
            <p:nvSpPr>
              <p:cNvPr id="23587" name="Line 43"/>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8" name="Line 44"/>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1" name="Group 45"/>
            <p:cNvGrpSpPr>
              <a:grpSpLocks/>
            </p:cNvGrpSpPr>
            <p:nvPr/>
          </p:nvGrpSpPr>
          <p:grpSpPr bwMode="auto">
            <a:xfrm rot="5400000">
              <a:off x="4881" y="3336"/>
              <a:ext cx="624" cy="0"/>
              <a:chOff x="2976" y="3408"/>
              <a:chExt cx="624" cy="0"/>
            </a:xfrm>
          </p:grpSpPr>
          <p:sp>
            <p:nvSpPr>
              <p:cNvPr id="23585" name="Line 46"/>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6" name="Line 47"/>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82" name="Group 48"/>
            <p:cNvGrpSpPr>
              <a:grpSpLocks/>
            </p:cNvGrpSpPr>
            <p:nvPr/>
          </p:nvGrpSpPr>
          <p:grpSpPr bwMode="auto">
            <a:xfrm rot="5400000">
              <a:off x="5112" y="3336"/>
              <a:ext cx="624" cy="0"/>
              <a:chOff x="2976" y="3408"/>
              <a:chExt cx="624" cy="0"/>
            </a:xfrm>
          </p:grpSpPr>
          <p:sp>
            <p:nvSpPr>
              <p:cNvPr id="23583" name="Line 49"/>
              <p:cNvSpPr>
                <a:spLocks noChangeShapeType="1"/>
              </p:cNvSpPr>
              <p:nvPr/>
            </p:nvSpPr>
            <p:spPr bwMode="auto">
              <a:xfrm>
                <a:off x="2976"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3584" name="Line 50"/>
              <p:cNvSpPr>
                <a:spLocks noChangeShapeType="1"/>
              </p:cNvSpPr>
              <p:nvPr/>
            </p:nvSpPr>
            <p:spPr bwMode="auto">
              <a:xfrm>
                <a:off x="3312" y="3408"/>
                <a:ext cx="288" cy="0"/>
              </a:xfrm>
              <a:prstGeom prst="line">
                <a:avLst/>
              </a:prstGeom>
              <a:noFill/>
              <a:ln w="28575">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122931" name="Text Box 51"/>
          <p:cNvSpPr txBox="1">
            <a:spLocks noChangeArrowheads="1"/>
          </p:cNvSpPr>
          <p:nvPr/>
        </p:nvSpPr>
        <p:spPr bwMode="auto">
          <a:xfrm>
            <a:off x="5105400" y="5394325"/>
            <a:ext cx="16160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Close to the Earth’s surface</a:t>
            </a:r>
          </a:p>
        </p:txBody>
      </p:sp>
      <p:graphicFrame>
        <p:nvGraphicFramePr>
          <p:cNvPr id="122932" name="Object 5"/>
          <p:cNvGraphicFramePr>
            <a:graphicFrameLocks noChangeAspect="1"/>
          </p:cNvGraphicFramePr>
          <p:nvPr/>
        </p:nvGraphicFramePr>
        <p:xfrm>
          <a:off x="3978275" y="3990975"/>
          <a:ext cx="590550" cy="655638"/>
        </p:xfrm>
        <a:graphic>
          <a:graphicData uri="http://schemas.openxmlformats.org/presentationml/2006/ole">
            <mc:AlternateContent xmlns:mc="http://schemas.openxmlformats.org/markup-compatibility/2006">
              <mc:Choice xmlns:v="urn:schemas-microsoft-com:vml" Requires="v">
                <p:oleObj spid="_x0000_s298654" name="Equation" r:id="rId11" imgW="342900" imgH="444500" progId="Equation.DSMT4">
                  <p:embed/>
                </p:oleObj>
              </mc:Choice>
              <mc:Fallback>
                <p:oleObj name="Equation" r:id="rId11" imgW="342900" imgH="444500" progId="Equation.DSMT4">
                  <p:embed/>
                  <p:pic>
                    <p:nvPicPr>
                      <p:cNvPr id="122932" name="Object 5"/>
                      <p:cNvPicPr>
                        <a:picLocks noChangeAspect="1" noChangeArrowheads="1"/>
                      </p:cNvPicPr>
                      <p:nvPr/>
                    </p:nvPicPr>
                    <p:blipFill>
                      <a:blip r:embed="rId12"/>
                      <a:srcRect/>
                      <a:stretch>
                        <a:fillRect/>
                      </a:stretch>
                    </p:blipFill>
                    <p:spPr bwMode="auto">
                      <a:xfrm>
                        <a:off x="3978275" y="3990975"/>
                        <a:ext cx="590550" cy="655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933" name="Object 6"/>
          <p:cNvGraphicFramePr>
            <a:graphicFrameLocks noChangeAspect="1"/>
          </p:cNvGraphicFramePr>
          <p:nvPr/>
        </p:nvGraphicFramePr>
        <p:xfrm>
          <a:off x="4583113" y="4038600"/>
          <a:ext cx="1204912" cy="636588"/>
        </p:xfrm>
        <a:graphic>
          <a:graphicData uri="http://schemas.openxmlformats.org/presentationml/2006/ole">
            <mc:AlternateContent xmlns:mc="http://schemas.openxmlformats.org/markup-compatibility/2006">
              <mc:Choice xmlns:v="urn:schemas-microsoft-com:vml" Requires="v">
                <p:oleObj spid="_x0000_s298655" name="Equation" r:id="rId13" imgW="698500" imgH="431800" progId="Equation.DSMT4">
                  <p:embed/>
                </p:oleObj>
              </mc:Choice>
              <mc:Fallback>
                <p:oleObj name="Equation" r:id="rId13" imgW="698500" imgH="431800" progId="Equation.DSMT4">
                  <p:embed/>
                  <p:pic>
                    <p:nvPicPr>
                      <p:cNvPr id="122933" name="Object 6"/>
                      <p:cNvPicPr>
                        <a:picLocks noChangeAspect="1" noChangeArrowheads="1"/>
                      </p:cNvPicPr>
                      <p:nvPr/>
                    </p:nvPicPr>
                    <p:blipFill>
                      <a:blip r:embed="rId14"/>
                      <a:srcRect/>
                      <a:stretch>
                        <a:fillRect/>
                      </a:stretch>
                    </p:blipFill>
                    <p:spPr bwMode="auto">
                      <a:xfrm>
                        <a:off x="4583113" y="4038600"/>
                        <a:ext cx="1204912" cy="6365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2934" name="Object 7"/>
          <p:cNvGraphicFramePr>
            <a:graphicFrameLocks noChangeAspect="1"/>
          </p:cNvGraphicFramePr>
          <p:nvPr/>
        </p:nvGraphicFramePr>
        <p:xfrm>
          <a:off x="6599238" y="2649538"/>
          <a:ext cx="411162" cy="636587"/>
        </p:xfrm>
        <a:graphic>
          <a:graphicData uri="http://schemas.openxmlformats.org/presentationml/2006/ole">
            <mc:AlternateContent xmlns:mc="http://schemas.openxmlformats.org/markup-compatibility/2006">
              <mc:Choice xmlns:v="urn:schemas-microsoft-com:vml" Requires="v">
                <p:oleObj spid="_x0000_s298656" name="Equation" r:id="rId15" imgW="228600" imgH="444500" progId="Equation.DSMT4">
                  <p:embed/>
                </p:oleObj>
              </mc:Choice>
              <mc:Fallback>
                <p:oleObj name="Equation" r:id="rId15" imgW="228600" imgH="444500" progId="Equation.DSMT4">
                  <p:embed/>
                  <p:pic>
                    <p:nvPicPr>
                      <p:cNvPr id="122934" name="Object 7"/>
                      <p:cNvPicPr>
                        <a:picLocks noChangeAspect="1" noChangeArrowheads="1"/>
                      </p:cNvPicPr>
                      <p:nvPr/>
                    </p:nvPicPr>
                    <p:blipFill>
                      <a:blip r:embed="rId16"/>
                      <a:srcRect/>
                      <a:stretch>
                        <a:fillRect/>
                      </a:stretch>
                    </p:blipFill>
                    <p:spPr bwMode="auto">
                      <a:xfrm>
                        <a:off x="6599238" y="2649538"/>
                        <a:ext cx="411162" cy="636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8" name="Text Box 51">
            <a:extLst>
              <a:ext uri="{FF2B5EF4-FFF2-40B4-BE49-F238E27FC236}">
                <a16:creationId xmlns:a16="http://schemas.microsoft.com/office/drawing/2014/main" id="{7A994D58-AE1B-8C49-B29C-A35EC8BF2758}"/>
              </a:ext>
            </a:extLst>
          </p:cNvPr>
          <p:cNvSpPr txBox="1">
            <a:spLocks noChangeArrowheads="1"/>
          </p:cNvSpPr>
          <p:nvPr/>
        </p:nvSpPr>
        <p:spPr bwMode="auto">
          <a:xfrm>
            <a:off x="6169057" y="4542777"/>
            <a:ext cx="236533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solidFill>
                  <a:srgbClr val="FF0000"/>
                </a:solidFill>
                <a:latin typeface="Arial Narrow" charset="0"/>
              </a:rPr>
              <a:t>F</a:t>
            </a:r>
            <a:r>
              <a:rPr lang="en-US" sz="2000" baseline="-25000" dirty="0" err="1">
                <a:solidFill>
                  <a:srgbClr val="FF0000"/>
                </a:solidFill>
                <a:latin typeface="Arial Narrow" charset="0"/>
              </a:rPr>
              <a:t>g</a:t>
            </a:r>
            <a:r>
              <a:rPr lang="en-US" sz="2000" dirty="0">
                <a:solidFill>
                  <a:srgbClr val="FF0000"/>
                </a:solidFill>
                <a:latin typeface="Arial Narrow" charset="0"/>
              </a:rPr>
              <a:t> is a Central Force!</a:t>
            </a:r>
          </a:p>
        </p:txBody>
      </p:sp>
    </p:spTree>
    <p:extLst>
      <p:ext uri="{BB962C8B-B14F-4D97-AF65-F5344CB8AC3E}">
        <p14:creationId xmlns:p14="http://schemas.microsoft.com/office/powerpoint/2010/main" val="206154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4581"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dirty="0">
                <a:solidFill>
                  <a:srgbClr val="003300"/>
                </a:solidFill>
                <a:latin typeface="Arial Narrow" charset="0"/>
              </a:rPr>
              <a:t>PHYS 1443-003, Spring 2021                    Dr. Jaehoon Yu</a:t>
            </a:r>
            <a:endParaRPr lang="en-US" sz="1400" dirty="0">
              <a:solidFill>
                <a:srgbClr val="003300"/>
              </a:solidFill>
              <a:latin typeface="Arial Narrow" charset="0"/>
            </a:endParaRPr>
          </a:p>
        </p:txBody>
      </p:sp>
      <p:sp>
        <p:nvSpPr>
          <p:cNvPr id="123906" name="Rectangle 2"/>
          <p:cNvSpPr>
            <a:spLocks noChangeArrowheads="1"/>
          </p:cNvSpPr>
          <p:nvPr/>
        </p:nvSpPr>
        <p:spPr bwMode="auto">
          <a:xfrm>
            <a:off x="6172200" y="838200"/>
            <a:ext cx="21336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24584"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The Gravitational Potential Energy</a:t>
            </a:r>
          </a:p>
        </p:txBody>
      </p:sp>
      <p:sp>
        <p:nvSpPr>
          <p:cNvPr id="123908" name="Text Box 4"/>
          <p:cNvSpPr txBox="1">
            <a:spLocks noChangeArrowheads="1"/>
          </p:cNvSpPr>
          <p:nvPr/>
        </p:nvSpPr>
        <p:spPr bwMode="auto">
          <a:xfrm>
            <a:off x="381000" y="846138"/>
            <a:ext cx="5791200" cy="830997"/>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What is the potential energy of an object at the height </a:t>
            </a:r>
            <a:r>
              <a:rPr lang="en-US" dirty="0">
                <a:solidFill>
                  <a:srgbClr val="FF0000"/>
                </a:solidFill>
                <a:latin typeface="Arial Narrow" charset="0"/>
              </a:rPr>
              <a:t>y</a:t>
            </a:r>
            <a:r>
              <a:rPr lang="en-US" dirty="0">
                <a:solidFill>
                  <a:schemeClr val="accent2"/>
                </a:solidFill>
                <a:latin typeface="Arial Narrow" charset="0"/>
              </a:rPr>
              <a:t> from the surface of the Earth, g=9.8m/s</a:t>
            </a:r>
            <a:r>
              <a:rPr lang="en-US" baseline="30000" dirty="0">
                <a:solidFill>
                  <a:schemeClr val="accent2"/>
                </a:solidFill>
                <a:latin typeface="Arial Narrow" charset="0"/>
              </a:rPr>
              <a:t>2</a:t>
            </a:r>
            <a:r>
              <a:rPr lang="en-US" dirty="0">
                <a:solidFill>
                  <a:schemeClr val="accent2"/>
                </a:solidFill>
                <a:latin typeface="Arial Narrow" charset="0"/>
              </a:rPr>
              <a:t>?</a:t>
            </a:r>
          </a:p>
        </p:txBody>
      </p:sp>
      <p:sp>
        <p:nvSpPr>
          <p:cNvPr id="123909" name="Text Box 5"/>
          <p:cNvSpPr txBox="1">
            <a:spLocks noChangeArrowheads="1"/>
          </p:cNvSpPr>
          <p:nvPr/>
        </p:nvSpPr>
        <p:spPr bwMode="auto">
          <a:xfrm>
            <a:off x="6324600" y="1752600"/>
            <a:ext cx="2057400" cy="457200"/>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Arial Narrow" charset="0"/>
              </a:rPr>
              <a:t>No, it would not. </a:t>
            </a:r>
            <a:endParaRPr lang="en-US">
              <a:solidFill>
                <a:srgbClr val="FF0000"/>
              </a:solidFill>
              <a:latin typeface="Monotype Corsiva" charset="0"/>
            </a:endParaRPr>
          </a:p>
        </p:txBody>
      </p:sp>
      <p:sp>
        <p:nvSpPr>
          <p:cNvPr id="123910" name="Text Box 6"/>
          <p:cNvSpPr txBox="1">
            <a:spLocks noChangeArrowheads="1"/>
          </p:cNvSpPr>
          <p:nvPr/>
        </p:nvSpPr>
        <p:spPr bwMode="auto">
          <a:xfrm>
            <a:off x="3657600" y="3810000"/>
            <a:ext cx="5334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Since the gravitational force is </a:t>
            </a:r>
            <a:r>
              <a:rPr lang="en-US" sz="2000" dirty="0">
                <a:solidFill>
                  <a:schemeClr val="accent2"/>
                </a:solidFill>
                <a:latin typeface="Arial Narrow" charset="0"/>
              </a:rPr>
              <a:t>a central force</a:t>
            </a:r>
            <a:r>
              <a:rPr lang="en-US" sz="2000" dirty="0">
                <a:solidFill>
                  <a:srgbClr val="FF0000"/>
                </a:solidFill>
                <a:latin typeface="Arial Narrow" charset="0"/>
              </a:rPr>
              <a:t>, and the central force is a conservative force, the work done by the gravitational force is independent of the path.</a:t>
            </a:r>
          </a:p>
        </p:txBody>
      </p:sp>
      <p:sp>
        <p:nvSpPr>
          <p:cNvPr id="123911" name="Text Box 7"/>
          <p:cNvSpPr txBox="1">
            <a:spLocks noChangeArrowheads="1"/>
          </p:cNvSpPr>
          <p:nvPr/>
        </p:nvSpPr>
        <p:spPr bwMode="auto">
          <a:xfrm>
            <a:off x="3662898" y="4783403"/>
            <a:ext cx="4572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The path can be considered as consisting of many tangential and radial motions.   Tangential motions do not contribute to work!!!</a:t>
            </a:r>
          </a:p>
        </p:txBody>
      </p:sp>
      <p:graphicFrame>
        <p:nvGraphicFramePr>
          <p:cNvPr id="123912" name="Object 2"/>
          <p:cNvGraphicFramePr>
            <a:graphicFrameLocks noChangeAspect="1"/>
          </p:cNvGraphicFramePr>
          <p:nvPr/>
        </p:nvGraphicFramePr>
        <p:xfrm>
          <a:off x="6172200" y="855663"/>
          <a:ext cx="593725" cy="679450"/>
        </p:xfrm>
        <a:graphic>
          <a:graphicData uri="http://schemas.openxmlformats.org/presentationml/2006/ole">
            <mc:AlternateContent xmlns:mc="http://schemas.openxmlformats.org/markup-compatibility/2006">
              <mc:Choice xmlns:v="urn:schemas-microsoft-com:vml" Requires="v">
                <p:oleObj spid="_x0000_s299225" name="Equation" r:id="rId3" imgW="164880" imgH="177480" progId="Equation.3">
                  <p:embed/>
                </p:oleObj>
              </mc:Choice>
              <mc:Fallback>
                <p:oleObj name="Equation" r:id="rId3" imgW="164880" imgH="177480" progId="Equation.3">
                  <p:embed/>
                  <p:pic>
                    <p:nvPicPr>
                      <p:cNvPr id="12391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55663"/>
                        <a:ext cx="59372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3913" name="Text Box 9"/>
          <p:cNvSpPr txBox="1">
            <a:spLocks noChangeArrowheads="1"/>
          </p:cNvSpPr>
          <p:nvPr/>
        </p:nvSpPr>
        <p:spPr bwMode="auto">
          <a:xfrm>
            <a:off x="381000" y="1752600"/>
            <a:ext cx="56388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Do you think this would work in general cases?</a:t>
            </a:r>
          </a:p>
        </p:txBody>
      </p:sp>
      <p:sp>
        <p:nvSpPr>
          <p:cNvPr id="123914" name="Text Box 10"/>
          <p:cNvSpPr txBox="1">
            <a:spLocks noChangeArrowheads="1"/>
          </p:cNvSpPr>
          <p:nvPr/>
        </p:nvSpPr>
        <p:spPr bwMode="auto">
          <a:xfrm>
            <a:off x="381000" y="2286000"/>
            <a:ext cx="1295400" cy="45720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Why not?</a:t>
            </a:r>
          </a:p>
        </p:txBody>
      </p:sp>
      <p:sp>
        <p:nvSpPr>
          <p:cNvPr id="123915" name="Text Box 11"/>
          <p:cNvSpPr txBox="1">
            <a:spLocks noChangeArrowheads="1"/>
          </p:cNvSpPr>
          <p:nvPr/>
        </p:nvSpPr>
        <p:spPr bwMode="auto">
          <a:xfrm>
            <a:off x="1828800" y="2270125"/>
            <a:ext cx="6934200" cy="1006475"/>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Because this formula is only valid for the case where the gravitational force is constant, near the surface of the Earth, and the generalized gravitational force is inversely proportional to the square of the distance.</a:t>
            </a:r>
          </a:p>
        </p:txBody>
      </p:sp>
      <p:sp>
        <p:nvSpPr>
          <p:cNvPr id="123916" name="Text Box 12"/>
          <p:cNvSpPr txBox="1">
            <a:spLocks noChangeArrowheads="1"/>
          </p:cNvSpPr>
          <p:nvPr/>
        </p:nvSpPr>
        <p:spPr bwMode="auto">
          <a:xfrm>
            <a:off x="381000" y="3352800"/>
            <a:ext cx="8534400" cy="427038"/>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OK. Then how would we generalize the potential energy in the gravitational field?</a:t>
            </a:r>
          </a:p>
        </p:txBody>
      </p:sp>
      <p:grpSp>
        <p:nvGrpSpPr>
          <p:cNvPr id="2" name="Group 13"/>
          <p:cNvGrpSpPr>
            <a:grpSpLocks/>
          </p:cNvGrpSpPr>
          <p:nvPr/>
        </p:nvGrpSpPr>
        <p:grpSpPr bwMode="auto">
          <a:xfrm>
            <a:off x="609600" y="3886200"/>
            <a:ext cx="2909888" cy="2133600"/>
            <a:chOff x="384" y="2736"/>
            <a:chExt cx="1551" cy="1152"/>
          </a:xfrm>
        </p:grpSpPr>
        <p:grpSp>
          <p:nvGrpSpPr>
            <p:cNvPr id="24594" name="Group 14"/>
            <p:cNvGrpSpPr>
              <a:grpSpLocks/>
            </p:cNvGrpSpPr>
            <p:nvPr/>
          </p:nvGrpSpPr>
          <p:grpSpPr bwMode="auto">
            <a:xfrm>
              <a:off x="521" y="3297"/>
              <a:ext cx="564" cy="591"/>
              <a:chOff x="816" y="1968"/>
              <a:chExt cx="720" cy="672"/>
            </a:xfrm>
          </p:grpSpPr>
          <p:sp>
            <p:nvSpPr>
              <p:cNvPr id="123919" name="Oval 15"/>
              <p:cNvSpPr>
                <a:spLocks noChangeArrowheads="1"/>
              </p:cNvSpPr>
              <p:nvPr/>
            </p:nvSpPr>
            <p:spPr bwMode="auto">
              <a:xfrm>
                <a:off x="816" y="1968"/>
                <a:ext cx="713"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5" name="Line 16"/>
              <p:cNvSpPr>
                <a:spLocks noChangeShapeType="1"/>
              </p:cNvSpPr>
              <p:nvPr/>
            </p:nvSpPr>
            <p:spPr bwMode="auto">
              <a:xfrm flipH="1">
                <a:off x="960" y="2304"/>
                <a:ext cx="192" cy="240"/>
              </a:xfrm>
              <a:prstGeom prst="line">
                <a:avLst/>
              </a:prstGeom>
              <a:noFill/>
              <a:ln w="38100">
                <a:solidFill>
                  <a:srgbClr val="FFFF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616" name="Text Box 17"/>
              <p:cNvSpPr txBox="1">
                <a:spLocks noChangeArrowheads="1"/>
              </p:cNvSpPr>
              <p:nvPr/>
            </p:nvSpPr>
            <p:spPr bwMode="auto">
              <a:xfrm>
                <a:off x="816" y="2208"/>
                <a:ext cx="274"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R</a:t>
                </a:r>
                <a:r>
                  <a:rPr lang="en-US" sz="1800" baseline="-25000">
                    <a:solidFill>
                      <a:srgbClr val="FFFF99"/>
                    </a:solidFill>
                    <a:latin typeface="Arial Narrow" charset="0"/>
                  </a:rPr>
                  <a:t>E</a:t>
                </a:r>
              </a:p>
            </p:txBody>
          </p:sp>
        </p:grpSp>
        <p:sp>
          <p:nvSpPr>
            <p:cNvPr id="24595" name="Arc 18"/>
            <p:cNvSpPr>
              <a:spLocks/>
            </p:cNvSpPr>
            <p:nvPr/>
          </p:nvSpPr>
          <p:spPr bwMode="auto">
            <a:xfrm>
              <a:off x="384" y="2832"/>
              <a:ext cx="1354" cy="1027"/>
            </a:xfrm>
            <a:custGeom>
              <a:avLst/>
              <a:gdLst>
                <a:gd name="T0" fmla="*/ 0 w 21600"/>
                <a:gd name="T1" fmla="*/ 0 h 26251"/>
                <a:gd name="T2" fmla="*/ 0 w 21600"/>
                <a:gd name="T3" fmla="*/ 0 h 26251"/>
                <a:gd name="T4" fmla="*/ 0 w 21600"/>
                <a:gd name="T5" fmla="*/ 0 h 26251"/>
                <a:gd name="T6" fmla="*/ 0 60000 65536"/>
                <a:gd name="T7" fmla="*/ 0 60000 65536"/>
                <a:gd name="T8" fmla="*/ 0 60000 65536"/>
                <a:gd name="T9" fmla="*/ 0 w 21600"/>
                <a:gd name="T10" fmla="*/ 0 h 26251"/>
                <a:gd name="T11" fmla="*/ 21600 w 21600"/>
                <a:gd name="T12" fmla="*/ 26251 h 26251"/>
              </a:gdLst>
              <a:ahLst/>
              <a:cxnLst>
                <a:cxn ang="T6">
                  <a:pos x="T0" y="T1"/>
                </a:cxn>
                <a:cxn ang="T7">
                  <a:pos x="T2" y="T3"/>
                </a:cxn>
                <a:cxn ang="T8">
                  <a:pos x="T4" y="T5"/>
                </a:cxn>
              </a:cxnLst>
              <a:rect l="T9" t="T10" r="T11" b="T12"/>
              <a:pathLst>
                <a:path w="21600" h="26251" fill="none" extrusionOk="0">
                  <a:moveTo>
                    <a:pt x="0" y="-1"/>
                  </a:moveTo>
                  <a:cubicBezTo>
                    <a:pt x="11929" y="0"/>
                    <a:pt x="21600" y="9670"/>
                    <a:pt x="21600" y="21600"/>
                  </a:cubicBezTo>
                  <a:cubicBezTo>
                    <a:pt x="21600" y="23164"/>
                    <a:pt x="21430" y="24723"/>
                    <a:pt x="21093" y="26251"/>
                  </a:cubicBezTo>
                </a:path>
                <a:path w="21600" h="26251" stroke="0" extrusionOk="0">
                  <a:moveTo>
                    <a:pt x="0" y="-1"/>
                  </a:moveTo>
                  <a:cubicBezTo>
                    <a:pt x="11929" y="0"/>
                    <a:pt x="21600" y="9670"/>
                    <a:pt x="21600" y="21600"/>
                  </a:cubicBezTo>
                  <a:cubicBezTo>
                    <a:pt x="21600" y="23164"/>
                    <a:pt x="21430" y="24723"/>
                    <a:pt x="21093" y="26251"/>
                  </a:cubicBezTo>
                  <a:lnTo>
                    <a:pt x="0" y="21600"/>
                  </a:lnTo>
                  <a:close/>
                </a:path>
              </a:pathLst>
            </a:custGeom>
            <a:noFill/>
            <a:ln w="28575">
              <a:solidFill>
                <a:schemeClr val="accent2"/>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24596" name="Group 19"/>
            <p:cNvGrpSpPr>
              <a:grpSpLocks/>
            </p:cNvGrpSpPr>
            <p:nvPr/>
          </p:nvGrpSpPr>
          <p:grpSpPr bwMode="auto">
            <a:xfrm>
              <a:off x="1536" y="3137"/>
              <a:ext cx="399" cy="319"/>
              <a:chOff x="1920" y="1606"/>
              <a:chExt cx="510" cy="362"/>
            </a:xfrm>
          </p:grpSpPr>
          <p:sp>
            <p:nvSpPr>
              <p:cNvPr id="123924" name="Oval 20"/>
              <p:cNvSpPr>
                <a:spLocks noChangeArrowheads="1"/>
              </p:cNvSpPr>
              <p:nvPr/>
            </p:nvSpPr>
            <p:spPr bwMode="auto">
              <a:xfrm>
                <a:off x="1920" y="1680"/>
                <a:ext cx="289"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3" name="Text Box 21"/>
              <p:cNvSpPr txBox="1">
                <a:spLocks noChangeArrowheads="1"/>
              </p:cNvSpPr>
              <p:nvPr/>
            </p:nvSpPr>
            <p:spPr bwMode="auto">
              <a:xfrm>
                <a:off x="2199" y="1606"/>
                <a:ext cx="23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grpSp>
          <p:nvGrpSpPr>
            <p:cNvPr id="24597" name="Group 22"/>
            <p:cNvGrpSpPr>
              <a:grpSpLocks/>
            </p:cNvGrpSpPr>
            <p:nvPr/>
          </p:nvGrpSpPr>
          <p:grpSpPr bwMode="auto">
            <a:xfrm>
              <a:off x="816" y="2736"/>
              <a:ext cx="401" cy="319"/>
              <a:chOff x="1920" y="1606"/>
              <a:chExt cx="512" cy="362"/>
            </a:xfrm>
          </p:grpSpPr>
          <p:sp>
            <p:nvSpPr>
              <p:cNvPr id="123927" name="Oval 23"/>
              <p:cNvSpPr>
                <a:spLocks noChangeArrowheads="1"/>
              </p:cNvSpPr>
              <p:nvPr/>
            </p:nvSpPr>
            <p:spPr bwMode="auto">
              <a:xfrm>
                <a:off x="1920" y="1680"/>
                <a:ext cx="282"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4611" name="Text Box 24"/>
              <p:cNvSpPr txBox="1">
                <a:spLocks noChangeArrowheads="1"/>
              </p:cNvSpPr>
              <p:nvPr/>
            </p:nvSpPr>
            <p:spPr bwMode="auto">
              <a:xfrm>
                <a:off x="2201" y="1606"/>
                <a:ext cx="23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grpSp>
          <p:nvGrpSpPr>
            <p:cNvPr id="24598" name="Group 25"/>
            <p:cNvGrpSpPr>
              <a:grpSpLocks/>
            </p:cNvGrpSpPr>
            <p:nvPr/>
          </p:nvGrpSpPr>
          <p:grpSpPr bwMode="auto">
            <a:xfrm>
              <a:off x="768" y="3225"/>
              <a:ext cx="912" cy="375"/>
              <a:chOff x="768" y="3225"/>
              <a:chExt cx="912" cy="375"/>
            </a:xfrm>
          </p:grpSpPr>
          <p:sp>
            <p:nvSpPr>
              <p:cNvPr id="24608" name="Text Box 26"/>
              <p:cNvSpPr txBox="1">
                <a:spLocks noChangeArrowheads="1"/>
              </p:cNvSpPr>
              <p:nvPr/>
            </p:nvSpPr>
            <p:spPr bwMode="auto">
              <a:xfrm>
                <a:off x="1056" y="3225"/>
                <a:ext cx="154"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r</a:t>
                </a:r>
                <a:r>
                  <a:rPr lang="en-US" sz="1800" b="1" baseline="-25000">
                    <a:solidFill>
                      <a:srgbClr val="00FF00"/>
                    </a:solidFill>
                    <a:latin typeface="Monotype Corsiva" charset="0"/>
                  </a:rPr>
                  <a:t>i</a:t>
                </a:r>
                <a:endParaRPr lang="en-US" sz="1800" b="1">
                  <a:solidFill>
                    <a:srgbClr val="00FF00"/>
                  </a:solidFill>
                  <a:latin typeface="Monotype Corsiva" charset="0"/>
                </a:endParaRPr>
              </a:p>
            </p:txBody>
          </p:sp>
          <p:sp>
            <p:nvSpPr>
              <p:cNvPr id="24609" name="Line 27"/>
              <p:cNvSpPr>
                <a:spLocks noChangeShapeType="1"/>
              </p:cNvSpPr>
              <p:nvPr/>
            </p:nvSpPr>
            <p:spPr bwMode="auto">
              <a:xfrm flipV="1">
                <a:off x="768" y="3312"/>
                <a:ext cx="912" cy="28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4599" name="Group 28"/>
            <p:cNvGrpSpPr>
              <a:grpSpLocks/>
            </p:cNvGrpSpPr>
            <p:nvPr/>
          </p:nvGrpSpPr>
          <p:grpSpPr bwMode="auto">
            <a:xfrm>
              <a:off x="1374" y="3312"/>
              <a:ext cx="306" cy="294"/>
              <a:chOff x="1374" y="3312"/>
              <a:chExt cx="306" cy="294"/>
            </a:xfrm>
          </p:grpSpPr>
          <p:sp>
            <p:nvSpPr>
              <p:cNvPr id="24606" name="Line 29"/>
              <p:cNvSpPr>
                <a:spLocks noChangeShapeType="1"/>
              </p:cNvSpPr>
              <p:nvPr/>
            </p:nvSpPr>
            <p:spPr bwMode="auto">
              <a:xfrm flipH="1">
                <a:off x="1392" y="3312"/>
                <a:ext cx="288" cy="96"/>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607" name="Text Box 30"/>
              <p:cNvSpPr txBox="1">
                <a:spLocks noChangeArrowheads="1"/>
              </p:cNvSpPr>
              <p:nvPr/>
            </p:nvSpPr>
            <p:spPr bwMode="auto">
              <a:xfrm>
                <a:off x="1374" y="3408"/>
                <a:ext cx="201"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F</a:t>
                </a:r>
                <a:r>
                  <a:rPr lang="en-US" sz="1800" b="1" baseline="-25000">
                    <a:solidFill>
                      <a:srgbClr val="00FF00"/>
                    </a:solidFill>
                    <a:latin typeface="Monotype Corsiva" charset="0"/>
                  </a:rPr>
                  <a:t>g</a:t>
                </a:r>
                <a:endParaRPr lang="en-US" sz="1800" b="1">
                  <a:solidFill>
                    <a:srgbClr val="00FF00"/>
                  </a:solidFill>
                  <a:latin typeface="Monotype Corsiva" charset="0"/>
                </a:endParaRPr>
              </a:p>
            </p:txBody>
          </p:sp>
        </p:grpSp>
        <p:grpSp>
          <p:nvGrpSpPr>
            <p:cNvPr id="24600" name="Group 31"/>
            <p:cNvGrpSpPr>
              <a:grpSpLocks/>
            </p:cNvGrpSpPr>
            <p:nvPr/>
          </p:nvGrpSpPr>
          <p:grpSpPr bwMode="auto">
            <a:xfrm>
              <a:off x="624" y="2928"/>
              <a:ext cx="288" cy="672"/>
              <a:chOff x="624" y="2928"/>
              <a:chExt cx="288" cy="672"/>
            </a:xfrm>
          </p:grpSpPr>
          <p:sp>
            <p:nvSpPr>
              <p:cNvPr id="24604" name="Line 32"/>
              <p:cNvSpPr>
                <a:spLocks noChangeShapeType="1"/>
              </p:cNvSpPr>
              <p:nvPr/>
            </p:nvSpPr>
            <p:spPr bwMode="auto">
              <a:xfrm flipH="1">
                <a:off x="768" y="2928"/>
                <a:ext cx="144" cy="672"/>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605" name="Text Box 33"/>
              <p:cNvSpPr txBox="1">
                <a:spLocks noChangeArrowheads="1"/>
              </p:cNvSpPr>
              <p:nvPr/>
            </p:nvSpPr>
            <p:spPr bwMode="auto">
              <a:xfrm>
                <a:off x="624" y="3177"/>
                <a:ext cx="161"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r</a:t>
                </a:r>
                <a:r>
                  <a:rPr lang="en-US" sz="1800" b="1" baseline="-25000">
                    <a:solidFill>
                      <a:srgbClr val="00FF00"/>
                    </a:solidFill>
                    <a:latin typeface="Monotype Corsiva" charset="0"/>
                  </a:rPr>
                  <a:t>f</a:t>
                </a:r>
                <a:endParaRPr lang="en-US" sz="1800" b="1">
                  <a:solidFill>
                    <a:srgbClr val="00FF00"/>
                  </a:solidFill>
                  <a:latin typeface="Monotype Corsiva" charset="0"/>
                </a:endParaRPr>
              </a:p>
            </p:txBody>
          </p:sp>
        </p:grpSp>
        <p:grpSp>
          <p:nvGrpSpPr>
            <p:cNvPr id="24601" name="Group 34"/>
            <p:cNvGrpSpPr>
              <a:grpSpLocks/>
            </p:cNvGrpSpPr>
            <p:nvPr/>
          </p:nvGrpSpPr>
          <p:grpSpPr bwMode="auto">
            <a:xfrm>
              <a:off x="624" y="2880"/>
              <a:ext cx="288" cy="288"/>
              <a:chOff x="624" y="2880"/>
              <a:chExt cx="288" cy="288"/>
            </a:xfrm>
          </p:grpSpPr>
          <p:sp>
            <p:nvSpPr>
              <p:cNvPr id="24602" name="Line 35"/>
              <p:cNvSpPr>
                <a:spLocks noChangeShapeType="1"/>
              </p:cNvSpPr>
              <p:nvPr/>
            </p:nvSpPr>
            <p:spPr bwMode="auto">
              <a:xfrm flipH="1">
                <a:off x="864" y="2928"/>
                <a:ext cx="48" cy="240"/>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603" name="Text Box 36"/>
              <p:cNvSpPr txBox="1">
                <a:spLocks noChangeArrowheads="1"/>
              </p:cNvSpPr>
              <p:nvPr/>
            </p:nvSpPr>
            <p:spPr bwMode="auto">
              <a:xfrm>
                <a:off x="624" y="2880"/>
                <a:ext cx="202" cy="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F</a:t>
                </a:r>
                <a:r>
                  <a:rPr lang="en-US" sz="1800" b="1" baseline="-25000">
                    <a:solidFill>
                      <a:srgbClr val="00FF00"/>
                    </a:solidFill>
                    <a:latin typeface="Monotype Corsiva" charset="0"/>
                  </a:rPr>
                  <a:t>g</a:t>
                </a:r>
                <a:endParaRPr lang="en-US" sz="1800" b="1">
                  <a:solidFill>
                    <a:srgbClr val="00FF00"/>
                  </a:solidFill>
                  <a:latin typeface="Monotype Corsiva" charset="0"/>
                </a:endParaRPr>
              </a:p>
            </p:txBody>
          </p:sp>
        </p:grpSp>
      </p:grpSp>
      <p:graphicFrame>
        <p:nvGraphicFramePr>
          <p:cNvPr id="123941" name="Object 3"/>
          <p:cNvGraphicFramePr>
            <a:graphicFrameLocks noChangeAspect="1"/>
          </p:cNvGraphicFramePr>
          <p:nvPr/>
        </p:nvGraphicFramePr>
        <p:xfrm>
          <a:off x="6750050" y="911225"/>
          <a:ext cx="1555750" cy="633413"/>
        </p:xfrm>
        <a:graphic>
          <a:graphicData uri="http://schemas.openxmlformats.org/presentationml/2006/ole">
            <mc:AlternateContent xmlns:mc="http://schemas.openxmlformats.org/markup-compatibility/2006">
              <mc:Choice xmlns:v="urn:schemas-microsoft-com:vml" Requires="v">
                <p:oleObj spid="_x0000_s299226" name="Equation" r:id="rId5" imgW="431640" imgH="164880" progId="Equation.DSMT4">
                  <p:embed/>
                </p:oleObj>
              </mc:Choice>
              <mc:Fallback>
                <p:oleObj name="Equation" r:id="rId5" imgW="431640" imgH="164880" progId="Equation.DSMT4">
                  <p:embed/>
                  <p:pic>
                    <p:nvPicPr>
                      <p:cNvPr id="12394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0050" y="911225"/>
                        <a:ext cx="1555750" cy="6334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 name="Rectangle 3">
            <a:extLst>
              <a:ext uri="{FF2B5EF4-FFF2-40B4-BE49-F238E27FC236}">
                <a16:creationId xmlns:a16="http://schemas.microsoft.com/office/drawing/2014/main" id="{603DA44E-8918-6840-A900-F5D93317B5A2}"/>
              </a:ext>
            </a:extLst>
          </p:cNvPr>
          <p:cNvSpPr>
            <a:spLocks noChangeArrowheads="1"/>
          </p:cNvSpPr>
          <p:nvPr/>
        </p:nvSpPr>
        <p:spPr bwMode="auto">
          <a:xfrm>
            <a:off x="7391400" y="5867400"/>
            <a:ext cx="1600200" cy="762000"/>
          </a:xfrm>
          <a:prstGeom prst="rect">
            <a:avLst/>
          </a:prstGeom>
          <a:solidFill>
            <a:srgbClr val="FFFFCC"/>
          </a:solidFill>
          <a:ln w="38100">
            <a:solidFill>
              <a:srgbClr val="A50021"/>
            </a:solidFill>
            <a:miter lim="800000"/>
            <a:headEnd/>
            <a:tailEnd/>
          </a:ln>
        </p:spPr>
        <p:txBody>
          <a:bodyPr anchor="ctr">
            <a:spAutoFit/>
          </a:bodyPr>
          <a:lstStyle/>
          <a:p>
            <a:endParaRPr lang="en-US"/>
          </a:p>
        </p:txBody>
      </p:sp>
      <p:graphicFrame>
        <p:nvGraphicFramePr>
          <p:cNvPr id="42" name="Object 7">
            <a:extLst>
              <a:ext uri="{FF2B5EF4-FFF2-40B4-BE49-F238E27FC236}">
                <a16:creationId xmlns:a16="http://schemas.microsoft.com/office/drawing/2014/main" id="{348E72BA-5304-424D-BD3E-F9D652D58940}"/>
              </a:ext>
            </a:extLst>
          </p:cNvPr>
          <p:cNvGraphicFramePr>
            <a:graphicFrameLocks noChangeAspect="1"/>
          </p:cNvGraphicFramePr>
          <p:nvPr>
            <p:extLst>
              <p:ext uri="{D42A27DB-BD31-4B8C-83A1-F6EECF244321}">
                <p14:modId xmlns:p14="http://schemas.microsoft.com/office/powerpoint/2010/main" val="3936090036"/>
              </p:ext>
            </p:extLst>
          </p:nvPr>
        </p:nvGraphicFramePr>
        <p:xfrm>
          <a:off x="7532688" y="6096000"/>
          <a:ext cx="468312" cy="280988"/>
        </p:xfrm>
        <a:graphic>
          <a:graphicData uri="http://schemas.openxmlformats.org/presentationml/2006/ole">
            <mc:AlternateContent xmlns:mc="http://schemas.openxmlformats.org/markup-compatibility/2006">
              <mc:Choice xmlns:v="urn:schemas-microsoft-com:vml" Requires="v">
                <p:oleObj spid="_x0000_s299227" name="Equation" r:id="rId7" imgW="279360" imgH="177480" progId="Equation.DSMT4">
                  <p:embed/>
                </p:oleObj>
              </mc:Choice>
              <mc:Fallback>
                <p:oleObj name="Equation" r:id="rId7" imgW="279360" imgH="177480" progId="Equation.DSMT4">
                  <p:embed/>
                  <p:pic>
                    <p:nvPicPr>
                      <p:cNvPr id="12494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2688" y="6096000"/>
                        <a:ext cx="468312" cy="2809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19">
            <a:extLst>
              <a:ext uri="{FF2B5EF4-FFF2-40B4-BE49-F238E27FC236}">
                <a16:creationId xmlns:a16="http://schemas.microsoft.com/office/drawing/2014/main" id="{66C861A4-6167-564F-8E97-FE8D57CDD9F9}"/>
              </a:ext>
            </a:extLst>
          </p:cNvPr>
          <p:cNvGraphicFramePr>
            <a:graphicFrameLocks noChangeAspect="1"/>
          </p:cNvGraphicFramePr>
          <p:nvPr>
            <p:extLst>
              <p:ext uri="{D42A27DB-BD31-4B8C-83A1-F6EECF244321}">
                <p14:modId xmlns:p14="http://schemas.microsoft.com/office/powerpoint/2010/main" val="1558012160"/>
              </p:ext>
            </p:extLst>
          </p:nvPr>
        </p:nvGraphicFramePr>
        <p:xfrm>
          <a:off x="8001000" y="5943600"/>
          <a:ext cx="979488" cy="620713"/>
        </p:xfrm>
        <a:graphic>
          <a:graphicData uri="http://schemas.openxmlformats.org/presentationml/2006/ole">
            <mc:AlternateContent xmlns:mc="http://schemas.openxmlformats.org/markup-compatibility/2006">
              <mc:Choice xmlns:v="urn:schemas-microsoft-com:vml" Requires="v">
                <p:oleObj spid="_x0000_s299228" name="Equation" r:id="rId9" imgW="583920" imgH="393480" progId="Equation.DSMT4">
                  <p:embed/>
                </p:oleObj>
              </mc:Choice>
              <mc:Fallback>
                <p:oleObj name="Equation" r:id="rId9" imgW="583920" imgH="393480" progId="Equation.DSMT4">
                  <p:embed/>
                  <p:pic>
                    <p:nvPicPr>
                      <p:cNvPr id="12496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5943600"/>
                        <a:ext cx="979488" cy="620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 name="Text Box 7">
            <a:extLst>
              <a:ext uri="{FF2B5EF4-FFF2-40B4-BE49-F238E27FC236}">
                <a16:creationId xmlns:a16="http://schemas.microsoft.com/office/drawing/2014/main" id="{3B34EF68-8840-0040-BFBC-E29E4668F0D5}"/>
              </a:ext>
            </a:extLst>
          </p:cNvPr>
          <p:cNvSpPr txBox="1">
            <a:spLocks noChangeArrowheads="1"/>
          </p:cNvSpPr>
          <p:nvPr/>
        </p:nvSpPr>
        <p:spPr bwMode="auto">
          <a:xfrm>
            <a:off x="3328587" y="5730209"/>
            <a:ext cx="416669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Gravitational Potential energy of a system of two objects r away from each other</a:t>
            </a:r>
          </a:p>
        </p:txBody>
      </p:sp>
    </p:spTree>
    <p:extLst>
      <p:ext uri="{BB962C8B-B14F-4D97-AF65-F5344CB8AC3E}">
        <p14:creationId xmlns:p14="http://schemas.microsoft.com/office/powerpoint/2010/main" val="222764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3"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7664"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7665"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F5D886-E85E-BC4D-B7ED-5DCD42AD7D3B}"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7666" name="Rectangle 2"/>
          <p:cNvSpPr>
            <a:spLocks noGrp="1" noChangeArrowheads="1"/>
          </p:cNvSpPr>
          <p:nvPr>
            <p:ph type="title"/>
          </p:nvPr>
        </p:nvSpPr>
        <p:spPr>
          <a:xfrm>
            <a:off x="1981200" y="76200"/>
            <a:ext cx="5943600" cy="609600"/>
          </a:xfrm>
        </p:spPr>
        <p:txBody>
          <a:bodyPr/>
          <a:lstStyle/>
          <a:p>
            <a:r>
              <a:rPr lang="en-US" sz="3200">
                <a:latin typeface="Arial Narrow" charset="0"/>
                <a:ea typeface="ＭＳ Ｐゴシック" charset="0"/>
                <a:cs typeface="ＭＳ Ｐゴシック" charset="0"/>
              </a:rPr>
              <a:t>The Escape Speed</a:t>
            </a:r>
          </a:p>
        </p:txBody>
      </p:sp>
      <p:sp>
        <p:nvSpPr>
          <p:cNvPr id="126979" name="Text Box 3"/>
          <p:cNvSpPr txBox="1">
            <a:spLocks noChangeArrowheads="1"/>
          </p:cNvSpPr>
          <p:nvPr/>
        </p:nvSpPr>
        <p:spPr bwMode="auto">
          <a:xfrm>
            <a:off x="1981200" y="762000"/>
            <a:ext cx="6781800" cy="10064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an object of mass </a:t>
            </a:r>
            <a:r>
              <a:rPr lang="en-US" sz="2000">
                <a:solidFill>
                  <a:srgbClr val="A50021"/>
                </a:solidFill>
                <a:latin typeface="Arial Narrow" charset="0"/>
              </a:rPr>
              <a:t>m</a:t>
            </a:r>
            <a:r>
              <a:rPr lang="en-US" sz="2000">
                <a:solidFill>
                  <a:schemeClr val="accent2"/>
                </a:solidFill>
                <a:latin typeface="Arial Narrow" charset="0"/>
              </a:rPr>
              <a:t> is projected vertically from the surface of the Earth with an initial speed </a:t>
            </a:r>
            <a:r>
              <a:rPr lang="en-US" sz="2000" b="1">
                <a:solidFill>
                  <a:srgbClr val="A50021"/>
                </a:solidFill>
                <a:latin typeface="Monotype Corsiva" charset="0"/>
              </a:rPr>
              <a:t>v</a:t>
            </a:r>
            <a:r>
              <a:rPr lang="en-US" sz="2000" baseline="-25000">
                <a:solidFill>
                  <a:srgbClr val="A50021"/>
                </a:solidFill>
                <a:latin typeface="Monotype Corsiva" charset="0"/>
              </a:rPr>
              <a:t>i</a:t>
            </a:r>
            <a:r>
              <a:rPr lang="en-US" sz="2000" baseline="-25000">
                <a:solidFill>
                  <a:schemeClr val="accent2"/>
                </a:solidFill>
                <a:latin typeface="Monotype Corsiva" charset="0"/>
              </a:rPr>
              <a:t> </a:t>
            </a:r>
            <a:r>
              <a:rPr lang="en-US" sz="2000">
                <a:solidFill>
                  <a:schemeClr val="accent2"/>
                </a:solidFill>
                <a:latin typeface="Arial Narrow" charset="0"/>
              </a:rPr>
              <a:t>and eventually comes to stop</a:t>
            </a:r>
            <a:r>
              <a:rPr lang="en-US" sz="2000" baseline="-25000">
                <a:solidFill>
                  <a:schemeClr val="accent2"/>
                </a:solidFill>
                <a:latin typeface="Monotype Corsiva" charset="0"/>
              </a:rPr>
              <a:t> </a:t>
            </a:r>
            <a:r>
              <a:rPr lang="en-US" sz="2000" b="1">
                <a:solidFill>
                  <a:srgbClr val="A50021"/>
                </a:solidFill>
                <a:latin typeface="Monotype Corsiva" charset="0"/>
              </a:rPr>
              <a:t>v</a:t>
            </a:r>
            <a:r>
              <a:rPr lang="en-US" sz="2000" baseline="-25000">
                <a:solidFill>
                  <a:srgbClr val="A50021"/>
                </a:solidFill>
                <a:latin typeface="Monotype Corsiva" charset="0"/>
              </a:rPr>
              <a:t>f</a:t>
            </a:r>
            <a:r>
              <a:rPr lang="en-US" sz="2000">
                <a:solidFill>
                  <a:srgbClr val="A50021"/>
                </a:solidFill>
                <a:latin typeface="Arial Narrow" charset="0"/>
              </a:rPr>
              <a:t>=0</a:t>
            </a:r>
            <a:r>
              <a:rPr lang="en-US" sz="2000">
                <a:solidFill>
                  <a:schemeClr val="accent2"/>
                </a:solidFill>
                <a:latin typeface="Arial Narrow" charset="0"/>
              </a:rPr>
              <a:t> at the distance </a:t>
            </a:r>
            <a:r>
              <a:rPr lang="en-US" sz="2000">
                <a:solidFill>
                  <a:srgbClr val="A50021"/>
                </a:solidFill>
                <a:latin typeface="Arial Narrow" charset="0"/>
              </a:rPr>
              <a:t>r</a:t>
            </a:r>
            <a:r>
              <a:rPr lang="en-US" sz="2000" baseline="-25000">
                <a:solidFill>
                  <a:srgbClr val="A50021"/>
                </a:solidFill>
                <a:latin typeface="Arial Narrow" charset="0"/>
              </a:rPr>
              <a:t>ma</a:t>
            </a:r>
            <a:r>
              <a:rPr lang="en-US" sz="2000" baseline="-25000">
                <a:solidFill>
                  <a:srgbClr val="800000"/>
                </a:solidFill>
                <a:latin typeface="Arial Narrow" charset="0"/>
              </a:rPr>
              <a:t>x</a:t>
            </a:r>
            <a:r>
              <a:rPr lang="en-US" sz="2000">
                <a:solidFill>
                  <a:schemeClr val="accent2"/>
                </a:solidFill>
                <a:latin typeface="Arial Narrow" charset="0"/>
              </a:rPr>
              <a:t>.</a:t>
            </a:r>
            <a:endParaRPr lang="en-US" sz="2000" baseline="-25000">
              <a:solidFill>
                <a:schemeClr val="accent2"/>
              </a:solidFill>
              <a:latin typeface="Monotype Corsiva" charset="0"/>
            </a:endParaRPr>
          </a:p>
        </p:txBody>
      </p:sp>
      <p:graphicFrame>
        <p:nvGraphicFramePr>
          <p:cNvPr id="126980" name="Object 2"/>
          <p:cNvGraphicFramePr>
            <a:graphicFrameLocks noChangeAspect="1"/>
          </p:cNvGraphicFramePr>
          <p:nvPr/>
        </p:nvGraphicFramePr>
        <p:xfrm>
          <a:off x="4191000" y="2057400"/>
          <a:ext cx="647700" cy="328613"/>
        </p:xfrm>
        <a:graphic>
          <a:graphicData uri="http://schemas.openxmlformats.org/presentationml/2006/ole">
            <mc:AlternateContent xmlns:mc="http://schemas.openxmlformats.org/markup-compatibility/2006">
              <mc:Choice xmlns:v="urn:schemas-microsoft-com:vml" Requires="v">
                <p:oleObj spid="_x0000_s350420" name="Equation" r:id="rId3" imgW="279360" imgH="164880" progId="Equation.DSMT4">
                  <p:embed/>
                </p:oleObj>
              </mc:Choice>
              <mc:Fallback>
                <p:oleObj name="Equation" r:id="rId3" imgW="279360" imgH="164880" progId="Equation.DSMT4">
                  <p:embed/>
                  <p:pic>
                    <p:nvPicPr>
                      <p:cNvPr id="1269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647700" cy="3286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6981" name="Text Box 5"/>
          <p:cNvSpPr txBox="1">
            <a:spLocks noChangeArrowheads="1"/>
          </p:cNvSpPr>
          <p:nvPr/>
        </p:nvSpPr>
        <p:spPr bwMode="auto">
          <a:xfrm>
            <a:off x="1828800" y="2590800"/>
            <a:ext cx="2743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equation for </a:t>
            </a:r>
            <a:r>
              <a:rPr lang="en-US" sz="2000">
                <a:solidFill>
                  <a:srgbClr val="FF0000"/>
                </a:solidFill>
                <a:latin typeface="Monotype Corsiva" charset="0"/>
              </a:rPr>
              <a:t>v</a:t>
            </a:r>
            <a:r>
              <a:rPr lang="en-US" sz="2000" baseline="-25000">
                <a:solidFill>
                  <a:srgbClr val="FF0000"/>
                </a:solidFill>
                <a:latin typeface="Monotype Corsiva" charset="0"/>
              </a:rPr>
              <a:t>i</a:t>
            </a:r>
            <a:r>
              <a:rPr lang="en-US" sz="2000">
                <a:solidFill>
                  <a:srgbClr val="FF0000"/>
                </a:solidFill>
                <a:latin typeface="Arial Narrow" charset="0"/>
              </a:rPr>
              <a:t>, one obtains</a:t>
            </a:r>
          </a:p>
        </p:txBody>
      </p:sp>
      <p:sp>
        <p:nvSpPr>
          <p:cNvPr id="126982" name="Text Box 6"/>
          <p:cNvSpPr txBox="1">
            <a:spLocks noChangeArrowheads="1"/>
          </p:cNvSpPr>
          <p:nvPr/>
        </p:nvSpPr>
        <p:spPr bwMode="auto">
          <a:xfrm>
            <a:off x="152400" y="3489325"/>
            <a:ext cx="5334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Therefore if the initial speed </a:t>
            </a:r>
            <a:r>
              <a:rPr lang="en-US" sz="2000" dirty="0">
                <a:solidFill>
                  <a:srgbClr val="FF0000"/>
                </a:solidFill>
                <a:latin typeface="Monotype Corsiva" charset="0"/>
              </a:rPr>
              <a:t>v</a:t>
            </a:r>
            <a:r>
              <a:rPr lang="en-US" sz="2000" baseline="-25000" dirty="0">
                <a:solidFill>
                  <a:srgbClr val="FF0000"/>
                </a:solidFill>
                <a:latin typeface="Monotype Corsiva" charset="0"/>
              </a:rPr>
              <a:t>i</a:t>
            </a:r>
            <a:r>
              <a:rPr lang="en-US" sz="2000" dirty="0">
                <a:solidFill>
                  <a:srgbClr val="FF0000"/>
                </a:solidFill>
                <a:latin typeface="Arial Narrow" charset="0"/>
              </a:rPr>
              <a:t> is known, one can use this formula to compute the final altitude </a:t>
            </a:r>
            <a:r>
              <a:rPr lang="en-US" sz="2000" dirty="0">
                <a:solidFill>
                  <a:srgbClr val="FF0000"/>
                </a:solidFill>
                <a:latin typeface="Monotype Corsiva" charset="0"/>
              </a:rPr>
              <a:t>h</a:t>
            </a:r>
            <a:r>
              <a:rPr lang="en-US" sz="2000" dirty="0">
                <a:solidFill>
                  <a:srgbClr val="FF0000"/>
                </a:solidFill>
                <a:latin typeface="Arial Narrow" charset="0"/>
              </a:rPr>
              <a:t> of the object.</a:t>
            </a:r>
          </a:p>
        </p:txBody>
      </p:sp>
      <p:sp>
        <p:nvSpPr>
          <p:cNvPr id="126983" name="Text Box 7"/>
          <p:cNvSpPr txBox="1">
            <a:spLocks noChangeArrowheads="1"/>
          </p:cNvSpPr>
          <p:nvPr/>
        </p:nvSpPr>
        <p:spPr bwMode="auto">
          <a:xfrm>
            <a:off x="1676400" y="1889125"/>
            <a:ext cx="2438400" cy="641350"/>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Since the total mechanical energy is conserved</a:t>
            </a:r>
          </a:p>
        </p:txBody>
      </p:sp>
      <p:sp>
        <p:nvSpPr>
          <p:cNvPr id="126984" name="Text Box 8"/>
          <p:cNvSpPr txBox="1">
            <a:spLocks noChangeArrowheads="1"/>
          </p:cNvSpPr>
          <p:nvPr/>
        </p:nvSpPr>
        <p:spPr bwMode="auto">
          <a:xfrm>
            <a:off x="228600" y="4162961"/>
            <a:ext cx="36576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In order for an object to escape Earth’s gravitational field completely without an additional acceleration, the initial speed needs to be</a:t>
            </a:r>
          </a:p>
        </p:txBody>
      </p:sp>
      <p:grpSp>
        <p:nvGrpSpPr>
          <p:cNvPr id="2" name="Group 9"/>
          <p:cNvGrpSpPr>
            <a:grpSpLocks/>
          </p:cNvGrpSpPr>
          <p:nvPr/>
        </p:nvGrpSpPr>
        <p:grpSpPr bwMode="auto">
          <a:xfrm>
            <a:off x="381000" y="228600"/>
            <a:ext cx="1457325" cy="2971800"/>
            <a:chOff x="546" y="144"/>
            <a:chExt cx="918" cy="1872"/>
          </a:xfrm>
        </p:grpSpPr>
        <p:grpSp>
          <p:nvGrpSpPr>
            <p:cNvPr id="27676" name="Group 10"/>
            <p:cNvGrpSpPr>
              <a:grpSpLocks/>
            </p:cNvGrpSpPr>
            <p:nvPr/>
          </p:nvGrpSpPr>
          <p:grpSpPr bwMode="auto">
            <a:xfrm>
              <a:off x="546" y="1327"/>
              <a:ext cx="666" cy="689"/>
              <a:chOff x="816" y="1968"/>
              <a:chExt cx="720" cy="672"/>
            </a:xfrm>
          </p:grpSpPr>
          <p:sp>
            <p:nvSpPr>
              <p:cNvPr id="126987" name="Oval 11"/>
              <p:cNvSpPr>
                <a:spLocks noChangeArrowheads="1"/>
              </p:cNvSpPr>
              <p:nvPr/>
            </p:nvSpPr>
            <p:spPr bwMode="auto">
              <a:xfrm>
                <a:off x="816" y="1968"/>
                <a:ext cx="720"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7688" name="Line 12"/>
              <p:cNvSpPr>
                <a:spLocks noChangeShapeType="1"/>
              </p:cNvSpPr>
              <p:nvPr/>
            </p:nvSpPr>
            <p:spPr bwMode="auto">
              <a:xfrm flipH="1">
                <a:off x="960" y="2304"/>
                <a:ext cx="192" cy="240"/>
              </a:xfrm>
              <a:prstGeom prst="line">
                <a:avLst/>
              </a:prstGeom>
              <a:noFill/>
              <a:ln w="38100">
                <a:solidFill>
                  <a:srgbClr val="FFFF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89" name="Text Box 13"/>
              <p:cNvSpPr txBox="1">
                <a:spLocks noChangeArrowheads="1"/>
              </p:cNvSpPr>
              <p:nvPr/>
            </p:nvSpPr>
            <p:spPr bwMode="auto">
              <a:xfrm>
                <a:off x="816" y="2208"/>
                <a:ext cx="274"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R</a:t>
                </a:r>
                <a:r>
                  <a:rPr lang="en-US" sz="1800" baseline="-25000">
                    <a:solidFill>
                      <a:srgbClr val="FFFF99"/>
                    </a:solidFill>
                    <a:latin typeface="Arial Narrow" charset="0"/>
                  </a:rPr>
                  <a:t>E</a:t>
                </a:r>
              </a:p>
            </p:txBody>
          </p:sp>
        </p:grpSp>
        <p:grpSp>
          <p:nvGrpSpPr>
            <p:cNvPr id="27677" name="Group 14"/>
            <p:cNvGrpSpPr>
              <a:grpSpLocks/>
            </p:cNvGrpSpPr>
            <p:nvPr/>
          </p:nvGrpSpPr>
          <p:grpSpPr bwMode="auto">
            <a:xfrm>
              <a:off x="864" y="624"/>
              <a:ext cx="214" cy="231"/>
              <a:chOff x="864" y="336"/>
              <a:chExt cx="214" cy="231"/>
            </a:xfrm>
          </p:grpSpPr>
          <p:sp>
            <p:nvSpPr>
              <p:cNvPr id="126991" name="Oval 15"/>
              <p:cNvSpPr>
                <a:spLocks noChangeArrowheads="1"/>
              </p:cNvSpPr>
              <p:nvPr/>
            </p:nvSpPr>
            <p:spPr bwMode="auto">
              <a:xfrm>
                <a:off x="864" y="432"/>
                <a:ext cx="48" cy="4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US">
                  <a:ea typeface="+mn-ea"/>
                  <a:cs typeface="+mn-cs"/>
                </a:endParaRPr>
              </a:p>
            </p:txBody>
          </p:sp>
          <p:sp>
            <p:nvSpPr>
              <p:cNvPr id="27686" name="Text Box 16"/>
              <p:cNvSpPr txBox="1">
                <a:spLocks noChangeArrowheads="1"/>
              </p:cNvSpPr>
              <p:nvPr/>
            </p:nvSpPr>
            <p:spPr bwMode="auto">
              <a:xfrm>
                <a:off x="864" y="336"/>
                <a:ext cx="21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a:t>
                </a:r>
              </a:p>
            </p:txBody>
          </p:sp>
        </p:grpSp>
        <p:sp>
          <p:nvSpPr>
            <p:cNvPr id="27678" name="Line 17"/>
            <p:cNvSpPr>
              <a:spLocks noChangeShapeType="1"/>
            </p:cNvSpPr>
            <p:nvPr/>
          </p:nvSpPr>
          <p:spPr bwMode="auto">
            <a:xfrm flipH="1">
              <a:off x="864" y="768"/>
              <a:ext cx="18" cy="528"/>
            </a:xfrm>
            <a:prstGeom prst="line">
              <a:avLst/>
            </a:prstGeom>
            <a:noFill/>
            <a:ln w="285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679" name="Text Box 18"/>
            <p:cNvSpPr txBox="1">
              <a:spLocks noChangeArrowheads="1"/>
            </p:cNvSpPr>
            <p:nvPr/>
          </p:nvSpPr>
          <p:spPr bwMode="auto">
            <a:xfrm>
              <a:off x="672" y="912"/>
              <a:ext cx="179"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h</a:t>
              </a:r>
            </a:p>
          </p:txBody>
        </p:sp>
        <p:sp>
          <p:nvSpPr>
            <p:cNvPr id="27680" name="Text Box 19"/>
            <p:cNvSpPr txBox="1">
              <a:spLocks noChangeArrowheads="1"/>
            </p:cNvSpPr>
            <p:nvPr/>
          </p:nvSpPr>
          <p:spPr bwMode="auto">
            <a:xfrm>
              <a:off x="877" y="1577"/>
              <a:ext cx="26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Arial Narrow" charset="0"/>
                </a:rPr>
                <a:t>M</a:t>
              </a:r>
              <a:r>
                <a:rPr lang="en-US" sz="1800" baseline="-25000">
                  <a:solidFill>
                    <a:srgbClr val="FFFF99"/>
                  </a:solidFill>
                  <a:latin typeface="Arial Narrow" charset="0"/>
                </a:rPr>
                <a:t>E</a:t>
              </a:r>
            </a:p>
          </p:txBody>
        </p:sp>
        <p:grpSp>
          <p:nvGrpSpPr>
            <p:cNvPr id="27681" name="Group 20"/>
            <p:cNvGrpSpPr>
              <a:grpSpLocks/>
            </p:cNvGrpSpPr>
            <p:nvPr/>
          </p:nvGrpSpPr>
          <p:grpSpPr bwMode="auto">
            <a:xfrm>
              <a:off x="637" y="1104"/>
              <a:ext cx="227" cy="240"/>
              <a:chOff x="637" y="1152"/>
              <a:chExt cx="227" cy="240"/>
            </a:xfrm>
          </p:grpSpPr>
          <p:sp>
            <p:nvSpPr>
              <p:cNvPr id="27683" name="Line 21"/>
              <p:cNvSpPr>
                <a:spLocks noChangeShapeType="1"/>
              </p:cNvSpPr>
              <p:nvPr/>
            </p:nvSpPr>
            <p:spPr bwMode="auto">
              <a:xfrm flipV="1">
                <a:off x="864" y="1152"/>
                <a:ext cx="0" cy="240"/>
              </a:xfrm>
              <a:prstGeom prst="line">
                <a:avLst/>
              </a:prstGeom>
              <a:noFill/>
              <a:ln w="2857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684" name="Text Box 22"/>
              <p:cNvSpPr txBox="1">
                <a:spLocks noChangeArrowheads="1"/>
              </p:cNvSpPr>
              <p:nvPr/>
            </p:nvSpPr>
            <p:spPr bwMode="auto">
              <a:xfrm>
                <a:off x="637" y="1161"/>
                <a:ext cx="20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v</a:t>
                </a:r>
                <a:r>
                  <a:rPr lang="en-US" sz="1800" b="1" baseline="-25000">
                    <a:solidFill>
                      <a:srgbClr val="00FF00"/>
                    </a:solidFill>
                    <a:latin typeface="Monotype Corsiva" charset="0"/>
                  </a:rPr>
                  <a:t>i</a:t>
                </a:r>
              </a:p>
            </p:txBody>
          </p:sp>
        </p:grpSp>
        <p:sp>
          <p:nvSpPr>
            <p:cNvPr id="27682" name="Text Box 23"/>
            <p:cNvSpPr txBox="1">
              <a:spLocks noChangeArrowheads="1"/>
            </p:cNvSpPr>
            <p:nvPr/>
          </p:nvSpPr>
          <p:spPr bwMode="auto">
            <a:xfrm>
              <a:off x="624" y="144"/>
              <a:ext cx="84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FF00"/>
                  </a:solidFill>
                  <a:latin typeface="Monotype Corsiva" charset="0"/>
                </a:rPr>
                <a:t>v</a:t>
              </a:r>
              <a:r>
                <a:rPr lang="en-US" sz="1800" b="1" baseline="-25000">
                  <a:solidFill>
                    <a:srgbClr val="00FF00"/>
                  </a:solidFill>
                  <a:latin typeface="Monotype Corsiva" charset="0"/>
                </a:rPr>
                <a:t>f</a:t>
              </a:r>
              <a:r>
                <a:rPr lang="en-US" sz="1800" b="1">
                  <a:solidFill>
                    <a:srgbClr val="00FF00"/>
                  </a:solidFill>
                  <a:latin typeface="Monotype Corsiva" charset="0"/>
                </a:rPr>
                <a:t>=0 at h=r</a:t>
              </a:r>
              <a:r>
                <a:rPr lang="en-US" sz="1800" b="1" baseline="-25000">
                  <a:solidFill>
                    <a:srgbClr val="00FF00"/>
                  </a:solidFill>
                  <a:latin typeface="Monotype Corsiva" charset="0"/>
                </a:rPr>
                <a:t>max</a:t>
              </a:r>
            </a:p>
          </p:txBody>
        </p:sp>
      </p:grpSp>
      <p:graphicFrame>
        <p:nvGraphicFramePr>
          <p:cNvPr id="127000" name="Object 3"/>
          <p:cNvGraphicFramePr>
            <a:graphicFrameLocks noChangeAspect="1"/>
          </p:cNvGraphicFramePr>
          <p:nvPr/>
        </p:nvGraphicFramePr>
        <p:xfrm>
          <a:off x="5341938" y="3733800"/>
          <a:ext cx="373062" cy="446088"/>
        </p:xfrm>
        <a:graphic>
          <a:graphicData uri="http://schemas.openxmlformats.org/presentationml/2006/ole">
            <mc:AlternateContent xmlns:mc="http://schemas.openxmlformats.org/markup-compatibility/2006">
              <mc:Choice xmlns:v="urn:schemas-microsoft-com:vml" Requires="v">
                <p:oleObj spid="_x0000_s350421" name="Equation" r:id="rId5" imgW="126720" imgH="177480" progId="Equation.3">
                  <p:embed/>
                </p:oleObj>
              </mc:Choice>
              <mc:Fallback>
                <p:oleObj name="Equation" r:id="rId5" imgW="126720" imgH="177480" progId="Equation.3">
                  <p:embed/>
                  <p:pic>
                    <p:nvPicPr>
                      <p:cNvPr id="12700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938" y="3733800"/>
                        <a:ext cx="373062" cy="4460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1" name="Object 4"/>
          <p:cNvGraphicFramePr>
            <a:graphicFrameLocks noChangeAspect="1"/>
          </p:cNvGraphicFramePr>
          <p:nvPr/>
        </p:nvGraphicFramePr>
        <p:xfrm>
          <a:off x="5140325" y="2840038"/>
          <a:ext cx="422275" cy="509587"/>
        </p:xfrm>
        <a:graphic>
          <a:graphicData uri="http://schemas.openxmlformats.org/presentationml/2006/ole">
            <mc:AlternateContent xmlns:mc="http://schemas.openxmlformats.org/markup-compatibility/2006">
              <mc:Choice xmlns:v="urn:schemas-microsoft-com:vml" Requires="v">
                <p:oleObj spid="_x0000_s350422" name="Equation" r:id="rId7" imgW="139680" imgH="228600" progId="Equation.3">
                  <p:embed/>
                </p:oleObj>
              </mc:Choice>
              <mc:Fallback>
                <p:oleObj name="Equation" r:id="rId7" imgW="139680" imgH="228600" progId="Equation.3">
                  <p:embed/>
                  <p:pic>
                    <p:nvPicPr>
                      <p:cNvPr id="12700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325" y="2840038"/>
                        <a:ext cx="422275" cy="509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2" name="Object 5"/>
          <p:cNvGraphicFramePr>
            <a:graphicFrameLocks noChangeAspect="1"/>
          </p:cNvGraphicFramePr>
          <p:nvPr/>
        </p:nvGraphicFramePr>
        <p:xfrm>
          <a:off x="3800475" y="4543425"/>
          <a:ext cx="390525" cy="457200"/>
        </p:xfrm>
        <a:graphic>
          <a:graphicData uri="http://schemas.openxmlformats.org/presentationml/2006/ole">
            <mc:AlternateContent xmlns:mc="http://schemas.openxmlformats.org/markup-compatibility/2006">
              <mc:Choice xmlns:v="urn:schemas-microsoft-com:vml" Requires="v">
                <p:oleObj spid="_x0000_s350423" name="Equation" r:id="rId9" imgW="228600" imgH="228600" progId="Equation.3">
                  <p:embed/>
                </p:oleObj>
              </mc:Choice>
              <mc:Fallback>
                <p:oleObj name="Equation" r:id="rId9" imgW="228600" imgH="228600" progId="Equation.3">
                  <p:embed/>
                  <p:pic>
                    <p:nvPicPr>
                      <p:cNvPr id="12700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0475" y="4543425"/>
                        <a:ext cx="3905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7003" name="Text Box 27"/>
          <p:cNvSpPr txBox="1">
            <a:spLocks noChangeArrowheads="1"/>
          </p:cNvSpPr>
          <p:nvPr/>
        </p:nvSpPr>
        <p:spPr bwMode="auto">
          <a:xfrm>
            <a:off x="152400" y="5546725"/>
            <a:ext cx="4800600" cy="7016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This is called the escape speed.  This formula is valid for any planet or large mass objects.  </a:t>
            </a:r>
          </a:p>
        </p:txBody>
      </p:sp>
      <p:sp>
        <p:nvSpPr>
          <p:cNvPr id="127004" name="Text Box 28"/>
          <p:cNvSpPr txBox="1">
            <a:spLocks noChangeArrowheads="1"/>
          </p:cNvSpPr>
          <p:nvPr/>
        </p:nvSpPr>
        <p:spPr bwMode="auto">
          <a:xfrm>
            <a:off x="5105400" y="5546725"/>
            <a:ext cx="2286000" cy="1006475"/>
          </a:xfrm>
          <a:prstGeom prst="rect">
            <a:avLst/>
          </a:prstGeom>
          <a:solidFill>
            <a:srgbClr val="CCFFFF"/>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How does this depend on the mass of the escaping object?</a:t>
            </a:r>
          </a:p>
        </p:txBody>
      </p:sp>
      <p:sp>
        <p:nvSpPr>
          <p:cNvPr id="127005" name="Text Box 29"/>
          <p:cNvSpPr txBox="1">
            <a:spLocks noChangeArrowheads="1"/>
          </p:cNvSpPr>
          <p:nvPr/>
        </p:nvSpPr>
        <p:spPr bwMode="auto">
          <a:xfrm>
            <a:off x="7467600" y="5562600"/>
            <a:ext cx="1524000" cy="915988"/>
          </a:xfrm>
          <a:prstGeom prst="rect">
            <a:avLst/>
          </a:prstGeom>
          <a:solidFill>
            <a:srgbClr val="FFFF99"/>
          </a:solidFill>
          <a:ln>
            <a:noFill/>
          </a:ln>
          <a:extLs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Independent of the mass of the escaping object</a:t>
            </a:r>
          </a:p>
        </p:txBody>
      </p:sp>
      <p:graphicFrame>
        <p:nvGraphicFramePr>
          <p:cNvPr id="127006" name="Object 6"/>
          <p:cNvGraphicFramePr>
            <a:graphicFrameLocks noChangeAspect="1"/>
          </p:cNvGraphicFramePr>
          <p:nvPr/>
        </p:nvGraphicFramePr>
        <p:xfrm>
          <a:off x="4741863" y="2089150"/>
          <a:ext cx="1049337" cy="293688"/>
        </p:xfrm>
        <a:graphic>
          <a:graphicData uri="http://schemas.openxmlformats.org/presentationml/2006/ole">
            <mc:AlternateContent xmlns:mc="http://schemas.openxmlformats.org/markup-compatibility/2006">
              <mc:Choice xmlns:v="urn:schemas-microsoft-com:vml" Requires="v">
                <p:oleObj spid="_x0000_s350424" name="Equation" r:id="rId11" imgW="545760" imgH="177480" progId="Equation.3">
                  <p:embed/>
                </p:oleObj>
              </mc:Choice>
              <mc:Fallback>
                <p:oleObj name="Equation" r:id="rId11" imgW="545760" imgH="177480" progId="Equation.3">
                  <p:embed/>
                  <p:pic>
                    <p:nvPicPr>
                      <p:cNvPr id="12700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1863" y="2089150"/>
                        <a:ext cx="1049337" cy="2936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7" name="Object 7"/>
          <p:cNvGraphicFramePr>
            <a:graphicFrameLocks noChangeAspect="1"/>
          </p:cNvGraphicFramePr>
          <p:nvPr/>
        </p:nvGraphicFramePr>
        <p:xfrm>
          <a:off x="5721350" y="1881188"/>
          <a:ext cx="1898650" cy="709612"/>
        </p:xfrm>
        <a:graphic>
          <a:graphicData uri="http://schemas.openxmlformats.org/presentationml/2006/ole">
            <mc:AlternateContent xmlns:mc="http://schemas.openxmlformats.org/markup-compatibility/2006">
              <mc:Choice xmlns:v="urn:schemas-microsoft-com:vml" Requires="v">
                <p:oleObj spid="_x0000_s350425" name="Equation" r:id="rId13" imgW="1130040" imgH="431640" progId="Equation.3">
                  <p:embed/>
                </p:oleObj>
              </mc:Choice>
              <mc:Fallback>
                <p:oleObj name="Equation" r:id="rId13" imgW="1130040" imgH="431640" progId="Equation.3">
                  <p:embed/>
                  <p:pic>
                    <p:nvPicPr>
                      <p:cNvPr id="12700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1350" y="1881188"/>
                        <a:ext cx="1898650" cy="709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8" name="Object 8"/>
          <p:cNvGraphicFramePr>
            <a:graphicFrameLocks noChangeAspect="1"/>
          </p:cNvGraphicFramePr>
          <p:nvPr/>
        </p:nvGraphicFramePr>
        <p:xfrm>
          <a:off x="7600950" y="1881188"/>
          <a:ext cx="1390650" cy="709612"/>
        </p:xfrm>
        <a:graphic>
          <a:graphicData uri="http://schemas.openxmlformats.org/presentationml/2006/ole">
            <mc:AlternateContent xmlns:mc="http://schemas.openxmlformats.org/markup-compatibility/2006">
              <mc:Choice xmlns:v="urn:schemas-microsoft-com:vml" Requires="v">
                <p:oleObj spid="_x0000_s350426" name="Equation" r:id="rId15" imgW="723600" imgH="431640" progId="Equation.3">
                  <p:embed/>
                </p:oleObj>
              </mc:Choice>
              <mc:Fallback>
                <p:oleObj name="Equation" r:id="rId15" imgW="723600" imgH="431640" progId="Equation.3">
                  <p:embed/>
                  <p:pic>
                    <p:nvPicPr>
                      <p:cNvPr id="12700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0950" y="1881188"/>
                        <a:ext cx="1390650" cy="709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09" name="Object 9"/>
          <p:cNvGraphicFramePr>
            <a:graphicFrameLocks noChangeAspect="1"/>
          </p:cNvGraphicFramePr>
          <p:nvPr/>
        </p:nvGraphicFramePr>
        <p:xfrm>
          <a:off x="5562600" y="2667000"/>
          <a:ext cx="2709863" cy="855663"/>
        </p:xfrm>
        <a:graphic>
          <a:graphicData uri="http://schemas.openxmlformats.org/presentationml/2006/ole">
            <mc:AlternateContent xmlns:mc="http://schemas.openxmlformats.org/markup-compatibility/2006">
              <mc:Choice xmlns:v="urn:schemas-microsoft-com:vml" Requires="v">
                <p:oleObj spid="_x0000_s350427" name="Equation" r:id="rId17" imgW="1409400" imgH="520560" progId="Equation.3">
                  <p:embed/>
                </p:oleObj>
              </mc:Choice>
              <mc:Fallback>
                <p:oleObj name="Equation" r:id="rId17" imgW="1409400" imgH="520560" progId="Equation.3">
                  <p:embed/>
                  <p:pic>
                    <p:nvPicPr>
                      <p:cNvPr id="12700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2600" y="2667000"/>
                        <a:ext cx="2709863" cy="8556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0" name="Object 10"/>
          <p:cNvGraphicFramePr>
            <a:graphicFrameLocks noChangeAspect="1"/>
          </p:cNvGraphicFramePr>
          <p:nvPr/>
        </p:nvGraphicFramePr>
        <p:xfrm>
          <a:off x="5668963" y="3768725"/>
          <a:ext cx="1317625" cy="374650"/>
        </p:xfrm>
        <a:graphic>
          <a:graphicData uri="http://schemas.openxmlformats.org/presentationml/2006/ole">
            <mc:AlternateContent xmlns:mc="http://schemas.openxmlformats.org/markup-compatibility/2006">
              <mc:Choice xmlns:v="urn:schemas-microsoft-com:vml" Requires="v">
                <p:oleObj spid="_x0000_s350428" name="Equation" r:id="rId19" imgW="685800" imgH="228600" progId="Equation.3">
                  <p:embed/>
                </p:oleObj>
              </mc:Choice>
              <mc:Fallback>
                <p:oleObj name="Equation" r:id="rId19" imgW="685800" imgH="228600" progId="Equation.3">
                  <p:embed/>
                  <p:pic>
                    <p:nvPicPr>
                      <p:cNvPr id="12701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68963" y="3768725"/>
                        <a:ext cx="1317625" cy="374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1" name="Object 11"/>
          <p:cNvGraphicFramePr>
            <a:graphicFrameLocks noChangeAspect="1"/>
          </p:cNvGraphicFramePr>
          <p:nvPr/>
        </p:nvGraphicFramePr>
        <p:xfrm>
          <a:off x="6938963" y="3581400"/>
          <a:ext cx="1976437" cy="750888"/>
        </p:xfrm>
        <a:graphic>
          <a:graphicData uri="http://schemas.openxmlformats.org/presentationml/2006/ole">
            <mc:AlternateContent xmlns:mc="http://schemas.openxmlformats.org/markup-compatibility/2006">
              <mc:Choice xmlns:v="urn:schemas-microsoft-com:vml" Requires="v">
                <p:oleObj spid="_x0000_s350429" name="Equation" r:id="rId21" imgW="1028520" imgH="457200" progId="Equation.3">
                  <p:embed/>
                </p:oleObj>
              </mc:Choice>
              <mc:Fallback>
                <p:oleObj name="Equation" r:id="rId21" imgW="1028520" imgH="457200" progId="Equation.3">
                  <p:embed/>
                  <p:pic>
                    <p:nvPicPr>
                      <p:cNvPr id="127011"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38963" y="3581400"/>
                        <a:ext cx="1976437" cy="750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2" name="Object 12"/>
          <p:cNvGraphicFramePr>
            <a:graphicFrameLocks noChangeAspect="1"/>
          </p:cNvGraphicFramePr>
          <p:nvPr/>
        </p:nvGraphicFramePr>
        <p:xfrm>
          <a:off x="4157663" y="4419600"/>
          <a:ext cx="1214437" cy="704850"/>
        </p:xfrm>
        <a:graphic>
          <a:graphicData uri="http://schemas.openxmlformats.org/presentationml/2006/ole">
            <mc:AlternateContent xmlns:mc="http://schemas.openxmlformats.org/markup-compatibility/2006">
              <mc:Choice xmlns:v="urn:schemas-microsoft-com:vml" Requires="v">
                <p:oleObj spid="_x0000_s350430" name="Equation" r:id="rId23" imgW="711000" imgH="482400" progId="Equation.3">
                  <p:embed/>
                </p:oleObj>
              </mc:Choice>
              <mc:Fallback>
                <p:oleObj name="Equation" r:id="rId23" imgW="711000" imgH="482400" progId="Equation.3">
                  <p:embed/>
                  <p:pic>
                    <p:nvPicPr>
                      <p:cNvPr id="127012"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57663" y="4419600"/>
                        <a:ext cx="1214437" cy="704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3" name="Object 13"/>
          <p:cNvGraphicFramePr>
            <a:graphicFrameLocks noChangeAspect="1"/>
          </p:cNvGraphicFramePr>
          <p:nvPr/>
        </p:nvGraphicFramePr>
        <p:xfrm>
          <a:off x="5338763" y="4437063"/>
          <a:ext cx="3271837" cy="668337"/>
        </p:xfrm>
        <a:graphic>
          <a:graphicData uri="http://schemas.openxmlformats.org/presentationml/2006/ole">
            <mc:AlternateContent xmlns:mc="http://schemas.openxmlformats.org/markup-compatibility/2006">
              <mc:Choice xmlns:v="urn:schemas-microsoft-com:vml" Requires="v">
                <p:oleObj spid="_x0000_s350431" name="Equation" r:id="rId25" imgW="1917360" imgH="457200" progId="Equation.3">
                  <p:embed/>
                </p:oleObj>
              </mc:Choice>
              <mc:Fallback>
                <p:oleObj name="Equation" r:id="rId25" imgW="1917360" imgH="457200" progId="Equation.3">
                  <p:embed/>
                  <p:pic>
                    <p:nvPicPr>
                      <p:cNvPr id="127013"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8763" y="4437063"/>
                        <a:ext cx="3271837" cy="668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014" name="Object 14"/>
          <p:cNvGraphicFramePr>
            <a:graphicFrameLocks noChangeAspect="1"/>
          </p:cNvGraphicFramePr>
          <p:nvPr/>
        </p:nvGraphicFramePr>
        <p:xfrm>
          <a:off x="3886200" y="5189538"/>
          <a:ext cx="2990850" cy="296862"/>
        </p:xfrm>
        <a:graphic>
          <a:graphicData uri="http://schemas.openxmlformats.org/presentationml/2006/ole">
            <mc:AlternateContent xmlns:mc="http://schemas.openxmlformats.org/markup-compatibility/2006">
              <mc:Choice xmlns:v="urn:schemas-microsoft-com:vml" Requires="v">
                <p:oleObj spid="_x0000_s350432" name="Equation" r:id="rId27" imgW="1752480" imgH="203040" progId="Equation.DSMT4">
                  <p:embed/>
                </p:oleObj>
              </mc:Choice>
              <mc:Fallback>
                <p:oleObj name="Equation" r:id="rId27" imgW="1752480" imgH="203040" progId="Equation.DSMT4">
                  <p:embed/>
                  <p:pic>
                    <p:nvPicPr>
                      <p:cNvPr id="127014"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6200" y="5189538"/>
                        <a:ext cx="2990850" cy="2968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2180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Rectangle 4"/>
          <p:cNvSpPr>
            <a:spLocks noGrp="1" noChangeArrowheads="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5, 2021</a:t>
            </a:r>
          </a:p>
        </p:txBody>
      </p:sp>
      <p:sp>
        <p:nvSpPr>
          <p:cNvPr id="28689"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8690" name="Rectangle 6"/>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8B5FA3-5D45-164A-AFF1-FA7BF5144EA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28002" name="Rectangle 2"/>
          <p:cNvSpPr>
            <a:spLocks noChangeArrowheads="1"/>
          </p:cNvSpPr>
          <p:nvPr/>
        </p:nvSpPr>
        <p:spPr bwMode="auto">
          <a:xfrm>
            <a:off x="1524000" y="49530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128003" name="Rectangle 3"/>
          <p:cNvSpPr>
            <a:spLocks noChangeArrowheads="1"/>
          </p:cNvSpPr>
          <p:nvPr/>
        </p:nvSpPr>
        <p:spPr bwMode="auto">
          <a:xfrm>
            <a:off x="2743200" y="3505200"/>
            <a:ext cx="1295400" cy="7620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8693"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128005" name="Rectangle 5"/>
          <p:cNvSpPr>
            <a:spLocks noGrp="1" noChangeArrowheads="1"/>
          </p:cNvSpPr>
          <p:nvPr>
            <p:ph type="body" idx="1"/>
          </p:nvPr>
        </p:nvSpPr>
        <p:spPr>
          <a:xfrm>
            <a:off x="685800" y="762000"/>
            <a:ext cx="7772400" cy="1524000"/>
          </a:xfrm>
        </p:spPr>
        <p:txBody>
          <a:bodyPr/>
          <a:lstStyle/>
          <a:p>
            <a:r>
              <a:rPr lang="en-US" sz="2400" dirty="0">
                <a:latin typeface="Arial Narrow" charset="0"/>
                <a:ea typeface="ＭＳ Ｐゴシック" charset="0"/>
                <a:cs typeface="ＭＳ Ｐゴシック" charset="0"/>
              </a:rPr>
              <a:t>Rate at which the work is done or the energy is transferred</a:t>
            </a:r>
          </a:p>
          <a:p>
            <a:pPr lvl="1"/>
            <a:r>
              <a:rPr lang="en-US" sz="2000" dirty="0">
                <a:latin typeface="Arial Narrow" charset="0"/>
                <a:ea typeface="ＭＳ Ｐゴシック" charset="0"/>
              </a:rPr>
              <a:t>What is the difference for the same car with two different engines (4 cylinder and 8 cylinder) climbing a hill of the same height? </a:t>
            </a:r>
          </a:p>
          <a:p>
            <a:pPr lvl="1"/>
            <a:r>
              <a:rPr lang="en-US" sz="2000" dirty="0">
                <a:latin typeface="Arial Narrow" charset="0"/>
                <a:ea typeface="ＭＳ Ｐゴシック" charset="0"/>
                <a:sym typeface="Wingdings" charset="0"/>
              </a:rPr>
              <a:t> The time…  8 cylinder car can climb up the hill faster!</a:t>
            </a:r>
            <a:endParaRPr lang="en-US" sz="2000" dirty="0">
              <a:latin typeface="Arial Narrow" charset="0"/>
              <a:ea typeface="ＭＳ Ｐゴシック" charset="0"/>
            </a:endParaRPr>
          </a:p>
        </p:txBody>
      </p:sp>
      <p:sp>
        <p:nvSpPr>
          <p:cNvPr id="128006" name="Text Box 6"/>
          <p:cNvSpPr txBox="1">
            <a:spLocks noChangeArrowheads="1"/>
          </p:cNvSpPr>
          <p:nvPr/>
        </p:nvSpPr>
        <p:spPr bwMode="auto">
          <a:xfrm>
            <a:off x="963613" y="2232025"/>
            <a:ext cx="5534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Is the total amount of work done by the engines different? </a:t>
            </a:r>
            <a:endParaRPr lang="en-US" sz="2000">
              <a:latin typeface="Arial Narrow" charset="0"/>
            </a:endParaRPr>
          </a:p>
        </p:txBody>
      </p:sp>
      <p:sp>
        <p:nvSpPr>
          <p:cNvPr id="128007" name="Text Box 7"/>
          <p:cNvSpPr txBox="1">
            <a:spLocks noChangeArrowheads="1"/>
          </p:cNvSpPr>
          <p:nvPr/>
        </p:nvSpPr>
        <p:spPr bwMode="auto">
          <a:xfrm>
            <a:off x="6602413" y="2209800"/>
            <a:ext cx="5603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128008" name="Text Box 8"/>
          <p:cNvSpPr txBox="1">
            <a:spLocks noChangeArrowheads="1"/>
          </p:cNvSpPr>
          <p:nvPr/>
        </p:nvSpPr>
        <p:spPr bwMode="auto">
          <a:xfrm>
            <a:off x="990600" y="2667000"/>
            <a:ext cx="2344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128009" name="Text Box 9"/>
          <p:cNvSpPr txBox="1">
            <a:spLocks noChangeArrowheads="1"/>
          </p:cNvSpPr>
          <p:nvPr/>
        </p:nvSpPr>
        <p:spPr bwMode="auto">
          <a:xfrm>
            <a:off x="3429000" y="2590800"/>
            <a:ext cx="5181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128010" name="Text Box 10"/>
          <p:cNvSpPr txBox="1">
            <a:spLocks noChangeArrowheads="1"/>
          </p:cNvSpPr>
          <p:nvPr/>
        </p:nvSpPr>
        <p:spPr bwMode="auto">
          <a:xfrm>
            <a:off x="533400" y="3505200"/>
            <a:ext cx="22256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128011" name="Object 11"/>
          <p:cNvGraphicFramePr>
            <a:graphicFrameLocks noChangeAspect="1"/>
          </p:cNvGraphicFramePr>
          <p:nvPr/>
        </p:nvGraphicFramePr>
        <p:xfrm>
          <a:off x="2806700" y="3659188"/>
          <a:ext cx="585788" cy="379412"/>
        </p:xfrm>
        <a:graphic>
          <a:graphicData uri="http://schemas.openxmlformats.org/presentationml/2006/ole">
            <mc:AlternateContent xmlns:mc="http://schemas.openxmlformats.org/markup-compatibility/2006">
              <mc:Choice xmlns:v="urn:schemas-microsoft-com:vml" Requires="v">
                <p:oleObj spid="_x0000_s338227" name="Equation" r:id="rId3" imgW="279360" imgH="190440" progId="Equation.DSMT4">
                  <p:embed/>
                </p:oleObj>
              </mc:Choice>
              <mc:Fallback>
                <p:oleObj name="Equation" r:id="rId3" imgW="279360" imgH="190440" progId="Equation.DSMT4">
                  <p:embed/>
                  <p:pic>
                    <p:nvPicPr>
                      <p:cNvPr id="12801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659188"/>
                        <a:ext cx="585788" cy="379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2" name="Object 12"/>
          <p:cNvGraphicFramePr>
            <a:graphicFrameLocks noChangeAspect="1"/>
          </p:cNvGraphicFramePr>
          <p:nvPr/>
        </p:nvGraphicFramePr>
        <p:xfrm>
          <a:off x="3260725" y="4443413"/>
          <a:ext cx="488950" cy="255587"/>
        </p:xfrm>
        <a:graphic>
          <a:graphicData uri="http://schemas.openxmlformats.org/presentationml/2006/ole">
            <mc:AlternateContent xmlns:mc="http://schemas.openxmlformats.org/markup-compatibility/2006">
              <mc:Choice xmlns:v="urn:schemas-microsoft-com:vml" Requires="v">
                <p:oleObj spid="_x0000_s338228" name="Equation" r:id="rId5" imgW="266400" imgH="164880" progId="Equation.DSMT4">
                  <p:embed/>
                </p:oleObj>
              </mc:Choice>
              <mc:Fallback>
                <p:oleObj name="Equation" r:id="rId5" imgW="266400" imgH="164880" progId="Equation.DSMT4">
                  <p:embed/>
                  <p:pic>
                    <p:nvPicPr>
                      <p:cNvPr id="12801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443413"/>
                        <a:ext cx="488950" cy="255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3" name="Text Box 13"/>
          <p:cNvSpPr txBox="1">
            <a:spLocks noChangeArrowheads="1"/>
          </p:cNvSpPr>
          <p:nvPr/>
        </p:nvSpPr>
        <p:spPr bwMode="auto">
          <a:xfrm>
            <a:off x="381000" y="4311650"/>
            <a:ext cx="29702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Instantaneous power </a:t>
            </a:r>
            <a:endParaRPr lang="en-US">
              <a:solidFill>
                <a:srgbClr val="A50021"/>
              </a:solidFill>
              <a:latin typeface="Arial Narrow" charset="0"/>
            </a:endParaRPr>
          </a:p>
        </p:txBody>
      </p:sp>
      <p:sp>
        <p:nvSpPr>
          <p:cNvPr id="128014" name="Text Box 14"/>
          <p:cNvSpPr txBox="1">
            <a:spLocks noChangeArrowheads="1"/>
          </p:cNvSpPr>
          <p:nvPr/>
        </p:nvSpPr>
        <p:spPr bwMode="auto">
          <a:xfrm>
            <a:off x="609600" y="4967288"/>
            <a:ext cx="9461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128015" name="Object 15"/>
          <p:cNvGraphicFramePr>
            <a:graphicFrameLocks noChangeAspect="1"/>
          </p:cNvGraphicFramePr>
          <p:nvPr/>
        </p:nvGraphicFramePr>
        <p:xfrm>
          <a:off x="1524000" y="5029200"/>
          <a:ext cx="923925" cy="457200"/>
        </p:xfrm>
        <a:graphic>
          <a:graphicData uri="http://schemas.openxmlformats.org/presentationml/2006/ole">
            <mc:AlternateContent xmlns:mc="http://schemas.openxmlformats.org/markup-compatibility/2006">
              <mc:Choice xmlns:v="urn:schemas-microsoft-com:vml" Requires="v">
                <p:oleObj spid="_x0000_s338229" name="Equation" r:id="rId7" imgW="419040" imgH="177480" progId="Equation.DSMT4">
                  <p:embed/>
                </p:oleObj>
              </mc:Choice>
              <mc:Fallback>
                <p:oleObj name="Equation" r:id="rId7" imgW="419040" imgH="177480" progId="Equation.DSMT4">
                  <p:embed/>
                  <p:pic>
                    <p:nvPicPr>
                      <p:cNvPr id="128015"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029200"/>
                        <a:ext cx="9239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16" name="Object 16"/>
          <p:cNvGraphicFramePr>
            <a:graphicFrameLocks noChangeAspect="1"/>
          </p:cNvGraphicFramePr>
          <p:nvPr/>
        </p:nvGraphicFramePr>
        <p:xfrm>
          <a:off x="3675063" y="5029200"/>
          <a:ext cx="3030537" cy="457200"/>
        </p:xfrm>
        <a:graphic>
          <a:graphicData uri="http://schemas.openxmlformats.org/presentationml/2006/ole">
            <mc:AlternateContent xmlns:mc="http://schemas.openxmlformats.org/markup-compatibility/2006">
              <mc:Choice xmlns:v="urn:schemas-microsoft-com:vml" Requires="v">
                <p:oleObj spid="_x0000_s338230" name="Equation" r:id="rId9" imgW="1028520" imgH="177480" progId="Equation.DSMT4">
                  <p:embed/>
                </p:oleObj>
              </mc:Choice>
              <mc:Fallback>
                <p:oleObj name="Equation" r:id="rId9" imgW="1028520" imgH="177480" progId="Equation.DSMT4">
                  <p:embed/>
                  <p:pic>
                    <p:nvPicPr>
                      <p:cNvPr id="128016"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5063" y="50292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7" name="Text Box 17"/>
          <p:cNvSpPr txBox="1">
            <a:spLocks noChangeArrowheads="1"/>
          </p:cNvSpPr>
          <p:nvPr/>
        </p:nvSpPr>
        <p:spPr bwMode="auto">
          <a:xfrm>
            <a:off x="609600" y="5562600"/>
            <a:ext cx="31924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128018" name="Text Box 18"/>
          <p:cNvSpPr txBox="1">
            <a:spLocks noChangeArrowheads="1"/>
          </p:cNvSpPr>
          <p:nvPr/>
        </p:nvSpPr>
        <p:spPr bwMode="auto">
          <a:xfrm>
            <a:off x="6248400" y="60198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128019" name="Object 19"/>
          <p:cNvGraphicFramePr>
            <a:graphicFrameLocks noChangeAspect="1"/>
          </p:cNvGraphicFramePr>
          <p:nvPr/>
        </p:nvGraphicFramePr>
        <p:xfrm>
          <a:off x="3733800" y="5610225"/>
          <a:ext cx="1068388" cy="333375"/>
        </p:xfrm>
        <a:graphic>
          <a:graphicData uri="http://schemas.openxmlformats.org/presentationml/2006/ole">
            <mc:AlternateContent xmlns:mc="http://schemas.openxmlformats.org/markup-compatibility/2006">
              <mc:Choice xmlns:v="urn:schemas-microsoft-com:vml" Requires="v">
                <p:oleObj spid="_x0000_s338231" name="Equation" r:id="rId11" imgW="545760" imgH="177480" progId="Equation.DSMT4">
                  <p:embed/>
                </p:oleObj>
              </mc:Choice>
              <mc:Fallback>
                <p:oleObj name="Equation" r:id="rId11" imgW="545760" imgH="177480" progId="Equation.DSMT4">
                  <p:embed/>
                  <p:pic>
                    <p:nvPicPr>
                      <p:cNvPr id="128019"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5610225"/>
                        <a:ext cx="1068388" cy="3333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0" name="Object 20"/>
          <p:cNvGraphicFramePr>
            <a:graphicFrameLocks noChangeAspect="1"/>
          </p:cNvGraphicFramePr>
          <p:nvPr/>
        </p:nvGraphicFramePr>
        <p:xfrm>
          <a:off x="3673475" y="4267200"/>
          <a:ext cx="1231900" cy="609600"/>
        </p:xfrm>
        <a:graphic>
          <a:graphicData uri="http://schemas.openxmlformats.org/presentationml/2006/ole">
            <mc:AlternateContent xmlns:mc="http://schemas.openxmlformats.org/markup-compatibility/2006">
              <mc:Choice xmlns:v="urn:schemas-microsoft-com:vml" Requires="v">
                <p:oleObj spid="_x0000_s338232" name="Equation" r:id="rId13" imgW="672840" imgH="393480" progId="Equation.DSMT4">
                  <p:embed/>
                </p:oleObj>
              </mc:Choice>
              <mc:Fallback>
                <p:oleObj name="Equation" r:id="rId13" imgW="672840" imgH="393480" progId="Equation.DSMT4">
                  <p:embed/>
                  <p:pic>
                    <p:nvPicPr>
                      <p:cNvPr id="12802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475" y="4267200"/>
                        <a:ext cx="12319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1" name="Object 21"/>
          <p:cNvGraphicFramePr>
            <a:graphicFrameLocks noChangeAspect="1"/>
          </p:cNvGraphicFramePr>
          <p:nvPr/>
        </p:nvGraphicFramePr>
        <p:xfrm>
          <a:off x="5572125" y="4233863"/>
          <a:ext cx="1743075" cy="541337"/>
        </p:xfrm>
        <a:graphic>
          <a:graphicData uri="http://schemas.openxmlformats.org/presentationml/2006/ole">
            <mc:AlternateContent xmlns:mc="http://schemas.openxmlformats.org/markup-compatibility/2006">
              <mc:Choice xmlns:v="urn:schemas-microsoft-com:vml" Requires="v">
                <p:oleObj spid="_x0000_s338233" name="Equation" r:id="rId15" imgW="1104900" imgH="406400" progId="Equation.DSMT4">
                  <p:embed/>
                </p:oleObj>
              </mc:Choice>
              <mc:Fallback>
                <p:oleObj name="Equation" r:id="rId15" imgW="1104900" imgH="406400" progId="Equation.DSMT4">
                  <p:embed/>
                  <p:pic>
                    <p:nvPicPr>
                      <p:cNvPr id="128021"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72125" y="4233863"/>
                        <a:ext cx="1743075" cy="5413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2" name="Object 22"/>
          <p:cNvGraphicFramePr>
            <a:graphicFrameLocks noChangeAspect="1"/>
          </p:cNvGraphicFramePr>
          <p:nvPr/>
        </p:nvGraphicFramePr>
        <p:xfrm>
          <a:off x="7216775" y="4791075"/>
          <a:ext cx="1458913" cy="447675"/>
        </p:xfrm>
        <a:graphic>
          <a:graphicData uri="http://schemas.openxmlformats.org/presentationml/2006/ole">
            <mc:AlternateContent xmlns:mc="http://schemas.openxmlformats.org/markup-compatibility/2006">
              <mc:Choice xmlns:v="urn:schemas-microsoft-com:vml" Requires="v">
                <p:oleObj spid="_x0000_s338234" name="Equation" r:id="rId17" imgW="838200" imgH="304800" progId="Equation.DSMT4">
                  <p:embed/>
                </p:oleObj>
              </mc:Choice>
              <mc:Fallback>
                <p:oleObj name="Equation" r:id="rId17" imgW="838200" imgH="304800" progId="Equation.DSMT4">
                  <p:embed/>
                  <p:pic>
                    <p:nvPicPr>
                      <p:cNvPr id="128022" name="Object 22"/>
                      <p:cNvPicPr>
                        <a:picLocks noChangeAspect="1" noChangeArrowheads="1"/>
                      </p:cNvPicPr>
                      <p:nvPr/>
                    </p:nvPicPr>
                    <p:blipFill>
                      <a:blip r:embed="rId18"/>
                      <a:srcRect/>
                      <a:stretch>
                        <a:fillRect/>
                      </a:stretch>
                    </p:blipFill>
                    <p:spPr bwMode="auto">
                      <a:xfrm>
                        <a:off x="7216775" y="4791075"/>
                        <a:ext cx="1458913" cy="4476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3" name="Object 23"/>
          <p:cNvGraphicFramePr>
            <a:graphicFrameLocks noChangeAspect="1"/>
          </p:cNvGraphicFramePr>
          <p:nvPr/>
        </p:nvGraphicFramePr>
        <p:xfrm>
          <a:off x="4800600" y="5562600"/>
          <a:ext cx="3756025" cy="381000"/>
        </p:xfrm>
        <a:graphic>
          <a:graphicData uri="http://schemas.openxmlformats.org/presentationml/2006/ole">
            <mc:AlternateContent xmlns:mc="http://schemas.openxmlformats.org/markup-compatibility/2006">
              <mc:Choice xmlns:v="urn:schemas-microsoft-com:vml" Requires="v">
                <p:oleObj spid="_x0000_s338235" name="Equation" r:id="rId19" imgW="1917360" imgH="203040" progId="Equation.DSMT4">
                  <p:embed/>
                </p:oleObj>
              </mc:Choice>
              <mc:Fallback>
                <p:oleObj name="Equation" r:id="rId19" imgW="1917360" imgH="203040" progId="Equation.DSMT4">
                  <p:embed/>
                  <p:pic>
                    <p:nvPicPr>
                      <p:cNvPr id="128023"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00600" y="5562600"/>
                        <a:ext cx="3756025" cy="381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4" name="Object 24"/>
          <p:cNvGraphicFramePr>
            <a:graphicFrameLocks noChangeAspect="1"/>
          </p:cNvGraphicFramePr>
          <p:nvPr/>
        </p:nvGraphicFramePr>
        <p:xfrm>
          <a:off x="4872038" y="4267200"/>
          <a:ext cx="766762" cy="609600"/>
        </p:xfrm>
        <a:graphic>
          <a:graphicData uri="http://schemas.openxmlformats.org/presentationml/2006/ole">
            <mc:AlternateContent xmlns:mc="http://schemas.openxmlformats.org/markup-compatibility/2006">
              <mc:Choice xmlns:v="urn:schemas-microsoft-com:vml" Requires="v">
                <p:oleObj spid="_x0000_s338236" name="Equation" r:id="rId21" imgW="419040" imgH="393480" progId="Equation.DSMT4">
                  <p:embed/>
                </p:oleObj>
              </mc:Choice>
              <mc:Fallback>
                <p:oleObj name="Equation" r:id="rId21" imgW="419040" imgH="393480" progId="Equation.DSMT4">
                  <p:embed/>
                  <p:pic>
                    <p:nvPicPr>
                      <p:cNvPr id="128024"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2038" y="4267200"/>
                        <a:ext cx="766762"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5" name="Object 25"/>
          <p:cNvGraphicFramePr>
            <a:graphicFrameLocks noChangeAspect="1"/>
          </p:cNvGraphicFramePr>
          <p:nvPr/>
        </p:nvGraphicFramePr>
        <p:xfrm>
          <a:off x="7327900" y="4295775"/>
          <a:ext cx="1282700" cy="447675"/>
        </p:xfrm>
        <a:graphic>
          <a:graphicData uri="http://schemas.openxmlformats.org/presentationml/2006/ole">
            <mc:AlternateContent xmlns:mc="http://schemas.openxmlformats.org/markup-compatibility/2006">
              <mc:Choice xmlns:v="urn:schemas-microsoft-com:vml" Requires="v">
                <p:oleObj spid="_x0000_s338237" name="Equation" r:id="rId23" imgW="736600" imgH="304800" progId="Equation.DSMT4">
                  <p:embed/>
                </p:oleObj>
              </mc:Choice>
              <mc:Fallback>
                <p:oleObj name="Equation" r:id="rId23" imgW="736600" imgH="304800" progId="Equation.DSMT4">
                  <p:embed/>
                  <p:pic>
                    <p:nvPicPr>
                      <p:cNvPr id="128025"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27900" y="4295775"/>
                        <a:ext cx="1282700" cy="4476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6" name="Object 26"/>
          <p:cNvGraphicFramePr>
            <a:graphicFrameLocks noChangeAspect="1"/>
          </p:cNvGraphicFramePr>
          <p:nvPr/>
        </p:nvGraphicFramePr>
        <p:xfrm>
          <a:off x="3422650" y="3505200"/>
          <a:ext cx="615950" cy="354013"/>
        </p:xfrm>
        <a:graphic>
          <a:graphicData uri="http://schemas.openxmlformats.org/presentationml/2006/ole">
            <mc:AlternateContent xmlns:mc="http://schemas.openxmlformats.org/markup-compatibility/2006">
              <mc:Choice xmlns:v="urn:schemas-microsoft-com:vml" Requires="v">
                <p:oleObj spid="_x0000_s338238" name="Equation" r:id="rId25" imgW="291960" imgH="177480" progId="Equation.DSMT4">
                  <p:embed/>
                </p:oleObj>
              </mc:Choice>
              <mc:Fallback>
                <p:oleObj name="Equation" r:id="rId25" imgW="291960" imgH="177480" progId="Equation.DSMT4">
                  <p:embed/>
                  <p:pic>
                    <p:nvPicPr>
                      <p:cNvPr id="128026" name="Object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2650" y="3505200"/>
                        <a:ext cx="615950" cy="354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7" name="Object 27"/>
          <p:cNvGraphicFramePr>
            <a:graphicFrameLocks noChangeAspect="1"/>
          </p:cNvGraphicFramePr>
          <p:nvPr/>
        </p:nvGraphicFramePr>
        <p:xfrm>
          <a:off x="3429000" y="3481388"/>
          <a:ext cx="560388" cy="785812"/>
        </p:xfrm>
        <a:graphic>
          <a:graphicData uri="http://schemas.openxmlformats.org/presentationml/2006/ole">
            <mc:AlternateContent xmlns:mc="http://schemas.openxmlformats.org/markup-compatibility/2006">
              <mc:Choice xmlns:v="urn:schemas-microsoft-com:vml" Requires="v">
                <p:oleObj spid="_x0000_s338239" name="Equation" r:id="rId27" imgW="266400" imgH="393480" progId="Equation.DSMT4">
                  <p:embed/>
                </p:oleObj>
              </mc:Choice>
              <mc:Fallback>
                <p:oleObj name="Equation" r:id="rId27" imgW="266400" imgH="393480" progId="Equation.DSMT4">
                  <p:embed/>
                  <p:pic>
                    <p:nvPicPr>
                      <p:cNvPr id="128027" name="Object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29000" y="3481388"/>
                        <a:ext cx="560388" cy="7858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28" name="Object 28"/>
          <p:cNvGraphicFramePr>
            <a:graphicFrameLocks noChangeAspect="1"/>
          </p:cNvGraphicFramePr>
          <p:nvPr/>
        </p:nvGraphicFramePr>
        <p:xfrm>
          <a:off x="2476500" y="5029200"/>
          <a:ext cx="952500" cy="457200"/>
        </p:xfrm>
        <a:graphic>
          <a:graphicData uri="http://schemas.openxmlformats.org/presentationml/2006/ole">
            <mc:AlternateContent xmlns:mc="http://schemas.openxmlformats.org/markup-compatibility/2006">
              <mc:Choice xmlns:v="urn:schemas-microsoft-com:vml" Requires="v">
                <p:oleObj spid="_x0000_s338240" name="Equation" r:id="rId29" imgW="431640" imgH="177480" progId="Equation.DSMT4">
                  <p:embed/>
                </p:oleObj>
              </mc:Choice>
              <mc:Fallback>
                <p:oleObj name="Equation" r:id="rId29" imgW="431640" imgH="177480" progId="Equation.DSMT4">
                  <p:embed/>
                  <p:pic>
                    <p:nvPicPr>
                      <p:cNvPr id="128028" name="Object 2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6500" y="5029200"/>
                        <a:ext cx="952500"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978072"/>
      </p:ext>
    </p:extLst>
  </p:cSld>
  <p:clrMapOvr>
    <a:masterClrMapping/>
  </p:clrMapOvr>
  <p:transition/>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54489</TotalTime>
  <Words>1962</Words>
  <Application>Microsoft Macintosh PowerPoint</Application>
  <PresentationFormat>On-screen Show (4:3)</PresentationFormat>
  <Paragraphs>205</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Arial Narrow</vt:lpstr>
      <vt:lpstr>Monotype Corsiva</vt:lpstr>
      <vt:lpstr>Symbol</vt:lpstr>
      <vt:lpstr>Times New Roman</vt:lpstr>
      <vt:lpstr>phys1443-spring02</vt:lpstr>
      <vt:lpstr>Equation</vt:lpstr>
      <vt:lpstr>PHYS 1443 – Section 003 Lecture #15</vt:lpstr>
      <vt:lpstr>Announcements</vt:lpstr>
      <vt:lpstr>How is the conservative force related to  the potential energy?</vt:lpstr>
      <vt:lpstr>Energy Diagram and the Equilibrium of a System</vt:lpstr>
      <vt:lpstr>General Energy Conservation and Mass-Energy Equivalence</vt:lpstr>
      <vt:lpstr>The Gravitational Field</vt:lpstr>
      <vt:lpstr>The Gravitational Potential Energy</vt:lpstr>
      <vt:lpstr>The Escape Speed</vt:lpstr>
      <vt:lpstr>Power</vt:lpstr>
      <vt:lpstr>Energy Loss in Automobile</vt:lpstr>
      <vt:lpstr>Linear Momentum</vt:lpstr>
      <vt:lpstr>Linear Momentum and Forces</vt:lpstr>
      <vt:lpstr>Conservation of Linear Momentum in a Two Particle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1279</cp:revision>
  <dcterms:created xsi:type="dcterms:W3CDTF">2012-01-19T04:21:20Z</dcterms:created>
  <dcterms:modified xsi:type="dcterms:W3CDTF">2021-04-05T21:01:11Z</dcterms:modified>
</cp:coreProperties>
</file>