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91" r:id="rId2"/>
    <p:sldId id="335" r:id="rId3"/>
    <p:sldId id="715" r:id="rId4"/>
    <p:sldId id="757" r:id="rId5"/>
    <p:sldId id="693" r:id="rId6"/>
    <p:sldId id="694" r:id="rId7"/>
    <p:sldId id="695" r:id="rId8"/>
    <p:sldId id="696" r:id="rId9"/>
    <p:sldId id="697" r:id="rId10"/>
    <p:sldId id="698" r:id="rId11"/>
    <p:sldId id="699" r:id="rId12"/>
    <p:sldId id="700" r:id="rId13"/>
    <p:sldId id="701" r:id="rId14"/>
    <p:sldId id="702" r:id="rId1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00"/>
    <a:srgbClr val="660066"/>
    <a:srgbClr val="99FFCC"/>
    <a:srgbClr val="FFFFCC"/>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76"/>
    <p:restoredTop sz="94660"/>
  </p:normalViewPr>
  <p:slideViewPr>
    <p:cSldViewPr>
      <p:cViewPr varScale="1">
        <p:scale>
          <a:sx n="127" d="100"/>
          <a:sy n="127" d="100"/>
        </p:scale>
        <p:origin x="184"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w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20.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wmf"/><Relationship Id="rId9"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image" Target="../media/image18.emf"/><Relationship Id="rId6" Type="http://schemas.openxmlformats.org/officeDocument/2006/relationships/image" Target="../media/image36.emf"/><Relationship Id="rId5" Type="http://schemas.openxmlformats.org/officeDocument/2006/relationships/image" Target="../media/image35.emf"/><Relationship Id="rId10" Type="http://schemas.openxmlformats.org/officeDocument/2006/relationships/image" Target="../media/image22.emf"/><Relationship Id="rId4" Type="http://schemas.openxmlformats.org/officeDocument/2006/relationships/image" Target="../media/image34.emf"/><Relationship Id="rId9"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image" Target="../media/image44.emf"/><Relationship Id="rId1" Type="http://schemas.openxmlformats.org/officeDocument/2006/relationships/image" Target="../media/image43.emf"/><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 Id="rId9" Type="http://schemas.openxmlformats.org/officeDocument/2006/relationships/image" Target="../media/image51.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54.emf"/><Relationship Id="rId7" Type="http://schemas.openxmlformats.org/officeDocument/2006/relationships/image" Target="../media/image58.emf"/><Relationship Id="rId2" Type="http://schemas.openxmlformats.org/officeDocument/2006/relationships/image" Target="../media/image53.emf"/><Relationship Id="rId1" Type="http://schemas.openxmlformats.org/officeDocument/2006/relationships/image" Target="../media/image52.emf"/><Relationship Id="rId6" Type="http://schemas.openxmlformats.org/officeDocument/2006/relationships/image" Target="../media/image57.emf"/><Relationship Id="rId5" Type="http://schemas.openxmlformats.org/officeDocument/2006/relationships/image" Target="../media/image56.emf"/><Relationship Id="rId10" Type="http://schemas.openxmlformats.org/officeDocument/2006/relationships/image" Target="../media/image61.emf"/><Relationship Id="rId4" Type="http://schemas.openxmlformats.org/officeDocument/2006/relationships/image" Target="../media/image55.emf"/><Relationship Id="rId9" Type="http://schemas.openxmlformats.org/officeDocument/2006/relationships/image" Target="../media/image60.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image" Target="../media/image74.emf"/><Relationship Id="rId3" Type="http://schemas.openxmlformats.org/officeDocument/2006/relationships/image" Target="../media/image64.emf"/><Relationship Id="rId7" Type="http://schemas.openxmlformats.org/officeDocument/2006/relationships/image" Target="../media/image68.emf"/><Relationship Id="rId12" Type="http://schemas.openxmlformats.org/officeDocument/2006/relationships/image" Target="../media/image73.emf"/><Relationship Id="rId2" Type="http://schemas.openxmlformats.org/officeDocument/2006/relationships/image" Target="../media/image63.emf"/><Relationship Id="rId1" Type="http://schemas.openxmlformats.org/officeDocument/2006/relationships/image" Target="../media/image62.emf"/><Relationship Id="rId6" Type="http://schemas.openxmlformats.org/officeDocument/2006/relationships/image" Target="../media/image67.emf"/><Relationship Id="rId11" Type="http://schemas.openxmlformats.org/officeDocument/2006/relationships/image" Target="../media/image72.emf"/><Relationship Id="rId5" Type="http://schemas.openxmlformats.org/officeDocument/2006/relationships/image" Target="../media/image66.emf"/><Relationship Id="rId15" Type="http://schemas.openxmlformats.org/officeDocument/2006/relationships/image" Target="../media/image76.emf"/><Relationship Id="rId10" Type="http://schemas.openxmlformats.org/officeDocument/2006/relationships/image" Target="../media/image71.emf"/><Relationship Id="rId4" Type="http://schemas.openxmlformats.org/officeDocument/2006/relationships/image" Target="../media/image65.emf"/><Relationship Id="rId9" Type="http://schemas.openxmlformats.org/officeDocument/2006/relationships/image" Target="../media/image70.emf"/><Relationship Id="rId14" Type="http://schemas.openxmlformats.org/officeDocument/2006/relationships/image" Target="../media/image75.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4.emf"/><Relationship Id="rId13" Type="http://schemas.openxmlformats.org/officeDocument/2006/relationships/image" Target="../media/image89.wmf"/><Relationship Id="rId3" Type="http://schemas.openxmlformats.org/officeDocument/2006/relationships/image" Target="../media/image79.wmf"/><Relationship Id="rId7" Type="http://schemas.openxmlformats.org/officeDocument/2006/relationships/image" Target="../media/image83.wmf"/><Relationship Id="rId12" Type="http://schemas.openxmlformats.org/officeDocument/2006/relationships/image" Target="../media/image88.e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11" Type="http://schemas.openxmlformats.org/officeDocument/2006/relationships/image" Target="../media/image87.emf"/><Relationship Id="rId5" Type="http://schemas.openxmlformats.org/officeDocument/2006/relationships/image" Target="../media/image81.wmf"/><Relationship Id="rId10" Type="http://schemas.openxmlformats.org/officeDocument/2006/relationships/image" Target="../media/image86.emf"/><Relationship Id="rId4" Type="http://schemas.openxmlformats.org/officeDocument/2006/relationships/image" Target="../media/image80.wmf"/><Relationship Id="rId9" Type="http://schemas.openxmlformats.org/officeDocument/2006/relationships/image" Target="../media/image85.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image" Target="../media/image103.wmf"/><Relationship Id="rId18" Type="http://schemas.openxmlformats.org/officeDocument/2006/relationships/image" Target="../media/image108.wmf"/><Relationship Id="rId3" Type="http://schemas.openxmlformats.org/officeDocument/2006/relationships/image" Target="../media/image93.wmf"/><Relationship Id="rId7" Type="http://schemas.openxmlformats.org/officeDocument/2006/relationships/image" Target="../media/image97.emf"/><Relationship Id="rId12" Type="http://schemas.openxmlformats.org/officeDocument/2006/relationships/image" Target="../media/image102.wmf"/><Relationship Id="rId17" Type="http://schemas.openxmlformats.org/officeDocument/2006/relationships/image" Target="../media/image107.wmf"/><Relationship Id="rId2" Type="http://schemas.openxmlformats.org/officeDocument/2006/relationships/image" Target="../media/image92.wmf"/><Relationship Id="rId16" Type="http://schemas.openxmlformats.org/officeDocument/2006/relationships/image" Target="../media/image106.wmf"/><Relationship Id="rId1" Type="http://schemas.openxmlformats.org/officeDocument/2006/relationships/image" Target="../media/image91.wmf"/><Relationship Id="rId6" Type="http://schemas.openxmlformats.org/officeDocument/2006/relationships/image" Target="../media/image96.wmf"/><Relationship Id="rId11" Type="http://schemas.openxmlformats.org/officeDocument/2006/relationships/image" Target="../media/image101.wmf"/><Relationship Id="rId5" Type="http://schemas.openxmlformats.org/officeDocument/2006/relationships/image" Target="../media/image95.wmf"/><Relationship Id="rId15" Type="http://schemas.openxmlformats.org/officeDocument/2006/relationships/image" Target="../media/image105.wmf"/><Relationship Id="rId10" Type="http://schemas.openxmlformats.org/officeDocument/2006/relationships/image" Target="../media/image100.emf"/><Relationship Id="rId4" Type="http://schemas.openxmlformats.org/officeDocument/2006/relationships/image" Target="../media/image94.wmf"/><Relationship Id="rId9" Type="http://schemas.openxmlformats.org/officeDocument/2006/relationships/image" Target="../media/image99.wmf"/><Relationship Id="rId14" Type="http://schemas.openxmlformats.org/officeDocument/2006/relationships/image" Target="../media/image10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2486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706F19E-164F-5C4F-9115-3E96E457DEFC}" type="slidenum">
              <a:rPr lang="en-US" sz="1200"/>
              <a:pPr eaLnBrk="1" hangingPunct="1"/>
              <a:t>9</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7388" y="4352925"/>
            <a:ext cx="5502275" cy="41227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80518F3-703D-F54F-B278-568E95D98831}" type="slidenum">
              <a:rPr lang="en-US" sz="1200"/>
              <a:pPr eaLnBrk="1" hangingPunct="1"/>
              <a:t>10</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87388" y="4352925"/>
            <a:ext cx="5502275" cy="41227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April 7,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April 7,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April 7,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April 7,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April 7,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April 7,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April 7,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April 7,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April 7,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April 7,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April 7,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April 7,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April 7,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oleObject" Target="../embeddings/oleObject42.bin"/><Relationship Id="rId18" Type="http://schemas.openxmlformats.org/officeDocument/2006/relationships/image" Target="../media/image49.emf"/><Relationship Id="rId3" Type="http://schemas.openxmlformats.org/officeDocument/2006/relationships/notesSlide" Target="../notesSlides/notesSlide3.xml"/><Relationship Id="rId21" Type="http://schemas.openxmlformats.org/officeDocument/2006/relationships/oleObject" Target="../embeddings/oleObject46.bin"/><Relationship Id="rId7" Type="http://schemas.openxmlformats.org/officeDocument/2006/relationships/image" Target="../media/image44.emf"/><Relationship Id="rId12" Type="http://schemas.openxmlformats.org/officeDocument/2006/relationships/image" Target="../media/image42.jpeg"/><Relationship Id="rId17" Type="http://schemas.openxmlformats.org/officeDocument/2006/relationships/oleObject" Target="../embeddings/oleObject44.bin"/><Relationship Id="rId2" Type="http://schemas.openxmlformats.org/officeDocument/2006/relationships/slideLayout" Target="../slideLayouts/slideLayout6.xml"/><Relationship Id="rId16" Type="http://schemas.openxmlformats.org/officeDocument/2006/relationships/image" Target="../media/image48.emf"/><Relationship Id="rId20" Type="http://schemas.openxmlformats.org/officeDocument/2006/relationships/image" Target="../media/image50.emf"/><Relationship Id="rId1" Type="http://schemas.openxmlformats.org/officeDocument/2006/relationships/vmlDrawing" Target="../drawings/vmlDrawing5.vml"/><Relationship Id="rId6" Type="http://schemas.openxmlformats.org/officeDocument/2006/relationships/oleObject" Target="../embeddings/oleObject39.bin"/><Relationship Id="rId11" Type="http://schemas.openxmlformats.org/officeDocument/2006/relationships/image" Target="../media/image46.emf"/><Relationship Id="rId5" Type="http://schemas.openxmlformats.org/officeDocument/2006/relationships/image" Target="../media/image43.emf"/><Relationship Id="rId15" Type="http://schemas.openxmlformats.org/officeDocument/2006/relationships/oleObject" Target="../embeddings/oleObject43.bin"/><Relationship Id="rId10" Type="http://schemas.openxmlformats.org/officeDocument/2006/relationships/oleObject" Target="../embeddings/oleObject41.bin"/><Relationship Id="rId19" Type="http://schemas.openxmlformats.org/officeDocument/2006/relationships/oleObject" Target="../embeddings/oleObject45.bin"/><Relationship Id="rId4" Type="http://schemas.openxmlformats.org/officeDocument/2006/relationships/oleObject" Target="../embeddings/oleObject38.bin"/><Relationship Id="rId9" Type="http://schemas.openxmlformats.org/officeDocument/2006/relationships/image" Target="../media/image45.emf"/><Relationship Id="rId14" Type="http://schemas.openxmlformats.org/officeDocument/2006/relationships/image" Target="../media/image47.emf"/><Relationship Id="rId22" Type="http://schemas.openxmlformats.org/officeDocument/2006/relationships/image" Target="../media/image51.emf"/></Relationships>
</file>

<file path=ppt/slides/_rels/slide11.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oleObject" Target="../embeddings/oleObject52.bin"/><Relationship Id="rId18" Type="http://schemas.openxmlformats.org/officeDocument/2006/relationships/image" Target="../media/image59.emf"/><Relationship Id="rId3" Type="http://schemas.openxmlformats.org/officeDocument/2006/relationships/oleObject" Target="../embeddings/oleObject47.bin"/><Relationship Id="rId21" Type="http://schemas.openxmlformats.org/officeDocument/2006/relationships/oleObject" Target="../embeddings/oleObject56.bin"/><Relationship Id="rId7" Type="http://schemas.openxmlformats.org/officeDocument/2006/relationships/oleObject" Target="../embeddings/oleObject49.bin"/><Relationship Id="rId12" Type="http://schemas.openxmlformats.org/officeDocument/2006/relationships/image" Target="../media/image56.emf"/><Relationship Id="rId17"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58.emf"/><Relationship Id="rId20" Type="http://schemas.openxmlformats.org/officeDocument/2006/relationships/image" Target="../media/image60.emf"/><Relationship Id="rId1" Type="http://schemas.openxmlformats.org/officeDocument/2006/relationships/vmlDrawing" Target="../drawings/vmlDrawing6.vml"/><Relationship Id="rId6" Type="http://schemas.openxmlformats.org/officeDocument/2006/relationships/image" Target="../media/image53.e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55.emf"/><Relationship Id="rId19" Type="http://schemas.openxmlformats.org/officeDocument/2006/relationships/oleObject" Target="../embeddings/oleObject55.bin"/><Relationship Id="rId4" Type="http://schemas.openxmlformats.org/officeDocument/2006/relationships/image" Target="../media/image52.emf"/><Relationship Id="rId9" Type="http://schemas.openxmlformats.org/officeDocument/2006/relationships/oleObject" Target="../embeddings/oleObject50.bin"/><Relationship Id="rId14" Type="http://schemas.openxmlformats.org/officeDocument/2006/relationships/image" Target="../media/image57.emf"/><Relationship Id="rId22" Type="http://schemas.openxmlformats.org/officeDocument/2006/relationships/image" Target="../media/image61.emf"/></Relationships>
</file>

<file path=ppt/slides/_rels/slide12.x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oleObject" Target="../embeddings/oleObject62.bin"/><Relationship Id="rId18" Type="http://schemas.openxmlformats.org/officeDocument/2006/relationships/image" Target="../media/image69.emf"/><Relationship Id="rId26" Type="http://schemas.openxmlformats.org/officeDocument/2006/relationships/image" Target="../media/image73.emf"/><Relationship Id="rId3" Type="http://schemas.openxmlformats.org/officeDocument/2006/relationships/oleObject" Target="../embeddings/oleObject57.bin"/><Relationship Id="rId21" Type="http://schemas.openxmlformats.org/officeDocument/2006/relationships/oleObject" Target="../embeddings/oleObject66.bin"/><Relationship Id="rId7" Type="http://schemas.openxmlformats.org/officeDocument/2006/relationships/oleObject" Target="../embeddings/oleObject59.bin"/><Relationship Id="rId12" Type="http://schemas.openxmlformats.org/officeDocument/2006/relationships/image" Target="../media/image66.emf"/><Relationship Id="rId17" Type="http://schemas.openxmlformats.org/officeDocument/2006/relationships/oleObject" Target="../embeddings/oleObject64.bin"/><Relationship Id="rId25" Type="http://schemas.openxmlformats.org/officeDocument/2006/relationships/oleObject" Target="../embeddings/oleObject68.bin"/><Relationship Id="rId2" Type="http://schemas.openxmlformats.org/officeDocument/2006/relationships/slideLayout" Target="../slideLayouts/slideLayout2.xml"/><Relationship Id="rId16" Type="http://schemas.openxmlformats.org/officeDocument/2006/relationships/image" Target="../media/image68.emf"/><Relationship Id="rId20" Type="http://schemas.openxmlformats.org/officeDocument/2006/relationships/image" Target="../media/image70.emf"/><Relationship Id="rId29" Type="http://schemas.openxmlformats.org/officeDocument/2006/relationships/oleObject" Target="../embeddings/oleObject70.bin"/><Relationship Id="rId1" Type="http://schemas.openxmlformats.org/officeDocument/2006/relationships/vmlDrawing" Target="../drawings/vmlDrawing7.vml"/><Relationship Id="rId6" Type="http://schemas.openxmlformats.org/officeDocument/2006/relationships/image" Target="../media/image63.emf"/><Relationship Id="rId11" Type="http://schemas.openxmlformats.org/officeDocument/2006/relationships/oleObject" Target="../embeddings/oleObject61.bin"/><Relationship Id="rId24" Type="http://schemas.openxmlformats.org/officeDocument/2006/relationships/image" Target="../media/image72.emf"/><Relationship Id="rId32" Type="http://schemas.openxmlformats.org/officeDocument/2006/relationships/image" Target="../media/image76.emf"/><Relationship Id="rId5" Type="http://schemas.openxmlformats.org/officeDocument/2006/relationships/oleObject" Target="../embeddings/oleObject58.bin"/><Relationship Id="rId15" Type="http://schemas.openxmlformats.org/officeDocument/2006/relationships/oleObject" Target="../embeddings/oleObject63.bin"/><Relationship Id="rId23" Type="http://schemas.openxmlformats.org/officeDocument/2006/relationships/oleObject" Target="../embeddings/oleObject67.bin"/><Relationship Id="rId28" Type="http://schemas.openxmlformats.org/officeDocument/2006/relationships/image" Target="../media/image74.emf"/><Relationship Id="rId10" Type="http://schemas.openxmlformats.org/officeDocument/2006/relationships/image" Target="../media/image65.emf"/><Relationship Id="rId19" Type="http://schemas.openxmlformats.org/officeDocument/2006/relationships/oleObject" Target="../embeddings/oleObject65.bin"/><Relationship Id="rId31" Type="http://schemas.openxmlformats.org/officeDocument/2006/relationships/oleObject" Target="../embeddings/oleObject71.bin"/><Relationship Id="rId4" Type="http://schemas.openxmlformats.org/officeDocument/2006/relationships/image" Target="../media/image62.emf"/><Relationship Id="rId9" Type="http://schemas.openxmlformats.org/officeDocument/2006/relationships/oleObject" Target="../embeddings/oleObject60.bin"/><Relationship Id="rId14" Type="http://schemas.openxmlformats.org/officeDocument/2006/relationships/image" Target="../media/image67.emf"/><Relationship Id="rId22" Type="http://schemas.openxmlformats.org/officeDocument/2006/relationships/image" Target="../media/image71.emf"/><Relationship Id="rId27" Type="http://schemas.openxmlformats.org/officeDocument/2006/relationships/oleObject" Target="../embeddings/oleObject69.bin"/><Relationship Id="rId30" Type="http://schemas.openxmlformats.org/officeDocument/2006/relationships/image" Target="../media/image75.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81.wmf"/><Relationship Id="rId18" Type="http://schemas.openxmlformats.org/officeDocument/2006/relationships/oleObject" Target="../embeddings/oleObject79.bin"/><Relationship Id="rId26" Type="http://schemas.openxmlformats.org/officeDocument/2006/relationships/oleObject" Target="../embeddings/oleObject83.bin"/><Relationship Id="rId3" Type="http://schemas.openxmlformats.org/officeDocument/2006/relationships/image" Target="../media/image90.jpeg"/><Relationship Id="rId21" Type="http://schemas.openxmlformats.org/officeDocument/2006/relationships/image" Target="../media/image85.emf"/><Relationship Id="rId7" Type="http://schemas.openxmlformats.org/officeDocument/2006/relationships/image" Target="../media/image78.wmf"/><Relationship Id="rId12" Type="http://schemas.openxmlformats.org/officeDocument/2006/relationships/oleObject" Target="../embeddings/oleObject76.bin"/><Relationship Id="rId17" Type="http://schemas.openxmlformats.org/officeDocument/2006/relationships/image" Target="../media/image83.wmf"/><Relationship Id="rId25" Type="http://schemas.openxmlformats.org/officeDocument/2006/relationships/image" Target="../media/image87.emf"/><Relationship Id="rId2" Type="http://schemas.openxmlformats.org/officeDocument/2006/relationships/slideLayout" Target="../slideLayouts/slideLayout2.xml"/><Relationship Id="rId16" Type="http://schemas.openxmlformats.org/officeDocument/2006/relationships/oleObject" Target="../embeddings/oleObject78.bin"/><Relationship Id="rId20" Type="http://schemas.openxmlformats.org/officeDocument/2006/relationships/oleObject" Target="../embeddings/oleObject80.bin"/><Relationship Id="rId29" Type="http://schemas.openxmlformats.org/officeDocument/2006/relationships/image" Target="../media/image89.wmf"/><Relationship Id="rId1" Type="http://schemas.openxmlformats.org/officeDocument/2006/relationships/vmlDrawing" Target="../drawings/vmlDrawing8.vml"/><Relationship Id="rId6" Type="http://schemas.openxmlformats.org/officeDocument/2006/relationships/oleObject" Target="../embeddings/oleObject73.bin"/><Relationship Id="rId11" Type="http://schemas.openxmlformats.org/officeDocument/2006/relationships/image" Target="../media/image80.wmf"/><Relationship Id="rId24" Type="http://schemas.openxmlformats.org/officeDocument/2006/relationships/oleObject" Target="../embeddings/oleObject82.bin"/><Relationship Id="rId5" Type="http://schemas.openxmlformats.org/officeDocument/2006/relationships/image" Target="../media/image77.wmf"/><Relationship Id="rId15" Type="http://schemas.openxmlformats.org/officeDocument/2006/relationships/image" Target="../media/image82.wmf"/><Relationship Id="rId23" Type="http://schemas.openxmlformats.org/officeDocument/2006/relationships/image" Target="../media/image86.emf"/><Relationship Id="rId28" Type="http://schemas.openxmlformats.org/officeDocument/2006/relationships/oleObject" Target="../embeddings/oleObject84.bin"/><Relationship Id="rId10" Type="http://schemas.openxmlformats.org/officeDocument/2006/relationships/oleObject" Target="../embeddings/oleObject75.bin"/><Relationship Id="rId19" Type="http://schemas.openxmlformats.org/officeDocument/2006/relationships/image" Target="../media/image84.emf"/><Relationship Id="rId4" Type="http://schemas.openxmlformats.org/officeDocument/2006/relationships/oleObject" Target="../embeddings/oleObject72.bin"/><Relationship Id="rId9" Type="http://schemas.openxmlformats.org/officeDocument/2006/relationships/image" Target="../media/image79.wmf"/><Relationship Id="rId14" Type="http://schemas.openxmlformats.org/officeDocument/2006/relationships/oleObject" Target="../embeddings/oleObject77.bin"/><Relationship Id="rId22" Type="http://schemas.openxmlformats.org/officeDocument/2006/relationships/oleObject" Target="../embeddings/oleObject81.bin"/><Relationship Id="rId27" Type="http://schemas.openxmlformats.org/officeDocument/2006/relationships/image" Target="../media/image88.emf"/></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90.bin"/><Relationship Id="rId18" Type="http://schemas.openxmlformats.org/officeDocument/2006/relationships/image" Target="../media/image98.wmf"/><Relationship Id="rId26" Type="http://schemas.openxmlformats.org/officeDocument/2006/relationships/image" Target="../media/image102.wmf"/><Relationship Id="rId39" Type="http://schemas.openxmlformats.org/officeDocument/2006/relationships/image" Target="../media/image108.wmf"/><Relationship Id="rId21" Type="http://schemas.openxmlformats.org/officeDocument/2006/relationships/oleObject" Target="../embeddings/oleObject94.bin"/><Relationship Id="rId34" Type="http://schemas.openxmlformats.org/officeDocument/2006/relationships/oleObject" Target="../embeddings/oleObject101.bin"/><Relationship Id="rId7" Type="http://schemas.openxmlformats.org/officeDocument/2006/relationships/oleObject" Target="../embeddings/oleObject87.bin"/><Relationship Id="rId12" Type="http://schemas.openxmlformats.org/officeDocument/2006/relationships/image" Target="../media/image95.wmf"/><Relationship Id="rId17" Type="http://schemas.openxmlformats.org/officeDocument/2006/relationships/oleObject" Target="../embeddings/oleObject92.bin"/><Relationship Id="rId25" Type="http://schemas.openxmlformats.org/officeDocument/2006/relationships/oleObject" Target="../embeddings/oleObject96.bin"/><Relationship Id="rId33" Type="http://schemas.openxmlformats.org/officeDocument/2006/relationships/image" Target="../media/image105.wmf"/><Relationship Id="rId38" Type="http://schemas.openxmlformats.org/officeDocument/2006/relationships/oleObject" Target="../embeddings/oleObject103.bin"/><Relationship Id="rId2" Type="http://schemas.openxmlformats.org/officeDocument/2006/relationships/slideLayout" Target="../slideLayouts/slideLayout2.xml"/><Relationship Id="rId16" Type="http://schemas.openxmlformats.org/officeDocument/2006/relationships/image" Target="../media/image97.emf"/><Relationship Id="rId20" Type="http://schemas.openxmlformats.org/officeDocument/2006/relationships/image" Target="../media/image99.wmf"/><Relationship Id="rId29" Type="http://schemas.openxmlformats.org/officeDocument/2006/relationships/oleObject" Target="../embeddings/oleObject98.bin"/><Relationship Id="rId1" Type="http://schemas.openxmlformats.org/officeDocument/2006/relationships/vmlDrawing" Target="../drawings/vmlDrawing9.vml"/><Relationship Id="rId6" Type="http://schemas.openxmlformats.org/officeDocument/2006/relationships/image" Target="../media/image92.wmf"/><Relationship Id="rId11" Type="http://schemas.openxmlformats.org/officeDocument/2006/relationships/oleObject" Target="../embeddings/oleObject89.bin"/><Relationship Id="rId24" Type="http://schemas.openxmlformats.org/officeDocument/2006/relationships/image" Target="../media/image101.wmf"/><Relationship Id="rId32" Type="http://schemas.openxmlformats.org/officeDocument/2006/relationships/oleObject" Target="../embeddings/oleObject100.bin"/><Relationship Id="rId37" Type="http://schemas.openxmlformats.org/officeDocument/2006/relationships/image" Target="../media/image107.wmf"/><Relationship Id="rId5" Type="http://schemas.openxmlformats.org/officeDocument/2006/relationships/oleObject" Target="../embeddings/oleObject86.bin"/><Relationship Id="rId15" Type="http://schemas.openxmlformats.org/officeDocument/2006/relationships/oleObject" Target="../embeddings/oleObject91.bin"/><Relationship Id="rId23" Type="http://schemas.openxmlformats.org/officeDocument/2006/relationships/oleObject" Target="../embeddings/oleObject95.bin"/><Relationship Id="rId28" Type="http://schemas.openxmlformats.org/officeDocument/2006/relationships/image" Target="../media/image103.wmf"/><Relationship Id="rId36" Type="http://schemas.openxmlformats.org/officeDocument/2006/relationships/oleObject" Target="../embeddings/oleObject102.bin"/><Relationship Id="rId10" Type="http://schemas.openxmlformats.org/officeDocument/2006/relationships/image" Target="../media/image94.wmf"/><Relationship Id="rId19" Type="http://schemas.openxmlformats.org/officeDocument/2006/relationships/oleObject" Target="../embeddings/oleObject93.bin"/><Relationship Id="rId31" Type="http://schemas.openxmlformats.org/officeDocument/2006/relationships/oleObject" Target="../embeddings/oleObject99.bin"/><Relationship Id="rId4" Type="http://schemas.openxmlformats.org/officeDocument/2006/relationships/image" Target="../media/image91.wmf"/><Relationship Id="rId9" Type="http://schemas.openxmlformats.org/officeDocument/2006/relationships/oleObject" Target="../embeddings/oleObject88.bin"/><Relationship Id="rId14" Type="http://schemas.openxmlformats.org/officeDocument/2006/relationships/image" Target="../media/image96.wmf"/><Relationship Id="rId22" Type="http://schemas.openxmlformats.org/officeDocument/2006/relationships/image" Target="../media/image100.emf"/><Relationship Id="rId27" Type="http://schemas.openxmlformats.org/officeDocument/2006/relationships/oleObject" Target="../embeddings/oleObject97.bin"/><Relationship Id="rId30" Type="http://schemas.openxmlformats.org/officeDocument/2006/relationships/image" Target="../media/image104.wmf"/><Relationship Id="rId35" Type="http://schemas.openxmlformats.org/officeDocument/2006/relationships/image" Target="../media/image106.wmf"/><Relationship Id="rId8" Type="http://schemas.openxmlformats.org/officeDocument/2006/relationships/image" Target="../media/image93.wmf"/><Relationship Id="rId3" Type="http://schemas.openxmlformats.org/officeDocument/2006/relationships/oleObject" Target="../embeddings/oleObject85.bin"/></Relationships>
</file>

<file path=ppt/slides/_rels/slide2.xml.rels><?xml version="1.0" encoding="UTF-8" standalone="yes"?>
<Relationships xmlns="http://schemas.openxmlformats.org/package/2006/relationships"><Relationship Id="rId2" Type="http://schemas.openxmlformats.org/officeDocument/2006/relationships/hyperlink" Target="mailto:jaehoonyu@u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18" Type="http://schemas.openxmlformats.org/officeDocument/2006/relationships/image" Target="../media/image10.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9.emf"/><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wmf"/><Relationship Id="rId4" Type="http://schemas.openxmlformats.org/officeDocument/2006/relationships/image" Target="../media/image3.emf"/><Relationship Id="rId9" Type="http://schemas.openxmlformats.org/officeDocument/2006/relationships/oleObject" Target="../embeddings/oleObject4.bin"/><Relationship Id="rId1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5.emf"/><Relationship Id="rId3" Type="http://schemas.openxmlformats.org/officeDocument/2006/relationships/image" Target="../media/image17.jpeg"/><Relationship Id="rId7" Type="http://schemas.openxmlformats.org/officeDocument/2006/relationships/image" Target="../media/image12.emf"/><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image" Target="../media/image16.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3.emf"/><Relationship Id="rId1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31.jpeg"/><Relationship Id="rId18" Type="http://schemas.openxmlformats.org/officeDocument/2006/relationships/oleObject" Target="../embeddings/oleObject22.bin"/><Relationship Id="rId26" Type="http://schemas.openxmlformats.org/officeDocument/2006/relationships/oleObject" Target="../embeddings/oleObject26.bin"/><Relationship Id="rId3" Type="http://schemas.openxmlformats.org/officeDocument/2006/relationships/oleObject" Target="../embeddings/oleObject15.bin"/><Relationship Id="rId21" Type="http://schemas.openxmlformats.org/officeDocument/2006/relationships/image" Target="../media/image26.emf"/><Relationship Id="rId7" Type="http://schemas.openxmlformats.org/officeDocument/2006/relationships/oleObject" Target="../embeddings/oleObject17.bin"/><Relationship Id="rId12" Type="http://schemas.openxmlformats.org/officeDocument/2006/relationships/image" Target="../media/image22.emf"/><Relationship Id="rId17" Type="http://schemas.openxmlformats.org/officeDocument/2006/relationships/image" Target="../media/image24.emf"/><Relationship Id="rId25" Type="http://schemas.openxmlformats.org/officeDocument/2006/relationships/image" Target="../media/image28.emf"/><Relationship Id="rId2" Type="http://schemas.openxmlformats.org/officeDocument/2006/relationships/slideLayout" Target="../slideLayouts/slideLayout2.xml"/><Relationship Id="rId16" Type="http://schemas.openxmlformats.org/officeDocument/2006/relationships/oleObject" Target="../embeddings/oleObject21.bin"/><Relationship Id="rId20" Type="http://schemas.openxmlformats.org/officeDocument/2006/relationships/oleObject" Target="../embeddings/oleObject23.bin"/><Relationship Id="rId29" Type="http://schemas.openxmlformats.org/officeDocument/2006/relationships/image" Target="../media/image30.emf"/><Relationship Id="rId1" Type="http://schemas.openxmlformats.org/officeDocument/2006/relationships/vmlDrawing" Target="../drawings/vmlDrawing3.vml"/><Relationship Id="rId6" Type="http://schemas.openxmlformats.org/officeDocument/2006/relationships/image" Target="../media/image19.emf"/><Relationship Id="rId11" Type="http://schemas.openxmlformats.org/officeDocument/2006/relationships/oleObject" Target="../embeddings/oleObject19.bin"/><Relationship Id="rId24" Type="http://schemas.openxmlformats.org/officeDocument/2006/relationships/oleObject" Target="../embeddings/oleObject25.bin"/><Relationship Id="rId5" Type="http://schemas.openxmlformats.org/officeDocument/2006/relationships/oleObject" Target="../embeddings/oleObject16.bin"/><Relationship Id="rId15" Type="http://schemas.openxmlformats.org/officeDocument/2006/relationships/image" Target="../media/image23.emf"/><Relationship Id="rId23" Type="http://schemas.openxmlformats.org/officeDocument/2006/relationships/image" Target="../media/image27.emf"/><Relationship Id="rId28" Type="http://schemas.openxmlformats.org/officeDocument/2006/relationships/oleObject" Target="../embeddings/oleObject27.bin"/><Relationship Id="rId10" Type="http://schemas.openxmlformats.org/officeDocument/2006/relationships/image" Target="../media/image21.wmf"/><Relationship Id="rId19" Type="http://schemas.openxmlformats.org/officeDocument/2006/relationships/image" Target="../media/image25.emf"/><Relationship Id="rId4" Type="http://schemas.openxmlformats.org/officeDocument/2006/relationships/image" Target="../media/image18.emf"/><Relationship Id="rId9" Type="http://schemas.openxmlformats.org/officeDocument/2006/relationships/oleObject" Target="../embeddings/oleObject18.bin"/><Relationship Id="rId14" Type="http://schemas.openxmlformats.org/officeDocument/2006/relationships/oleObject" Target="../embeddings/oleObject20.bin"/><Relationship Id="rId22" Type="http://schemas.openxmlformats.org/officeDocument/2006/relationships/oleObject" Target="../embeddings/oleObject24.bin"/><Relationship Id="rId27" Type="http://schemas.openxmlformats.org/officeDocument/2006/relationships/image" Target="../media/image29.emf"/></Relationships>
</file>

<file path=ppt/slides/_rels/slide8.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oleObject" Target="../embeddings/oleObject32.bin"/><Relationship Id="rId18" Type="http://schemas.openxmlformats.org/officeDocument/2006/relationships/image" Target="../media/image37.emf"/><Relationship Id="rId3" Type="http://schemas.openxmlformats.org/officeDocument/2006/relationships/oleObject" Target="../embeddings/oleObject28.bin"/><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34.e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36.emf"/><Relationship Id="rId20" Type="http://schemas.openxmlformats.org/officeDocument/2006/relationships/image" Target="../media/image38.emf"/><Relationship Id="rId1" Type="http://schemas.openxmlformats.org/officeDocument/2006/relationships/vmlDrawing" Target="../drawings/vmlDrawing4.vml"/><Relationship Id="rId6" Type="http://schemas.openxmlformats.org/officeDocument/2006/relationships/image" Target="../media/image40.wmf"/><Relationship Id="rId11" Type="http://schemas.openxmlformats.org/officeDocument/2006/relationships/oleObject" Target="../embeddings/oleObject31.bin"/><Relationship Id="rId24" Type="http://schemas.openxmlformats.org/officeDocument/2006/relationships/image" Target="../media/image22.emf"/><Relationship Id="rId5" Type="http://schemas.openxmlformats.org/officeDocument/2006/relationships/image" Target="../media/image39.wmf"/><Relationship Id="rId15" Type="http://schemas.openxmlformats.org/officeDocument/2006/relationships/oleObject" Target="../embeddings/oleObject33.bin"/><Relationship Id="rId23" Type="http://schemas.openxmlformats.org/officeDocument/2006/relationships/oleObject" Target="../embeddings/oleObject37.bin"/><Relationship Id="rId10" Type="http://schemas.openxmlformats.org/officeDocument/2006/relationships/image" Target="../media/image33.emf"/><Relationship Id="rId19" Type="http://schemas.openxmlformats.org/officeDocument/2006/relationships/oleObject" Target="../embeddings/oleObject35.bin"/><Relationship Id="rId4" Type="http://schemas.openxmlformats.org/officeDocument/2006/relationships/image" Target="../media/image18.emf"/><Relationship Id="rId9" Type="http://schemas.openxmlformats.org/officeDocument/2006/relationships/oleObject" Target="../embeddings/oleObject30.bin"/><Relationship Id="rId14" Type="http://schemas.openxmlformats.org/officeDocument/2006/relationships/image" Target="../media/image35.emf"/><Relationship Id="rId22" Type="http://schemas.openxmlformats.org/officeDocument/2006/relationships/image" Target="../media/image21.wmf"/></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April 7,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#16</a:t>
            </a:r>
          </a:p>
        </p:txBody>
      </p:sp>
      <p:sp>
        <p:nvSpPr>
          <p:cNvPr id="18438" name="Text Box 4"/>
          <p:cNvSpPr txBox="1">
            <a:spLocks noChangeArrowheads="1"/>
          </p:cNvSpPr>
          <p:nvPr/>
        </p:nvSpPr>
        <p:spPr bwMode="auto">
          <a:xfrm>
            <a:off x="2917443" y="1531203"/>
            <a:ext cx="3001143"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April 7,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438400"/>
            <a:ext cx="7162800" cy="35814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CH7: Linear Momentum</a:t>
            </a:r>
          </a:p>
          <a:p>
            <a:pPr marL="914400" lvl="1" indent="-457200">
              <a:spcBef>
                <a:spcPct val="20000"/>
              </a:spcBef>
              <a:buFont typeface="Arial"/>
              <a:buChar char="•"/>
            </a:pPr>
            <a:r>
              <a:rPr lang="en-US" sz="2800" dirty="0">
                <a:solidFill>
                  <a:srgbClr val="CC00CC"/>
                </a:solidFill>
                <a:latin typeface="Arial Narrow" charset="0"/>
              </a:rPr>
              <a:t>Linear Momentum and Force</a:t>
            </a:r>
          </a:p>
          <a:p>
            <a:pPr marL="914400" lvl="1" indent="-457200">
              <a:spcBef>
                <a:spcPct val="20000"/>
              </a:spcBef>
              <a:buFont typeface="Arial"/>
              <a:buChar char="•"/>
            </a:pPr>
            <a:r>
              <a:rPr lang="en-US" sz="2800" dirty="0">
                <a:solidFill>
                  <a:srgbClr val="CC00CC"/>
                </a:solidFill>
                <a:latin typeface="Arial Narrow" charset="0"/>
              </a:rPr>
              <a:t>Conservative of Linear Momentum</a:t>
            </a:r>
          </a:p>
          <a:p>
            <a:pPr marL="914400" lvl="1" indent="-457200">
              <a:spcBef>
                <a:spcPct val="20000"/>
              </a:spcBef>
              <a:buFont typeface="Arial"/>
              <a:buChar char="•"/>
            </a:pPr>
            <a:r>
              <a:rPr lang="en-US" sz="2800" dirty="0">
                <a:solidFill>
                  <a:srgbClr val="CC00CC"/>
                </a:solidFill>
                <a:latin typeface="Arial Narrow" charset="0"/>
              </a:rPr>
              <a:t>Impulse</a:t>
            </a:r>
          </a:p>
          <a:p>
            <a:pPr marL="914400" lvl="1" indent="-457200">
              <a:spcBef>
                <a:spcPct val="20000"/>
              </a:spcBef>
              <a:buFont typeface="Arial"/>
              <a:buChar char="•"/>
            </a:pPr>
            <a:r>
              <a:rPr lang="en-US" sz="2800" dirty="0">
                <a:solidFill>
                  <a:srgbClr val="CC00CC"/>
                </a:solidFill>
                <a:latin typeface="Arial Narrow" charset="0"/>
              </a:rPr>
              <a:t>Collisions – Elastic and Inelastic</a:t>
            </a:r>
          </a:p>
        </p:txBody>
      </p:sp>
    </p:spTree>
    <p:extLst>
      <p:ext uri="{BB962C8B-B14F-4D97-AF65-F5344CB8AC3E}">
        <p14:creationId xmlns:p14="http://schemas.microsoft.com/office/powerpoint/2010/main" val="695416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endParaRPr lang="en-US" altLang="ko-KR" sz="1400">
              <a:solidFill>
                <a:srgbClr val="FF0066"/>
              </a:solidFill>
              <a:latin typeface="Arial Narrow" charset="0"/>
              <a:cs typeface="Gulim" charset="0"/>
            </a:endParaRPr>
          </a:p>
        </p:txBody>
      </p:sp>
      <p:sp>
        <p:nvSpPr>
          <p:cNvPr id="32780"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2781"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05C1039-84FB-1949-9589-C3978064B92D}"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graphicFrame>
        <p:nvGraphicFramePr>
          <p:cNvPr id="744451" name="Object 2"/>
          <p:cNvGraphicFramePr>
            <a:graphicFrameLocks noChangeAspect="1"/>
          </p:cNvGraphicFramePr>
          <p:nvPr/>
        </p:nvGraphicFramePr>
        <p:xfrm>
          <a:off x="5791200" y="838200"/>
          <a:ext cx="577850" cy="490538"/>
        </p:xfrm>
        <a:graphic>
          <a:graphicData uri="http://schemas.openxmlformats.org/presentationml/2006/ole">
            <mc:AlternateContent xmlns:mc="http://schemas.openxmlformats.org/markup-compatibility/2006">
              <mc:Choice xmlns:v="urn:schemas-microsoft-com:vml" Requires="v">
                <p:oleObj spid="_x0000_s354433" name="Equation" r:id="rId4" imgW="254000" imgH="215900" progId="Equation.DSMT4">
                  <p:embed/>
                </p:oleObj>
              </mc:Choice>
              <mc:Fallback>
                <p:oleObj name="Equation" r:id="rId4" imgW="254000" imgH="215900" progId="Equation.DSMT4">
                  <p:embed/>
                  <p:pic>
                    <p:nvPicPr>
                      <p:cNvPr id="744451" name="Object 2"/>
                      <p:cNvPicPr>
                        <a:picLocks noChangeAspect="1" noChangeArrowheads="1"/>
                      </p:cNvPicPr>
                      <p:nvPr/>
                    </p:nvPicPr>
                    <p:blipFill>
                      <a:blip r:embed="rId5"/>
                      <a:srcRect/>
                      <a:stretch>
                        <a:fillRect/>
                      </a:stretch>
                    </p:blipFill>
                    <p:spPr bwMode="auto">
                      <a:xfrm>
                        <a:off x="5791200" y="838200"/>
                        <a:ext cx="577850" cy="490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52" name="Object 3"/>
          <p:cNvGraphicFramePr>
            <a:graphicFrameLocks noChangeAspect="1"/>
          </p:cNvGraphicFramePr>
          <p:nvPr/>
        </p:nvGraphicFramePr>
        <p:xfrm>
          <a:off x="3119438" y="1862138"/>
          <a:ext cx="981075" cy="695325"/>
        </p:xfrm>
        <a:graphic>
          <a:graphicData uri="http://schemas.openxmlformats.org/presentationml/2006/ole">
            <mc:AlternateContent xmlns:mc="http://schemas.openxmlformats.org/markup-compatibility/2006">
              <mc:Choice xmlns:v="urn:schemas-microsoft-com:vml" Requires="v">
                <p:oleObj spid="_x0000_s354434" name="Equation" r:id="rId6" imgW="431800" imgH="304800" progId="Equation.DSMT4">
                  <p:embed/>
                </p:oleObj>
              </mc:Choice>
              <mc:Fallback>
                <p:oleObj name="Equation" r:id="rId6" imgW="431800" imgH="304800" progId="Equation.DSMT4">
                  <p:embed/>
                  <p:pic>
                    <p:nvPicPr>
                      <p:cNvPr id="744452" name="Object 3"/>
                      <p:cNvPicPr>
                        <a:picLocks noChangeAspect="1" noChangeArrowheads="1"/>
                      </p:cNvPicPr>
                      <p:nvPr/>
                    </p:nvPicPr>
                    <p:blipFill>
                      <a:blip r:embed="rId7"/>
                      <a:srcRect/>
                      <a:stretch>
                        <a:fillRect/>
                      </a:stretch>
                    </p:blipFill>
                    <p:spPr bwMode="auto">
                      <a:xfrm>
                        <a:off x="3119438" y="1862138"/>
                        <a:ext cx="981075" cy="695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3" name="Freeform 5"/>
          <p:cNvSpPr>
            <a:spLocks/>
          </p:cNvSpPr>
          <p:nvPr/>
        </p:nvSpPr>
        <p:spPr bwMode="auto">
          <a:xfrm>
            <a:off x="4533900" y="800100"/>
            <a:ext cx="1181100" cy="1028700"/>
          </a:xfrm>
          <a:custGeom>
            <a:avLst/>
            <a:gdLst>
              <a:gd name="T0" fmla="*/ 2147483647 w 744"/>
              <a:gd name="T1" fmla="*/ 2147483647 h 648"/>
              <a:gd name="T2" fmla="*/ 2147483647 w 744"/>
              <a:gd name="T3" fmla="*/ 2147483647 h 648"/>
              <a:gd name="T4" fmla="*/ 2147483647 w 744"/>
              <a:gd name="T5" fmla="*/ 2147483647 h 648"/>
              <a:gd name="T6" fmla="*/ 0 60000 65536"/>
              <a:gd name="T7" fmla="*/ 0 60000 65536"/>
              <a:gd name="T8" fmla="*/ 0 60000 65536"/>
              <a:gd name="T9" fmla="*/ 0 w 744"/>
              <a:gd name="T10" fmla="*/ 0 h 648"/>
              <a:gd name="T11" fmla="*/ 744 w 744"/>
              <a:gd name="T12" fmla="*/ 648 h 648"/>
            </a:gdLst>
            <a:ahLst/>
            <a:cxnLst>
              <a:cxn ang="T6">
                <a:pos x="T0" y="T1"/>
              </a:cxn>
              <a:cxn ang="T7">
                <a:pos x="T2" y="T3"/>
              </a:cxn>
              <a:cxn ang="T8">
                <a:pos x="T4" y="T5"/>
              </a:cxn>
            </a:cxnLst>
            <a:rect l="T9" t="T10" r="T11" b="T12"/>
            <a:pathLst>
              <a:path w="744" h="648">
                <a:moveTo>
                  <a:pt x="744" y="216"/>
                </a:moveTo>
                <a:cubicBezTo>
                  <a:pt x="492" y="108"/>
                  <a:pt x="240" y="0"/>
                  <a:pt x="120" y="72"/>
                </a:cubicBezTo>
                <a:cubicBezTo>
                  <a:pt x="0" y="144"/>
                  <a:pt x="12" y="396"/>
                  <a:pt x="24" y="648"/>
                </a:cubicBezTo>
              </a:path>
            </a:pathLst>
          </a:custGeom>
          <a:noFill/>
          <a:ln w="9525">
            <a:solidFill>
              <a:srgbClr val="FF0000"/>
            </a:solidFill>
            <a:round/>
            <a:headEnd/>
            <a:tailEnd type="stealth" w="med" len="med"/>
          </a:ln>
          <a:extLst>
            <a:ext uri="{909E8E84-426E-40dd-AFC4-6F175D3DCCD1}">
              <a14:hiddenFill xmlns="" xmlns:a14="http://schemas.microsoft.com/office/drawing/2010/main">
                <a:solidFill>
                  <a:srgbClr val="FFFFFF"/>
                </a:solidFill>
              </a14:hiddenFill>
            </a:ext>
          </a:extLst>
        </p:spPr>
        <p:txBody>
          <a:bodyPr/>
          <a:lstStyle/>
          <a:p>
            <a:endParaRPr lang="en-US"/>
          </a:p>
        </p:txBody>
      </p:sp>
      <p:graphicFrame>
        <p:nvGraphicFramePr>
          <p:cNvPr id="744454" name="Object 4"/>
          <p:cNvGraphicFramePr>
            <a:graphicFrameLocks noChangeAspect="1"/>
          </p:cNvGraphicFramePr>
          <p:nvPr/>
        </p:nvGraphicFramePr>
        <p:xfrm>
          <a:off x="3748088" y="3511550"/>
          <a:ext cx="982662" cy="693738"/>
        </p:xfrm>
        <a:graphic>
          <a:graphicData uri="http://schemas.openxmlformats.org/presentationml/2006/ole">
            <mc:AlternateContent xmlns:mc="http://schemas.openxmlformats.org/markup-compatibility/2006">
              <mc:Choice xmlns:v="urn:schemas-microsoft-com:vml" Requires="v">
                <p:oleObj spid="_x0000_s354435" name="Equation" r:id="rId8" imgW="431800" imgH="304800" progId="Equation.DSMT4">
                  <p:embed/>
                </p:oleObj>
              </mc:Choice>
              <mc:Fallback>
                <p:oleObj name="Equation" r:id="rId8" imgW="431800" imgH="304800" progId="Equation.DSMT4">
                  <p:embed/>
                  <p:pic>
                    <p:nvPicPr>
                      <p:cNvPr id="744454" name="Object 4"/>
                      <p:cNvPicPr>
                        <a:picLocks noChangeAspect="1" noChangeArrowheads="1"/>
                      </p:cNvPicPr>
                      <p:nvPr/>
                    </p:nvPicPr>
                    <p:blipFill>
                      <a:blip r:embed="rId9"/>
                      <a:srcRect/>
                      <a:stretch>
                        <a:fillRect/>
                      </a:stretch>
                    </p:blipFill>
                    <p:spPr bwMode="auto">
                      <a:xfrm>
                        <a:off x="3748088" y="3511550"/>
                        <a:ext cx="982662" cy="693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4455" name="Freeform 7"/>
          <p:cNvSpPr>
            <a:spLocks/>
          </p:cNvSpPr>
          <p:nvPr/>
        </p:nvSpPr>
        <p:spPr bwMode="auto">
          <a:xfrm>
            <a:off x="3683000" y="2743200"/>
            <a:ext cx="355600" cy="685800"/>
          </a:xfrm>
          <a:custGeom>
            <a:avLst/>
            <a:gdLst>
              <a:gd name="T0" fmla="*/ 2147483647 w 224"/>
              <a:gd name="T1" fmla="*/ 0 h 432"/>
              <a:gd name="T2" fmla="*/ 2147483647 w 224"/>
              <a:gd name="T3" fmla="*/ 2147483647 h 432"/>
              <a:gd name="T4" fmla="*/ 2147483647 w 224"/>
              <a:gd name="T5" fmla="*/ 2147483647 h 432"/>
              <a:gd name="T6" fmla="*/ 0 60000 65536"/>
              <a:gd name="T7" fmla="*/ 0 60000 65536"/>
              <a:gd name="T8" fmla="*/ 0 60000 65536"/>
              <a:gd name="T9" fmla="*/ 0 w 224"/>
              <a:gd name="T10" fmla="*/ 0 h 432"/>
              <a:gd name="T11" fmla="*/ 224 w 224"/>
              <a:gd name="T12" fmla="*/ 432 h 432"/>
            </a:gdLst>
            <a:ahLst/>
            <a:cxnLst>
              <a:cxn ang="T6">
                <a:pos x="T0" y="T1"/>
              </a:cxn>
              <a:cxn ang="T7">
                <a:pos x="T2" y="T3"/>
              </a:cxn>
              <a:cxn ang="T8">
                <a:pos x="T4" y="T5"/>
              </a:cxn>
            </a:cxnLst>
            <a:rect l="T9" t="T10" r="T11" b="T12"/>
            <a:pathLst>
              <a:path w="224" h="432">
                <a:moveTo>
                  <a:pt x="32" y="0"/>
                </a:moveTo>
                <a:cubicBezTo>
                  <a:pt x="16" y="84"/>
                  <a:pt x="0" y="168"/>
                  <a:pt x="32" y="240"/>
                </a:cubicBezTo>
                <a:cubicBezTo>
                  <a:pt x="64" y="312"/>
                  <a:pt x="144" y="372"/>
                  <a:pt x="224" y="432"/>
                </a:cubicBezTo>
              </a:path>
            </a:pathLst>
          </a:custGeom>
          <a:noFill/>
          <a:ln w="9525">
            <a:solidFill>
              <a:srgbClr val="FF0000"/>
            </a:solidFill>
            <a:round/>
            <a:headEnd/>
            <a:tailEnd type="stealth" w="med" len="med"/>
          </a:ln>
          <a:extLst>
            <a:ext uri="{909E8E84-426E-40dd-AFC4-6F175D3DCCD1}">
              <a14:hiddenFill xmlns="" xmlns:a14="http://schemas.microsoft.com/office/drawing/2010/main">
                <a:solidFill>
                  <a:srgbClr val="FFFFFF"/>
                </a:solidFill>
              </a14:hiddenFill>
            </a:ext>
          </a:extLst>
        </p:spPr>
        <p:txBody>
          <a:bodyPr/>
          <a:lstStyle/>
          <a:p>
            <a:endParaRPr lang="en-US"/>
          </a:p>
        </p:txBody>
      </p:sp>
      <p:graphicFrame>
        <p:nvGraphicFramePr>
          <p:cNvPr id="744456" name="Object 5"/>
          <p:cNvGraphicFramePr>
            <a:graphicFrameLocks noChangeAspect="1"/>
          </p:cNvGraphicFramePr>
          <p:nvPr/>
        </p:nvGraphicFramePr>
        <p:xfrm>
          <a:off x="3429000" y="5181600"/>
          <a:ext cx="1779588" cy="838200"/>
        </p:xfrm>
        <a:graphic>
          <a:graphicData uri="http://schemas.openxmlformats.org/presentationml/2006/ole">
            <mc:AlternateContent xmlns:mc="http://schemas.openxmlformats.org/markup-compatibility/2006">
              <mc:Choice xmlns:v="urn:schemas-microsoft-com:vml" Requires="v">
                <p:oleObj spid="_x0000_s354436" name="Equation" r:id="rId10" imgW="711200" imgH="368300" progId="Equation.DSMT4">
                  <p:embed/>
                </p:oleObj>
              </mc:Choice>
              <mc:Fallback>
                <p:oleObj name="Equation" r:id="rId10" imgW="711200" imgH="368300" progId="Equation.DSMT4">
                  <p:embed/>
                  <p:pic>
                    <p:nvPicPr>
                      <p:cNvPr id="744456"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5181600"/>
                        <a:ext cx="1779588" cy="83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744457" name="Picture 9" descr="afg0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533400"/>
            <a:ext cx="1957388"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44458" name="Object 6"/>
          <p:cNvGraphicFramePr>
            <a:graphicFrameLocks noChangeAspect="1"/>
          </p:cNvGraphicFramePr>
          <p:nvPr/>
        </p:nvGraphicFramePr>
        <p:xfrm>
          <a:off x="6858000" y="5249863"/>
          <a:ext cx="568325" cy="571500"/>
        </p:xfrm>
        <a:graphic>
          <a:graphicData uri="http://schemas.openxmlformats.org/presentationml/2006/ole">
            <mc:AlternateContent xmlns:mc="http://schemas.openxmlformats.org/markup-compatibility/2006">
              <mc:Choice xmlns:v="urn:schemas-microsoft-com:vml" Requires="v">
                <p:oleObj spid="_x0000_s354437" name="Equation" r:id="rId13" imgW="266700" imgH="241300" progId="Equation.DSMT4">
                  <p:embed/>
                </p:oleObj>
              </mc:Choice>
              <mc:Fallback>
                <p:oleObj name="Equation" r:id="rId13" imgW="266700" imgH="241300" progId="Equation.DSMT4">
                  <p:embed/>
                  <p:pic>
                    <p:nvPicPr>
                      <p:cNvPr id="744458"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0" y="5249863"/>
                        <a:ext cx="568325" cy="5715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1" name="Object 7"/>
          <p:cNvGraphicFramePr>
            <a:graphicFrameLocks noChangeAspect="1"/>
          </p:cNvGraphicFramePr>
          <p:nvPr/>
        </p:nvGraphicFramePr>
        <p:xfrm>
          <a:off x="6340475" y="657225"/>
          <a:ext cx="1127125" cy="952500"/>
        </p:xfrm>
        <a:graphic>
          <a:graphicData uri="http://schemas.openxmlformats.org/presentationml/2006/ole">
            <mc:AlternateContent xmlns:mc="http://schemas.openxmlformats.org/markup-compatibility/2006">
              <mc:Choice xmlns:v="urn:schemas-microsoft-com:vml" Requires="v">
                <p:oleObj spid="_x0000_s354438" name="Equation" r:id="rId15" imgW="495300" imgH="419100" progId="Equation.DSMT4">
                  <p:embed/>
                </p:oleObj>
              </mc:Choice>
              <mc:Fallback>
                <p:oleObj name="Equation" r:id="rId15" imgW="495300" imgH="419100" progId="Equation.DSMT4">
                  <p:embed/>
                  <p:pic>
                    <p:nvPicPr>
                      <p:cNvPr id="744461" name="Object 7"/>
                      <p:cNvPicPr>
                        <a:picLocks noChangeAspect="1" noChangeArrowheads="1"/>
                      </p:cNvPicPr>
                      <p:nvPr/>
                    </p:nvPicPr>
                    <p:blipFill>
                      <a:blip r:embed="rId16"/>
                      <a:srcRect/>
                      <a:stretch>
                        <a:fillRect/>
                      </a:stretch>
                    </p:blipFill>
                    <p:spPr bwMode="auto">
                      <a:xfrm>
                        <a:off x="6340475" y="657225"/>
                        <a:ext cx="1127125" cy="952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2" name="Object 8"/>
          <p:cNvGraphicFramePr>
            <a:graphicFrameLocks noChangeAspect="1"/>
          </p:cNvGraphicFramePr>
          <p:nvPr/>
        </p:nvGraphicFramePr>
        <p:xfrm>
          <a:off x="4176713" y="1905000"/>
          <a:ext cx="547687" cy="490538"/>
        </p:xfrm>
        <a:graphic>
          <a:graphicData uri="http://schemas.openxmlformats.org/presentationml/2006/ole">
            <mc:AlternateContent xmlns:mc="http://schemas.openxmlformats.org/markup-compatibility/2006">
              <mc:Choice xmlns:v="urn:schemas-microsoft-com:vml" Requires="v">
                <p:oleObj spid="_x0000_s354439" name="Equation" r:id="rId17" imgW="241300" imgH="215900" progId="Equation.DSMT4">
                  <p:embed/>
                </p:oleObj>
              </mc:Choice>
              <mc:Fallback>
                <p:oleObj name="Equation" r:id="rId17" imgW="241300" imgH="215900" progId="Equation.DSMT4">
                  <p:embed/>
                  <p:pic>
                    <p:nvPicPr>
                      <p:cNvPr id="744462" name="Object 8"/>
                      <p:cNvPicPr>
                        <a:picLocks noChangeAspect="1" noChangeArrowheads="1"/>
                      </p:cNvPicPr>
                      <p:nvPr/>
                    </p:nvPicPr>
                    <p:blipFill>
                      <a:blip r:embed="rId18"/>
                      <a:srcRect/>
                      <a:stretch>
                        <a:fillRect/>
                      </a:stretch>
                    </p:blipFill>
                    <p:spPr bwMode="auto">
                      <a:xfrm>
                        <a:off x="4176713" y="1905000"/>
                        <a:ext cx="547687" cy="490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3" name="Object 9"/>
          <p:cNvGraphicFramePr>
            <a:graphicFrameLocks noChangeAspect="1"/>
          </p:cNvGraphicFramePr>
          <p:nvPr/>
        </p:nvGraphicFramePr>
        <p:xfrm>
          <a:off x="4783138" y="3400425"/>
          <a:ext cx="1617662" cy="952500"/>
        </p:xfrm>
        <a:graphic>
          <a:graphicData uri="http://schemas.openxmlformats.org/presentationml/2006/ole">
            <mc:AlternateContent xmlns:mc="http://schemas.openxmlformats.org/markup-compatibility/2006">
              <mc:Choice xmlns:v="urn:schemas-microsoft-com:vml" Requires="v">
                <p:oleObj spid="_x0000_s354440" name="Equation" r:id="rId19" imgW="711200" imgH="419100" progId="Equation.DSMT4">
                  <p:embed/>
                </p:oleObj>
              </mc:Choice>
              <mc:Fallback>
                <p:oleObj name="Equation" r:id="rId19" imgW="711200" imgH="419100" progId="Equation.DSMT4">
                  <p:embed/>
                  <p:pic>
                    <p:nvPicPr>
                      <p:cNvPr id="744463" name="Object 9"/>
                      <p:cNvPicPr>
                        <a:picLocks noChangeAspect="1" noChangeArrowheads="1"/>
                      </p:cNvPicPr>
                      <p:nvPr/>
                    </p:nvPicPr>
                    <p:blipFill>
                      <a:blip r:embed="rId20"/>
                      <a:srcRect/>
                      <a:stretch>
                        <a:fillRect/>
                      </a:stretch>
                    </p:blipFill>
                    <p:spPr bwMode="auto">
                      <a:xfrm>
                        <a:off x="4783138" y="3400425"/>
                        <a:ext cx="1617662" cy="952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4464" name="Object 10"/>
          <p:cNvGraphicFramePr>
            <a:graphicFrameLocks noChangeAspect="1"/>
          </p:cNvGraphicFramePr>
          <p:nvPr/>
        </p:nvGraphicFramePr>
        <p:xfrm>
          <a:off x="5249863" y="5319713"/>
          <a:ext cx="1531937" cy="549275"/>
        </p:xfrm>
        <a:graphic>
          <a:graphicData uri="http://schemas.openxmlformats.org/presentationml/2006/ole">
            <mc:AlternateContent xmlns:mc="http://schemas.openxmlformats.org/markup-compatibility/2006">
              <mc:Choice xmlns:v="urn:schemas-microsoft-com:vml" Requires="v">
                <p:oleObj spid="_x0000_s354441" name="Equation" r:id="rId21" imgW="673100" imgH="241300" progId="Equation.DSMT4">
                  <p:embed/>
                </p:oleObj>
              </mc:Choice>
              <mc:Fallback>
                <p:oleObj name="Equation" r:id="rId21" imgW="673100" imgH="241300" progId="Equation.DSMT4">
                  <p:embed/>
                  <p:pic>
                    <p:nvPicPr>
                      <p:cNvPr id="744464" name="Object 10"/>
                      <p:cNvPicPr>
                        <a:picLocks noChangeAspect="1" noChangeArrowheads="1"/>
                      </p:cNvPicPr>
                      <p:nvPr/>
                    </p:nvPicPr>
                    <p:blipFill>
                      <a:blip r:embed="rId22"/>
                      <a:srcRect/>
                      <a:stretch>
                        <a:fillRect/>
                      </a:stretch>
                    </p:blipFill>
                    <p:spPr bwMode="auto">
                      <a:xfrm>
                        <a:off x="5249863" y="5319713"/>
                        <a:ext cx="1531937" cy="549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2787" name="Rectangle 17"/>
          <p:cNvSpPr>
            <a:spLocks noGrp="1" noChangeArrowheads="1"/>
          </p:cNvSpPr>
          <p:nvPr>
            <p:ph type="title"/>
          </p:nvPr>
        </p:nvSpPr>
        <p:spPr>
          <a:xfrm>
            <a:off x="685800" y="0"/>
            <a:ext cx="7772400" cy="609600"/>
          </a:xfrm>
        </p:spPr>
        <p:txBody>
          <a:bodyPr/>
          <a:lstStyle/>
          <a:p>
            <a:r>
              <a:rPr lang="en-US" altLang="ko-KR" sz="4000">
                <a:latin typeface="Arial Narrow" charset="0"/>
                <a:ea typeface="ＭＳ Ｐゴシック" charset="0"/>
                <a:cs typeface="Gulim" charset="0"/>
              </a:rPr>
              <a:t>Ball Hit by a Bat</a:t>
            </a:r>
            <a:endParaRPr lang="en-US" sz="4000">
              <a:latin typeface="Arial Narrow" charset="0"/>
              <a:ea typeface="ＭＳ Ｐゴシック" charset="0"/>
              <a:cs typeface="ＭＳ Ｐゴシック" charset="0"/>
            </a:endParaRPr>
          </a:p>
        </p:txBody>
      </p:sp>
      <p:sp>
        <p:nvSpPr>
          <p:cNvPr id="744466" name="AutoShape 18"/>
          <p:cNvSpPr>
            <a:spLocks noChangeArrowheads="1"/>
          </p:cNvSpPr>
          <p:nvPr/>
        </p:nvSpPr>
        <p:spPr bwMode="auto">
          <a:xfrm>
            <a:off x="2844800" y="4491038"/>
            <a:ext cx="5311775" cy="454025"/>
          </a:xfrm>
          <a:prstGeom prst="downArrow">
            <a:avLst>
              <a:gd name="adj1" fmla="val 50000"/>
              <a:gd name="adj2" fmla="val 25000"/>
            </a:avLst>
          </a:prstGeom>
          <a:solidFill>
            <a:srgbClr val="FFFFCC"/>
          </a:solidFill>
          <a:ln w="28575">
            <a:solidFill>
              <a:srgbClr val="A50021"/>
            </a:solidFill>
            <a:miter lim="800000"/>
            <a:headEnd/>
            <a:tailEnd/>
          </a:ln>
        </p:spPr>
        <p:txBody>
          <a:bodyPr wrap="none" anchor="ctr">
            <a:spAutoFit/>
          </a:bodyPr>
          <a:lstStyle/>
          <a:p>
            <a:pPr algn="ctr"/>
            <a:r>
              <a:rPr lang="en-US" altLang="ko-KR" sz="2000" b="1">
                <a:solidFill>
                  <a:srgbClr val="A50021"/>
                </a:solidFill>
                <a:latin typeface="Arial Narrow" charset="0"/>
                <a:cs typeface="Gulim" charset="0"/>
              </a:rPr>
              <a:t>Multiply either side by Δt</a:t>
            </a:r>
            <a:endParaRPr lang="en-US" sz="2000" b="1">
              <a:solidFill>
                <a:srgbClr val="A50021"/>
              </a:solidFill>
              <a:latin typeface="Arial Narrow" charset="0"/>
              <a:ea typeface="Gulim" charset="0"/>
              <a:cs typeface="Gulim" charset="0"/>
            </a:endParaRPr>
          </a:p>
        </p:txBody>
      </p:sp>
    </p:spTree>
    <p:extLst>
      <p:ext uri="{BB962C8B-B14F-4D97-AF65-F5344CB8AC3E}">
        <p14:creationId xmlns:p14="http://schemas.microsoft.com/office/powerpoint/2010/main" val="221860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3482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483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51A7E7-10A1-E64E-937F-B9FD2CBBF9BE}"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350210" name="Rectangle 2"/>
          <p:cNvSpPr>
            <a:spLocks noChangeArrowheads="1"/>
          </p:cNvSpPr>
          <p:nvPr/>
        </p:nvSpPr>
        <p:spPr bwMode="auto">
          <a:xfrm>
            <a:off x="7239000" y="5410200"/>
            <a:ext cx="15240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50211" name="Rectangle 3"/>
          <p:cNvSpPr>
            <a:spLocks noChangeArrowheads="1"/>
          </p:cNvSpPr>
          <p:nvPr/>
        </p:nvSpPr>
        <p:spPr bwMode="auto">
          <a:xfrm>
            <a:off x="5257800" y="5334000"/>
            <a:ext cx="15240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50212" name="Rectangle 4"/>
          <p:cNvSpPr>
            <a:spLocks noChangeArrowheads="1"/>
          </p:cNvSpPr>
          <p:nvPr/>
        </p:nvSpPr>
        <p:spPr bwMode="auto">
          <a:xfrm>
            <a:off x="2362200" y="5334000"/>
            <a:ext cx="1676400" cy="685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4834" name="Rectangle 5"/>
          <p:cNvSpPr>
            <a:spLocks noGrp="1" noChangeArrowheads="1"/>
          </p:cNvSpPr>
          <p:nvPr>
            <p:ph type="title"/>
          </p:nvPr>
        </p:nvSpPr>
        <p:spPr>
          <a:xfrm>
            <a:off x="685800" y="95250"/>
            <a:ext cx="7848600" cy="609600"/>
          </a:xfrm>
        </p:spPr>
        <p:txBody>
          <a:bodyPr/>
          <a:lstStyle/>
          <a:p>
            <a:r>
              <a:rPr lang="en-US" sz="4000" dirty="0">
                <a:latin typeface="Arial Narrow" charset="0"/>
                <a:ea typeface="ＭＳ Ｐゴシック" charset="0"/>
                <a:cs typeface="ＭＳ Ｐゴシック" charset="0"/>
              </a:rPr>
              <a:t>Impulse and Linear Momentum </a:t>
            </a:r>
          </a:p>
        </p:txBody>
      </p:sp>
      <p:sp>
        <p:nvSpPr>
          <p:cNvPr id="350214" name="Text Box 6"/>
          <p:cNvSpPr txBox="1">
            <a:spLocks noChangeArrowheads="1"/>
          </p:cNvSpPr>
          <p:nvPr/>
        </p:nvSpPr>
        <p:spPr bwMode="auto">
          <a:xfrm>
            <a:off x="533400" y="1752600"/>
            <a:ext cx="33528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Arial Narrow" charset="0"/>
              </a:rPr>
              <a:t>By integrating the above equation in a time interval </a:t>
            </a:r>
            <a:r>
              <a:rPr lang="en-US" sz="2200" dirty="0" err="1">
                <a:solidFill>
                  <a:srgbClr val="FF0000"/>
                </a:solidFill>
                <a:latin typeface="Monotype Corsiva" charset="0"/>
              </a:rPr>
              <a:t>t</a:t>
            </a:r>
            <a:r>
              <a:rPr lang="en-US" sz="2200" baseline="-25000" dirty="0" err="1">
                <a:solidFill>
                  <a:srgbClr val="FF0000"/>
                </a:solidFill>
                <a:latin typeface="Monotype Corsiva" charset="0"/>
              </a:rPr>
              <a:t>i</a:t>
            </a:r>
            <a:r>
              <a:rPr lang="en-US" sz="2200" dirty="0">
                <a:solidFill>
                  <a:srgbClr val="FF0000"/>
                </a:solidFill>
                <a:latin typeface="Arial Narrow" charset="0"/>
              </a:rPr>
              <a:t> to </a:t>
            </a:r>
            <a:r>
              <a:rPr lang="en-US" sz="2200" dirty="0" err="1">
                <a:solidFill>
                  <a:srgbClr val="FF0000"/>
                </a:solidFill>
                <a:latin typeface="Monotype Corsiva" charset="0"/>
              </a:rPr>
              <a:t>t</a:t>
            </a:r>
            <a:r>
              <a:rPr lang="en-US" sz="2200" baseline="-25000" dirty="0" err="1">
                <a:solidFill>
                  <a:srgbClr val="FF0000"/>
                </a:solidFill>
                <a:latin typeface="Monotype Corsiva" charset="0"/>
              </a:rPr>
              <a:t>f</a:t>
            </a:r>
            <a:r>
              <a:rPr lang="en-US" sz="2200" dirty="0">
                <a:solidFill>
                  <a:srgbClr val="FF0000"/>
                </a:solidFill>
                <a:latin typeface="Arial Narrow" charset="0"/>
              </a:rPr>
              <a:t>, one can obtain impulse </a:t>
            </a:r>
            <a:r>
              <a:rPr lang="en-US" sz="2200" b="1" dirty="0">
                <a:solidFill>
                  <a:srgbClr val="FF0000"/>
                </a:solidFill>
                <a:latin typeface="Monotype Corsiva" charset="0"/>
              </a:rPr>
              <a:t>J.</a:t>
            </a:r>
          </a:p>
        </p:txBody>
      </p:sp>
      <p:sp>
        <p:nvSpPr>
          <p:cNvPr id="350215" name="Text Box 7"/>
          <p:cNvSpPr txBox="1">
            <a:spLocks noChangeArrowheads="1"/>
          </p:cNvSpPr>
          <p:nvPr/>
        </p:nvSpPr>
        <p:spPr bwMode="auto">
          <a:xfrm>
            <a:off x="2971800" y="2895600"/>
            <a:ext cx="60198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Effect of the force </a:t>
            </a:r>
            <a:r>
              <a:rPr lang="en-US" sz="2200" b="1" dirty="0">
                <a:solidFill>
                  <a:srgbClr val="FF0000"/>
                </a:solidFill>
                <a:latin typeface="Monotype Corsiva" charset="0"/>
              </a:rPr>
              <a:t>F </a:t>
            </a:r>
            <a:r>
              <a:rPr lang="en-US" sz="2200" dirty="0">
                <a:solidFill>
                  <a:srgbClr val="FF0000"/>
                </a:solidFill>
                <a:latin typeface="Monotype Corsiva" charset="0"/>
              </a:rPr>
              <a:t>acting on an object over the time interval </a:t>
            </a:r>
            <a:r>
              <a:rPr lang="en-US" sz="2200" dirty="0" err="1">
                <a:solidFill>
                  <a:srgbClr val="FF0000"/>
                </a:solidFill>
                <a:latin typeface="Lucida Grande" charset="0"/>
                <a:cs typeface="Lucida Grande" charset="0"/>
              </a:rPr>
              <a:t>Δ</a:t>
            </a:r>
            <a:r>
              <a:rPr lang="en-US" sz="2200" dirty="0" err="1">
                <a:solidFill>
                  <a:srgbClr val="FF0000"/>
                </a:solidFill>
                <a:latin typeface="Monotype Corsiva" charset="0"/>
                <a:ea typeface="Lucida Grande" charset="0"/>
                <a:cs typeface="Lucida Grande" charset="0"/>
              </a:rPr>
              <a:t>t</a:t>
            </a:r>
            <a:r>
              <a:rPr lang="en-US" sz="2200" dirty="0">
                <a:solidFill>
                  <a:srgbClr val="FF0000"/>
                </a:solidFill>
                <a:latin typeface="Monotype Corsiva" charset="0"/>
                <a:ea typeface="Lucida Grande" charset="0"/>
                <a:cs typeface="Lucida Grande" charset="0"/>
              </a:rPr>
              <a:t>=</a:t>
            </a:r>
            <a:r>
              <a:rPr lang="en-US" sz="2200" dirty="0" err="1">
                <a:solidFill>
                  <a:srgbClr val="FF0000"/>
                </a:solidFill>
                <a:latin typeface="Monotype Corsiva" charset="0"/>
                <a:ea typeface="Lucida Grande" charset="0"/>
                <a:cs typeface="Lucida Grande" charset="0"/>
              </a:rPr>
              <a:t>t</a:t>
            </a:r>
            <a:r>
              <a:rPr lang="en-US" sz="2200" baseline="-25000" dirty="0" err="1">
                <a:solidFill>
                  <a:srgbClr val="FF0000"/>
                </a:solidFill>
                <a:latin typeface="Monotype Corsiva" charset="0"/>
                <a:ea typeface="Lucida Grande" charset="0"/>
                <a:cs typeface="Lucida Grande" charset="0"/>
              </a:rPr>
              <a:t>f</a:t>
            </a:r>
            <a:r>
              <a:rPr lang="en-US" sz="2200" dirty="0" err="1">
                <a:solidFill>
                  <a:srgbClr val="FF0000"/>
                </a:solidFill>
                <a:latin typeface="Monotype Corsiva" charset="0"/>
                <a:ea typeface="Lucida Grande" charset="0"/>
                <a:cs typeface="Lucida Grande" charset="0"/>
              </a:rPr>
              <a:t>-t</a:t>
            </a:r>
            <a:r>
              <a:rPr lang="en-US" sz="2200" baseline="-25000" dirty="0" err="1">
                <a:solidFill>
                  <a:srgbClr val="FF0000"/>
                </a:solidFill>
                <a:latin typeface="Monotype Corsiva" charset="0"/>
                <a:ea typeface="Lucida Grande" charset="0"/>
                <a:cs typeface="Lucida Grande" charset="0"/>
              </a:rPr>
              <a:t>i</a:t>
            </a:r>
            <a:r>
              <a:rPr lang="en-US" sz="2200" baseline="-25000" dirty="0">
                <a:solidFill>
                  <a:srgbClr val="FF0000"/>
                </a:solidFill>
                <a:latin typeface="Monotype Corsiva" charset="0"/>
                <a:ea typeface="Lucida Grande" charset="0"/>
                <a:cs typeface="Lucida Grande" charset="0"/>
              </a:rPr>
              <a:t> </a:t>
            </a:r>
            <a:r>
              <a:rPr lang="en-US" sz="2200" dirty="0">
                <a:solidFill>
                  <a:srgbClr val="FF0000"/>
                </a:solidFill>
                <a:latin typeface="Monotype Corsiva" charset="0"/>
                <a:ea typeface="Lucida Grande" charset="0"/>
                <a:cs typeface="Lucida Grande" charset="0"/>
              </a:rPr>
              <a:t>is equal to the change of the momentum of the object caused by that force.   </a:t>
            </a:r>
            <a:r>
              <a:rPr lang="en-US" sz="2200" dirty="0">
                <a:solidFill>
                  <a:srgbClr val="003300"/>
                </a:solidFill>
                <a:latin typeface="Monotype Corsiva" charset="0"/>
                <a:ea typeface="Lucida Grande" charset="0"/>
                <a:cs typeface="Lucida Grande" charset="0"/>
              </a:rPr>
              <a:t>Impulse is the degree of which an external force changes an object’s momentum</a:t>
            </a:r>
            <a:r>
              <a:rPr lang="en-US" sz="2200" dirty="0">
                <a:solidFill>
                  <a:srgbClr val="FF0000"/>
                </a:solidFill>
                <a:latin typeface="Monotype Corsiva" charset="0"/>
                <a:ea typeface="Lucida Grande" charset="0"/>
                <a:cs typeface="Lucida Grande" charset="0"/>
              </a:rPr>
              <a:t>.</a:t>
            </a:r>
          </a:p>
        </p:txBody>
      </p:sp>
      <p:sp>
        <p:nvSpPr>
          <p:cNvPr id="350216" name="Text Box 8"/>
          <p:cNvSpPr txBox="1">
            <a:spLocks noChangeArrowheads="1"/>
          </p:cNvSpPr>
          <p:nvPr/>
        </p:nvSpPr>
        <p:spPr bwMode="auto">
          <a:xfrm>
            <a:off x="304800" y="4343400"/>
            <a:ext cx="8686800" cy="36933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The above statement is called the </a:t>
            </a:r>
            <a:r>
              <a:rPr lang="en-US" sz="1800" b="1" u="sng" dirty="0">
                <a:solidFill>
                  <a:srgbClr val="CC00CC"/>
                </a:solidFill>
                <a:latin typeface="Monotype Corsiva" charset="0"/>
              </a:rPr>
              <a:t>impulse-momentum theorem </a:t>
            </a:r>
            <a:r>
              <a:rPr lang="en-US" sz="1800" dirty="0">
                <a:solidFill>
                  <a:srgbClr val="FF0000"/>
                </a:solidFill>
                <a:latin typeface="Monotype Corsiva" charset="0"/>
              </a:rPr>
              <a:t>and is equivalent to </a:t>
            </a:r>
            <a:r>
              <a:rPr lang="en-US" sz="1800" b="1" u="sng" dirty="0">
                <a:solidFill>
                  <a:srgbClr val="CC00CC"/>
                </a:solidFill>
                <a:latin typeface="Monotype Corsiva" charset="0"/>
              </a:rPr>
              <a:t>Newton’s second law</a:t>
            </a:r>
            <a:r>
              <a:rPr lang="en-US" sz="1800" dirty="0">
                <a:solidFill>
                  <a:srgbClr val="FF0000"/>
                </a:solidFill>
                <a:latin typeface="Monotype Corsiva" charset="0"/>
              </a:rPr>
              <a:t>.  </a:t>
            </a:r>
          </a:p>
        </p:txBody>
      </p:sp>
      <p:graphicFrame>
        <p:nvGraphicFramePr>
          <p:cNvPr id="350217" name="Object 2"/>
          <p:cNvGraphicFramePr>
            <a:graphicFrameLocks noChangeAspect="1"/>
          </p:cNvGraphicFramePr>
          <p:nvPr>
            <p:extLst>
              <p:ext uri="{D42A27DB-BD31-4B8C-83A1-F6EECF244321}">
                <p14:modId xmlns:p14="http://schemas.microsoft.com/office/powerpoint/2010/main" val="2469637890"/>
              </p:ext>
            </p:extLst>
          </p:nvPr>
        </p:nvGraphicFramePr>
        <p:xfrm>
          <a:off x="5548313" y="762000"/>
          <a:ext cx="1160462" cy="850900"/>
        </p:xfrm>
        <a:graphic>
          <a:graphicData uri="http://schemas.openxmlformats.org/presentationml/2006/ole">
            <mc:AlternateContent xmlns:mc="http://schemas.openxmlformats.org/markup-compatibility/2006">
              <mc:Choice xmlns:v="urn:schemas-microsoft-com:vml" Requires="v">
                <p:oleObj spid="_x0000_s353537" name="Equation" r:id="rId3" imgW="508000" imgH="406400" progId="Equation.DSMT4">
                  <p:embed/>
                </p:oleObj>
              </mc:Choice>
              <mc:Fallback>
                <p:oleObj name="Equation" r:id="rId3" imgW="508000" imgH="406400" progId="Equation.DSMT4">
                  <p:embed/>
                  <p:pic>
                    <p:nvPicPr>
                      <p:cNvPr id="35021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3" y="762000"/>
                        <a:ext cx="1160462" cy="8509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18" name="Text Box 10"/>
          <p:cNvSpPr txBox="1">
            <a:spLocks noChangeArrowheads="1"/>
          </p:cNvSpPr>
          <p:nvPr/>
        </p:nvSpPr>
        <p:spPr bwMode="auto">
          <a:xfrm>
            <a:off x="533400" y="798512"/>
            <a:ext cx="4724400" cy="85090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Monotype Corsiva" charset="0"/>
              </a:rPr>
              <a:t>Net force causes change of momentum </a:t>
            </a:r>
            <a:r>
              <a:rPr lang="en-US" dirty="0">
                <a:solidFill>
                  <a:srgbClr val="FF0000"/>
                </a:solidFill>
                <a:latin typeface="Monotype Corsiva" charset="0"/>
                <a:sym typeface="Wingdings" charset="0"/>
              </a:rPr>
              <a:t> Newton’s second law</a:t>
            </a:r>
            <a:endParaRPr lang="en-US" dirty="0">
              <a:solidFill>
                <a:srgbClr val="FF0000"/>
              </a:solidFill>
              <a:latin typeface="Monotype Corsiva" charset="0"/>
            </a:endParaRPr>
          </a:p>
        </p:txBody>
      </p:sp>
      <p:sp>
        <p:nvSpPr>
          <p:cNvPr id="350219" name="Text Box 11"/>
          <p:cNvSpPr txBox="1">
            <a:spLocks noChangeArrowheads="1"/>
          </p:cNvSpPr>
          <p:nvPr/>
        </p:nvSpPr>
        <p:spPr bwMode="auto">
          <a:xfrm>
            <a:off x="533400" y="3048000"/>
            <a:ext cx="22860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So what do you think an impulse is?</a:t>
            </a:r>
          </a:p>
        </p:txBody>
      </p:sp>
      <p:sp>
        <p:nvSpPr>
          <p:cNvPr id="350220" name="Text Box 12"/>
          <p:cNvSpPr txBox="1">
            <a:spLocks noChangeArrowheads="1"/>
          </p:cNvSpPr>
          <p:nvPr/>
        </p:nvSpPr>
        <p:spPr bwMode="auto">
          <a:xfrm>
            <a:off x="342107" y="4803984"/>
            <a:ext cx="1371600" cy="138499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dirty="0">
                <a:solidFill>
                  <a:srgbClr val="FF0000"/>
                </a:solidFill>
                <a:latin typeface="Arial Narrow" charset="0"/>
              </a:rPr>
              <a:t>What are the dimension and unit of Impulse? (</a:t>
            </a:r>
            <a:r>
              <a:rPr lang="en-US" sz="1400" dirty="0">
                <a:solidFill>
                  <a:srgbClr val="CC00CC"/>
                </a:solidFill>
                <a:latin typeface="Arial Narrow" charset="0"/>
              </a:rPr>
              <a:t>poll 6,3)</a:t>
            </a:r>
            <a:r>
              <a:rPr lang="en-US" sz="1400" dirty="0">
                <a:solidFill>
                  <a:srgbClr val="FF0000"/>
                </a:solidFill>
                <a:latin typeface="Arial Narrow" charset="0"/>
              </a:rPr>
              <a:t>  What is the direction of an impulse vector? </a:t>
            </a:r>
          </a:p>
        </p:txBody>
      </p:sp>
      <p:sp>
        <p:nvSpPr>
          <p:cNvPr id="350221" name="Text Box 13"/>
          <p:cNvSpPr txBox="1">
            <a:spLocks noChangeArrowheads="1"/>
          </p:cNvSpPr>
          <p:nvPr/>
        </p:nvSpPr>
        <p:spPr bwMode="auto">
          <a:xfrm>
            <a:off x="1981200" y="4827588"/>
            <a:ext cx="27432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Defining a time-averaged force </a:t>
            </a:r>
          </a:p>
        </p:txBody>
      </p:sp>
      <p:graphicFrame>
        <p:nvGraphicFramePr>
          <p:cNvPr id="350222" name="Object 3"/>
          <p:cNvGraphicFramePr>
            <a:graphicFrameLocks noChangeAspect="1"/>
          </p:cNvGraphicFramePr>
          <p:nvPr/>
        </p:nvGraphicFramePr>
        <p:xfrm>
          <a:off x="2325688" y="5268913"/>
          <a:ext cx="1735137" cy="798512"/>
        </p:xfrm>
        <a:graphic>
          <a:graphicData uri="http://schemas.openxmlformats.org/presentationml/2006/ole">
            <mc:AlternateContent xmlns:mc="http://schemas.openxmlformats.org/markup-compatibility/2006">
              <mc:Choice xmlns:v="urn:schemas-microsoft-com:vml" Requires="v">
                <p:oleObj spid="_x0000_s353538" name="Equation" r:id="rId5" imgW="952500" imgH="444500" progId="Equation.DSMT4">
                  <p:embed/>
                </p:oleObj>
              </mc:Choice>
              <mc:Fallback>
                <p:oleObj name="Equation" r:id="rId5" imgW="952500" imgH="444500" progId="Equation.DSMT4">
                  <p:embed/>
                  <p:pic>
                    <p:nvPicPr>
                      <p:cNvPr id="35022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5688" y="5268913"/>
                        <a:ext cx="1735137" cy="7985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3" name="Text Box 15"/>
          <p:cNvSpPr txBox="1">
            <a:spLocks noChangeArrowheads="1"/>
          </p:cNvSpPr>
          <p:nvPr/>
        </p:nvSpPr>
        <p:spPr bwMode="auto">
          <a:xfrm>
            <a:off x="4876800" y="4827588"/>
            <a:ext cx="22098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Impulse can be rewritten </a:t>
            </a:r>
          </a:p>
        </p:txBody>
      </p:sp>
      <p:graphicFrame>
        <p:nvGraphicFramePr>
          <p:cNvPr id="350224" name="Object 4"/>
          <p:cNvGraphicFramePr>
            <a:graphicFrameLocks noChangeAspect="1"/>
          </p:cNvGraphicFramePr>
          <p:nvPr/>
        </p:nvGraphicFramePr>
        <p:xfrm>
          <a:off x="5284788" y="5316538"/>
          <a:ext cx="1481137" cy="698500"/>
        </p:xfrm>
        <a:graphic>
          <a:graphicData uri="http://schemas.openxmlformats.org/presentationml/2006/ole">
            <mc:AlternateContent xmlns:mc="http://schemas.openxmlformats.org/markup-compatibility/2006">
              <mc:Choice xmlns:v="urn:schemas-microsoft-com:vml" Requires="v">
                <p:oleObj spid="_x0000_s353539" name="Equation" r:id="rId7" imgW="558800" imgH="266700" progId="Equation.DSMT4">
                  <p:embed/>
                </p:oleObj>
              </mc:Choice>
              <mc:Fallback>
                <p:oleObj name="Equation" r:id="rId7" imgW="558800" imgH="266700" progId="Equation.DSMT4">
                  <p:embed/>
                  <p:pic>
                    <p:nvPicPr>
                      <p:cNvPr id="35022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4788" y="5316538"/>
                        <a:ext cx="1481137" cy="6985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5" name="Text Box 17"/>
          <p:cNvSpPr txBox="1">
            <a:spLocks noChangeArrowheads="1"/>
          </p:cNvSpPr>
          <p:nvPr/>
        </p:nvSpPr>
        <p:spPr bwMode="auto">
          <a:xfrm>
            <a:off x="7162800" y="4827588"/>
            <a:ext cx="1752600" cy="395287"/>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If force is constant  </a:t>
            </a:r>
          </a:p>
        </p:txBody>
      </p:sp>
      <p:graphicFrame>
        <p:nvGraphicFramePr>
          <p:cNvPr id="350226" name="Object 5"/>
          <p:cNvGraphicFramePr>
            <a:graphicFrameLocks noChangeAspect="1"/>
          </p:cNvGraphicFramePr>
          <p:nvPr/>
        </p:nvGraphicFramePr>
        <p:xfrm>
          <a:off x="7254875" y="5349875"/>
          <a:ext cx="1482725" cy="631825"/>
        </p:xfrm>
        <a:graphic>
          <a:graphicData uri="http://schemas.openxmlformats.org/presentationml/2006/ole">
            <mc:AlternateContent xmlns:mc="http://schemas.openxmlformats.org/markup-compatibility/2006">
              <mc:Choice xmlns:v="urn:schemas-microsoft-com:vml" Requires="v">
                <p:oleObj spid="_x0000_s353540" name="Equation" r:id="rId9" imgW="558800" imgH="241300" progId="Equation.DSMT4">
                  <p:embed/>
                </p:oleObj>
              </mc:Choice>
              <mc:Fallback>
                <p:oleObj name="Equation" r:id="rId9" imgW="558800" imgH="241300" progId="Equation.DSMT4">
                  <p:embed/>
                  <p:pic>
                    <p:nvPicPr>
                      <p:cNvPr id="350226"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4875" y="5349875"/>
                        <a:ext cx="1482725" cy="6318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7" name="Text Box 19"/>
          <p:cNvSpPr txBox="1">
            <a:spLocks noChangeArrowheads="1"/>
          </p:cNvSpPr>
          <p:nvPr/>
        </p:nvSpPr>
        <p:spPr bwMode="auto">
          <a:xfrm>
            <a:off x="3352800" y="6096000"/>
            <a:ext cx="4876800" cy="669925"/>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It is generally assumed that the impulse force acts on a short time but much greater than any other forces present.</a:t>
            </a:r>
          </a:p>
        </p:txBody>
      </p:sp>
      <p:graphicFrame>
        <p:nvGraphicFramePr>
          <p:cNvPr id="350228" name="Object 6"/>
          <p:cNvGraphicFramePr>
            <a:graphicFrameLocks noChangeAspect="1"/>
          </p:cNvGraphicFramePr>
          <p:nvPr>
            <p:extLst>
              <p:ext uri="{D42A27DB-BD31-4B8C-83A1-F6EECF244321}">
                <p14:modId xmlns:p14="http://schemas.microsoft.com/office/powerpoint/2010/main" val="1516273311"/>
              </p:ext>
            </p:extLst>
          </p:nvPr>
        </p:nvGraphicFramePr>
        <p:xfrm>
          <a:off x="7577138" y="950912"/>
          <a:ext cx="1284287" cy="476250"/>
        </p:xfrm>
        <a:graphic>
          <a:graphicData uri="http://schemas.openxmlformats.org/presentationml/2006/ole">
            <mc:AlternateContent xmlns:mc="http://schemas.openxmlformats.org/markup-compatibility/2006">
              <mc:Choice xmlns:v="urn:schemas-microsoft-com:vml" Requires="v">
                <p:oleObj spid="_x0000_s353541" name="Equation" r:id="rId11" imgW="596900" imgH="241300" progId="Equation.DSMT4">
                  <p:embed/>
                </p:oleObj>
              </mc:Choice>
              <mc:Fallback>
                <p:oleObj name="Equation" r:id="rId11" imgW="596900" imgH="241300" progId="Equation.DSMT4">
                  <p:embed/>
                  <p:pic>
                    <p:nvPicPr>
                      <p:cNvPr id="35022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77138" y="950912"/>
                        <a:ext cx="1284287"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29" name="AutoShape 21"/>
          <p:cNvSpPr>
            <a:spLocks noChangeArrowheads="1"/>
          </p:cNvSpPr>
          <p:nvPr/>
        </p:nvSpPr>
        <p:spPr bwMode="auto">
          <a:xfrm>
            <a:off x="6781800" y="874712"/>
            <a:ext cx="685800" cy="685800"/>
          </a:xfrm>
          <a:prstGeom prst="rightArrow">
            <a:avLst>
              <a:gd name="adj1" fmla="val 50000"/>
              <a:gd name="adj2" fmla="val 25000"/>
            </a:avLst>
          </a:prstGeom>
          <a:solidFill>
            <a:srgbClr val="FFFF99"/>
          </a:solidFill>
          <a:ln w="28575">
            <a:solidFill>
              <a:srgbClr val="A50021"/>
            </a:solidFill>
            <a:miter lim="800000"/>
            <a:headEnd/>
            <a:tailEnd/>
          </a:ln>
        </p:spPr>
        <p:txBody>
          <a:bodyPr wrap="none" anchor="ctr"/>
          <a:lstStyle/>
          <a:p>
            <a:endParaRPr lang="en-US"/>
          </a:p>
        </p:txBody>
      </p:sp>
      <p:graphicFrame>
        <p:nvGraphicFramePr>
          <p:cNvPr id="350230" name="Object 7"/>
          <p:cNvGraphicFramePr>
            <a:graphicFrameLocks noChangeAspect="1"/>
          </p:cNvGraphicFramePr>
          <p:nvPr>
            <p:extLst>
              <p:ext uri="{D42A27DB-BD31-4B8C-83A1-F6EECF244321}">
                <p14:modId xmlns:p14="http://schemas.microsoft.com/office/powerpoint/2010/main" val="1512663632"/>
              </p:ext>
            </p:extLst>
          </p:nvPr>
        </p:nvGraphicFramePr>
        <p:xfrm>
          <a:off x="3989388" y="1874838"/>
          <a:ext cx="1119187" cy="898525"/>
        </p:xfrm>
        <a:graphic>
          <a:graphicData uri="http://schemas.openxmlformats.org/presentationml/2006/ole">
            <mc:AlternateContent xmlns:mc="http://schemas.openxmlformats.org/markup-compatibility/2006">
              <mc:Choice xmlns:v="urn:schemas-microsoft-com:vml" Requires="v">
                <p:oleObj spid="_x0000_s353542" name="Equation" r:id="rId13" imgW="520700" imgH="381000" progId="Equation.DSMT4">
                  <p:embed/>
                </p:oleObj>
              </mc:Choice>
              <mc:Fallback>
                <p:oleObj name="Equation" r:id="rId13" imgW="520700" imgH="381000" progId="Equation.DSMT4">
                  <p:embed/>
                  <p:pic>
                    <p:nvPicPr>
                      <p:cNvPr id="35023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89388" y="1874838"/>
                        <a:ext cx="1119187" cy="8985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1" name="Object 8"/>
          <p:cNvGraphicFramePr>
            <a:graphicFrameLocks noChangeAspect="1"/>
          </p:cNvGraphicFramePr>
          <p:nvPr>
            <p:extLst>
              <p:ext uri="{D42A27DB-BD31-4B8C-83A1-F6EECF244321}">
                <p14:modId xmlns:p14="http://schemas.microsoft.com/office/powerpoint/2010/main" val="292523042"/>
              </p:ext>
            </p:extLst>
          </p:nvPr>
        </p:nvGraphicFramePr>
        <p:xfrm>
          <a:off x="5137150" y="2008188"/>
          <a:ext cx="1339850" cy="630237"/>
        </p:xfrm>
        <a:graphic>
          <a:graphicData uri="http://schemas.openxmlformats.org/presentationml/2006/ole">
            <mc:AlternateContent xmlns:mc="http://schemas.openxmlformats.org/markup-compatibility/2006">
              <mc:Choice xmlns:v="urn:schemas-microsoft-com:vml" Requires="v">
                <p:oleObj spid="_x0000_s353543" name="Equation" r:id="rId15" imgW="622300" imgH="266700" progId="Equation.DSMT4">
                  <p:embed/>
                </p:oleObj>
              </mc:Choice>
              <mc:Fallback>
                <p:oleObj name="Equation" r:id="rId15" imgW="622300" imgH="266700" progId="Equation.DSMT4">
                  <p:embed/>
                  <p:pic>
                    <p:nvPicPr>
                      <p:cNvPr id="350231"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37150" y="2008188"/>
                        <a:ext cx="1339850" cy="6302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2" name="Object 9"/>
          <p:cNvGraphicFramePr>
            <a:graphicFrameLocks noChangeAspect="1"/>
          </p:cNvGraphicFramePr>
          <p:nvPr>
            <p:extLst>
              <p:ext uri="{D42A27DB-BD31-4B8C-83A1-F6EECF244321}">
                <p14:modId xmlns:p14="http://schemas.microsoft.com/office/powerpoint/2010/main" val="1093416298"/>
              </p:ext>
            </p:extLst>
          </p:nvPr>
        </p:nvGraphicFramePr>
        <p:xfrm>
          <a:off x="6473825" y="2068513"/>
          <a:ext cx="738188" cy="508000"/>
        </p:xfrm>
        <a:graphic>
          <a:graphicData uri="http://schemas.openxmlformats.org/presentationml/2006/ole">
            <mc:AlternateContent xmlns:mc="http://schemas.openxmlformats.org/markup-compatibility/2006">
              <mc:Choice xmlns:v="urn:schemas-microsoft-com:vml" Requires="v">
                <p:oleObj spid="_x0000_s353544" name="Equation" r:id="rId17" imgW="342900" imgH="215900" progId="Equation.DSMT4">
                  <p:embed/>
                </p:oleObj>
              </mc:Choice>
              <mc:Fallback>
                <p:oleObj name="Equation" r:id="rId17" imgW="342900" imgH="215900" progId="Equation.DSMT4">
                  <p:embed/>
                  <p:pic>
                    <p:nvPicPr>
                      <p:cNvPr id="35023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3825" y="2068513"/>
                        <a:ext cx="738188" cy="5080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3" name="Object 10"/>
          <p:cNvGraphicFramePr>
            <a:graphicFrameLocks noChangeAspect="1"/>
          </p:cNvGraphicFramePr>
          <p:nvPr>
            <p:extLst>
              <p:ext uri="{D42A27DB-BD31-4B8C-83A1-F6EECF244321}">
                <p14:modId xmlns:p14="http://schemas.microsoft.com/office/powerpoint/2010/main" val="2165626295"/>
              </p:ext>
            </p:extLst>
          </p:nvPr>
        </p:nvGraphicFramePr>
        <p:xfrm>
          <a:off x="7197725" y="1952625"/>
          <a:ext cx="1339850" cy="896938"/>
        </p:xfrm>
        <a:graphic>
          <a:graphicData uri="http://schemas.openxmlformats.org/presentationml/2006/ole">
            <mc:AlternateContent xmlns:mc="http://schemas.openxmlformats.org/markup-compatibility/2006">
              <mc:Choice xmlns:v="urn:schemas-microsoft-com:vml" Requires="v">
                <p:oleObj spid="_x0000_s353545" name="Equation" r:id="rId19" imgW="622300" imgH="381000" progId="Equation.DSMT4">
                  <p:embed/>
                </p:oleObj>
              </mc:Choice>
              <mc:Fallback>
                <p:oleObj name="Equation" r:id="rId19" imgW="622300" imgH="381000" progId="Equation.DSMT4">
                  <p:embed/>
                  <p:pic>
                    <p:nvPicPr>
                      <p:cNvPr id="35023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97725" y="1952625"/>
                        <a:ext cx="1339850" cy="896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0234" name="Object 11"/>
          <p:cNvGraphicFramePr>
            <a:graphicFrameLocks noChangeAspect="1"/>
          </p:cNvGraphicFramePr>
          <p:nvPr>
            <p:extLst>
              <p:ext uri="{D42A27DB-BD31-4B8C-83A1-F6EECF244321}">
                <p14:modId xmlns:p14="http://schemas.microsoft.com/office/powerpoint/2010/main" val="3026761545"/>
              </p:ext>
            </p:extLst>
          </p:nvPr>
        </p:nvGraphicFramePr>
        <p:xfrm>
          <a:off x="8459788" y="2038350"/>
          <a:ext cx="298450" cy="571500"/>
        </p:xfrm>
        <a:graphic>
          <a:graphicData uri="http://schemas.openxmlformats.org/presentationml/2006/ole">
            <mc:AlternateContent xmlns:mc="http://schemas.openxmlformats.org/markup-compatibility/2006">
              <mc:Choice xmlns:v="urn:schemas-microsoft-com:vml" Requires="v">
                <p:oleObj spid="_x0000_s353546" name="Equation" r:id="rId21" imgW="139700" imgH="241300" progId="Equation.DSMT4">
                  <p:embed/>
                </p:oleObj>
              </mc:Choice>
              <mc:Fallback>
                <p:oleObj name="Equation" r:id="rId21" imgW="139700" imgH="241300" progId="Equation.DSMT4">
                  <p:embed/>
                  <p:pic>
                    <p:nvPicPr>
                      <p:cNvPr id="350234"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59788" y="2038350"/>
                        <a:ext cx="298450" cy="5715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070280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57"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3585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585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02867C0-19C7-D14E-80B1-994E2F67DC85}"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35860" name="Rectangle 2"/>
          <p:cNvSpPr>
            <a:spLocks noGrp="1" noChangeArrowheads="1"/>
          </p:cNvSpPr>
          <p:nvPr>
            <p:ph type="title"/>
          </p:nvPr>
        </p:nvSpPr>
        <p:spPr>
          <a:xfrm>
            <a:off x="685800" y="76200"/>
            <a:ext cx="7772400" cy="609600"/>
          </a:xfrm>
        </p:spPr>
        <p:txBody>
          <a:bodyPr/>
          <a:lstStyle/>
          <a:p>
            <a:r>
              <a:rPr lang="en-US" sz="4000" dirty="0">
                <a:latin typeface="Arial Narrow" charset="0"/>
                <a:ea typeface="ＭＳ Ｐゴシック" charset="0"/>
                <a:cs typeface="ＭＳ Ｐゴシック" charset="0"/>
              </a:rPr>
              <a:t>Example for Impulse</a:t>
            </a:r>
            <a:endParaRPr lang="en-US" dirty="0">
              <a:latin typeface="Arial Narrow" charset="0"/>
              <a:ea typeface="ＭＳ Ｐゴシック" charset="0"/>
              <a:cs typeface="ＭＳ Ｐゴシック" charset="0"/>
            </a:endParaRPr>
          </a:p>
        </p:txBody>
      </p:sp>
      <p:sp>
        <p:nvSpPr>
          <p:cNvPr id="353283" name="Text Box 3"/>
          <p:cNvSpPr txBox="1">
            <a:spLocks noChangeArrowheads="1"/>
          </p:cNvSpPr>
          <p:nvPr/>
        </p:nvSpPr>
        <p:spPr bwMode="auto">
          <a:xfrm>
            <a:off x="685800" y="762000"/>
            <a:ext cx="8001000" cy="13398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In a crash test, an automobile of mass 1500kg collides with a wall.  The initial and final velocities of the automobile are </a:t>
            </a:r>
            <a:r>
              <a:rPr lang="en-US" sz="2000" b="1" dirty="0">
                <a:solidFill>
                  <a:srgbClr val="800000"/>
                </a:solidFill>
                <a:latin typeface="Monotype Corsiva" charset="0"/>
              </a:rPr>
              <a:t>v</a:t>
            </a:r>
            <a:r>
              <a:rPr lang="en-US" sz="2000" b="1" baseline="-25000" dirty="0">
                <a:solidFill>
                  <a:srgbClr val="800000"/>
                </a:solidFill>
                <a:latin typeface="Monotype Corsiva" charset="0"/>
              </a:rPr>
              <a:t>i</a:t>
            </a:r>
            <a:r>
              <a:rPr lang="en-US" sz="2000" dirty="0">
                <a:solidFill>
                  <a:srgbClr val="800000"/>
                </a:solidFill>
                <a:latin typeface="Arial Narrow" charset="0"/>
              </a:rPr>
              <a:t>= -15.0</a:t>
            </a:r>
            <a:r>
              <a:rPr lang="en-US" sz="2000" b="1" dirty="0">
                <a:solidFill>
                  <a:srgbClr val="800000"/>
                </a:solidFill>
                <a:latin typeface="Monotype Corsiva" charset="0"/>
              </a:rPr>
              <a:t>i</a:t>
            </a:r>
            <a:r>
              <a:rPr lang="en-US" sz="2000" dirty="0">
                <a:solidFill>
                  <a:srgbClr val="800000"/>
                </a:solidFill>
                <a:latin typeface="Arial Narrow" charset="0"/>
              </a:rPr>
              <a:t> m/s and </a:t>
            </a:r>
            <a:r>
              <a:rPr lang="en-US" sz="2000" b="1" dirty="0" err="1">
                <a:solidFill>
                  <a:srgbClr val="800000"/>
                </a:solidFill>
                <a:latin typeface="Monotype Corsiva" charset="0"/>
              </a:rPr>
              <a:t>v</a:t>
            </a:r>
            <a:r>
              <a:rPr lang="en-US" sz="2000" b="1" baseline="-25000" dirty="0" err="1">
                <a:solidFill>
                  <a:srgbClr val="800000"/>
                </a:solidFill>
                <a:latin typeface="Monotype Corsiva" charset="0"/>
              </a:rPr>
              <a:t>f</a:t>
            </a:r>
            <a:r>
              <a:rPr lang="en-US" sz="2000" dirty="0">
                <a:solidFill>
                  <a:srgbClr val="800000"/>
                </a:solidFill>
                <a:latin typeface="Arial Narrow" charset="0"/>
              </a:rPr>
              <a:t>=2.60</a:t>
            </a:r>
            <a:r>
              <a:rPr lang="en-US" sz="2000" b="1" dirty="0">
                <a:solidFill>
                  <a:srgbClr val="800000"/>
                </a:solidFill>
                <a:latin typeface="Monotype Corsiva" charset="0"/>
              </a:rPr>
              <a:t>i</a:t>
            </a:r>
            <a:r>
              <a:rPr lang="en-US" sz="2000" dirty="0">
                <a:solidFill>
                  <a:srgbClr val="800000"/>
                </a:solidFill>
                <a:latin typeface="Arial Narrow" charset="0"/>
              </a:rPr>
              <a:t> m/s.  If the collision lasts for 0.150 seconds, what would be the impulse caused by the collision and the average force exerted on the automobile?</a:t>
            </a:r>
          </a:p>
        </p:txBody>
      </p:sp>
      <p:graphicFrame>
        <p:nvGraphicFramePr>
          <p:cNvPr id="353284" name="Object 2"/>
          <p:cNvGraphicFramePr>
            <a:graphicFrameLocks noChangeAspect="1"/>
          </p:cNvGraphicFramePr>
          <p:nvPr/>
        </p:nvGraphicFramePr>
        <p:xfrm>
          <a:off x="1612900" y="3224213"/>
          <a:ext cx="355600" cy="455612"/>
        </p:xfrm>
        <a:graphic>
          <a:graphicData uri="http://schemas.openxmlformats.org/presentationml/2006/ole">
            <mc:AlternateContent xmlns:mc="http://schemas.openxmlformats.org/markup-compatibility/2006">
              <mc:Choice xmlns:v="urn:schemas-microsoft-com:vml" Requires="v">
                <p:oleObj spid="_x0000_s339740" name="Equation" r:id="rId3" imgW="165100" imgH="241300" progId="Equation.DSMT4">
                  <p:embed/>
                </p:oleObj>
              </mc:Choice>
              <mc:Fallback>
                <p:oleObj name="Equation" r:id="rId3" imgW="165100" imgH="241300" progId="Equation.DSMT4">
                  <p:embed/>
                  <p:pic>
                    <p:nvPicPr>
                      <p:cNvPr id="353284" name="Object 2"/>
                      <p:cNvPicPr>
                        <a:picLocks noChangeAspect="1" noChangeArrowheads="1"/>
                      </p:cNvPicPr>
                      <p:nvPr/>
                    </p:nvPicPr>
                    <p:blipFill>
                      <a:blip r:embed="rId4"/>
                      <a:srcRect/>
                      <a:stretch>
                        <a:fillRect/>
                      </a:stretch>
                    </p:blipFill>
                    <p:spPr bwMode="auto">
                      <a:xfrm>
                        <a:off x="1612900" y="3224213"/>
                        <a:ext cx="355600" cy="4556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3285" name="Text Box 5"/>
          <p:cNvSpPr txBox="1">
            <a:spLocks noChangeArrowheads="1"/>
          </p:cNvSpPr>
          <p:nvPr/>
        </p:nvSpPr>
        <p:spPr bwMode="auto">
          <a:xfrm>
            <a:off x="685800" y="2193925"/>
            <a:ext cx="807720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Let’s assume that the force involved in the collision is a lot larger than any other forces in the system during the collision.   From the problem, the initial and final momentum of the automobile before and after the collision is </a:t>
            </a:r>
          </a:p>
        </p:txBody>
      </p:sp>
      <p:sp>
        <p:nvSpPr>
          <p:cNvPr id="353286" name="Text Box 6"/>
          <p:cNvSpPr txBox="1">
            <a:spLocks noChangeArrowheads="1"/>
          </p:cNvSpPr>
          <p:nvPr/>
        </p:nvSpPr>
        <p:spPr bwMode="auto">
          <a:xfrm>
            <a:off x="381000" y="4419600"/>
            <a:ext cx="3810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Therefore the impulse on the automobile due to the collision  is</a:t>
            </a:r>
          </a:p>
        </p:txBody>
      </p:sp>
      <p:sp>
        <p:nvSpPr>
          <p:cNvPr id="353287" name="Text Box 7"/>
          <p:cNvSpPr txBox="1">
            <a:spLocks noChangeArrowheads="1"/>
          </p:cNvSpPr>
          <p:nvPr/>
        </p:nvSpPr>
        <p:spPr bwMode="auto">
          <a:xfrm>
            <a:off x="381000" y="5410200"/>
            <a:ext cx="3657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The average force exerted on the automobile during the collision  is</a:t>
            </a:r>
          </a:p>
        </p:txBody>
      </p:sp>
      <p:graphicFrame>
        <p:nvGraphicFramePr>
          <p:cNvPr id="353288" name="Object 3"/>
          <p:cNvGraphicFramePr>
            <a:graphicFrameLocks noChangeAspect="1"/>
          </p:cNvGraphicFramePr>
          <p:nvPr/>
        </p:nvGraphicFramePr>
        <p:xfrm>
          <a:off x="4191000" y="5375275"/>
          <a:ext cx="388938" cy="461963"/>
        </p:xfrm>
        <a:graphic>
          <a:graphicData uri="http://schemas.openxmlformats.org/presentationml/2006/ole">
            <mc:AlternateContent xmlns:mc="http://schemas.openxmlformats.org/markup-compatibility/2006">
              <mc:Choice xmlns:v="urn:schemas-microsoft-com:vml" Requires="v">
                <p:oleObj spid="_x0000_s339741" name="Equation" r:id="rId5" imgW="165100" imgH="266700" progId="Equation.DSMT4">
                  <p:embed/>
                </p:oleObj>
              </mc:Choice>
              <mc:Fallback>
                <p:oleObj name="Equation" r:id="rId5" imgW="165100" imgH="266700" progId="Equation.DSMT4">
                  <p:embed/>
                  <p:pic>
                    <p:nvPicPr>
                      <p:cNvPr id="353288" name="Object 3"/>
                      <p:cNvPicPr>
                        <a:picLocks noChangeAspect="1" noChangeArrowheads="1"/>
                      </p:cNvPicPr>
                      <p:nvPr/>
                    </p:nvPicPr>
                    <p:blipFill>
                      <a:blip r:embed="rId6"/>
                      <a:srcRect/>
                      <a:stretch>
                        <a:fillRect/>
                      </a:stretch>
                    </p:blipFill>
                    <p:spPr bwMode="auto">
                      <a:xfrm>
                        <a:off x="4191000" y="5375275"/>
                        <a:ext cx="388938" cy="4619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89" name="Object 4"/>
          <p:cNvGraphicFramePr>
            <a:graphicFrameLocks noChangeAspect="1"/>
          </p:cNvGraphicFramePr>
          <p:nvPr/>
        </p:nvGraphicFramePr>
        <p:xfrm>
          <a:off x="4027488" y="4471988"/>
          <a:ext cx="255587" cy="355600"/>
        </p:xfrm>
        <a:graphic>
          <a:graphicData uri="http://schemas.openxmlformats.org/presentationml/2006/ole">
            <mc:AlternateContent xmlns:mc="http://schemas.openxmlformats.org/markup-compatibility/2006">
              <mc:Choice xmlns:v="urn:schemas-microsoft-com:vml" Requires="v">
                <p:oleObj spid="_x0000_s339742" name="Equation" r:id="rId7" imgW="139700" imgH="241300" progId="Equation.DSMT4">
                  <p:embed/>
                </p:oleObj>
              </mc:Choice>
              <mc:Fallback>
                <p:oleObj name="Equation" r:id="rId7" imgW="139700" imgH="241300" progId="Equation.DSMT4">
                  <p:embed/>
                  <p:pic>
                    <p:nvPicPr>
                      <p:cNvPr id="35328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7488" y="4471988"/>
                        <a:ext cx="255587" cy="355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0" name="Object 5"/>
          <p:cNvGraphicFramePr>
            <a:graphicFrameLocks noChangeAspect="1"/>
          </p:cNvGraphicFramePr>
          <p:nvPr/>
        </p:nvGraphicFramePr>
        <p:xfrm>
          <a:off x="1995488" y="3224213"/>
          <a:ext cx="820737" cy="455612"/>
        </p:xfrm>
        <a:graphic>
          <a:graphicData uri="http://schemas.openxmlformats.org/presentationml/2006/ole">
            <mc:AlternateContent xmlns:mc="http://schemas.openxmlformats.org/markup-compatibility/2006">
              <mc:Choice xmlns:v="urn:schemas-microsoft-com:vml" Requires="v">
                <p:oleObj spid="_x0000_s339743" name="Equation" r:id="rId9" imgW="381000" imgH="241300" progId="Equation.DSMT4">
                  <p:embed/>
                </p:oleObj>
              </mc:Choice>
              <mc:Fallback>
                <p:oleObj name="Equation" r:id="rId9" imgW="381000" imgH="241300" progId="Equation.DSMT4">
                  <p:embed/>
                  <p:pic>
                    <p:nvPicPr>
                      <p:cNvPr id="353290" name="Object 5"/>
                      <p:cNvPicPr>
                        <a:picLocks noChangeAspect="1" noChangeArrowheads="1"/>
                      </p:cNvPicPr>
                      <p:nvPr/>
                    </p:nvPicPr>
                    <p:blipFill>
                      <a:blip r:embed="rId10"/>
                      <a:srcRect/>
                      <a:stretch>
                        <a:fillRect/>
                      </a:stretch>
                    </p:blipFill>
                    <p:spPr bwMode="auto">
                      <a:xfrm>
                        <a:off x="1995488" y="3224213"/>
                        <a:ext cx="820737" cy="4556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1" name="Object 6"/>
          <p:cNvGraphicFramePr>
            <a:graphicFrameLocks noChangeAspect="1"/>
          </p:cNvGraphicFramePr>
          <p:nvPr/>
        </p:nvGraphicFramePr>
        <p:xfrm>
          <a:off x="2765425" y="3178175"/>
          <a:ext cx="4972050" cy="550863"/>
        </p:xfrm>
        <a:graphic>
          <a:graphicData uri="http://schemas.openxmlformats.org/presentationml/2006/ole">
            <mc:AlternateContent xmlns:mc="http://schemas.openxmlformats.org/markup-compatibility/2006">
              <mc:Choice xmlns:v="urn:schemas-microsoft-com:vml" Requires="v">
                <p:oleObj spid="_x0000_s339744" name="Equation" r:id="rId11" imgW="2311400" imgH="292100" progId="Equation.DSMT4">
                  <p:embed/>
                </p:oleObj>
              </mc:Choice>
              <mc:Fallback>
                <p:oleObj name="Equation" r:id="rId11" imgW="2311400" imgH="292100" progId="Equation.DSMT4">
                  <p:embed/>
                  <p:pic>
                    <p:nvPicPr>
                      <p:cNvPr id="353291" name="Object 6"/>
                      <p:cNvPicPr>
                        <a:picLocks noChangeAspect="1" noChangeArrowheads="1"/>
                      </p:cNvPicPr>
                      <p:nvPr/>
                    </p:nvPicPr>
                    <p:blipFill>
                      <a:blip r:embed="rId12"/>
                      <a:srcRect/>
                      <a:stretch>
                        <a:fillRect/>
                      </a:stretch>
                    </p:blipFill>
                    <p:spPr bwMode="auto">
                      <a:xfrm>
                        <a:off x="2765425" y="3178175"/>
                        <a:ext cx="4972050"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2" name="Object 7"/>
          <p:cNvGraphicFramePr>
            <a:graphicFrameLocks noChangeAspect="1"/>
          </p:cNvGraphicFramePr>
          <p:nvPr/>
        </p:nvGraphicFramePr>
        <p:xfrm>
          <a:off x="1611313" y="3824288"/>
          <a:ext cx="358775" cy="503237"/>
        </p:xfrm>
        <a:graphic>
          <a:graphicData uri="http://schemas.openxmlformats.org/presentationml/2006/ole">
            <mc:AlternateContent xmlns:mc="http://schemas.openxmlformats.org/markup-compatibility/2006">
              <mc:Choice xmlns:v="urn:schemas-microsoft-com:vml" Requires="v">
                <p:oleObj spid="_x0000_s339745" name="Equation" r:id="rId13" imgW="203200" imgH="266700" progId="Equation.DSMT4">
                  <p:embed/>
                </p:oleObj>
              </mc:Choice>
              <mc:Fallback>
                <p:oleObj name="Equation" r:id="rId13" imgW="203200" imgH="266700" progId="Equation.DSMT4">
                  <p:embed/>
                  <p:pic>
                    <p:nvPicPr>
                      <p:cNvPr id="353292" name="Object 7"/>
                      <p:cNvPicPr>
                        <a:picLocks noChangeAspect="1" noChangeArrowheads="1"/>
                      </p:cNvPicPr>
                      <p:nvPr/>
                    </p:nvPicPr>
                    <p:blipFill>
                      <a:blip r:embed="rId14"/>
                      <a:srcRect/>
                      <a:stretch>
                        <a:fillRect/>
                      </a:stretch>
                    </p:blipFill>
                    <p:spPr bwMode="auto">
                      <a:xfrm>
                        <a:off x="1611313" y="3824288"/>
                        <a:ext cx="358775" cy="5032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3" name="Object 8"/>
          <p:cNvGraphicFramePr>
            <a:graphicFrameLocks noChangeAspect="1"/>
          </p:cNvGraphicFramePr>
          <p:nvPr/>
        </p:nvGraphicFramePr>
        <p:xfrm>
          <a:off x="1981200" y="3797300"/>
          <a:ext cx="838200" cy="560388"/>
        </p:xfrm>
        <a:graphic>
          <a:graphicData uri="http://schemas.openxmlformats.org/presentationml/2006/ole">
            <mc:AlternateContent xmlns:mc="http://schemas.openxmlformats.org/markup-compatibility/2006">
              <mc:Choice xmlns:v="urn:schemas-microsoft-com:vml" Requires="v">
                <p:oleObj spid="_x0000_s339746" name="Equation" r:id="rId15" imgW="419100" imgH="266700" progId="Equation.DSMT4">
                  <p:embed/>
                </p:oleObj>
              </mc:Choice>
              <mc:Fallback>
                <p:oleObj name="Equation" r:id="rId15" imgW="419100" imgH="266700" progId="Equation.DSMT4">
                  <p:embed/>
                  <p:pic>
                    <p:nvPicPr>
                      <p:cNvPr id="353293" name="Object 8"/>
                      <p:cNvPicPr>
                        <a:picLocks noChangeAspect="1" noChangeArrowheads="1"/>
                      </p:cNvPicPr>
                      <p:nvPr/>
                    </p:nvPicPr>
                    <p:blipFill>
                      <a:blip r:embed="rId16"/>
                      <a:srcRect/>
                      <a:stretch>
                        <a:fillRect/>
                      </a:stretch>
                    </p:blipFill>
                    <p:spPr bwMode="auto">
                      <a:xfrm>
                        <a:off x="1981200" y="3797300"/>
                        <a:ext cx="838200" cy="5603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4" name="Object 9"/>
          <p:cNvGraphicFramePr>
            <a:graphicFrameLocks noChangeAspect="1"/>
          </p:cNvGraphicFramePr>
          <p:nvPr/>
        </p:nvGraphicFramePr>
        <p:xfrm>
          <a:off x="2660650" y="3802063"/>
          <a:ext cx="4456113" cy="550862"/>
        </p:xfrm>
        <a:graphic>
          <a:graphicData uri="http://schemas.openxmlformats.org/presentationml/2006/ole">
            <mc:AlternateContent xmlns:mc="http://schemas.openxmlformats.org/markup-compatibility/2006">
              <mc:Choice xmlns:v="urn:schemas-microsoft-com:vml" Requires="v">
                <p:oleObj spid="_x0000_s339747" name="Equation" r:id="rId17" imgW="2070100" imgH="292100" progId="Equation.DSMT4">
                  <p:embed/>
                </p:oleObj>
              </mc:Choice>
              <mc:Fallback>
                <p:oleObj name="Equation" r:id="rId17" imgW="2070100" imgH="292100" progId="Equation.DSMT4">
                  <p:embed/>
                  <p:pic>
                    <p:nvPicPr>
                      <p:cNvPr id="353294" name="Object 9"/>
                      <p:cNvPicPr>
                        <a:picLocks noChangeAspect="1" noChangeArrowheads="1"/>
                      </p:cNvPicPr>
                      <p:nvPr/>
                    </p:nvPicPr>
                    <p:blipFill>
                      <a:blip r:embed="rId18"/>
                      <a:srcRect/>
                      <a:stretch>
                        <a:fillRect/>
                      </a:stretch>
                    </p:blipFill>
                    <p:spPr bwMode="auto">
                      <a:xfrm>
                        <a:off x="2660650" y="3802063"/>
                        <a:ext cx="4456113" cy="5508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5" name="Object 10"/>
          <p:cNvGraphicFramePr>
            <a:graphicFrameLocks noChangeAspect="1"/>
          </p:cNvGraphicFramePr>
          <p:nvPr/>
        </p:nvGraphicFramePr>
        <p:xfrm>
          <a:off x="4268788" y="4400550"/>
          <a:ext cx="671512" cy="496888"/>
        </p:xfrm>
        <a:graphic>
          <a:graphicData uri="http://schemas.openxmlformats.org/presentationml/2006/ole">
            <mc:AlternateContent xmlns:mc="http://schemas.openxmlformats.org/markup-compatibility/2006">
              <mc:Choice xmlns:v="urn:schemas-microsoft-com:vml" Requires="v">
                <p:oleObj spid="_x0000_s339748" name="Equation" r:id="rId19" imgW="368300" imgH="279400" progId="Equation.DSMT4">
                  <p:embed/>
                </p:oleObj>
              </mc:Choice>
              <mc:Fallback>
                <p:oleObj name="Equation" r:id="rId19" imgW="368300" imgH="279400" progId="Equation.DSMT4">
                  <p:embed/>
                  <p:pic>
                    <p:nvPicPr>
                      <p:cNvPr id="353295"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68788" y="4400550"/>
                        <a:ext cx="671512" cy="4968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6" name="Object 11"/>
          <p:cNvGraphicFramePr>
            <a:graphicFrameLocks noChangeAspect="1"/>
          </p:cNvGraphicFramePr>
          <p:nvPr/>
        </p:nvGraphicFramePr>
        <p:xfrm>
          <a:off x="4895850" y="4421188"/>
          <a:ext cx="955675" cy="452437"/>
        </p:xfrm>
        <a:graphic>
          <a:graphicData uri="http://schemas.openxmlformats.org/presentationml/2006/ole">
            <mc:AlternateContent xmlns:mc="http://schemas.openxmlformats.org/markup-compatibility/2006">
              <mc:Choice xmlns:v="urn:schemas-microsoft-com:vml" Requires="v">
                <p:oleObj spid="_x0000_s339749" name="Equation" r:id="rId21" imgW="622300" imgH="304800" progId="Equation.DSMT4">
                  <p:embed/>
                </p:oleObj>
              </mc:Choice>
              <mc:Fallback>
                <p:oleObj name="Equation" r:id="rId21" imgW="622300" imgH="304800" progId="Equation.DSMT4">
                  <p:embed/>
                  <p:pic>
                    <p:nvPicPr>
                      <p:cNvPr id="353296"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95850" y="4421188"/>
                        <a:ext cx="955675" cy="4524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7" name="Object 12"/>
          <p:cNvGraphicFramePr>
            <a:graphicFrameLocks noChangeAspect="1"/>
          </p:cNvGraphicFramePr>
          <p:nvPr/>
        </p:nvGraphicFramePr>
        <p:xfrm>
          <a:off x="5754688" y="4414838"/>
          <a:ext cx="2490787" cy="469900"/>
        </p:xfrm>
        <a:graphic>
          <a:graphicData uri="http://schemas.openxmlformats.org/presentationml/2006/ole">
            <mc:AlternateContent xmlns:mc="http://schemas.openxmlformats.org/markup-compatibility/2006">
              <mc:Choice xmlns:v="urn:schemas-microsoft-com:vml" Requires="v">
                <p:oleObj spid="_x0000_s339750" name="Equation" r:id="rId23" imgW="1727200" imgH="317500" progId="Equation.DSMT4">
                  <p:embed/>
                </p:oleObj>
              </mc:Choice>
              <mc:Fallback>
                <p:oleObj name="Equation" r:id="rId23" imgW="1727200" imgH="317500" progId="Equation.DSMT4">
                  <p:embed/>
                  <p:pic>
                    <p:nvPicPr>
                      <p:cNvPr id="353297"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54688" y="4414838"/>
                        <a:ext cx="2490787" cy="4699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8" name="Object 13"/>
          <p:cNvGraphicFramePr>
            <a:graphicFrameLocks noChangeAspect="1"/>
          </p:cNvGraphicFramePr>
          <p:nvPr/>
        </p:nvGraphicFramePr>
        <p:xfrm>
          <a:off x="4254500" y="4859338"/>
          <a:ext cx="3944938" cy="412750"/>
        </p:xfrm>
        <a:graphic>
          <a:graphicData uri="http://schemas.openxmlformats.org/presentationml/2006/ole">
            <mc:AlternateContent xmlns:mc="http://schemas.openxmlformats.org/markup-compatibility/2006">
              <mc:Choice xmlns:v="urn:schemas-microsoft-com:vml" Requires="v">
                <p:oleObj spid="_x0000_s339751" name="Equation" r:id="rId25" imgW="2540000" imgH="279400" progId="Equation.DSMT4">
                  <p:embed/>
                </p:oleObj>
              </mc:Choice>
              <mc:Fallback>
                <p:oleObj name="Equation" r:id="rId25" imgW="2540000" imgH="279400" progId="Equation.DSMT4">
                  <p:embed/>
                  <p:pic>
                    <p:nvPicPr>
                      <p:cNvPr id="353298"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54500" y="4859338"/>
                        <a:ext cx="3944938" cy="4127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299" name="Object 14"/>
          <p:cNvGraphicFramePr>
            <a:graphicFrameLocks noChangeAspect="1"/>
          </p:cNvGraphicFramePr>
          <p:nvPr/>
        </p:nvGraphicFramePr>
        <p:xfrm>
          <a:off x="4557713" y="5154613"/>
          <a:ext cx="928687" cy="811212"/>
        </p:xfrm>
        <a:graphic>
          <a:graphicData uri="http://schemas.openxmlformats.org/presentationml/2006/ole">
            <mc:AlternateContent xmlns:mc="http://schemas.openxmlformats.org/markup-compatibility/2006">
              <mc:Choice xmlns:v="urn:schemas-microsoft-com:vml" Requires="v">
                <p:oleObj spid="_x0000_s339752" name="Equation" r:id="rId27" imgW="393700" imgH="469900" progId="Equation.DSMT4">
                  <p:embed/>
                </p:oleObj>
              </mc:Choice>
              <mc:Fallback>
                <p:oleObj name="Equation" r:id="rId27" imgW="393700" imgH="469900" progId="Equation.DSMT4">
                  <p:embed/>
                  <p:pic>
                    <p:nvPicPr>
                      <p:cNvPr id="353299"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57713" y="5154613"/>
                        <a:ext cx="928687" cy="811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300" name="Object 15"/>
          <p:cNvGraphicFramePr>
            <a:graphicFrameLocks noChangeAspect="1"/>
          </p:cNvGraphicFramePr>
          <p:nvPr/>
        </p:nvGraphicFramePr>
        <p:xfrm>
          <a:off x="5414963" y="5208588"/>
          <a:ext cx="2098675" cy="746125"/>
        </p:xfrm>
        <a:graphic>
          <a:graphicData uri="http://schemas.openxmlformats.org/presentationml/2006/ole">
            <mc:AlternateContent xmlns:mc="http://schemas.openxmlformats.org/markup-compatibility/2006">
              <mc:Choice xmlns:v="urn:schemas-microsoft-com:vml" Requires="v">
                <p:oleObj spid="_x0000_s339753" name="Equation" r:id="rId29" imgW="889000" imgH="431800" progId="Equation.DSMT4">
                  <p:embed/>
                </p:oleObj>
              </mc:Choice>
              <mc:Fallback>
                <p:oleObj name="Equation" r:id="rId29" imgW="889000" imgH="431800" progId="Equation.DSMT4">
                  <p:embed/>
                  <p:pic>
                    <p:nvPicPr>
                      <p:cNvPr id="353300"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414963" y="5208588"/>
                        <a:ext cx="2098675" cy="7461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3301" name="Object 16"/>
          <p:cNvGraphicFramePr>
            <a:graphicFrameLocks noChangeAspect="1"/>
          </p:cNvGraphicFramePr>
          <p:nvPr/>
        </p:nvGraphicFramePr>
        <p:xfrm>
          <a:off x="4502150" y="5856288"/>
          <a:ext cx="3856038" cy="485775"/>
        </p:xfrm>
        <a:graphic>
          <a:graphicData uri="http://schemas.openxmlformats.org/presentationml/2006/ole">
            <mc:AlternateContent xmlns:mc="http://schemas.openxmlformats.org/markup-compatibility/2006">
              <mc:Choice xmlns:v="urn:schemas-microsoft-com:vml" Requires="v">
                <p:oleObj spid="_x0000_s339754" name="Equation" r:id="rId31" imgW="2349500" imgH="266700" progId="Equation.DSMT4">
                  <p:embed/>
                </p:oleObj>
              </mc:Choice>
              <mc:Fallback>
                <p:oleObj name="Equation" r:id="rId31" imgW="2349500" imgH="266700" progId="Equation.DSMT4">
                  <p:embed/>
                  <p:pic>
                    <p:nvPicPr>
                      <p:cNvPr id="353301" name="Object 16"/>
                      <p:cNvPicPr>
                        <a:picLocks noChangeAspect="1" noChangeArrowheads="1"/>
                      </p:cNvPicPr>
                      <p:nvPr/>
                    </p:nvPicPr>
                    <p:blipFill>
                      <a:blip r:embed="rId32"/>
                      <a:srcRect/>
                      <a:stretch>
                        <a:fillRect/>
                      </a:stretch>
                    </p:blipFill>
                    <p:spPr bwMode="auto">
                      <a:xfrm>
                        <a:off x="4502150" y="5856288"/>
                        <a:ext cx="3856038" cy="4857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9692818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3688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688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BFA3284-3D61-2B45-B1D0-32D4B718746E}"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351234" name="Picture 2" descr="FG09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46482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83" name="Rectangle 3"/>
          <p:cNvSpPr>
            <a:spLocks noGrp="1" noChangeArrowheads="1"/>
          </p:cNvSpPr>
          <p:nvPr>
            <p:ph type="title"/>
          </p:nvPr>
        </p:nvSpPr>
        <p:spPr>
          <a:xfrm>
            <a:off x="685800" y="0"/>
            <a:ext cx="7772400" cy="609600"/>
          </a:xfrm>
        </p:spPr>
        <p:txBody>
          <a:bodyPr/>
          <a:lstStyle/>
          <a:p>
            <a:r>
              <a:rPr lang="en-US" sz="4000">
                <a:latin typeface="Arial Narrow" charset="0"/>
                <a:ea typeface="ＭＳ Ｐゴシック" charset="0"/>
                <a:cs typeface="ＭＳ Ｐゴシック" charset="0"/>
              </a:rPr>
              <a:t>Another Example for Impulse</a:t>
            </a:r>
            <a:endParaRPr lang="en-US">
              <a:latin typeface="Arial Narrow" charset="0"/>
              <a:ea typeface="ＭＳ Ｐゴシック" charset="0"/>
              <a:cs typeface="ＭＳ Ｐゴシック" charset="0"/>
            </a:endParaRPr>
          </a:p>
        </p:txBody>
      </p:sp>
      <p:sp>
        <p:nvSpPr>
          <p:cNvPr id="351236" name="Text Box 4"/>
          <p:cNvSpPr txBox="1">
            <a:spLocks noChangeArrowheads="1"/>
          </p:cNvSpPr>
          <p:nvPr/>
        </p:nvSpPr>
        <p:spPr bwMode="auto">
          <a:xfrm>
            <a:off x="609600" y="565150"/>
            <a:ext cx="8001000" cy="16446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(a) Calculate the impulse experienced when a 70 kg person lands on firm ground after jumping from a height of 3.0 m.  Then estimate the average force exerted on the person’s feet by the ground, if the landing is (b) stiff-legged and (c) with bent legs. In the former case, assume the body moves 1.0cm during the impact, and in the second case, when the legs are bent, about 50 cm.</a:t>
            </a:r>
          </a:p>
        </p:txBody>
      </p:sp>
      <p:sp>
        <p:nvSpPr>
          <p:cNvPr id="351237" name="Text Box 5"/>
          <p:cNvSpPr txBox="1">
            <a:spLocks noChangeArrowheads="1"/>
          </p:cNvSpPr>
          <p:nvPr/>
        </p:nvSpPr>
        <p:spPr bwMode="auto">
          <a:xfrm>
            <a:off x="3048000" y="2284413"/>
            <a:ext cx="4495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We don’t know the force.   How do we do this?</a:t>
            </a:r>
          </a:p>
        </p:txBody>
      </p:sp>
      <p:sp>
        <p:nvSpPr>
          <p:cNvPr id="351238" name="Text Box 6"/>
          <p:cNvSpPr txBox="1">
            <a:spLocks noChangeArrowheads="1"/>
          </p:cNvSpPr>
          <p:nvPr/>
        </p:nvSpPr>
        <p:spPr bwMode="auto">
          <a:xfrm>
            <a:off x="3048000" y="2649538"/>
            <a:ext cx="5410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Obtain velocity of the person before striking the ground.</a:t>
            </a:r>
          </a:p>
        </p:txBody>
      </p:sp>
      <p:graphicFrame>
        <p:nvGraphicFramePr>
          <p:cNvPr id="351239" name="Object 2"/>
          <p:cNvGraphicFramePr>
            <a:graphicFrameLocks noChangeAspect="1"/>
          </p:cNvGraphicFramePr>
          <p:nvPr/>
        </p:nvGraphicFramePr>
        <p:xfrm>
          <a:off x="3124200" y="3124200"/>
          <a:ext cx="820738" cy="311150"/>
        </p:xfrm>
        <a:graphic>
          <a:graphicData uri="http://schemas.openxmlformats.org/presentationml/2006/ole">
            <mc:AlternateContent xmlns:mc="http://schemas.openxmlformats.org/markup-compatibility/2006">
              <mc:Choice xmlns:v="urn:schemas-microsoft-com:vml" Requires="v">
                <p:oleObj spid="_x0000_s340658" name="Equation" r:id="rId4" imgW="380880" imgH="164880" progId="Equation.DSMT4">
                  <p:embed/>
                </p:oleObj>
              </mc:Choice>
              <mc:Fallback>
                <p:oleObj name="Equation" r:id="rId4" imgW="380880" imgH="164880" progId="Equation.DSMT4">
                  <p:embed/>
                  <p:pic>
                    <p:nvPicPr>
                      <p:cNvPr id="351239"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124200"/>
                        <a:ext cx="820738" cy="3111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0" name="Object 3"/>
          <p:cNvGraphicFramePr>
            <a:graphicFrameLocks noChangeAspect="1"/>
          </p:cNvGraphicFramePr>
          <p:nvPr/>
        </p:nvGraphicFramePr>
        <p:xfrm>
          <a:off x="5105400" y="2913063"/>
          <a:ext cx="1035050" cy="742950"/>
        </p:xfrm>
        <a:graphic>
          <a:graphicData uri="http://schemas.openxmlformats.org/presentationml/2006/ole">
            <mc:AlternateContent xmlns:mc="http://schemas.openxmlformats.org/markup-compatibility/2006">
              <mc:Choice xmlns:v="urn:schemas-microsoft-com:vml" Requires="v">
                <p:oleObj spid="_x0000_s340659" name="Equation" r:id="rId6" imgW="533160" imgH="393480" progId="Equation.DSMT4">
                  <p:embed/>
                </p:oleObj>
              </mc:Choice>
              <mc:Fallback>
                <p:oleObj name="Equation" r:id="rId6" imgW="533160" imgH="393480" progId="Equation.DSMT4">
                  <p:embed/>
                  <p:pic>
                    <p:nvPicPr>
                      <p:cNvPr id="35124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913063"/>
                        <a:ext cx="1035050" cy="7429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1" name="Object 4"/>
          <p:cNvGraphicFramePr>
            <a:graphicFrameLocks noChangeAspect="1"/>
          </p:cNvGraphicFramePr>
          <p:nvPr/>
        </p:nvGraphicFramePr>
        <p:xfrm>
          <a:off x="6172200" y="3048000"/>
          <a:ext cx="1825625" cy="479425"/>
        </p:xfrm>
        <a:graphic>
          <a:graphicData uri="http://schemas.openxmlformats.org/presentationml/2006/ole">
            <mc:AlternateContent xmlns:mc="http://schemas.openxmlformats.org/markup-compatibility/2006">
              <mc:Choice xmlns:v="urn:schemas-microsoft-com:vml" Requires="v">
                <p:oleObj spid="_x0000_s340660" name="Equation" r:id="rId8" imgW="939600" imgH="253800" progId="Equation.DSMT4">
                  <p:embed/>
                </p:oleObj>
              </mc:Choice>
              <mc:Fallback>
                <p:oleObj name="Equation" r:id="rId8" imgW="939600" imgH="253800" progId="Equation.DSMT4">
                  <p:embed/>
                  <p:pic>
                    <p:nvPicPr>
                      <p:cNvPr id="351241"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048000"/>
                        <a:ext cx="1825625" cy="4794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2" name="Object 5"/>
          <p:cNvGraphicFramePr>
            <a:graphicFrameLocks noChangeAspect="1"/>
          </p:cNvGraphicFramePr>
          <p:nvPr/>
        </p:nvGraphicFramePr>
        <p:xfrm>
          <a:off x="8001000" y="3046413"/>
          <a:ext cx="641350" cy="430212"/>
        </p:xfrm>
        <a:graphic>
          <a:graphicData uri="http://schemas.openxmlformats.org/presentationml/2006/ole">
            <mc:AlternateContent xmlns:mc="http://schemas.openxmlformats.org/markup-compatibility/2006">
              <mc:Choice xmlns:v="urn:schemas-microsoft-com:vml" Requires="v">
                <p:oleObj spid="_x0000_s340661" name="Equation" r:id="rId10" imgW="330120" imgH="228600" progId="Equation.DSMT4">
                  <p:embed/>
                </p:oleObj>
              </mc:Choice>
              <mc:Fallback>
                <p:oleObj name="Equation" r:id="rId10" imgW="330120" imgH="228600" progId="Equation.DSMT4">
                  <p:embed/>
                  <p:pic>
                    <p:nvPicPr>
                      <p:cNvPr id="351242"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3046413"/>
                        <a:ext cx="641350" cy="430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3" name="Object 6"/>
          <p:cNvGraphicFramePr>
            <a:graphicFrameLocks noChangeAspect="1"/>
          </p:cNvGraphicFramePr>
          <p:nvPr/>
        </p:nvGraphicFramePr>
        <p:xfrm>
          <a:off x="3124200" y="4110038"/>
          <a:ext cx="468313" cy="263525"/>
        </p:xfrm>
        <a:graphic>
          <a:graphicData uri="http://schemas.openxmlformats.org/presentationml/2006/ole">
            <mc:AlternateContent xmlns:mc="http://schemas.openxmlformats.org/markup-compatibility/2006">
              <mc:Choice xmlns:v="urn:schemas-microsoft-com:vml" Requires="v">
                <p:oleObj spid="_x0000_s340662" name="Equation" r:id="rId12" imgW="241200" imgH="139680" progId="Equation.DSMT4">
                  <p:embed/>
                </p:oleObj>
              </mc:Choice>
              <mc:Fallback>
                <p:oleObj name="Equation" r:id="rId12" imgW="241200" imgH="139680" progId="Equation.DSMT4">
                  <p:embed/>
                  <p:pic>
                    <p:nvPicPr>
                      <p:cNvPr id="351243"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4110038"/>
                        <a:ext cx="468313" cy="2635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1244" name="Text Box 12"/>
          <p:cNvSpPr txBox="1">
            <a:spLocks noChangeArrowheads="1"/>
          </p:cNvSpPr>
          <p:nvPr/>
        </p:nvSpPr>
        <p:spPr bwMode="auto">
          <a:xfrm>
            <a:off x="2971800" y="3563938"/>
            <a:ext cx="4267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Solving the above for velocity v, we obtain</a:t>
            </a:r>
          </a:p>
        </p:txBody>
      </p:sp>
      <p:graphicFrame>
        <p:nvGraphicFramePr>
          <p:cNvPr id="351245" name="Object 7"/>
          <p:cNvGraphicFramePr>
            <a:graphicFrameLocks noChangeAspect="1"/>
          </p:cNvGraphicFramePr>
          <p:nvPr/>
        </p:nvGraphicFramePr>
        <p:xfrm>
          <a:off x="3487738" y="3990975"/>
          <a:ext cx="1084262" cy="503238"/>
        </p:xfrm>
        <a:graphic>
          <a:graphicData uri="http://schemas.openxmlformats.org/presentationml/2006/ole">
            <mc:AlternateContent xmlns:mc="http://schemas.openxmlformats.org/markup-compatibility/2006">
              <mc:Choice xmlns:v="urn:schemas-microsoft-com:vml" Requires="v">
                <p:oleObj spid="_x0000_s340663" name="Equation" r:id="rId14" imgW="558720" imgH="266400" progId="Equation.DSMT4">
                  <p:embed/>
                </p:oleObj>
              </mc:Choice>
              <mc:Fallback>
                <p:oleObj name="Equation" r:id="rId14" imgW="558720" imgH="266400" progId="Equation.DSMT4">
                  <p:embed/>
                  <p:pic>
                    <p:nvPicPr>
                      <p:cNvPr id="351245"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87738" y="3990975"/>
                        <a:ext cx="1084262" cy="5032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6" name="Object 8"/>
          <p:cNvGraphicFramePr>
            <a:graphicFrameLocks noChangeAspect="1"/>
          </p:cNvGraphicFramePr>
          <p:nvPr/>
        </p:nvGraphicFramePr>
        <p:xfrm>
          <a:off x="4494213" y="3986213"/>
          <a:ext cx="2439987" cy="431800"/>
        </p:xfrm>
        <a:graphic>
          <a:graphicData uri="http://schemas.openxmlformats.org/presentationml/2006/ole">
            <mc:AlternateContent xmlns:mc="http://schemas.openxmlformats.org/markup-compatibility/2006">
              <mc:Choice xmlns:v="urn:schemas-microsoft-com:vml" Requires="v">
                <p:oleObj spid="_x0000_s340664" name="Equation" r:id="rId16" imgW="1257120" imgH="228600" progId="Equation.DSMT4">
                  <p:embed/>
                </p:oleObj>
              </mc:Choice>
              <mc:Fallback>
                <p:oleObj name="Equation" r:id="rId16" imgW="1257120" imgH="228600" progId="Equation.DSMT4">
                  <p:embed/>
                  <p:pic>
                    <p:nvPicPr>
                      <p:cNvPr id="351246"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4213" y="3986213"/>
                        <a:ext cx="2439987" cy="4318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1247" name="Text Box 15"/>
          <p:cNvSpPr txBox="1">
            <a:spLocks noChangeArrowheads="1"/>
          </p:cNvSpPr>
          <p:nvPr/>
        </p:nvSpPr>
        <p:spPr bwMode="auto">
          <a:xfrm>
            <a:off x="2971800" y="4478338"/>
            <a:ext cx="50292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Then as the person strikes the ground, the momentum becomes 0 quickly giving the impulse</a:t>
            </a:r>
          </a:p>
        </p:txBody>
      </p:sp>
      <p:graphicFrame>
        <p:nvGraphicFramePr>
          <p:cNvPr id="351248" name="Object 9"/>
          <p:cNvGraphicFramePr>
            <a:graphicFrameLocks noChangeAspect="1"/>
          </p:cNvGraphicFramePr>
          <p:nvPr/>
        </p:nvGraphicFramePr>
        <p:xfrm>
          <a:off x="2949575" y="5232400"/>
          <a:ext cx="1304925" cy="457200"/>
        </p:xfrm>
        <a:graphic>
          <a:graphicData uri="http://schemas.openxmlformats.org/presentationml/2006/ole">
            <mc:AlternateContent xmlns:mc="http://schemas.openxmlformats.org/markup-compatibility/2006">
              <mc:Choice xmlns:v="urn:schemas-microsoft-com:vml" Requires="v">
                <p:oleObj spid="_x0000_s340665" name="Equation" r:id="rId18" imgW="673100" imgH="241300" progId="Equation.DSMT4">
                  <p:embed/>
                </p:oleObj>
              </mc:Choice>
              <mc:Fallback>
                <p:oleObj name="Equation" r:id="rId18" imgW="673100" imgH="241300" progId="Equation.DSMT4">
                  <p:embed/>
                  <p:pic>
                    <p:nvPicPr>
                      <p:cNvPr id="351248"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49575" y="5232400"/>
                        <a:ext cx="1304925" cy="457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49" name="Object 10"/>
          <p:cNvGraphicFramePr>
            <a:graphicFrameLocks noChangeAspect="1"/>
          </p:cNvGraphicFramePr>
          <p:nvPr/>
        </p:nvGraphicFramePr>
        <p:xfrm>
          <a:off x="4357688" y="5718175"/>
          <a:ext cx="3892550" cy="525463"/>
        </p:xfrm>
        <a:graphic>
          <a:graphicData uri="http://schemas.openxmlformats.org/presentationml/2006/ole">
            <mc:AlternateContent xmlns:mc="http://schemas.openxmlformats.org/markup-compatibility/2006">
              <mc:Choice xmlns:v="urn:schemas-microsoft-com:vml" Requires="v">
                <p:oleObj spid="_x0000_s340666" name="Equation" r:id="rId20" imgW="2006600" imgH="279400" progId="Equation.DSMT4">
                  <p:embed/>
                </p:oleObj>
              </mc:Choice>
              <mc:Fallback>
                <p:oleObj name="Equation" r:id="rId20" imgW="2006600" imgH="279400" progId="Equation.DSMT4">
                  <p:embed/>
                  <p:pic>
                    <p:nvPicPr>
                      <p:cNvPr id="351249"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57688" y="5718175"/>
                        <a:ext cx="3892550" cy="5254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0" name="Object 11"/>
          <p:cNvGraphicFramePr>
            <a:graphicFrameLocks noChangeAspect="1"/>
          </p:cNvGraphicFramePr>
          <p:nvPr/>
        </p:nvGraphicFramePr>
        <p:xfrm>
          <a:off x="4243388" y="5259388"/>
          <a:ext cx="714375" cy="527050"/>
        </p:xfrm>
        <a:graphic>
          <a:graphicData uri="http://schemas.openxmlformats.org/presentationml/2006/ole">
            <mc:AlternateContent xmlns:mc="http://schemas.openxmlformats.org/markup-compatibility/2006">
              <mc:Choice xmlns:v="urn:schemas-microsoft-com:vml" Requires="v">
                <p:oleObj spid="_x0000_s340667" name="Equation" r:id="rId22" imgW="368300" imgH="279400" progId="Equation.DSMT4">
                  <p:embed/>
                </p:oleObj>
              </mc:Choice>
              <mc:Fallback>
                <p:oleObj name="Equation" r:id="rId22" imgW="368300" imgH="279400" progId="Equation.DSMT4">
                  <p:embed/>
                  <p:pic>
                    <p:nvPicPr>
                      <p:cNvPr id="35125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43388" y="5259388"/>
                        <a:ext cx="714375" cy="5270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1" name="Object 12"/>
          <p:cNvGraphicFramePr>
            <a:graphicFrameLocks noChangeAspect="1"/>
          </p:cNvGraphicFramePr>
          <p:nvPr/>
        </p:nvGraphicFramePr>
        <p:xfrm>
          <a:off x="5003800" y="5240338"/>
          <a:ext cx="1233488" cy="577850"/>
        </p:xfrm>
        <a:graphic>
          <a:graphicData uri="http://schemas.openxmlformats.org/presentationml/2006/ole">
            <mc:AlternateContent xmlns:mc="http://schemas.openxmlformats.org/markup-compatibility/2006">
              <mc:Choice xmlns:v="urn:schemas-microsoft-com:vml" Requires="v">
                <p:oleObj spid="_x0000_s340668" name="Equation" r:id="rId24" imgW="635000" imgH="304800" progId="Equation.DSMT4">
                  <p:embed/>
                </p:oleObj>
              </mc:Choice>
              <mc:Fallback>
                <p:oleObj name="Equation" r:id="rId24" imgW="635000" imgH="304800" progId="Equation.DSMT4">
                  <p:embed/>
                  <p:pic>
                    <p:nvPicPr>
                      <p:cNvPr id="351251"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03800" y="5240338"/>
                        <a:ext cx="1233488" cy="5778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2" name="Object 13"/>
          <p:cNvGraphicFramePr>
            <a:graphicFrameLocks noChangeAspect="1"/>
          </p:cNvGraphicFramePr>
          <p:nvPr/>
        </p:nvGraphicFramePr>
        <p:xfrm>
          <a:off x="6292850" y="5275263"/>
          <a:ext cx="1111250" cy="454025"/>
        </p:xfrm>
        <a:graphic>
          <a:graphicData uri="http://schemas.openxmlformats.org/presentationml/2006/ole">
            <mc:AlternateContent xmlns:mc="http://schemas.openxmlformats.org/markup-compatibility/2006">
              <mc:Choice xmlns:v="urn:schemas-microsoft-com:vml" Requires="v">
                <p:oleObj spid="_x0000_s340669" name="Equation" r:id="rId26" imgW="571500" imgH="241300" progId="Equation.DSMT4">
                  <p:embed/>
                </p:oleObj>
              </mc:Choice>
              <mc:Fallback>
                <p:oleObj name="Equation" r:id="rId26" imgW="571500" imgH="241300" progId="Equation.DSMT4">
                  <p:embed/>
                  <p:pic>
                    <p:nvPicPr>
                      <p:cNvPr id="351252"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292850" y="5275263"/>
                        <a:ext cx="1111250" cy="4540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1253" name="Object 14"/>
          <p:cNvGraphicFramePr>
            <a:graphicFrameLocks noChangeAspect="1"/>
          </p:cNvGraphicFramePr>
          <p:nvPr/>
        </p:nvGraphicFramePr>
        <p:xfrm>
          <a:off x="3822700" y="3124200"/>
          <a:ext cx="901700" cy="311150"/>
        </p:xfrm>
        <a:graphic>
          <a:graphicData uri="http://schemas.openxmlformats.org/presentationml/2006/ole">
            <mc:AlternateContent xmlns:mc="http://schemas.openxmlformats.org/markup-compatibility/2006">
              <mc:Choice xmlns:v="urn:schemas-microsoft-com:vml" Requires="v">
                <p:oleObj spid="_x0000_s340670" name="Equation" r:id="rId28" imgW="419040" imgH="164880" progId="Equation.DSMT4">
                  <p:embed/>
                </p:oleObj>
              </mc:Choice>
              <mc:Fallback>
                <p:oleObj name="Equation" r:id="rId28" imgW="419040" imgH="164880" progId="Equation.DSMT4">
                  <p:embed/>
                  <p:pic>
                    <p:nvPicPr>
                      <p:cNvPr id="351253"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22700" y="3124200"/>
                        <a:ext cx="901700" cy="3111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295620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0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3791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791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C5DD67-49CA-6845-A3F9-8D0602B8284B}"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37912" name="Rectangle 2"/>
          <p:cNvSpPr>
            <a:spLocks noGrp="1" noChangeArrowheads="1"/>
          </p:cNvSpPr>
          <p:nvPr>
            <p:ph type="title"/>
          </p:nvPr>
        </p:nvSpPr>
        <p:spPr>
          <a:xfrm>
            <a:off x="685800" y="0"/>
            <a:ext cx="7772400" cy="609600"/>
          </a:xfrm>
        </p:spPr>
        <p:txBody>
          <a:bodyPr/>
          <a:lstStyle/>
          <a:p>
            <a:r>
              <a:rPr lang="en-US" sz="4000" dirty="0">
                <a:latin typeface="Arial Narrow" charset="0"/>
                <a:ea typeface="ＭＳ Ｐゴシック" charset="0"/>
                <a:cs typeface="ＭＳ Ｐゴシック" charset="0"/>
              </a:rPr>
              <a:t>Example cont’d</a:t>
            </a:r>
            <a:endParaRPr lang="en-US" dirty="0">
              <a:latin typeface="Arial Narrow" charset="0"/>
              <a:ea typeface="ＭＳ Ｐゴシック" charset="0"/>
              <a:cs typeface="ＭＳ Ｐゴシック" charset="0"/>
            </a:endParaRPr>
          </a:p>
        </p:txBody>
      </p:sp>
      <p:sp>
        <p:nvSpPr>
          <p:cNvPr id="352259" name="Text Box 3"/>
          <p:cNvSpPr txBox="1">
            <a:spLocks noChangeArrowheads="1"/>
          </p:cNvSpPr>
          <p:nvPr/>
        </p:nvSpPr>
        <p:spPr bwMode="auto">
          <a:xfrm>
            <a:off x="228600" y="609600"/>
            <a:ext cx="8763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In coming to rest, the body decelerates from 7.7m/s to 0m/s in a distance d=1.0cm=0.01m. </a:t>
            </a:r>
          </a:p>
        </p:txBody>
      </p:sp>
      <p:sp>
        <p:nvSpPr>
          <p:cNvPr id="352260" name="Text Box 4"/>
          <p:cNvSpPr txBox="1">
            <a:spLocks noChangeArrowheads="1"/>
          </p:cNvSpPr>
          <p:nvPr/>
        </p:nvSpPr>
        <p:spPr bwMode="auto">
          <a:xfrm>
            <a:off x="381000" y="112712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speed during this period is</a:t>
            </a:r>
          </a:p>
        </p:txBody>
      </p:sp>
      <p:graphicFrame>
        <p:nvGraphicFramePr>
          <p:cNvPr id="352261" name="Object 2"/>
          <p:cNvGraphicFramePr>
            <a:graphicFrameLocks noChangeAspect="1"/>
          </p:cNvGraphicFramePr>
          <p:nvPr/>
        </p:nvGraphicFramePr>
        <p:xfrm>
          <a:off x="4559300" y="1190625"/>
          <a:ext cx="546100" cy="309563"/>
        </p:xfrm>
        <a:graphic>
          <a:graphicData uri="http://schemas.openxmlformats.org/presentationml/2006/ole">
            <mc:AlternateContent xmlns:mc="http://schemas.openxmlformats.org/markup-compatibility/2006">
              <mc:Choice xmlns:v="urn:schemas-microsoft-com:vml" Requires="v">
                <p:oleObj spid="_x0000_s342000" name="Equation" r:id="rId3" imgW="253800" imgH="164880" progId="Equation.DSMT4">
                  <p:embed/>
                </p:oleObj>
              </mc:Choice>
              <mc:Fallback>
                <p:oleObj name="Equation" r:id="rId3" imgW="253800" imgH="164880" progId="Equation.DSMT4">
                  <p:embed/>
                  <p:pic>
                    <p:nvPicPr>
                      <p:cNvPr id="35226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1190625"/>
                        <a:ext cx="546100" cy="3095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62" name="Text Box 6"/>
          <p:cNvSpPr txBox="1">
            <a:spLocks noChangeArrowheads="1"/>
          </p:cNvSpPr>
          <p:nvPr/>
        </p:nvSpPr>
        <p:spPr bwMode="auto">
          <a:xfrm>
            <a:off x="381000" y="1905000"/>
            <a:ext cx="3581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time period the collision lasts is</a:t>
            </a:r>
          </a:p>
        </p:txBody>
      </p:sp>
      <p:graphicFrame>
        <p:nvGraphicFramePr>
          <p:cNvPr id="352263" name="Object 3"/>
          <p:cNvGraphicFramePr>
            <a:graphicFrameLocks noChangeAspect="1"/>
          </p:cNvGraphicFramePr>
          <p:nvPr/>
        </p:nvGraphicFramePr>
        <p:xfrm>
          <a:off x="4267200" y="1968500"/>
          <a:ext cx="684213" cy="334963"/>
        </p:xfrm>
        <a:graphic>
          <a:graphicData uri="http://schemas.openxmlformats.org/presentationml/2006/ole">
            <mc:AlternateContent xmlns:mc="http://schemas.openxmlformats.org/markup-compatibility/2006">
              <mc:Choice xmlns:v="urn:schemas-microsoft-com:vml" Requires="v">
                <p:oleObj spid="_x0000_s342001" name="Equation" r:id="rId5" imgW="317160" imgH="177480" progId="Equation.DSMT4">
                  <p:embed/>
                </p:oleObj>
              </mc:Choice>
              <mc:Fallback>
                <p:oleObj name="Equation" r:id="rId5" imgW="317160" imgH="177480" progId="Equation.DSMT4">
                  <p:embed/>
                  <p:pic>
                    <p:nvPicPr>
                      <p:cNvPr id="35226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968500"/>
                        <a:ext cx="684213" cy="3349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4" name="Object 4"/>
          <p:cNvGraphicFramePr>
            <a:graphicFrameLocks noChangeAspect="1"/>
          </p:cNvGraphicFramePr>
          <p:nvPr/>
        </p:nvGraphicFramePr>
        <p:xfrm>
          <a:off x="5029200" y="1009650"/>
          <a:ext cx="1093788" cy="742950"/>
        </p:xfrm>
        <a:graphic>
          <a:graphicData uri="http://schemas.openxmlformats.org/presentationml/2006/ole">
            <mc:AlternateContent xmlns:mc="http://schemas.openxmlformats.org/markup-compatibility/2006">
              <mc:Choice xmlns:v="urn:schemas-microsoft-com:vml" Requires="v">
                <p:oleObj spid="_x0000_s342002" name="Equation" r:id="rId7" imgW="507960" imgH="393480" progId="Equation.DSMT4">
                  <p:embed/>
                </p:oleObj>
              </mc:Choice>
              <mc:Fallback>
                <p:oleObj name="Equation" r:id="rId7" imgW="507960" imgH="393480" progId="Equation.DSMT4">
                  <p:embed/>
                  <p:pic>
                    <p:nvPicPr>
                      <p:cNvPr id="35226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009650"/>
                        <a:ext cx="1093788" cy="7429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5" name="Object 5"/>
          <p:cNvGraphicFramePr>
            <a:graphicFrameLocks noChangeAspect="1"/>
          </p:cNvGraphicFramePr>
          <p:nvPr/>
        </p:nvGraphicFramePr>
        <p:xfrm>
          <a:off x="6115050" y="1009650"/>
          <a:ext cx="1885950" cy="742950"/>
        </p:xfrm>
        <a:graphic>
          <a:graphicData uri="http://schemas.openxmlformats.org/presentationml/2006/ole">
            <mc:AlternateContent xmlns:mc="http://schemas.openxmlformats.org/markup-compatibility/2006">
              <mc:Choice xmlns:v="urn:schemas-microsoft-com:vml" Requires="v">
                <p:oleObj spid="_x0000_s342003" name="Equation" r:id="rId9" imgW="876240" imgH="393480" progId="Equation.DSMT4">
                  <p:embed/>
                </p:oleObj>
              </mc:Choice>
              <mc:Fallback>
                <p:oleObj name="Equation" r:id="rId9" imgW="876240" imgH="393480" progId="Equation.DSMT4">
                  <p:embed/>
                  <p:pic>
                    <p:nvPicPr>
                      <p:cNvPr id="35226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050" y="1009650"/>
                        <a:ext cx="1885950" cy="7429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6" name="Object 6"/>
          <p:cNvGraphicFramePr>
            <a:graphicFrameLocks noChangeAspect="1"/>
          </p:cNvGraphicFramePr>
          <p:nvPr/>
        </p:nvGraphicFramePr>
        <p:xfrm>
          <a:off x="4876800" y="1765300"/>
          <a:ext cx="601663" cy="741363"/>
        </p:xfrm>
        <a:graphic>
          <a:graphicData uri="http://schemas.openxmlformats.org/presentationml/2006/ole">
            <mc:AlternateContent xmlns:mc="http://schemas.openxmlformats.org/markup-compatibility/2006">
              <mc:Choice xmlns:v="urn:schemas-microsoft-com:vml" Requires="v">
                <p:oleObj spid="_x0000_s342004" name="Equation" r:id="rId11" imgW="279360" imgH="393480" progId="Equation.DSMT4">
                  <p:embed/>
                </p:oleObj>
              </mc:Choice>
              <mc:Fallback>
                <p:oleObj name="Equation" r:id="rId11" imgW="279360" imgH="393480" progId="Equation.DSMT4">
                  <p:embed/>
                  <p:pic>
                    <p:nvPicPr>
                      <p:cNvPr id="35226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1765300"/>
                        <a:ext cx="601663" cy="741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67" name="Object 7"/>
          <p:cNvGraphicFramePr>
            <a:graphicFrameLocks noChangeAspect="1"/>
          </p:cNvGraphicFramePr>
          <p:nvPr/>
        </p:nvGraphicFramePr>
        <p:xfrm>
          <a:off x="5486400" y="1752600"/>
          <a:ext cx="2817813" cy="742950"/>
        </p:xfrm>
        <a:graphic>
          <a:graphicData uri="http://schemas.openxmlformats.org/presentationml/2006/ole">
            <mc:AlternateContent xmlns:mc="http://schemas.openxmlformats.org/markup-compatibility/2006">
              <mc:Choice xmlns:v="urn:schemas-microsoft-com:vml" Requires="v">
                <p:oleObj spid="_x0000_s342005" name="Equation" r:id="rId13" imgW="1307880" imgH="393480" progId="Equation.DSMT4">
                  <p:embed/>
                </p:oleObj>
              </mc:Choice>
              <mc:Fallback>
                <p:oleObj name="Equation" r:id="rId13" imgW="1307880" imgH="393480" progId="Equation.DSMT4">
                  <p:embed/>
                  <p:pic>
                    <p:nvPicPr>
                      <p:cNvPr id="35226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752600"/>
                        <a:ext cx="2817813" cy="7429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68" name="Text Box 12"/>
          <p:cNvSpPr txBox="1">
            <a:spLocks noChangeArrowheads="1"/>
          </p:cNvSpPr>
          <p:nvPr/>
        </p:nvSpPr>
        <p:spPr bwMode="auto">
          <a:xfrm>
            <a:off x="381000" y="2574925"/>
            <a:ext cx="3733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Since the magnitude of the impulse is</a:t>
            </a:r>
          </a:p>
        </p:txBody>
      </p:sp>
      <p:graphicFrame>
        <p:nvGraphicFramePr>
          <p:cNvPr id="352269" name="Object 8"/>
          <p:cNvGraphicFramePr>
            <a:graphicFrameLocks noChangeAspect="1"/>
          </p:cNvGraphicFramePr>
          <p:nvPr/>
        </p:nvGraphicFramePr>
        <p:xfrm>
          <a:off x="4273550" y="2370138"/>
          <a:ext cx="1477963" cy="696912"/>
        </p:xfrm>
        <a:graphic>
          <a:graphicData uri="http://schemas.openxmlformats.org/presentationml/2006/ole">
            <mc:AlternateContent xmlns:mc="http://schemas.openxmlformats.org/markup-compatibility/2006">
              <mc:Choice xmlns:v="urn:schemas-microsoft-com:vml" Requires="v">
                <p:oleObj spid="_x0000_s342006" name="Equation" r:id="rId15" imgW="762000" imgH="368300" progId="Equation.DSMT4">
                  <p:embed/>
                </p:oleObj>
              </mc:Choice>
              <mc:Fallback>
                <p:oleObj name="Equation" r:id="rId15" imgW="762000" imgH="368300" progId="Equation.DSMT4">
                  <p:embed/>
                  <p:pic>
                    <p:nvPicPr>
                      <p:cNvPr id="352269"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73550" y="2370138"/>
                        <a:ext cx="1477963" cy="6969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0" name="Object 9"/>
          <p:cNvGraphicFramePr>
            <a:graphicFrameLocks noChangeAspect="1"/>
          </p:cNvGraphicFramePr>
          <p:nvPr/>
        </p:nvGraphicFramePr>
        <p:xfrm>
          <a:off x="5791200" y="2590800"/>
          <a:ext cx="1058863" cy="334963"/>
        </p:xfrm>
        <a:graphic>
          <a:graphicData uri="http://schemas.openxmlformats.org/presentationml/2006/ole">
            <mc:AlternateContent xmlns:mc="http://schemas.openxmlformats.org/markup-compatibility/2006">
              <mc:Choice xmlns:v="urn:schemas-microsoft-com:vml" Requires="v">
                <p:oleObj spid="_x0000_s342007" name="Equation" r:id="rId17" imgW="545760" imgH="177480" progId="Equation.DSMT4">
                  <p:embed/>
                </p:oleObj>
              </mc:Choice>
              <mc:Fallback>
                <p:oleObj name="Equation" r:id="rId17" imgW="545760" imgH="177480" progId="Equation.DSMT4">
                  <p:embed/>
                  <p:pic>
                    <p:nvPicPr>
                      <p:cNvPr id="35227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1200" y="2590800"/>
                        <a:ext cx="1058863" cy="3349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71" name="Text Box 15"/>
          <p:cNvSpPr txBox="1">
            <a:spLocks noChangeArrowheads="1"/>
          </p:cNvSpPr>
          <p:nvPr/>
        </p:nvSpPr>
        <p:spPr bwMode="auto">
          <a:xfrm>
            <a:off x="381000" y="3032125"/>
            <a:ext cx="3733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average force on the feet during this landing is</a:t>
            </a:r>
          </a:p>
        </p:txBody>
      </p:sp>
      <p:graphicFrame>
        <p:nvGraphicFramePr>
          <p:cNvPr id="352272" name="Object 10"/>
          <p:cNvGraphicFramePr>
            <a:graphicFrameLocks noChangeAspect="1"/>
          </p:cNvGraphicFramePr>
          <p:nvPr/>
        </p:nvGraphicFramePr>
        <p:xfrm>
          <a:off x="4038600" y="3135313"/>
          <a:ext cx="541338" cy="360362"/>
        </p:xfrm>
        <a:graphic>
          <a:graphicData uri="http://schemas.openxmlformats.org/presentationml/2006/ole">
            <mc:AlternateContent xmlns:mc="http://schemas.openxmlformats.org/markup-compatibility/2006">
              <mc:Choice xmlns:v="urn:schemas-microsoft-com:vml" Requires="v">
                <p:oleObj spid="_x0000_s342008" name="Equation" r:id="rId19" imgW="279360" imgH="190440" progId="Equation.DSMT4">
                  <p:embed/>
                </p:oleObj>
              </mc:Choice>
              <mc:Fallback>
                <p:oleObj name="Equation" r:id="rId19" imgW="279360" imgH="190440" progId="Equation.DSMT4">
                  <p:embed/>
                  <p:pic>
                    <p:nvPicPr>
                      <p:cNvPr id="352272"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38600" y="3135313"/>
                        <a:ext cx="541338" cy="3603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3" name="Object 11"/>
          <p:cNvGraphicFramePr>
            <a:graphicFrameLocks noChangeAspect="1"/>
          </p:cNvGraphicFramePr>
          <p:nvPr/>
        </p:nvGraphicFramePr>
        <p:xfrm>
          <a:off x="4648200" y="2959100"/>
          <a:ext cx="665163" cy="769938"/>
        </p:xfrm>
        <a:graphic>
          <a:graphicData uri="http://schemas.openxmlformats.org/presentationml/2006/ole">
            <mc:AlternateContent xmlns:mc="http://schemas.openxmlformats.org/markup-compatibility/2006">
              <mc:Choice xmlns:v="urn:schemas-microsoft-com:vml" Requires="v">
                <p:oleObj spid="_x0000_s342009" name="Equation" r:id="rId21" imgW="342900" imgH="406400" progId="Equation.DSMT4">
                  <p:embed/>
                </p:oleObj>
              </mc:Choice>
              <mc:Fallback>
                <p:oleObj name="Equation" r:id="rId21" imgW="342900" imgH="406400" progId="Equation.DSMT4">
                  <p:embed/>
                  <p:pic>
                    <p:nvPicPr>
                      <p:cNvPr id="352273"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48200" y="2959100"/>
                        <a:ext cx="665163" cy="769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4" name="Object 12"/>
          <p:cNvGraphicFramePr>
            <a:graphicFrameLocks noChangeAspect="1"/>
          </p:cNvGraphicFramePr>
          <p:nvPr/>
        </p:nvGraphicFramePr>
        <p:xfrm>
          <a:off x="5264150" y="2989263"/>
          <a:ext cx="2736850" cy="744537"/>
        </p:xfrm>
        <a:graphic>
          <a:graphicData uri="http://schemas.openxmlformats.org/presentationml/2006/ole">
            <mc:AlternateContent xmlns:mc="http://schemas.openxmlformats.org/markup-compatibility/2006">
              <mc:Choice xmlns:v="urn:schemas-microsoft-com:vml" Requires="v">
                <p:oleObj spid="_x0000_s342010" name="Equation" r:id="rId23" imgW="1409400" imgH="393480" progId="Equation.DSMT4">
                  <p:embed/>
                </p:oleObj>
              </mc:Choice>
              <mc:Fallback>
                <p:oleObj name="Equation" r:id="rId23" imgW="1409400" imgH="393480" progId="Equation.DSMT4">
                  <p:embed/>
                  <p:pic>
                    <p:nvPicPr>
                      <p:cNvPr id="352274"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64150" y="2989263"/>
                        <a:ext cx="2736850" cy="7445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75" name="Text Box 19"/>
          <p:cNvSpPr txBox="1">
            <a:spLocks noChangeArrowheads="1"/>
          </p:cNvSpPr>
          <p:nvPr/>
        </p:nvSpPr>
        <p:spPr bwMode="auto">
          <a:xfrm>
            <a:off x="304800" y="3794125"/>
            <a:ext cx="3276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How large is this average force?</a:t>
            </a:r>
          </a:p>
        </p:txBody>
      </p:sp>
      <p:graphicFrame>
        <p:nvGraphicFramePr>
          <p:cNvPr id="352276" name="Object 13"/>
          <p:cNvGraphicFramePr>
            <a:graphicFrameLocks noChangeAspect="1"/>
          </p:cNvGraphicFramePr>
          <p:nvPr/>
        </p:nvGraphicFramePr>
        <p:xfrm>
          <a:off x="3659188" y="3759200"/>
          <a:ext cx="4476750" cy="431800"/>
        </p:xfrm>
        <a:graphic>
          <a:graphicData uri="http://schemas.openxmlformats.org/presentationml/2006/ole">
            <mc:AlternateContent xmlns:mc="http://schemas.openxmlformats.org/markup-compatibility/2006">
              <mc:Choice xmlns:v="urn:schemas-microsoft-com:vml" Requires="v">
                <p:oleObj spid="_x0000_s342011" name="Equation" r:id="rId25" imgW="2311200" imgH="228600" progId="Equation.DSMT4">
                  <p:embed/>
                </p:oleObj>
              </mc:Choice>
              <mc:Fallback>
                <p:oleObj name="Equation" r:id="rId25" imgW="2311200" imgH="228600" progId="Equation.DSMT4">
                  <p:embed/>
                  <p:pic>
                    <p:nvPicPr>
                      <p:cNvPr id="352276"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59188" y="3759200"/>
                        <a:ext cx="4476750" cy="4318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7" name="Object 14"/>
          <p:cNvGraphicFramePr>
            <a:graphicFrameLocks noChangeAspect="1"/>
          </p:cNvGraphicFramePr>
          <p:nvPr/>
        </p:nvGraphicFramePr>
        <p:xfrm>
          <a:off x="2209800" y="4278313"/>
          <a:ext cx="4241800" cy="384175"/>
        </p:xfrm>
        <a:graphic>
          <a:graphicData uri="http://schemas.openxmlformats.org/presentationml/2006/ole">
            <mc:AlternateContent xmlns:mc="http://schemas.openxmlformats.org/markup-compatibility/2006">
              <mc:Choice xmlns:v="urn:schemas-microsoft-com:vml" Requires="v">
                <p:oleObj spid="_x0000_s342012" name="Equation" r:id="rId27" imgW="2184120" imgH="203040" progId="Equation.DSMT4">
                  <p:embed/>
                </p:oleObj>
              </mc:Choice>
              <mc:Fallback>
                <p:oleObj name="Equation" r:id="rId27" imgW="2184120" imgH="203040" progId="Equation.DSMT4">
                  <p:embed/>
                  <p:pic>
                    <p:nvPicPr>
                      <p:cNvPr id="352277"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09800" y="4278313"/>
                        <a:ext cx="4241800" cy="3841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78" name="Object 15"/>
          <p:cNvGraphicFramePr>
            <a:graphicFrameLocks noChangeAspect="1"/>
          </p:cNvGraphicFramePr>
          <p:nvPr/>
        </p:nvGraphicFramePr>
        <p:xfrm>
          <a:off x="6575425" y="4341813"/>
          <a:ext cx="1577975" cy="382587"/>
        </p:xfrm>
        <a:graphic>
          <a:graphicData uri="http://schemas.openxmlformats.org/presentationml/2006/ole">
            <mc:AlternateContent xmlns:mc="http://schemas.openxmlformats.org/markup-compatibility/2006">
              <mc:Choice xmlns:v="urn:schemas-microsoft-com:vml" Requires="v">
                <p:oleObj spid="_x0000_s342013" name="Equation" r:id="rId29" imgW="812520" imgH="203040" progId="Equation.DSMT4">
                  <p:embed/>
                </p:oleObj>
              </mc:Choice>
              <mc:Fallback>
                <p:oleObj name="Equation" r:id="rId29" imgW="812520" imgH="203040" progId="Equation.DSMT4">
                  <p:embed/>
                  <p:pic>
                    <p:nvPicPr>
                      <p:cNvPr id="352278"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575425" y="4341813"/>
                        <a:ext cx="1577975" cy="3825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79" name="Text Box 23"/>
          <p:cNvSpPr txBox="1">
            <a:spLocks noChangeArrowheads="1"/>
          </p:cNvSpPr>
          <p:nvPr/>
        </p:nvSpPr>
        <p:spPr bwMode="auto">
          <a:xfrm>
            <a:off x="304800" y="4800600"/>
            <a:ext cx="85344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landed in stiff legged, the feet must sustain 300 times the body weight.  The person will likely break his leg.</a:t>
            </a:r>
          </a:p>
        </p:txBody>
      </p:sp>
      <p:sp>
        <p:nvSpPr>
          <p:cNvPr id="352280" name="Text Box 24"/>
          <p:cNvSpPr txBox="1">
            <a:spLocks noChangeArrowheads="1"/>
          </p:cNvSpPr>
          <p:nvPr/>
        </p:nvSpPr>
        <p:spPr bwMode="auto">
          <a:xfrm>
            <a:off x="304800" y="5470525"/>
            <a:ext cx="2514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For bent legged landing: </a:t>
            </a:r>
          </a:p>
        </p:txBody>
      </p:sp>
      <p:graphicFrame>
        <p:nvGraphicFramePr>
          <p:cNvPr id="352281" name="Object 16"/>
          <p:cNvGraphicFramePr>
            <a:graphicFrameLocks noChangeAspect="1"/>
          </p:cNvGraphicFramePr>
          <p:nvPr/>
        </p:nvGraphicFramePr>
        <p:xfrm>
          <a:off x="2971800" y="5410200"/>
          <a:ext cx="506413" cy="247650"/>
        </p:xfrm>
        <a:graphic>
          <a:graphicData uri="http://schemas.openxmlformats.org/presentationml/2006/ole">
            <mc:AlternateContent xmlns:mc="http://schemas.openxmlformats.org/markup-compatibility/2006">
              <mc:Choice xmlns:v="urn:schemas-microsoft-com:vml" Requires="v">
                <p:oleObj spid="_x0000_s342014" name="Equation" r:id="rId31" imgW="317160" imgH="177480" progId="Equation.DSMT4">
                  <p:embed/>
                </p:oleObj>
              </mc:Choice>
              <mc:Fallback>
                <p:oleObj name="Equation" r:id="rId31" imgW="317160" imgH="177480" progId="Equation.DSMT4">
                  <p:embed/>
                  <p:pic>
                    <p:nvPicPr>
                      <p:cNvPr id="352281"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410200"/>
                        <a:ext cx="506413" cy="2476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2" name="Object 17"/>
          <p:cNvGraphicFramePr>
            <a:graphicFrameLocks noChangeAspect="1"/>
          </p:cNvGraphicFramePr>
          <p:nvPr/>
        </p:nvGraphicFramePr>
        <p:xfrm>
          <a:off x="3581400" y="5191125"/>
          <a:ext cx="538163" cy="665163"/>
        </p:xfrm>
        <a:graphic>
          <a:graphicData uri="http://schemas.openxmlformats.org/presentationml/2006/ole">
            <mc:AlternateContent xmlns:mc="http://schemas.openxmlformats.org/markup-compatibility/2006">
              <mc:Choice xmlns:v="urn:schemas-microsoft-com:vml" Requires="v">
                <p:oleObj spid="_x0000_s342015" name="Equation" r:id="rId32" imgW="279360" imgH="393480" progId="Equation.DSMT4">
                  <p:embed/>
                </p:oleObj>
              </mc:Choice>
              <mc:Fallback>
                <p:oleObj name="Equation" r:id="rId32" imgW="279360" imgH="393480" progId="Equation.DSMT4">
                  <p:embed/>
                  <p:pic>
                    <p:nvPicPr>
                      <p:cNvPr id="352282" name="Object 1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81400" y="5191125"/>
                        <a:ext cx="538163" cy="6651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3" name="Object 18"/>
          <p:cNvGraphicFramePr>
            <a:graphicFrameLocks noChangeAspect="1"/>
          </p:cNvGraphicFramePr>
          <p:nvPr/>
        </p:nvGraphicFramePr>
        <p:xfrm>
          <a:off x="4038600" y="5257800"/>
          <a:ext cx="1600200" cy="550863"/>
        </p:xfrm>
        <a:graphic>
          <a:graphicData uri="http://schemas.openxmlformats.org/presentationml/2006/ole">
            <mc:AlternateContent xmlns:mc="http://schemas.openxmlformats.org/markup-compatibility/2006">
              <mc:Choice xmlns:v="urn:schemas-microsoft-com:vml" Requires="v">
                <p:oleObj spid="_x0000_s367616" name="Equation" r:id="rId34" imgW="1002960" imgH="393480" progId="Equation.DSMT4">
                  <p:embed/>
                </p:oleObj>
              </mc:Choice>
              <mc:Fallback>
                <p:oleObj name="Equation" r:id="rId34" imgW="1002960" imgH="393480" progId="Equation.DSMT4">
                  <p:embed/>
                  <p:pic>
                    <p:nvPicPr>
                      <p:cNvPr id="352283" name="Object 1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038600" y="5257800"/>
                        <a:ext cx="1600200"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4" name="Object 19"/>
          <p:cNvGraphicFramePr>
            <a:graphicFrameLocks noChangeAspect="1"/>
          </p:cNvGraphicFramePr>
          <p:nvPr/>
        </p:nvGraphicFramePr>
        <p:xfrm>
          <a:off x="5181600" y="5824538"/>
          <a:ext cx="496888" cy="330200"/>
        </p:xfrm>
        <a:graphic>
          <a:graphicData uri="http://schemas.openxmlformats.org/presentationml/2006/ole">
            <mc:AlternateContent xmlns:mc="http://schemas.openxmlformats.org/markup-compatibility/2006">
              <mc:Choice xmlns:v="urn:schemas-microsoft-com:vml" Requires="v">
                <p:oleObj spid="_x0000_s367617" name="Equation" r:id="rId36" imgW="279360" imgH="190440" progId="Equation.DSMT4">
                  <p:embed/>
                </p:oleObj>
              </mc:Choice>
              <mc:Fallback>
                <p:oleObj name="Equation" r:id="rId36" imgW="279360" imgH="190440" progId="Equation.DSMT4">
                  <p:embed/>
                  <p:pic>
                    <p:nvPicPr>
                      <p:cNvPr id="352284" name="Object 1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181600" y="5824538"/>
                        <a:ext cx="496888" cy="330200"/>
                      </a:xfrm>
                      <a:prstGeom prst="rect">
                        <a:avLst/>
                      </a:prstGeom>
                      <a:solidFill>
                        <a:schemeClr val="bg1"/>
                      </a:solidFill>
                      <a:ln>
                        <a:noFill/>
                      </a:ln>
                      <a:effectLst/>
                      <a:extLs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2285" name="Object 20"/>
          <p:cNvGraphicFramePr>
            <a:graphicFrameLocks noChangeAspect="1"/>
          </p:cNvGraphicFramePr>
          <p:nvPr/>
        </p:nvGraphicFramePr>
        <p:xfrm>
          <a:off x="5715000" y="5716588"/>
          <a:ext cx="3325813" cy="684212"/>
        </p:xfrm>
        <a:graphic>
          <a:graphicData uri="http://schemas.openxmlformats.org/presentationml/2006/ole">
            <mc:AlternateContent xmlns:mc="http://schemas.openxmlformats.org/markup-compatibility/2006">
              <mc:Choice xmlns:v="urn:schemas-microsoft-com:vml" Requires="v">
                <p:oleObj spid="_x0000_s367618" name="Equation" r:id="rId38" imgW="1866600" imgH="393480" progId="Equation.DSMT4">
                  <p:embed/>
                </p:oleObj>
              </mc:Choice>
              <mc:Fallback>
                <p:oleObj name="Equation" r:id="rId38" imgW="1866600" imgH="393480" progId="Equation.DSMT4">
                  <p:embed/>
                  <p:pic>
                    <p:nvPicPr>
                      <p:cNvPr id="352285" name="Object 20"/>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15000" y="5716588"/>
                        <a:ext cx="3325813" cy="684212"/>
                      </a:xfrm>
                      <a:prstGeom prst="rect">
                        <a:avLst/>
                      </a:prstGeom>
                      <a:solidFill>
                        <a:schemeClr val="bg1"/>
                      </a:solidFill>
                      <a:ln>
                        <a:noFill/>
                      </a:ln>
                      <a:effectLst/>
                      <a:extLs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499971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Wednesday, April 7, 2021</a:t>
            </a:r>
          </a:p>
        </p:txBody>
      </p:sp>
      <p:sp>
        <p:nvSpPr>
          <p:cNvPr id="5" name="Footer Placeholder 4"/>
          <p:cNvSpPr>
            <a:spLocks noGrp="1"/>
          </p:cNvSpPr>
          <p:nvPr>
            <p:ph type="ftr" sz="quarter" idx="11"/>
          </p:nvPr>
        </p:nvSpPr>
        <p:spPr/>
        <p:txBody>
          <a:bodyPr/>
          <a:lstStyle/>
          <a:p>
            <a:pPr>
              <a:defRPr/>
            </a:pPr>
            <a:r>
              <a:rPr lang="nl-NL" dirty="0"/>
              <a:t>PHYS 1443-003, Spring 2021                    Dr. Jaehoon Yu</a:t>
            </a:r>
            <a:endParaRPr lang="en-US" dirty="0"/>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114300" y="533400"/>
            <a:ext cx="8915400" cy="5334000"/>
          </a:xfrm>
        </p:spPr>
        <p:txBody>
          <a:bodyPr/>
          <a:lstStyle/>
          <a:p>
            <a:pPr eaLnBrk="1" hangingPunct="1"/>
            <a:r>
              <a:rPr lang="en-US" sz="2800" dirty="0"/>
              <a:t> 2</a:t>
            </a:r>
            <a:r>
              <a:rPr lang="en-US" sz="2800" baseline="30000" dirty="0"/>
              <a:t>nd</a:t>
            </a:r>
            <a:r>
              <a:rPr lang="en-US" sz="2800" dirty="0"/>
              <a:t> non-comprehensive exam in class next Wednesday, Apr. 14</a:t>
            </a:r>
          </a:p>
          <a:p>
            <a:pPr lvl="1" eaLnBrk="1" hangingPunct="1"/>
            <a:r>
              <a:rPr lang="en-US" sz="2400" dirty="0"/>
              <a:t>Covers CH5.5 to what we finish coming Monday, Apr. 12</a:t>
            </a:r>
          </a:p>
          <a:p>
            <a:pPr lvl="1" eaLnBrk="1" hangingPunct="1">
              <a:spcBef>
                <a:spcPts val="200"/>
              </a:spcBef>
            </a:pPr>
            <a:r>
              <a:rPr lang="en-US" sz="2400" dirty="0"/>
              <a:t>Do NOT miss the exam.  You will get an F!</a:t>
            </a:r>
          </a:p>
          <a:p>
            <a:pPr lvl="1" eaLnBrk="1" hangingPunct="1">
              <a:spcBef>
                <a:spcPts val="200"/>
              </a:spcBef>
            </a:pPr>
            <a:r>
              <a:rPr lang="en-US" sz="2400" dirty="0"/>
              <a:t>BYOF: You may bring one 8.5x11.5 sheet (front and back) of </a:t>
            </a:r>
            <a:r>
              <a:rPr lang="en-US" sz="2400" b="1" u="sng" dirty="0">
                <a:solidFill>
                  <a:srgbClr val="FF0000"/>
                </a:solidFill>
              </a:rPr>
              <a:t>handwritten</a:t>
            </a:r>
            <a:r>
              <a:rPr lang="en-US" sz="2400" dirty="0"/>
              <a:t> formulae and values of constants for the test</a:t>
            </a:r>
          </a:p>
          <a:p>
            <a:pPr lvl="1" eaLnBrk="1" hangingPunct="1">
              <a:spcBef>
                <a:spcPts val="200"/>
              </a:spcBef>
            </a:pPr>
            <a:r>
              <a:rPr lang="en-US" sz="2400" dirty="0"/>
              <a:t>No derivations, word definitions, setups or solutions of any problems, figures, pictures, diagrams or arrows, </a:t>
            </a:r>
            <a:r>
              <a:rPr lang="en-US" sz="2400" dirty="0" err="1"/>
              <a:t>etc</a:t>
            </a:r>
            <a:r>
              <a:rPr lang="en-US" sz="2400" dirty="0"/>
              <a:t>!</a:t>
            </a:r>
          </a:p>
          <a:p>
            <a:pPr lvl="1" eaLnBrk="1" hangingPunct="1">
              <a:spcBef>
                <a:spcPts val="200"/>
              </a:spcBef>
            </a:pPr>
            <a:r>
              <a:rPr lang="en-US" sz="2400" dirty="0"/>
              <a:t>Must email me the photos of front and back of the formula sheet, including the blank at </a:t>
            </a:r>
            <a:r>
              <a:rPr lang="en-US" sz="2400" dirty="0">
                <a:hlinkClick r:id="rId2"/>
              </a:rPr>
              <a:t>jaehoonyu@uta.edu</a:t>
            </a:r>
            <a:r>
              <a:rPr lang="en-US" sz="2400" dirty="0"/>
              <a:t> no later than </a:t>
            </a:r>
            <a:r>
              <a:rPr lang="en-US" sz="2400" b="1" u="sng" dirty="0">
                <a:solidFill>
                  <a:srgbClr val="C00000"/>
                </a:solidFill>
              </a:rPr>
              <a:t>12:00pm the day of the test</a:t>
            </a:r>
          </a:p>
          <a:p>
            <a:pPr lvl="2" eaLnBrk="1" hangingPunct="1">
              <a:spcBef>
                <a:spcPts val="200"/>
              </a:spcBef>
            </a:pPr>
            <a:r>
              <a:rPr lang="en-US" sz="2000" dirty="0"/>
              <a:t>The subject of the email should be the same as your file name</a:t>
            </a:r>
          </a:p>
          <a:p>
            <a:pPr lvl="2" eaLnBrk="1" hangingPunct="1">
              <a:spcBef>
                <a:spcPts val="200"/>
              </a:spcBef>
            </a:pPr>
            <a:r>
              <a:rPr lang="en-US" sz="2000" dirty="0"/>
              <a:t>File name must be FS-E3-LastName-FirstName-SP21.pdf</a:t>
            </a:r>
          </a:p>
          <a:p>
            <a:pPr lvl="2" eaLnBrk="1" hangingPunct="1">
              <a:spcBef>
                <a:spcPts val="200"/>
              </a:spcBef>
            </a:pPr>
            <a:r>
              <a:rPr lang="en-US" sz="2000" dirty="0"/>
              <a:t>Once submitted, you cannot change, unless I ask you to delete part of the sheet!</a:t>
            </a:r>
          </a:p>
        </p:txBody>
      </p:sp>
    </p:spTree>
    <p:extLst>
      <p:ext uri="{BB962C8B-B14F-4D97-AF65-F5344CB8AC3E}">
        <p14:creationId xmlns:p14="http://schemas.microsoft.com/office/powerpoint/2010/main" val="317743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April 7, 2021</a:t>
            </a:r>
          </a:p>
        </p:txBody>
      </p:sp>
      <p:sp>
        <p:nvSpPr>
          <p:cNvPr id="5" name="Footer Placeholder 4"/>
          <p:cNvSpPr>
            <a:spLocks noGrp="1"/>
          </p:cNvSpPr>
          <p:nvPr>
            <p:ph type="ftr" sz="quarter" idx="11"/>
          </p:nvPr>
        </p:nvSpPr>
        <p:spPr/>
        <p:txBody>
          <a:bodyPr/>
          <a:lstStyle/>
          <a:p>
            <a:r>
              <a:rPr lang="en-US"/>
              <a:t>PHYS 1443-003, Spring 2021                    Dr. Jaehoon Yu</a:t>
            </a:r>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304800" y="76200"/>
            <a:ext cx="8610600" cy="609600"/>
          </a:xfrm>
        </p:spPr>
        <p:txBody>
          <a:bodyPr/>
          <a:lstStyle/>
          <a:p>
            <a:r>
              <a:rPr lang="en-US" dirty="0"/>
              <a:t>Special Project #6: Electric Power Usage</a:t>
            </a:r>
          </a:p>
        </p:txBody>
      </p:sp>
      <p:sp>
        <p:nvSpPr>
          <p:cNvPr id="111619" name="Rectangle 3"/>
          <p:cNvSpPr>
            <a:spLocks noGrp="1" noChangeArrowheads="1"/>
          </p:cNvSpPr>
          <p:nvPr>
            <p:ph type="body" idx="1"/>
          </p:nvPr>
        </p:nvSpPr>
        <p:spPr>
          <a:xfrm>
            <a:off x="152400" y="685800"/>
            <a:ext cx="8839200" cy="5410200"/>
          </a:xfrm>
        </p:spPr>
        <p:txBody>
          <a:bodyPr/>
          <a:lstStyle/>
          <a:p>
            <a:r>
              <a:rPr lang="en-US" sz="2000" dirty="0"/>
              <a:t>Make a list of the power consumption of all electric and electronic devices at your home and compile them in a table. (10 points total for the first 10 items and 0.5 points each additional item.)</a:t>
            </a:r>
          </a:p>
          <a:p>
            <a:pPr lvl="1"/>
            <a:r>
              <a:rPr lang="en-US" sz="2000" dirty="0"/>
              <a:t>Similar electric/electronic devices count as one item.</a:t>
            </a:r>
          </a:p>
          <a:p>
            <a:pPr lvl="2"/>
            <a:r>
              <a:rPr lang="en-US" sz="1600" dirty="0"/>
              <a:t>All light bulbs make up one item, computers another, refrigerators, TVs, dryers (hair and clothes), electric cooktops, heaters, microwave ovens, electric ovens, dishwashers, etc.  </a:t>
            </a:r>
          </a:p>
          <a:p>
            <a:pPr lvl="2"/>
            <a:r>
              <a:rPr lang="en-US" sz="1600" dirty="0"/>
              <a:t>All you have to do is to count add all wattages of the light bulbs together as the power of the item</a:t>
            </a:r>
            <a:endParaRPr lang="en-US" dirty="0"/>
          </a:p>
          <a:p>
            <a:r>
              <a:rPr lang="en-US" sz="2000" dirty="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000" dirty="0"/>
              <a:t>Estimate the the total amount of energy in Joules and the total electricity cost per day, per month and per year for your home.  (8 points)</a:t>
            </a:r>
          </a:p>
          <a:p>
            <a:r>
              <a:rPr lang="en-US" sz="2000" dirty="0"/>
              <a:t>Due: Beginning of the class, 2:30pm, Monday, Apr. 19</a:t>
            </a:r>
          </a:p>
          <a:p>
            <a:pPr lvl="1"/>
            <a:r>
              <a:rPr lang="en-US" sz="1800" dirty="0"/>
              <a:t>Scan all pages of your special project into the pdf format</a:t>
            </a:r>
          </a:p>
          <a:p>
            <a:pPr lvl="1"/>
            <a:r>
              <a:rPr lang="en-US" sz="1800" dirty="0"/>
              <a:t>Save all pages into one file with the filename SP6-YourLastName-YourFirstName.pdf</a:t>
            </a:r>
          </a:p>
          <a:p>
            <a:pPr lvl="1"/>
            <a:r>
              <a:rPr lang="en-US" sz="1800" dirty="0"/>
              <a:t>Submit on CANVAS</a:t>
            </a:r>
          </a:p>
        </p:txBody>
      </p:sp>
    </p:spTree>
    <p:extLst>
      <p:ext uri="{BB962C8B-B14F-4D97-AF65-F5344CB8AC3E}">
        <p14:creationId xmlns:p14="http://schemas.microsoft.com/office/powerpoint/2010/main" val="209818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1CD67-20EB-0049-9442-2C0F77E19E12}"/>
              </a:ext>
            </a:extLst>
          </p:cNvPr>
          <p:cNvSpPr>
            <a:spLocks noGrp="1"/>
          </p:cNvSpPr>
          <p:nvPr>
            <p:ph type="dt" sz="half" idx="10"/>
          </p:nvPr>
        </p:nvSpPr>
        <p:spPr/>
        <p:txBody>
          <a:bodyPr/>
          <a:lstStyle/>
          <a:p>
            <a:pPr>
              <a:defRPr/>
            </a:pPr>
            <a:r>
              <a:rPr lang="en-US"/>
              <a:t>Wednesday, April 7, 2021</a:t>
            </a:r>
          </a:p>
        </p:txBody>
      </p:sp>
      <p:sp>
        <p:nvSpPr>
          <p:cNvPr id="3" name="Footer Placeholder 2">
            <a:extLst>
              <a:ext uri="{FF2B5EF4-FFF2-40B4-BE49-F238E27FC236}">
                <a16:creationId xmlns:a16="http://schemas.microsoft.com/office/drawing/2014/main" id="{5B146B24-B3ED-F14F-8580-B61B5BB950BF}"/>
              </a:ext>
            </a:extLst>
          </p:cNvPr>
          <p:cNvSpPr>
            <a:spLocks noGrp="1"/>
          </p:cNvSpPr>
          <p:nvPr>
            <p:ph type="ftr" sz="quarter" idx="11"/>
          </p:nvPr>
        </p:nvSpPr>
        <p:spPr/>
        <p:txBody>
          <a:bodyPr/>
          <a:lstStyle/>
          <a:p>
            <a:pPr>
              <a:defRPr/>
            </a:pPr>
            <a:r>
              <a:rPr lang="en-US"/>
              <a:t>PHYS 1443-003, Spring 2021                    Dr. Jaehoon Yu</a:t>
            </a:r>
          </a:p>
        </p:txBody>
      </p:sp>
      <p:sp>
        <p:nvSpPr>
          <p:cNvPr id="4" name="Slide Number Placeholder 3">
            <a:extLst>
              <a:ext uri="{FF2B5EF4-FFF2-40B4-BE49-F238E27FC236}">
                <a16:creationId xmlns:a16="http://schemas.microsoft.com/office/drawing/2014/main" id="{BB6BB679-9464-6342-B665-34933D4E0913}"/>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7" name="Picture 6">
            <a:extLst>
              <a:ext uri="{FF2B5EF4-FFF2-40B4-BE49-F238E27FC236}">
                <a16:creationId xmlns:a16="http://schemas.microsoft.com/office/drawing/2014/main" id="{37570D97-35D3-694E-8F89-38AD08BC9216}"/>
              </a:ext>
            </a:extLst>
          </p:cNvPr>
          <p:cNvPicPr>
            <a:picLocks noChangeAspect="1"/>
          </p:cNvPicPr>
          <p:nvPr/>
        </p:nvPicPr>
        <p:blipFill>
          <a:blip r:embed="rId3"/>
          <a:stretch>
            <a:fillRect/>
          </a:stretch>
        </p:blipFill>
        <p:spPr>
          <a:xfrm>
            <a:off x="-228600" y="0"/>
            <a:ext cx="9601200" cy="6858000"/>
          </a:xfrm>
          <a:prstGeom prst="rect">
            <a:avLst/>
          </a:prstGeom>
        </p:spPr>
      </p:pic>
    </p:spTree>
    <p:extLst>
      <p:ext uri="{BB962C8B-B14F-4D97-AF65-F5344CB8AC3E}">
        <p14:creationId xmlns:p14="http://schemas.microsoft.com/office/powerpoint/2010/main" val="68387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2663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663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7F758E-8F60-2140-972C-9D3CAF34BF5E}"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348162" name="Rectangle 2"/>
          <p:cNvSpPr>
            <a:spLocks noChangeArrowheads="1"/>
          </p:cNvSpPr>
          <p:nvPr/>
        </p:nvSpPr>
        <p:spPr bwMode="auto">
          <a:xfrm>
            <a:off x="5638800" y="1447800"/>
            <a:ext cx="3124200" cy="6096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sp>
        <p:nvSpPr>
          <p:cNvPr id="26638" name="Rectangle 3"/>
          <p:cNvSpPr>
            <a:spLocks noGrp="1" noChangeArrowheads="1"/>
          </p:cNvSpPr>
          <p:nvPr>
            <p:ph type="title"/>
          </p:nvPr>
        </p:nvSpPr>
        <p:spPr>
          <a:xfrm>
            <a:off x="647700" y="114654"/>
            <a:ext cx="7848600" cy="914400"/>
          </a:xfrm>
        </p:spPr>
        <p:txBody>
          <a:bodyPr/>
          <a:lstStyle/>
          <a:p>
            <a:r>
              <a:rPr lang="en-US" sz="3600" dirty="0">
                <a:latin typeface="Arial Narrow" charset="0"/>
                <a:ea typeface="ＭＳ Ｐゴシック" charset="0"/>
                <a:cs typeface="ＭＳ Ｐゴシック" charset="0"/>
              </a:rPr>
              <a:t>More on Conservation of Linear Momentum in a Two Body System</a:t>
            </a:r>
          </a:p>
        </p:txBody>
      </p:sp>
      <p:sp>
        <p:nvSpPr>
          <p:cNvPr id="348164" name="Text Box 4"/>
          <p:cNvSpPr txBox="1">
            <a:spLocks noChangeArrowheads="1"/>
          </p:cNvSpPr>
          <p:nvPr/>
        </p:nvSpPr>
        <p:spPr bwMode="auto">
          <a:xfrm>
            <a:off x="609600" y="2362200"/>
            <a:ext cx="2514600" cy="455613"/>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does this mean?</a:t>
            </a:r>
          </a:p>
        </p:txBody>
      </p:sp>
      <p:sp>
        <p:nvSpPr>
          <p:cNvPr id="348165" name="Text Box 5"/>
          <p:cNvSpPr txBox="1">
            <a:spLocks noChangeArrowheads="1"/>
          </p:cNvSpPr>
          <p:nvPr/>
        </p:nvSpPr>
        <p:spPr bwMode="auto">
          <a:xfrm>
            <a:off x="3352800" y="2286000"/>
            <a:ext cx="5334000" cy="1096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As in the case of energy conservation, this means that the total vector sum of all momenta in the system is the same before and after any interactions</a:t>
            </a:r>
          </a:p>
        </p:txBody>
      </p:sp>
      <p:sp>
        <p:nvSpPr>
          <p:cNvPr id="348166" name="Text Box 6"/>
          <p:cNvSpPr txBox="1">
            <a:spLocks noChangeArrowheads="1"/>
          </p:cNvSpPr>
          <p:nvPr/>
        </p:nvSpPr>
        <p:spPr bwMode="auto">
          <a:xfrm>
            <a:off x="457200" y="3506788"/>
            <a:ext cx="5029200" cy="455612"/>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Mathematically this statement can be written as </a:t>
            </a:r>
          </a:p>
        </p:txBody>
      </p:sp>
      <p:sp>
        <p:nvSpPr>
          <p:cNvPr id="348167" name="Text Box 7"/>
          <p:cNvSpPr txBox="1">
            <a:spLocks noChangeArrowheads="1"/>
          </p:cNvSpPr>
          <p:nvPr/>
        </p:nvSpPr>
        <p:spPr bwMode="auto">
          <a:xfrm>
            <a:off x="4343400" y="4953000"/>
            <a:ext cx="4495800" cy="1125538"/>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Whenever two or more particles in an </a:t>
            </a:r>
            <a:r>
              <a:rPr lang="en-US" sz="2200" b="1" u="sng">
                <a:solidFill>
                  <a:srgbClr val="FF0000"/>
                </a:solidFill>
                <a:latin typeface="Monotype Corsiva" charset="0"/>
              </a:rPr>
              <a:t>isolated system</a:t>
            </a:r>
            <a:r>
              <a:rPr lang="en-US" sz="2200">
                <a:solidFill>
                  <a:srgbClr val="FF0000"/>
                </a:solidFill>
                <a:latin typeface="Monotype Corsiva" charset="0"/>
              </a:rPr>
              <a:t> interact, the total momentum of the system remains constant.</a:t>
            </a:r>
          </a:p>
        </p:txBody>
      </p:sp>
      <p:graphicFrame>
        <p:nvGraphicFramePr>
          <p:cNvPr id="348168" name="Object 2"/>
          <p:cNvGraphicFramePr>
            <a:graphicFrameLocks noChangeAspect="1"/>
          </p:cNvGraphicFramePr>
          <p:nvPr/>
        </p:nvGraphicFramePr>
        <p:xfrm>
          <a:off x="5638800" y="1397000"/>
          <a:ext cx="1028700" cy="688975"/>
        </p:xfrm>
        <a:graphic>
          <a:graphicData uri="http://schemas.openxmlformats.org/presentationml/2006/ole">
            <mc:AlternateContent xmlns:mc="http://schemas.openxmlformats.org/markup-compatibility/2006">
              <mc:Choice xmlns:v="urn:schemas-microsoft-com:vml" Requires="v">
                <p:oleObj spid="_x0000_s366593" name="Equation" r:id="rId3" imgW="444500" imgH="304800" progId="Equation.DSMT4">
                  <p:embed/>
                </p:oleObj>
              </mc:Choice>
              <mc:Fallback>
                <p:oleObj name="Equation" r:id="rId3" imgW="444500" imgH="304800" progId="Equation.DSMT4">
                  <p:embed/>
                  <p:pic>
                    <p:nvPicPr>
                      <p:cNvPr id="34816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97000"/>
                        <a:ext cx="1028700" cy="68897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8169" name="Text Box 9"/>
          <p:cNvSpPr txBox="1">
            <a:spLocks noChangeArrowheads="1"/>
          </p:cNvSpPr>
          <p:nvPr/>
        </p:nvSpPr>
        <p:spPr bwMode="auto">
          <a:xfrm>
            <a:off x="533400" y="1219200"/>
            <a:ext cx="4953000" cy="1035050"/>
          </a:xfrm>
          <a:prstGeom prst="rect">
            <a:avLst/>
          </a:prstGeom>
          <a:solidFill>
            <a:srgbClr val="FFFF99"/>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In the previous class, we’ve learned that the total momentum of the system is conserved if no external forces are exerted on the system.</a:t>
            </a:r>
          </a:p>
        </p:txBody>
      </p:sp>
      <p:graphicFrame>
        <p:nvGraphicFramePr>
          <p:cNvPr id="348170" name="Object 3"/>
          <p:cNvGraphicFramePr>
            <a:graphicFrameLocks noChangeAspect="1"/>
          </p:cNvGraphicFramePr>
          <p:nvPr/>
        </p:nvGraphicFramePr>
        <p:xfrm>
          <a:off x="5637213" y="3481388"/>
          <a:ext cx="1441450" cy="504825"/>
        </p:xfrm>
        <a:graphic>
          <a:graphicData uri="http://schemas.openxmlformats.org/presentationml/2006/ole">
            <mc:AlternateContent xmlns:mc="http://schemas.openxmlformats.org/markup-compatibility/2006">
              <mc:Choice xmlns:v="urn:schemas-microsoft-com:vml" Requires="v">
                <p:oleObj spid="_x0000_s366594" name="Equation" r:id="rId5" imgW="673100" imgH="241300" progId="Equation.DSMT4">
                  <p:embed/>
                </p:oleObj>
              </mc:Choice>
              <mc:Fallback>
                <p:oleObj name="Equation" r:id="rId5" imgW="673100" imgH="241300" progId="Equation.DSMT4">
                  <p:embed/>
                  <p:pic>
                    <p:nvPicPr>
                      <p:cNvPr id="34817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213" y="3481388"/>
                        <a:ext cx="1441450" cy="50482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8171" name="Text Box 11"/>
          <p:cNvSpPr txBox="1">
            <a:spLocks noChangeArrowheads="1"/>
          </p:cNvSpPr>
          <p:nvPr/>
        </p:nvSpPr>
        <p:spPr bwMode="auto">
          <a:xfrm>
            <a:off x="381000" y="4953000"/>
            <a:ext cx="3810000" cy="1125538"/>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This can be generalized into conservation of linear momentum in many particle systems.</a:t>
            </a:r>
          </a:p>
        </p:txBody>
      </p:sp>
      <p:graphicFrame>
        <p:nvGraphicFramePr>
          <p:cNvPr id="348172" name="Object 4"/>
          <p:cNvGraphicFramePr>
            <a:graphicFrameLocks noChangeAspect="1"/>
          </p:cNvGraphicFramePr>
          <p:nvPr/>
        </p:nvGraphicFramePr>
        <p:xfrm>
          <a:off x="1219200" y="4114800"/>
          <a:ext cx="2117725" cy="685800"/>
        </p:xfrm>
        <a:graphic>
          <a:graphicData uri="http://schemas.openxmlformats.org/presentationml/2006/ole">
            <mc:AlternateContent xmlns:mc="http://schemas.openxmlformats.org/markup-compatibility/2006">
              <mc:Choice xmlns:v="urn:schemas-microsoft-com:vml" Requires="v">
                <p:oleObj spid="_x0000_s366595" name="Equation" r:id="rId7" imgW="990360" imgH="355320" progId="Equation.3">
                  <p:embed/>
                </p:oleObj>
              </mc:Choice>
              <mc:Fallback>
                <p:oleObj name="Equation" r:id="rId7" imgW="990360" imgH="355320" progId="Equation.3">
                  <p:embed/>
                  <p:pic>
                    <p:nvPicPr>
                      <p:cNvPr id="34817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114800"/>
                        <a:ext cx="2117725" cy="6858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3" name="Object 5"/>
          <p:cNvGraphicFramePr>
            <a:graphicFrameLocks noChangeAspect="1"/>
          </p:cNvGraphicFramePr>
          <p:nvPr/>
        </p:nvGraphicFramePr>
        <p:xfrm>
          <a:off x="3605213" y="4114800"/>
          <a:ext cx="2146300" cy="685800"/>
        </p:xfrm>
        <a:graphic>
          <a:graphicData uri="http://schemas.openxmlformats.org/presentationml/2006/ole">
            <mc:AlternateContent xmlns:mc="http://schemas.openxmlformats.org/markup-compatibility/2006">
              <mc:Choice xmlns:v="urn:schemas-microsoft-com:vml" Requires="v">
                <p:oleObj spid="_x0000_s366596" name="Equation" r:id="rId9" imgW="1002960" imgH="355320" progId="Equation.3">
                  <p:embed/>
                </p:oleObj>
              </mc:Choice>
              <mc:Fallback>
                <p:oleObj name="Equation" r:id="rId9" imgW="1002960" imgH="355320" progId="Equation.3">
                  <p:embed/>
                  <p:pic>
                    <p:nvPicPr>
                      <p:cNvPr id="348173"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213" y="4114800"/>
                        <a:ext cx="2146300" cy="6858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4" name="Object 6"/>
          <p:cNvGraphicFramePr>
            <a:graphicFrameLocks noChangeAspect="1"/>
          </p:cNvGraphicFramePr>
          <p:nvPr/>
        </p:nvGraphicFramePr>
        <p:xfrm>
          <a:off x="6019800" y="4114800"/>
          <a:ext cx="2090738" cy="685800"/>
        </p:xfrm>
        <a:graphic>
          <a:graphicData uri="http://schemas.openxmlformats.org/presentationml/2006/ole">
            <mc:AlternateContent xmlns:mc="http://schemas.openxmlformats.org/markup-compatibility/2006">
              <mc:Choice xmlns:v="urn:schemas-microsoft-com:vml" Requires="v">
                <p:oleObj spid="_x0000_s366597" name="Equation" r:id="rId11" imgW="977760" imgH="355320" progId="Equation.3">
                  <p:embed/>
                </p:oleObj>
              </mc:Choice>
              <mc:Fallback>
                <p:oleObj name="Equation" r:id="rId11" imgW="977760" imgH="355320" progId="Equation.3">
                  <p:embed/>
                  <p:pic>
                    <p:nvPicPr>
                      <p:cNvPr id="348174"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4114800"/>
                        <a:ext cx="2090738" cy="6858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5" name="Object 7"/>
          <p:cNvGraphicFramePr>
            <a:graphicFrameLocks noChangeAspect="1"/>
          </p:cNvGraphicFramePr>
          <p:nvPr/>
        </p:nvGraphicFramePr>
        <p:xfrm>
          <a:off x="7064375" y="3478213"/>
          <a:ext cx="1303338" cy="558800"/>
        </p:xfrm>
        <a:graphic>
          <a:graphicData uri="http://schemas.openxmlformats.org/presentationml/2006/ole">
            <mc:AlternateContent xmlns:mc="http://schemas.openxmlformats.org/markup-compatibility/2006">
              <mc:Choice xmlns:v="urn:schemas-microsoft-com:vml" Requires="v">
                <p:oleObj spid="_x0000_s366598" name="Equation" r:id="rId13" imgW="609600" imgH="266700" progId="Equation.DSMT4">
                  <p:embed/>
                </p:oleObj>
              </mc:Choice>
              <mc:Fallback>
                <p:oleObj name="Equation" r:id="rId13" imgW="609600" imgH="266700" progId="Equation.DSMT4">
                  <p:embed/>
                  <p:pic>
                    <p:nvPicPr>
                      <p:cNvPr id="348175"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64375" y="3478213"/>
                        <a:ext cx="1303338" cy="5588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6" name="Object 8"/>
          <p:cNvGraphicFramePr>
            <a:graphicFrameLocks noChangeAspect="1"/>
          </p:cNvGraphicFramePr>
          <p:nvPr>
            <p:extLst>
              <p:ext uri="{D42A27DB-BD31-4B8C-83A1-F6EECF244321}">
                <p14:modId xmlns:p14="http://schemas.microsoft.com/office/powerpoint/2010/main" val="2753341726"/>
              </p:ext>
            </p:extLst>
          </p:nvPr>
        </p:nvGraphicFramePr>
        <p:xfrm>
          <a:off x="6580533" y="1371600"/>
          <a:ext cx="1438275" cy="660400"/>
        </p:xfrm>
        <a:graphic>
          <a:graphicData uri="http://schemas.openxmlformats.org/presentationml/2006/ole">
            <mc:AlternateContent xmlns:mc="http://schemas.openxmlformats.org/markup-compatibility/2006">
              <mc:Choice xmlns:v="urn:schemas-microsoft-com:vml" Requires="v">
                <p:oleObj spid="_x0000_s366599" name="Equation" r:id="rId15" imgW="622300" imgH="292100" progId="Equation.DSMT4">
                  <p:embed/>
                </p:oleObj>
              </mc:Choice>
              <mc:Fallback>
                <p:oleObj name="Equation" r:id="rId15" imgW="622300" imgH="292100" progId="Equation.DSMT4">
                  <p:embed/>
                  <p:pic>
                    <p:nvPicPr>
                      <p:cNvPr id="348176"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80533" y="1371600"/>
                        <a:ext cx="1438275" cy="660400"/>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8177" name="Object 9"/>
          <p:cNvGraphicFramePr>
            <a:graphicFrameLocks noChangeAspect="1"/>
          </p:cNvGraphicFramePr>
          <p:nvPr/>
        </p:nvGraphicFramePr>
        <p:xfrm>
          <a:off x="7939088" y="1614488"/>
          <a:ext cx="850900" cy="315912"/>
        </p:xfrm>
        <a:graphic>
          <a:graphicData uri="http://schemas.openxmlformats.org/presentationml/2006/ole">
            <mc:AlternateContent xmlns:mc="http://schemas.openxmlformats.org/markup-compatibility/2006">
              <mc:Choice xmlns:v="urn:schemas-microsoft-com:vml" Requires="v">
                <p:oleObj spid="_x0000_s366600" name="Equation" r:id="rId17" imgW="368300" imgH="139700" progId="Equation.DSMT4">
                  <p:embed/>
                </p:oleObj>
              </mc:Choice>
              <mc:Fallback>
                <p:oleObj name="Equation" r:id="rId17" imgW="368300" imgH="139700" progId="Equation.DSMT4">
                  <p:embed/>
                  <p:pic>
                    <p:nvPicPr>
                      <p:cNvPr id="348177"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39088" y="1614488"/>
                        <a:ext cx="850900" cy="315912"/>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1" name="Text Box 14">
            <a:extLst>
              <a:ext uri="{FF2B5EF4-FFF2-40B4-BE49-F238E27FC236}">
                <a16:creationId xmlns:a16="http://schemas.microsoft.com/office/drawing/2014/main" id="{706B45B2-4F48-8544-9259-022C57A82688}"/>
              </a:ext>
            </a:extLst>
          </p:cNvPr>
          <p:cNvSpPr txBox="1">
            <a:spLocks noChangeArrowheads="1"/>
          </p:cNvSpPr>
          <p:nvPr/>
        </p:nvSpPr>
        <p:spPr bwMode="auto">
          <a:xfrm>
            <a:off x="6016693" y="2044461"/>
            <a:ext cx="20021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Arial Narrow" charset="0"/>
              </a:rPr>
              <a:t>Kind/unit? (</a:t>
            </a:r>
            <a:r>
              <a:rPr lang="en-US" sz="1800" dirty="0">
                <a:solidFill>
                  <a:srgbClr val="CC00CC"/>
                </a:solidFill>
                <a:latin typeface="Arial Narrow" charset="0"/>
              </a:rPr>
              <a:t>poll 6, 3</a:t>
            </a:r>
            <a:r>
              <a:rPr lang="en-US" sz="1800" dirty="0">
                <a:solidFill>
                  <a:srgbClr val="FF0000"/>
                </a:solidFill>
                <a:latin typeface="Arial Narrow" charset="0"/>
              </a:rPr>
              <a:t>)</a:t>
            </a:r>
          </a:p>
        </p:txBody>
      </p:sp>
    </p:spTree>
    <p:extLst>
      <p:ext uri="{BB962C8B-B14F-4D97-AF65-F5344CB8AC3E}">
        <p14:creationId xmlns:p14="http://schemas.microsoft.com/office/powerpoint/2010/main" val="5542487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2765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765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7EFD1A2-6519-5443-9072-196A325C78C3}"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7659" name="Rectangle 2"/>
          <p:cNvSpPr>
            <a:spLocks noGrp="1" noChangeArrowheads="1"/>
          </p:cNvSpPr>
          <p:nvPr>
            <p:ph type="title"/>
          </p:nvPr>
        </p:nvSpPr>
        <p:spPr>
          <a:xfrm>
            <a:off x="685800" y="0"/>
            <a:ext cx="7772400" cy="990600"/>
          </a:xfrm>
        </p:spPr>
        <p:txBody>
          <a:bodyPr/>
          <a:lstStyle/>
          <a:p>
            <a:r>
              <a:rPr lang="en-US">
                <a:latin typeface="Arial Narrow" charset="0"/>
                <a:ea typeface="ＭＳ Ｐゴシック" charset="0"/>
                <a:cs typeface="ＭＳ Ｐゴシック" charset="0"/>
              </a:rPr>
              <a:t>Linear Momentum Conservation</a:t>
            </a:r>
          </a:p>
        </p:txBody>
      </p:sp>
      <p:pic>
        <p:nvPicPr>
          <p:cNvPr id="347139" name="Picture 3" descr="FG09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01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47140" name="Object 2"/>
          <p:cNvGraphicFramePr>
            <a:graphicFrameLocks noChangeAspect="1"/>
          </p:cNvGraphicFramePr>
          <p:nvPr/>
        </p:nvGraphicFramePr>
        <p:xfrm>
          <a:off x="5422900" y="2325688"/>
          <a:ext cx="1412875" cy="504825"/>
        </p:xfrm>
        <a:graphic>
          <a:graphicData uri="http://schemas.openxmlformats.org/presentationml/2006/ole">
            <mc:AlternateContent xmlns:mc="http://schemas.openxmlformats.org/markup-compatibility/2006">
              <mc:Choice xmlns:v="urn:schemas-microsoft-com:vml" Requires="v">
                <p:oleObj spid="_x0000_s310017" name="Equation" r:id="rId4" imgW="660400" imgH="241300" progId="Equation.DSMT4">
                  <p:embed/>
                </p:oleObj>
              </mc:Choice>
              <mc:Fallback>
                <p:oleObj name="Equation" r:id="rId4" imgW="660400" imgH="241300" progId="Equation.DSMT4">
                  <p:embed/>
                  <p:pic>
                    <p:nvPicPr>
                      <p:cNvPr id="347140" name="Object 2"/>
                      <p:cNvPicPr>
                        <a:picLocks noChangeAspect="1" noChangeArrowheads="1"/>
                      </p:cNvPicPr>
                      <p:nvPr/>
                    </p:nvPicPr>
                    <p:blipFill>
                      <a:blip r:embed="rId5"/>
                      <a:srcRect/>
                      <a:stretch>
                        <a:fillRect/>
                      </a:stretch>
                    </p:blipFill>
                    <p:spPr bwMode="auto">
                      <a:xfrm>
                        <a:off x="5422900" y="2325688"/>
                        <a:ext cx="1412875" cy="50482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1" name="Object 3"/>
          <p:cNvGraphicFramePr>
            <a:graphicFrameLocks noChangeAspect="1"/>
          </p:cNvGraphicFramePr>
          <p:nvPr/>
        </p:nvGraphicFramePr>
        <p:xfrm>
          <a:off x="5270500" y="5373688"/>
          <a:ext cx="1576388" cy="555625"/>
        </p:xfrm>
        <a:graphic>
          <a:graphicData uri="http://schemas.openxmlformats.org/presentationml/2006/ole">
            <mc:AlternateContent xmlns:mc="http://schemas.openxmlformats.org/markup-compatibility/2006">
              <mc:Choice xmlns:v="urn:schemas-microsoft-com:vml" Requires="v">
                <p:oleObj spid="_x0000_s310018" name="Equation" r:id="rId6" imgW="736600" imgH="266700" progId="Equation.DSMT4">
                  <p:embed/>
                </p:oleObj>
              </mc:Choice>
              <mc:Fallback>
                <p:oleObj name="Equation" r:id="rId6" imgW="736600" imgH="266700" progId="Equation.DSMT4">
                  <p:embed/>
                  <p:pic>
                    <p:nvPicPr>
                      <p:cNvPr id="347141" name="Object 3"/>
                      <p:cNvPicPr>
                        <a:picLocks noChangeAspect="1" noChangeArrowheads="1"/>
                      </p:cNvPicPr>
                      <p:nvPr/>
                    </p:nvPicPr>
                    <p:blipFill>
                      <a:blip r:embed="rId7"/>
                      <a:srcRect/>
                      <a:stretch>
                        <a:fillRect/>
                      </a:stretch>
                    </p:blipFill>
                    <p:spPr bwMode="auto">
                      <a:xfrm>
                        <a:off x="5270500" y="5373688"/>
                        <a:ext cx="1576388" cy="55562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2" name="Object 4"/>
          <p:cNvGraphicFramePr>
            <a:graphicFrameLocks noChangeAspect="1"/>
          </p:cNvGraphicFramePr>
          <p:nvPr/>
        </p:nvGraphicFramePr>
        <p:xfrm>
          <a:off x="6899275" y="2312988"/>
          <a:ext cx="1520825" cy="504825"/>
        </p:xfrm>
        <a:graphic>
          <a:graphicData uri="http://schemas.openxmlformats.org/presentationml/2006/ole">
            <mc:AlternateContent xmlns:mc="http://schemas.openxmlformats.org/markup-compatibility/2006">
              <mc:Choice xmlns:v="urn:schemas-microsoft-com:vml" Requires="v">
                <p:oleObj spid="_x0000_s310019" name="Equation" r:id="rId8" imgW="711200" imgH="241300" progId="Equation.DSMT4">
                  <p:embed/>
                </p:oleObj>
              </mc:Choice>
              <mc:Fallback>
                <p:oleObj name="Equation" r:id="rId8" imgW="711200" imgH="241300" progId="Equation.DSMT4">
                  <p:embed/>
                  <p:pic>
                    <p:nvPicPr>
                      <p:cNvPr id="347142" name="Object 4"/>
                      <p:cNvPicPr>
                        <a:picLocks noChangeAspect="1" noChangeArrowheads="1"/>
                      </p:cNvPicPr>
                      <p:nvPr/>
                    </p:nvPicPr>
                    <p:blipFill>
                      <a:blip r:embed="rId9"/>
                      <a:srcRect/>
                      <a:stretch>
                        <a:fillRect/>
                      </a:stretch>
                    </p:blipFill>
                    <p:spPr bwMode="auto">
                      <a:xfrm>
                        <a:off x="6899275" y="2312988"/>
                        <a:ext cx="1520825" cy="50482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3" name="Object 5"/>
          <p:cNvGraphicFramePr>
            <a:graphicFrameLocks noChangeAspect="1"/>
          </p:cNvGraphicFramePr>
          <p:nvPr/>
        </p:nvGraphicFramePr>
        <p:xfrm>
          <a:off x="6972300" y="5387975"/>
          <a:ext cx="1522413" cy="503238"/>
        </p:xfrm>
        <a:graphic>
          <a:graphicData uri="http://schemas.openxmlformats.org/presentationml/2006/ole">
            <mc:AlternateContent xmlns:mc="http://schemas.openxmlformats.org/markup-compatibility/2006">
              <mc:Choice xmlns:v="urn:schemas-microsoft-com:vml" Requires="v">
                <p:oleObj spid="_x0000_s310020" name="Equation" r:id="rId10" imgW="711200" imgH="241300" progId="Equation.DSMT4">
                  <p:embed/>
                </p:oleObj>
              </mc:Choice>
              <mc:Fallback>
                <p:oleObj name="Equation" r:id="rId10" imgW="711200" imgH="241300" progId="Equation.DSMT4">
                  <p:embed/>
                  <p:pic>
                    <p:nvPicPr>
                      <p:cNvPr id="347143" name="Object 5"/>
                      <p:cNvPicPr>
                        <a:picLocks noChangeAspect="1" noChangeArrowheads="1"/>
                      </p:cNvPicPr>
                      <p:nvPr/>
                    </p:nvPicPr>
                    <p:blipFill>
                      <a:blip r:embed="rId11"/>
                      <a:srcRect/>
                      <a:stretch>
                        <a:fillRect/>
                      </a:stretch>
                    </p:blipFill>
                    <p:spPr bwMode="auto">
                      <a:xfrm>
                        <a:off x="6972300" y="5387975"/>
                        <a:ext cx="1522413" cy="503238"/>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7144" name="Text Box 8"/>
          <p:cNvSpPr txBox="1">
            <a:spLocks noChangeArrowheads="1"/>
          </p:cNvSpPr>
          <p:nvPr/>
        </p:nvSpPr>
        <p:spPr bwMode="auto">
          <a:xfrm>
            <a:off x="212725" y="1255713"/>
            <a:ext cx="7699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Initial</a:t>
            </a:r>
          </a:p>
        </p:txBody>
      </p:sp>
      <p:sp>
        <p:nvSpPr>
          <p:cNvPr id="347145" name="Text Box 9"/>
          <p:cNvSpPr txBox="1">
            <a:spLocks noChangeArrowheads="1"/>
          </p:cNvSpPr>
          <p:nvPr/>
        </p:nvSpPr>
        <p:spPr bwMode="auto">
          <a:xfrm>
            <a:off x="296863" y="4648200"/>
            <a:ext cx="7270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hlink"/>
                </a:solidFill>
                <a:latin typeface="Arial Narrow" charset="0"/>
              </a:rPr>
              <a:t>Final</a:t>
            </a:r>
          </a:p>
        </p:txBody>
      </p:sp>
      <p:graphicFrame>
        <p:nvGraphicFramePr>
          <p:cNvPr id="347146" name="Object 6"/>
          <p:cNvGraphicFramePr>
            <a:graphicFrameLocks noChangeAspect="1"/>
          </p:cNvGraphicFramePr>
          <p:nvPr/>
        </p:nvGraphicFramePr>
        <p:xfrm>
          <a:off x="5246688" y="5918200"/>
          <a:ext cx="1611312" cy="574675"/>
        </p:xfrm>
        <a:graphic>
          <a:graphicData uri="http://schemas.openxmlformats.org/presentationml/2006/ole">
            <mc:AlternateContent xmlns:mc="http://schemas.openxmlformats.org/markup-compatibility/2006">
              <mc:Choice xmlns:v="urn:schemas-microsoft-com:vml" Requires="v">
                <p:oleObj spid="_x0000_s310021" name="Equation" r:id="rId12" imgW="660400" imgH="241300" progId="Equation.DSMT4">
                  <p:embed/>
                </p:oleObj>
              </mc:Choice>
              <mc:Fallback>
                <p:oleObj name="Equation" r:id="rId12" imgW="660400" imgH="241300" progId="Equation.DSMT4">
                  <p:embed/>
                  <p:pic>
                    <p:nvPicPr>
                      <p:cNvPr id="347146" name="Object 6"/>
                      <p:cNvPicPr>
                        <a:picLocks noChangeAspect="1" noChangeArrowheads="1"/>
                      </p:cNvPicPr>
                      <p:nvPr/>
                    </p:nvPicPr>
                    <p:blipFill>
                      <a:blip r:embed="rId13"/>
                      <a:srcRect/>
                      <a:stretch>
                        <a:fillRect/>
                      </a:stretch>
                    </p:blipFill>
                    <p:spPr bwMode="auto">
                      <a:xfrm>
                        <a:off x="5246688" y="5918200"/>
                        <a:ext cx="1611312" cy="574675"/>
                      </a:xfrm>
                      <a:prstGeom prst="rect">
                        <a:avLst/>
                      </a:prstGeom>
                      <a:solidFill>
                        <a:srgbClr val="FFFFCC"/>
                      </a:solidFill>
                      <a:ln>
                        <a:noFill/>
                      </a:ln>
                      <a:effectLst/>
                      <a:extLs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7147" name="Object 7"/>
          <p:cNvGraphicFramePr>
            <a:graphicFrameLocks noChangeAspect="1"/>
          </p:cNvGraphicFramePr>
          <p:nvPr/>
        </p:nvGraphicFramePr>
        <p:xfrm>
          <a:off x="6815138" y="5902325"/>
          <a:ext cx="1384300" cy="603250"/>
        </p:xfrm>
        <a:graphic>
          <a:graphicData uri="http://schemas.openxmlformats.org/presentationml/2006/ole">
            <mc:AlternateContent xmlns:mc="http://schemas.openxmlformats.org/markup-compatibility/2006">
              <mc:Choice xmlns:v="urn:schemas-microsoft-com:vml" Requires="v">
                <p:oleObj spid="_x0000_s310022" name="Equation" r:id="rId14" imgW="596900" imgH="266700" progId="Equation.DSMT4">
                  <p:embed/>
                </p:oleObj>
              </mc:Choice>
              <mc:Fallback>
                <p:oleObj name="Equation" r:id="rId14" imgW="596900" imgH="266700" progId="Equation.DSMT4">
                  <p:embed/>
                  <p:pic>
                    <p:nvPicPr>
                      <p:cNvPr id="347147" name="Object 7"/>
                      <p:cNvPicPr>
                        <a:picLocks noChangeAspect="1" noChangeArrowheads="1"/>
                      </p:cNvPicPr>
                      <p:nvPr/>
                    </p:nvPicPr>
                    <p:blipFill>
                      <a:blip r:embed="rId15"/>
                      <a:srcRect/>
                      <a:stretch>
                        <a:fillRect/>
                      </a:stretch>
                    </p:blipFill>
                    <p:spPr bwMode="auto">
                      <a:xfrm>
                        <a:off x="6815138" y="5902325"/>
                        <a:ext cx="1384300" cy="603250"/>
                      </a:xfrm>
                      <a:prstGeom prst="rect">
                        <a:avLst/>
                      </a:prstGeom>
                      <a:solidFill>
                        <a:srgbClr val="FFFFCC"/>
                      </a:solidFill>
                      <a:ln>
                        <a:noFill/>
                      </a:ln>
                      <a:effectLst/>
                      <a:extLst>
                        <a:ext uri="{91240B29-F687-4f45-9708-019B960494DF}">
                          <a14:hiddenLine xmlns="" xmlns:a14="http://schemas.microsoft.com/office/drawing/2010/main" w="38100">
                            <a:solidFill>
                              <a:srgbClr val="333399"/>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063967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7"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2868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868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3AD7CF1-1ECE-BE43-85E7-F1BE009D166C}"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8690" name="Rectangle 2"/>
          <p:cNvSpPr>
            <a:spLocks noGrp="1" noChangeArrowheads="1"/>
          </p:cNvSpPr>
          <p:nvPr>
            <p:ph type="title"/>
          </p:nvPr>
        </p:nvSpPr>
        <p:spPr>
          <a:xfrm>
            <a:off x="381000" y="76200"/>
            <a:ext cx="8458200" cy="609600"/>
          </a:xfrm>
        </p:spPr>
        <p:txBody>
          <a:bodyPr/>
          <a:lstStyle/>
          <a:p>
            <a:r>
              <a:rPr lang="en-US" sz="4000" dirty="0">
                <a:latin typeface="Arial Narrow" charset="0"/>
                <a:ea typeface="ＭＳ Ｐゴシック" charset="0"/>
                <a:cs typeface="ＭＳ Ｐゴシック" charset="0"/>
              </a:rPr>
              <a:t>Example: Rifle Recoil</a:t>
            </a:r>
            <a:endParaRPr lang="en-US" dirty="0">
              <a:latin typeface="Arial Narrow" charset="0"/>
              <a:ea typeface="ＭＳ Ｐゴシック" charset="0"/>
              <a:cs typeface="ＭＳ Ｐゴシック" charset="0"/>
            </a:endParaRPr>
          </a:p>
        </p:txBody>
      </p:sp>
      <p:sp>
        <p:nvSpPr>
          <p:cNvPr id="349187" name="Text Box 3"/>
          <p:cNvSpPr txBox="1">
            <a:spLocks noChangeArrowheads="1"/>
          </p:cNvSpPr>
          <p:nvPr/>
        </p:nvSpPr>
        <p:spPr bwMode="auto">
          <a:xfrm>
            <a:off x="609600" y="762000"/>
            <a:ext cx="8001000" cy="769938"/>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Calculate the recoil velocity of a 5.0kg rifle that shoots a 0.020kg bullet at a speed of 620m/s. </a:t>
            </a:r>
            <a:endParaRPr lang="en-US" sz="2200" baseline="30000">
              <a:solidFill>
                <a:srgbClr val="800000"/>
              </a:solidFill>
              <a:latin typeface="Arial Narrow" charset="0"/>
            </a:endParaRPr>
          </a:p>
        </p:txBody>
      </p:sp>
      <p:graphicFrame>
        <p:nvGraphicFramePr>
          <p:cNvPr id="349188" name="Object 2"/>
          <p:cNvGraphicFramePr>
            <a:graphicFrameLocks noChangeAspect="1"/>
          </p:cNvGraphicFramePr>
          <p:nvPr/>
        </p:nvGraphicFramePr>
        <p:xfrm>
          <a:off x="3554413" y="2057400"/>
          <a:ext cx="442912" cy="785813"/>
        </p:xfrm>
        <a:graphic>
          <a:graphicData uri="http://schemas.openxmlformats.org/presentationml/2006/ole">
            <mc:AlternateContent xmlns:mc="http://schemas.openxmlformats.org/markup-compatibility/2006">
              <mc:Choice xmlns:v="urn:schemas-microsoft-com:vml" Requires="v">
                <p:oleObj spid="_x0000_s351873" name="Equation" r:id="rId3" imgW="177800" imgH="292100" progId="Equation.DSMT4">
                  <p:embed/>
                </p:oleObj>
              </mc:Choice>
              <mc:Fallback>
                <p:oleObj name="Equation" r:id="rId3" imgW="177800" imgH="292100" progId="Equation.DSMT4">
                  <p:embed/>
                  <p:pic>
                    <p:nvPicPr>
                      <p:cNvPr id="34918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413" y="2057400"/>
                        <a:ext cx="442912" cy="7858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9189" name="Text Box 5"/>
          <p:cNvSpPr txBox="1">
            <a:spLocks noChangeArrowheads="1"/>
          </p:cNvSpPr>
          <p:nvPr/>
        </p:nvSpPr>
        <p:spPr bwMode="auto">
          <a:xfrm>
            <a:off x="3505200" y="1752600"/>
            <a:ext cx="5181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From momentum conservation, we can write</a:t>
            </a:r>
          </a:p>
        </p:txBody>
      </p:sp>
      <p:sp>
        <p:nvSpPr>
          <p:cNvPr id="349198" name="Text Box 14"/>
          <p:cNvSpPr txBox="1">
            <a:spLocks noChangeArrowheads="1"/>
          </p:cNvSpPr>
          <p:nvPr/>
        </p:nvSpPr>
        <p:spPr bwMode="auto">
          <a:xfrm>
            <a:off x="152400" y="3722951"/>
            <a:ext cx="8686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Solving the above for </a:t>
            </a:r>
            <a:r>
              <a:rPr lang="en-US" dirty="0" err="1">
                <a:solidFill>
                  <a:srgbClr val="FF0000"/>
                </a:solidFill>
                <a:latin typeface="Arial Narrow" charset="0"/>
              </a:rPr>
              <a:t>v</a:t>
            </a:r>
            <a:r>
              <a:rPr lang="en-US" baseline="-25000" dirty="0" err="1">
                <a:solidFill>
                  <a:srgbClr val="FF0000"/>
                </a:solidFill>
                <a:latin typeface="Arial Narrow" charset="0"/>
              </a:rPr>
              <a:t>R</a:t>
            </a:r>
            <a:r>
              <a:rPr lang="en-US" dirty="0">
                <a:solidFill>
                  <a:srgbClr val="FF0000"/>
                </a:solidFill>
                <a:latin typeface="Arial Narrow" charset="0"/>
              </a:rPr>
              <a:t> and using the rifle’s mass and the bullet’s mass, we obtain</a:t>
            </a:r>
          </a:p>
        </p:txBody>
      </p:sp>
      <p:graphicFrame>
        <p:nvGraphicFramePr>
          <p:cNvPr id="349199" name="Object 3"/>
          <p:cNvGraphicFramePr>
            <a:graphicFrameLocks noChangeAspect="1"/>
          </p:cNvGraphicFramePr>
          <p:nvPr/>
        </p:nvGraphicFramePr>
        <p:xfrm>
          <a:off x="1981200" y="4487863"/>
          <a:ext cx="841375" cy="465137"/>
        </p:xfrm>
        <a:graphic>
          <a:graphicData uri="http://schemas.openxmlformats.org/presentationml/2006/ole">
            <mc:AlternateContent xmlns:mc="http://schemas.openxmlformats.org/markup-compatibility/2006">
              <mc:Choice xmlns:v="urn:schemas-microsoft-com:vml" Requires="v">
                <p:oleObj spid="_x0000_s351874" name="Equation" r:id="rId5" imgW="317500" imgH="241300" progId="Equation.DSMT4">
                  <p:embed/>
                </p:oleObj>
              </mc:Choice>
              <mc:Fallback>
                <p:oleObj name="Equation" r:id="rId5" imgW="317500" imgH="241300" progId="Equation.DSMT4">
                  <p:embed/>
                  <p:pic>
                    <p:nvPicPr>
                      <p:cNvPr id="34919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487863"/>
                        <a:ext cx="841375" cy="4651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2" name="Object 5"/>
          <p:cNvGraphicFramePr>
            <a:graphicFrameLocks noChangeAspect="1"/>
          </p:cNvGraphicFramePr>
          <p:nvPr/>
        </p:nvGraphicFramePr>
        <p:xfrm>
          <a:off x="5722938" y="2209800"/>
          <a:ext cx="1211262" cy="608013"/>
        </p:xfrm>
        <a:graphic>
          <a:graphicData uri="http://schemas.openxmlformats.org/presentationml/2006/ole">
            <mc:AlternateContent xmlns:mc="http://schemas.openxmlformats.org/markup-compatibility/2006">
              <mc:Choice xmlns:v="urn:schemas-microsoft-com:vml" Requires="v">
                <p:oleObj spid="_x0000_s351875" name="Equation" r:id="rId7" imgW="609600" imgH="254000" progId="Equation.DSMT4">
                  <p:embed/>
                </p:oleObj>
              </mc:Choice>
              <mc:Fallback>
                <p:oleObj name="Equation" r:id="rId7" imgW="609600" imgH="254000" progId="Equation.DSMT4">
                  <p:embed/>
                  <p:pic>
                    <p:nvPicPr>
                      <p:cNvPr id="349202"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2938" y="2209800"/>
                        <a:ext cx="1211262" cy="6080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7" name="Object 10"/>
          <p:cNvGraphicFramePr>
            <a:graphicFrameLocks noChangeAspect="1"/>
          </p:cNvGraphicFramePr>
          <p:nvPr/>
        </p:nvGraphicFramePr>
        <p:xfrm>
          <a:off x="4105275" y="2276475"/>
          <a:ext cx="603250" cy="481013"/>
        </p:xfrm>
        <a:graphic>
          <a:graphicData uri="http://schemas.openxmlformats.org/presentationml/2006/ole">
            <mc:AlternateContent xmlns:mc="http://schemas.openxmlformats.org/markup-compatibility/2006">
              <mc:Choice xmlns:v="urn:schemas-microsoft-com:vml" Requires="v">
                <p:oleObj spid="_x0000_s351876" name="Equation" r:id="rId9" imgW="241200" imgH="177480" progId="Equation.3">
                  <p:embed/>
                </p:oleObj>
              </mc:Choice>
              <mc:Fallback>
                <p:oleObj name="Equation" r:id="rId9" imgW="241200" imgH="177480" progId="Equation.3">
                  <p:embed/>
                  <p:pic>
                    <p:nvPicPr>
                      <p:cNvPr id="349207"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5275" y="2276475"/>
                        <a:ext cx="603250" cy="4810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8" name="Object 11"/>
          <p:cNvGraphicFramePr>
            <a:graphicFrameLocks noChangeAspect="1"/>
          </p:cNvGraphicFramePr>
          <p:nvPr/>
        </p:nvGraphicFramePr>
        <p:xfrm>
          <a:off x="4819650" y="2070100"/>
          <a:ext cx="855663" cy="825500"/>
        </p:xfrm>
        <a:graphic>
          <a:graphicData uri="http://schemas.openxmlformats.org/presentationml/2006/ole">
            <mc:AlternateContent xmlns:mc="http://schemas.openxmlformats.org/markup-compatibility/2006">
              <mc:Choice xmlns:v="urn:schemas-microsoft-com:vml" Requires="v">
                <p:oleObj spid="_x0000_s351877" name="Equation" r:id="rId11" imgW="342900" imgH="304800" progId="Equation.DSMT4">
                  <p:embed/>
                </p:oleObj>
              </mc:Choice>
              <mc:Fallback>
                <p:oleObj name="Equation" r:id="rId11" imgW="342900" imgH="304800" progId="Equation.DSMT4">
                  <p:embed/>
                  <p:pic>
                    <p:nvPicPr>
                      <p:cNvPr id="349208"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9650" y="2070100"/>
                        <a:ext cx="855663" cy="8255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8694" name="Picture 27" descr="FG09_007.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1600200"/>
            <a:ext cx="30480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 name="Object 7"/>
          <p:cNvGraphicFramePr>
            <a:graphicFrameLocks noChangeAspect="1"/>
          </p:cNvGraphicFramePr>
          <p:nvPr/>
        </p:nvGraphicFramePr>
        <p:xfrm>
          <a:off x="6823075" y="2133600"/>
          <a:ext cx="1939925" cy="700088"/>
        </p:xfrm>
        <a:graphic>
          <a:graphicData uri="http://schemas.openxmlformats.org/presentationml/2006/ole">
            <mc:AlternateContent xmlns:mc="http://schemas.openxmlformats.org/markup-compatibility/2006">
              <mc:Choice xmlns:v="urn:schemas-microsoft-com:vml" Requires="v">
                <p:oleObj spid="_x0000_s351878" name="Equation" r:id="rId14" imgW="977900" imgH="292100" progId="Equation.DSMT4">
                  <p:embed/>
                </p:oleObj>
              </mc:Choice>
              <mc:Fallback>
                <p:oleObj name="Equation" r:id="rId14" imgW="977900" imgH="292100" progId="Equation.DSMT4">
                  <p:embed/>
                  <p:pic>
                    <p:nvPicPr>
                      <p:cNvPr id="4"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23075" y="2133600"/>
                        <a:ext cx="1939925" cy="7000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8"/>
          <p:cNvGraphicFramePr>
            <a:graphicFrameLocks noChangeAspect="1"/>
          </p:cNvGraphicFramePr>
          <p:nvPr/>
        </p:nvGraphicFramePr>
        <p:xfrm>
          <a:off x="4648200" y="2971800"/>
          <a:ext cx="957263" cy="577850"/>
        </p:xfrm>
        <a:graphic>
          <a:graphicData uri="http://schemas.openxmlformats.org/presentationml/2006/ole">
            <mc:AlternateContent xmlns:mc="http://schemas.openxmlformats.org/markup-compatibility/2006">
              <mc:Choice xmlns:v="urn:schemas-microsoft-com:vml" Requires="v">
                <p:oleObj spid="_x0000_s351879" name="Equation" r:id="rId16" imgW="482600" imgH="241300" progId="Equation.DSMT4">
                  <p:embed/>
                </p:oleObj>
              </mc:Choice>
              <mc:Fallback>
                <p:oleObj name="Equation" r:id="rId16" imgW="482600" imgH="241300" progId="Equation.DSMT4">
                  <p:embed/>
                  <p:pic>
                    <p:nvPicPr>
                      <p:cNvPr id="5"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8200" y="2971800"/>
                        <a:ext cx="957263" cy="5778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9"/>
          <p:cNvGraphicFramePr>
            <a:graphicFrameLocks noChangeAspect="1"/>
          </p:cNvGraphicFramePr>
          <p:nvPr/>
        </p:nvGraphicFramePr>
        <p:xfrm>
          <a:off x="3681413" y="5300663"/>
          <a:ext cx="2794000" cy="538162"/>
        </p:xfrm>
        <a:graphic>
          <a:graphicData uri="http://schemas.openxmlformats.org/presentationml/2006/ole">
            <mc:AlternateContent xmlns:mc="http://schemas.openxmlformats.org/markup-compatibility/2006">
              <mc:Choice xmlns:v="urn:schemas-microsoft-com:vml" Requires="v">
                <p:oleObj spid="_x0000_s351880" name="Equation" r:id="rId18" imgW="1054100" imgH="279400" progId="Equation.DSMT4">
                  <p:embed/>
                </p:oleObj>
              </mc:Choice>
              <mc:Fallback>
                <p:oleObj name="Equation" r:id="rId18" imgW="1054100" imgH="279400" progId="Equation.DSMT4">
                  <p:embed/>
                  <p:pic>
                    <p:nvPicPr>
                      <p:cNvPr id="7"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81413" y="5300663"/>
                        <a:ext cx="2794000" cy="53816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 name="Text Box 14"/>
          <p:cNvSpPr txBox="1">
            <a:spLocks noChangeArrowheads="1"/>
          </p:cNvSpPr>
          <p:nvPr/>
        </p:nvSpPr>
        <p:spPr bwMode="auto">
          <a:xfrm>
            <a:off x="2895600" y="3048000"/>
            <a:ext cx="1600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x-comp</a:t>
            </a:r>
          </a:p>
        </p:txBody>
      </p:sp>
      <p:graphicFrame>
        <p:nvGraphicFramePr>
          <p:cNvPr id="8" name="Object 10"/>
          <p:cNvGraphicFramePr>
            <a:graphicFrameLocks noChangeAspect="1"/>
          </p:cNvGraphicFramePr>
          <p:nvPr/>
        </p:nvGraphicFramePr>
        <p:xfrm>
          <a:off x="5638800" y="2971800"/>
          <a:ext cx="1865313" cy="577850"/>
        </p:xfrm>
        <a:graphic>
          <a:graphicData uri="http://schemas.openxmlformats.org/presentationml/2006/ole">
            <mc:AlternateContent xmlns:mc="http://schemas.openxmlformats.org/markup-compatibility/2006">
              <mc:Choice xmlns:v="urn:schemas-microsoft-com:vml" Requires="v">
                <p:oleObj spid="_x0000_s351881" name="Equation" r:id="rId20" imgW="939800" imgH="241300" progId="Equation.DSMT4">
                  <p:embed/>
                </p:oleObj>
              </mc:Choice>
              <mc:Fallback>
                <p:oleObj name="Equation" r:id="rId20" imgW="939800" imgH="241300" progId="Equation.DSMT4">
                  <p:embed/>
                  <p:pic>
                    <p:nvPicPr>
                      <p:cNvPr id="8"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38800" y="2971800"/>
                        <a:ext cx="1865313" cy="5778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1"/>
          <p:cNvGraphicFramePr>
            <a:graphicFrameLocks noChangeAspect="1"/>
          </p:cNvGraphicFramePr>
          <p:nvPr/>
        </p:nvGraphicFramePr>
        <p:xfrm>
          <a:off x="7523163" y="3065463"/>
          <a:ext cx="477837" cy="363537"/>
        </p:xfrm>
        <a:graphic>
          <a:graphicData uri="http://schemas.openxmlformats.org/presentationml/2006/ole">
            <mc:AlternateContent xmlns:mc="http://schemas.openxmlformats.org/markup-compatibility/2006">
              <mc:Choice xmlns:v="urn:schemas-microsoft-com:vml" Requires="v">
                <p:oleObj spid="_x0000_s351882" name="Equation" r:id="rId22" imgW="241300" imgH="152400" progId="Equation.DSMT4">
                  <p:embed/>
                </p:oleObj>
              </mc:Choice>
              <mc:Fallback>
                <p:oleObj name="Equation" r:id="rId22" imgW="241300" imgH="152400" progId="Equation.DSMT4">
                  <p:embed/>
                  <p:pic>
                    <p:nvPicPr>
                      <p:cNvPr id="9"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23163" y="3065463"/>
                        <a:ext cx="477837" cy="3635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 name="Object 12"/>
          <p:cNvGraphicFramePr>
            <a:graphicFrameLocks noChangeAspect="1"/>
          </p:cNvGraphicFramePr>
          <p:nvPr/>
        </p:nvGraphicFramePr>
        <p:xfrm>
          <a:off x="2778125" y="4267200"/>
          <a:ext cx="1412875" cy="928688"/>
        </p:xfrm>
        <a:graphic>
          <a:graphicData uri="http://schemas.openxmlformats.org/presentationml/2006/ole">
            <mc:AlternateContent xmlns:mc="http://schemas.openxmlformats.org/markup-compatibility/2006">
              <mc:Choice xmlns:v="urn:schemas-microsoft-com:vml" Requires="v">
                <p:oleObj spid="_x0000_s351883" name="Equation" r:id="rId24" imgW="533400" imgH="482600" progId="Equation.DSMT4">
                  <p:embed/>
                </p:oleObj>
              </mc:Choice>
              <mc:Fallback>
                <p:oleObj name="Equation" r:id="rId24" imgW="533400" imgH="482600" progId="Equation.DSMT4">
                  <p:embed/>
                  <p:pic>
                    <p:nvPicPr>
                      <p:cNvPr id="1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78125" y="4267200"/>
                        <a:ext cx="1412875" cy="9286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 name="Object 13"/>
          <p:cNvGraphicFramePr>
            <a:graphicFrameLocks noChangeAspect="1"/>
          </p:cNvGraphicFramePr>
          <p:nvPr/>
        </p:nvGraphicFramePr>
        <p:xfrm>
          <a:off x="4179888" y="4298950"/>
          <a:ext cx="2220912" cy="806450"/>
        </p:xfrm>
        <a:graphic>
          <a:graphicData uri="http://schemas.openxmlformats.org/presentationml/2006/ole">
            <mc:AlternateContent xmlns:mc="http://schemas.openxmlformats.org/markup-compatibility/2006">
              <mc:Choice xmlns:v="urn:schemas-microsoft-com:vml" Requires="v">
                <p:oleObj spid="_x0000_s351884" name="Equation" r:id="rId26" imgW="838200" imgH="419100" progId="Equation.DSMT4">
                  <p:embed/>
                </p:oleObj>
              </mc:Choice>
              <mc:Fallback>
                <p:oleObj name="Equation" r:id="rId26" imgW="838200" imgH="419100" progId="Equation.DSMT4">
                  <p:embed/>
                  <p:pic>
                    <p:nvPicPr>
                      <p:cNvPr id="11"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179888" y="4298950"/>
                        <a:ext cx="2220912" cy="8064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14"/>
          <p:cNvGraphicFramePr>
            <a:graphicFrameLocks noChangeAspect="1"/>
          </p:cNvGraphicFramePr>
          <p:nvPr/>
        </p:nvGraphicFramePr>
        <p:xfrm>
          <a:off x="6410325" y="4495800"/>
          <a:ext cx="1514475" cy="439738"/>
        </p:xfrm>
        <a:graphic>
          <a:graphicData uri="http://schemas.openxmlformats.org/presentationml/2006/ole">
            <mc:AlternateContent xmlns:mc="http://schemas.openxmlformats.org/markup-compatibility/2006">
              <mc:Choice xmlns:v="urn:schemas-microsoft-com:vml" Requires="v">
                <p:oleObj spid="_x0000_s351885" name="Equation" r:id="rId28" imgW="571500" imgH="228600" progId="Equation.DSMT4">
                  <p:embed/>
                </p:oleObj>
              </mc:Choice>
              <mc:Fallback>
                <p:oleObj name="Equation" r:id="rId28" imgW="571500" imgH="228600" progId="Equation.DSMT4">
                  <p:embed/>
                  <p:pic>
                    <p:nvPicPr>
                      <p:cNvPr id="12"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10325" y="4495800"/>
                        <a:ext cx="1514475" cy="4397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 name="Text Box 14">
            <a:extLst>
              <a:ext uri="{FF2B5EF4-FFF2-40B4-BE49-F238E27FC236}">
                <a16:creationId xmlns:a16="http://schemas.microsoft.com/office/drawing/2014/main" id="{D2BE3807-19E9-8C4A-9366-0AA7DFF45DA5}"/>
              </a:ext>
            </a:extLst>
          </p:cNvPr>
          <p:cNvSpPr txBox="1">
            <a:spLocks noChangeArrowheads="1"/>
          </p:cNvSpPr>
          <p:nvPr/>
        </p:nvSpPr>
        <p:spPr bwMode="auto">
          <a:xfrm>
            <a:off x="566530" y="5794639"/>
            <a:ext cx="568187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Which law does this remind you of? (</a:t>
            </a:r>
            <a:r>
              <a:rPr lang="en-US" dirty="0">
                <a:solidFill>
                  <a:srgbClr val="CC00CC"/>
                </a:solidFill>
                <a:latin typeface="Arial Narrow" charset="0"/>
              </a:rPr>
              <a:t>poll 14</a:t>
            </a:r>
            <a:r>
              <a:rPr lang="en-US" dirty="0">
                <a:solidFill>
                  <a:srgbClr val="FF0000"/>
                </a:solidFill>
                <a:latin typeface="Arial Narrow" charset="0"/>
              </a:rPr>
              <a:t>)</a:t>
            </a:r>
          </a:p>
        </p:txBody>
      </p:sp>
    </p:spTree>
    <p:extLst>
      <p:ext uri="{BB962C8B-B14F-4D97-AF65-F5344CB8AC3E}">
        <p14:creationId xmlns:p14="http://schemas.microsoft.com/office/powerpoint/2010/main" val="22128939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p>
        </p:txBody>
      </p:sp>
      <p:sp>
        <p:nvSpPr>
          <p:cNvPr id="2970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971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A0D1B12-C974-1647-877B-4F2D988174BA}"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9711" name="Rectangle 2"/>
          <p:cNvSpPr>
            <a:spLocks noGrp="1" noChangeArrowheads="1"/>
          </p:cNvSpPr>
          <p:nvPr>
            <p:ph type="title"/>
          </p:nvPr>
        </p:nvSpPr>
        <p:spPr>
          <a:xfrm>
            <a:off x="381000" y="76200"/>
            <a:ext cx="8458200" cy="609600"/>
          </a:xfrm>
        </p:spPr>
        <p:txBody>
          <a:bodyPr/>
          <a:lstStyle/>
          <a:p>
            <a:r>
              <a:rPr lang="en-US" sz="4000">
                <a:latin typeface="Arial Narrow" charset="0"/>
                <a:ea typeface="ＭＳ Ｐゴシック" charset="0"/>
                <a:cs typeface="ＭＳ Ｐゴシック" charset="0"/>
              </a:rPr>
              <a:t>Example for Linear Momentum Conservation</a:t>
            </a:r>
            <a:endParaRPr lang="en-US">
              <a:latin typeface="Arial Narrow" charset="0"/>
              <a:ea typeface="ＭＳ Ｐゴシック" charset="0"/>
              <a:cs typeface="ＭＳ Ｐゴシック" charset="0"/>
            </a:endParaRPr>
          </a:p>
        </p:txBody>
      </p:sp>
      <p:sp>
        <p:nvSpPr>
          <p:cNvPr id="349187" name="Text Box 3"/>
          <p:cNvSpPr txBox="1">
            <a:spLocks noChangeArrowheads="1"/>
          </p:cNvSpPr>
          <p:nvPr/>
        </p:nvSpPr>
        <p:spPr bwMode="auto">
          <a:xfrm>
            <a:off x="609600" y="762000"/>
            <a:ext cx="8001000" cy="790575"/>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chemeClr val="accent2"/>
                </a:solidFill>
                <a:latin typeface="Arial Narrow" charset="0"/>
              </a:rPr>
              <a:t>Estimate an astronaut’s (M=70kg) resulting velocity after he throws his book (m=1kg) to a direction in the space to move to another direction.</a:t>
            </a:r>
            <a:endParaRPr lang="en-US" sz="2200" baseline="30000" dirty="0">
              <a:solidFill>
                <a:srgbClr val="800000"/>
              </a:solidFill>
              <a:latin typeface="Arial Narrow" charset="0"/>
            </a:endParaRPr>
          </a:p>
        </p:txBody>
      </p:sp>
      <p:graphicFrame>
        <p:nvGraphicFramePr>
          <p:cNvPr id="349188" name="Object 2"/>
          <p:cNvGraphicFramePr>
            <a:graphicFrameLocks noChangeAspect="1"/>
          </p:cNvGraphicFramePr>
          <p:nvPr/>
        </p:nvGraphicFramePr>
        <p:xfrm>
          <a:off x="3927475" y="2143125"/>
          <a:ext cx="352425" cy="625475"/>
        </p:xfrm>
        <a:graphic>
          <a:graphicData uri="http://schemas.openxmlformats.org/presentationml/2006/ole">
            <mc:AlternateContent xmlns:mc="http://schemas.openxmlformats.org/markup-compatibility/2006">
              <mc:Choice xmlns:v="urn:schemas-microsoft-com:vml" Requires="v">
                <p:oleObj spid="_x0000_s352513" name="Equation" r:id="rId3" imgW="177800" imgH="292100" progId="Equation.DSMT4">
                  <p:embed/>
                </p:oleObj>
              </mc:Choice>
              <mc:Fallback>
                <p:oleObj name="Equation" r:id="rId3" imgW="177800" imgH="292100" progId="Equation.DSMT4">
                  <p:embed/>
                  <p:pic>
                    <p:nvPicPr>
                      <p:cNvPr id="34918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7475" y="2143125"/>
                        <a:ext cx="352425" cy="6254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9189" name="Text Box 5"/>
          <p:cNvSpPr txBox="1">
            <a:spLocks noChangeArrowheads="1"/>
          </p:cNvSpPr>
          <p:nvPr/>
        </p:nvSpPr>
        <p:spPr bwMode="auto">
          <a:xfrm>
            <a:off x="3505200" y="1752600"/>
            <a:ext cx="5181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From momentum conservation, we can write</a:t>
            </a:r>
          </a:p>
        </p:txBody>
      </p:sp>
      <p:pic>
        <p:nvPicPr>
          <p:cNvPr id="349190" name="Picture 6" descr="bd0667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275" y="1905000"/>
            <a:ext cx="49212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9191" name="Picture 7" descr="bs00554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09763"/>
            <a:ext cx="685800" cy="598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457200" y="1671638"/>
            <a:ext cx="762000" cy="538162"/>
            <a:chOff x="288" y="1053"/>
            <a:chExt cx="480" cy="339"/>
          </a:xfrm>
        </p:grpSpPr>
        <p:sp>
          <p:nvSpPr>
            <p:cNvPr id="29722" name="Line 9"/>
            <p:cNvSpPr>
              <a:spLocks noChangeShapeType="1"/>
            </p:cNvSpPr>
            <p:nvPr/>
          </p:nvSpPr>
          <p:spPr bwMode="auto">
            <a:xfrm rot="10800000">
              <a:off x="288" y="1392"/>
              <a:ext cx="480" cy="0"/>
            </a:xfrm>
            <a:prstGeom prst="line">
              <a:avLst/>
            </a:prstGeom>
            <a:noFill/>
            <a:ln w="381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723" name="Text Box 10"/>
            <p:cNvSpPr txBox="1">
              <a:spLocks noChangeArrowheads="1"/>
            </p:cNvSpPr>
            <p:nvPr/>
          </p:nvSpPr>
          <p:spPr bwMode="auto">
            <a:xfrm>
              <a:off x="374" y="1053"/>
              <a:ext cx="2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v</a:t>
              </a:r>
              <a:r>
                <a:rPr lang="en-US" b="1" baseline="-25000">
                  <a:solidFill>
                    <a:schemeClr val="accent2"/>
                  </a:solidFill>
                  <a:latin typeface="Monotype Corsiva" charset="0"/>
                </a:rPr>
                <a:t>A</a:t>
              </a:r>
            </a:p>
          </p:txBody>
        </p:sp>
      </p:grpSp>
      <p:grpSp>
        <p:nvGrpSpPr>
          <p:cNvPr id="3" name="Group 11"/>
          <p:cNvGrpSpPr>
            <a:grpSpLocks/>
          </p:cNvGrpSpPr>
          <p:nvPr/>
        </p:nvGrpSpPr>
        <p:grpSpPr bwMode="auto">
          <a:xfrm>
            <a:off x="2667000" y="1752600"/>
            <a:ext cx="762000" cy="457200"/>
            <a:chOff x="1680" y="1104"/>
            <a:chExt cx="480" cy="288"/>
          </a:xfrm>
        </p:grpSpPr>
        <p:sp>
          <p:nvSpPr>
            <p:cNvPr id="29720" name="Line 12"/>
            <p:cNvSpPr>
              <a:spLocks noChangeShapeType="1"/>
            </p:cNvSpPr>
            <p:nvPr/>
          </p:nvSpPr>
          <p:spPr bwMode="auto">
            <a:xfrm>
              <a:off x="1680" y="1392"/>
              <a:ext cx="480" cy="0"/>
            </a:xfrm>
            <a:prstGeom prst="line">
              <a:avLst/>
            </a:prstGeom>
            <a:noFill/>
            <a:ln w="381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721" name="Text Box 13"/>
            <p:cNvSpPr txBox="1">
              <a:spLocks noChangeArrowheads="1"/>
            </p:cNvSpPr>
            <p:nvPr/>
          </p:nvSpPr>
          <p:spPr bwMode="auto">
            <a:xfrm>
              <a:off x="1718" y="1104"/>
              <a:ext cx="27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latin typeface="Monotype Corsiva" charset="0"/>
                </a:rPr>
                <a:t>v</a:t>
              </a:r>
              <a:r>
                <a:rPr lang="en-US" b="1" baseline="-25000">
                  <a:solidFill>
                    <a:schemeClr val="accent2"/>
                  </a:solidFill>
                  <a:latin typeface="Monotype Corsiva" charset="0"/>
                </a:rPr>
                <a:t>B</a:t>
              </a:r>
            </a:p>
          </p:txBody>
        </p:sp>
      </p:grpSp>
      <p:sp>
        <p:nvSpPr>
          <p:cNvPr id="349198" name="Text Box 14"/>
          <p:cNvSpPr txBox="1">
            <a:spLocks noChangeArrowheads="1"/>
          </p:cNvSpPr>
          <p:nvPr/>
        </p:nvSpPr>
        <p:spPr bwMode="auto">
          <a:xfrm>
            <a:off x="1143000" y="2895600"/>
            <a:ext cx="6477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Assuming the astronaut’s mass is 70kg, and the book’s mass is 1kg and using linear momentum conservation</a:t>
            </a:r>
          </a:p>
        </p:txBody>
      </p:sp>
      <p:graphicFrame>
        <p:nvGraphicFramePr>
          <p:cNvPr id="349199" name="Object 3"/>
          <p:cNvGraphicFramePr>
            <a:graphicFrameLocks noChangeAspect="1"/>
          </p:cNvGraphicFramePr>
          <p:nvPr/>
        </p:nvGraphicFramePr>
        <p:xfrm>
          <a:off x="2055813" y="4025900"/>
          <a:ext cx="839787" cy="463550"/>
        </p:xfrm>
        <a:graphic>
          <a:graphicData uri="http://schemas.openxmlformats.org/presentationml/2006/ole">
            <mc:AlternateContent xmlns:mc="http://schemas.openxmlformats.org/markup-compatibility/2006">
              <mc:Choice xmlns:v="urn:schemas-microsoft-com:vml" Requires="v">
                <p:oleObj spid="_x0000_s352514" name="Equation" r:id="rId7" imgW="317500" imgH="241300" progId="Equation.DSMT4">
                  <p:embed/>
                </p:oleObj>
              </mc:Choice>
              <mc:Fallback>
                <p:oleObj name="Equation" r:id="rId7" imgW="317500" imgH="241300" progId="Equation.DSMT4">
                  <p:embed/>
                  <p:pic>
                    <p:nvPicPr>
                      <p:cNvPr id="3491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5813" y="4025900"/>
                        <a:ext cx="839787" cy="4635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9200" name="Text Box 16"/>
          <p:cNvSpPr txBox="1">
            <a:spLocks noChangeArrowheads="1"/>
          </p:cNvSpPr>
          <p:nvPr/>
        </p:nvSpPr>
        <p:spPr bwMode="auto">
          <a:xfrm>
            <a:off x="533400" y="4876800"/>
            <a:ext cx="38862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Now if the book gained a velocity of 20 m/s in +x-direction, the Astronaut’s velocity is</a:t>
            </a:r>
          </a:p>
        </p:txBody>
      </p:sp>
      <p:graphicFrame>
        <p:nvGraphicFramePr>
          <p:cNvPr id="349201" name="Object 4"/>
          <p:cNvGraphicFramePr>
            <a:graphicFrameLocks noChangeAspect="1"/>
          </p:cNvGraphicFramePr>
          <p:nvPr/>
        </p:nvGraphicFramePr>
        <p:xfrm>
          <a:off x="4641850" y="5218113"/>
          <a:ext cx="706438" cy="523875"/>
        </p:xfrm>
        <a:graphic>
          <a:graphicData uri="http://schemas.openxmlformats.org/presentationml/2006/ole">
            <mc:AlternateContent xmlns:mc="http://schemas.openxmlformats.org/markup-compatibility/2006">
              <mc:Choice xmlns:v="urn:schemas-microsoft-com:vml" Requires="v">
                <p:oleObj spid="_x0000_s352515" name="Equation" r:id="rId9" imgW="330200" imgH="254000" progId="Equation.DSMT4">
                  <p:embed/>
                </p:oleObj>
              </mc:Choice>
              <mc:Fallback>
                <p:oleObj name="Equation" r:id="rId9" imgW="330200" imgH="254000" progId="Equation.DSMT4">
                  <p:embed/>
                  <p:pic>
                    <p:nvPicPr>
                      <p:cNvPr id="349201"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1850" y="5218113"/>
                        <a:ext cx="706438" cy="5238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2" name="Object 5"/>
          <p:cNvGraphicFramePr>
            <a:graphicFrameLocks noChangeAspect="1"/>
          </p:cNvGraphicFramePr>
          <p:nvPr/>
        </p:nvGraphicFramePr>
        <p:xfrm>
          <a:off x="5654675" y="2159000"/>
          <a:ext cx="1914525" cy="668338"/>
        </p:xfrm>
        <a:graphic>
          <a:graphicData uri="http://schemas.openxmlformats.org/presentationml/2006/ole">
            <mc:AlternateContent xmlns:mc="http://schemas.openxmlformats.org/markup-compatibility/2006">
              <mc:Choice xmlns:v="urn:schemas-microsoft-com:vml" Requires="v">
                <p:oleObj spid="_x0000_s352516" name="Equation" r:id="rId11" imgW="965200" imgH="279400" progId="Equation.DSMT4">
                  <p:embed/>
                </p:oleObj>
              </mc:Choice>
              <mc:Fallback>
                <p:oleObj name="Equation" r:id="rId11" imgW="965200" imgH="279400" progId="Equation.DSMT4">
                  <p:embed/>
                  <p:pic>
                    <p:nvPicPr>
                      <p:cNvPr id="349202" name="Object 5"/>
                      <p:cNvPicPr>
                        <a:picLocks noChangeAspect="1" noChangeArrowheads="1"/>
                      </p:cNvPicPr>
                      <p:nvPr/>
                    </p:nvPicPr>
                    <p:blipFill>
                      <a:blip r:embed="rId12"/>
                      <a:srcRect/>
                      <a:stretch>
                        <a:fillRect/>
                      </a:stretch>
                    </p:blipFill>
                    <p:spPr bwMode="auto">
                      <a:xfrm>
                        <a:off x="5654675" y="2159000"/>
                        <a:ext cx="1914525" cy="6683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3" name="Object 6"/>
          <p:cNvGraphicFramePr>
            <a:graphicFrameLocks noChangeAspect="1"/>
          </p:cNvGraphicFramePr>
          <p:nvPr/>
        </p:nvGraphicFramePr>
        <p:xfrm>
          <a:off x="2851150" y="3794125"/>
          <a:ext cx="1611313" cy="930275"/>
        </p:xfrm>
        <a:graphic>
          <a:graphicData uri="http://schemas.openxmlformats.org/presentationml/2006/ole">
            <mc:AlternateContent xmlns:mc="http://schemas.openxmlformats.org/markup-compatibility/2006">
              <mc:Choice xmlns:v="urn:schemas-microsoft-com:vml" Requires="v">
                <p:oleObj spid="_x0000_s352517" name="Equation" r:id="rId13" imgW="609600" imgH="482600" progId="Equation.DSMT4">
                  <p:embed/>
                </p:oleObj>
              </mc:Choice>
              <mc:Fallback>
                <p:oleObj name="Equation" r:id="rId13" imgW="609600" imgH="482600" progId="Equation.DSMT4">
                  <p:embed/>
                  <p:pic>
                    <p:nvPicPr>
                      <p:cNvPr id="349203"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1150" y="3794125"/>
                        <a:ext cx="1611313" cy="9302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4" name="Object 7"/>
          <p:cNvGraphicFramePr>
            <a:graphicFrameLocks noChangeAspect="1"/>
          </p:cNvGraphicFramePr>
          <p:nvPr/>
        </p:nvGraphicFramePr>
        <p:xfrm>
          <a:off x="4530725" y="3856038"/>
          <a:ext cx="1243013" cy="808037"/>
        </p:xfrm>
        <a:graphic>
          <a:graphicData uri="http://schemas.openxmlformats.org/presentationml/2006/ole">
            <mc:AlternateContent xmlns:mc="http://schemas.openxmlformats.org/markup-compatibility/2006">
              <mc:Choice xmlns:v="urn:schemas-microsoft-com:vml" Requires="v">
                <p:oleObj spid="_x0000_s352518" name="Equation" r:id="rId15" imgW="469900" imgH="419100" progId="Equation.DSMT4">
                  <p:embed/>
                </p:oleObj>
              </mc:Choice>
              <mc:Fallback>
                <p:oleObj name="Equation" r:id="rId15" imgW="469900" imgH="419100" progId="Equation.DSMT4">
                  <p:embed/>
                  <p:pic>
                    <p:nvPicPr>
                      <p:cNvPr id="349204"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30725" y="3856038"/>
                        <a:ext cx="1243013" cy="8080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5" name="Object 8"/>
          <p:cNvGraphicFramePr>
            <a:graphicFrameLocks noChangeAspect="1"/>
          </p:cNvGraphicFramePr>
          <p:nvPr/>
        </p:nvGraphicFramePr>
        <p:xfrm>
          <a:off x="5370513" y="5080000"/>
          <a:ext cx="1654175" cy="863600"/>
        </p:xfrm>
        <a:graphic>
          <a:graphicData uri="http://schemas.openxmlformats.org/presentationml/2006/ole">
            <mc:AlternateContent xmlns:mc="http://schemas.openxmlformats.org/markup-compatibility/2006">
              <mc:Choice xmlns:v="urn:schemas-microsoft-com:vml" Requires="v">
                <p:oleObj spid="_x0000_s352519" name="Equation" r:id="rId17" imgW="774700" imgH="419100" progId="Equation.DSMT4">
                  <p:embed/>
                </p:oleObj>
              </mc:Choice>
              <mc:Fallback>
                <p:oleObj name="Equation" r:id="rId17" imgW="774700" imgH="419100" progId="Equation.DSMT4">
                  <p:embed/>
                  <p:pic>
                    <p:nvPicPr>
                      <p:cNvPr id="349205"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70513" y="5080000"/>
                        <a:ext cx="1654175" cy="863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6" name="Object 9"/>
          <p:cNvGraphicFramePr>
            <a:graphicFrameLocks noChangeAspect="1"/>
          </p:cNvGraphicFramePr>
          <p:nvPr/>
        </p:nvGraphicFramePr>
        <p:xfrm>
          <a:off x="6999288" y="5203825"/>
          <a:ext cx="1736725" cy="654050"/>
        </p:xfrm>
        <a:graphic>
          <a:graphicData uri="http://schemas.openxmlformats.org/presentationml/2006/ole">
            <mc:AlternateContent xmlns:mc="http://schemas.openxmlformats.org/markup-compatibility/2006">
              <mc:Choice xmlns:v="urn:schemas-microsoft-com:vml" Requires="v">
                <p:oleObj spid="_x0000_s352520" name="Equation" r:id="rId19" imgW="812800" imgH="317500" progId="Equation.DSMT4">
                  <p:embed/>
                </p:oleObj>
              </mc:Choice>
              <mc:Fallback>
                <p:oleObj name="Equation" r:id="rId19" imgW="812800" imgH="317500" progId="Equation.DSMT4">
                  <p:embed/>
                  <p:pic>
                    <p:nvPicPr>
                      <p:cNvPr id="349206"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99288" y="5203825"/>
                        <a:ext cx="1736725" cy="6540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7" name="Object 10"/>
          <p:cNvGraphicFramePr>
            <a:graphicFrameLocks noChangeAspect="1"/>
          </p:cNvGraphicFramePr>
          <p:nvPr/>
        </p:nvGraphicFramePr>
        <p:xfrm>
          <a:off x="4419600" y="2300288"/>
          <a:ext cx="479425" cy="382587"/>
        </p:xfrm>
        <a:graphic>
          <a:graphicData uri="http://schemas.openxmlformats.org/presentationml/2006/ole">
            <mc:AlternateContent xmlns:mc="http://schemas.openxmlformats.org/markup-compatibility/2006">
              <mc:Choice xmlns:v="urn:schemas-microsoft-com:vml" Requires="v">
                <p:oleObj spid="_x0000_s352521" name="Equation" r:id="rId21" imgW="241200" imgH="177480" progId="Equation.3">
                  <p:embed/>
                </p:oleObj>
              </mc:Choice>
              <mc:Fallback>
                <p:oleObj name="Equation" r:id="rId21" imgW="241200" imgH="177480" progId="Equation.3">
                  <p:embed/>
                  <p:pic>
                    <p:nvPicPr>
                      <p:cNvPr id="349207"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19600" y="2300288"/>
                        <a:ext cx="479425" cy="3825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49208" name="Object 11"/>
          <p:cNvGraphicFramePr>
            <a:graphicFrameLocks noChangeAspect="1"/>
          </p:cNvGraphicFramePr>
          <p:nvPr/>
        </p:nvGraphicFramePr>
        <p:xfrm>
          <a:off x="4957763" y="2163763"/>
          <a:ext cx="681037" cy="657225"/>
        </p:xfrm>
        <a:graphic>
          <a:graphicData uri="http://schemas.openxmlformats.org/presentationml/2006/ole">
            <mc:AlternateContent xmlns:mc="http://schemas.openxmlformats.org/markup-compatibility/2006">
              <mc:Choice xmlns:v="urn:schemas-microsoft-com:vml" Requires="v">
                <p:oleObj spid="_x0000_s352522" name="Equation" r:id="rId23" imgW="342900" imgH="304800" progId="Equation.DSMT4">
                  <p:embed/>
                </p:oleObj>
              </mc:Choice>
              <mc:Fallback>
                <p:oleObj name="Equation" r:id="rId23" imgW="342900" imgH="304800" progId="Equation.DSMT4">
                  <p:embed/>
                  <p:pic>
                    <p:nvPicPr>
                      <p:cNvPr id="349208"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57763" y="2163763"/>
                        <a:ext cx="681037" cy="6572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904184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7, 2021</a:t>
            </a:r>
            <a:endParaRPr lang="en-US" altLang="ko-KR" sz="1400">
              <a:solidFill>
                <a:srgbClr val="FF0066"/>
              </a:solidFill>
              <a:latin typeface="Arial Narrow" charset="0"/>
              <a:cs typeface="Gulim" charset="0"/>
            </a:endParaRPr>
          </a:p>
        </p:txBody>
      </p:sp>
      <p:sp>
        <p:nvSpPr>
          <p:cNvPr id="30723"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0724"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3236DD-86E0-1248-BDB0-4229B71FD505}"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736259" name="Picture 3" descr="F07.01b"/>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38200"/>
            <a:ext cx="43688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6260" name="Text Box 4"/>
          <p:cNvSpPr txBox="1">
            <a:spLocks noChangeArrowheads="1"/>
          </p:cNvSpPr>
          <p:nvPr/>
        </p:nvSpPr>
        <p:spPr bwMode="auto">
          <a:xfrm>
            <a:off x="2895600" y="4572000"/>
            <a:ext cx="6019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There are many situations when the force on an object is not constant and in fact quite complicated!!</a:t>
            </a:r>
          </a:p>
        </p:txBody>
      </p:sp>
      <p:sp>
        <p:nvSpPr>
          <p:cNvPr id="30727" name="Rectangle 6"/>
          <p:cNvSpPr>
            <a:spLocks noGrp="1" noChangeArrowheads="1"/>
          </p:cNvSpPr>
          <p:nvPr>
            <p:ph type="title"/>
          </p:nvPr>
        </p:nvSpPr>
        <p:spPr>
          <a:xfrm>
            <a:off x="685800" y="76200"/>
            <a:ext cx="7772400" cy="609600"/>
          </a:xfrm>
        </p:spPr>
        <p:txBody>
          <a:bodyPr/>
          <a:lstStyle/>
          <a:p>
            <a:r>
              <a:rPr lang="en-US" altLang="ko-KR" sz="4000">
                <a:latin typeface="Arial Narrow" charset="0"/>
                <a:ea typeface="ＭＳ Ｐゴシック" charset="0"/>
                <a:cs typeface="Gulim" charset="0"/>
              </a:rPr>
              <a:t>Impulse</a:t>
            </a:r>
            <a:endParaRPr lang="en-US" sz="4000">
              <a:latin typeface="Arial Narrow" charset="0"/>
              <a:ea typeface="ＭＳ Ｐゴシック" charset="0"/>
              <a:cs typeface="ＭＳ Ｐゴシック" charset="0"/>
            </a:endParaRPr>
          </a:p>
        </p:txBody>
      </p:sp>
      <p:pic>
        <p:nvPicPr>
          <p:cNvPr id="736263" name="Picture 7" descr="afg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1957388"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56329"/>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57356</TotalTime>
  <Words>1486</Words>
  <Application>Microsoft Macintosh PowerPoint</Application>
  <PresentationFormat>On-screen Show (4:3)</PresentationFormat>
  <Paragraphs>133</Paragraphs>
  <Slides>14</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Arial Narrow</vt:lpstr>
      <vt:lpstr>Lucida Grande</vt:lpstr>
      <vt:lpstr>Monotype Corsiva</vt:lpstr>
      <vt:lpstr>Times New Roman</vt:lpstr>
      <vt:lpstr>phys1443-spring02</vt:lpstr>
      <vt:lpstr>Equation</vt:lpstr>
      <vt:lpstr>PHYS 1443 – Section 003 Lecture #16</vt:lpstr>
      <vt:lpstr>Announcements</vt:lpstr>
      <vt:lpstr>Special Project #6: Electric Power Usage</vt:lpstr>
      <vt:lpstr>PowerPoint Presentation</vt:lpstr>
      <vt:lpstr>More on Conservation of Linear Momentum in a Two Body System</vt:lpstr>
      <vt:lpstr>Linear Momentum Conservation</vt:lpstr>
      <vt:lpstr>Example: Rifle Recoil</vt:lpstr>
      <vt:lpstr>Example for Linear Momentum Conservation</vt:lpstr>
      <vt:lpstr>Impulse</vt:lpstr>
      <vt:lpstr>Ball Hit by a Bat</vt:lpstr>
      <vt:lpstr>Impulse and Linear Momentum </vt:lpstr>
      <vt:lpstr>Example for Impulse</vt:lpstr>
      <vt:lpstr>Another Example for Impulse</vt:lpstr>
      <vt:lpstr>Example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1306</cp:revision>
  <cp:lastPrinted>2021-04-07T21:04:40Z</cp:lastPrinted>
  <dcterms:created xsi:type="dcterms:W3CDTF">2012-01-19T04:21:20Z</dcterms:created>
  <dcterms:modified xsi:type="dcterms:W3CDTF">2021-04-07T21:04:51Z</dcterms:modified>
</cp:coreProperties>
</file>