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91" r:id="rId2"/>
    <p:sldId id="335" r:id="rId3"/>
    <p:sldId id="715" r:id="rId4"/>
    <p:sldId id="757" r:id="rId5"/>
    <p:sldId id="693" r:id="rId6"/>
    <p:sldId id="694" r:id="rId7"/>
    <p:sldId id="695" r:id="rId8"/>
    <p:sldId id="696" r:id="rId9"/>
    <p:sldId id="697" r:id="rId10"/>
    <p:sldId id="698" r:id="rId11"/>
    <p:sldId id="699" r:id="rId12"/>
    <p:sldId id="700" r:id="rId13"/>
    <p:sldId id="701" r:id="rId14"/>
    <p:sldId id="702"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94"/>
    <p:restoredTop sz="94660"/>
  </p:normalViewPr>
  <p:slideViewPr>
    <p:cSldViewPr>
      <p:cViewPr varScale="1">
        <p:scale>
          <a:sx n="131" d="100"/>
          <a:sy n="131" d="100"/>
        </p:scale>
        <p:origin x="11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wmf"/><Relationship Id="rId9"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18.emf"/><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22.emf"/><Relationship Id="rId4" Type="http://schemas.openxmlformats.org/officeDocument/2006/relationships/image" Target="../media/image34.emf"/><Relationship Id="rId9"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image" Target="../media/image43.e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57.emf"/><Relationship Id="rId5" Type="http://schemas.openxmlformats.org/officeDocument/2006/relationships/image" Target="../media/image56.emf"/><Relationship Id="rId10" Type="http://schemas.openxmlformats.org/officeDocument/2006/relationships/image" Target="../media/image61.emf"/><Relationship Id="rId4" Type="http://schemas.openxmlformats.org/officeDocument/2006/relationships/image" Target="../media/image55.emf"/><Relationship Id="rId9"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image" Target="../media/image74.emf"/><Relationship Id="rId3" Type="http://schemas.openxmlformats.org/officeDocument/2006/relationships/image" Target="../media/image64.emf"/><Relationship Id="rId7" Type="http://schemas.openxmlformats.org/officeDocument/2006/relationships/image" Target="../media/image68.emf"/><Relationship Id="rId12" Type="http://schemas.openxmlformats.org/officeDocument/2006/relationships/image" Target="../media/image73.emf"/><Relationship Id="rId2" Type="http://schemas.openxmlformats.org/officeDocument/2006/relationships/image" Target="../media/image63.emf"/><Relationship Id="rId1" Type="http://schemas.openxmlformats.org/officeDocument/2006/relationships/image" Target="../media/image62.emf"/><Relationship Id="rId6" Type="http://schemas.openxmlformats.org/officeDocument/2006/relationships/image" Target="../media/image67.emf"/><Relationship Id="rId11" Type="http://schemas.openxmlformats.org/officeDocument/2006/relationships/image" Target="../media/image72.emf"/><Relationship Id="rId5" Type="http://schemas.openxmlformats.org/officeDocument/2006/relationships/image" Target="../media/image66.emf"/><Relationship Id="rId15" Type="http://schemas.openxmlformats.org/officeDocument/2006/relationships/image" Target="../media/image76.emf"/><Relationship Id="rId10" Type="http://schemas.openxmlformats.org/officeDocument/2006/relationships/image" Target="../media/image71.emf"/><Relationship Id="rId4" Type="http://schemas.openxmlformats.org/officeDocument/2006/relationships/image" Target="../media/image65.emf"/><Relationship Id="rId9" Type="http://schemas.openxmlformats.org/officeDocument/2006/relationships/image" Target="../media/image70.emf"/><Relationship Id="rId14" Type="http://schemas.openxmlformats.org/officeDocument/2006/relationships/image" Target="../media/image75.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image" Target="../media/image89.wmf"/><Relationship Id="rId3" Type="http://schemas.openxmlformats.org/officeDocument/2006/relationships/image" Target="../media/image79.wmf"/><Relationship Id="rId7" Type="http://schemas.openxmlformats.org/officeDocument/2006/relationships/image" Target="../media/image83.wmf"/><Relationship Id="rId12" Type="http://schemas.openxmlformats.org/officeDocument/2006/relationships/image" Target="../media/image88.e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11" Type="http://schemas.openxmlformats.org/officeDocument/2006/relationships/image" Target="../media/image87.emf"/><Relationship Id="rId5" Type="http://schemas.openxmlformats.org/officeDocument/2006/relationships/image" Target="../media/image81.wmf"/><Relationship Id="rId10" Type="http://schemas.openxmlformats.org/officeDocument/2006/relationships/image" Target="../media/image86.emf"/><Relationship Id="rId4" Type="http://schemas.openxmlformats.org/officeDocument/2006/relationships/image" Target="../media/image80.wmf"/><Relationship Id="rId9" Type="http://schemas.openxmlformats.org/officeDocument/2006/relationships/image" Target="../media/image85.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3.wmf"/><Relationship Id="rId18" Type="http://schemas.openxmlformats.org/officeDocument/2006/relationships/image" Target="../media/image108.wmf"/><Relationship Id="rId3" Type="http://schemas.openxmlformats.org/officeDocument/2006/relationships/image" Target="../media/image93.wmf"/><Relationship Id="rId7" Type="http://schemas.openxmlformats.org/officeDocument/2006/relationships/image" Target="../media/image97.emf"/><Relationship Id="rId12" Type="http://schemas.openxmlformats.org/officeDocument/2006/relationships/image" Target="../media/image102.wmf"/><Relationship Id="rId17" Type="http://schemas.openxmlformats.org/officeDocument/2006/relationships/image" Target="../media/image107.wmf"/><Relationship Id="rId2" Type="http://schemas.openxmlformats.org/officeDocument/2006/relationships/image" Target="../media/image92.wmf"/><Relationship Id="rId16" Type="http://schemas.openxmlformats.org/officeDocument/2006/relationships/image" Target="../media/image106.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5" Type="http://schemas.openxmlformats.org/officeDocument/2006/relationships/image" Target="../media/image105.wmf"/><Relationship Id="rId10" Type="http://schemas.openxmlformats.org/officeDocument/2006/relationships/image" Target="../media/image100.emf"/><Relationship Id="rId4" Type="http://schemas.openxmlformats.org/officeDocument/2006/relationships/image" Target="../media/image94.wmf"/><Relationship Id="rId9" Type="http://schemas.openxmlformats.org/officeDocument/2006/relationships/image" Target="../media/image99.wmf"/><Relationship Id="rId14" Type="http://schemas.openxmlformats.org/officeDocument/2006/relationships/image" Target="../media/image10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2486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06F19E-164F-5C4F-9115-3E96E457DEFC}" type="slidenum">
              <a:rPr lang="en-US" sz="1200"/>
              <a:pPr eaLnBrk="1" hangingPunct="1"/>
              <a:t>9</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0518F3-703D-F54F-B278-568E95D98831}" type="slidenum">
              <a:rPr lang="en-US" sz="1200"/>
              <a:pPr eaLnBrk="1" hangingPunct="1"/>
              <a:t>10</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April 7,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7,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7,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April 7,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7,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April 7,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April 7,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April 7,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April 7,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April 7,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April 7,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April 7,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April 7,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oleObject" Target="../embeddings/oleObject42.bin"/><Relationship Id="rId18" Type="http://schemas.openxmlformats.org/officeDocument/2006/relationships/image" Target="../media/image49.emf"/><Relationship Id="rId3" Type="http://schemas.openxmlformats.org/officeDocument/2006/relationships/notesSlide" Target="../notesSlides/notesSlide3.xml"/><Relationship Id="rId21" Type="http://schemas.openxmlformats.org/officeDocument/2006/relationships/oleObject" Target="../embeddings/oleObject46.bin"/><Relationship Id="rId7" Type="http://schemas.openxmlformats.org/officeDocument/2006/relationships/image" Target="../media/image44.emf"/><Relationship Id="rId12" Type="http://schemas.openxmlformats.org/officeDocument/2006/relationships/image" Target="../media/image42.jpeg"/><Relationship Id="rId17" Type="http://schemas.openxmlformats.org/officeDocument/2006/relationships/oleObject" Target="../embeddings/oleObject44.bin"/><Relationship Id="rId2" Type="http://schemas.openxmlformats.org/officeDocument/2006/relationships/slideLayout" Target="../slideLayouts/slideLayout6.xml"/><Relationship Id="rId16" Type="http://schemas.openxmlformats.org/officeDocument/2006/relationships/image" Target="../media/image48.emf"/><Relationship Id="rId20" Type="http://schemas.openxmlformats.org/officeDocument/2006/relationships/image" Target="../media/image50.emf"/><Relationship Id="rId1" Type="http://schemas.openxmlformats.org/officeDocument/2006/relationships/vmlDrawing" Target="../drawings/vmlDrawing5.vml"/><Relationship Id="rId6" Type="http://schemas.openxmlformats.org/officeDocument/2006/relationships/oleObject" Target="../embeddings/oleObject39.bin"/><Relationship Id="rId11" Type="http://schemas.openxmlformats.org/officeDocument/2006/relationships/image" Target="../media/image46.emf"/><Relationship Id="rId5" Type="http://schemas.openxmlformats.org/officeDocument/2006/relationships/image" Target="../media/image43.emf"/><Relationship Id="rId15" Type="http://schemas.openxmlformats.org/officeDocument/2006/relationships/oleObject" Target="../embeddings/oleObject43.bin"/><Relationship Id="rId10" Type="http://schemas.openxmlformats.org/officeDocument/2006/relationships/oleObject" Target="../embeddings/oleObject41.bin"/><Relationship Id="rId19" Type="http://schemas.openxmlformats.org/officeDocument/2006/relationships/oleObject" Target="../embeddings/oleObject45.bin"/><Relationship Id="rId4" Type="http://schemas.openxmlformats.org/officeDocument/2006/relationships/oleObject" Target="../embeddings/oleObject38.bin"/><Relationship Id="rId9" Type="http://schemas.openxmlformats.org/officeDocument/2006/relationships/image" Target="../media/image45.emf"/><Relationship Id="rId14" Type="http://schemas.openxmlformats.org/officeDocument/2006/relationships/image" Target="../media/image47.emf"/><Relationship Id="rId22" Type="http://schemas.openxmlformats.org/officeDocument/2006/relationships/image" Target="../media/image51.emf"/></Relationships>
</file>

<file path=ppt/slides/_rels/slide11.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oleObject" Target="../embeddings/oleObject52.bin"/><Relationship Id="rId18" Type="http://schemas.openxmlformats.org/officeDocument/2006/relationships/image" Target="../media/image59.emf"/><Relationship Id="rId3" Type="http://schemas.openxmlformats.org/officeDocument/2006/relationships/oleObject" Target="../embeddings/oleObject47.bin"/><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56.e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58.emf"/><Relationship Id="rId20" Type="http://schemas.openxmlformats.org/officeDocument/2006/relationships/image" Target="../media/image60.emf"/><Relationship Id="rId1" Type="http://schemas.openxmlformats.org/officeDocument/2006/relationships/vmlDrawing" Target="../drawings/vmlDrawing6.vml"/><Relationship Id="rId6" Type="http://schemas.openxmlformats.org/officeDocument/2006/relationships/image" Target="../media/image53.e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55.emf"/><Relationship Id="rId19" Type="http://schemas.openxmlformats.org/officeDocument/2006/relationships/oleObject" Target="../embeddings/oleObject55.bin"/><Relationship Id="rId4" Type="http://schemas.openxmlformats.org/officeDocument/2006/relationships/image" Target="../media/image52.emf"/><Relationship Id="rId9" Type="http://schemas.openxmlformats.org/officeDocument/2006/relationships/oleObject" Target="../embeddings/oleObject50.bin"/><Relationship Id="rId14" Type="http://schemas.openxmlformats.org/officeDocument/2006/relationships/image" Target="../media/image57.emf"/><Relationship Id="rId22" Type="http://schemas.openxmlformats.org/officeDocument/2006/relationships/image" Target="../media/image61.emf"/></Relationships>
</file>

<file path=ppt/slides/_rels/slide12.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oleObject" Target="../embeddings/oleObject62.bin"/><Relationship Id="rId18" Type="http://schemas.openxmlformats.org/officeDocument/2006/relationships/image" Target="../media/image69.emf"/><Relationship Id="rId26" Type="http://schemas.openxmlformats.org/officeDocument/2006/relationships/image" Target="../media/image73.e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66.emf"/><Relationship Id="rId17" Type="http://schemas.openxmlformats.org/officeDocument/2006/relationships/oleObject" Target="../embeddings/oleObject64.bin"/><Relationship Id="rId25"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68.emf"/><Relationship Id="rId20" Type="http://schemas.openxmlformats.org/officeDocument/2006/relationships/image" Target="../media/image70.emf"/><Relationship Id="rId29" Type="http://schemas.openxmlformats.org/officeDocument/2006/relationships/oleObject" Target="../embeddings/oleObject70.bin"/><Relationship Id="rId1" Type="http://schemas.openxmlformats.org/officeDocument/2006/relationships/vmlDrawing" Target="../drawings/vmlDrawing7.vml"/><Relationship Id="rId6" Type="http://schemas.openxmlformats.org/officeDocument/2006/relationships/image" Target="../media/image63.emf"/><Relationship Id="rId11" Type="http://schemas.openxmlformats.org/officeDocument/2006/relationships/oleObject" Target="../embeddings/oleObject61.bin"/><Relationship Id="rId24" Type="http://schemas.openxmlformats.org/officeDocument/2006/relationships/image" Target="../media/image72.emf"/><Relationship Id="rId32" Type="http://schemas.openxmlformats.org/officeDocument/2006/relationships/image" Target="../media/image76.emf"/><Relationship Id="rId5" Type="http://schemas.openxmlformats.org/officeDocument/2006/relationships/oleObject" Target="../embeddings/oleObject58.bin"/><Relationship Id="rId15" Type="http://schemas.openxmlformats.org/officeDocument/2006/relationships/oleObject" Target="../embeddings/oleObject63.bin"/><Relationship Id="rId23" Type="http://schemas.openxmlformats.org/officeDocument/2006/relationships/oleObject" Target="../embeddings/oleObject67.bin"/><Relationship Id="rId28" Type="http://schemas.openxmlformats.org/officeDocument/2006/relationships/image" Target="../media/image74.emf"/><Relationship Id="rId10" Type="http://schemas.openxmlformats.org/officeDocument/2006/relationships/image" Target="../media/image65.emf"/><Relationship Id="rId19" Type="http://schemas.openxmlformats.org/officeDocument/2006/relationships/oleObject" Target="../embeddings/oleObject65.bin"/><Relationship Id="rId31" Type="http://schemas.openxmlformats.org/officeDocument/2006/relationships/oleObject" Target="../embeddings/oleObject71.bin"/><Relationship Id="rId4" Type="http://schemas.openxmlformats.org/officeDocument/2006/relationships/image" Target="../media/image62.emf"/><Relationship Id="rId9" Type="http://schemas.openxmlformats.org/officeDocument/2006/relationships/oleObject" Target="../embeddings/oleObject60.bin"/><Relationship Id="rId14" Type="http://schemas.openxmlformats.org/officeDocument/2006/relationships/image" Target="../media/image67.emf"/><Relationship Id="rId22" Type="http://schemas.openxmlformats.org/officeDocument/2006/relationships/image" Target="../media/image71.emf"/><Relationship Id="rId27" Type="http://schemas.openxmlformats.org/officeDocument/2006/relationships/oleObject" Target="../embeddings/oleObject69.bin"/><Relationship Id="rId30" Type="http://schemas.openxmlformats.org/officeDocument/2006/relationships/image" Target="../media/image75.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1.wmf"/><Relationship Id="rId18" Type="http://schemas.openxmlformats.org/officeDocument/2006/relationships/oleObject" Target="../embeddings/oleObject79.bin"/><Relationship Id="rId26" Type="http://schemas.openxmlformats.org/officeDocument/2006/relationships/oleObject" Target="../embeddings/oleObject83.bin"/><Relationship Id="rId3" Type="http://schemas.openxmlformats.org/officeDocument/2006/relationships/image" Target="../media/image90.jpeg"/><Relationship Id="rId21" Type="http://schemas.openxmlformats.org/officeDocument/2006/relationships/image" Target="../media/image85.emf"/><Relationship Id="rId7" Type="http://schemas.openxmlformats.org/officeDocument/2006/relationships/image" Target="../media/image78.wmf"/><Relationship Id="rId12" Type="http://schemas.openxmlformats.org/officeDocument/2006/relationships/oleObject" Target="../embeddings/oleObject76.bin"/><Relationship Id="rId17" Type="http://schemas.openxmlformats.org/officeDocument/2006/relationships/image" Target="../media/image83.wmf"/><Relationship Id="rId25" Type="http://schemas.openxmlformats.org/officeDocument/2006/relationships/image" Target="../media/image87.emf"/><Relationship Id="rId2" Type="http://schemas.openxmlformats.org/officeDocument/2006/relationships/slideLayout" Target="../slideLayouts/slideLayout2.xml"/><Relationship Id="rId16" Type="http://schemas.openxmlformats.org/officeDocument/2006/relationships/oleObject" Target="../embeddings/oleObject78.bin"/><Relationship Id="rId20" Type="http://schemas.openxmlformats.org/officeDocument/2006/relationships/oleObject" Target="../embeddings/oleObject80.bin"/><Relationship Id="rId29" Type="http://schemas.openxmlformats.org/officeDocument/2006/relationships/image" Target="../media/image89.wmf"/><Relationship Id="rId1" Type="http://schemas.openxmlformats.org/officeDocument/2006/relationships/vmlDrawing" Target="../drawings/vmlDrawing8.vml"/><Relationship Id="rId6" Type="http://schemas.openxmlformats.org/officeDocument/2006/relationships/oleObject" Target="../embeddings/oleObject73.bin"/><Relationship Id="rId11" Type="http://schemas.openxmlformats.org/officeDocument/2006/relationships/image" Target="../media/image80.wmf"/><Relationship Id="rId24" Type="http://schemas.openxmlformats.org/officeDocument/2006/relationships/oleObject" Target="../embeddings/oleObject82.bin"/><Relationship Id="rId5" Type="http://schemas.openxmlformats.org/officeDocument/2006/relationships/image" Target="../media/image77.wmf"/><Relationship Id="rId15" Type="http://schemas.openxmlformats.org/officeDocument/2006/relationships/image" Target="../media/image82.wmf"/><Relationship Id="rId23" Type="http://schemas.openxmlformats.org/officeDocument/2006/relationships/image" Target="../media/image86.emf"/><Relationship Id="rId28" Type="http://schemas.openxmlformats.org/officeDocument/2006/relationships/oleObject" Target="../embeddings/oleObject84.bin"/><Relationship Id="rId10" Type="http://schemas.openxmlformats.org/officeDocument/2006/relationships/oleObject" Target="../embeddings/oleObject75.bin"/><Relationship Id="rId19" Type="http://schemas.openxmlformats.org/officeDocument/2006/relationships/image" Target="../media/image84.emf"/><Relationship Id="rId4" Type="http://schemas.openxmlformats.org/officeDocument/2006/relationships/oleObject" Target="../embeddings/oleObject72.bin"/><Relationship Id="rId9" Type="http://schemas.openxmlformats.org/officeDocument/2006/relationships/image" Target="../media/image79.wmf"/><Relationship Id="rId14" Type="http://schemas.openxmlformats.org/officeDocument/2006/relationships/oleObject" Target="../embeddings/oleObject77.bin"/><Relationship Id="rId22" Type="http://schemas.openxmlformats.org/officeDocument/2006/relationships/oleObject" Target="../embeddings/oleObject81.bin"/><Relationship Id="rId27" Type="http://schemas.openxmlformats.org/officeDocument/2006/relationships/image" Target="../media/image8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90.bin"/><Relationship Id="rId18" Type="http://schemas.openxmlformats.org/officeDocument/2006/relationships/image" Target="../media/image98.wmf"/><Relationship Id="rId26" Type="http://schemas.openxmlformats.org/officeDocument/2006/relationships/image" Target="../media/image102.wmf"/><Relationship Id="rId39" Type="http://schemas.openxmlformats.org/officeDocument/2006/relationships/image" Target="../media/image108.wmf"/><Relationship Id="rId21" Type="http://schemas.openxmlformats.org/officeDocument/2006/relationships/oleObject" Target="../embeddings/oleObject94.bin"/><Relationship Id="rId34" Type="http://schemas.openxmlformats.org/officeDocument/2006/relationships/oleObject" Target="../embeddings/oleObject101.bin"/><Relationship Id="rId7" Type="http://schemas.openxmlformats.org/officeDocument/2006/relationships/oleObject" Target="../embeddings/oleObject87.bin"/><Relationship Id="rId12" Type="http://schemas.openxmlformats.org/officeDocument/2006/relationships/image" Target="../media/image95.wmf"/><Relationship Id="rId17" Type="http://schemas.openxmlformats.org/officeDocument/2006/relationships/oleObject" Target="../embeddings/oleObject92.bin"/><Relationship Id="rId25" Type="http://schemas.openxmlformats.org/officeDocument/2006/relationships/oleObject" Target="../embeddings/oleObject96.bin"/><Relationship Id="rId33" Type="http://schemas.openxmlformats.org/officeDocument/2006/relationships/image" Target="../media/image105.wmf"/><Relationship Id="rId38" Type="http://schemas.openxmlformats.org/officeDocument/2006/relationships/oleObject" Target="../embeddings/oleObject103.bin"/><Relationship Id="rId2" Type="http://schemas.openxmlformats.org/officeDocument/2006/relationships/slideLayout" Target="../slideLayouts/slideLayout2.xml"/><Relationship Id="rId16" Type="http://schemas.openxmlformats.org/officeDocument/2006/relationships/image" Target="../media/image97.emf"/><Relationship Id="rId20" Type="http://schemas.openxmlformats.org/officeDocument/2006/relationships/image" Target="../media/image99.wmf"/><Relationship Id="rId29" Type="http://schemas.openxmlformats.org/officeDocument/2006/relationships/oleObject" Target="../embeddings/oleObject98.bin"/><Relationship Id="rId1" Type="http://schemas.openxmlformats.org/officeDocument/2006/relationships/vmlDrawing" Target="../drawings/vmlDrawing9.vml"/><Relationship Id="rId6" Type="http://schemas.openxmlformats.org/officeDocument/2006/relationships/image" Target="../media/image92.wmf"/><Relationship Id="rId11" Type="http://schemas.openxmlformats.org/officeDocument/2006/relationships/oleObject" Target="../embeddings/oleObject89.bin"/><Relationship Id="rId24" Type="http://schemas.openxmlformats.org/officeDocument/2006/relationships/image" Target="../media/image101.wmf"/><Relationship Id="rId32" Type="http://schemas.openxmlformats.org/officeDocument/2006/relationships/oleObject" Target="../embeddings/oleObject100.bin"/><Relationship Id="rId37" Type="http://schemas.openxmlformats.org/officeDocument/2006/relationships/image" Target="../media/image107.wmf"/><Relationship Id="rId5" Type="http://schemas.openxmlformats.org/officeDocument/2006/relationships/oleObject" Target="../embeddings/oleObject86.bin"/><Relationship Id="rId15" Type="http://schemas.openxmlformats.org/officeDocument/2006/relationships/oleObject" Target="../embeddings/oleObject91.bin"/><Relationship Id="rId23" Type="http://schemas.openxmlformats.org/officeDocument/2006/relationships/oleObject" Target="../embeddings/oleObject95.bin"/><Relationship Id="rId28" Type="http://schemas.openxmlformats.org/officeDocument/2006/relationships/image" Target="../media/image103.wmf"/><Relationship Id="rId36" Type="http://schemas.openxmlformats.org/officeDocument/2006/relationships/oleObject" Target="../embeddings/oleObject102.bin"/><Relationship Id="rId10" Type="http://schemas.openxmlformats.org/officeDocument/2006/relationships/image" Target="../media/image94.wmf"/><Relationship Id="rId19" Type="http://schemas.openxmlformats.org/officeDocument/2006/relationships/oleObject" Target="../embeddings/oleObject93.bin"/><Relationship Id="rId31" Type="http://schemas.openxmlformats.org/officeDocument/2006/relationships/oleObject" Target="../embeddings/oleObject99.bin"/><Relationship Id="rId4" Type="http://schemas.openxmlformats.org/officeDocument/2006/relationships/image" Target="../media/image91.wmf"/><Relationship Id="rId9" Type="http://schemas.openxmlformats.org/officeDocument/2006/relationships/oleObject" Target="../embeddings/oleObject88.bin"/><Relationship Id="rId14" Type="http://schemas.openxmlformats.org/officeDocument/2006/relationships/image" Target="../media/image96.wmf"/><Relationship Id="rId22" Type="http://schemas.openxmlformats.org/officeDocument/2006/relationships/image" Target="../media/image100.emf"/><Relationship Id="rId27" Type="http://schemas.openxmlformats.org/officeDocument/2006/relationships/oleObject" Target="../embeddings/oleObject97.bin"/><Relationship Id="rId30" Type="http://schemas.openxmlformats.org/officeDocument/2006/relationships/image" Target="../media/image104.wmf"/><Relationship Id="rId35" Type="http://schemas.openxmlformats.org/officeDocument/2006/relationships/image" Target="../media/image106.wmf"/><Relationship Id="rId8" Type="http://schemas.openxmlformats.org/officeDocument/2006/relationships/image" Target="../media/image93.wmf"/><Relationship Id="rId3" Type="http://schemas.openxmlformats.org/officeDocument/2006/relationships/oleObject" Target="../embeddings/oleObject85.bin"/></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emf"/><Relationship Id="rId9" Type="http://schemas.openxmlformats.org/officeDocument/2006/relationships/oleObject" Target="../embeddings/oleObject4.bin"/><Relationship Id="rId1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emf"/><Relationship Id="rId3" Type="http://schemas.openxmlformats.org/officeDocument/2006/relationships/image" Target="../media/image17.jpeg"/><Relationship Id="rId7" Type="http://schemas.openxmlformats.org/officeDocument/2006/relationships/image" Target="../media/image12.e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emf"/><Relationship Id="rId1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31.jpeg"/><Relationship Id="rId18" Type="http://schemas.openxmlformats.org/officeDocument/2006/relationships/oleObject" Target="../embeddings/oleObject22.bin"/><Relationship Id="rId26" Type="http://schemas.openxmlformats.org/officeDocument/2006/relationships/oleObject" Target="../embeddings/oleObject26.bin"/><Relationship Id="rId3" Type="http://schemas.openxmlformats.org/officeDocument/2006/relationships/oleObject" Target="../embeddings/oleObject15.bin"/><Relationship Id="rId21" Type="http://schemas.openxmlformats.org/officeDocument/2006/relationships/image" Target="../media/image26.emf"/><Relationship Id="rId7" Type="http://schemas.openxmlformats.org/officeDocument/2006/relationships/oleObject" Target="../embeddings/oleObject17.bin"/><Relationship Id="rId12" Type="http://schemas.openxmlformats.org/officeDocument/2006/relationships/image" Target="../media/image22.emf"/><Relationship Id="rId17" Type="http://schemas.openxmlformats.org/officeDocument/2006/relationships/image" Target="../media/image24.emf"/><Relationship Id="rId25" Type="http://schemas.openxmlformats.org/officeDocument/2006/relationships/image" Target="../media/image28.emf"/><Relationship Id="rId2" Type="http://schemas.openxmlformats.org/officeDocument/2006/relationships/slideLayout" Target="../slideLayouts/slideLayout2.xml"/><Relationship Id="rId16" Type="http://schemas.openxmlformats.org/officeDocument/2006/relationships/oleObject" Target="../embeddings/oleObject21.bin"/><Relationship Id="rId20" Type="http://schemas.openxmlformats.org/officeDocument/2006/relationships/oleObject" Target="../embeddings/oleObject23.bin"/><Relationship Id="rId29" Type="http://schemas.openxmlformats.org/officeDocument/2006/relationships/image" Target="../media/image30.emf"/><Relationship Id="rId1" Type="http://schemas.openxmlformats.org/officeDocument/2006/relationships/vmlDrawing" Target="../drawings/vmlDrawing3.vml"/><Relationship Id="rId6" Type="http://schemas.openxmlformats.org/officeDocument/2006/relationships/image" Target="../media/image19.emf"/><Relationship Id="rId11" Type="http://schemas.openxmlformats.org/officeDocument/2006/relationships/oleObject" Target="../embeddings/oleObject19.bin"/><Relationship Id="rId24" Type="http://schemas.openxmlformats.org/officeDocument/2006/relationships/oleObject" Target="../embeddings/oleObject25.bin"/><Relationship Id="rId5" Type="http://schemas.openxmlformats.org/officeDocument/2006/relationships/oleObject" Target="../embeddings/oleObject16.bin"/><Relationship Id="rId15" Type="http://schemas.openxmlformats.org/officeDocument/2006/relationships/image" Target="../media/image23.emf"/><Relationship Id="rId23" Type="http://schemas.openxmlformats.org/officeDocument/2006/relationships/image" Target="../media/image27.emf"/><Relationship Id="rId28" Type="http://schemas.openxmlformats.org/officeDocument/2006/relationships/oleObject" Target="../embeddings/oleObject27.bin"/><Relationship Id="rId10" Type="http://schemas.openxmlformats.org/officeDocument/2006/relationships/image" Target="../media/image21.wmf"/><Relationship Id="rId19" Type="http://schemas.openxmlformats.org/officeDocument/2006/relationships/image" Target="../media/image25.emf"/><Relationship Id="rId4" Type="http://schemas.openxmlformats.org/officeDocument/2006/relationships/image" Target="../media/image18.emf"/><Relationship Id="rId9" Type="http://schemas.openxmlformats.org/officeDocument/2006/relationships/oleObject" Target="../embeddings/oleObject18.bin"/><Relationship Id="rId14" Type="http://schemas.openxmlformats.org/officeDocument/2006/relationships/oleObject" Target="../embeddings/oleObject20.bin"/><Relationship Id="rId22" Type="http://schemas.openxmlformats.org/officeDocument/2006/relationships/oleObject" Target="../embeddings/oleObject24.bin"/><Relationship Id="rId27"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embeddings/oleObject32.bin"/><Relationship Id="rId18" Type="http://schemas.openxmlformats.org/officeDocument/2006/relationships/image" Target="../media/image37.emf"/><Relationship Id="rId3" Type="http://schemas.openxmlformats.org/officeDocument/2006/relationships/oleObject" Target="../embeddings/oleObject28.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4.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36.emf"/><Relationship Id="rId20" Type="http://schemas.openxmlformats.org/officeDocument/2006/relationships/image" Target="../media/image38.emf"/><Relationship Id="rId1" Type="http://schemas.openxmlformats.org/officeDocument/2006/relationships/vmlDrawing" Target="../drawings/vmlDrawing4.vml"/><Relationship Id="rId6" Type="http://schemas.openxmlformats.org/officeDocument/2006/relationships/image" Target="../media/image40.wmf"/><Relationship Id="rId11" Type="http://schemas.openxmlformats.org/officeDocument/2006/relationships/oleObject" Target="../embeddings/oleObject31.bin"/><Relationship Id="rId24" Type="http://schemas.openxmlformats.org/officeDocument/2006/relationships/image" Target="../media/image22.emf"/><Relationship Id="rId5" Type="http://schemas.openxmlformats.org/officeDocument/2006/relationships/image" Target="../media/image39.wmf"/><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3.emf"/><Relationship Id="rId19" Type="http://schemas.openxmlformats.org/officeDocument/2006/relationships/oleObject" Target="../embeddings/oleObject35.bin"/><Relationship Id="rId4" Type="http://schemas.openxmlformats.org/officeDocument/2006/relationships/image" Target="../media/image18.emf"/><Relationship Id="rId9" Type="http://schemas.openxmlformats.org/officeDocument/2006/relationships/oleObject" Target="../embeddings/oleObject30.bin"/><Relationship Id="rId14" Type="http://schemas.openxmlformats.org/officeDocument/2006/relationships/image" Target="../media/image35.emf"/><Relationship Id="rId22"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April 7,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#16</a:t>
            </a:r>
          </a:p>
        </p:txBody>
      </p:sp>
      <p:sp>
        <p:nvSpPr>
          <p:cNvPr id="18438" name="Text Box 4"/>
          <p:cNvSpPr txBox="1">
            <a:spLocks noChangeArrowheads="1"/>
          </p:cNvSpPr>
          <p:nvPr/>
        </p:nvSpPr>
        <p:spPr bwMode="auto">
          <a:xfrm>
            <a:off x="2917443" y="1531203"/>
            <a:ext cx="300114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April 7,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438400"/>
            <a:ext cx="7162800" cy="3581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CH7: Linear Momentum</a:t>
            </a:r>
          </a:p>
          <a:p>
            <a:pPr marL="914400" lvl="1" indent="-457200">
              <a:spcBef>
                <a:spcPct val="20000"/>
              </a:spcBef>
              <a:buFont typeface="Arial"/>
              <a:buChar char="•"/>
            </a:pPr>
            <a:r>
              <a:rPr lang="en-US" sz="2800" dirty="0">
                <a:solidFill>
                  <a:srgbClr val="CC00CC"/>
                </a:solidFill>
                <a:latin typeface="Arial Narrow" charset="0"/>
              </a:rPr>
              <a:t>Linear Momentum and Force</a:t>
            </a:r>
          </a:p>
          <a:p>
            <a:pPr marL="914400" lvl="1" indent="-457200">
              <a:spcBef>
                <a:spcPct val="20000"/>
              </a:spcBef>
              <a:buFont typeface="Arial"/>
              <a:buChar char="•"/>
            </a:pPr>
            <a:r>
              <a:rPr lang="en-US" sz="2800" dirty="0">
                <a:solidFill>
                  <a:srgbClr val="CC00CC"/>
                </a:solidFill>
                <a:latin typeface="Arial Narrow" charset="0"/>
              </a:rPr>
              <a:t>Conservative of Linear Momentum</a:t>
            </a:r>
          </a:p>
          <a:p>
            <a:pPr marL="914400" lvl="1" indent="-457200">
              <a:spcBef>
                <a:spcPct val="20000"/>
              </a:spcBef>
              <a:buFont typeface="Arial"/>
              <a:buChar char="•"/>
            </a:pPr>
            <a:r>
              <a:rPr lang="en-US" sz="2800" dirty="0">
                <a:solidFill>
                  <a:srgbClr val="CC00CC"/>
                </a:solidFill>
                <a:latin typeface="Arial Narrow" charset="0"/>
              </a:rPr>
              <a:t>Impulse</a:t>
            </a:r>
          </a:p>
          <a:p>
            <a:pPr marL="914400" lvl="1" indent="-457200">
              <a:spcBef>
                <a:spcPct val="20000"/>
              </a:spcBef>
              <a:buFont typeface="Arial"/>
              <a:buChar char="•"/>
            </a:pPr>
            <a:r>
              <a:rPr lang="en-US" sz="2800" dirty="0">
                <a:solidFill>
                  <a:srgbClr val="CC00CC"/>
                </a:solidFill>
                <a:latin typeface="Arial Narrow" charset="0"/>
              </a:rPr>
              <a:t>Collisions – Elastic and Inelastic</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endParaRPr lang="en-US" altLang="ko-KR" sz="1400">
              <a:solidFill>
                <a:srgbClr val="FF0066"/>
              </a:solidFill>
              <a:latin typeface="Arial Narrow" charset="0"/>
              <a:cs typeface="Gulim" charset="0"/>
            </a:endParaRPr>
          </a:p>
        </p:txBody>
      </p:sp>
      <p:sp>
        <p:nvSpPr>
          <p:cNvPr id="3278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2781"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5C1039-84FB-1949-9589-C3978064B92D}"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354406" name="Equation" r:id="rId4" imgW="254000" imgH="215900" progId="Equation.DSMT4">
                  <p:embed/>
                </p:oleObj>
              </mc:Choice>
              <mc:Fallback>
                <p:oleObj name="Equation" r:id="rId4" imgW="254000" imgH="215900" progId="Equation.DSMT4">
                  <p:embed/>
                  <p:pic>
                    <p:nvPicPr>
                      <p:cNvPr id="744451" name="Object 2"/>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nvGraphicFramePr>
        <p:xfrm>
          <a:off x="3119438" y="1862138"/>
          <a:ext cx="981075" cy="695325"/>
        </p:xfrm>
        <a:graphic>
          <a:graphicData uri="http://schemas.openxmlformats.org/presentationml/2006/ole">
            <mc:AlternateContent xmlns:mc="http://schemas.openxmlformats.org/markup-compatibility/2006">
              <mc:Choice xmlns:v="urn:schemas-microsoft-com:vml" Requires="v">
                <p:oleObj spid="_x0000_s354407" name="Equation" r:id="rId6" imgW="431800" imgH="304800" progId="Equation.DSMT4">
                  <p:embed/>
                </p:oleObj>
              </mc:Choice>
              <mc:Fallback>
                <p:oleObj name="Equation" r:id="rId6" imgW="431800" imgH="304800" progId="Equation.DSMT4">
                  <p:embed/>
                  <p:pic>
                    <p:nvPicPr>
                      <p:cNvPr id="744452" name="Object 3"/>
                      <p:cNvPicPr>
                        <a:picLocks noChangeAspect="1" noChangeArrowheads="1"/>
                      </p:cNvPicPr>
                      <p:nvPr/>
                    </p:nvPicPr>
                    <p:blipFill>
                      <a:blip r:embed="rId7"/>
                      <a:srcRect/>
                      <a:stretch>
                        <a:fillRect/>
                      </a:stretch>
                    </p:blipFill>
                    <p:spPr bwMode="auto">
                      <a:xfrm>
                        <a:off x="3119438" y="1862138"/>
                        <a:ext cx="981075" cy="695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nvGraphicFramePr>
        <p:xfrm>
          <a:off x="3748088" y="3511550"/>
          <a:ext cx="982662" cy="693738"/>
        </p:xfrm>
        <a:graphic>
          <a:graphicData uri="http://schemas.openxmlformats.org/presentationml/2006/ole">
            <mc:AlternateContent xmlns:mc="http://schemas.openxmlformats.org/markup-compatibility/2006">
              <mc:Choice xmlns:v="urn:schemas-microsoft-com:vml" Requires="v">
                <p:oleObj spid="_x0000_s354408" name="Equation" r:id="rId8" imgW="431800" imgH="304800" progId="Equation.DSMT4">
                  <p:embed/>
                </p:oleObj>
              </mc:Choice>
              <mc:Fallback>
                <p:oleObj name="Equation" r:id="rId8" imgW="431800" imgH="304800" progId="Equation.DSMT4">
                  <p:embed/>
                  <p:pic>
                    <p:nvPicPr>
                      <p:cNvPr id="744454" name="Object 4"/>
                      <p:cNvPicPr>
                        <a:picLocks noChangeAspect="1" noChangeArrowheads="1"/>
                      </p:cNvPicPr>
                      <p:nvPr/>
                    </p:nvPicPr>
                    <p:blipFill>
                      <a:blip r:embed="rId9"/>
                      <a:srcRect/>
                      <a:stretch>
                        <a:fillRect/>
                      </a:stretch>
                    </p:blipFill>
                    <p:spPr bwMode="auto">
                      <a:xfrm>
                        <a:off x="3748088" y="3511550"/>
                        <a:ext cx="982662" cy="693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354409" name="Equation" r:id="rId10" imgW="711200" imgH="368300" progId="Equation.DSMT4">
                  <p:embed/>
                </p:oleObj>
              </mc:Choice>
              <mc:Fallback>
                <p:oleObj name="Equation" r:id="rId10" imgW="711200" imgH="368300" progId="Equation.DSMT4">
                  <p:embed/>
                  <p:pic>
                    <p:nvPicPr>
                      <p:cNvPr id="744456"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nvGraphicFramePr>
        <p:xfrm>
          <a:off x="6858000" y="5249863"/>
          <a:ext cx="568325" cy="571500"/>
        </p:xfrm>
        <a:graphic>
          <a:graphicData uri="http://schemas.openxmlformats.org/presentationml/2006/ole">
            <mc:AlternateContent xmlns:mc="http://schemas.openxmlformats.org/markup-compatibility/2006">
              <mc:Choice xmlns:v="urn:schemas-microsoft-com:vml" Requires="v">
                <p:oleObj spid="_x0000_s354410" name="Equation" r:id="rId13" imgW="266700" imgH="241300" progId="Equation.DSMT4">
                  <p:embed/>
                </p:oleObj>
              </mc:Choice>
              <mc:Fallback>
                <p:oleObj name="Equation" r:id="rId13" imgW="266700" imgH="241300" progId="Equation.DSMT4">
                  <p:embed/>
                  <p:pic>
                    <p:nvPicPr>
                      <p:cNvPr id="744458"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5249863"/>
                        <a:ext cx="568325" cy="571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9" name="Rectangle 11"/>
          <p:cNvSpPr>
            <a:spLocks noChangeArrowheads="1"/>
          </p:cNvSpPr>
          <p:nvPr/>
        </p:nvSpPr>
        <p:spPr bwMode="auto">
          <a:xfrm>
            <a:off x="228600" y="2590800"/>
            <a:ext cx="2590800" cy="1981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44460" name="Rectangle 12"/>
          <p:cNvSpPr>
            <a:spLocks noChangeArrowheads="1"/>
          </p:cNvSpPr>
          <p:nvPr/>
        </p:nvSpPr>
        <p:spPr bwMode="auto">
          <a:xfrm>
            <a:off x="228600" y="4724400"/>
            <a:ext cx="2590800" cy="1981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graphicFrame>
        <p:nvGraphicFramePr>
          <p:cNvPr id="744461" name="Object 7"/>
          <p:cNvGraphicFramePr>
            <a:graphicFrameLocks noChangeAspect="1"/>
          </p:cNvGraphicFramePr>
          <p:nvPr/>
        </p:nvGraphicFramePr>
        <p:xfrm>
          <a:off x="6340475" y="657225"/>
          <a:ext cx="1127125" cy="952500"/>
        </p:xfrm>
        <a:graphic>
          <a:graphicData uri="http://schemas.openxmlformats.org/presentationml/2006/ole">
            <mc:AlternateContent xmlns:mc="http://schemas.openxmlformats.org/markup-compatibility/2006">
              <mc:Choice xmlns:v="urn:schemas-microsoft-com:vml" Requires="v">
                <p:oleObj spid="_x0000_s354411" name="Equation" r:id="rId15" imgW="495300" imgH="419100" progId="Equation.DSMT4">
                  <p:embed/>
                </p:oleObj>
              </mc:Choice>
              <mc:Fallback>
                <p:oleObj name="Equation" r:id="rId15" imgW="495300" imgH="419100" progId="Equation.DSMT4">
                  <p:embed/>
                  <p:pic>
                    <p:nvPicPr>
                      <p:cNvPr id="744461" name="Object 7"/>
                      <p:cNvPicPr>
                        <a:picLocks noChangeAspect="1" noChangeArrowheads="1"/>
                      </p:cNvPicPr>
                      <p:nvPr/>
                    </p:nvPicPr>
                    <p:blipFill>
                      <a:blip r:embed="rId16"/>
                      <a:srcRect/>
                      <a:stretch>
                        <a:fillRect/>
                      </a:stretch>
                    </p:blipFill>
                    <p:spPr bwMode="auto">
                      <a:xfrm>
                        <a:off x="6340475" y="657225"/>
                        <a:ext cx="1127125" cy="952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354412" name="Equation" r:id="rId17" imgW="241300" imgH="215900" progId="Equation.DSMT4">
                  <p:embed/>
                </p:oleObj>
              </mc:Choice>
              <mc:Fallback>
                <p:oleObj name="Equation" r:id="rId17" imgW="241300" imgH="215900" progId="Equation.DSMT4">
                  <p:embed/>
                  <p:pic>
                    <p:nvPicPr>
                      <p:cNvPr id="744462" name="Object 8"/>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nvGraphicFramePr>
        <p:xfrm>
          <a:off x="4783138" y="3400425"/>
          <a:ext cx="1617662" cy="952500"/>
        </p:xfrm>
        <a:graphic>
          <a:graphicData uri="http://schemas.openxmlformats.org/presentationml/2006/ole">
            <mc:AlternateContent xmlns:mc="http://schemas.openxmlformats.org/markup-compatibility/2006">
              <mc:Choice xmlns:v="urn:schemas-microsoft-com:vml" Requires="v">
                <p:oleObj spid="_x0000_s354413" name="Equation" r:id="rId19" imgW="711200" imgH="419100" progId="Equation.DSMT4">
                  <p:embed/>
                </p:oleObj>
              </mc:Choice>
              <mc:Fallback>
                <p:oleObj name="Equation" r:id="rId19" imgW="711200" imgH="419100" progId="Equation.DSMT4">
                  <p:embed/>
                  <p:pic>
                    <p:nvPicPr>
                      <p:cNvPr id="744463" name="Object 9"/>
                      <p:cNvPicPr>
                        <a:picLocks noChangeAspect="1" noChangeArrowheads="1"/>
                      </p:cNvPicPr>
                      <p:nvPr/>
                    </p:nvPicPr>
                    <p:blipFill>
                      <a:blip r:embed="rId20"/>
                      <a:srcRect/>
                      <a:stretch>
                        <a:fillRect/>
                      </a:stretch>
                    </p:blipFill>
                    <p:spPr bwMode="auto">
                      <a:xfrm>
                        <a:off x="4783138" y="3400425"/>
                        <a:ext cx="1617662" cy="952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nvGraphicFramePr>
        <p:xfrm>
          <a:off x="5249863" y="5319713"/>
          <a:ext cx="1531937" cy="549275"/>
        </p:xfrm>
        <a:graphic>
          <a:graphicData uri="http://schemas.openxmlformats.org/presentationml/2006/ole">
            <mc:AlternateContent xmlns:mc="http://schemas.openxmlformats.org/markup-compatibility/2006">
              <mc:Choice xmlns:v="urn:schemas-microsoft-com:vml" Requires="v">
                <p:oleObj spid="_x0000_s354414" name="Equation" r:id="rId21" imgW="673100" imgH="241300" progId="Equation.DSMT4">
                  <p:embed/>
                </p:oleObj>
              </mc:Choice>
              <mc:Fallback>
                <p:oleObj name="Equation" r:id="rId21" imgW="673100" imgH="241300" progId="Equation.DSMT4">
                  <p:embed/>
                  <p:pic>
                    <p:nvPicPr>
                      <p:cNvPr id="744464" name="Object 10"/>
                      <p:cNvPicPr>
                        <a:picLocks noChangeAspect="1" noChangeArrowheads="1"/>
                      </p:cNvPicPr>
                      <p:nvPr/>
                    </p:nvPicPr>
                    <p:blipFill>
                      <a:blip r:embed="rId22"/>
                      <a:srcRect/>
                      <a:stretch>
                        <a:fillRect/>
                      </a:stretch>
                    </p:blipFill>
                    <p:spPr bwMode="auto">
                      <a:xfrm>
                        <a:off x="5249863" y="5319713"/>
                        <a:ext cx="1531937"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ＭＳ Ｐゴシック"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221860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44457"/>
                                        </p:tgtEl>
                                        <p:attrNameLst>
                                          <p:attrName>style.visibility</p:attrName>
                                        </p:attrNameLst>
                                      </p:cBhvr>
                                      <p:to>
                                        <p:strVal val="visible"/>
                                      </p:to>
                                    </p:set>
                                    <p:anim calcmode="lin" valueType="num">
                                      <p:cBhvr>
                                        <p:cTn id="7" dur="500" fill="hold"/>
                                        <p:tgtEl>
                                          <p:spTgt spid="744457"/>
                                        </p:tgtEl>
                                        <p:attrNameLst>
                                          <p:attrName>ppt_w</p:attrName>
                                        </p:attrNameLst>
                                      </p:cBhvr>
                                      <p:tavLst>
                                        <p:tav tm="0">
                                          <p:val>
                                            <p:fltVal val="0"/>
                                          </p:val>
                                        </p:tav>
                                        <p:tav tm="100000">
                                          <p:val>
                                            <p:strVal val="#ppt_w"/>
                                          </p:val>
                                        </p:tav>
                                      </p:tavLst>
                                    </p:anim>
                                    <p:anim calcmode="lin" valueType="num">
                                      <p:cBhvr>
                                        <p:cTn id="8" dur="500" fill="hold"/>
                                        <p:tgtEl>
                                          <p:spTgt spid="744457"/>
                                        </p:tgtEl>
                                        <p:attrNameLst>
                                          <p:attrName>ppt_h</p:attrName>
                                        </p:attrNameLst>
                                      </p:cBhvr>
                                      <p:tavLst>
                                        <p:tav tm="0">
                                          <p:val>
                                            <p:fltVal val="0"/>
                                          </p:val>
                                        </p:tav>
                                        <p:tav tm="100000">
                                          <p:val>
                                            <p:strVal val="#ppt_h"/>
                                          </p:val>
                                        </p:tav>
                                      </p:tavLst>
                                    </p:anim>
                                    <p:animEffect transition="in" filter="fade">
                                      <p:cBhvr>
                                        <p:cTn id="9" dur="500"/>
                                        <p:tgtEl>
                                          <p:spTgt spid="744457"/>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44459"/>
                                        </p:tgtEl>
                                      </p:cBhvr>
                                    </p:animEffect>
                                    <p:set>
                                      <p:cBhvr>
                                        <p:cTn id="13" dur="1" fill="hold">
                                          <p:stCondLst>
                                            <p:cond delay="499"/>
                                          </p:stCondLst>
                                        </p:cTn>
                                        <p:tgtEl>
                                          <p:spTgt spid="744459"/>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44460"/>
                                        </p:tgtEl>
                                      </p:cBhvr>
                                    </p:animEffect>
                                    <p:set>
                                      <p:cBhvr>
                                        <p:cTn id="17" dur="1" fill="hold">
                                          <p:stCondLst>
                                            <p:cond delay="499"/>
                                          </p:stCondLst>
                                        </p:cTn>
                                        <p:tgtEl>
                                          <p:spTgt spid="74446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44451"/>
                                        </p:tgtEl>
                                        <p:attrNameLst>
                                          <p:attrName>style.visibility</p:attrName>
                                        </p:attrNameLst>
                                      </p:cBhvr>
                                      <p:to>
                                        <p:strVal val="visible"/>
                                      </p:to>
                                    </p:set>
                                    <p:animEffect transition="in" filter="wipe(left)">
                                      <p:cBhvr>
                                        <p:cTn id="22" dur="500"/>
                                        <p:tgtEl>
                                          <p:spTgt spid="7444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44461"/>
                                        </p:tgtEl>
                                        <p:attrNameLst>
                                          <p:attrName>style.visibility</p:attrName>
                                        </p:attrNameLst>
                                      </p:cBhvr>
                                      <p:to>
                                        <p:strVal val="visible"/>
                                      </p:to>
                                    </p:set>
                                    <p:animEffect transition="in" filter="wipe(left)">
                                      <p:cBhvr>
                                        <p:cTn id="27" dur="500"/>
                                        <p:tgtEl>
                                          <p:spTgt spid="7444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44453"/>
                                        </p:tgtEl>
                                        <p:attrNameLst>
                                          <p:attrName>style.visibility</p:attrName>
                                        </p:attrNameLst>
                                      </p:cBhvr>
                                      <p:to>
                                        <p:strVal val="visible"/>
                                      </p:to>
                                    </p:set>
                                    <p:animEffect transition="in" filter="wipe(right)">
                                      <p:cBhvr>
                                        <p:cTn id="32" dur="500"/>
                                        <p:tgtEl>
                                          <p:spTgt spid="7444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44452"/>
                                        </p:tgtEl>
                                        <p:attrNameLst>
                                          <p:attrName>style.visibility</p:attrName>
                                        </p:attrNameLst>
                                      </p:cBhvr>
                                      <p:to>
                                        <p:strVal val="visible"/>
                                      </p:to>
                                    </p:set>
                                    <p:animEffect transition="in" filter="wipe(left)">
                                      <p:cBhvr>
                                        <p:cTn id="37" dur="500"/>
                                        <p:tgtEl>
                                          <p:spTgt spid="7444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44462"/>
                                        </p:tgtEl>
                                        <p:attrNameLst>
                                          <p:attrName>style.visibility</p:attrName>
                                        </p:attrNameLst>
                                      </p:cBhvr>
                                      <p:to>
                                        <p:strVal val="visible"/>
                                      </p:to>
                                    </p:set>
                                    <p:animEffect transition="in" filter="wipe(left)">
                                      <p:cBhvr>
                                        <p:cTn id="42" dur="500"/>
                                        <p:tgtEl>
                                          <p:spTgt spid="7444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44455"/>
                                        </p:tgtEl>
                                        <p:attrNameLst>
                                          <p:attrName>style.visibility</p:attrName>
                                        </p:attrNameLst>
                                      </p:cBhvr>
                                      <p:to>
                                        <p:strVal val="visible"/>
                                      </p:to>
                                    </p:set>
                                    <p:animEffect transition="in" filter="wipe(up)">
                                      <p:cBhvr>
                                        <p:cTn id="47" dur="500"/>
                                        <p:tgtEl>
                                          <p:spTgt spid="7444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44454"/>
                                        </p:tgtEl>
                                        <p:attrNameLst>
                                          <p:attrName>style.visibility</p:attrName>
                                        </p:attrNameLst>
                                      </p:cBhvr>
                                      <p:to>
                                        <p:strVal val="visible"/>
                                      </p:to>
                                    </p:set>
                                    <p:animEffect transition="in" filter="wipe(left)">
                                      <p:cBhvr>
                                        <p:cTn id="52" dur="500"/>
                                        <p:tgtEl>
                                          <p:spTgt spid="7444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744463"/>
                                        </p:tgtEl>
                                        <p:attrNameLst>
                                          <p:attrName>style.visibility</p:attrName>
                                        </p:attrNameLst>
                                      </p:cBhvr>
                                      <p:to>
                                        <p:strVal val="visible"/>
                                      </p:to>
                                    </p:set>
                                    <p:animEffect transition="in" filter="wipe(left)">
                                      <p:cBhvr>
                                        <p:cTn id="57" dur="500"/>
                                        <p:tgtEl>
                                          <p:spTgt spid="7444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744466"/>
                                        </p:tgtEl>
                                        <p:attrNameLst>
                                          <p:attrName>style.visibility</p:attrName>
                                        </p:attrNameLst>
                                      </p:cBhvr>
                                      <p:to>
                                        <p:strVal val="visible"/>
                                      </p:to>
                                    </p:set>
                                    <p:animEffect transition="in" filter="wipe(up)">
                                      <p:cBhvr>
                                        <p:cTn id="62" dur="500"/>
                                        <p:tgtEl>
                                          <p:spTgt spid="7444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44456"/>
                                        </p:tgtEl>
                                        <p:attrNameLst>
                                          <p:attrName>style.visibility</p:attrName>
                                        </p:attrNameLst>
                                      </p:cBhvr>
                                      <p:to>
                                        <p:strVal val="visible"/>
                                      </p:to>
                                    </p:set>
                                    <p:animEffect transition="in" filter="wipe(left)">
                                      <p:cBhvr>
                                        <p:cTn id="67" dur="500"/>
                                        <p:tgtEl>
                                          <p:spTgt spid="74445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744464"/>
                                        </p:tgtEl>
                                        <p:attrNameLst>
                                          <p:attrName>style.visibility</p:attrName>
                                        </p:attrNameLst>
                                      </p:cBhvr>
                                      <p:to>
                                        <p:strVal val="visible"/>
                                      </p:to>
                                    </p:set>
                                    <p:animEffect transition="in" filter="wipe(left)">
                                      <p:cBhvr>
                                        <p:cTn id="72" dur="500"/>
                                        <p:tgtEl>
                                          <p:spTgt spid="7444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44458"/>
                                        </p:tgtEl>
                                        <p:attrNameLst>
                                          <p:attrName>style.visibility</p:attrName>
                                        </p:attrNameLst>
                                      </p:cBhvr>
                                      <p:to>
                                        <p:strVal val="visible"/>
                                      </p:to>
                                    </p:set>
                                    <p:animEffect transition="in" filter="wipe(left)">
                                      <p:cBhvr>
                                        <p:cTn id="77" dur="500"/>
                                        <p:tgtEl>
                                          <p:spTgt spid="74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animBg="1"/>
      <p:bldP spid="744455" grpId="0" animBg="1"/>
      <p:bldP spid="744459" grpId="0" animBg="1"/>
      <p:bldP spid="74446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3482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483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51A7E7-10A1-E64E-937F-B9FD2CBBF9BE}"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50210" name="Rectangle 2"/>
          <p:cNvSpPr>
            <a:spLocks noChangeArrowheads="1"/>
          </p:cNvSpPr>
          <p:nvPr/>
        </p:nvSpPr>
        <p:spPr bwMode="auto">
          <a:xfrm>
            <a:off x="7239000" y="54102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1" name="Rectangle 3"/>
          <p:cNvSpPr>
            <a:spLocks noChangeArrowheads="1"/>
          </p:cNvSpPr>
          <p:nvPr/>
        </p:nvSpPr>
        <p:spPr bwMode="auto">
          <a:xfrm>
            <a:off x="52578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2"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4834" name="Rectangle 5"/>
          <p:cNvSpPr>
            <a:spLocks noGrp="1" noChangeArrowheads="1"/>
          </p:cNvSpPr>
          <p:nvPr>
            <p:ph type="title"/>
          </p:nvPr>
        </p:nvSpPr>
        <p:spPr>
          <a:xfrm>
            <a:off x="685800" y="95250"/>
            <a:ext cx="7848600" cy="609600"/>
          </a:xfrm>
        </p:spPr>
        <p:txBody>
          <a:bodyPr/>
          <a:lstStyle/>
          <a:p>
            <a:r>
              <a:rPr lang="en-US" sz="4000" dirty="0">
                <a:latin typeface="Arial Narrow" charset="0"/>
                <a:ea typeface="ＭＳ Ｐゴシック" charset="0"/>
                <a:cs typeface="ＭＳ Ｐゴシック" charset="0"/>
              </a:rPr>
              <a:t>Impulse and Linear Momentum </a:t>
            </a:r>
          </a:p>
        </p:txBody>
      </p:sp>
      <p:sp>
        <p:nvSpPr>
          <p:cNvPr id="350214" name="Text Box 6"/>
          <p:cNvSpPr txBox="1">
            <a:spLocks noChangeArrowheads="1"/>
          </p:cNvSpPr>
          <p:nvPr/>
        </p:nvSpPr>
        <p:spPr bwMode="auto">
          <a:xfrm>
            <a:off x="533400" y="1752600"/>
            <a:ext cx="33528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By integrating the above equation in a time interval </a:t>
            </a:r>
            <a:r>
              <a:rPr lang="en-US" sz="2200" dirty="0" err="1">
                <a:solidFill>
                  <a:srgbClr val="FF0000"/>
                </a:solidFill>
                <a:latin typeface="Monotype Corsiva" charset="0"/>
              </a:rPr>
              <a:t>t</a:t>
            </a:r>
            <a:r>
              <a:rPr lang="en-US" sz="2200" baseline="-25000" dirty="0" err="1">
                <a:solidFill>
                  <a:srgbClr val="FF0000"/>
                </a:solidFill>
                <a:latin typeface="Monotype Corsiva" charset="0"/>
              </a:rPr>
              <a:t>i</a:t>
            </a:r>
            <a:r>
              <a:rPr lang="en-US" sz="2200" dirty="0">
                <a:solidFill>
                  <a:srgbClr val="FF0000"/>
                </a:solidFill>
                <a:latin typeface="Arial Narrow" charset="0"/>
              </a:rPr>
              <a:t> to </a:t>
            </a:r>
            <a:r>
              <a:rPr lang="en-US" sz="2200" dirty="0" err="1">
                <a:solidFill>
                  <a:srgbClr val="FF0000"/>
                </a:solidFill>
                <a:latin typeface="Monotype Corsiva" charset="0"/>
              </a:rPr>
              <a:t>t</a:t>
            </a:r>
            <a:r>
              <a:rPr lang="en-US" sz="2200" baseline="-25000" dirty="0" err="1">
                <a:solidFill>
                  <a:srgbClr val="FF0000"/>
                </a:solidFill>
                <a:latin typeface="Monotype Corsiva" charset="0"/>
              </a:rPr>
              <a:t>f</a:t>
            </a:r>
            <a:r>
              <a:rPr lang="en-US" sz="2200" dirty="0">
                <a:solidFill>
                  <a:srgbClr val="FF0000"/>
                </a:solidFill>
                <a:latin typeface="Arial Narrow" charset="0"/>
              </a:rPr>
              <a:t>, one can obtain impulse </a:t>
            </a:r>
            <a:r>
              <a:rPr lang="en-US" sz="2200" b="1" dirty="0">
                <a:solidFill>
                  <a:srgbClr val="FF0000"/>
                </a:solidFill>
                <a:latin typeface="Monotype Corsiva" charset="0"/>
              </a:rPr>
              <a:t>J.</a:t>
            </a:r>
          </a:p>
        </p:txBody>
      </p:sp>
      <p:sp>
        <p:nvSpPr>
          <p:cNvPr id="350215"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Lucida Grande" charset="0"/>
                <a:cs typeface="Lucida Grande" charset="0"/>
              </a:rPr>
              <a:t>Δ</a:t>
            </a:r>
            <a:r>
              <a:rPr lang="en-US" sz="2200" dirty="0" err="1">
                <a:solidFill>
                  <a:srgbClr val="FF0000"/>
                </a:solidFill>
                <a:latin typeface="Monotype Corsiva" charset="0"/>
                <a:ea typeface="Lucida Grande" charset="0"/>
                <a:cs typeface="Lucida Grande" charset="0"/>
              </a:rPr>
              <a:t>t</a:t>
            </a:r>
            <a:r>
              <a:rPr lang="en-US" sz="2200" dirty="0">
                <a:solidFill>
                  <a:srgbClr val="FF0000"/>
                </a:solidFill>
                <a:latin typeface="Monotype Corsiva" charset="0"/>
                <a:ea typeface="Lucida Grande" charset="0"/>
                <a:cs typeface="Lucida Grande" charset="0"/>
              </a:rPr>
              <a:t>=</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f</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i</a:t>
            </a:r>
            <a:r>
              <a:rPr lang="en-US" sz="2200" baseline="-25000" dirty="0">
                <a:solidFill>
                  <a:srgbClr val="FF0000"/>
                </a:solidFill>
                <a:latin typeface="Monotype Corsiva" charset="0"/>
                <a:ea typeface="Lucida Grande" charset="0"/>
                <a:cs typeface="Lucida Grande" charset="0"/>
              </a:rPr>
              <a:t> </a:t>
            </a:r>
            <a:r>
              <a:rPr lang="en-US" sz="2200" dirty="0">
                <a:solidFill>
                  <a:srgbClr val="FF0000"/>
                </a:solidFill>
                <a:latin typeface="Monotype Corsiva" charset="0"/>
                <a:ea typeface="Lucida Grande" charset="0"/>
                <a:cs typeface="Lucida Grande" charset="0"/>
              </a:rPr>
              <a:t>is equal to the change of the momentum of the object caused by that force.   </a:t>
            </a:r>
            <a:r>
              <a:rPr lang="en-US" sz="2200" dirty="0">
                <a:solidFill>
                  <a:srgbClr val="003300"/>
                </a:solidFill>
                <a:latin typeface="Monotype Corsiva" charset="0"/>
                <a:ea typeface="Lucida Grande" charset="0"/>
                <a:cs typeface="Lucida Grande" charset="0"/>
              </a:rPr>
              <a:t>Impulse is the degree of which an external force changes an object’s momentum</a:t>
            </a:r>
            <a:r>
              <a:rPr lang="en-US" sz="2200" dirty="0">
                <a:solidFill>
                  <a:srgbClr val="FF0000"/>
                </a:solidFill>
                <a:latin typeface="Monotype Corsiva" charset="0"/>
                <a:ea typeface="Lucida Grande" charset="0"/>
                <a:cs typeface="Lucida Grande" charset="0"/>
              </a:rPr>
              <a:t>.</a:t>
            </a:r>
          </a:p>
        </p:txBody>
      </p:sp>
      <p:sp>
        <p:nvSpPr>
          <p:cNvPr id="350216" name="Text Box 8"/>
          <p:cNvSpPr txBox="1">
            <a:spLocks noChangeArrowheads="1"/>
          </p:cNvSpPr>
          <p:nvPr/>
        </p:nvSpPr>
        <p:spPr bwMode="auto">
          <a:xfrm>
            <a:off x="304800" y="4343400"/>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a:t>
            </a:r>
            <a:r>
              <a:rPr lang="en-US" sz="1800" b="1" u="sng" dirty="0">
                <a:solidFill>
                  <a:srgbClr val="CC00CC"/>
                </a:solidFill>
                <a:latin typeface="Monotype Corsiva" charset="0"/>
              </a:rPr>
              <a:t>impulse-momentum theorem </a:t>
            </a:r>
            <a:r>
              <a:rPr lang="en-US" sz="1800" dirty="0">
                <a:solidFill>
                  <a:srgbClr val="FF0000"/>
                </a:solidFill>
                <a:latin typeface="Monotype Corsiva" charset="0"/>
              </a:rPr>
              <a:t>and is equivalent to </a:t>
            </a:r>
            <a:r>
              <a:rPr lang="en-US" sz="1800" b="1" u="sng" dirty="0">
                <a:solidFill>
                  <a:srgbClr val="CC00CC"/>
                </a:solidFill>
                <a:latin typeface="Monotype Corsiva" charset="0"/>
              </a:rPr>
              <a:t>Newton’s second law</a:t>
            </a:r>
            <a:r>
              <a:rPr lang="en-US" sz="1800" dirty="0">
                <a:solidFill>
                  <a:srgbClr val="FF0000"/>
                </a:solidFill>
                <a:latin typeface="Monotype Corsiva" charset="0"/>
              </a:rPr>
              <a:t>.  </a:t>
            </a:r>
          </a:p>
        </p:txBody>
      </p:sp>
      <p:graphicFrame>
        <p:nvGraphicFramePr>
          <p:cNvPr id="350217" name="Object 2"/>
          <p:cNvGraphicFramePr>
            <a:graphicFrameLocks noChangeAspect="1"/>
          </p:cNvGraphicFramePr>
          <p:nvPr>
            <p:extLst>
              <p:ext uri="{D42A27DB-BD31-4B8C-83A1-F6EECF244321}">
                <p14:modId xmlns:p14="http://schemas.microsoft.com/office/powerpoint/2010/main" val="2469637890"/>
              </p:ext>
            </p:extLst>
          </p:nvPr>
        </p:nvGraphicFramePr>
        <p:xfrm>
          <a:off x="5548313" y="762000"/>
          <a:ext cx="1160462" cy="850900"/>
        </p:xfrm>
        <a:graphic>
          <a:graphicData uri="http://schemas.openxmlformats.org/presentationml/2006/ole">
            <mc:AlternateContent xmlns:mc="http://schemas.openxmlformats.org/markup-compatibility/2006">
              <mc:Choice xmlns:v="urn:schemas-microsoft-com:vml" Requires="v">
                <p:oleObj spid="_x0000_s353507" name="Equation" r:id="rId3" imgW="508000" imgH="406400" progId="Equation.DSMT4">
                  <p:embed/>
                </p:oleObj>
              </mc:Choice>
              <mc:Fallback>
                <p:oleObj name="Equation" r:id="rId3" imgW="508000" imgH="406400" progId="Equation.DSMT4">
                  <p:embed/>
                  <p:pic>
                    <p:nvPicPr>
                      <p:cNvPr id="35021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762000"/>
                        <a:ext cx="1160462" cy="850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18" name="Text Box 10"/>
          <p:cNvSpPr txBox="1">
            <a:spLocks noChangeArrowheads="1"/>
          </p:cNvSpPr>
          <p:nvPr/>
        </p:nvSpPr>
        <p:spPr bwMode="auto">
          <a:xfrm>
            <a:off x="533400" y="798512"/>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Newton’s second law</a:t>
            </a:r>
            <a:endParaRPr lang="en-US" dirty="0">
              <a:solidFill>
                <a:srgbClr val="FF0000"/>
              </a:solidFill>
              <a:latin typeface="Monotype Corsiva" charset="0"/>
            </a:endParaRPr>
          </a:p>
        </p:txBody>
      </p:sp>
      <p:sp>
        <p:nvSpPr>
          <p:cNvPr id="350219"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350220" name="Text Box 12"/>
          <p:cNvSpPr txBox="1">
            <a:spLocks noChangeArrowheads="1"/>
          </p:cNvSpPr>
          <p:nvPr/>
        </p:nvSpPr>
        <p:spPr bwMode="auto">
          <a:xfrm>
            <a:off x="342107" y="4803984"/>
            <a:ext cx="1371600" cy="138499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a:solidFill>
                  <a:srgbClr val="FF0000"/>
                </a:solidFill>
                <a:latin typeface="Arial Narrow" charset="0"/>
              </a:rPr>
              <a:t>What are the dimension and unit of Impulse? (</a:t>
            </a:r>
            <a:r>
              <a:rPr lang="en-US" sz="1400" dirty="0">
                <a:solidFill>
                  <a:srgbClr val="CC00CC"/>
                </a:solidFill>
                <a:latin typeface="Arial Narrow" charset="0"/>
              </a:rPr>
              <a:t>poll 6,3)</a:t>
            </a:r>
            <a:r>
              <a:rPr lang="en-US" sz="1400" dirty="0">
                <a:solidFill>
                  <a:srgbClr val="FF0000"/>
                </a:solidFill>
                <a:latin typeface="Arial Narrow" charset="0"/>
              </a:rPr>
              <a:t>  What is the direction of an impulse vector? </a:t>
            </a:r>
          </a:p>
        </p:txBody>
      </p:sp>
      <p:sp>
        <p:nvSpPr>
          <p:cNvPr id="350221"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350222" name="Object 3"/>
          <p:cNvGraphicFramePr>
            <a:graphicFrameLocks noChangeAspect="1"/>
          </p:cNvGraphicFramePr>
          <p:nvPr/>
        </p:nvGraphicFramePr>
        <p:xfrm>
          <a:off x="2325688" y="5268913"/>
          <a:ext cx="1735137" cy="798512"/>
        </p:xfrm>
        <a:graphic>
          <a:graphicData uri="http://schemas.openxmlformats.org/presentationml/2006/ole">
            <mc:AlternateContent xmlns:mc="http://schemas.openxmlformats.org/markup-compatibility/2006">
              <mc:Choice xmlns:v="urn:schemas-microsoft-com:vml" Requires="v">
                <p:oleObj spid="_x0000_s353508" name="Equation" r:id="rId5" imgW="952500" imgH="444500" progId="Equation.DSMT4">
                  <p:embed/>
                </p:oleObj>
              </mc:Choice>
              <mc:Fallback>
                <p:oleObj name="Equation" r:id="rId5" imgW="952500" imgH="444500" progId="Equation.DSMT4">
                  <p:embed/>
                  <p:pic>
                    <p:nvPicPr>
                      <p:cNvPr id="35022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688" y="5268913"/>
                        <a:ext cx="1735137" cy="7985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3"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350224" name="Object 4"/>
          <p:cNvGraphicFramePr>
            <a:graphicFrameLocks noChangeAspect="1"/>
          </p:cNvGraphicFramePr>
          <p:nvPr/>
        </p:nvGraphicFramePr>
        <p:xfrm>
          <a:off x="5284788" y="5316538"/>
          <a:ext cx="1481137" cy="698500"/>
        </p:xfrm>
        <a:graphic>
          <a:graphicData uri="http://schemas.openxmlformats.org/presentationml/2006/ole">
            <mc:AlternateContent xmlns:mc="http://schemas.openxmlformats.org/markup-compatibility/2006">
              <mc:Choice xmlns:v="urn:schemas-microsoft-com:vml" Requires="v">
                <p:oleObj spid="_x0000_s353509" name="Equation" r:id="rId7" imgW="558800" imgH="266700" progId="Equation.DSMT4">
                  <p:embed/>
                </p:oleObj>
              </mc:Choice>
              <mc:Fallback>
                <p:oleObj name="Equation" r:id="rId7" imgW="558800" imgH="266700" progId="Equation.DSMT4">
                  <p:embed/>
                  <p:pic>
                    <p:nvPicPr>
                      <p:cNvPr id="3502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4788" y="5316538"/>
                        <a:ext cx="1481137" cy="698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5"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graphicFrame>
        <p:nvGraphicFramePr>
          <p:cNvPr id="350226" name="Object 5"/>
          <p:cNvGraphicFramePr>
            <a:graphicFrameLocks noChangeAspect="1"/>
          </p:cNvGraphicFramePr>
          <p:nvPr/>
        </p:nvGraphicFramePr>
        <p:xfrm>
          <a:off x="7254875" y="5349875"/>
          <a:ext cx="1482725" cy="631825"/>
        </p:xfrm>
        <a:graphic>
          <a:graphicData uri="http://schemas.openxmlformats.org/presentationml/2006/ole">
            <mc:AlternateContent xmlns:mc="http://schemas.openxmlformats.org/markup-compatibility/2006">
              <mc:Choice xmlns:v="urn:schemas-microsoft-com:vml" Requires="v">
                <p:oleObj spid="_x0000_s353510" name="Equation" r:id="rId9" imgW="558800" imgH="241300" progId="Equation.DSMT4">
                  <p:embed/>
                </p:oleObj>
              </mc:Choice>
              <mc:Fallback>
                <p:oleObj name="Equation" r:id="rId9" imgW="558800" imgH="241300" progId="Equation.DSMT4">
                  <p:embed/>
                  <p:pic>
                    <p:nvPicPr>
                      <p:cNvPr id="35022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4875" y="5349875"/>
                        <a:ext cx="1482725" cy="631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7" name="Text Box 19"/>
          <p:cNvSpPr txBox="1">
            <a:spLocks noChangeArrowheads="1"/>
          </p:cNvSpPr>
          <p:nvPr/>
        </p:nvSpPr>
        <p:spPr bwMode="auto">
          <a:xfrm>
            <a:off x="3352800" y="6096000"/>
            <a:ext cx="4876800" cy="66992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It is generally assumed that the impulse force acts on a short time but much greater than any other forces present.</a:t>
            </a:r>
          </a:p>
        </p:txBody>
      </p:sp>
      <p:graphicFrame>
        <p:nvGraphicFramePr>
          <p:cNvPr id="350228" name="Object 6"/>
          <p:cNvGraphicFramePr>
            <a:graphicFrameLocks noChangeAspect="1"/>
          </p:cNvGraphicFramePr>
          <p:nvPr>
            <p:extLst>
              <p:ext uri="{D42A27DB-BD31-4B8C-83A1-F6EECF244321}">
                <p14:modId xmlns:p14="http://schemas.microsoft.com/office/powerpoint/2010/main" val="1516273311"/>
              </p:ext>
            </p:extLst>
          </p:nvPr>
        </p:nvGraphicFramePr>
        <p:xfrm>
          <a:off x="7577138" y="950912"/>
          <a:ext cx="1284287" cy="476250"/>
        </p:xfrm>
        <a:graphic>
          <a:graphicData uri="http://schemas.openxmlformats.org/presentationml/2006/ole">
            <mc:AlternateContent xmlns:mc="http://schemas.openxmlformats.org/markup-compatibility/2006">
              <mc:Choice xmlns:v="urn:schemas-microsoft-com:vml" Requires="v">
                <p:oleObj spid="_x0000_s353511" name="Equation" r:id="rId11" imgW="596900" imgH="241300" progId="Equation.DSMT4">
                  <p:embed/>
                </p:oleObj>
              </mc:Choice>
              <mc:Fallback>
                <p:oleObj name="Equation" r:id="rId11" imgW="596900" imgH="241300" progId="Equation.DSMT4">
                  <p:embed/>
                  <p:pic>
                    <p:nvPicPr>
                      <p:cNvPr id="35022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7138" y="950912"/>
                        <a:ext cx="1284287"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9" name="AutoShape 21"/>
          <p:cNvSpPr>
            <a:spLocks noChangeArrowheads="1"/>
          </p:cNvSpPr>
          <p:nvPr/>
        </p:nvSpPr>
        <p:spPr bwMode="auto">
          <a:xfrm>
            <a:off x="6781800" y="874712"/>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350230" name="Object 7"/>
          <p:cNvGraphicFramePr>
            <a:graphicFrameLocks noChangeAspect="1"/>
          </p:cNvGraphicFramePr>
          <p:nvPr>
            <p:extLst>
              <p:ext uri="{D42A27DB-BD31-4B8C-83A1-F6EECF244321}">
                <p14:modId xmlns:p14="http://schemas.microsoft.com/office/powerpoint/2010/main" val="1512663632"/>
              </p:ext>
            </p:extLst>
          </p:nvPr>
        </p:nvGraphicFramePr>
        <p:xfrm>
          <a:off x="3989388" y="1874838"/>
          <a:ext cx="1119187" cy="898525"/>
        </p:xfrm>
        <a:graphic>
          <a:graphicData uri="http://schemas.openxmlformats.org/presentationml/2006/ole">
            <mc:AlternateContent xmlns:mc="http://schemas.openxmlformats.org/markup-compatibility/2006">
              <mc:Choice xmlns:v="urn:schemas-microsoft-com:vml" Requires="v">
                <p:oleObj spid="_x0000_s353512" name="Equation" r:id="rId13" imgW="520700" imgH="381000" progId="Equation.DSMT4">
                  <p:embed/>
                </p:oleObj>
              </mc:Choice>
              <mc:Fallback>
                <p:oleObj name="Equation" r:id="rId13" imgW="520700" imgH="381000" progId="Equation.DSMT4">
                  <p:embed/>
                  <p:pic>
                    <p:nvPicPr>
                      <p:cNvPr id="35023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9388" y="1874838"/>
                        <a:ext cx="1119187" cy="898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1" name="Object 8"/>
          <p:cNvGraphicFramePr>
            <a:graphicFrameLocks noChangeAspect="1"/>
          </p:cNvGraphicFramePr>
          <p:nvPr>
            <p:extLst>
              <p:ext uri="{D42A27DB-BD31-4B8C-83A1-F6EECF244321}">
                <p14:modId xmlns:p14="http://schemas.microsoft.com/office/powerpoint/2010/main" val="292523042"/>
              </p:ext>
            </p:extLst>
          </p:nvPr>
        </p:nvGraphicFramePr>
        <p:xfrm>
          <a:off x="5137150" y="2008188"/>
          <a:ext cx="1339850" cy="630237"/>
        </p:xfrm>
        <a:graphic>
          <a:graphicData uri="http://schemas.openxmlformats.org/presentationml/2006/ole">
            <mc:AlternateContent xmlns:mc="http://schemas.openxmlformats.org/markup-compatibility/2006">
              <mc:Choice xmlns:v="urn:schemas-microsoft-com:vml" Requires="v">
                <p:oleObj spid="_x0000_s353513" name="Equation" r:id="rId15" imgW="622300" imgH="266700" progId="Equation.DSMT4">
                  <p:embed/>
                </p:oleObj>
              </mc:Choice>
              <mc:Fallback>
                <p:oleObj name="Equation" r:id="rId15" imgW="622300" imgH="266700" progId="Equation.DSMT4">
                  <p:embed/>
                  <p:pic>
                    <p:nvPicPr>
                      <p:cNvPr id="350231"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7150" y="2008188"/>
                        <a:ext cx="1339850" cy="630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2" name="Object 9"/>
          <p:cNvGraphicFramePr>
            <a:graphicFrameLocks noChangeAspect="1"/>
          </p:cNvGraphicFramePr>
          <p:nvPr>
            <p:extLst>
              <p:ext uri="{D42A27DB-BD31-4B8C-83A1-F6EECF244321}">
                <p14:modId xmlns:p14="http://schemas.microsoft.com/office/powerpoint/2010/main" val="1093416298"/>
              </p:ext>
            </p:extLst>
          </p:nvPr>
        </p:nvGraphicFramePr>
        <p:xfrm>
          <a:off x="6473825" y="2068513"/>
          <a:ext cx="738188" cy="508000"/>
        </p:xfrm>
        <a:graphic>
          <a:graphicData uri="http://schemas.openxmlformats.org/presentationml/2006/ole">
            <mc:AlternateContent xmlns:mc="http://schemas.openxmlformats.org/markup-compatibility/2006">
              <mc:Choice xmlns:v="urn:schemas-microsoft-com:vml" Requires="v">
                <p:oleObj spid="_x0000_s353514" name="Equation" r:id="rId17" imgW="342900" imgH="215900" progId="Equation.DSMT4">
                  <p:embed/>
                </p:oleObj>
              </mc:Choice>
              <mc:Fallback>
                <p:oleObj name="Equation" r:id="rId17" imgW="342900" imgH="215900" progId="Equation.DSMT4">
                  <p:embed/>
                  <p:pic>
                    <p:nvPicPr>
                      <p:cNvPr id="35023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3825" y="2068513"/>
                        <a:ext cx="738188" cy="5080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3" name="Object 10"/>
          <p:cNvGraphicFramePr>
            <a:graphicFrameLocks noChangeAspect="1"/>
          </p:cNvGraphicFramePr>
          <p:nvPr>
            <p:extLst>
              <p:ext uri="{D42A27DB-BD31-4B8C-83A1-F6EECF244321}">
                <p14:modId xmlns:p14="http://schemas.microsoft.com/office/powerpoint/2010/main" val="2165626295"/>
              </p:ext>
            </p:extLst>
          </p:nvPr>
        </p:nvGraphicFramePr>
        <p:xfrm>
          <a:off x="7197725" y="1952625"/>
          <a:ext cx="1339850" cy="896938"/>
        </p:xfrm>
        <a:graphic>
          <a:graphicData uri="http://schemas.openxmlformats.org/presentationml/2006/ole">
            <mc:AlternateContent xmlns:mc="http://schemas.openxmlformats.org/markup-compatibility/2006">
              <mc:Choice xmlns:v="urn:schemas-microsoft-com:vml" Requires="v">
                <p:oleObj spid="_x0000_s353515" name="Equation" r:id="rId19" imgW="622300" imgH="381000" progId="Equation.DSMT4">
                  <p:embed/>
                </p:oleObj>
              </mc:Choice>
              <mc:Fallback>
                <p:oleObj name="Equation" r:id="rId19" imgW="622300" imgH="381000" progId="Equation.DSMT4">
                  <p:embed/>
                  <p:pic>
                    <p:nvPicPr>
                      <p:cNvPr id="35023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5" y="1952625"/>
                        <a:ext cx="1339850" cy="896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4" name="Object 11"/>
          <p:cNvGraphicFramePr>
            <a:graphicFrameLocks noChangeAspect="1"/>
          </p:cNvGraphicFramePr>
          <p:nvPr>
            <p:extLst>
              <p:ext uri="{D42A27DB-BD31-4B8C-83A1-F6EECF244321}">
                <p14:modId xmlns:p14="http://schemas.microsoft.com/office/powerpoint/2010/main" val="3026761545"/>
              </p:ext>
            </p:extLst>
          </p:nvPr>
        </p:nvGraphicFramePr>
        <p:xfrm>
          <a:off x="8459788" y="2038350"/>
          <a:ext cx="298450" cy="571500"/>
        </p:xfrm>
        <a:graphic>
          <a:graphicData uri="http://schemas.openxmlformats.org/presentationml/2006/ole">
            <mc:AlternateContent xmlns:mc="http://schemas.openxmlformats.org/markup-compatibility/2006">
              <mc:Choice xmlns:v="urn:schemas-microsoft-com:vml" Requires="v">
                <p:oleObj spid="_x0000_s353516" name="Equation" r:id="rId21" imgW="139700" imgH="241300" progId="Equation.DSMT4">
                  <p:embed/>
                </p:oleObj>
              </mc:Choice>
              <mc:Fallback>
                <p:oleObj name="Equation" r:id="rId21" imgW="139700" imgH="241300" progId="Equation.DSMT4">
                  <p:embed/>
                  <p:pic>
                    <p:nvPicPr>
                      <p:cNvPr id="350234"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9788" y="2038350"/>
                        <a:ext cx="298450" cy="571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07028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8"/>
                                        </p:tgtEl>
                                        <p:attrNameLst>
                                          <p:attrName>style.visibility</p:attrName>
                                        </p:attrNameLst>
                                      </p:cBhvr>
                                      <p:to>
                                        <p:strVal val="visible"/>
                                      </p:to>
                                    </p:set>
                                    <p:animEffect transition="in" filter="wipe(left)">
                                      <p:cBhvr>
                                        <p:cTn id="7" dur="500"/>
                                        <p:tgtEl>
                                          <p:spTgt spid="350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50217"/>
                                        </p:tgtEl>
                                        <p:attrNameLst>
                                          <p:attrName>style.visibility</p:attrName>
                                        </p:attrNameLst>
                                      </p:cBhvr>
                                      <p:to>
                                        <p:strVal val="visible"/>
                                      </p:to>
                                    </p:set>
                                    <p:animEffect transition="in" filter="wipe(left)">
                                      <p:cBhvr>
                                        <p:cTn id="12" dur="500"/>
                                        <p:tgtEl>
                                          <p:spTgt spid="3502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29"/>
                                        </p:tgtEl>
                                        <p:attrNameLst>
                                          <p:attrName>style.visibility</p:attrName>
                                        </p:attrNameLst>
                                      </p:cBhvr>
                                      <p:to>
                                        <p:strVal val="visible"/>
                                      </p:to>
                                    </p:set>
                                    <p:animEffect transition="in" filter="wipe(left)">
                                      <p:cBhvr>
                                        <p:cTn id="17" dur="500"/>
                                        <p:tgtEl>
                                          <p:spTgt spid="350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50228"/>
                                        </p:tgtEl>
                                        <p:attrNameLst>
                                          <p:attrName>style.visibility</p:attrName>
                                        </p:attrNameLst>
                                      </p:cBhvr>
                                      <p:to>
                                        <p:strVal val="visible"/>
                                      </p:to>
                                    </p:set>
                                    <p:animEffect transition="in" filter="wipe(left)">
                                      <p:cBhvr>
                                        <p:cTn id="22" dur="500"/>
                                        <p:tgtEl>
                                          <p:spTgt spid="3502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4"/>
                                        </p:tgtEl>
                                        <p:attrNameLst>
                                          <p:attrName>style.visibility</p:attrName>
                                        </p:attrNameLst>
                                      </p:cBhvr>
                                      <p:to>
                                        <p:strVal val="visible"/>
                                      </p:to>
                                    </p:set>
                                    <p:animEffect transition="in" filter="wipe(left)">
                                      <p:cBhvr>
                                        <p:cTn id="27" dur="500"/>
                                        <p:tgtEl>
                                          <p:spTgt spid="3502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50230"/>
                                        </p:tgtEl>
                                        <p:attrNameLst>
                                          <p:attrName>style.visibility</p:attrName>
                                        </p:attrNameLst>
                                      </p:cBhvr>
                                      <p:to>
                                        <p:strVal val="visible"/>
                                      </p:to>
                                    </p:set>
                                    <p:animEffect transition="in" filter="wipe(left)">
                                      <p:cBhvr>
                                        <p:cTn id="32" dur="500"/>
                                        <p:tgtEl>
                                          <p:spTgt spid="3502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50231"/>
                                        </p:tgtEl>
                                        <p:attrNameLst>
                                          <p:attrName>style.visibility</p:attrName>
                                        </p:attrNameLst>
                                      </p:cBhvr>
                                      <p:to>
                                        <p:strVal val="visible"/>
                                      </p:to>
                                    </p:set>
                                    <p:animEffect transition="in" filter="wipe(left)">
                                      <p:cBhvr>
                                        <p:cTn id="37" dur="500"/>
                                        <p:tgtEl>
                                          <p:spTgt spid="3502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50232"/>
                                        </p:tgtEl>
                                        <p:attrNameLst>
                                          <p:attrName>style.visibility</p:attrName>
                                        </p:attrNameLst>
                                      </p:cBhvr>
                                      <p:to>
                                        <p:strVal val="visible"/>
                                      </p:to>
                                    </p:set>
                                    <p:animEffect transition="in" filter="wipe(left)">
                                      <p:cBhvr>
                                        <p:cTn id="42" dur="500"/>
                                        <p:tgtEl>
                                          <p:spTgt spid="3502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50233"/>
                                        </p:tgtEl>
                                        <p:attrNameLst>
                                          <p:attrName>style.visibility</p:attrName>
                                        </p:attrNameLst>
                                      </p:cBhvr>
                                      <p:to>
                                        <p:strVal val="visible"/>
                                      </p:to>
                                    </p:set>
                                    <p:animEffect transition="in" filter="wipe(left)">
                                      <p:cBhvr>
                                        <p:cTn id="47" dur="500"/>
                                        <p:tgtEl>
                                          <p:spTgt spid="3502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50234"/>
                                        </p:tgtEl>
                                        <p:attrNameLst>
                                          <p:attrName>style.visibility</p:attrName>
                                        </p:attrNameLst>
                                      </p:cBhvr>
                                      <p:to>
                                        <p:strVal val="visible"/>
                                      </p:to>
                                    </p:set>
                                    <p:animEffect transition="in" filter="wipe(left)">
                                      <p:cBhvr>
                                        <p:cTn id="52" dur="500"/>
                                        <p:tgtEl>
                                          <p:spTgt spid="3502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0219"/>
                                        </p:tgtEl>
                                        <p:attrNameLst>
                                          <p:attrName>style.visibility</p:attrName>
                                        </p:attrNameLst>
                                      </p:cBhvr>
                                      <p:to>
                                        <p:strVal val="visible"/>
                                      </p:to>
                                    </p:set>
                                    <p:animEffect transition="in" filter="wipe(left)">
                                      <p:cBhvr>
                                        <p:cTn id="57" dur="500"/>
                                        <p:tgtEl>
                                          <p:spTgt spid="3502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50215">
                                            <p:txEl>
                                              <p:pRg st="0" end="0"/>
                                            </p:txEl>
                                          </p:spTgt>
                                        </p:tgtEl>
                                        <p:attrNameLst>
                                          <p:attrName>style.visibility</p:attrName>
                                        </p:attrNameLst>
                                      </p:cBhvr>
                                      <p:to>
                                        <p:strVal val="visible"/>
                                      </p:to>
                                    </p:set>
                                    <p:animEffect transition="in" filter="wipe(left)">
                                      <p:cBhvr>
                                        <p:cTn id="62" dur="500"/>
                                        <p:tgtEl>
                                          <p:spTgt spid="350215">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50216"/>
                                        </p:tgtEl>
                                        <p:attrNameLst>
                                          <p:attrName>style.visibility</p:attrName>
                                        </p:attrNameLst>
                                      </p:cBhvr>
                                      <p:to>
                                        <p:strVal val="visible"/>
                                      </p:to>
                                    </p:set>
                                    <p:animEffect transition="in" filter="wipe(left)">
                                      <p:cBhvr>
                                        <p:cTn id="67" dur="500"/>
                                        <p:tgtEl>
                                          <p:spTgt spid="3502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50220"/>
                                        </p:tgtEl>
                                        <p:attrNameLst>
                                          <p:attrName>style.visibility</p:attrName>
                                        </p:attrNameLst>
                                      </p:cBhvr>
                                      <p:to>
                                        <p:strVal val="visible"/>
                                      </p:to>
                                    </p:set>
                                    <p:animEffect transition="in" filter="wipe(left)">
                                      <p:cBhvr>
                                        <p:cTn id="72" dur="500"/>
                                        <p:tgtEl>
                                          <p:spTgt spid="3502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50221"/>
                                        </p:tgtEl>
                                        <p:attrNameLst>
                                          <p:attrName>style.visibility</p:attrName>
                                        </p:attrNameLst>
                                      </p:cBhvr>
                                      <p:to>
                                        <p:strVal val="visible"/>
                                      </p:to>
                                    </p:set>
                                    <p:animEffect transition="in" filter="wipe(left)">
                                      <p:cBhvr>
                                        <p:cTn id="77" dur="500"/>
                                        <p:tgtEl>
                                          <p:spTgt spid="3502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50222"/>
                                        </p:tgtEl>
                                        <p:attrNameLst>
                                          <p:attrName>style.visibility</p:attrName>
                                        </p:attrNameLst>
                                      </p:cBhvr>
                                      <p:to>
                                        <p:strVal val="visible"/>
                                      </p:to>
                                    </p:set>
                                    <p:animEffect transition="in" filter="wipe(left)">
                                      <p:cBhvr>
                                        <p:cTn id="82" dur="500"/>
                                        <p:tgtEl>
                                          <p:spTgt spid="350222"/>
                                        </p:tgtEl>
                                      </p:cBhvr>
                                    </p:animEffect>
                                  </p:childTnLst>
                                </p:cTn>
                              </p:par>
                            </p:childTnLst>
                          </p:cTn>
                        </p:par>
                        <p:par>
                          <p:cTn id="83" fill="hold" nodeType="afterGroup">
                            <p:stCondLst>
                              <p:cond delay="500"/>
                            </p:stCondLst>
                            <p:childTnLst>
                              <p:par>
                                <p:cTn id="84" presetID="53" presetClass="entr" presetSubtype="0" fill="hold" grpId="0" nodeType="afterEffect">
                                  <p:stCondLst>
                                    <p:cond delay="0"/>
                                  </p:stCondLst>
                                  <p:iterate type="wd">
                                    <p:tmPct val="10000"/>
                                  </p:iterate>
                                  <p:childTnLst>
                                    <p:set>
                                      <p:cBhvr>
                                        <p:cTn id="85" dur="1" fill="hold">
                                          <p:stCondLst>
                                            <p:cond delay="0"/>
                                          </p:stCondLst>
                                        </p:cTn>
                                        <p:tgtEl>
                                          <p:spTgt spid="350212"/>
                                        </p:tgtEl>
                                        <p:attrNameLst>
                                          <p:attrName>style.visibility</p:attrName>
                                        </p:attrNameLst>
                                      </p:cBhvr>
                                      <p:to>
                                        <p:strVal val="visible"/>
                                      </p:to>
                                    </p:set>
                                    <p:anim calcmode="lin" valueType="num">
                                      <p:cBhvr>
                                        <p:cTn id="86" dur="500" fill="hold"/>
                                        <p:tgtEl>
                                          <p:spTgt spid="350212"/>
                                        </p:tgtEl>
                                        <p:attrNameLst>
                                          <p:attrName>ppt_w</p:attrName>
                                        </p:attrNameLst>
                                      </p:cBhvr>
                                      <p:tavLst>
                                        <p:tav tm="0">
                                          <p:val>
                                            <p:fltVal val="0"/>
                                          </p:val>
                                        </p:tav>
                                        <p:tav tm="100000">
                                          <p:val>
                                            <p:strVal val="#ppt_w"/>
                                          </p:val>
                                        </p:tav>
                                      </p:tavLst>
                                    </p:anim>
                                    <p:anim calcmode="lin" valueType="num">
                                      <p:cBhvr>
                                        <p:cTn id="87" dur="500" fill="hold"/>
                                        <p:tgtEl>
                                          <p:spTgt spid="350212"/>
                                        </p:tgtEl>
                                        <p:attrNameLst>
                                          <p:attrName>ppt_h</p:attrName>
                                        </p:attrNameLst>
                                      </p:cBhvr>
                                      <p:tavLst>
                                        <p:tav tm="0">
                                          <p:val>
                                            <p:fltVal val="0"/>
                                          </p:val>
                                        </p:tav>
                                        <p:tav tm="100000">
                                          <p:val>
                                            <p:strVal val="#ppt_h"/>
                                          </p:val>
                                        </p:tav>
                                      </p:tavLst>
                                    </p:anim>
                                    <p:animEffect transition="in" filter="fade">
                                      <p:cBhvr>
                                        <p:cTn id="88" dur="500"/>
                                        <p:tgtEl>
                                          <p:spTgt spid="35021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350223"/>
                                        </p:tgtEl>
                                        <p:attrNameLst>
                                          <p:attrName>style.visibility</p:attrName>
                                        </p:attrNameLst>
                                      </p:cBhvr>
                                      <p:to>
                                        <p:strVal val="visible"/>
                                      </p:to>
                                    </p:set>
                                    <p:animEffect transition="in" filter="wipe(left)">
                                      <p:cBhvr>
                                        <p:cTn id="93" dur="500"/>
                                        <p:tgtEl>
                                          <p:spTgt spid="35022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350224"/>
                                        </p:tgtEl>
                                        <p:attrNameLst>
                                          <p:attrName>style.visibility</p:attrName>
                                        </p:attrNameLst>
                                      </p:cBhvr>
                                      <p:to>
                                        <p:strVal val="visible"/>
                                      </p:to>
                                    </p:set>
                                    <p:animEffect transition="in" filter="wipe(left)">
                                      <p:cBhvr>
                                        <p:cTn id="98" dur="500"/>
                                        <p:tgtEl>
                                          <p:spTgt spid="350224"/>
                                        </p:tgtEl>
                                      </p:cBhvr>
                                    </p:animEffect>
                                  </p:childTnLst>
                                </p:cTn>
                              </p:par>
                            </p:childTnLst>
                          </p:cTn>
                        </p:par>
                        <p:par>
                          <p:cTn id="99" fill="hold" nodeType="afterGroup">
                            <p:stCondLst>
                              <p:cond delay="500"/>
                            </p:stCondLst>
                            <p:childTnLst>
                              <p:par>
                                <p:cTn id="100" presetID="53" presetClass="entr" presetSubtype="0" fill="hold" grpId="0" nodeType="afterEffect">
                                  <p:stCondLst>
                                    <p:cond delay="0"/>
                                  </p:stCondLst>
                                  <p:iterate type="wd">
                                    <p:tmPct val="10000"/>
                                  </p:iterate>
                                  <p:childTnLst>
                                    <p:set>
                                      <p:cBhvr>
                                        <p:cTn id="101" dur="1" fill="hold">
                                          <p:stCondLst>
                                            <p:cond delay="0"/>
                                          </p:stCondLst>
                                        </p:cTn>
                                        <p:tgtEl>
                                          <p:spTgt spid="350211"/>
                                        </p:tgtEl>
                                        <p:attrNameLst>
                                          <p:attrName>style.visibility</p:attrName>
                                        </p:attrNameLst>
                                      </p:cBhvr>
                                      <p:to>
                                        <p:strVal val="visible"/>
                                      </p:to>
                                    </p:set>
                                    <p:anim calcmode="lin" valueType="num">
                                      <p:cBhvr>
                                        <p:cTn id="102" dur="500" fill="hold"/>
                                        <p:tgtEl>
                                          <p:spTgt spid="350211"/>
                                        </p:tgtEl>
                                        <p:attrNameLst>
                                          <p:attrName>ppt_w</p:attrName>
                                        </p:attrNameLst>
                                      </p:cBhvr>
                                      <p:tavLst>
                                        <p:tav tm="0">
                                          <p:val>
                                            <p:fltVal val="0"/>
                                          </p:val>
                                        </p:tav>
                                        <p:tav tm="100000">
                                          <p:val>
                                            <p:strVal val="#ppt_w"/>
                                          </p:val>
                                        </p:tav>
                                      </p:tavLst>
                                    </p:anim>
                                    <p:anim calcmode="lin" valueType="num">
                                      <p:cBhvr>
                                        <p:cTn id="103" dur="500" fill="hold"/>
                                        <p:tgtEl>
                                          <p:spTgt spid="350211"/>
                                        </p:tgtEl>
                                        <p:attrNameLst>
                                          <p:attrName>ppt_h</p:attrName>
                                        </p:attrNameLst>
                                      </p:cBhvr>
                                      <p:tavLst>
                                        <p:tav tm="0">
                                          <p:val>
                                            <p:fltVal val="0"/>
                                          </p:val>
                                        </p:tav>
                                        <p:tav tm="100000">
                                          <p:val>
                                            <p:strVal val="#ppt_h"/>
                                          </p:val>
                                        </p:tav>
                                      </p:tavLst>
                                    </p:anim>
                                    <p:animEffect transition="in" filter="fade">
                                      <p:cBhvr>
                                        <p:cTn id="104" dur="500"/>
                                        <p:tgtEl>
                                          <p:spTgt spid="35021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50225"/>
                                        </p:tgtEl>
                                        <p:attrNameLst>
                                          <p:attrName>style.visibility</p:attrName>
                                        </p:attrNameLst>
                                      </p:cBhvr>
                                      <p:to>
                                        <p:strVal val="visible"/>
                                      </p:to>
                                    </p:set>
                                    <p:animEffect transition="in" filter="wipe(left)">
                                      <p:cBhvr>
                                        <p:cTn id="109" dur="500"/>
                                        <p:tgtEl>
                                          <p:spTgt spid="35022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350226"/>
                                        </p:tgtEl>
                                        <p:attrNameLst>
                                          <p:attrName>style.visibility</p:attrName>
                                        </p:attrNameLst>
                                      </p:cBhvr>
                                      <p:to>
                                        <p:strVal val="visible"/>
                                      </p:to>
                                    </p:set>
                                    <p:animEffect transition="in" filter="wipe(left)">
                                      <p:cBhvr>
                                        <p:cTn id="114" dur="500"/>
                                        <p:tgtEl>
                                          <p:spTgt spid="350226"/>
                                        </p:tgtEl>
                                      </p:cBhvr>
                                    </p:animEffect>
                                  </p:childTnLst>
                                </p:cTn>
                              </p:par>
                            </p:childTnLst>
                          </p:cTn>
                        </p:par>
                        <p:par>
                          <p:cTn id="115" fill="hold" nodeType="afterGroup">
                            <p:stCondLst>
                              <p:cond delay="500"/>
                            </p:stCondLst>
                            <p:childTnLst>
                              <p:par>
                                <p:cTn id="116" presetID="53" presetClass="entr" presetSubtype="0" fill="hold" grpId="0" nodeType="afterEffect">
                                  <p:stCondLst>
                                    <p:cond delay="0"/>
                                  </p:stCondLst>
                                  <p:iterate type="wd">
                                    <p:tmPct val="10000"/>
                                  </p:iterate>
                                  <p:childTnLst>
                                    <p:set>
                                      <p:cBhvr>
                                        <p:cTn id="117" dur="1" fill="hold">
                                          <p:stCondLst>
                                            <p:cond delay="0"/>
                                          </p:stCondLst>
                                        </p:cTn>
                                        <p:tgtEl>
                                          <p:spTgt spid="350210"/>
                                        </p:tgtEl>
                                        <p:attrNameLst>
                                          <p:attrName>style.visibility</p:attrName>
                                        </p:attrNameLst>
                                      </p:cBhvr>
                                      <p:to>
                                        <p:strVal val="visible"/>
                                      </p:to>
                                    </p:set>
                                    <p:anim calcmode="lin" valueType="num">
                                      <p:cBhvr>
                                        <p:cTn id="118" dur="500" fill="hold"/>
                                        <p:tgtEl>
                                          <p:spTgt spid="350210"/>
                                        </p:tgtEl>
                                        <p:attrNameLst>
                                          <p:attrName>ppt_w</p:attrName>
                                        </p:attrNameLst>
                                      </p:cBhvr>
                                      <p:tavLst>
                                        <p:tav tm="0">
                                          <p:val>
                                            <p:fltVal val="0"/>
                                          </p:val>
                                        </p:tav>
                                        <p:tav tm="100000">
                                          <p:val>
                                            <p:strVal val="#ppt_w"/>
                                          </p:val>
                                        </p:tav>
                                      </p:tavLst>
                                    </p:anim>
                                    <p:anim calcmode="lin" valueType="num">
                                      <p:cBhvr>
                                        <p:cTn id="119" dur="500" fill="hold"/>
                                        <p:tgtEl>
                                          <p:spTgt spid="350210"/>
                                        </p:tgtEl>
                                        <p:attrNameLst>
                                          <p:attrName>ppt_h</p:attrName>
                                        </p:attrNameLst>
                                      </p:cBhvr>
                                      <p:tavLst>
                                        <p:tav tm="0">
                                          <p:val>
                                            <p:fltVal val="0"/>
                                          </p:val>
                                        </p:tav>
                                        <p:tav tm="100000">
                                          <p:val>
                                            <p:strVal val="#ppt_h"/>
                                          </p:val>
                                        </p:tav>
                                      </p:tavLst>
                                    </p:anim>
                                    <p:animEffect transition="in" filter="fade">
                                      <p:cBhvr>
                                        <p:cTn id="120" dur="500"/>
                                        <p:tgtEl>
                                          <p:spTgt spid="35021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350227"/>
                                        </p:tgtEl>
                                        <p:attrNameLst>
                                          <p:attrName>style.visibility</p:attrName>
                                        </p:attrNameLst>
                                      </p:cBhvr>
                                      <p:to>
                                        <p:strVal val="visible"/>
                                      </p:to>
                                    </p:set>
                                    <p:animEffect transition="in" filter="wipe(left)">
                                      <p:cBhvr>
                                        <p:cTn id="125" dur="500"/>
                                        <p:tgtEl>
                                          <p:spTgt spid="350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nimBg="1"/>
      <p:bldP spid="350211" grpId="0" animBg="1"/>
      <p:bldP spid="350212" grpId="0" animBg="1"/>
      <p:bldP spid="350214" grpId="0" animBg="1" autoUpdateAnimBg="0"/>
      <p:bldP spid="350215" grpId="0" build="p" autoUpdateAnimBg="0"/>
      <p:bldP spid="350216" grpId="0" animBg="1" autoUpdateAnimBg="0"/>
      <p:bldP spid="350218" grpId="0" animBg="1" autoUpdateAnimBg="0"/>
      <p:bldP spid="350219" grpId="0" animBg="1" autoUpdateAnimBg="0"/>
      <p:bldP spid="350220" grpId="0" animBg="1" autoUpdateAnimBg="0"/>
      <p:bldP spid="350221" grpId="0" animBg="1" autoUpdateAnimBg="0"/>
      <p:bldP spid="350223" grpId="0" animBg="1" autoUpdateAnimBg="0"/>
      <p:bldP spid="350225" grpId="0" animBg="1" autoUpdateAnimBg="0"/>
      <p:bldP spid="350227" grpId="0" animBg="1" autoUpdateAnimBg="0"/>
      <p:bldP spid="35022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7"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3585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585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2867C0-19C7-D14E-80B1-994E2F67DC85}"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5860"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for Impulse</a:t>
            </a:r>
            <a:endParaRPr lang="en-US" dirty="0">
              <a:latin typeface="Arial Narrow" charset="0"/>
              <a:ea typeface="ＭＳ Ｐゴシック" charset="0"/>
              <a:cs typeface="ＭＳ Ｐゴシック" charset="0"/>
            </a:endParaRPr>
          </a:p>
        </p:txBody>
      </p:sp>
      <p:sp>
        <p:nvSpPr>
          <p:cNvPr id="353283" name="Text Box 3"/>
          <p:cNvSpPr txBox="1">
            <a:spLocks noChangeArrowheads="1"/>
          </p:cNvSpPr>
          <p:nvPr/>
        </p:nvSpPr>
        <p:spPr bwMode="auto">
          <a:xfrm>
            <a:off x="685800" y="762000"/>
            <a:ext cx="8001000" cy="13398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crash test, an automobile of mass 1500kg collides with a wall.  The initial and final velocities of the automobile are </a:t>
            </a:r>
            <a:r>
              <a:rPr lang="en-US" sz="2000" b="1" dirty="0">
                <a:solidFill>
                  <a:srgbClr val="800000"/>
                </a:solidFill>
                <a:latin typeface="Monotype Corsiva" charset="0"/>
              </a:rPr>
              <a:t>v</a:t>
            </a:r>
            <a:r>
              <a:rPr lang="en-US" sz="2000" b="1" baseline="-25000" dirty="0">
                <a:solidFill>
                  <a:srgbClr val="800000"/>
                </a:solidFill>
                <a:latin typeface="Monotype Corsiva" charset="0"/>
              </a:rPr>
              <a:t>i</a:t>
            </a:r>
            <a:r>
              <a:rPr lang="en-US" sz="2000" dirty="0">
                <a:solidFill>
                  <a:srgbClr val="800000"/>
                </a:solidFill>
                <a:latin typeface="Arial Narrow" charset="0"/>
              </a:rPr>
              <a:t>= -15.0</a:t>
            </a:r>
            <a:r>
              <a:rPr lang="en-US" sz="2000" b="1" dirty="0">
                <a:solidFill>
                  <a:srgbClr val="800000"/>
                </a:solidFill>
                <a:latin typeface="Monotype Corsiva" charset="0"/>
              </a:rPr>
              <a:t>i</a:t>
            </a:r>
            <a:r>
              <a:rPr lang="en-US" sz="2000" dirty="0">
                <a:solidFill>
                  <a:srgbClr val="800000"/>
                </a:solidFill>
                <a:latin typeface="Arial Narrow" charset="0"/>
              </a:rPr>
              <a:t> m/s and </a:t>
            </a:r>
            <a:r>
              <a:rPr lang="en-US" sz="2000" b="1" dirty="0" err="1">
                <a:solidFill>
                  <a:srgbClr val="800000"/>
                </a:solidFill>
                <a:latin typeface="Monotype Corsiva" charset="0"/>
              </a:rPr>
              <a:t>v</a:t>
            </a:r>
            <a:r>
              <a:rPr lang="en-US" sz="2000" b="1" baseline="-25000" dirty="0" err="1">
                <a:solidFill>
                  <a:srgbClr val="800000"/>
                </a:solidFill>
                <a:latin typeface="Monotype Corsiva" charset="0"/>
              </a:rPr>
              <a:t>f</a:t>
            </a:r>
            <a:r>
              <a:rPr lang="en-US" sz="2000" dirty="0">
                <a:solidFill>
                  <a:srgbClr val="800000"/>
                </a:solidFill>
                <a:latin typeface="Arial Narrow" charset="0"/>
              </a:rPr>
              <a:t>=2.60</a:t>
            </a:r>
            <a:r>
              <a:rPr lang="en-US" sz="2000" b="1" dirty="0">
                <a:solidFill>
                  <a:srgbClr val="800000"/>
                </a:solidFill>
                <a:latin typeface="Monotype Corsiva" charset="0"/>
              </a:rPr>
              <a:t>i</a:t>
            </a:r>
            <a:r>
              <a:rPr lang="en-US" sz="2000" dirty="0">
                <a:solidFill>
                  <a:srgbClr val="800000"/>
                </a:solidFill>
                <a:latin typeface="Arial Narrow" charset="0"/>
              </a:rPr>
              <a:t> m/s.  If the collision lasts for 0.150 seconds, what would be the impulse caused by the collision and the average force exerted on the automobile?</a:t>
            </a:r>
          </a:p>
        </p:txBody>
      </p:sp>
      <p:graphicFrame>
        <p:nvGraphicFramePr>
          <p:cNvPr id="353284" name="Object 2"/>
          <p:cNvGraphicFramePr>
            <a:graphicFrameLocks noChangeAspect="1"/>
          </p:cNvGraphicFramePr>
          <p:nvPr/>
        </p:nvGraphicFramePr>
        <p:xfrm>
          <a:off x="1612900" y="3224213"/>
          <a:ext cx="355600" cy="455612"/>
        </p:xfrm>
        <a:graphic>
          <a:graphicData uri="http://schemas.openxmlformats.org/presentationml/2006/ole">
            <mc:AlternateContent xmlns:mc="http://schemas.openxmlformats.org/markup-compatibility/2006">
              <mc:Choice xmlns:v="urn:schemas-microsoft-com:vml" Requires="v">
                <p:oleObj spid="_x0000_s339695" name="Equation" r:id="rId3" imgW="165100" imgH="241300" progId="Equation.DSMT4">
                  <p:embed/>
                </p:oleObj>
              </mc:Choice>
              <mc:Fallback>
                <p:oleObj name="Equation" r:id="rId3" imgW="165100" imgH="241300" progId="Equation.DSMT4">
                  <p:embed/>
                  <p:pic>
                    <p:nvPicPr>
                      <p:cNvPr id="353284" name="Object 2"/>
                      <p:cNvPicPr>
                        <a:picLocks noChangeAspect="1" noChangeArrowheads="1"/>
                      </p:cNvPicPr>
                      <p:nvPr/>
                    </p:nvPicPr>
                    <p:blipFill>
                      <a:blip r:embed="rId4"/>
                      <a:srcRect/>
                      <a:stretch>
                        <a:fillRect/>
                      </a:stretch>
                    </p:blipFill>
                    <p:spPr bwMode="auto">
                      <a:xfrm>
                        <a:off x="1612900" y="3224213"/>
                        <a:ext cx="355600" cy="4556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3285" name="Text Box 5"/>
          <p:cNvSpPr txBox="1">
            <a:spLocks noChangeArrowheads="1"/>
          </p:cNvSpPr>
          <p:nvPr/>
        </p:nvSpPr>
        <p:spPr bwMode="auto">
          <a:xfrm>
            <a:off x="685800" y="2193925"/>
            <a:ext cx="80772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Let’s assume that the force involved in the collision is a lot larger than any other forces in the system during the collision.   From the problem, the initial and final momentum of the automobile before and after the collision is </a:t>
            </a:r>
          </a:p>
        </p:txBody>
      </p:sp>
      <p:sp>
        <p:nvSpPr>
          <p:cNvPr id="353286" name="Text Box 6"/>
          <p:cNvSpPr txBox="1">
            <a:spLocks noChangeArrowheads="1"/>
          </p:cNvSpPr>
          <p:nvPr/>
        </p:nvSpPr>
        <p:spPr bwMode="auto">
          <a:xfrm>
            <a:off x="381000" y="4419600"/>
            <a:ext cx="3810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Therefore the impulse on the automobile due to the collision  is</a:t>
            </a:r>
          </a:p>
        </p:txBody>
      </p:sp>
      <p:sp>
        <p:nvSpPr>
          <p:cNvPr id="353287" name="Text Box 7"/>
          <p:cNvSpPr txBox="1">
            <a:spLocks noChangeArrowheads="1"/>
          </p:cNvSpPr>
          <p:nvPr/>
        </p:nvSpPr>
        <p:spPr bwMode="auto">
          <a:xfrm>
            <a:off x="381000" y="5410200"/>
            <a:ext cx="3657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The average force exerted on the automobile during the collision  is</a:t>
            </a:r>
          </a:p>
        </p:txBody>
      </p:sp>
      <p:graphicFrame>
        <p:nvGraphicFramePr>
          <p:cNvPr id="353288" name="Object 3"/>
          <p:cNvGraphicFramePr>
            <a:graphicFrameLocks noChangeAspect="1"/>
          </p:cNvGraphicFramePr>
          <p:nvPr/>
        </p:nvGraphicFramePr>
        <p:xfrm>
          <a:off x="4191000" y="5375275"/>
          <a:ext cx="388938" cy="461963"/>
        </p:xfrm>
        <a:graphic>
          <a:graphicData uri="http://schemas.openxmlformats.org/presentationml/2006/ole">
            <mc:AlternateContent xmlns:mc="http://schemas.openxmlformats.org/markup-compatibility/2006">
              <mc:Choice xmlns:v="urn:schemas-microsoft-com:vml" Requires="v">
                <p:oleObj spid="_x0000_s339696" name="Equation" r:id="rId5" imgW="165100" imgH="266700" progId="Equation.DSMT4">
                  <p:embed/>
                </p:oleObj>
              </mc:Choice>
              <mc:Fallback>
                <p:oleObj name="Equation" r:id="rId5" imgW="165100" imgH="266700" progId="Equation.DSMT4">
                  <p:embed/>
                  <p:pic>
                    <p:nvPicPr>
                      <p:cNvPr id="353288" name="Object 3"/>
                      <p:cNvPicPr>
                        <a:picLocks noChangeAspect="1" noChangeArrowheads="1"/>
                      </p:cNvPicPr>
                      <p:nvPr/>
                    </p:nvPicPr>
                    <p:blipFill>
                      <a:blip r:embed="rId6"/>
                      <a:srcRect/>
                      <a:stretch>
                        <a:fillRect/>
                      </a:stretch>
                    </p:blipFill>
                    <p:spPr bwMode="auto">
                      <a:xfrm>
                        <a:off x="4191000" y="5375275"/>
                        <a:ext cx="388938" cy="461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89" name="Object 4"/>
          <p:cNvGraphicFramePr>
            <a:graphicFrameLocks noChangeAspect="1"/>
          </p:cNvGraphicFramePr>
          <p:nvPr/>
        </p:nvGraphicFramePr>
        <p:xfrm>
          <a:off x="4027488" y="4471988"/>
          <a:ext cx="255587" cy="355600"/>
        </p:xfrm>
        <a:graphic>
          <a:graphicData uri="http://schemas.openxmlformats.org/presentationml/2006/ole">
            <mc:AlternateContent xmlns:mc="http://schemas.openxmlformats.org/markup-compatibility/2006">
              <mc:Choice xmlns:v="urn:schemas-microsoft-com:vml" Requires="v">
                <p:oleObj spid="_x0000_s339697" name="Equation" r:id="rId7" imgW="139700" imgH="241300" progId="Equation.DSMT4">
                  <p:embed/>
                </p:oleObj>
              </mc:Choice>
              <mc:Fallback>
                <p:oleObj name="Equation" r:id="rId7" imgW="139700" imgH="241300" progId="Equation.DSMT4">
                  <p:embed/>
                  <p:pic>
                    <p:nvPicPr>
                      <p:cNvPr id="35328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7488" y="4471988"/>
                        <a:ext cx="255587" cy="355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0" name="Object 5"/>
          <p:cNvGraphicFramePr>
            <a:graphicFrameLocks noChangeAspect="1"/>
          </p:cNvGraphicFramePr>
          <p:nvPr/>
        </p:nvGraphicFramePr>
        <p:xfrm>
          <a:off x="1995488" y="3224213"/>
          <a:ext cx="820737" cy="455612"/>
        </p:xfrm>
        <a:graphic>
          <a:graphicData uri="http://schemas.openxmlformats.org/presentationml/2006/ole">
            <mc:AlternateContent xmlns:mc="http://schemas.openxmlformats.org/markup-compatibility/2006">
              <mc:Choice xmlns:v="urn:schemas-microsoft-com:vml" Requires="v">
                <p:oleObj spid="_x0000_s339698" name="Equation" r:id="rId9" imgW="381000" imgH="241300" progId="Equation.DSMT4">
                  <p:embed/>
                </p:oleObj>
              </mc:Choice>
              <mc:Fallback>
                <p:oleObj name="Equation" r:id="rId9" imgW="381000" imgH="241300" progId="Equation.DSMT4">
                  <p:embed/>
                  <p:pic>
                    <p:nvPicPr>
                      <p:cNvPr id="353290" name="Object 5"/>
                      <p:cNvPicPr>
                        <a:picLocks noChangeAspect="1" noChangeArrowheads="1"/>
                      </p:cNvPicPr>
                      <p:nvPr/>
                    </p:nvPicPr>
                    <p:blipFill>
                      <a:blip r:embed="rId10"/>
                      <a:srcRect/>
                      <a:stretch>
                        <a:fillRect/>
                      </a:stretch>
                    </p:blipFill>
                    <p:spPr bwMode="auto">
                      <a:xfrm>
                        <a:off x="1995488" y="3224213"/>
                        <a:ext cx="820737" cy="4556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1" name="Object 6"/>
          <p:cNvGraphicFramePr>
            <a:graphicFrameLocks noChangeAspect="1"/>
          </p:cNvGraphicFramePr>
          <p:nvPr/>
        </p:nvGraphicFramePr>
        <p:xfrm>
          <a:off x="2765425" y="3178175"/>
          <a:ext cx="4972050" cy="550863"/>
        </p:xfrm>
        <a:graphic>
          <a:graphicData uri="http://schemas.openxmlformats.org/presentationml/2006/ole">
            <mc:AlternateContent xmlns:mc="http://schemas.openxmlformats.org/markup-compatibility/2006">
              <mc:Choice xmlns:v="urn:schemas-microsoft-com:vml" Requires="v">
                <p:oleObj spid="_x0000_s339699" name="Equation" r:id="rId11" imgW="2311400" imgH="292100" progId="Equation.DSMT4">
                  <p:embed/>
                </p:oleObj>
              </mc:Choice>
              <mc:Fallback>
                <p:oleObj name="Equation" r:id="rId11" imgW="2311400" imgH="292100" progId="Equation.DSMT4">
                  <p:embed/>
                  <p:pic>
                    <p:nvPicPr>
                      <p:cNvPr id="353291" name="Object 6"/>
                      <p:cNvPicPr>
                        <a:picLocks noChangeAspect="1" noChangeArrowheads="1"/>
                      </p:cNvPicPr>
                      <p:nvPr/>
                    </p:nvPicPr>
                    <p:blipFill>
                      <a:blip r:embed="rId12"/>
                      <a:srcRect/>
                      <a:stretch>
                        <a:fillRect/>
                      </a:stretch>
                    </p:blipFill>
                    <p:spPr bwMode="auto">
                      <a:xfrm>
                        <a:off x="2765425" y="3178175"/>
                        <a:ext cx="4972050"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2" name="Object 7"/>
          <p:cNvGraphicFramePr>
            <a:graphicFrameLocks noChangeAspect="1"/>
          </p:cNvGraphicFramePr>
          <p:nvPr/>
        </p:nvGraphicFramePr>
        <p:xfrm>
          <a:off x="1611313" y="3824288"/>
          <a:ext cx="358775" cy="503237"/>
        </p:xfrm>
        <a:graphic>
          <a:graphicData uri="http://schemas.openxmlformats.org/presentationml/2006/ole">
            <mc:AlternateContent xmlns:mc="http://schemas.openxmlformats.org/markup-compatibility/2006">
              <mc:Choice xmlns:v="urn:schemas-microsoft-com:vml" Requires="v">
                <p:oleObj spid="_x0000_s339700" name="Equation" r:id="rId13" imgW="203200" imgH="266700" progId="Equation.DSMT4">
                  <p:embed/>
                </p:oleObj>
              </mc:Choice>
              <mc:Fallback>
                <p:oleObj name="Equation" r:id="rId13" imgW="203200" imgH="266700" progId="Equation.DSMT4">
                  <p:embed/>
                  <p:pic>
                    <p:nvPicPr>
                      <p:cNvPr id="353292" name="Object 7"/>
                      <p:cNvPicPr>
                        <a:picLocks noChangeAspect="1" noChangeArrowheads="1"/>
                      </p:cNvPicPr>
                      <p:nvPr/>
                    </p:nvPicPr>
                    <p:blipFill>
                      <a:blip r:embed="rId14"/>
                      <a:srcRect/>
                      <a:stretch>
                        <a:fillRect/>
                      </a:stretch>
                    </p:blipFill>
                    <p:spPr bwMode="auto">
                      <a:xfrm>
                        <a:off x="1611313" y="3824288"/>
                        <a:ext cx="358775"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3" name="Object 8"/>
          <p:cNvGraphicFramePr>
            <a:graphicFrameLocks noChangeAspect="1"/>
          </p:cNvGraphicFramePr>
          <p:nvPr/>
        </p:nvGraphicFramePr>
        <p:xfrm>
          <a:off x="1981200" y="3797300"/>
          <a:ext cx="838200" cy="560388"/>
        </p:xfrm>
        <a:graphic>
          <a:graphicData uri="http://schemas.openxmlformats.org/presentationml/2006/ole">
            <mc:AlternateContent xmlns:mc="http://schemas.openxmlformats.org/markup-compatibility/2006">
              <mc:Choice xmlns:v="urn:schemas-microsoft-com:vml" Requires="v">
                <p:oleObj spid="_x0000_s339701" name="Equation" r:id="rId15" imgW="419100" imgH="266700" progId="Equation.DSMT4">
                  <p:embed/>
                </p:oleObj>
              </mc:Choice>
              <mc:Fallback>
                <p:oleObj name="Equation" r:id="rId15" imgW="419100" imgH="266700" progId="Equation.DSMT4">
                  <p:embed/>
                  <p:pic>
                    <p:nvPicPr>
                      <p:cNvPr id="353293" name="Object 8"/>
                      <p:cNvPicPr>
                        <a:picLocks noChangeAspect="1" noChangeArrowheads="1"/>
                      </p:cNvPicPr>
                      <p:nvPr/>
                    </p:nvPicPr>
                    <p:blipFill>
                      <a:blip r:embed="rId16"/>
                      <a:srcRect/>
                      <a:stretch>
                        <a:fillRect/>
                      </a:stretch>
                    </p:blipFill>
                    <p:spPr bwMode="auto">
                      <a:xfrm>
                        <a:off x="1981200" y="3797300"/>
                        <a:ext cx="838200" cy="5603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4" name="Object 9"/>
          <p:cNvGraphicFramePr>
            <a:graphicFrameLocks noChangeAspect="1"/>
          </p:cNvGraphicFramePr>
          <p:nvPr/>
        </p:nvGraphicFramePr>
        <p:xfrm>
          <a:off x="2660650" y="3802063"/>
          <a:ext cx="4456113" cy="550862"/>
        </p:xfrm>
        <a:graphic>
          <a:graphicData uri="http://schemas.openxmlformats.org/presentationml/2006/ole">
            <mc:AlternateContent xmlns:mc="http://schemas.openxmlformats.org/markup-compatibility/2006">
              <mc:Choice xmlns:v="urn:schemas-microsoft-com:vml" Requires="v">
                <p:oleObj spid="_x0000_s339702" name="Equation" r:id="rId17" imgW="2070100" imgH="292100" progId="Equation.DSMT4">
                  <p:embed/>
                </p:oleObj>
              </mc:Choice>
              <mc:Fallback>
                <p:oleObj name="Equation" r:id="rId17" imgW="2070100" imgH="292100" progId="Equation.DSMT4">
                  <p:embed/>
                  <p:pic>
                    <p:nvPicPr>
                      <p:cNvPr id="353294" name="Object 9"/>
                      <p:cNvPicPr>
                        <a:picLocks noChangeAspect="1" noChangeArrowheads="1"/>
                      </p:cNvPicPr>
                      <p:nvPr/>
                    </p:nvPicPr>
                    <p:blipFill>
                      <a:blip r:embed="rId18"/>
                      <a:srcRect/>
                      <a:stretch>
                        <a:fillRect/>
                      </a:stretch>
                    </p:blipFill>
                    <p:spPr bwMode="auto">
                      <a:xfrm>
                        <a:off x="2660650" y="3802063"/>
                        <a:ext cx="4456113" cy="5508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5" name="Object 10"/>
          <p:cNvGraphicFramePr>
            <a:graphicFrameLocks noChangeAspect="1"/>
          </p:cNvGraphicFramePr>
          <p:nvPr/>
        </p:nvGraphicFramePr>
        <p:xfrm>
          <a:off x="4268788" y="4400550"/>
          <a:ext cx="671512" cy="496888"/>
        </p:xfrm>
        <a:graphic>
          <a:graphicData uri="http://schemas.openxmlformats.org/presentationml/2006/ole">
            <mc:AlternateContent xmlns:mc="http://schemas.openxmlformats.org/markup-compatibility/2006">
              <mc:Choice xmlns:v="urn:schemas-microsoft-com:vml" Requires="v">
                <p:oleObj spid="_x0000_s339703" name="Equation" r:id="rId19" imgW="368300" imgH="279400" progId="Equation.DSMT4">
                  <p:embed/>
                </p:oleObj>
              </mc:Choice>
              <mc:Fallback>
                <p:oleObj name="Equation" r:id="rId19" imgW="368300" imgH="279400" progId="Equation.DSMT4">
                  <p:embed/>
                  <p:pic>
                    <p:nvPicPr>
                      <p:cNvPr id="353295"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8788" y="4400550"/>
                        <a:ext cx="671512" cy="496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6" name="Object 11"/>
          <p:cNvGraphicFramePr>
            <a:graphicFrameLocks noChangeAspect="1"/>
          </p:cNvGraphicFramePr>
          <p:nvPr/>
        </p:nvGraphicFramePr>
        <p:xfrm>
          <a:off x="4895850" y="4421188"/>
          <a:ext cx="955675" cy="452437"/>
        </p:xfrm>
        <a:graphic>
          <a:graphicData uri="http://schemas.openxmlformats.org/presentationml/2006/ole">
            <mc:AlternateContent xmlns:mc="http://schemas.openxmlformats.org/markup-compatibility/2006">
              <mc:Choice xmlns:v="urn:schemas-microsoft-com:vml" Requires="v">
                <p:oleObj spid="_x0000_s339704" name="Equation" r:id="rId21" imgW="622300" imgH="304800" progId="Equation.DSMT4">
                  <p:embed/>
                </p:oleObj>
              </mc:Choice>
              <mc:Fallback>
                <p:oleObj name="Equation" r:id="rId21" imgW="622300" imgH="304800" progId="Equation.DSMT4">
                  <p:embed/>
                  <p:pic>
                    <p:nvPicPr>
                      <p:cNvPr id="353296"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95850" y="4421188"/>
                        <a:ext cx="955675" cy="4524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7" name="Object 12"/>
          <p:cNvGraphicFramePr>
            <a:graphicFrameLocks noChangeAspect="1"/>
          </p:cNvGraphicFramePr>
          <p:nvPr/>
        </p:nvGraphicFramePr>
        <p:xfrm>
          <a:off x="5754688" y="4414838"/>
          <a:ext cx="2490787" cy="469900"/>
        </p:xfrm>
        <a:graphic>
          <a:graphicData uri="http://schemas.openxmlformats.org/presentationml/2006/ole">
            <mc:AlternateContent xmlns:mc="http://schemas.openxmlformats.org/markup-compatibility/2006">
              <mc:Choice xmlns:v="urn:schemas-microsoft-com:vml" Requires="v">
                <p:oleObj spid="_x0000_s339705" name="Equation" r:id="rId23" imgW="1727200" imgH="317500" progId="Equation.DSMT4">
                  <p:embed/>
                </p:oleObj>
              </mc:Choice>
              <mc:Fallback>
                <p:oleObj name="Equation" r:id="rId23" imgW="1727200" imgH="317500" progId="Equation.DSMT4">
                  <p:embed/>
                  <p:pic>
                    <p:nvPicPr>
                      <p:cNvPr id="353297"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54688" y="4414838"/>
                        <a:ext cx="2490787" cy="469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8" name="Object 13"/>
          <p:cNvGraphicFramePr>
            <a:graphicFrameLocks noChangeAspect="1"/>
          </p:cNvGraphicFramePr>
          <p:nvPr/>
        </p:nvGraphicFramePr>
        <p:xfrm>
          <a:off x="4254500" y="4859338"/>
          <a:ext cx="3944938" cy="412750"/>
        </p:xfrm>
        <a:graphic>
          <a:graphicData uri="http://schemas.openxmlformats.org/presentationml/2006/ole">
            <mc:AlternateContent xmlns:mc="http://schemas.openxmlformats.org/markup-compatibility/2006">
              <mc:Choice xmlns:v="urn:schemas-microsoft-com:vml" Requires="v">
                <p:oleObj spid="_x0000_s339706" name="Equation" r:id="rId25" imgW="2540000" imgH="279400" progId="Equation.DSMT4">
                  <p:embed/>
                </p:oleObj>
              </mc:Choice>
              <mc:Fallback>
                <p:oleObj name="Equation" r:id="rId25" imgW="2540000" imgH="279400" progId="Equation.DSMT4">
                  <p:embed/>
                  <p:pic>
                    <p:nvPicPr>
                      <p:cNvPr id="353298"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4500" y="4859338"/>
                        <a:ext cx="3944938" cy="4127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9" name="Object 14"/>
          <p:cNvGraphicFramePr>
            <a:graphicFrameLocks noChangeAspect="1"/>
          </p:cNvGraphicFramePr>
          <p:nvPr/>
        </p:nvGraphicFramePr>
        <p:xfrm>
          <a:off x="4557713" y="5154613"/>
          <a:ext cx="928687" cy="811212"/>
        </p:xfrm>
        <a:graphic>
          <a:graphicData uri="http://schemas.openxmlformats.org/presentationml/2006/ole">
            <mc:AlternateContent xmlns:mc="http://schemas.openxmlformats.org/markup-compatibility/2006">
              <mc:Choice xmlns:v="urn:schemas-microsoft-com:vml" Requires="v">
                <p:oleObj spid="_x0000_s339707" name="Equation" r:id="rId27" imgW="393700" imgH="469900" progId="Equation.DSMT4">
                  <p:embed/>
                </p:oleObj>
              </mc:Choice>
              <mc:Fallback>
                <p:oleObj name="Equation" r:id="rId27" imgW="393700" imgH="469900" progId="Equation.DSMT4">
                  <p:embed/>
                  <p:pic>
                    <p:nvPicPr>
                      <p:cNvPr id="353299"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57713" y="5154613"/>
                        <a:ext cx="928687" cy="811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300" name="Object 15"/>
          <p:cNvGraphicFramePr>
            <a:graphicFrameLocks noChangeAspect="1"/>
          </p:cNvGraphicFramePr>
          <p:nvPr/>
        </p:nvGraphicFramePr>
        <p:xfrm>
          <a:off x="5414963" y="5208588"/>
          <a:ext cx="2098675" cy="746125"/>
        </p:xfrm>
        <a:graphic>
          <a:graphicData uri="http://schemas.openxmlformats.org/presentationml/2006/ole">
            <mc:AlternateContent xmlns:mc="http://schemas.openxmlformats.org/markup-compatibility/2006">
              <mc:Choice xmlns:v="urn:schemas-microsoft-com:vml" Requires="v">
                <p:oleObj spid="_x0000_s339708" name="Equation" r:id="rId29" imgW="889000" imgH="431800" progId="Equation.DSMT4">
                  <p:embed/>
                </p:oleObj>
              </mc:Choice>
              <mc:Fallback>
                <p:oleObj name="Equation" r:id="rId29" imgW="889000" imgH="431800" progId="Equation.DSMT4">
                  <p:embed/>
                  <p:pic>
                    <p:nvPicPr>
                      <p:cNvPr id="35330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14963" y="5208588"/>
                        <a:ext cx="2098675" cy="7461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301" name="Object 16"/>
          <p:cNvGraphicFramePr>
            <a:graphicFrameLocks noChangeAspect="1"/>
          </p:cNvGraphicFramePr>
          <p:nvPr/>
        </p:nvGraphicFramePr>
        <p:xfrm>
          <a:off x="4502150" y="5856288"/>
          <a:ext cx="3856038" cy="485775"/>
        </p:xfrm>
        <a:graphic>
          <a:graphicData uri="http://schemas.openxmlformats.org/presentationml/2006/ole">
            <mc:AlternateContent xmlns:mc="http://schemas.openxmlformats.org/markup-compatibility/2006">
              <mc:Choice xmlns:v="urn:schemas-microsoft-com:vml" Requires="v">
                <p:oleObj spid="_x0000_s339709" name="Equation" r:id="rId31" imgW="2349500" imgH="266700" progId="Equation.DSMT4">
                  <p:embed/>
                </p:oleObj>
              </mc:Choice>
              <mc:Fallback>
                <p:oleObj name="Equation" r:id="rId31" imgW="2349500" imgH="266700" progId="Equation.DSMT4">
                  <p:embed/>
                  <p:pic>
                    <p:nvPicPr>
                      <p:cNvPr id="353301" name="Object 16"/>
                      <p:cNvPicPr>
                        <a:picLocks noChangeAspect="1" noChangeArrowheads="1"/>
                      </p:cNvPicPr>
                      <p:nvPr/>
                    </p:nvPicPr>
                    <p:blipFill>
                      <a:blip r:embed="rId32"/>
                      <a:srcRect/>
                      <a:stretch>
                        <a:fillRect/>
                      </a:stretch>
                    </p:blipFill>
                    <p:spPr bwMode="auto">
                      <a:xfrm>
                        <a:off x="4502150" y="5856288"/>
                        <a:ext cx="3856038" cy="4857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692818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3"/>
                                        </p:tgtEl>
                                        <p:attrNameLst>
                                          <p:attrName>style.visibility</p:attrName>
                                        </p:attrNameLst>
                                      </p:cBhvr>
                                      <p:to>
                                        <p:strVal val="visible"/>
                                      </p:to>
                                    </p:set>
                                    <p:animEffect transition="in" filter="wipe(left)">
                                      <p:cBhvr>
                                        <p:cTn id="7" dur="500"/>
                                        <p:tgtEl>
                                          <p:spTgt spid="353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iterate type="wd">
                                    <p:tmPct val="10000"/>
                                  </p:iterate>
                                  <p:childTnLst>
                                    <p:set>
                                      <p:cBhvr>
                                        <p:cTn id="11" dur="1" fill="hold">
                                          <p:stCondLst>
                                            <p:cond delay="0"/>
                                          </p:stCondLst>
                                        </p:cTn>
                                        <p:tgtEl>
                                          <p:spTgt spid="353285"/>
                                        </p:tgtEl>
                                        <p:attrNameLst>
                                          <p:attrName>style.visibility</p:attrName>
                                        </p:attrNameLst>
                                      </p:cBhvr>
                                      <p:to>
                                        <p:strVal val="visible"/>
                                      </p:to>
                                    </p:set>
                                    <p:animEffect transition="in" filter="wipe(down)">
                                      <p:cBhvr>
                                        <p:cTn id="12" dur="500"/>
                                        <p:tgtEl>
                                          <p:spTgt spid="353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53284"/>
                                        </p:tgtEl>
                                        <p:attrNameLst>
                                          <p:attrName>style.visibility</p:attrName>
                                        </p:attrNameLst>
                                      </p:cBhvr>
                                      <p:to>
                                        <p:strVal val="visible"/>
                                      </p:to>
                                    </p:set>
                                    <p:animEffect transition="in" filter="wipe(left)">
                                      <p:cBhvr>
                                        <p:cTn id="17" dur="500"/>
                                        <p:tgtEl>
                                          <p:spTgt spid="3532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53290"/>
                                        </p:tgtEl>
                                        <p:attrNameLst>
                                          <p:attrName>style.visibility</p:attrName>
                                        </p:attrNameLst>
                                      </p:cBhvr>
                                      <p:to>
                                        <p:strVal val="visible"/>
                                      </p:to>
                                    </p:set>
                                    <p:animEffect transition="in" filter="wipe(left)">
                                      <p:cBhvr>
                                        <p:cTn id="22" dur="500"/>
                                        <p:tgtEl>
                                          <p:spTgt spid="3532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53291"/>
                                        </p:tgtEl>
                                        <p:attrNameLst>
                                          <p:attrName>style.visibility</p:attrName>
                                        </p:attrNameLst>
                                      </p:cBhvr>
                                      <p:to>
                                        <p:strVal val="visible"/>
                                      </p:to>
                                    </p:set>
                                    <p:animEffect transition="in" filter="wipe(left)">
                                      <p:cBhvr>
                                        <p:cTn id="27" dur="500"/>
                                        <p:tgtEl>
                                          <p:spTgt spid="3532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53292"/>
                                        </p:tgtEl>
                                        <p:attrNameLst>
                                          <p:attrName>style.visibility</p:attrName>
                                        </p:attrNameLst>
                                      </p:cBhvr>
                                      <p:to>
                                        <p:strVal val="visible"/>
                                      </p:to>
                                    </p:set>
                                    <p:animEffect transition="in" filter="wipe(left)">
                                      <p:cBhvr>
                                        <p:cTn id="32" dur="500"/>
                                        <p:tgtEl>
                                          <p:spTgt spid="3532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53293"/>
                                        </p:tgtEl>
                                        <p:attrNameLst>
                                          <p:attrName>style.visibility</p:attrName>
                                        </p:attrNameLst>
                                      </p:cBhvr>
                                      <p:to>
                                        <p:strVal val="visible"/>
                                      </p:to>
                                    </p:set>
                                    <p:animEffect transition="in" filter="wipe(left)">
                                      <p:cBhvr>
                                        <p:cTn id="37" dur="500"/>
                                        <p:tgtEl>
                                          <p:spTgt spid="3532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53294"/>
                                        </p:tgtEl>
                                        <p:attrNameLst>
                                          <p:attrName>style.visibility</p:attrName>
                                        </p:attrNameLst>
                                      </p:cBhvr>
                                      <p:to>
                                        <p:strVal val="visible"/>
                                      </p:to>
                                    </p:set>
                                    <p:animEffect transition="in" filter="wipe(left)">
                                      <p:cBhvr>
                                        <p:cTn id="42" dur="500"/>
                                        <p:tgtEl>
                                          <p:spTgt spid="3532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3286"/>
                                        </p:tgtEl>
                                        <p:attrNameLst>
                                          <p:attrName>style.visibility</p:attrName>
                                        </p:attrNameLst>
                                      </p:cBhvr>
                                      <p:to>
                                        <p:strVal val="visible"/>
                                      </p:to>
                                    </p:set>
                                    <p:animEffect transition="in" filter="wipe(left)">
                                      <p:cBhvr>
                                        <p:cTn id="47" dur="500"/>
                                        <p:tgtEl>
                                          <p:spTgt spid="3532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53289"/>
                                        </p:tgtEl>
                                        <p:attrNameLst>
                                          <p:attrName>style.visibility</p:attrName>
                                        </p:attrNameLst>
                                      </p:cBhvr>
                                      <p:to>
                                        <p:strVal val="visible"/>
                                      </p:to>
                                    </p:set>
                                    <p:animEffect transition="in" filter="wipe(left)">
                                      <p:cBhvr>
                                        <p:cTn id="52" dur="500"/>
                                        <p:tgtEl>
                                          <p:spTgt spid="3532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53295"/>
                                        </p:tgtEl>
                                        <p:attrNameLst>
                                          <p:attrName>style.visibility</p:attrName>
                                        </p:attrNameLst>
                                      </p:cBhvr>
                                      <p:to>
                                        <p:strVal val="visible"/>
                                      </p:to>
                                    </p:set>
                                    <p:animEffect transition="in" filter="wipe(left)">
                                      <p:cBhvr>
                                        <p:cTn id="57" dur="500"/>
                                        <p:tgtEl>
                                          <p:spTgt spid="3532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53296"/>
                                        </p:tgtEl>
                                        <p:attrNameLst>
                                          <p:attrName>style.visibility</p:attrName>
                                        </p:attrNameLst>
                                      </p:cBhvr>
                                      <p:to>
                                        <p:strVal val="visible"/>
                                      </p:to>
                                    </p:set>
                                    <p:animEffect transition="in" filter="wipe(left)">
                                      <p:cBhvr>
                                        <p:cTn id="62" dur="500"/>
                                        <p:tgtEl>
                                          <p:spTgt spid="3532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53297"/>
                                        </p:tgtEl>
                                        <p:attrNameLst>
                                          <p:attrName>style.visibility</p:attrName>
                                        </p:attrNameLst>
                                      </p:cBhvr>
                                      <p:to>
                                        <p:strVal val="visible"/>
                                      </p:to>
                                    </p:set>
                                    <p:animEffect transition="in" filter="wipe(left)">
                                      <p:cBhvr>
                                        <p:cTn id="67" dur="500"/>
                                        <p:tgtEl>
                                          <p:spTgt spid="3532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53298"/>
                                        </p:tgtEl>
                                        <p:attrNameLst>
                                          <p:attrName>style.visibility</p:attrName>
                                        </p:attrNameLst>
                                      </p:cBhvr>
                                      <p:to>
                                        <p:strVal val="visible"/>
                                      </p:to>
                                    </p:set>
                                    <p:animEffect transition="in" filter="wipe(left)">
                                      <p:cBhvr>
                                        <p:cTn id="72" dur="500"/>
                                        <p:tgtEl>
                                          <p:spTgt spid="35329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53287"/>
                                        </p:tgtEl>
                                        <p:attrNameLst>
                                          <p:attrName>style.visibility</p:attrName>
                                        </p:attrNameLst>
                                      </p:cBhvr>
                                      <p:to>
                                        <p:strVal val="visible"/>
                                      </p:to>
                                    </p:set>
                                    <p:animEffect transition="in" filter="wipe(left)">
                                      <p:cBhvr>
                                        <p:cTn id="77" dur="500"/>
                                        <p:tgtEl>
                                          <p:spTgt spid="35328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53288"/>
                                        </p:tgtEl>
                                        <p:attrNameLst>
                                          <p:attrName>style.visibility</p:attrName>
                                        </p:attrNameLst>
                                      </p:cBhvr>
                                      <p:to>
                                        <p:strVal val="visible"/>
                                      </p:to>
                                    </p:set>
                                    <p:animEffect transition="in" filter="wipe(left)">
                                      <p:cBhvr>
                                        <p:cTn id="82" dur="500"/>
                                        <p:tgtEl>
                                          <p:spTgt spid="35328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53299"/>
                                        </p:tgtEl>
                                        <p:attrNameLst>
                                          <p:attrName>style.visibility</p:attrName>
                                        </p:attrNameLst>
                                      </p:cBhvr>
                                      <p:to>
                                        <p:strVal val="visible"/>
                                      </p:to>
                                    </p:set>
                                    <p:animEffect transition="in" filter="wipe(left)">
                                      <p:cBhvr>
                                        <p:cTn id="87" dur="500"/>
                                        <p:tgtEl>
                                          <p:spTgt spid="35329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53300"/>
                                        </p:tgtEl>
                                        <p:attrNameLst>
                                          <p:attrName>style.visibility</p:attrName>
                                        </p:attrNameLst>
                                      </p:cBhvr>
                                      <p:to>
                                        <p:strVal val="visible"/>
                                      </p:to>
                                    </p:set>
                                    <p:animEffect transition="in" filter="wipe(left)">
                                      <p:cBhvr>
                                        <p:cTn id="92" dur="500"/>
                                        <p:tgtEl>
                                          <p:spTgt spid="35330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53301"/>
                                        </p:tgtEl>
                                        <p:attrNameLst>
                                          <p:attrName>style.visibility</p:attrName>
                                        </p:attrNameLst>
                                      </p:cBhvr>
                                      <p:to>
                                        <p:strVal val="visible"/>
                                      </p:to>
                                    </p:set>
                                    <p:animEffect transition="in" filter="wipe(left)">
                                      <p:cBhvr>
                                        <p:cTn id="97" dur="500"/>
                                        <p:tgtEl>
                                          <p:spTgt spid="353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animBg="1"/>
      <p:bldP spid="353285" grpId="0"/>
      <p:bldP spid="353286" grpId="0"/>
      <p:bldP spid="35328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3688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688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FA3284-3D61-2B45-B1D0-32D4B718746E}"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351234"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83" name="Rectangle 3"/>
          <p:cNvSpPr>
            <a:spLocks noGrp="1" noChangeArrowheads="1"/>
          </p:cNvSpPr>
          <p:nvPr>
            <p:ph type="title"/>
          </p:nvPr>
        </p:nvSpPr>
        <p:spPr>
          <a:xfrm>
            <a:off x="685800" y="0"/>
            <a:ext cx="7772400" cy="609600"/>
          </a:xfrm>
        </p:spPr>
        <p:txBody>
          <a:bodyPr/>
          <a:lstStyle/>
          <a:p>
            <a:r>
              <a:rPr lang="en-US" sz="4000">
                <a:latin typeface="Arial Narrow" charset="0"/>
                <a:ea typeface="ＭＳ Ｐゴシック" charset="0"/>
                <a:cs typeface="ＭＳ Ｐゴシック" charset="0"/>
              </a:rPr>
              <a:t>Another Example for Impulse</a:t>
            </a:r>
            <a:endParaRPr lang="en-US">
              <a:latin typeface="Arial Narrow" charset="0"/>
              <a:ea typeface="ＭＳ Ｐゴシック" charset="0"/>
              <a:cs typeface="ＭＳ Ｐゴシック" charset="0"/>
            </a:endParaRPr>
          </a:p>
        </p:txBody>
      </p:sp>
      <p:sp>
        <p:nvSpPr>
          <p:cNvPr id="351236" name="Text Box 4"/>
          <p:cNvSpPr txBox="1">
            <a:spLocks noChangeArrowheads="1"/>
          </p:cNvSpPr>
          <p:nvPr/>
        </p:nvSpPr>
        <p:spPr bwMode="auto">
          <a:xfrm>
            <a:off x="609600" y="5651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on firm ground after jumping from a height of 3.0 m.  Then estimate the average force exerted on the person’s feet by the ground, if the landing is (b) stiff-legged and (c) with bent legs. In the former case, assume the body moves 1.0cm during the impact, and in the second case, when the legs are bent, about 50 cm.</a:t>
            </a:r>
          </a:p>
        </p:txBody>
      </p:sp>
      <p:sp>
        <p:nvSpPr>
          <p:cNvPr id="351237"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don’t know the force.   How do we do this?</a:t>
            </a:r>
          </a:p>
        </p:txBody>
      </p:sp>
      <p:sp>
        <p:nvSpPr>
          <p:cNvPr id="351238" name="Text Box 6"/>
          <p:cNvSpPr txBox="1">
            <a:spLocks noChangeArrowheads="1"/>
          </p:cNvSpPr>
          <p:nvPr/>
        </p:nvSpPr>
        <p:spPr bwMode="auto">
          <a:xfrm>
            <a:off x="3048000" y="2649538"/>
            <a:ext cx="5410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Obtain velocity of the person before striking the ground.</a:t>
            </a:r>
          </a:p>
        </p:txBody>
      </p:sp>
      <p:graphicFrame>
        <p:nvGraphicFramePr>
          <p:cNvPr id="351239"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340619" name="Equation" r:id="rId4" imgW="380880" imgH="164880" progId="Equation.DSMT4">
                  <p:embed/>
                </p:oleObj>
              </mc:Choice>
              <mc:Fallback>
                <p:oleObj name="Equation" r:id="rId4" imgW="380880" imgH="164880" progId="Equation.DSMT4">
                  <p:embed/>
                  <p:pic>
                    <p:nvPicPr>
                      <p:cNvPr id="35123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0"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340620" name="Equation" r:id="rId6" imgW="533160" imgH="393480" progId="Equation.DSMT4">
                  <p:embed/>
                </p:oleObj>
              </mc:Choice>
              <mc:Fallback>
                <p:oleObj name="Equation" r:id="rId6" imgW="533160" imgH="393480" progId="Equation.DSMT4">
                  <p:embed/>
                  <p:pic>
                    <p:nvPicPr>
                      <p:cNvPr id="35124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1"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340621" name="Equation" r:id="rId8" imgW="939600" imgH="253800" progId="Equation.DSMT4">
                  <p:embed/>
                </p:oleObj>
              </mc:Choice>
              <mc:Fallback>
                <p:oleObj name="Equation" r:id="rId8" imgW="939600" imgH="253800" progId="Equation.DSMT4">
                  <p:embed/>
                  <p:pic>
                    <p:nvPicPr>
                      <p:cNvPr id="351241"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2"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340622" name="Equation" r:id="rId10" imgW="330120" imgH="228600" progId="Equation.DSMT4">
                  <p:embed/>
                </p:oleObj>
              </mc:Choice>
              <mc:Fallback>
                <p:oleObj name="Equation" r:id="rId10" imgW="330120" imgH="228600" progId="Equation.DSMT4">
                  <p:embed/>
                  <p:pic>
                    <p:nvPicPr>
                      <p:cNvPr id="351242"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3"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340623" name="Equation" r:id="rId12" imgW="241200" imgH="139680" progId="Equation.DSMT4">
                  <p:embed/>
                </p:oleObj>
              </mc:Choice>
              <mc:Fallback>
                <p:oleObj name="Equation" r:id="rId12" imgW="241200" imgH="139680" progId="Equation.DSMT4">
                  <p:embed/>
                  <p:pic>
                    <p:nvPicPr>
                      <p:cNvPr id="351243"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44"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351245"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340624" name="Equation" r:id="rId14" imgW="558720" imgH="266400" progId="Equation.DSMT4">
                  <p:embed/>
                </p:oleObj>
              </mc:Choice>
              <mc:Fallback>
                <p:oleObj name="Equation" r:id="rId14" imgW="558720" imgH="266400" progId="Equation.DSMT4">
                  <p:embed/>
                  <p:pic>
                    <p:nvPicPr>
                      <p:cNvPr id="351245"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6"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340625" name="Equation" r:id="rId16" imgW="1257120" imgH="228600" progId="Equation.DSMT4">
                  <p:embed/>
                </p:oleObj>
              </mc:Choice>
              <mc:Fallback>
                <p:oleObj name="Equation" r:id="rId16" imgW="1257120" imgH="228600" progId="Equation.DSMT4">
                  <p:embed/>
                  <p:pic>
                    <p:nvPicPr>
                      <p:cNvPr id="351246"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47" name="Text Box 15"/>
          <p:cNvSpPr txBox="1">
            <a:spLocks noChangeArrowheads="1"/>
          </p:cNvSpPr>
          <p:nvPr/>
        </p:nvSpPr>
        <p:spPr bwMode="auto">
          <a:xfrm>
            <a:off x="2971800" y="4478338"/>
            <a:ext cx="50292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Then as the person strikes the ground, the momentum becomes 0 quickly giving the impulse</a:t>
            </a:r>
          </a:p>
        </p:txBody>
      </p:sp>
      <p:graphicFrame>
        <p:nvGraphicFramePr>
          <p:cNvPr id="351248" name="Object 9"/>
          <p:cNvGraphicFramePr>
            <a:graphicFrameLocks noChangeAspect="1"/>
          </p:cNvGraphicFramePr>
          <p:nvPr/>
        </p:nvGraphicFramePr>
        <p:xfrm>
          <a:off x="2949575" y="5232400"/>
          <a:ext cx="1304925" cy="457200"/>
        </p:xfrm>
        <a:graphic>
          <a:graphicData uri="http://schemas.openxmlformats.org/presentationml/2006/ole">
            <mc:AlternateContent xmlns:mc="http://schemas.openxmlformats.org/markup-compatibility/2006">
              <mc:Choice xmlns:v="urn:schemas-microsoft-com:vml" Requires="v">
                <p:oleObj spid="_x0000_s340626" name="Equation" r:id="rId18" imgW="673100" imgH="241300" progId="Equation.DSMT4">
                  <p:embed/>
                </p:oleObj>
              </mc:Choice>
              <mc:Fallback>
                <p:oleObj name="Equation" r:id="rId18" imgW="673100" imgH="241300" progId="Equation.DSMT4">
                  <p:embed/>
                  <p:pic>
                    <p:nvPicPr>
                      <p:cNvPr id="35124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32400"/>
                        <a:ext cx="130492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9" name="Object 10"/>
          <p:cNvGraphicFramePr>
            <a:graphicFrameLocks noChangeAspect="1"/>
          </p:cNvGraphicFramePr>
          <p:nvPr/>
        </p:nvGraphicFramePr>
        <p:xfrm>
          <a:off x="4357688" y="5718175"/>
          <a:ext cx="3892550" cy="525463"/>
        </p:xfrm>
        <a:graphic>
          <a:graphicData uri="http://schemas.openxmlformats.org/presentationml/2006/ole">
            <mc:AlternateContent xmlns:mc="http://schemas.openxmlformats.org/markup-compatibility/2006">
              <mc:Choice xmlns:v="urn:schemas-microsoft-com:vml" Requires="v">
                <p:oleObj spid="_x0000_s340627" name="Equation" r:id="rId20" imgW="2006600" imgH="279400" progId="Equation.DSMT4">
                  <p:embed/>
                </p:oleObj>
              </mc:Choice>
              <mc:Fallback>
                <p:oleObj name="Equation" r:id="rId20" imgW="2006600" imgH="279400" progId="Equation.DSMT4">
                  <p:embed/>
                  <p:pic>
                    <p:nvPicPr>
                      <p:cNvPr id="35124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7688" y="5718175"/>
                        <a:ext cx="3892550" cy="5254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0"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340628" name="Equation" r:id="rId22" imgW="368300" imgH="279400" progId="Equation.DSMT4">
                  <p:embed/>
                </p:oleObj>
              </mc:Choice>
              <mc:Fallback>
                <p:oleObj name="Equation" r:id="rId22" imgW="368300" imgH="279400" progId="Equation.DSMT4">
                  <p:embed/>
                  <p:pic>
                    <p:nvPicPr>
                      <p:cNvPr id="35125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1"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340629" name="Equation" r:id="rId24" imgW="635000" imgH="304800" progId="Equation.DSMT4">
                  <p:embed/>
                </p:oleObj>
              </mc:Choice>
              <mc:Fallback>
                <p:oleObj name="Equation" r:id="rId24" imgW="635000" imgH="304800" progId="Equation.DSMT4">
                  <p:embed/>
                  <p:pic>
                    <p:nvPicPr>
                      <p:cNvPr id="351251"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2" name="Object 13"/>
          <p:cNvGraphicFramePr>
            <a:graphicFrameLocks noChangeAspect="1"/>
          </p:cNvGraphicFramePr>
          <p:nvPr/>
        </p:nvGraphicFramePr>
        <p:xfrm>
          <a:off x="6292850" y="5275263"/>
          <a:ext cx="1111250" cy="454025"/>
        </p:xfrm>
        <a:graphic>
          <a:graphicData uri="http://schemas.openxmlformats.org/presentationml/2006/ole">
            <mc:AlternateContent xmlns:mc="http://schemas.openxmlformats.org/markup-compatibility/2006">
              <mc:Choice xmlns:v="urn:schemas-microsoft-com:vml" Requires="v">
                <p:oleObj spid="_x0000_s340630" name="Equation" r:id="rId26" imgW="571500" imgH="241300" progId="Equation.DSMT4">
                  <p:embed/>
                </p:oleObj>
              </mc:Choice>
              <mc:Fallback>
                <p:oleObj name="Equation" r:id="rId26" imgW="571500" imgH="241300" progId="Equation.DSMT4">
                  <p:embed/>
                  <p:pic>
                    <p:nvPicPr>
                      <p:cNvPr id="351252"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92850" y="5275263"/>
                        <a:ext cx="1111250" cy="4540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3" name="Object 14"/>
          <p:cNvGraphicFramePr>
            <a:graphicFrameLocks noChangeAspect="1"/>
          </p:cNvGraphicFramePr>
          <p:nvPr/>
        </p:nvGraphicFramePr>
        <p:xfrm>
          <a:off x="3822700" y="3124200"/>
          <a:ext cx="901700" cy="311150"/>
        </p:xfrm>
        <a:graphic>
          <a:graphicData uri="http://schemas.openxmlformats.org/presentationml/2006/ole">
            <mc:AlternateContent xmlns:mc="http://schemas.openxmlformats.org/markup-compatibility/2006">
              <mc:Choice xmlns:v="urn:schemas-microsoft-com:vml" Requires="v">
                <p:oleObj spid="_x0000_s340631" name="Equation" r:id="rId28" imgW="419040" imgH="164880" progId="Equation.DSMT4">
                  <p:embed/>
                </p:oleObj>
              </mc:Choice>
              <mc:Fallback>
                <p:oleObj name="Equation" r:id="rId28" imgW="419040" imgH="164880" progId="Equation.DSMT4">
                  <p:embed/>
                  <p:pic>
                    <p:nvPicPr>
                      <p:cNvPr id="351253"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22700" y="3124200"/>
                        <a:ext cx="901700" cy="311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Rectangle 24"/>
          <p:cNvSpPr>
            <a:spLocks noChangeArrowheads="1"/>
          </p:cNvSpPr>
          <p:nvPr/>
        </p:nvSpPr>
        <p:spPr bwMode="auto">
          <a:xfrm>
            <a:off x="1219200" y="3048000"/>
            <a:ext cx="1066800" cy="381000"/>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3029562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351236"/>
                                        </p:tgtEl>
                                        <p:attrNameLst>
                                          <p:attrName>style.visibility</p:attrName>
                                        </p:attrNameLst>
                                      </p:cBhvr>
                                      <p:to>
                                        <p:strVal val="visible"/>
                                      </p:to>
                                    </p:set>
                                    <p:anim calcmode="discrete" valueType="clr">
                                      <p:cBhvr override="childStyle">
                                        <p:cTn id="7" dur="80"/>
                                        <p:tgtEl>
                                          <p:spTgt spid="3512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1236"/>
                                        </p:tgtEl>
                                        <p:attrNameLst>
                                          <p:attrName>fillcolor</p:attrName>
                                        </p:attrNameLst>
                                      </p:cBhvr>
                                      <p:tavLst>
                                        <p:tav tm="0">
                                          <p:val>
                                            <p:clrVal>
                                              <a:schemeClr val="accent2"/>
                                            </p:clrVal>
                                          </p:val>
                                        </p:tav>
                                        <p:tav tm="50000">
                                          <p:val>
                                            <p:clrVal>
                                              <a:schemeClr val="hlink"/>
                                            </p:clrVal>
                                          </p:val>
                                        </p:tav>
                                      </p:tavLst>
                                    </p:anim>
                                    <p:set>
                                      <p:cBhvr>
                                        <p:cTn id="9" dur="80"/>
                                        <p:tgtEl>
                                          <p:spTgt spid="3512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iterate type="wd">
                                    <p:tmPct val="10000"/>
                                  </p:iterate>
                                  <p:childTnLst>
                                    <p:set>
                                      <p:cBhvr>
                                        <p:cTn id="13" dur="1" fill="hold">
                                          <p:stCondLst>
                                            <p:cond delay="0"/>
                                          </p:stCondLst>
                                        </p:cTn>
                                        <p:tgtEl>
                                          <p:spTgt spid="351234"/>
                                        </p:tgtEl>
                                        <p:attrNameLst>
                                          <p:attrName>style.visibility</p:attrName>
                                        </p:attrNameLst>
                                      </p:cBhvr>
                                      <p:to>
                                        <p:strVal val="visible"/>
                                      </p:to>
                                    </p:set>
                                    <p:anim calcmode="lin" valueType="num">
                                      <p:cBhvr>
                                        <p:cTn id="14" dur="500" fill="hold"/>
                                        <p:tgtEl>
                                          <p:spTgt spid="351234"/>
                                        </p:tgtEl>
                                        <p:attrNameLst>
                                          <p:attrName>ppt_w</p:attrName>
                                        </p:attrNameLst>
                                      </p:cBhvr>
                                      <p:tavLst>
                                        <p:tav tm="0">
                                          <p:val>
                                            <p:fltVal val="0"/>
                                          </p:val>
                                        </p:tav>
                                        <p:tav tm="100000">
                                          <p:val>
                                            <p:strVal val="#ppt_w"/>
                                          </p:val>
                                        </p:tav>
                                      </p:tavLst>
                                    </p:anim>
                                    <p:anim calcmode="lin" valueType="num">
                                      <p:cBhvr>
                                        <p:cTn id="15" dur="500" fill="hold"/>
                                        <p:tgtEl>
                                          <p:spTgt spid="351234"/>
                                        </p:tgtEl>
                                        <p:attrNameLst>
                                          <p:attrName>ppt_h</p:attrName>
                                        </p:attrNameLst>
                                      </p:cBhvr>
                                      <p:tavLst>
                                        <p:tav tm="0">
                                          <p:val>
                                            <p:fltVal val="0"/>
                                          </p:val>
                                        </p:tav>
                                        <p:tav tm="100000">
                                          <p:val>
                                            <p:strVal val="#ppt_h"/>
                                          </p:val>
                                        </p:tav>
                                      </p:tavLst>
                                    </p:anim>
                                    <p:animEffect transition="in" filter="fade">
                                      <p:cBhvr>
                                        <p:cTn id="16" dur="500"/>
                                        <p:tgtEl>
                                          <p:spTgt spid="351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wd">
                                    <p:tmPct val="50000"/>
                                  </p:iterate>
                                  <p:childTnLst>
                                    <p:set>
                                      <p:cBhvr>
                                        <p:cTn id="20" dur="1" fill="hold">
                                          <p:stCondLst>
                                            <p:cond delay="0"/>
                                          </p:stCondLst>
                                        </p:cTn>
                                        <p:tgtEl>
                                          <p:spTgt spid="351237">
                                            <p:txEl>
                                              <p:pRg st="0" end="0"/>
                                            </p:txEl>
                                          </p:spTgt>
                                        </p:tgtEl>
                                        <p:attrNameLst>
                                          <p:attrName>style.visibility</p:attrName>
                                        </p:attrNameLst>
                                      </p:cBhvr>
                                      <p:to>
                                        <p:strVal val="visible"/>
                                      </p:to>
                                    </p:set>
                                    <p:anim calcmode="discrete" valueType="clr">
                                      <p:cBhvr override="childStyle">
                                        <p:cTn id="21" dur="80"/>
                                        <p:tgtEl>
                                          <p:spTgt spid="35123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51237">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351237">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wd">
                                    <p:tmPct val="50000"/>
                                  </p:iterate>
                                  <p:childTnLst>
                                    <p:set>
                                      <p:cBhvr>
                                        <p:cTn id="27" dur="1" fill="hold">
                                          <p:stCondLst>
                                            <p:cond delay="0"/>
                                          </p:stCondLst>
                                        </p:cTn>
                                        <p:tgtEl>
                                          <p:spTgt spid="351238">
                                            <p:txEl>
                                              <p:pRg st="0" end="0"/>
                                            </p:txEl>
                                          </p:spTgt>
                                        </p:tgtEl>
                                        <p:attrNameLst>
                                          <p:attrName>style.visibility</p:attrName>
                                        </p:attrNameLst>
                                      </p:cBhvr>
                                      <p:to>
                                        <p:strVal val="visible"/>
                                      </p:to>
                                    </p:set>
                                    <p:anim calcmode="discrete" valueType="clr">
                                      <p:cBhvr override="childStyle">
                                        <p:cTn id="28" dur="80"/>
                                        <p:tgtEl>
                                          <p:spTgt spid="3512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51238">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51238">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351239"/>
                                        </p:tgtEl>
                                        <p:attrNameLst>
                                          <p:attrName>style.visibility</p:attrName>
                                        </p:attrNameLst>
                                      </p:cBhvr>
                                      <p:to>
                                        <p:strVal val="visible"/>
                                      </p:to>
                                    </p:set>
                                    <p:animEffect transition="in" filter="wipe(left)">
                                      <p:cBhvr>
                                        <p:cTn id="35" dur="500"/>
                                        <p:tgtEl>
                                          <p:spTgt spid="3512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51253"/>
                                        </p:tgtEl>
                                        <p:attrNameLst>
                                          <p:attrName>style.visibility</p:attrName>
                                        </p:attrNameLst>
                                      </p:cBhvr>
                                      <p:to>
                                        <p:strVal val="visible"/>
                                      </p:to>
                                    </p:set>
                                    <p:animEffect transition="in" filter="wipe(left)">
                                      <p:cBhvr>
                                        <p:cTn id="40" dur="500"/>
                                        <p:tgtEl>
                                          <p:spTgt spid="35125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351240"/>
                                        </p:tgtEl>
                                        <p:attrNameLst>
                                          <p:attrName>style.visibility</p:attrName>
                                        </p:attrNameLst>
                                      </p:cBhvr>
                                      <p:to>
                                        <p:strVal val="visible"/>
                                      </p:to>
                                    </p:set>
                                    <p:animEffect transition="in" filter="wipe(left)">
                                      <p:cBhvr>
                                        <p:cTn id="45" dur="500"/>
                                        <p:tgtEl>
                                          <p:spTgt spid="35124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51241"/>
                                        </p:tgtEl>
                                        <p:attrNameLst>
                                          <p:attrName>style.visibility</p:attrName>
                                        </p:attrNameLst>
                                      </p:cBhvr>
                                      <p:to>
                                        <p:strVal val="visible"/>
                                      </p:to>
                                    </p:set>
                                    <p:animEffect transition="in" filter="wipe(left)">
                                      <p:cBhvr>
                                        <p:cTn id="50" dur="500"/>
                                        <p:tgtEl>
                                          <p:spTgt spid="3512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351242"/>
                                        </p:tgtEl>
                                        <p:attrNameLst>
                                          <p:attrName>style.visibility</p:attrName>
                                        </p:attrNameLst>
                                      </p:cBhvr>
                                      <p:to>
                                        <p:strVal val="visible"/>
                                      </p:to>
                                    </p:set>
                                    <p:animEffect transition="in" filter="wipe(left)">
                                      <p:cBhvr>
                                        <p:cTn id="55" dur="500"/>
                                        <p:tgtEl>
                                          <p:spTgt spid="3512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wd">
                                    <p:tmPct val="50000"/>
                                  </p:iterate>
                                  <p:childTnLst>
                                    <p:set>
                                      <p:cBhvr>
                                        <p:cTn id="59" dur="1" fill="hold">
                                          <p:stCondLst>
                                            <p:cond delay="0"/>
                                          </p:stCondLst>
                                        </p:cTn>
                                        <p:tgtEl>
                                          <p:spTgt spid="351244">
                                            <p:txEl>
                                              <p:pRg st="0" end="0"/>
                                            </p:txEl>
                                          </p:spTgt>
                                        </p:tgtEl>
                                        <p:attrNameLst>
                                          <p:attrName>style.visibility</p:attrName>
                                        </p:attrNameLst>
                                      </p:cBhvr>
                                      <p:to>
                                        <p:strVal val="visible"/>
                                      </p:to>
                                    </p:set>
                                    <p:anim calcmode="discrete" valueType="clr">
                                      <p:cBhvr override="childStyle">
                                        <p:cTn id="60" dur="80"/>
                                        <p:tgtEl>
                                          <p:spTgt spid="3512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51244">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351244">
                                            <p:txEl>
                                              <p:pRg st="0" end="0"/>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51243"/>
                                        </p:tgtEl>
                                        <p:attrNameLst>
                                          <p:attrName>style.visibility</p:attrName>
                                        </p:attrNameLst>
                                      </p:cBhvr>
                                      <p:to>
                                        <p:strVal val="visible"/>
                                      </p:to>
                                    </p:set>
                                    <p:animEffect transition="in" filter="wipe(left)">
                                      <p:cBhvr>
                                        <p:cTn id="67" dur="500"/>
                                        <p:tgtEl>
                                          <p:spTgt spid="35124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51245"/>
                                        </p:tgtEl>
                                        <p:attrNameLst>
                                          <p:attrName>style.visibility</p:attrName>
                                        </p:attrNameLst>
                                      </p:cBhvr>
                                      <p:to>
                                        <p:strVal val="visible"/>
                                      </p:to>
                                    </p:set>
                                    <p:animEffect transition="in" filter="wipe(left)">
                                      <p:cBhvr>
                                        <p:cTn id="72" dur="500"/>
                                        <p:tgtEl>
                                          <p:spTgt spid="35124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51246"/>
                                        </p:tgtEl>
                                        <p:attrNameLst>
                                          <p:attrName>style.visibility</p:attrName>
                                        </p:attrNameLst>
                                      </p:cBhvr>
                                      <p:to>
                                        <p:strVal val="visible"/>
                                      </p:to>
                                    </p:set>
                                    <p:animEffect transition="in" filter="wipe(left)">
                                      <p:cBhvr>
                                        <p:cTn id="77" dur="500"/>
                                        <p:tgtEl>
                                          <p:spTgt spid="35124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7" presetClass="entr" presetSubtype="0" fill="hold" grpId="0" nodeType="clickEffect">
                                  <p:stCondLst>
                                    <p:cond delay="0"/>
                                  </p:stCondLst>
                                  <p:iterate type="wd">
                                    <p:tmPct val="50000"/>
                                  </p:iterate>
                                  <p:childTnLst>
                                    <p:set>
                                      <p:cBhvr>
                                        <p:cTn id="85" dur="1" fill="hold">
                                          <p:stCondLst>
                                            <p:cond delay="0"/>
                                          </p:stCondLst>
                                        </p:cTn>
                                        <p:tgtEl>
                                          <p:spTgt spid="351247">
                                            <p:txEl>
                                              <p:pRg st="0" end="0"/>
                                            </p:txEl>
                                          </p:spTgt>
                                        </p:tgtEl>
                                        <p:attrNameLst>
                                          <p:attrName>style.visibility</p:attrName>
                                        </p:attrNameLst>
                                      </p:cBhvr>
                                      <p:to>
                                        <p:strVal val="visible"/>
                                      </p:to>
                                    </p:set>
                                    <p:anim calcmode="discrete" valueType="clr">
                                      <p:cBhvr override="childStyle">
                                        <p:cTn id="86" dur="80"/>
                                        <p:tgtEl>
                                          <p:spTgt spid="3512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351247">
                                            <p:txEl>
                                              <p:pRg st="0" end="0"/>
                                            </p:txEl>
                                          </p:spTgt>
                                        </p:tgtEl>
                                        <p:attrNameLst>
                                          <p:attrName>fillcolor</p:attrName>
                                        </p:attrNameLst>
                                      </p:cBhvr>
                                      <p:tavLst>
                                        <p:tav tm="0">
                                          <p:val>
                                            <p:clrVal>
                                              <a:schemeClr val="accent2"/>
                                            </p:clrVal>
                                          </p:val>
                                        </p:tav>
                                        <p:tav tm="50000">
                                          <p:val>
                                            <p:clrVal>
                                              <a:schemeClr val="hlink"/>
                                            </p:clrVal>
                                          </p:val>
                                        </p:tav>
                                      </p:tavLst>
                                    </p:anim>
                                    <p:set>
                                      <p:cBhvr>
                                        <p:cTn id="88" dur="80"/>
                                        <p:tgtEl>
                                          <p:spTgt spid="351247">
                                            <p:txEl>
                                              <p:pRg st="0" end="0"/>
                                            </p:txEl>
                                          </p:spTgt>
                                        </p:tgtEl>
                                        <p:attrNameLst>
                                          <p:attrName>fill.type</p:attrName>
                                        </p:attrNameLst>
                                      </p:cBhvr>
                                      <p:to>
                                        <p:strVal val="solid"/>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351248"/>
                                        </p:tgtEl>
                                        <p:attrNameLst>
                                          <p:attrName>style.visibility</p:attrName>
                                        </p:attrNameLst>
                                      </p:cBhvr>
                                      <p:to>
                                        <p:strVal val="visible"/>
                                      </p:to>
                                    </p:set>
                                    <p:animEffect transition="in" filter="wipe(left)">
                                      <p:cBhvr>
                                        <p:cTn id="93" dur="500"/>
                                        <p:tgtEl>
                                          <p:spTgt spid="35124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351250"/>
                                        </p:tgtEl>
                                        <p:attrNameLst>
                                          <p:attrName>style.visibility</p:attrName>
                                        </p:attrNameLst>
                                      </p:cBhvr>
                                      <p:to>
                                        <p:strVal val="visible"/>
                                      </p:to>
                                    </p:set>
                                    <p:animEffect transition="in" filter="wipe(left)">
                                      <p:cBhvr>
                                        <p:cTn id="98" dur="500"/>
                                        <p:tgtEl>
                                          <p:spTgt spid="35125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351251"/>
                                        </p:tgtEl>
                                        <p:attrNameLst>
                                          <p:attrName>style.visibility</p:attrName>
                                        </p:attrNameLst>
                                      </p:cBhvr>
                                      <p:to>
                                        <p:strVal val="visible"/>
                                      </p:to>
                                    </p:set>
                                    <p:animEffect transition="in" filter="wipe(left)">
                                      <p:cBhvr>
                                        <p:cTn id="103" dur="500"/>
                                        <p:tgtEl>
                                          <p:spTgt spid="351251"/>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351252"/>
                                        </p:tgtEl>
                                        <p:attrNameLst>
                                          <p:attrName>style.visibility</p:attrName>
                                        </p:attrNameLst>
                                      </p:cBhvr>
                                      <p:to>
                                        <p:strVal val="visible"/>
                                      </p:to>
                                    </p:set>
                                    <p:animEffect transition="in" filter="wipe(left)">
                                      <p:cBhvr>
                                        <p:cTn id="108" dur="500"/>
                                        <p:tgtEl>
                                          <p:spTgt spid="35125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351249"/>
                                        </p:tgtEl>
                                        <p:attrNameLst>
                                          <p:attrName>style.visibility</p:attrName>
                                        </p:attrNameLst>
                                      </p:cBhvr>
                                      <p:to>
                                        <p:strVal val="visible"/>
                                      </p:to>
                                    </p:set>
                                    <p:animEffect transition="in" filter="wipe(left)">
                                      <p:cBhvr>
                                        <p:cTn id="113" dur="500"/>
                                        <p:tgtEl>
                                          <p:spTgt spid="351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animBg="1" autoUpdateAnimBg="0"/>
      <p:bldP spid="351237" grpId="0" build="p" autoUpdateAnimBg="0"/>
      <p:bldP spid="351238" grpId="0" build="p" autoUpdateAnimBg="0"/>
      <p:bldP spid="351244" grpId="0" build="p" autoUpdateAnimBg="0"/>
      <p:bldP spid="351247" grpId="0" build="p" autoUpdateAnimBg="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3791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791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C5DD67-49CA-6845-A3F9-8D0602B8284B}"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7912" name="Rectangle 2"/>
          <p:cNvSpPr>
            <a:spLocks noGrp="1" noChangeArrowheads="1"/>
          </p:cNvSpPr>
          <p:nvPr>
            <p:ph type="title"/>
          </p:nvPr>
        </p:nvSpPr>
        <p:spPr>
          <a:xfrm>
            <a:off x="685800" y="0"/>
            <a:ext cx="7772400" cy="609600"/>
          </a:xfrm>
        </p:spPr>
        <p:txBody>
          <a:bodyPr/>
          <a:lstStyle/>
          <a:p>
            <a:r>
              <a:rPr lang="en-US" sz="4000" dirty="0">
                <a:latin typeface="Arial Narrow" charset="0"/>
                <a:ea typeface="ＭＳ Ｐゴシック" charset="0"/>
                <a:cs typeface="ＭＳ Ｐゴシック" charset="0"/>
              </a:rPr>
              <a:t>Example cont’d</a:t>
            </a:r>
            <a:endParaRPr lang="en-US" dirty="0">
              <a:latin typeface="Arial Narrow" charset="0"/>
              <a:ea typeface="ＭＳ Ｐゴシック" charset="0"/>
              <a:cs typeface="ＭＳ Ｐゴシック" charset="0"/>
            </a:endParaRPr>
          </a:p>
        </p:txBody>
      </p:sp>
      <p:sp>
        <p:nvSpPr>
          <p:cNvPr id="352259"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352260"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352261"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341943" name="Equation" r:id="rId3" imgW="253800" imgH="164880" progId="Equation.DSMT4">
                  <p:embed/>
                </p:oleObj>
              </mc:Choice>
              <mc:Fallback>
                <p:oleObj name="Equation" r:id="rId3" imgW="253800" imgH="164880" progId="Equation.DSMT4">
                  <p:embed/>
                  <p:pic>
                    <p:nvPicPr>
                      <p:cNvPr id="35226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2"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352263"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341944" name="Equation" r:id="rId5" imgW="317160" imgH="177480" progId="Equation.DSMT4">
                  <p:embed/>
                </p:oleObj>
              </mc:Choice>
              <mc:Fallback>
                <p:oleObj name="Equation" r:id="rId5" imgW="317160" imgH="177480" progId="Equation.DSMT4">
                  <p:embed/>
                  <p:pic>
                    <p:nvPicPr>
                      <p:cNvPr id="3522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4"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341945" name="Equation" r:id="rId7" imgW="507960" imgH="393480" progId="Equation.DSMT4">
                  <p:embed/>
                </p:oleObj>
              </mc:Choice>
              <mc:Fallback>
                <p:oleObj name="Equation" r:id="rId7" imgW="507960" imgH="393480" progId="Equation.DSMT4">
                  <p:embed/>
                  <p:pic>
                    <p:nvPicPr>
                      <p:cNvPr id="3522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5"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341946" name="Equation" r:id="rId9" imgW="876240" imgH="393480" progId="Equation.DSMT4">
                  <p:embed/>
                </p:oleObj>
              </mc:Choice>
              <mc:Fallback>
                <p:oleObj name="Equation" r:id="rId9" imgW="876240" imgH="393480" progId="Equation.DSMT4">
                  <p:embed/>
                  <p:pic>
                    <p:nvPicPr>
                      <p:cNvPr id="3522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6"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341947" name="Equation" r:id="rId11" imgW="279360" imgH="393480" progId="Equation.DSMT4">
                  <p:embed/>
                </p:oleObj>
              </mc:Choice>
              <mc:Fallback>
                <p:oleObj name="Equation" r:id="rId11" imgW="279360" imgH="393480" progId="Equation.DSMT4">
                  <p:embed/>
                  <p:pic>
                    <p:nvPicPr>
                      <p:cNvPr id="3522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7"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341948" name="Equation" r:id="rId13" imgW="1307880" imgH="393480" progId="Equation.DSMT4">
                  <p:embed/>
                </p:oleObj>
              </mc:Choice>
              <mc:Fallback>
                <p:oleObj name="Equation" r:id="rId13" imgW="1307880" imgH="393480" progId="Equation.DSMT4">
                  <p:embed/>
                  <p:pic>
                    <p:nvPicPr>
                      <p:cNvPr id="3522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8"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Since the magnitude of the impulse is</a:t>
            </a:r>
          </a:p>
        </p:txBody>
      </p:sp>
      <p:graphicFrame>
        <p:nvGraphicFramePr>
          <p:cNvPr id="352269" name="Object 8"/>
          <p:cNvGraphicFramePr>
            <a:graphicFrameLocks noChangeAspect="1"/>
          </p:cNvGraphicFramePr>
          <p:nvPr/>
        </p:nvGraphicFramePr>
        <p:xfrm>
          <a:off x="4273550" y="2370138"/>
          <a:ext cx="1477963" cy="696912"/>
        </p:xfrm>
        <a:graphic>
          <a:graphicData uri="http://schemas.openxmlformats.org/presentationml/2006/ole">
            <mc:AlternateContent xmlns:mc="http://schemas.openxmlformats.org/markup-compatibility/2006">
              <mc:Choice xmlns:v="urn:schemas-microsoft-com:vml" Requires="v">
                <p:oleObj spid="_x0000_s341949" name="Equation" r:id="rId15" imgW="762000" imgH="368300" progId="Equation.DSMT4">
                  <p:embed/>
                </p:oleObj>
              </mc:Choice>
              <mc:Fallback>
                <p:oleObj name="Equation" r:id="rId15" imgW="762000" imgH="368300" progId="Equation.DSMT4">
                  <p:embed/>
                  <p:pic>
                    <p:nvPicPr>
                      <p:cNvPr id="352269"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370138"/>
                        <a:ext cx="1477963" cy="696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0" name="Object 9"/>
          <p:cNvGraphicFramePr>
            <a:graphicFrameLocks noChangeAspect="1"/>
          </p:cNvGraphicFramePr>
          <p:nvPr/>
        </p:nvGraphicFramePr>
        <p:xfrm>
          <a:off x="5791200" y="2590800"/>
          <a:ext cx="1058863" cy="334963"/>
        </p:xfrm>
        <a:graphic>
          <a:graphicData uri="http://schemas.openxmlformats.org/presentationml/2006/ole">
            <mc:AlternateContent xmlns:mc="http://schemas.openxmlformats.org/markup-compatibility/2006">
              <mc:Choice xmlns:v="urn:schemas-microsoft-com:vml" Requires="v">
                <p:oleObj spid="_x0000_s341950" name="Equation" r:id="rId17" imgW="545760" imgH="177480" progId="Equation.DSMT4">
                  <p:embed/>
                </p:oleObj>
              </mc:Choice>
              <mc:Fallback>
                <p:oleObj name="Equation" r:id="rId17" imgW="545760" imgH="177480" progId="Equation.DSMT4">
                  <p:embed/>
                  <p:pic>
                    <p:nvPicPr>
                      <p:cNvPr id="35227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590800"/>
                        <a:ext cx="1058863" cy="334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1" name="Text Box 15"/>
          <p:cNvSpPr txBox="1">
            <a:spLocks noChangeArrowheads="1"/>
          </p:cNvSpPr>
          <p:nvPr/>
        </p:nvSpPr>
        <p:spPr bwMode="auto">
          <a:xfrm>
            <a:off x="381000" y="3032125"/>
            <a:ext cx="3733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force on the feet during this landing is</a:t>
            </a:r>
          </a:p>
        </p:txBody>
      </p:sp>
      <p:graphicFrame>
        <p:nvGraphicFramePr>
          <p:cNvPr id="352272" name="Object 10"/>
          <p:cNvGraphicFramePr>
            <a:graphicFrameLocks noChangeAspect="1"/>
          </p:cNvGraphicFramePr>
          <p:nvPr/>
        </p:nvGraphicFramePr>
        <p:xfrm>
          <a:off x="4038600" y="3135313"/>
          <a:ext cx="541338" cy="360362"/>
        </p:xfrm>
        <a:graphic>
          <a:graphicData uri="http://schemas.openxmlformats.org/presentationml/2006/ole">
            <mc:AlternateContent xmlns:mc="http://schemas.openxmlformats.org/markup-compatibility/2006">
              <mc:Choice xmlns:v="urn:schemas-microsoft-com:vml" Requires="v">
                <p:oleObj spid="_x0000_s341951" name="Equation" r:id="rId19" imgW="279360" imgH="190440" progId="Equation.DSMT4">
                  <p:embed/>
                </p:oleObj>
              </mc:Choice>
              <mc:Fallback>
                <p:oleObj name="Equation" r:id="rId19" imgW="279360" imgH="190440" progId="Equation.DSMT4">
                  <p:embed/>
                  <p:pic>
                    <p:nvPicPr>
                      <p:cNvPr id="352272"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38600" y="3135313"/>
                        <a:ext cx="541338" cy="3603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3" name="Object 11"/>
          <p:cNvGraphicFramePr>
            <a:graphicFrameLocks noChangeAspect="1"/>
          </p:cNvGraphicFramePr>
          <p:nvPr/>
        </p:nvGraphicFramePr>
        <p:xfrm>
          <a:off x="4648200" y="2959100"/>
          <a:ext cx="665163" cy="769938"/>
        </p:xfrm>
        <a:graphic>
          <a:graphicData uri="http://schemas.openxmlformats.org/presentationml/2006/ole">
            <mc:AlternateContent xmlns:mc="http://schemas.openxmlformats.org/markup-compatibility/2006">
              <mc:Choice xmlns:v="urn:schemas-microsoft-com:vml" Requires="v">
                <p:oleObj spid="_x0000_s341952" name="Equation" r:id="rId21" imgW="342900" imgH="406400" progId="Equation.DSMT4">
                  <p:embed/>
                </p:oleObj>
              </mc:Choice>
              <mc:Fallback>
                <p:oleObj name="Equation" r:id="rId21" imgW="342900" imgH="406400" progId="Equation.DSMT4">
                  <p:embed/>
                  <p:pic>
                    <p:nvPicPr>
                      <p:cNvPr id="352273"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2959100"/>
                        <a:ext cx="665163" cy="769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4" name="Object 12"/>
          <p:cNvGraphicFramePr>
            <a:graphicFrameLocks noChangeAspect="1"/>
          </p:cNvGraphicFramePr>
          <p:nvPr/>
        </p:nvGraphicFramePr>
        <p:xfrm>
          <a:off x="5264150" y="2989263"/>
          <a:ext cx="2736850" cy="744537"/>
        </p:xfrm>
        <a:graphic>
          <a:graphicData uri="http://schemas.openxmlformats.org/presentationml/2006/ole">
            <mc:AlternateContent xmlns:mc="http://schemas.openxmlformats.org/markup-compatibility/2006">
              <mc:Choice xmlns:v="urn:schemas-microsoft-com:vml" Requires="v">
                <p:oleObj spid="_x0000_s341953" name="Equation" r:id="rId23" imgW="1409400" imgH="393480" progId="Equation.DSMT4">
                  <p:embed/>
                </p:oleObj>
              </mc:Choice>
              <mc:Fallback>
                <p:oleObj name="Equation" r:id="rId23" imgW="1409400" imgH="393480" progId="Equation.DSMT4">
                  <p:embed/>
                  <p:pic>
                    <p:nvPicPr>
                      <p:cNvPr id="352274"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2989263"/>
                        <a:ext cx="2736850" cy="7445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5"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352276" name="Object 13"/>
          <p:cNvGraphicFramePr>
            <a:graphicFrameLocks noChangeAspect="1"/>
          </p:cNvGraphicFramePr>
          <p:nvPr/>
        </p:nvGraphicFramePr>
        <p:xfrm>
          <a:off x="3659188" y="3759200"/>
          <a:ext cx="4476750" cy="431800"/>
        </p:xfrm>
        <a:graphic>
          <a:graphicData uri="http://schemas.openxmlformats.org/presentationml/2006/ole">
            <mc:AlternateContent xmlns:mc="http://schemas.openxmlformats.org/markup-compatibility/2006">
              <mc:Choice xmlns:v="urn:schemas-microsoft-com:vml" Requires="v">
                <p:oleObj spid="_x0000_s341954" name="Equation" r:id="rId25" imgW="2311200" imgH="228600" progId="Equation.DSMT4">
                  <p:embed/>
                </p:oleObj>
              </mc:Choice>
              <mc:Fallback>
                <p:oleObj name="Equation" r:id="rId25" imgW="2311200" imgH="228600" progId="Equation.DSMT4">
                  <p:embed/>
                  <p:pic>
                    <p:nvPicPr>
                      <p:cNvPr id="352276"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9188" y="3759200"/>
                        <a:ext cx="4476750" cy="4318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7"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341955" name="Equation" r:id="rId27" imgW="2184120" imgH="203040" progId="Equation.DSMT4">
                  <p:embed/>
                </p:oleObj>
              </mc:Choice>
              <mc:Fallback>
                <p:oleObj name="Equation" r:id="rId27" imgW="2184120" imgH="203040" progId="Equation.DSMT4">
                  <p:embed/>
                  <p:pic>
                    <p:nvPicPr>
                      <p:cNvPr id="352277"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8"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341956" name="Equation" r:id="rId29" imgW="812520" imgH="203040" progId="Equation.DSMT4">
                  <p:embed/>
                </p:oleObj>
              </mc:Choice>
              <mc:Fallback>
                <p:oleObj name="Equation" r:id="rId29" imgW="812520" imgH="203040" progId="Equation.DSMT4">
                  <p:embed/>
                  <p:pic>
                    <p:nvPicPr>
                      <p:cNvPr id="352278"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9"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352280"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352281"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341957" name="Equation" r:id="rId31" imgW="317160" imgH="177480" progId="Equation.DSMT4">
                  <p:embed/>
                </p:oleObj>
              </mc:Choice>
              <mc:Fallback>
                <p:oleObj name="Equation" r:id="rId31" imgW="317160" imgH="177480" progId="Equation.DSMT4">
                  <p:embed/>
                  <p:pic>
                    <p:nvPicPr>
                      <p:cNvPr id="352281"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2"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341958" name="Equation" r:id="rId32" imgW="279360" imgH="393480" progId="Equation.DSMT4">
                  <p:embed/>
                </p:oleObj>
              </mc:Choice>
              <mc:Fallback>
                <p:oleObj name="Equation" r:id="rId32" imgW="279360" imgH="393480" progId="Equation.DSMT4">
                  <p:embed/>
                  <p:pic>
                    <p:nvPicPr>
                      <p:cNvPr id="352282" name="Object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3"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341959" name="Equation" r:id="rId34" imgW="1002960" imgH="393480" progId="Equation.DSMT4">
                  <p:embed/>
                </p:oleObj>
              </mc:Choice>
              <mc:Fallback>
                <p:oleObj name="Equation" r:id="rId34" imgW="1002960" imgH="393480" progId="Equation.DSMT4">
                  <p:embed/>
                  <p:pic>
                    <p:nvPicPr>
                      <p:cNvPr id="352283" name="Object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4"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341960" name="Equation" r:id="rId36" imgW="279360" imgH="190440" progId="Equation.DSMT4">
                  <p:embed/>
                </p:oleObj>
              </mc:Choice>
              <mc:Fallback>
                <p:oleObj name="Equation" r:id="rId36" imgW="279360" imgH="190440" progId="Equation.DSMT4">
                  <p:embed/>
                  <p:pic>
                    <p:nvPicPr>
                      <p:cNvPr id="352284" name="Object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5"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341961" name="Equation" r:id="rId38" imgW="1866600" imgH="393480" progId="Equation.DSMT4">
                  <p:embed/>
                </p:oleObj>
              </mc:Choice>
              <mc:Fallback>
                <p:oleObj name="Equation" r:id="rId38" imgW="1866600" imgH="393480" progId="Equation.DSMT4">
                  <p:embed/>
                  <p:pic>
                    <p:nvPicPr>
                      <p:cNvPr id="352285" name="Object 2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499971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352259">
                                            <p:txEl>
                                              <p:pRg st="0" end="0"/>
                                            </p:txEl>
                                          </p:spTgt>
                                        </p:tgtEl>
                                        <p:attrNameLst>
                                          <p:attrName>style.visibility</p:attrName>
                                        </p:attrNameLst>
                                      </p:cBhvr>
                                      <p:to>
                                        <p:strVal val="visible"/>
                                      </p:to>
                                    </p:set>
                                    <p:anim calcmode="discrete" valueType="clr">
                                      <p:cBhvr override="childStyle">
                                        <p:cTn id="7" dur="80"/>
                                        <p:tgtEl>
                                          <p:spTgt spid="3522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22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5225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352260">
                                            <p:txEl>
                                              <p:pRg st="0" end="0"/>
                                            </p:txEl>
                                          </p:spTgt>
                                        </p:tgtEl>
                                        <p:attrNameLst>
                                          <p:attrName>style.visibility</p:attrName>
                                        </p:attrNameLst>
                                      </p:cBhvr>
                                      <p:to>
                                        <p:strVal val="visible"/>
                                      </p:to>
                                    </p:set>
                                    <p:anim calcmode="discrete" valueType="clr">
                                      <p:cBhvr override="childStyle">
                                        <p:cTn id="14" dur="80"/>
                                        <p:tgtEl>
                                          <p:spTgt spid="3522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226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52260">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352261"/>
                                        </p:tgtEl>
                                        <p:attrNameLst>
                                          <p:attrName>style.visibility</p:attrName>
                                        </p:attrNameLst>
                                      </p:cBhvr>
                                      <p:to>
                                        <p:strVal val="visible"/>
                                      </p:to>
                                    </p:set>
                                    <p:animEffect transition="in" filter="wipe(left)">
                                      <p:cBhvr>
                                        <p:cTn id="21" dur="500"/>
                                        <p:tgtEl>
                                          <p:spTgt spid="3522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352264"/>
                                        </p:tgtEl>
                                        <p:attrNameLst>
                                          <p:attrName>style.visibility</p:attrName>
                                        </p:attrNameLst>
                                      </p:cBhvr>
                                      <p:to>
                                        <p:strVal val="visible"/>
                                      </p:to>
                                    </p:set>
                                    <p:animEffect transition="in" filter="wipe(left)">
                                      <p:cBhvr>
                                        <p:cTn id="26" dur="500"/>
                                        <p:tgtEl>
                                          <p:spTgt spid="3522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352265"/>
                                        </p:tgtEl>
                                        <p:attrNameLst>
                                          <p:attrName>style.visibility</p:attrName>
                                        </p:attrNameLst>
                                      </p:cBhvr>
                                      <p:to>
                                        <p:strVal val="visible"/>
                                      </p:to>
                                    </p:set>
                                    <p:animEffect transition="in" filter="wipe(left)">
                                      <p:cBhvr>
                                        <p:cTn id="31" dur="500"/>
                                        <p:tgtEl>
                                          <p:spTgt spid="3522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wd">
                                    <p:tmPct val="50000"/>
                                  </p:iterate>
                                  <p:childTnLst>
                                    <p:set>
                                      <p:cBhvr>
                                        <p:cTn id="35" dur="1" fill="hold">
                                          <p:stCondLst>
                                            <p:cond delay="0"/>
                                          </p:stCondLst>
                                        </p:cTn>
                                        <p:tgtEl>
                                          <p:spTgt spid="352262">
                                            <p:txEl>
                                              <p:pRg st="0" end="0"/>
                                            </p:txEl>
                                          </p:spTgt>
                                        </p:tgtEl>
                                        <p:attrNameLst>
                                          <p:attrName>style.visibility</p:attrName>
                                        </p:attrNameLst>
                                      </p:cBhvr>
                                      <p:to>
                                        <p:strVal val="visible"/>
                                      </p:to>
                                    </p:set>
                                    <p:anim calcmode="discrete" valueType="clr">
                                      <p:cBhvr override="childStyle">
                                        <p:cTn id="36" dur="80"/>
                                        <p:tgtEl>
                                          <p:spTgt spid="3522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52262">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352262">
                                            <p:txEl>
                                              <p:pRg st="0" end="0"/>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352263"/>
                                        </p:tgtEl>
                                        <p:attrNameLst>
                                          <p:attrName>style.visibility</p:attrName>
                                        </p:attrNameLst>
                                      </p:cBhvr>
                                      <p:to>
                                        <p:strVal val="visible"/>
                                      </p:to>
                                    </p:set>
                                    <p:animEffect transition="in" filter="wipe(left)">
                                      <p:cBhvr>
                                        <p:cTn id="43" dur="500"/>
                                        <p:tgtEl>
                                          <p:spTgt spid="35226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352266"/>
                                        </p:tgtEl>
                                        <p:attrNameLst>
                                          <p:attrName>style.visibility</p:attrName>
                                        </p:attrNameLst>
                                      </p:cBhvr>
                                      <p:to>
                                        <p:strVal val="visible"/>
                                      </p:to>
                                    </p:set>
                                    <p:animEffect transition="in" filter="wipe(left)">
                                      <p:cBhvr>
                                        <p:cTn id="48" dur="500"/>
                                        <p:tgtEl>
                                          <p:spTgt spid="35226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352267"/>
                                        </p:tgtEl>
                                        <p:attrNameLst>
                                          <p:attrName>style.visibility</p:attrName>
                                        </p:attrNameLst>
                                      </p:cBhvr>
                                      <p:to>
                                        <p:strVal val="visible"/>
                                      </p:to>
                                    </p:set>
                                    <p:animEffect transition="in" filter="wipe(left)">
                                      <p:cBhvr>
                                        <p:cTn id="53" dur="500"/>
                                        <p:tgtEl>
                                          <p:spTgt spid="35226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wd">
                                    <p:tmPct val="50000"/>
                                  </p:iterate>
                                  <p:childTnLst>
                                    <p:set>
                                      <p:cBhvr>
                                        <p:cTn id="57" dur="1" fill="hold">
                                          <p:stCondLst>
                                            <p:cond delay="0"/>
                                          </p:stCondLst>
                                        </p:cTn>
                                        <p:tgtEl>
                                          <p:spTgt spid="352268">
                                            <p:txEl>
                                              <p:pRg st="0" end="0"/>
                                            </p:txEl>
                                          </p:spTgt>
                                        </p:tgtEl>
                                        <p:attrNameLst>
                                          <p:attrName>style.visibility</p:attrName>
                                        </p:attrNameLst>
                                      </p:cBhvr>
                                      <p:to>
                                        <p:strVal val="visible"/>
                                      </p:to>
                                    </p:set>
                                    <p:anim calcmode="discrete" valueType="clr">
                                      <p:cBhvr override="childStyle">
                                        <p:cTn id="58" dur="80"/>
                                        <p:tgtEl>
                                          <p:spTgt spid="3522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52268">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352268">
                                            <p:txEl>
                                              <p:pRg st="0" end="0"/>
                                            </p:txEl>
                                          </p:spTgt>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352269"/>
                                        </p:tgtEl>
                                        <p:attrNameLst>
                                          <p:attrName>style.visibility</p:attrName>
                                        </p:attrNameLst>
                                      </p:cBhvr>
                                      <p:to>
                                        <p:strVal val="visible"/>
                                      </p:to>
                                    </p:set>
                                    <p:animEffect transition="in" filter="wipe(left)">
                                      <p:cBhvr>
                                        <p:cTn id="65" dur="500"/>
                                        <p:tgtEl>
                                          <p:spTgt spid="35226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352270"/>
                                        </p:tgtEl>
                                        <p:attrNameLst>
                                          <p:attrName>style.visibility</p:attrName>
                                        </p:attrNameLst>
                                      </p:cBhvr>
                                      <p:to>
                                        <p:strVal val="visible"/>
                                      </p:to>
                                    </p:set>
                                    <p:animEffect transition="in" filter="wipe(left)">
                                      <p:cBhvr>
                                        <p:cTn id="70" dur="500"/>
                                        <p:tgtEl>
                                          <p:spTgt spid="35227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wd">
                                    <p:tmPct val="50000"/>
                                  </p:iterate>
                                  <p:childTnLst>
                                    <p:set>
                                      <p:cBhvr>
                                        <p:cTn id="74" dur="1" fill="hold">
                                          <p:stCondLst>
                                            <p:cond delay="0"/>
                                          </p:stCondLst>
                                        </p:cTn>
                                        <p:tgtEl>
                                          <p:spTgt spid="352271">
                                            <p:txEl>
                                              <p:pRg st="0" end="0"/>
                                            </p:txEl>
                                          </p:spTgt>
                                        </p:tgtEl>
                                        <p:attrNameLst>
                                          <p:attrName>style.visibility</p:attrName>
                                        </p:attrNameLst>
                                      </p:cBhvr>
                                      <p:to>
                                        <p:strVal val="visible"/>
                                      </p:to>
                                    </p:set>
                                    <p:anim calcmode="discrete" valueType="clr">
                                      <p:cBhvr override="childStyle">
                                        <p:cTn id="75" dur="80"/>
                                        <p:tgtEl>
                                          <p:spTgt spid="352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352271">
                                            <p:txEl>
                                              <p:pRg st="0" end="0"/>
                                            </p:txEl>
                                          </p:spTgt>
                                        </p:tgtEl>
                                        <p:attrNameLst>
                                          <p:attrName>fillcolor</p:attrName>
                                        </p:attrNameLst>
                                      </p:cBhvr>
                                      <p:tavLst>
                                        <p:tav tm="0">
                                          <p:val>
                                            <p:clrVal>
                                              <a:schemeClr val="accent2"/>
                                            </p:clrVal>
                                          </p:val>
                                        </p:tav>
                                        <p:tav tm="50000">
                                          <p:val>
                                            <p:clrVal>
                                              <a:schemeClr val="hlink"/>
                                            </p:clrVal>
                                          </p:val>
                                        </p:tav>
                                      </p:tavLst>
                                    </p:anim>
                                    <p:set>
                                      <p:cBhvr>
                                        <p:cTn id="77" dur="80"/>
                                        <p:tgtEl>
                                          <p:spTgt spid="352271">
                                            <p:txEl>
                                              <p:pRg st="0" end="0"/>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52272"/>
                                        </p:tgtEl>
                                        <p:attrNameLst>
                                          <p:attrName>style.visibility</p:attrName>
                                        </p:attrNameLst>
                                      </p:cBhvr>
                                      <p:to>
                                        <p:strVal val="visible"/>
                                      </p:to>
                                    </p:set>
                                    <p:animEffect transition="in" filter="wipe(left)">
                                      <p:cBhvr>
                                        <p:cTn id="82" dur="500"/>
                                        <p:tgtEl>
                                          <p:spTgt spid="35227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52273"/>
                                        </p:tgtEl>
                                        <p:attrNameLst>
                                          <p:attrName>style.visibility</p:attrName>
                                        </p:attrNameLst>
                                      </p:cBhvr>
                                      <p:to>
                                        <p:strVal val="visible"/>
                                      </p:to>
                                    </p:set>
                                    <p:animEffect transition="in" filter="wipe(left)">
                                      <p:cBhvr>
                                        <p:cTn id="87" dur="500"/>
                                        <p:tgtEl>
                                          <p:spTgt spid="35227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52274"/>
                                        </p:tgtEl>
                                        <p:attrNameLst>
                                          <p:attrName>style.visibility</p:attrName>
                                        </p:attrNameLst>
                                      </p:cBhvr>
                                      <p:to>
                                        <p:strVal val="visible"/>
                                      </p:to>
                                    </p:set>
                                    <p:animEffect transition="in" filter="wipe(left)">
                                      <p:cBhvr>
                                        <p:cTn id="92" dur="500"/>
                                        <p:tgtEl>
                                          <p:spTgt spid="35227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wd">
                                    <p:tmPct val="50000"/>
                                  </p:iterate>
                                  <p:childTnLst>
                                    <p:set>
                                      <p:cBhvr>
                                        <p:cTn id="96" dur="1" fill="hold">
                                          <p:stCondLst>
                                            <p:cond delay="0"/>
                                          </p:stCondLst>
                                        </p:cTn>
                                        <p:tgtEl>
                                          <p:spTgt spid="352275">
                                            <p:txEl>
                                              <p:pRg st="0" end="0"/>
                                            </p:txEl>
                                          </p:spTgt>
                                        </p:tgtEl>
                                        <p:attrNameLst>
                                          <p:attrName>style.visibility</p:attrName>
                                        </p:attrNameLst>
                                      </p:cBhvr>
                                      <p:to>
                                        <p:strVal val="visible"/>
                                      </p:to>
                                    </p:set>
                                    <p:anim calcmode="discrete" valueType="clr">
                                      <p:cBhvr override="childStyle">
                                        <p:cTn id="97" dur="80"/>
                                        <p:tgtEl>
                                          <p:spTgt spid="3522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352275">
                                            <p:txEl>
                                              <p:pRg st="0" end="0"/>
                                            </p:txEl>
                                          </p:spTgt>
                                        </p:tgtEl>
                                        <p:attrNameLst>
                                          <p:attrName>fillcolor</p:attrName>
                                        </p:attrNameLst>
                                      </p:cBhvr>
                                      <p:tavLst>
                                        <p:tav tm="0">
                                          <p:val>
                                            <p:clrVal>
                                              <a:schemeClr val="accent2"/>
                                            </p:clrVal>
                                          </p:val>
                                        </p:tav>
                                        <p:tav tm="50000">
                                          <p:val>
                                            <p:clrVal>
                                              <a:schemeClr val="hlink"/>
                                            </p:clrVal>
                                          </p:val>
                                        </p:tav>
                                      </p:tavLst>
                                    </p:anim>
                                    <p:set>
                                      <p:cBhvr>
                                        <p:cTn id="99" dur="80"/>
                                        <p:tgtEl>
                                          <p:spTgt spid="352275">
                                            <p:txEl>
                                              <p:pRg st="0" end="0"/>
                                            </p:txEl>
                                          </p:spTgt>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52276"/>
                                        </p:tgtEl>
                                        <p:attrNameLst>
                                          <p:attrName>style.visibility</p:attrName>
                                        </p:attrNameLst>
                                      </p:cBhvr>
                                      <p:to>
                                        <p:strVal val="visible"/>
                                      </p:to>
                                    </p:set>
                                    <p:animEffect transition="in" filter="wipe(left)">
                                      <p:cBhvr>
                                        <p:cTn id="104" dur="500"/>
                                        <p:tgtEl>
                                          <p:spTgt spid="35227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352277"/>
                                        </p:tgtEl>
                                        <p:attrNameLst>
                                          <p:attrName>style.visibility</p:attrName>
                                        </p:attrNameLst>
                                      </p:cBhvr>
                                      <p:to>
                                        <p:strVal val="visible"/>
                                      </p:to>
                                    </p:set>
                                    <p:animEffect transition="in" filter="wipe(left)">
                                      <p:cBhvr>
                                        <p:cTn id="109" dur="500"/>
                                        <p:tgtEl>
                                          <p:spTgt spid="35227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352278"/>
                                        </p:tgtEl>
                                        <p:attrNameLst>
                                          <p:attrName>style.visibility</p:attrName>
                                        </p:attrNameLst>
                                      </p:cBhvr>
                                      <p:to>
                                        <p:strVal val="visible"/>
                                      </p:to>
                                    </p:set>
                                    <p:animEffect transition="in" filter="wipe(left)">
                                      <p:cBhvr>
                                        <p:cTn id="114" dur="500"/>
                                        <p:tgtEl>
                                          <p:spTgt spid="35227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7" presetClass="entr" presetSubtype="0" fill="hold" grpId="0" nodeType="clickEffect">
                                  <p:stCondLst>
                                    <p:cond delay="0"/>
                                  </p:stCondLst>
                                  <p:iterate type="wd">
                                    <p:tmPct val="50000"/>
                                  </p:iterate>
                                  <p:childTnLst>
                                    <p:set>
                                      <p:cBhvr>
                                        <p:cTn id="118" dur="1" fill="hold">
                                          <p:stCondLst>
                                            <p:cond delay="0"/>
                                          </p:stCondLst>
                                        </p:cTn>
                                        <p:tgtEl>
                                          <p:spTgt spid="352279">
                                            <p:txEl>
                                              <p:pRg st="0" end="0"/>
                                            </p:txEl>
                                          </p:spTgt>
                                        </p:tgtEl>
                                        <p:attrNameLst>
                                          <p:attrName>style.visibility</p:attrName>
                                        </p:attrNameLst>
                                      </p:cBhvr>
                                      <p:to>
                                        <p:strVal val="visible"/>
                                      </p:to>
                                    </p:set>
                                    <p:anim calcmode="discrete" valueType="clr">
                                      <p:cBhvr override="childStyle">
                                        <p:cTn id="119" dur="80"/>
                                        <p:tgtEl>
                                          <p:spTgt spid="3522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352279">
                                            <p:txEl>
                                              <p:pRg st="0" end="0"/>
                                            </p:txEl>
                                          </p:spTgt>
                                        </p:tgtEl>
                                        <p:attrNameLst>
                                          <p:attrName>fillcolor</p:attrName>
                                        </p:attrNameLst>
                                      </p:cBhvr>
                                      <p:tavLst>
                                        <p:tav tm="0">
                                          <p:val>
                                            <p:clrVal>
                                              <a:schemeClr val="accent2"/>
                                            </p:clrVal>
                                          </p:val>
                                        </p:tav>
                                        <p:tav tm="50000">
                                          <p:val>
                                            <p:clrVal>
                                              <a:schemeClr val="hlink"/>
                                            </p:clrVal>
                                          </p:val>
                                        </p:tav>
                                      </p:tavLst>
                                    </p:anim>
                                    <p:set>
                                      <p:cBhvr>
                                        <p:cTn id="121" dur="80"/>
                                        <p:tgtEl>
                                          <p:spTgt spid="352279">
                                            <p:txEl>
                                              <p:pRg st="0" end="0"/>
                                            </p:txEl>
                                          </p:spTgt>
                                        </p:tgtEl>
                                        <p:attrNameLst>
                                          <p:attrName>fill.type</p:attrName>
                                        </p:attrNameLst>
                                      </p:cBhvr>
                                      <p:to>
                                        <p:strVal val="solid"/>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7" presetClass="entr" presetSubtype="0" fill="hold" grpId="0" nodeType="clickEffect">
                                  <p:stCondLst>
                                    <p:cond delay="0"/>
                                  </p:stCondLst>
                                  <p:iterate type="wd">
                                    <p:tmPct val="50000"/>
                                  </p:iterate>
                                  <p:childTnLst>
                                    <p:set>
                                      <p:cBhvr>
                                        <p:cTn id="125" dur="1" fill="hold">
                                          <p:stCondLst>
                                            <p:cond delay="0"/>
                                          </p:stCondLst>
                                        </p:cTn>
                                        <p:tgtEl>
                                          <p:spTgt spid="352280">
                                            <p:txEl>
                                              <p:pRg st="0" end="0"/>
                                            </p:txEl>
                                          </p:spTgt>
                                        </p:tgtEl>
                                        <p:attrNameLst>
                                          <p:attrName>style.visibility</p:attrName>
                                        </p:attrNameLst>
                                      </p:cBhvr>
                                      <p:to>
                                        <p:strVal val="visible"/>
                                      </p:to>
                                    </p:set>
                                    <p:anim calcmode="discrete" valueType="clr">
                                      <p:cBhvr override="childStyle">
                                        <p:cTn id="126" dur="80"/>
                                        <p:tgtEl>
                                          <p:spTgt spid="35228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352280">
                                            <p:txEl>
                                              <p:pRg st="0" end="0"/>
                                            </p:txEl>
                                          </p:spTgt>
                                        </p:tgtEl>
                                        <p:attrNameLst>
                                          <p:attrName>fillcolor</p:attrName>
                                        </p:attrNameLst>
                                      </p:cBhvr>
                                      <p:tavLst>
                                        <p:tav tm="0">
                                          <p:val>
                                            <p:clrVal>
                                              <a:schemeClr val="accent2"/>
                                            </p:clrVal>
                                          </p:val>
                                        </p:tav>
                                        <p:tav tm="50000">
                                          <p:val>
                                            <p:clrVal>
                                              <a:schemeClr val="hlink"/>
                                            </p:clrVal>
                                          </p:val>
                                        </p:tav>
                                      </p:tavLst>
                                    </p:anim>
                                    <p:set>
                                      <p:cBhvr>
                                        <p:cTn id="128" dur="80"/>
                                        <p:tgtEl>
                                          <p:spTgt spid="352280">
                                            <p:txEl>
                                              <p:pRg st="0" end="0"/>
                                            </p:txEl>
                                          </p:spTgt>
                                        </p:tgtEl>
                                        <p:attrNameLst>
                                          <p:attrName>fill.type</p:attrName>
                                        </p:attrNameLst>
                                      </p:cBhvr>
                                      <p:to>
                                        <p:strVal val="solid"/>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352281"/>
                                        </p:tgtEl>
                                        <p:attrNameLst>
                                          <p:attrName>style.visibility</p:attrName>
                                        </p:attrNameLst>
                                      </p:cBhvr>
                                      <p:to>
                                        <p:strVal val="visible"/>
                                      </p:to>
                                    </p:set>
                                    <p:animEffect transition="in" filter="wipe(left)">
                                      <p:cBhvr>
                                        <p:cTn id="133" dur="500"/>
                                        <p:tgtEl>
                                          <p:spTgt spid="352281"/>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352282"/>
                                        </p:tgtEl>
                                        <p:attrNameLst>
                                          <p:attrName>style.visibility</p:attrName>
                                        </p:attrNameLst>
                                      </p:cBhvr>
                                      <p:to>
                                        <p:strVal val="visible"/>
                                      </p:to>
                                    </p:set>
                                    <p:animEffect transition="in" filter="wipe(left)">
                                      <p:cBhvr>
                                        <p:cTn id="138" dur="500"/>
                                        <p:tgtEl>
                                          <p:spTgt spid="35228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352283"/>
                                        </p:tgtEl>
                                        <p:attrNameLst>
                                          <p:attrName>style.visibility</p:attrName>
                                        </p:attrNameLst>
                                      </p:cBhvr>
                                      <p:to>
                                        <p:strVal val="visible"/>
                                      </p:to>
                                    </p:set>
                                    <p:animEffect transition="in" filter="wipe(left)">
                                      <p:cBhvr>
                                        <p:cTn id="143" dur="500"/>
                                        <p:tgtEl>
                                          <p:spTgt spid="352283"/>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352284"/>
                                        </p:tgtEl>
                                        <p:attrNameLst>
                                          <p:attrName>style.visibility</p:attrName>
                                        </p:attrNameLst>
                                      </p:cBhvr>
                                      <p:to>
                                        <p:strVal val="visible"/>
                                      </p:to>
                                    </p:set>
                                    <p:animEffect transition="in" filter="wipe(left)">
                                      <p:cBhvr>
                                        <p:cTn id="148" dur="500"/>
                                        <p:tgtEl>
                                          <p:spTgt spid="352284"/>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8" fill="hold" nodeType="clickEffect">
                                  <p:stCondLst>
                                    <p:cond delay="0"/>
                                  </p:stCondLst>
                                  <p:iterate type="wd">
                                    <p:tmPct val="10000"/>
                                  </p:iterate>
                                  <p:childTnLst>
                                    <p:set>
                                      <p:cBhvr>
                                        <p:cTn id="152" dur="1" fill="hold">
                                          <p:stCondLst>
                                            <p:cond delay="0"/>
                                          </p:stCondLst>
                                        </p:cTn>
                                        <p:tgtEl>
                                          <p:spTgt spid="352285"/>
                                        </p:tgtEl>
                                        <p:attrNameLst>
                                          <p:attrName>style.visibility</p:attrName>
                                        </p:attrNameLst>
                                      </p:cBhvr>
                                      <p:to>
                                        <p:strVal val="visible"/>
                                      </p:to>
                                    </p:set>
                                    <p:animEffect transition="in" filter="wipe(left)">
                                      <p:cBhvr>
                                        <p:cTn id="153" dur="500"/>
                                        <p:tgtEl>
                                          <p:spTgt spid="352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autoUpdateAnimBg="0"/>
      <p:bldP spid="352260" grpId="0" build="p" autoUpdateAnimBg="0"/>
      <p:bldP spid="352262" grpId="0" build="p" autoUpdateAnimBg="0"/>
      <p:bldP spid="352268" grpId="0" build="p" autoUpdateAnimBg="0"/>
      <p:bldP spid="352271" grpId="0" build="p" autoUpdateAnimBg="0"/>
      <p:bldP spid="352275" grpId="0" build="p" autoUpdateAnimBg="0"/>
      <p:bldP spid="352279" grpId="0" build="p" autoUpdateAnimBg="0"/>
      <p:bldP spid="35228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Wednesday, April 7,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800" dirty="0"/>
              <a:t> 2</a:t>
            </a:r>
            <a:r>
              <a:rPr lang="en-US" sz="2800" baseline="30000" dirty="0"/>
              <a:t>nd</a:t>
            </a:r>
            <a:r>
              <a:rPr lang="en-US" sz="2800" dirty="0"/>
              <a:t> non-comprehensive exam in class next Wednesday, Apr. 14</a:t>
            </a:r>
          </a:p>
          <a:p>
            <a:pPr lvl="1" eaLnBrk="1" hangingPunct="1"/>
            <a:r>
              <a:rPr lang="en-US" sz="2400" dirty="0"/>
              <a:t>Covers CH5.5 to what we finish coming Monday, Apr. 12</a:t>
            </a:r>
          </a:p>
          <a:p>
            <a:pPr lvl="1" eaLnBrk="1" hangingPunct="1">
              <a:spcBef>
                <a:spcPts val="200"/>
              </a:spcBef>
            </a:pPr>
            <a:r>
              <a:rPr lang="en-US" sz="2400" dirty="0"/>
              <a:t>Do NOT miss the exam.  You will get an F!</a:t>
            </a:r>
          </a:p>
          <a:p>
            <a:pPr lvl="1" eaLnBrk="1" hangingPunct="1">
              <a:spcBef>
                <a:spcPts val="200"/>
              </a:spcBef>
            </a:pPr>
            <a:r>
              <a:rPr lang="en-US" sz="2400" dirty="0"/>
              <a:t>BYOF: You may bring one 8.5x11.5 sheet (front and back) of </a:t>
            </a:r>
            <a:r>
              <a:rPr lang="en-US" sz="2400" b="1" u="sng" dirty="0">
                <a:solidFill>
                  <a:srgbClr val="FF0000"/>
                </a:solidFill>
              </a:rPr>
              <a:t>handwritten</a:t>
            </a:r>
            <a:r>
              <a:rPr lang="en-US" sz="2400" dirty="0"/>
              <a:t> formulae and values of constants for the test</a:t>
            </a:r>
          </a:p>
          <a:p>
            <a:pPr lvl="1" eaLnBrk="1" hangingPunct="1">
              <a:spcBef>
                <a:spcPts val="200"/>
              </a:spcBef>
            </a:pPr>
            <a:r>
              <a:rPr lang="en-US" sz="2400" dirty="0"/>
              <a:t>No derivations, word definitions, setups or solutions of any problems, figures, pictures, diagrams or arrows, </a:t>
            </a:r>
            <a:r>
              <a:rPr lang="en-US" sz="2400" dirty="0" err="1"/>
              <a:t>etc</a:t>
            </a:r>
            <a:r>
              <a:rPr lang="en-US" sz="2400" dirty="0"/>
              <a:t>!</a:t>
            </a:r>
          </a:p>
          <a:p>
            <a:pPr lvl="1" eaLnBrk="1" hangingPunct="1">
              <a:spcBef>
                <a:spcPts val="200"/>
              </a:spcBef>
            </a:pPr>
            <a:r>
              <a:rPr lang="en-US" sz="2400" dirty="0"/>
              <a:t>Must email me the photos of front and back of the formula sheet, including the blank at </a:t>
            </a:r>
            <a:r>
              <a:rPr lang="en-US" sz="2400" dirty="0">
                <a:hlinkClick r:id="rId2"/>
              </a:rPr>
              <a:t>jaehoonyu@uta.edu</a:t>
            </a:r>
            <a:r>
              <a:rPr lang="en-US" sz="2400" dirty="0"/>
              <a:t> no later than </a:t>
            </a:r>
            <a:r>
              <a:rPr lang="en-US" sz="2400" b="1" u="sng" dirty="0">
                <a:solidFill>
                  <a:srgbClr val="C00000"/>
                </a:solidFill>
              </a:rPr>
              <a:t>12:00pm the day of the test</a:t>
            </a:r>
          </a:p>
          <a:p>
            <a:pPr lvl="2" eaLnBrk="1" hangingPunct="1">
              <a:spcBef>
                <a:spcPts val="200"/>
              </a:spcBef>
            </a:pPr>
            <a:r>
              <a:rPr lang="en-US" sz="2000" dirty="0"/>
              <a:t>The subject of the email should be the same as your file name</a:t>
            </a:r>
          </a:p>
          <a:p>
            <a:pPr lvl="2" eaLnBrk="1" hangingPunct="1">
              <a:spcBef>
                <a:spcPts val="200"/>
              </a:spcBef>
            </a:pPr>
            <a:r>
              <a:rPr lang="en-US" sz="2000" dirty="0"/>
              <a:t>File name must be FS-E3-LastName-FirstName-SP21.pdf</a:t>
            </a:r>
          </a:p>
          <a:p>
            <a:pPr lvl="2" eaLnBrk="1" hangingPunct="1">
              <a:spcBef>
                <a:spcPts val="200"/>
              </a:spcBef>
            </a:pPr>
            <a:r>
              <a:rPr lang="en-US" sz="2000" dirty="0"/>
              <a:t>Once submitted, you cannot change, unless I ask you to delete part of the sheet!</a:t>
            </a:r>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par>
                          <p:cTn id="23" fill="hold">
                            <p:stCondLst>
                              <p:cond delay="1600"/>
                            </p:stCondLst>
                            <p:childTnLst>
                              <p:par>
                                <p:cTn id="24" presetID="22" presetClass="entr" presetSubtype="8" fill="hold" grpId="0" nodeType="afterEffect">
                                  <p:stCondLst>
                                    <p:cond delay="0"/>
                                  </p:stCondLst>
                                  <p:iterate type="wd">
                                    <p:tmPct val="10000"/>
                                  </p:iterate>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par>
                          <p:cTn id="27" fill="hold">
                            <p:stCondLst>
                              <p:cond delay="3200"/>
                            </p:stCondLst>
                            <p:childTnLst>
                              <p:par>
                                <p:cTn id="28" presetID="22" presetClass="entr" presetSubtype="8" fill="hold" grpId="0" nodeType="afterEffect">
                                  <p:stCondLst>
                                    <p:cond delay="0"/>
                                  </p:stCondLst>
                                  <p:iterate type="wd">
                                    <p:tmPct val="10000"/>
                                  </p:iterate>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childTnLst>
                          </p:cTn>
                        </p:par>
                        <p:par>
                          <p:cTn id="31" fill="hold">
                            <p:stCondLst>
                              <p:cond delay="5250"/>
                            </p:stCondLst>
                            <p:childTnLst>
                              <p:par>
                                <p:cTn id="32" presetID="22" presetClass="entr" presetSubtype="8" fill="hold" grpId="0" nodeType="afterEffect">
                                  <p:stCondLst>
                                    <p:cond delay="0"/>
                                  </p:stCondLst>
                                  <p:iterate type="wd">
                                    <p:tmPct val="10000"/>
                                  </p:iterate>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wipe(left)">
                                      <p:cBhvr>
                                        <p:cTn id="34" dur="500"/>
                                        <p:tgtEl>
                                          <p:spTgt spid="111619">
                                            <p:txEl>
                                              <p:pRg st="6" end="6"/>
                                            </p:txEl>
                                          </p:spTgt>
                                        </p:tgtEl>
                                      </p:cBhvr>
                                    </p:animEffect>
                                  </p:childTnLst>
                                </p:cTn>
                              </p:par>
                            </p:childTnLst>
                          </p:cTn>
                        </p:par>
                        <p:par>
                          <p:cTn id="35" fill="hold">
                            <p:stCondLst>
                              <p:cond delay="6350"/>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childTnLst>
                          </p:cTn>
                        </p:par>
                        <p:par>
                          <p:cTn id="39" fill="hold">
                            <p:stCondLst>
                              <p:cond delay="7150"/>
                            </p:stCondLst>
                            <p:childTnLst>
                              <p:par>
                                <p:cTn id="40" presetID="22" presetClass="entr" presetSubtype="8" fill="hold" grpId="0" nodeType="afterEffect">
                                  <p:stCondLst>
                                    <p:cond delay="0"/>
                                  </p:stCondLst>
                                  <p:iterate type="wd">
                                    <p:tmPct val="10000"/>
                                  </p:iterate>
                                  <p:childTnLst>
                                    <p:set>
                                      <p:cBhvr>
                                        <p:cTn id="41" dur="1" fill="hold">
                                          <p:stCondLst>
                                            <p:cond delay="0"/>
                                          </p:stCondLst>
                                        </p:cTn>
                                        <p:tgtEl>
                                          <p:spTgt spid="111619">
                                            <p:txEl>
                                              <p:pRg st="8" end="8"/>
                                            </p:txEl>
                                          </p:spTgt>
                                        </p:tgtEl>
                                        <p:attrNameLst>
                                          <p:attrName>style.visibility</p:attrName>
                                        </p:attrNameLst>
                                      </p:cBhvr>
                                      <p:to>
                                        <p:strVal val="visible"/>
                                      </p:to>
                                    </p:set>
                                    <p:animEffect transition="in" filter="wipe(left)">
                                      <p:cBhvr>
                                        <p:cTn id="42"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April 7, 2021</a:t>
            </a:r>
          </a:p>
        </p:txBody>
      </p:sp>
      <p:sp>
        <p:nvSpPr>
          <p:cNvPr id="5" name="Footer Placeholder 4"/>
          <p:cNvSpPr>
            <a:spLocks noGrp="1"/>
          </p:cNvSpPr>
          <p:nvPr>
            <p:ph type="ftr" sz="quarter" idx="11"/>
          </p:nvPr>
        </p:nvSpPr>
        <p:spPr/>
        <p:txBody>
          <a:bodyPr/>
          <a:lstStyle/>
          <a:p>
            <a:r>
              <a:rPr lang="en-US"/>
              <a:t>PHYS 1443-003, Spring 2021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304800" y="76200"/>
            <a:ext cx="8610600" cy="609600"/>
          </a:xfrm>
        </p:spPr>
        <p:txBody>
          <a:bodyPr/>
          <a:lstStyle/>
          <a:p>
            <a:r>
              <a:rPr lang="en-US" dirty="0"/>
              <a:t>Special Project #6: Electric Power Usage</a:t>
            </a:r>
          </a:p>
        </p:txBody>
      </p:sp>
      <p:sp>
        <p:nvSpPr>
          <p:cNvPr id="111619" name="Rectangle 3"/>
          <p:cNvSpPr>
            <a:spLocks noGrp="1" noChangeArrowheads="1"/>
          </p:cNvSpPr>
          <p:nvPr>
            <p:ph type="body" idx="1"/>
          </p:nvPr>
        </p:nvSpPr>
        <p:spPr>
          <a:xfrm>
            <a:off x="152400" y="685800"/>
            <a:ext cx="8839200" cy="5410200"/>
          </a:xfrm>
        </p:spPr>
        <p:txBody>
          <a:bodyPr/>
          <a:lstStyle/>
          <a:p>
            <a:r>
              <a:rPr lang="en-US" sz="2000" dirty="0"/>
              <a:t>Make a list of the power consumption of all electric and electronic devices at your home and compile them in a table. (10 points total for the first 10 items and 0.5 points each additional item.)</a:t>
            </a:r>
          </a:p>
          <a:p>
            <a:pPr lvl="1"/>
            <a:r>
              <a:rPr lang="en-US" sz="2000" dirty="0"/>
              <a:t>Similar electric/electronic devices count as one item.</a:t>
            </a:r>
          </a:p>
          <a:p>
            <a:pPr lvl="2"/>
            <a:r>
              <a:rPr lang="en-US" sz="1600" dirty="0"/>
              <a:t>All light bulbs make up one item, computers another, refrigerators, TVs, dryers (hair and clothes), electric cooktops, heaters, microwave ovens, electric ovens, dishwashers, etc.  </a:t>
            </a:r>
          </a:p>
          <a:p>
            <a:pPr lvl="2"/>
            <a:r>
              <a:rPr lang="en-US" sz="1600" dirty="0"/>
              <a:t>All you have to do is to count add all wattages of the light bulbs together as the power of the item</a:t>
            </a:r>
            <a:endParaRPr lang="en-US" dirty="0"/>
          </a:p>
          <a:p>
            <a:r>
              <a:rPr lang="en-US" sz="20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000" dirty="0"/>
              <a:t>Estimate the the total amount of energy in Joules and the total electricity cost per day, per month and per year for your home.  (8 points)</a:t>
            </a:r>
          </a:p>
          <a:p>
            <a:r>
              <a:rPr lang="en-US" sz="2000" dirty="0"/>
              <a:t>Due: Beginning of the class, 2:30pm, Monday, Apr. 19</a:t>
            </a:r>
          </a:p>
          <a:p>
            <a:pPr lvl="1"/>
            <a:r>
              <a:rPr lang="en-US" sz="1800" dirty="0"/>
              <a:t>Scan all pages of your special project into the pdf format</a:t>
            </a:r>
          </a:p>
          <a:p>
            <a:pPr lvl="1"/>
            <a:r>
              <a:rPr lang="en-US" sz="1800" dirty="0"/>
              <a:t>Save all pages into one file with the filename SP6-YourLastName-YourFirstName.pdf</a:t>
            </a:r>
          </a:p>
          <a:p>
            <a:pPr lvl="1"/>
            <a:r>
              <a:rPr lang="en-US" sz="1800" dirty="0"/>
              <a:t>Submit on CANVAS</a:t>
            </a:r>
          </a:p>
        </p:txBody>
      </p:sp>
    </p:spTree>
    <p:extLst>
      <p:ext uri="{BB962C8B-B14F-4D97-AF65-F5344CB8AC3E}">
        <p14:creationId xmlns:p14="http://schemas.microsoft.com/office/powerpoint/2010/main" val="20981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par>
                                <p:cTn id="11" presetID="22" presetClass="entr" presetSubtype="8" fill="hold" grpId="0" nodeType="withEffect">
                                  <p:stCondLst>
                                    <p:cond delay="0"/>
                                  </p:stCondLst>
                                  <p:iterate type="wd">
                                    <p:tmPct val="10000"/>
                                  </p:iterate>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wipe(left)">
                                      <p:cBhvr>
                                        <p:cTn id="13" dur="500"/>
                                        <p:tgtEl>
                                          <p:spTgt spid="111619">
                                            <p:txEl>
                                              <p:pRg st="2" end="2"/>
                                            </p:txEl>
                                          </p:spTgt>
                                        </p:tgtEl>
                                      </p:cBhvr>
                                    </p:animEffect>
                                  </p:childTnLst>
                                </p:cTn>
                              </p:par>
                              <p:par>
                                <p:cTn id="14" presetID="22" presetClass="entr" presetSubtype="8" fill="hold" grpId="0" nodeType="withEffect">
                                  <p:stCondLst>
                                    <p:cond delay="0"/>
                                  </p:stCondLst>
                                  <p:iterate type="wd">
                                    <p:tmPct val="10000"/>
                                  </p:iterate>
                                  <p:childTnLst>
                                    <p:set>
                                      <p:cBhvr>
                                        <p:cTn id="15" dur="1" fill="hold">
                                          <p:stCondLst>
                                            <p:cond delay="0"/>
                                          </p:stCondLst>
                                        </p:cTn>
                                        <p:tgtEl>
                                          <p:spTgt spid="111619">
                                            <p:txEl>
                                              <p:pRg st="3" end="3"/>
                                            </p:txEl>
                                          </p:spTgt>
                                        </p:tgtEl>
                                        <p:attrNameLst>
                                          <p:attrName>style.visibility</p:attrName>
                                        </p:attrNameLst>
                                      </p:cBhvr>
                                      <p:to>
                                        <p:strVal val="visible"/>
                                      </p:to>
                                    </p:set>
                                    <p:animEffect transition="in" filter="wipe(left)">
                                      <p:cBhvr>
                                        <p:cTn id="16" dur="500"/>
                                        <p:tgtEl>
                                          <p:spTgt spid="1116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11619">
                                            <p:txEl>
                                              <p:pRg st="4" end="4"/>
                                            </p:txEl>
                                          </p:spTgt>
                                        </p:tgtEl>
                                        <p:attrNameLst>
                                          <p:attrName>style.visibility</p:attrName>
                                        </p:attrNameLst>
                                      </p:cBhvr>
                                      <p:to>
                                        <p:strVal val="visible"/>
                                      </p:to>
                                    </p:set>
                                    <p:animEffect transition="in" filter="wipe(left)">
                                      <p:cBhvr>
                                        <p:cTn id="21" dur="500"/>
                                        <p:tgtEl>
                                          <p:spTgt spid="1116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111619">
                                            <p:txEl>
                                              <p:pRg st="5" end="5"/>
                                            </p:txEl>
                                          </p:spTgt>
                                        </p:tgtEl>
                                        <p:attrNameLst>
                                          <p:attrName>style.visibility</p:attrName>
                                        </p:attrNameLst>
                                      </p:cBhvr>
                                      <p:to>
                                        <p:strVal val="visible"/>
                                      </p:to>
                                    </p:set>
                                    <p:animEffect transition="in" filter="wipe(left)">
                                      <p:cBhvr>
                                        <p:cTn id="26"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Wednesday, April 7, 2021</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1443-003, Spring 2021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a:extLst>
              <a:ext uri="{FF2B5EF4-FFF2-40B4-BE49-F238E27FC236}">
                <a16:creationId xmlns:a16="http://schemas.microsoft.com/office/drawing/2014/main" id="{37570D97-35D3-694E-8F89-38AD08BC9216}"/>
              </a:ext>
            </a:extLst>
          </p:cNvPr>
          <p:cNvPicPr>
            <a:picLocks noChangeAspect="1"/>
          </p:cNvPicPr>
          <p:nvPr/>
        </p:nvPicPr>
        <p:blipFill>
          <a:blip r:embed="rId3"/>
          <a:stretch>
            <a:fillRect/>
          </a:stretch>
        </p:blipFill>
        <p:spPr>
          <a:xfrm>
            <a:off x="-228600" y="0"/>
            <a:ext cx="9601200" cy="6858000"/>
          </a:xfrm>
          <a:prstGeom prst="rect">
            <a:avLst/>
          </a:prstGeom>
        </p:spPr>
      </p:pic>
    </p:spTree>
    <p:extLst>
      <p:ext uri="{BB962C8B-B14F-4D97-AF65-F5344CB8AC3E}">
        <p14:creationId xmlns:p14="http://schemas.microsoft.com/office/powerpoint/2010/main" val="68387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266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66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7F758E-8F60-2140-972C-9D3CAF34BF5E}"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48162"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26638" name="Rectangle 3"/>
          <p:cNvSpPr>
            <a:spLocks noGrp="1" noChangeArrowheads="1"/>
          </p:cNvSpPr>
          <p:nvPr>
            <p:ph type="title"/>
          </p:nvPr>
        </p:nvSpPr>
        <p:spPr>
          <a:xfrm>
            <a:off x="647700" y="114654"/>
            <a:ext cx="7848600" cy="914400"/>
          </a:xfrm>
        </p:spPr>
        <p:txBody>
          <a:bodyPr/>
          <a:lstStyle/>
          <a:p>
            <a:r>
              <a:rPr lang="en-US" sz="3600" dirty="0">
                <a:latin typeface="Arial Narrow" charset="0"/>
                <a:ea typeface="ＭＳ Ｐゴシック" charset="0"/>
                <a:cs typeface="ＭＳ Ｐゴシック" charset="0"/>
              </a:rPr>
              <a:t>More on Conservation of Linear Momentum in a Two Body System</a:t>
            </a:r>
          </a:p>
        </p:txBody>
      </p:sp>
      <p:sp>
        <p:nvSpPr>
          <p:cNvPr id="348164"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348165"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348166"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348167"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348168"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309225" name="Equation" r:id="rId3" imgW="444500" imgH="304800" progId="Equation.DSMT4">
                  <p:embed/>
                </p:oleObj>
              </mc:Choice>
              <mc:Fallback>
                <p:oleObj name="Equation" r:id="rId3" imgW="444500" imgH="304800" progId="Equation.DSMT4">
                  <p:embed/>
                  <p:pic>
                    <p:nvPicPr>
                      <p:cNvPr id="34816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169"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In the previous class, we’ve learned that the total momentum of the system is conserved if no external forces are exerted on the system.</a:t>
            </a:r>
          </a:p>
        </p:txBody>
      </p:sp>
      <p:graphicFrame>
        <p:nvGraphicFramePr>
          <p:cNvPr id="348170" name="Object 3"/>
          <p:cNvGraphicFramePr>
            <a:graphicFrameLocks noChangeAspect="1"/>
          </p:cNvGraphicFramePr>
          <p:nvPr/>
        </p:nvGraphicFramePr>
        <p:xfrm>
          <a:off x="5637213" y="3481388"/>
          <a:ext cx="1441450" cy="504825"/>
        </p:xfrm>
        <a:graphic>
          <a:graphicData uri="http://schemas.openxmlformats.org/presentationml/2006/ole">
            <mc:AlternateContent xmlns:mc="http://schemas.openxmlformats.org/markup-compatibility/2006">
              <mc:Choice xmlns:v="urn:schemas-microsoft-com:vml" Requires="v">
                <p:oleObj spid="_x0000_s309226" name="Equation" r:id="rId5" imgW="673100" imgH="241300" progId="Equation.DSMT4">
                  <p:embed/>
                </p:oleObj>
              </mc:Choice>
              <mc:Fallback>
                <p:oleObj name="Equation" r:id="rId5" imgW="673100" imgH="241300" progId="Equation.DSMT4">
                  <p:embed/>
                  <p:pic>
                    <p:nvPicPr>
                      <p:cNvPr id="34817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3" y="3481388"/>
                        <a:ext cx="1441450" cy="5048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171" name="Text Box 11"/>
          <p:cNvSpPr txBox="1">
            <a:spLocks noChangeArrowheads="1"/>
          </p:cNvSpPr>
          <p:nvPr/>
        </p:nvSpPr>
        <p:spPr bwMode="auto">
          <a:xfrm>
            <a:off x="381000" y="4953000"/>
            <a:ext cx="38100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This can be generalized into conservation of linear momentum in many particle systems.</a:t>
            </a:r>
          </a:p>
        </p:txBody>
      </p:sp>
      <p:graphicFrame>
        <p:nvGraphicFramePr>
          <p:cNvPr id="348172"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309227" name="Equation" r:id="rId7" imgW="990360" imgH="355320" progId="Equation.3">
                  <p:embed/>
                </p:oleObj>
              </mc:Choice>
              <mc:Fallback>
                <p:oleObj name="Equation" r:id="rId7" imgW="990360" imgH="355320" progId="Equation.3">
                  <p:embed/>
                  <p:pic>
                    <p:nvPicPr>
                      <p:cNvPr id="34817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3"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309228" name="Equation" r:id="rId9" imgW="1002960" imgH="355320" progId="Equation.3">
                  <p:embed/>
                </p:oleObj>
              </mc:Choice>
              <mc:Fallback>
                <p:oleObj name="Equation" r:id="rId9" imgW="1002960" imgH="355320" progId="Equation.3">
                  <p:embed/>
                  <p:pic>
                    <p:nvPicPr>
                      <p:cNvPr id="34817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4"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309229" name="Equation" r:id="rId11" imgW="977760" imgH="355320" progId="Equation.3">
                  <p:embed/>
                </p:oleObj>
              </mc:Choice>
              <mc:Fallback>
                <p:oleObj name="Equation" r:id="rId11" imgW="977760" imgH="355320" progId="Equation.3">
                  <p:embed/>
                  <p:pic>
                    <p:nvPicPr>
                      <p:cNvPr id="34817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5" name="Object 7"/>
          <p:cNvGraphicFramePr>
            <a:graphicFrameLocks noChangeAspect="1"/>
          </p:cNvGraphicFramePr>
          <p:nvPr/>
        </p:nvGraphicFramePr>
        <p:xfrm>
          <a:off x="7064375" y="3478213"/>
          <a:ext cx="1303338" cy="558800"/>
        </p:xfrm>
        <a:graphic>
          <a:graphicData uri="http://schemas.openxmlformats.org/presentationml/2006/ole">
            <mc:AlternateContent xmlns:mc="http://schemas.openxmlformats.org/markup-compatibility/2006">
              <mc:Choice xmlns:v="urn:schemas-microsoft-com:vml" Requires="v">
                <p:oleObj spid="_x0000_s309230" name="Equation" r:id="rId13" imgW="609600" imgH="266700" progId="Equation.DSMT4">
                  <p:embed/>
                </p:oleObj>
              </mc:Choice>
              <mc:Fallback>
                <p:oleObj name="Equation" r:id="rId13" imgW="609600" imgH="266700" progId="Equation.DSMT4">
                  <p:embed/>
                  <p:pic>
                    <p:nvPicPr>
                      <p:cNvPr id="348175"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4375" y="3478213"/>
                        <a:ext cx="1303338" cy="5588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6" name="Object 8"/>
          <p:cNvGraphicFramePr>
            <a:graphicFrameLocks noChangeAspect="1"/>
          </p:cNvGraphicFramePr>
          <p:nvPr>
            <p:extLst>
              <p:ext uri="{D42A27DB-BD31-4B8C-83A1-F6EECF244321}">
                <p14:modId xmlns:p14="http://schemas.microsoft.com/office/powerpoint/2010/main" val="2753341726"/>
              </p:ext>
            </p:extLst>
          </p:nvPr>
        </p:nvGraphicFramePr>
        <p:xfrm>
          <a:off x="6580533" y="1371600"/>
          <a:ext cx="1438275" cy="660400"/>
        </p:xfrm>
        <a:graphic>
          <a:graphicData uri="http://schemas.openxmlformats.org/presentationml/2006/ole">
            <mc:AlternateContent xmlns:mc="http://schemas.openxmlformats.org/markup-compatibility/2006">
              <mc:Choice xmlns:v="urn:schemas-microsoft-com:vml" Requires="v">
                <p:oleObj spid="_x0000_s309231" name="Equation" r:id="rId15" imgW="622300" imgH="292100" progId="Equation.DSMT4">
                  <p:embed/>
                </p:oleObj>
              </mc:Choice>
              <mc:Fallback>
                <p:oleObj name="Equation" r:id="rId15" imgW="622300" imgH="292100" progId="Equation.DSMT4">
                  <p:embed/>
                  <p:pic>
                    <p:nvPicPr>
                      <p:cNvPr id="34817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80533" y="1371600"/>
                        <a:ext cx="1438275" cy="6604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7" name="Object 9"/>
          <p:cNvGraphicFramePr>
            <a:graphicFrameLocks noChangeAspect="1"/>
          </p:cNvGraphicFramePr>
          <p:nvPr/>
        </p:nvGraphicFramePr>
        <p:xfrm>
          <a:off x="7939088" y="1614488"/>
          <a:ext cx="850900" cy="315912"/>
        </p:xfrm>
        <a:graphic>
          <a:graphicData uri="http://schemas.openxmlformats.org/presentationml/2006/ole">
            <mc:AlternateContent xmlns:mc="http://schemas.openxmlformats.org/markup-compatibility/2006">
              <mc:Choice xmlns:v="urn:schemas-microsoft-com:vml" Requires="v">
                <p:oleObj spid="_x0000_s309232" name="Equation" r:id="rId17" imgW="368300" imgH="139700" progId="Equation.DSMT4">
                  <p:embed/>
                </p:oleObj>
              </mc:Choice>
              <mc:Fallback>
                <p:oleObj name="Equation" r:id="rId17" imgW="368300" imgH="139700" progId="Equation.DSMT4">
                  <p:embed/>
                  <p:pic>
                    <p:nvPicPr>
                      <p:cNvPr id="348177"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9088" y="1614488"/>
                        <a:ext cx="850900" cy="315912"/>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 name="Text Box 14">
            <a:extLst>
              <a:ext uri="{FF2B5EF4-FFF2-40B4-BE49-F238E27FC236}">
                <a16:creationId xmlns:a16="http://schemas.microsoft.com/office/drawing/2014/main" id="{706B45B2-4F48-8544-9259-022C57A82688}"/>
              </a:ext>
            </a:extLst>
          </p:cNvPr>
          <p:cNvSpPr txBox="1">
            <a:spLocks noChangeArrowheads="1"/>
          </p:cNvSpPr>
          <p:nvPr/>
        </p:nvSpPr>
        <p:spPr bwMode="auto">
          <a:xfrm>
            <a:off x="6016693" y="2044461"/>
            <a:ext cx="20021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Arial Narrow" charset="0"/>
              </a:rPr>
              <a:t>Kind/unit? (</a:t>
            </a:r>
            <a:r>
              <a:rPr lang="en-US" sz="1800" dirty="0">
                <a:solidFill>
                  <a:srgbClr val="CC00CC"/>
                </a:solidFill>
                <a:latin typeface="Arial Narrow" charset="0"/>
              </a:rPr>
              <a:t>poll 6, 3</a:t>
            </a:r>
            <a:r>
              <a:rPr lang="en-US" sz="1800" dirty="0">
                <a:solidFill>
                  <a:srgbClr val="FF0000"/>
                </a:solidFill>
                <a:latin typeface="Arial Narrow" charset="0"/>
              </a:rPr>
              <a:t>)</a:t>
            </a:r>
          </a:p>
        </p:txBody>
      </p:sp>
    </p:spTree>
    <p:extLst>
      <p:ext uri="{BB962C8B-B14F-4D97-AF65-F5344CB8AC3E}">
        <p14:creationId xmlns:p14="http://schemas.microsoft.com/office/powerpoint/2010/main" val="554248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9"/>
                                        </p:tgtEl>
                                        <p:attrNameLst>
                                          <p:attrName>style.visibility</p:attrName>
                                        </p:attrNameLst>
                                      </p:cBhvr>
                                      <p:to>
                                        <p:strVal val="visible"/>
                                      </p:to>
                                    </p:set>
                                    <p:animEffect transition="in" filter="wipe(left)">
                                      <p:cBhvr>
                                        <p:cTn id="7" dur="500"/>
                                        <p:tgtEl>
                                          <p:spTgt spid="348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48168"/>
                                        </p:tgtEl>
                                        <p:attrNameLst>
                                          <p:attrName>style.visibility</p:attrName>
                                        </p:attrNameLst>
                                      </p:cBhvr>
                                      <p:to>
                                        <p:strVal val="visible"/>
                                      </p:to>
                                    </p:set>
                                    <p:animEffect transition="in" filter="wipe(left)">
                                      <p:cBhvr>
                                        <p:cTn id="12" dur="500"/>
                                        <p:tgtEl>
                                          <p:spTgt spid="3481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48176"/>
                                        </p:tgtEl>
                                        <p:attrNameLst>
                                          <p:attrName>style.visibility</p:attrName>
                                        </p:attrNameLst>
                                      </p:cBhvr>
                                      <p:to>
                                        <p:strVal val="visible"/>
                                      </p:to>
                                    </p:set>
                                    <p:animEffect transition="in" filter="wipe(left)">
                                      <p:cBhvr>
                                        <p:cTn id="17" dur="500"/>
                                        <p:tgtEl>
                                          <p:spTgt spid="348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48177"/>
                                        </p:tgtEl>
                                        <p:attrNameLst>
                                          <p:attrName>style.visibility</p:attrName>
                                        </p:attrNameLst>
                                      </p:cBhvr>
                                      <p:to>
                                        <p:strVal val="visible"/>
                                      </p:to>
                                    </p:set>
                                    <p:animEffect transition="in" filter="wipe(left)">
                                      <p:cBhvr>
                                        <p:cTn id="22" dur="500"/>
                                        <p:tgtEl>
                                          <p:spTgt spid="348177"/>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iterate type="wd">
                                    <p:tmPct val="10000"/>
                                  </p:iterate>
                                  <p:childTnLst>
                                    <p:set>
                                      <p:cBhvr>
                                        <p:cTn id="25" dur="1" fill="hold">
                                          <p:stCondLst>
                                            <p:cond delay="0"/>
                                          </p:stCondLst>
                                        </p:cTn>
                                        <p:tgtEl>
                                          <p:spTgt spid="348162"/>
                                        </p:tgtEl>
                                        <p:attrNameLst>
                                          <p:attrName>style.visibility</p:attrName>
                                        </p:attrNameLst>
                                      </p:cBhvr>
                                      <p:to>
                                        <p:strVal val="visible"/>
                                      </p:to>
                                    </p:set>
                                    <p:anim calcmode="lin" valueType="num">
                                      <p:cBhvr>
                                        <p:cTn id="26" dur="500" fill="hold"/>
                                        <p:tgtEl>
                                          <p:spTgt spid="348162"/>
                                        </p:tgtEl>
                                        <p:attrNameLst>
                                          <p:attrName>ppt_w</p:attrName>
                                        </p:attrNameLst>
                                      </p:cBhvr>
                                      <p:tavLst>
                                        <p:tav tm="0">
                                          <p:val>
                                            <p:fltVal val="0"/>
                                          </p:val>
                                        </p:tav>
                                        <p:tav tm="100000">
                                          <p:val>
                                            <p:strVal val="#ppt_w"/>
                                          </p:val>
                                        </p:tav>
                                      </p:tavLst>
                                    </p:anim>
                                    <p:anim calcmode="lin" valueType="num">
                                      <p:cBhvr>
                                        <p:cTn id="27" dur="500" fill="hold"/>
                                        <p:tgtEl>
                                          <p:spTgt spid="348162"/>
                                        </p:tgtEl>
                                        <p:attrNameLst>
                                          <p:attrName>ppt_h</p:attrName>
                                        </p:attrNameLst>
                                      </p:cBhvr>
                                      <p:tavLst>
                                        <p:tav tm="0">
                                          <p:val>
                                            <p:fltVal val="0"/>
                                          </p:val>
                                        </p:tav>
                                        <p:tav tm="100000">
                                          <p:val>
                                            <p:strVal val="#ppt_h"/>
                                          </p:val>
                                        </p:tav>
                                      </p:tavLst>
                                    </p:anim>
                                    <p:animEffect transition="in" filter="fade">
                                      <p:cBhvr>
                                        <p:cTn id="28" dur="500"/>
                                        <p:tgtEl>
                                          <p:spTgt spid="3481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wipe(left)">
                                      <p:cBhvr>
                                        <p:cTn id="33" dur="500"/>
                                        <p:tgtEl>
                                          <p:spTgt spid="2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48164"/>
                                        </p:tgtEl>
                                        <p:attrNameLst>
                                          <p:attrName>style.visibility</p:attrName>
                                        </p:attrNameLst>
                                      </p:cBhvr>
                                      <p:to>
                                        <p:strVal val="visible"/>
                                      </p:to>
                                    </p:set>
                                    <p:animEffect transition="in" filter="wipe(left)">
                                      <p:cBhvr>
                                        <p:cTn id="38" dur="500"/>
                                        <p:tgtEl>
                                          <p:spTgt spid="34816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48165">
                                            <p:txEl>
                                              <p:pRg st="0" end="0"/>
                                            </p:txEl>
                                          </p:spTgt>
                                        </p:tgtEl>
                                        <p:attrNameLst>
                                          <p:attrName>style.visibility</p:attrName>
                                        </p:attrNameLst>
                                      </p:cBhvr>
                                      <p:to>
                                        <p:strVal val="visible"/>
                                      </p:to>
                                    </p:set>
                                    <p:animEffect transition="in" filter="wipe(left)">
                                      <p:cBhvr>
                                        <p:cTn id="43" dur="500"/>
                                        <p:tgtEl>
                                          <p:spTgt spid="34816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48166"/>
                                        </p:tgtEl>
                                        <p:attrNameLst>
                                          <p:attrName>style.visibility</p:attrName>
                                        </p:attrNameLst>
                                      </p:cBhvr>
                                      <p:to>
                                        <p:strVal val="visible"/>
                                      </p:to>
                                    </p:set>
                                    <p:animEffect transition="in" filter="wipe(left)">
                                      <p:cBhvr>
                                        <p:cTn id="48" dur="500"/>
                                        <p:tgtEl>
                                          <p:spTgt spid="34816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348170"/>
                                        </p:tgtEl>
                                        <p:attrNameLst>
                                          <p:attrName>style.visibility</p:attrName>
                                        </p:attrNameLst>
                                      </p:cBhvr>
                                      <p:to>
                                        <p:strVal val="visible"/>
                                      </p:to>
                                    </p:set>
                                    <p:animEffect transition="in" filter="wipe(left)">
                                      <p:cBhvr>
                                        <p:cTn id="53" dur="500"/>
                                        <p:tgtEl>
                                          <p:spTgt spid="34817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348175"/>
                                        </p:tgtEl>
                                        <p:attrNameLst>
                                          <p:attrName>style.visibility</p:attrName>
                                        </p:attrNameLst>
                                      </p:cBhvr>
                                      <p:to>
                                        <p:strVal val="visible"/>
                                      </p:to>
                                    </p:set>
                                    <p:animEffect transition="in" filter="wipe(left)">
                                      <p:cBhvr>
                                        <p:cTn id="58" dur="500"/>
                                        <p:tgtEl>
                                          <p:spTgt spid="3481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348172"/>
                                        </p:tgtEl>
                                        <p:attrNameLst>
                                          <p:attrName>style.visibility</p:attrName>
                                        </p:attrNameLst>
                                      </p:cBhvr>
                                      <p:to>
                                        <p:strVal val="visible"/>
                                      </p:to>
                                    </p:set>
                                    <p:animEffect transition="in" filter="wipe(left)">
                                      <p:cBhvr>
                                        <p:cTn id="63" dur="500"/>
                                        <p:tgtEl>
                                          <p:spTgt spid="34817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348173"/>
                                        </p:tgtEl>
                                        <p:attrNameLst>
                                          <p:attrName>style.visibility</p:attrName>
                                        </p:attrNameLst>
                                      </p:cBhvr>
                                      <p:to>
                                        <p:strVal val="visible"/>
                                      </p:to>
                                    </p:set>
                                    <p:animEffect transition="in" filter="wipe(left)">
                                      <p:cBhvr>
                                        <p:cTn id="68" dur="500"/>
                                        <p:tgtEl>
                                          <p:spTgt spid="34817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348174"/>
                                        </p:tgtEl>
                                        <p:attrNameLst>
                                          <p:attrName>style.visibility</p:attrName>
                                        </p:attrNameLst>
                                      </p:cBhvr>
                                      <p:to>
                                        <p:strVal val="visible"/>
                                      </p:to>
                                    </p:set>
                                    <p:animEffect transition="in" filter="wipe(left)">
                                      <p:cBhvr>
                                        <p:cTn id="73" dur="500"/>
                                        <p:tgtEl>
                                          <p:spTgt spid="34817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48171"/>
                                        </p:tgtEl>
                                        <p:attrNameLst>
                                          <p:attrName>style.visibility</p:attrName>
                                        </p:attrNameLst>
                                      </p:cBhvr>
                                      <p:to>
                                        <p:strVal val="visible"/>
                                      </p:to>
                                    </p:set>
                                    <p:animEffect transition="in" filter="wipe(left)">
                                      <p:cBhvr>
                                        <p:cTn id="78" dur="500"/>
                                        <p:tgtEl>
                                          <p:spTgt spid="34817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348167"/>
                                        </p:tgtEl>
                                        <p:attrNameLst>
                                          <p:attrName>style.visibility</p:attrName>
                                        </p:attrNameLst>
                                      </p:cBhvr>
                                      <p:to>
                                        <p:strVal val="visible"/>
                                      </p:to>
                                    </p:set>
                                    <p:animEffect transition="in" filter="wipe(left)">
                                      <p:cBhvr>
                                        <p:cTn id="83" dur="500"/>
                                        <p:tgtEl>
                                          <p:spTgt spid="348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animBg="1"/>
      <p:bldP spid="348164" grpId="0" animBg="1" autoUpdateAnimBg="0"/>
      <p:bldP spid="348165" grpId="0" build="p" autoUpdateAnimBg="0"/>
      <p:bldP spid="348166" grpId="0" animBg="1" autoUpdateAnimBg="0"/>
      <p:bldP spid="348167" grpId="0" animBg="1" autoUpdateAnimBg="0"/>
      <p:bldP spid="348169" grpId="0" animBg="1" autoUpdateAnimBg="0"/>
      <p:bldP spid="348171" grpId="0" animBg="1" autoUpdateAnimBg="0"/>
      <p:bldP spid="2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276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765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EFD1A2-6519-5443-9072-196A325C78C3}"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7659"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347139"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47140" name="Object 2"/>
          <p:cNvGraphicFramePr>
            <a:graphicFrameLocks noChangeAspect="1"/>
          </p:cNvGraphicFramePr>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309999" name="Equation" r:id="rId4" imgW="660400" imgH="241300" progId="Equation.DSMT4">
                  <p:embed/>
                </p:oleObj>
              </mc:Choice>
              <mc:Fallback>
                <p:oleObj name="Equation" r:id="rId4" imgW="660400" imgH="241300" progId="Equation.DSMT4">
                  <p:embed/>
                  <p:pic>
                    <p:nvPicPr>
                      <p:cNvPr id="347140" name="Object 2"/>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1" name="Object 3"/>
          <p:cNvGraphicFramePr>
            <a:graphicFrameLocks noChangeAspect="1"/>
          </p:cNvGraphicFramePr>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310000" name="Equation" r:id="rId6" imgW="736600" imgH="266700" progId="Equation.DSMT4">
                  <p:embed/>
                </p:oleObj>
              </mc:Choice>
              <mc:Fallback>
                <p:oleObj name="Equation" r:id="rId6" imgW="736600" imgH="266700" progId="Equation.DSMT4">
                  <p:embed/>
                  <p:pic>
                    <p:nvPicPr>
                      <p:cNvPr id="347141" name="Object 3"/>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2" name="Object 4"/>
          <p:cNvGraphicFramePr>
            <a:graphicFrameLocks noChangeAspect="1"/>
          </p:cNvGraphicFramePr>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310001" name="Equation" r:id="rId8" imgW="711200" imgH="241300" progId="Equation.DSMT4">
                  <p:embed/>
                </p:oleObj>
              </mc:Choice>
              <mc:Fallback>
                <p:oleObj name="Equation" r:id="rId8" imgW="711200" imgH="241300" progId="Equation.DSMT4">
                  <p:embed/>
                  <p:pic>
                    <p:nvPicPr>
                      <p:cNvPr id="347142" name="Object 4"/>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3" name="Object 5"/>
          <p:cNvGraphicFramePr>
            <a:graphicFrameLocks noChangeAspect="1"/>
          </p:cNvGraphicFramePr>
          <p:nvPr/>
        </p:nvGraphicFramePr>
        <p:xfrm>
          <a:off x="6972300" y="5387975"/>
          <a:ext cx="1522413" cy="503238"/>
        </p:xfrm>
        <a:graphic>
          <a:graphicData uri="http://schemas.openxmlformats.org/presentationml/2006/ole">
            <mc:AlternateContent xmlns:mc="http://schemas.openxmlformats.org/markup-compatibility/2006">
              <mc:Choice xmlns:v="urn:schemas-microsoft-com:vml" Requires="v">
                <p:oleObj spid="_x0000_s310002" name="Equation" r:id="rId10" imgW="711200" imgH="241300" progId="Equation.DSMT4">
                  <p:embed/>
                </p:oleObj>
              </mc:Choice>
              <mc:Fallback>
                <p:oleObj name="Equation" r:id="rId10" imgW="711200" imgH="241300" progId="Equation.DSMT4">
                  <p:embed/>
                  <p:pic>
                    <p:nvPicPr>
                      <p:cNvPr id="347143" name="Object 5"/>
                      <p:cNvPicPr>
                        <a:picLocks noChangeAspect="1" noChangeArrowheads="1"/>
                      </p:cNvPicPr>
                      <p:nvPr/>
                    </p:nvPicPr>
                    <p:blipFill>
                      <a:blip r:embed="rId11"/>
                      <a:srcRect/>
                      <a:stretch>
                        <a:fillRect/>
                      </a:stretch>
                    </p:blipFill>
                    <p:spPr bwMode="auto">
                      <a:xfrm>
                        <a:off x="6972300" y="5387975"/>
                        <a:ext cx="1522413" cy="503238"/>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7144"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347145"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347146" name="Object 6"/>
          <p:cNvGraphicFramePr>
            <a:graphicFrameLocks noChangeAspect="1"/>
          </p:cNvGraphicFramePr>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310003" name="Equation" r:id="rId12" imgW="660400" imgH="241300" progId="Equation.DSMT4">
                  <p:embed/>
                </p:oleObj>
              </mc:Choice>
              <mc:Fallback>
                <p:oleObj name="Equation" r:id="rId12" imgW="660400" imgH="241300" progId="Equation.DSMT4">
                  <p:embed/>
                  <p:pic>
                    <p:nvPicPr>
                      <p:cNvPr id="347146" name="Object 6"/>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7" name="Object 7"/>
          <p:cNvGraphicFramePr>
            <a:graphicFrameLocks noChangeAspect="1"/>
          </p:cNvGraphicFramePr>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310004" name="Equation" r:id="rId14" imgW="596900" imgH="266700" progId="Equation.DSMT4">
                  <p:embed/>
                </p:oleObj>
              </mc:Choice>
              <mc:Fallback>
                <p:oleObj name="Equation" r:id="rId14" imgW="596900" imgH="266700" progId="Equation.DSMT4">
                  <p:embed/>
                  <p:pic>
                    <p:nvPicPr>
                      <p:cNvPr id="347147" name="Object 7"/>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06396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47139"/>
                                        </p:tgtEl>
                                        <p:attrNameLst>
                                          <p:attrName>style.visibility</p:attrName>
                                        </p:attrNameLst>
                                      </p:cBhvr>
                                      <p:to>
                                        <p:strVal val="visible"/>
                                      </p:to>
                                    </p:set>
                                    <p:anim calcmode="lin" valueType="num">
                                      <p:cBhvr>
                                        <p:cTn id="7" dur="500" fill="hold"/>
                                        <p:tgtEl>
                                          <p:spTgt spid="347139"/>
                                        </p:tgtEl>
                                        <p:attrNameLst>
                                          <p:attrName>ppt_w</p:attrName>
                                        </p:attrNameLst>
                                      </p:cBhvr>
                                      <p:tavLst>
                                        <p:tav tm="0">
                                          <p:val>
                                            <p:fltVal val="0"/>
                                          </p:val>
                                        </p:tav>
                                        <p:tav tm="100000">
                                          <p:val>
                                            <p:strVal val="#ppt_w"/>
                                          </p:val>
                                        </p:tav>
                                      </p:tavLst>
                                    </p:anim>
                                    <p:anim calcmode="lin" valueType="num">
                                      <p:cBhvr>
                                        <p:cTn id="8" dur="500" fill="hold"/>
                                        <p:tgtEl>
                                          <p:spTgt spid="347139"/>
                                        </p:tgtEl>
                                        <p:attrNameLst>
                                          <p:attrName>ppt_h</p:attrName>
                                        </p:attrNameLst>
                                      </p:cBhvr>
                                      <p:tavLst>
                                        <p:tav tm="0">
                                          <p:val>
                                            <p:fltVal val="0"/>
                                          </p:val>
                                        </p:tav>
                                        <p:tav tm="100000">
                                          <p:val>
                                            <p:strVal val="#ppt_h"/>
                                          </p:val>
                                        </p:tav>
                                      </p:tavLst>
                                    </p:anim>
                                    <p:animEffect transition="in" filter="fade">
                                      <p:cBhvr>
                                        <p:cTn id="9" dur="500"/>
                                        <p:tgtEl>
                                          <p:spTgt spid="3471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47144"/>
                                        </p:tgtEl>
                                        <p:attrNameLst>
                                          <p:attrName>style.visibility</p:attrName>
                                        </p:attrNameLst>
                                      </p:cBhvr>
                                      <p:to>
                                        <p:strVal val="visible"/>
                                      </p:to>
                                    </p:set>
                                    <p:animEffect transition="in" filter="wipe(left)">
                                      <p:cBhvr>
                                        <p:cTn id="14" dur="500"/>
                                        <p:tgtEl>
                                          <p:spTgt spid="34714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47140"/>
                                        </p:tgtEl>
                                        <p:attrNameLst>
                                          <p:attrName>style.visibility</p:attrName>
                                        </p:attrNameLst>
                                      </p:cBhvr>
                                      <p:to>
                                        <p:strVal val="visible"/>
                                      </p:to>
                                    </p:set>
                                    <p:animEffect transition="in" filter="wipe(left)">
                                      <p:cBhvr>
                                        <p:cTn id="19" dur="500"/>
                                        <p:tgtEl>
                                          <p:spTgt spid="3471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47142"/>
                                        </p:tgtEl>
                                        <p:attrNameLst>
                                          <p:attrName>style.visibility</p:attrName>
                                        </p:attrNameLst>
                                      </p:cBhvr>
                                      <p:to>
                                        <p:strVal val="visible"/>
                                      </p:to>
                                    </p:set>
                                    <p:animEffect transition="in" filter="wipe(left)">
                                      <p:cBhvr>
                                        <p:cTn id="24" dur="500"/>
                                        <p:tgtEl>
                                          <p:spTgt spid="34714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47145"/>
                                        </p:tgtEl>
                                        <p:attrNameLst>
                                          <p:attrName>style.visibility</p:attrName>
                                        </p:attrNameLst>
                                      </p:cBhvr>
                                      <p:to>
                                        <p:strVal val="visible"/>
                                      </p:to>
                                    </p:set>
                                    <p:animEffect transition="in" filter="wipe(left)">
                                      <p:cBhvr>
                                        <p:cTn id="29" dur="500"/>
                                        <p:tgtEl>
                                          <p:spTgt spid="3471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47141"/>
                                        </p:tgtEl>
                                        <p:attrNameLst>
                                          <p:attrName>style.visibility</p:attrName>
                                        </p:attrNameLst>
                                      </p:cBhvr>
                                      <p:to>
                                        <p:strVal val="visible"/>
                                      </p:to>
                                    </p:set>
                                    <p:animEffect transition="in" filter="wipe(left)">
                                      <p:cBhvr>
                                        <p:cTn id="34" dur="500"/>
                                        <p:tgtEl>
                                          <p:spTgt spid="3471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47143"/>
                                        </p:tgtEl>
                                        <p:attrNameLst>
                                          <p:attrName>style.visibility</p:attrName>
                                        </p:attrNameLst>
                                      </p:cBhvr>
                                      <p:to>
                                        <p:strVal val="visible"/>
                                      </p:to>
                                    </p:set>
                                    <p:animEffect transition="in" filter="wipe(left)">
                                      <p:cBhvr>
                                        <p:cTn id="39" dur="500"/>
                                        <p:tgtEl>
                                          <p:spTgt spid="3471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47146"/>
                                        </p:tgtEl>
                                        <p:attrNameLst>
                                          <p:attrName>style.visibility</p:attrName>
                                        </p:attrNameLst>
                                      </p:cBhvr>
                                      <p:to>
                                        <p:strVal val="visible"/>
                                      </p:to>
                                    </p:set>
                                    <p:animEffect transition="in" filter="wipe(left)">
                                      <p:cBhvr>
                                        <p:cTn id="44" dur="500"/>
                                        <p:tgtEl>
                                          <p:spTgt spid="34714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47147"/>
                                        </p:tgtEl>
                                        <p:attrNameLst>
                                          <p:attrName>style.visibility</p:attrName>
                                        </p:attrNameLst>
                                      </p:cBhvr>
                                      <p:to>
                                        <p:strVal val="visible"/>
                                      </p:to>
                                    </p:set>
                                    <p:animEffect transition="in" filter="wipe(left)">
                                      <p:cBhvr>
                                        <p:cTn id="49" dur="500"/>
                                        <p:tgtEl>
                                          <p:spTgt spid="347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4" grpId="0"/>
      <p:bldP spid="34714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7"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2868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868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AD7CF1-1ECE-BE43-85E7-F1BE009D166C}"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8690" name="Rectangle 2"/>
          <p:cNvSpPr>
            <a:spLocks noGrp="1" noChangeArrowheads="1"/>
          </p:cNvSpPr>
          <p:nvPr>
            <p:ph type="title"/>
          </p:nvPr>
        </p:nvSpPr>
        <p:spPr>
          <a:xfrm>
            <a:off x="381000" y="76200"/>
            <a:ext cx="8458200" cy="609600"/>
          </a:xfrm>
        </p:spPr>
        <p:txBody>
          <a:bodyPr/>
          <a:lstStyle/>
          <a:p>
            <a:r>
              <a:rPr lang="en-US" sz="4000" dirty="0">
                <a:latin typeface="Arial Narrow" charset="0"/>
                <a:ea typeface="ＭＳ Ｐゴシック" charset="0"/>
                <a:cs typeface="ＭＳ Ｐゴシック" charset="0"/>
              </a:rPr>
              <a:t>Example: Rifle Recoil</a:t>
            </a:r>
            <a:endParaRPr lang="en-US" dirty="0">
              <a:latin typeface="Arial Narrow" charset="0"/>
              <a:ea typeface="ＭＳ Ｐゴシック" charset="0"/>
              <a:cs typeface="ＭＳ Ｐゴシック" charset="0"/>
            </a:endParaRPr>
          </a:p>
        </p:txBody>
      </p:sp>
      <p:sp>
        <p:nvSpPr>
          <p:cNvPr id="349187" name="Text Box 3"/>
          <p:cNvSpPr txBox="1">
            <a:spLocks noChangeArrowheads="1"/>
          </p:cNvSpPr>
          <p:nvPr/>
        </p:nvSpPr>
        <p:spPr bwMode="auto">
          <a:xfrm>
            <a:off x="609600" y="762000"/>
            <a:ext cx="8001000" cy="769938"/>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Calculate the recoil velocity of a 5.0kg rifle that shoots a 0.020kg bullet at a speed of 620m/s. </a:t>
            </a:r>
            <a:endParaRPr lang="en-US" sz="2200" baseline="30000">
              <a:solidFill>
                <a:srgbClr val="800000"/>
              </a:solidFill>
              <a:latin typeface="Arial Narrow" charset="0"/>
            </a:endParaRPr>
          </a:p>
        </p:txBody>
      </p:sp>
      <p:graphicFrame>
        <p:nvGraphicFramePr>
          <p:cNvPr id="349188" name="Object 2"/>
          <p:cNvGraphicFramePr>
            <a:graphicFrameLocks noChangeAspect="1"/>
          </p:cNvGraphicFramePr>
          <p:nvPr/>
        </p:nvGraphicFramePr>
        <p:xfrm>
          <a:off x="3554413" y="2057400"/>
          <a:ext cx="442912" cy="785813"/>
        </p:xfrm>
        <a:graphic>
          <a:graphicData uri="http://schemas.openxmlformats.org/presentationml/2006/ole">
            <mc:AlternateContent xmlns:mc="http://schemas.openxmlformats.org/markup-compatibility/2006">
              <mc:Choice xmlns:v="urn:schemas-microsoft-com:vml" Requires="v">
                <p:oleObj spid="_x0000_s351834" name="Equation" r:id="rId3" imgW="177800" imgH="292100" progId="Equation.DSMT4">
                  <p:embed/>
                </p:oleObj>
              </mc:Choice>
              <mc:Fallback>
                <p:oleObj name="Equation" r:id="rId3" imgW="177800" imgH="292100" progId="Equation.DSMT4">
                  <p:embed/>
                  <p:pic>
                    <p:nvPicPr>
                      <p:cNvPr id="34918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2057400"/>
                        <a:ext cx="442912" cy="7858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189" name="Text Box 5"/>
          <p:cNvSpPr txBox="1">
            <a:spLocks noChangeArrowheads="1"/>
          </p:cNvSpPr>
          <p:nvPr/>
        </p:nvSpPr>
        <p:spPr bwMode="auto">
          <a:xfrm>
            <a:off x="3505200" y="1752600"/>
            <a:ext cx="5181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From momentum conservation, we can write</a:t>
            </a:r>
          </a:p>
        </p:txBody>
      </p:sp>
      <p:sp>
        <p:nvSpPr>
          <p:cNvPr id="349198" name="Text Box 14"/>
          <p:cNvSpPr txBox="1">
            <a:spLocks noChangeArrowheads="1"/>
          </p:cNvSpPr>
          <p:nvPr/>
        </p:nvSpPr>
        <p:spPr bwMode="auto">
          <a:xfrm>
            <a:off x="152400" y="3722951"/>
            <a:ext cx="8686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Solving the above for </a:t>
            </a:r>
            <a:r>
              <a:rPr lang="en-US" dirty="0" err="1">
                <a:solidFill>
                  <a:srgbClr val="FF0000"/>
                </a:solidFill>
                <a:latin typeface="Arial Narrow" charset="0"/>
              </a:rPr>
              <a:t>v</a:t>
            </a:r>
            <a:r>
              <a:rPr lang="en-US" baseline="-25000" dirty="0" err="1">
                <a:solidFill>
                  <a:srgbClr val="FF0000"/>
                </a:solidFill>
                <a:latin typeface="Arial Narrow" charset="0"/>
              </a:rPr>
              <a:t>R</a:t>
            </a:r>
            <a:r>
              <a:rPr lang="en-US" dirty="0">
                <a:solidFill>
                  <a:srgbClr val="FF0000"/>
                </a:solidFill>
                <a:latin typeface="Arial Narrow" charset="0"/>
              </a:rPr>
              <a:t> and using the rifle’s mass and the bullet’s mass, we obtain</a:t>
            </a:r>
          </a:p>
        </p:txBody>
      </p:sp>
      <p:graphicFrame>
        <p:nvGraphicFramePr>
          <p:cNvPr id="349199" name="Object 3"/>
          <p:cNvGraphicFramePr>
            <a:graphicFrameLocks noChangeAspect="1"/>
          </p:cNvGraphicFramePr>
          <p:nvPr/>
        </p:nvGraphicFramePr>
        <p:xfrm>
          <a:off x="1981200" y="4487863"/>
          <a:ext cx="841375" cy="465137"/>
        </p:xfrm>
        <a:graphic>
          <a:graphicData uri="http://schemas.openxmlformats.org/presentationml/2006/ole">
            <mc:AlternateContent xmlns:mc="http://schemas.openxmlformats.org/markup-compatibility/2006">
              <mc:Choice xmlns:v="urn:schemas-microsoft-com:vml" Requires="v">
                <p:oleObj spid="_x0000_s351835" name="Equation" r:id="rId5" imgW="317500" imgH="241300" progId="Equation.DSMT4">
                  <p:embed/>
                </p:oleObj>
              </mc:Choice>
              <mc:Fallback>
                <p:oleObj name="Equation" r:id="rId5" imgW="317500" imgH="241300" progId="Equation.DSMT4">
                  <p:embed/>
                  <p:pic>
                    <p:nvPicPr>
                      <p:cNvPr id="3491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487863"/>
                        <a:ext cx="841375" cy="4651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2" name="Object 5"/>
          <p:cNvGraphicFramePr>
            <a:graphicFrameLocks noChangeAspect="1"/>
          </p:cNvGraphicFramePr>
          <p:nvPr/>
        </p:nvGraphicFramePr>
        <p:xfrm>
          <a:off x="5722938" y="2209800"/>
          <a:ext cx="1211262" cy="608013"/>
        </p:xfrm>
        <a:graphic>
          <a:graphicData uri="http://schemas.openxmlformats.org/presentationml/2006/ole">
            <mc:AlternateContent xmlns:mc="http://schemas.openxmlformats.org/markup-compatibility/2006">
              <mc:Choice xmlns:v="urn:schemas-microsoft-com:vml" Requires="v">
                <p:oleObj spid="_x0000_s351836" name="Equation" r:id="rId7" imgW="609600" imgH="254000" progId="Equation.DSMT4">
                  <p:embed/>
                </p:oleObj>
              </mc:Choice>
              <mc:Fallback>
                <p:oleObj name="Equation" r:id="rId7" imgW="609600" imgH="254000" progId="Equation.DSMT4">
                  <p:embed/>
                  <p:pic>
                    <p:nvPicPr>
                      <p:cNvPr id="34920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938" y="2209800"/>
                        <a:ext cx="1211262" cy="608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7" name="Object 10"/>
          <p:cNvGraphicFramePr>
            <a:graphicFrameLocks noChangeAspect="1"/>
          </p:cNvGraphicFramePr>
          <p:nvPr/>
        </p:nvGraphicFramePr>
        <p:xfrm>
          <a:off x="4105275" y="2276475"/>
          <a:ext cx="603250" cy="481013"/>
        </p:xfrm>
        <a:graphic>
          <a:graphicData uri="http://schemas.openxmlformats.org/presentationml/2006/ole">
            <mc:AlternateContent xmlns:mc="http://schemas.openxmlformats.org/markup-compatibility/2006">
              <mc:Choice xmlns:v="urn:schemas-microsoft-com:vml" Requires="v">
                <p:oleObj spid="_x0000_s351837" name="Equation" r:id="rId9" imgW="241200" imgH="177480" progId="Equation.3">
                  <p:embed/>
                </p:oleObj>
              </mc:Choice>
              <mc:Fallback>
                <p:oleObj name="Equation" r:id="rId9" imgW="241200" imgH="177480" progId="Equation.3">
                  <p:embed/>
                  <p:pic>
                    <p:nvPicPr>
                      <p:cNvPr id="349207"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275" y="2276475"/>
                        <a:ext cx="603250" cy="481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8" name="Object 11"/>
          <p:cNvGraphicFramePr>
            <a:graphicFrameLocks noChangeAspect="1"/>
          </p:cNvGraphicFramePr>
          <p:nvPr/>
        </p:nvGraphicFramePr>
        <p:xfrm>
          <a:off x="4819650" y="2070100"/>
          <a:ext cx="855663" cy="825500"/>
        </p:xfrm>
        <a:graphic>
          <a:graphicData uri="http://schemas.openxmlformats.org/presentationml/2006/ole">
            <mc:AlternateContent xmlns:mc="http://schemas.openxmlformats.org/markup-compatibility/2006">
              <mc:Choice xmlns:v="urn:schemas-microsoft-com:vml" Requires="v">
                <p:oleObj spid="_x0000_s351838" name="Equation" r:id="rId11" imgW="342900" imgH="304800" progId="Equation.DSMT4">
                  <p:embed/>
                </p:oleObj>
              </mc:Choice>
              <mc:Fallback>
                <p:oleObj name="Equation" r:id="rId11" imgW="342900" imgH="304800" progId="Equation.DSMT4">
                  <p:embed/>
                  <p:pic>
                    <p:nvPicPr>
                      <p:cNvPr id="349208"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9650" y="2070100"/>
                        <a:ext cx="855663" cy="825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8694" name="Picture 27" descr="FG09_007.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1600200"/>
            <a:ext cx="30480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Object 7"/>
          <p:cNvGraphicFramePr>
            <a:graphicFrameLocks noChangeAspect="1"/>
          </p:cNvGraphicFramePr>
          <p:nvPr/>
        </p:nvGraphicFramePr>
        <p:xfrm>
          <a:off x="6823075" y="2133600"/>
          <a:ext cx="1939925" cy="700088"/>
        </p:xfrm>
        <a:graphic>
          <a:graphicData uri="http://schemas.openxmlformats.org/presentationml/2006/ole">
            <mc:AlternateContent xmlns:mc="http://schemas.openxmlformats.org/markup-compatibility/2006">
              <mc:Choice xmlns:v="urn:schemas-microsoft-com:vml" Requires="v">
                <p:oleObj spid="_x0000_s351839" name="Equation" r:id="rId14" imgW="977900" imgH="292100" progId="Equation.DSMT4">
                  <p:embed/>
                </p:oleObj>
              </mc:Choice>
              <mc:Fallback>
                <p:oleObj name="Equation" r:id="rId14" imgW="977900" imgH="292100" progId="Equation.DSMT4">
                  <p:embed/>
                  <p:pic>
                    <p:nvPicPr>
                      <p:cNvPr id="4"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23075" y="2133600"/>
                        <a:ext cx="1939925" cy="7000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8"/>
          <p:cNvGraphicFramePr>
            <a:graphicFrameLocks noChangeAspect="1"/>
          </p:cNvGraphicFramePr>
          <p:nvPr/>
        </p:nvGraphicFramePr>
        <p:xfrm>
          <a:off x="4648200" y="2971800"/>
          <a:ext cx="957263" cy="577850"/>
        </p:xfrm>
        <a:graphic>
          <a:graphicData uri="http://schemas.openxmlformats.org/presentationml/2006/ole">
            <mc:AlternateContent xmlns:mc="http://schemas.openxmlformats.org/markup-compatibility/2006">
              <mc:Choice xmlns:v="urn:schemas-microsoft-com:vml" Requires="v">
                <p:oleObj spid="_x0000_s351840" name="Equation" r:id="rId16" imgW="482600" imgH="241300" progId="Equation.DSMT4">
                  <p:embed/>
                </p:oleObj>
              </mc:Choice>
              <mc:Fallback>
                <p:oleObj name="Equation" r:id="rId16" imgW="482600" imgH="241300" progId="Equation.DSMT4">
                  <p:embed/>
                  <p:pic>
                    <p:nvPicPr>
                      <p:cNvPr id="5"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2971800"/>
                        <a:ext cx="957263" cy="577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9"/>
          <p:cNvGraphicFramePr>
            <a:graphicFrameLocks noChangeAspect="1"/>
          </p:cNvGraphicFramePr>
          <p:nvPr/>
        </p:nvGraphicFramePr>
        <p:xfrm>
          <a:off x="3681413" y="5300663"/>
          <a:ext cx="2794000" cy="538162"/>
        </p:xfrm>
        <a:graphic>
          <a:graphicData uri="http://schemas.openxmlformats.org/presentationml/2006/ole">
            <mc:AlternateContent xmlns:mc="http://schemas.openxmlformats.org/markup-compatibility/2006">
              <mc:Choice xmlns:v="urn:schemas-microsoft-com:vml" Requires="v">
                <p:oleObj spid="_x0000_s351841" name="Equation" r:id="rId18" imgW="1054100" imgH="279400" progId="Equation.DSMT4">
                  <p:embed/>
                </p:oleObj>
              </mc:Choice>
              <mc:Fallback>
                <p:oleObj name="Equation" r:id="rId18" imgW="1054100" imgH="279400" progId="Equation.DSMT4">
                  <p:embed/>
                  <p:pic>
                    <p:nvPicPr>
                      <p:cNvPr id="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1413" y="5300663"/>
                        <a:ext cx="2794000" cy="5381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 name="Rectangle 33"/>
          <p:cNvSpPr>
            <a:spLocks noChangeArrowheads="1"/>
          </p:cNvSpPr>
          <p:nvPr/>
        </p:nvSpPr>
        <p:spPr bwMode="auto">
          <a:xfrm>
            <a:off x="228600" y="1600200"/>
            <a:ext cx="3048000" cy="91440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spAutoFit/>
          </a:bodyPr>
          <a:lstStyle/>
          <a:p>
            <a:endParaRPr lang="en-US"/>
          </a:p>
        </p:txBody>
      </p:sp>
      <p:sp>
        <p:nvSpPr>
          <p:cNvPr id="35" name="Rectangle 34"/>
          <p:cNvSpPr>
            <a:spLocks noChangeArrowheads="1"/>
          </p:cNvSpPr>
          <p:nvPr/>
        </p:nvSpPr>
        <p:spPr bwMode="auto">
          <a:xfrm>
            <a:off x="228600" y="2514600"/>
            <a:ext cx="3048000" cy="91440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spAutoFit/>
          </a:bodyPr>
          <a:lstStyle/>
          <a:p>
            <a:endParaRPr lang="en-US"/>
          </a:p>
        </p:txBody>
      </p:sp>
      <p:sp>
        <p:nvSpPr>
          <p:cNvPr id="31" name="Text Box 14"/>
          <p:cNvSpPr txBox="1">
            <a:spLocks noChangeArrowheads="1"/>
          </p:cNvSpPr>
          <p:nvPr/>
        </p:nvSpPr>
        <p:spPr bwMode="auto">
          <a:xfrm>
            <a:off x="2895600" y="3048000"/>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x-comp</a:t>
            </a:r>
          </a:p>
        </p:txBody>
      </p:sp>
      <p:graphicFrame>
        <p:nvGraphicFramePr>
          <p:cNvPr id="8" name="Object 10"/>
          <p:cNvGraphicFramePr>
            <a:graphicFrameLocks noChangeAspect="1"/>
          </p:cNvGraphicFramePr>
          <p:nvPr/>
        </p:nvGraphicFramePr>
        <p:xfrm>
          <a:off x="5638800" y="2971800"/>
          <a:ext cx="1865313" cy="577850"/>
        </p:xfrm>
        <a:graphic>
          <a:graphicData uri="http://schemas.openxmlformats.org/presentationml/2006/ole">
            <mc:AlternateContent xmlns:mc="http://schemas.openxmlformats.org/markup-compatibility/2006">
              <mc:Choice xmlns:v="urn:schemas-microsoft-com:vml" Requires="v">
                <p:oleObj spid="_x0000_s351842" name="Equation" r:id="rId20" imgW="939800" imgH="241300" progId="Equation.DSMT4">
                  <p:embed/>
                </p:oleObj>
              </mc:Choice>
              <mc:Fallback>
                <p:oleObj name="Equation" r:id="rId20" imgW="939800" imgH="241300" progId="Equation.DSMT4">
                  <p:embed/>
                  <p:pic>
                    <p:nvPicPr>
                      <p:cNvPr id="8"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38800" y="2971800"/>
                        <a:ext cx="1865313" cy="577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1"/>
          <p:cNvGraphicFramePr>
            <a:graphicFrameLocks noChangeAspect="1"/>
          </p:cNvGraphicFramePr>
          <p:nvPr/>
        </p:nvGraphicFramePr>
        <p:xfrm>
          <a:off x="7523163" y="3065463"/>
          <a:ext cx="477837" cy="363537"/>
        </p:xfrm>
        <a:graphic>
          <a:graphicData uri="http://schemas.openxmlformats.org/presentationml/2006/ole">
            <mc:AlternateContent xmlns:mc="http://schemas.openxmlformats.org/markup-compatibility/2006">
              <mc:Choice xmlns:v="urn:schemas-microsoft-com:vml" Requires="v">
                <p:oleObj spid="_x0000_s351843" name="Equation" r:id="rId22" imgW="241300" imgH="152400" progId="Equation.DSMT4">
                  <p:embed/>
                </p:oleObj>
              </mc:Choice>
              <mc:Fallback>
                <p:oleObj name="Equation" r:id="rId22" imgW="241300" imgH="152400" progId="Equation.DSMT4">
                  <p:embed/>
                  <p:pic>
                    <p:nvPicPr>
                      <p:cNvPr id="9"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23163" y="3065463"/>
                        <a:ext cx="477837" cy="3635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12"/>
          <p:cNvGraphicFramePr>
            <a:graphicFrameLocks noChangeAspect="1"/>
          </p:cNvGraphicFramePr>
          <p:nvPr/>
        </p:nvGraphicFramePr>
        <p:xfrm>
          <a:off x="2778125" y="4267200"/>
          <a:ext cx="1412875" cy="928688"/>
        </p:xfrm>
        <a:graphic>
          <a:graphicData uri="http://schemas.openxmlformats.org/presentationml/2006/ole">
            <mc:AlternateContent xmlns:mc="http://schemas.openxmlformats.org/markup-compatibility/2006">
              <mc:Choice xmlns:v="urn:schemas-microsoft-com:vml" Requires="v">
                <p:oleObj spid="_x0000_s351844" name="Equation" r:id="rId24" imgW="533400" imgH="482600" progId="Equation.DSMT4">
                  <p:embed/>
                </p:oleObj>
              </mc:Choice>
              <mc:Fallback>
                <p:oleObj name="Equation" r:id="rId24" imgW="533400" imgH="482600" progId="Equation.DSMT4">
                  <p:embed/>
                  <p:pic>
                    <p:nvPicPr>
                      <p:cNvPr id="1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78125" y="4267200"/>
                        <a:ext cx="1412875" cy="9286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3"/>
          <p:cNvGraphicFramePr>
            <a:graphicFrameLocks noChangeAspect="1"/>
          </p:cNvGraphicFramePr>
          <p:nvPr/>
        </p:nvGraphicFramePr>
        <p:xfrm>
          <a:off x="4179888" y="4298950"/>
          <a:ext cx="2220912" cy="806450"/>
        </p:xfrm>
        <a:graphic>
          <a:graphicData uri="http://schemas.openxmlformats.org/presentationml/2006/ole">
            <mc:AlternateContent xmlns:mc="http://schemas.openxmlformats.org/markup-compatibility/2006">
              <mc:Choice xmlns:v="urn:schemas-microsoft-com:vml" Requires="v">
                <p:oleObj spid="_x0000_s351845" name="Equation" r:id="rId26" imgW="838200" imgH="419100" progId="Equation.DSMT4">
                  <p:embed/>
                </p:oleObj>
              </mc:Choice>
              <mc:Fallback>
                <p:oleObj name="Equation" r:id="rId26" imgW="838200" imgH="419100" progId="Equation.DSMT4">
                  <p:embed/>
                  <p:pic>
                    <p:nvPicPr>
                      <p:cNvPr id="11"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79888" y="4298950"/>
                        <a:ext cx="2220912" cy="806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4"/>
          <p:cNvGraphicFramePr>
            <a:graphicFrameLocks noChangeAspect="1"/>
          </p:cNvGraphicFramePr>
          <p:nvPr/>
        </p:nvGraphicFramePr>
        <p:xfrm>
          <a:off x="6410325" y="4495800"/>
          <a:ext cx="1514475" cy="439738"/>
        </p:xfrm>
        <a:graphic>
          <a:graphicData uri="http://schemas.openxmlformats.org/presentationml/2006/ole">
            <mc:AlternateContent xmlns:mc="http://schemas.openxmlformats.org/markup-compatibility/2006">
              <mc:Choice xmlns:v="urn:schemas-microsoft-com:vml" Requires="v">
                <p:oleObj spid="_x0000_s351846" name="Equation" r:id="rId28" imgW="571500" imgH="228600" progId="Equation.DSMT4">
                  <p:embed/>
                </p:oleObj>
              </mc:Choice>
              <mc:Fallback>
                <p:oleObj name="Equation" r:id="rId28" imgW="571500" imgH="228600" progId="Equation.DSMT4">
                  <p:embed/>
                  <p:pic>
                    <p:nvPicPr>
                      <p:cNvPr id="12"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10325" y="4495800"/>
                        <a:ext cx="1514475" cy="4397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 name="Text Box 14">
            <a:extLst>
              <a:ext uri="{FF2B5EF4-FFF2-40B4-BE49-F238E27FC236}">
                <a16:creationId xmlns:a16="http://schemas.microsoft.com/office/drawing/2014/main" id="{D2BE3807-19E9-8C4A-9366-0AA7DFF45DA5}"/>
              </a:ext>
            </a:extLst>
          </p:cNvPr>
          <p:cNvSpPr txBox="1">
            <a:spLocks noChangeArrowheads="1"/>
          </p:cNvSpPr>
          <p:nvPr/>
        </p:nvSpPr>
        <p:spPr bwMode="auto">
          <a:xfrm>
            <a:off x="566530" y="5794639"/>
            <a:ext cx="56818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Which law does this remind you of? (</a:t>
            </a:r>
            <a:r>
              <a:rPr lang="en-US" dirty="0">
                <a:solidFill>
                  <a:srgbClr val="CC00CC"/>
                </a:solidFill>
                <a:latin typeface="Arial Narrow" charset="0"/>
              </a:rPr>
              <a:t>poll 14</a:t>
            </a:r>
            <a:r>
              <a:rPr lang="en-US" dirty="0">
                <a:solidFill>
                  <a:srgbClr val="FF0000"/>
                </a:solidFill>
                <a:latin typeface="Arial Narrow" charset="0"/>
              </a:rPr>
              <a:t>)</a:t>
            </a:r>
          </a:p>
        </p:txBody>
      </p:sp>
    </p:spTree>
    <p:extLst>
      <p:ext uri="{BB962C8B-B14F-4D97-AF65-F5344CB8AC3E}">
        <p14:creationId xmlns:p14="http://schemas.microsoft.com/office/powerpoint/2010/main" val="22128939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87"/>
                                        </p:tgtEl>
                                        <p:attrNameLst>
                                          <p:attrName>style.visibility</p:attrName>
                                        </p:attrNameLst>
                                      </p:cBhvr>
                                      <p:to>
                                        <p:strVal val="visible"/>
                                      </p:to>
                                    </p:set>
                                    <p:animEffect transition="in" filter="wipe(left)">
                                      <p:cBhvr>
                                        <p:cTn id="7" dur="500"/>
                                        <p:tgtEl>
                                          <p:spTgt spid="349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xit" presetSubtype="32" fill="hold" grpId="0" nodeType="clickEffect">
                                  <p:stCondLst>
                                    <p:cond delay="0"/>
                                  </p:stCondLst>
                                  <p:childTnLst>
                                    <p:anim calcmode="lin" valueType="num">
                                      <p:cBhvr>
                                        <p:cTn id="11" dur="500"/>
                                        <p:tgtEl>
                                          <p:spTgt spid="34"/>
                                        </p:tgtEl>
                                        <p:attrNameLst>
                                          <p:attrName>ppt_w</p:attrName>
                                        </p:attrNameLst>
                                      </p:cBhvr>
                                      <p:tavLst>
                                        <p:tav tm="0">
                                          <p:val>
                                            <p:strVal val="ppt_w"/>
                                          </p:val>
                                        </p:tav>
                                        <p:tav tm="100000">
                                          <p:val>
                                            <p:fltVal val="0"/>
                                          </p:val>
                                        </p:tav>
                                      </p:tavLst>
                                    </p:anim>
                                    <p:anim calcmode="lin" valueType="num">
                                      <p:cBhvr>
                                        <p:cTn id="12" dur="500"/>
                                        <p:tgtEl>
                                          <p:spTgt spid="34"/>
                                        </p:tgtEl>
                                        <p:attrNameLst>
                                          <p:attrName>ppt_h</p:attrName>
                                        </p:attrNameLst>
                                      </p:cBhvr>
                                      <p:tavLst>
                                        <p:tav tm="0">
                                          <p:val>
                                            <p:strVal val="ppt_h"/>
                                          </p:val>
                                        </p:tav>
                                        <p:tav tm="100000">
                                          <p:val>
                                            <p:fltVal val="0"/>
                                          </p:val>
                                        </p:tav>
                                      </p:tavLst>
                                    </p:anim>
                                    <p:set>
                                      <p:cBhvr>
                                        <p:cTn id="13" dur="1" fill="hold">
                                          <p:stCondLst>
                                            <p:cond delay="499"/>
                                          </p:stCondLst>
                                        </p:cTn>
                                        <p:tgtEl>
                                          <p:spTgt spid="3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349189">
                                            <p:txEl>
                                              <p:pRg st="0" end="0"/>
                                            </p:txEl>
                                          </p:spTgt>
                                        </p:tgtEl>
                                        <p:attrNameLst>
                                          <p:attrName>style.visibility</p:attrName>
                                        </p:attrNameLst>
                                      </p:cBhvr>
                                      <p:to>
                                        <p:strVal val="visible"/>
                                      </p:to>
                                    </p:set>
                                    <p:animEffect transition="in" filter="wipe(left)">
                                      <p:cBhvr>
                                        <p:cTn id="18" dur="500"/>
                                        <p:tgtEl>
                                          <p:spTgt spid="34918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349188"/>
                                        </p:tgtEl>
                                        <p:attrNameLst>
                                          <p:attrName>style.visibility</p:attrName>
                                        </p:attrNameLst>
                                      </p:cBhvr>
                                      <p:to>
                                        <p:strVal val="visible"/>
                                      </p:to>
                                    </p:set>
                                    <p:animEffect transition="in" filter="wipe(left)">
                                      <p:cBhvr>
                                        <p:cTn id="23" dur="500"/>
                                        <p:tgtEl>
                                          <p:spTgt spid="3491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349207"/>
                                        </p:tgtEl>
                                        <p:attrNameLst>
                                          <p:attrName>style.visibility</p:attrName>
                                        </p:attrNameLst>
                                      </p:cBhvr>
                                      <p:to>
                                        <p:strVal val="visible"/>
                                      </p:to>
                                    </p:set>
                                    <p:animEffect transition="in" filter="wipe(left)">
                                      <p:cBhvr>
                                        <p:cTn id="28" dur="500"/>
                                        <p:tgtEl>
                                          <p:spTgt spid="34920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349208"/>
                                        </p:tgtEl>
                                        <p:attrNameLst>
                                          <p:attrName>style.visibility</p:attrName>
                                        </p:attrNameLst>
                                      </p:cBhvr>
                                      <p:to>
                                        <p:strVal val="visible"/>
                                      </p:to>
                                    </p:set>
                                    <p:animEffect transition="in" filter="wipe(left)">
                                      <p:cBhvr>
                                        <p:cTn id="33" dur="500"/>
                                        <p:tgtEl>
                                          <p:spTgt spid="34920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xit" presetSubtype="32" fill="hold" grpId="0" nodeType="clickEffect">
                                  <p:stCondLst>
                                    <p:cond delay="0"/>
                                  </p:stCondLst>
                                  <p:childTnLst>
                                    <p:anim calcmode="lin" valueType="num">
                                      <p:cBhvr>
                                        <p:cTn id="37" dur="500"/>
                                        <p:tgtEl>
                                          <p:spTgt spid="35"/>
                                        </p:tgtEl>
                                        <p:attrNameLst>
                                          <p:attrName>ppt_w</p:attrName>
                                        </p:attrNameLst>
                                      </p:cBhvr>
                                      <p:tavLst>
                                        <p:tav tm="0">
                                          <p:val>
                                            <p:strVal val="ppt_w"/>
                                          </p:val>
                                        </p:tav>
                                        <p:tav tm="100000">
                                          <p:val>
                                            <p:fltVal val="0"/>
                                          </p:val>
                                        </p:tav>
                                      </p:tavLst>
                                    </p:anim>
                                    <p:anim calcmode="lin" valueType="num">
                                      <p:cBhvr>
                                        <p:cTn id="38" dur="500"/>
                                        <p:tgtEl>
                                          <p:spTgt spid="35"/>
                                        </p:tgtEl>
                                        <p:attrNameLst>
                                          <p:attrName>ppt_h</p:attrName>
                                        </p:attrNameLst>
                                      </p:cBhvr>
                                      <p:tavLst>
                                        <p:tav tm="0">
                                          <p:val>
                                            <p:strVal val="ppt_h"/>
                                          </p:val>
                                        </p:tav>
                                        <p:tav tm="100000">
                                          <p:val>
                                            <p:fltVal val="0"/>
                                          </p:val>
                                        </p:tav>
                                      </p:tavLst>
                                    </p:anim>
                                    <p:set>
                                      <p:cBhvr>
                                        <p:cTn id="39" dur="1" fill="hold">
                                          <p:stCondLst>
                                            <p:cond delay="499"/>
                                          </p:stCondLst>
                                        </p:cTn>
                                        <p:tgtEl>
                                          <p:spTgt spid="3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49202"/>
                                        </p:tgtEl>
                                        <p:attrNameLst>
                                          <p:attrName>style.visibility</p:attrName>
                                        </p:attrNameLst>
                                      </p:cBhvr>
                                      <p:to>
                                        <p:strVal val="visible"/>
                                      </p:to>
                                    </p:set>
                                    <p:animEffect transition="in" filter="wipe(left)">
                                      <p:cBhvr>
                                        <p:cTn id="44" dur="500"/>
                                        <p:tgtEl>
                                          <p:spTgt spid="3492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wipe(left)">
                                      <p:cBhvr>
                                        <p:cTn id="54" dur="500"/>
                                        <p:tgtEl>
                                          <p:spTgt spid="31">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49198">
                                            <p:txEl>
                                              <p:pRg st="0" end="0"/>
                                            </p:txEl>
                                          </p:spTgt>
                                        </p:tgtEl>
                                        <p:attrNameLst>
                                          <p:attrName>style.visibility</p:attrName>
                                        </p:attrNameLst>
                                      </p:cBhvr>
                                      <p:to>
                                        <p:strVal val="visible"/>
                                      </p:to>
                                    </p:set>
                                    <p:animEffect transition="in" filter="wipe(left)">
                                      <p:cBhvr>
                                        <p:cTn id="74" dur="500"/>
                                        <p:tgtEl>
                                          <p:spTgt spid="349198">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49199"/>
                                        </p:tgtEl>
                                        <p:attrNameLst>
                                          <p:attrName>style.visibility</p:attrName>
                                        </p:attrNameLst>
                                      </p:cBhvr>
                                      <p:to>
                                        <p:strVal val="visible"/>
                                      </p:to>
                                    </p:set>
                                    <p:animEffect transition="in" filter="wipe(left)">
                                      <p:cBhvr>
                                        <p:cTn id="79" dur="500"/>
                                        <p:tgtEl>
                                          <p:spTgt spid="34919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11"/>
                                        </p:tgtEl>
                                        <p:attrNameLst>
                                          <p:attrName>style.visibility</p:attrName>
                                        </p:attrNameLst>
                                      </p:cBhvr>
                                      <p:to>
                                        <p:strVal val="visible"/>
                                      </p:to>
                                    </p:set>
                                    <p:animEffect transition="in" filter="wipe(left)">
                                      <p:cBhvr>
                                        <p:cTn id="89" dur="500"/>
                                        <p:tgtEl>
                                          <p:spTgt spid="1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12"/>
                                        </p:tgtEl>
                                        <p:attrNameLst>
                                          <p:attrName>style.visibility</p:attrName>
                                        </p:attrNameLst>
                                      </p:cBhvr>
                                      <p:to>
                                        <p:strVal val="visible"/>
                                      </p:to>
                                    </p:set>
                                    <p:animEffect transition="in" filter="wipe(left)">
                                      <p:cBhvr>
                                        <p:cTn id="94" dur="500"/>
                                        <p:tgtEl>
                                          <p:spTgt spid="1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7"/>
                                        </p:tgtEl>
                                        <p:attrNameLst>
                                          <p:attrName>style.visibility</p:attrName>
                                        </p:attrNameLst>
                                      </p:cBhvr>
                                      <p:to>
                                        <p:strVal val="visible"/>
                                      </p:to>
                                    </p:set>
                                    <p:animEffect transition="in" filter="wipe(left)">
                                      <p:cBhvr>
                                        <p:cTn id="99" dur="500"/>
                                        <p:tgtEl>
                                          <p:spTgt spid="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26">
                                            <p:txEl>
                                              <p:pRg st="0" end="0"/>
                                            </p:txEl>
                                          </p:spTgt>
                                        </p:tgtEl>
                                        <p:attrNameLst>
                                          <p:attrName>style.visibility</p:attrName>
                                        </p:attrNameLst>
                                      </p:cBhvr>
                                      <p:to>
                                        <p:strVal val="visible"/>
                                      </p:to>
                                    </p:set>
                                    <p:animEffect transition="in" filter="wipe(left)">
                                      <p:cBhvr>
                                        <p:cTn id="104"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animBg="1" autoUpdateAnimBg="0"/>
      <p:bldP spid="349189" grpId="0" build="p" autoUpdateAnimBg="0"/>
      <p:bldP spid="349198" grpId="0" build="p" autoUpdateAnimBg="0"/>
      <p:bldP spid="34" grpId="0" animBg="1"/>
      <p:bldP spid="35" grpId="0" animBg="1"/>
      <p:bldP spid="31" grpId="0" build="p" autoUpdateAnimBg="0"/>
      <p:bldP spid="2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2970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971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0D1B12-C974-1647-877B-4F2D988174BA}"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9711" name="Rectangle 2"/>
          <p:cNvSpPr>
            <a:spLocks noGrp="1" noChangeArrowheads="1"/>
          </p:cNvSpPr>
          <p:nvPr>
            <p:ph type="title"/>
          </p:nvPr>
        </p:nvSpPr>
        <p:spPr>
          <a:xfrm>
            <a:off x="381000" y="76200"/>
            <a:ext cx="8458200" cy="609600"/>
          </a:xfrm>
        </p:spPr>
        <p:txBody>
          <a:bodyPr/>
          <a:lstStyle/>
          <a:p>
            <a:r>
              <a:rPr lang="en-US" sz="4000">
                <a:latin typeface="Arial Narrow" charset="0"/>
                <a:ea typeface="ＭＳ Ｐゴシック" charset="0"/>
                <a:cs typeface="ＭＳ Ｐゴシック" charset="0"/>
              </a:rPr>
              <a:t>Example for Linear Momentum Conservation</a:t>
            </a:r>
            <a:endParaRPr lang="en-US">
              <a:latin typeface="Arial Narrow" charset="0"/>
              <a:ea typeface="ＭＳ Ｐゴシック" charset="0"/>
              <a:cs typeface="ＭＳ Ｐゴシック" charset="0"/>
            </a:endParaRPr>
          </a:p>
        </p:txBody>
      </p:sp>
      <p:sp>
        <p:nvSpPr>
          <p:cNvPr id="349187" name="Text Box 3"/>
          <p:cNvSpPr txBox="1">
            <a:spLocks noChangeArrowheads="1"/>
          </p:cNvSpPr>
          <p:nvPr/>
        </p:nvSpPr>
        <p:spPr bwMode="auto">
          <a:xfrm>
            <a:off x="609600" y="762000"/>
            <a:ext cx="8001000" cy="79057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Arial Narrow" charset="0"/>
              </a:rPr>
              <a:t>Estimate an astronaut’s (M=70kg) resulting velocity after he throws his book (m=1kg) to a direction in the space to move to another direction.</a:t>
            </a:r>
            <a:endParaRPr lang="en-US" sz="2200" baseline="30000" dirty="0">
              <a:solidFill>
                <a:srgbClr val="800000"/>
              </a:solidFill>
              <a:latin typeface="Arial Narrow" charset="0"/>
            </a:endParaRPr>
          </a:p>
        </p:txBody>
      </p:sp>
      <p:graphicFrame>
        <p:nvGraphicFramePr>
          <p:cNvPr id="349188" name="Object 2"/>
          <p:cNvGraphicFramePr>
            <a:graphicFrameLocks noChangeAspect="1"/>
          </p:cNvGraphicFramePr>
          <p:nvPr/>
        </p:nvGraphicFramePr>
        <p:xfrm>
          <a:off x="3927475" y="2143125"/>
          <a:ext cx="352425" cy="625475"/>
        </p:xfrm>
        <a:graphic>
          <a:graphicData uri="http://schemas.openxmlformats.org/presentationml/2006/ole">
            <mc:AlternateContent xmlns:mc="http://schemas.openxmlformats.org/markup-compatibility/2006">
              <mc:Choice xmlns:v="urn:schemas-microsoft-com:vml" Requires="v">
                <p:oleObj spid="_x0000_s352483" name="Equation" r:id="rId3" imgW="177800" imgH="292100" progId="Equation.DSMT4">
                  <p:embed/>
                </p:oleObj>
              </mc:Choice>
              <mc:Fallback>
                <p:oleObj name="Equation" r:id="rId3" imgW="177800" imgH="292100" progId="Equation.DSMT4">
                  <p:embed/>
                  <p:pic>
                    <p:nvPicPr>
                      <p:cNvPr id="34918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475" y="2143125"/>
                        <a:ext cx="352425" cy="6254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189" name="Text Box 5"/>
          <p:cNvSpPr txBox="1">
            <a:spLocks noChangeArrowheads="1"/>
          </p:cNvSpPr>
          <p:nvPr/>
        </p:nvSpPr>
        <p:spPr bwMode="auto">
          <a:xfrm>
            <a:off x="3505200" y="1752600"/>
            <a:ext cx="5181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From momentum conservation, we can write</a:t>
            </a:r>
          </a:p>
        </p:txBody>
      </p:sp>
      <p:pic>
        <p:nvPicPr>
          <p:cNvPr id="349190" name="Picture 6" descr="bd0667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275" y="1905000"/>
            <a:ext cx="49212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9191" name="Picture 7" descr="bs00554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09763"/>
            <a:ext cx="685800"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457200" y="1671638"/>
            <a:ext cx="762000" cy="538162"/>
            <a:chOff x="288" y="1053"/>
            <a:chExt cx="480" cy="339"/>
          </a:xfrm>
        </p:grpSpPr>
        <p:sp>
          <p:nvSpPr>
            <p:cNvPr id="29722" name="Line 9"/>
            <p:cNvSpPr>
              <a:spLocks noChangeShapeType="1"/>
            </p:cNvSpPr>
            <p:nvPr/>
          </p:nvSpPr>
          <p:spPr bwMode="auto">
            <a:xfrm rot="10800000">
              <a:off x="288" y="1392"/>
              <a:ext cx="480" cy="0"/>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23" name="Text Box 10"/>
            <p:cNvSpPr txBox="1">
              <a:spLocks noChangeArrowheads="1"/>
            </p:cNvSpPr>
            <p:nvPr/>
          </p:nvSpPr>
          <p:spPr bwMode="auto">
            <a:xfrm>
              <a:off x="374" y="1053"/>
              <a:ext cx="2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v</a:t>
              </a:r>
              <a:r>
                <a:rPr lang="en-US" b="1" baseline="-25000">
                  <a:solidFill>
                    <a:schemeClr val="accent2"/>
                  </a:solidFill>
                  <a:latin typeface="Monotype Corsiva" charset="0"/>
                </a:rPr>
                <a:t>A</a:t>
              </a:r>
            </a:p>
          </p:txBody>
        </p:sp>
      </p:grpSp>
      <p:grpSp>
        <p:nvGrpSpPr>
          <p:cNvPr id="3" name="Group 11"/>
          <p:cNvGrpSpPr>
            <a:grpSpLocks/>
          </p:cNvGrpSpPr>
          <p:nvPr/>
        </p:nvGrpSpPr>
        <p:grpSpPr bwMode="auto">
          <a:xfrm>
            <a:off x="2667000" y="1752600"/>
            <a:ext cx="762000" cy="457200"/>
            <a:chOff x="1680" y="1104"/>
            <a:chExt cx="480" cy="288"/>
          </a:xfrm>
        </p:grpSpPr>
        <p:sp>
          <p:nvSpPr>
            <p:cNvPr id="29720" name="Line 12"/>
            <p:cNvSpPr>
              <a:spLocks noChangeShapeType="1"/>
            </p:cNvSpPr>
            <p:nvPr/>
          </p:nvSpPr>
          <p:spPr bwMode="auto">
            <a:xfrm>
              <a:off x="1680" y="1392"/>
              <a:ext cx="480" cy="0"/>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21" name="Text Box 13"/>
            <p:cNvSpPr txBox="1">
              <a:spLocks noChangeArrowheads="1"/>
            </p:cNvSpPr>
            <p:nvPr/>
          </p:nvSpPr>
          <p:spPr bwMode="auto">
            <a:xfrm>
              <a:off x="1718" y="1104"/>
              <a:ext cx="27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v</a:t>
              </a:r>
              <a:r>
                <a:rPr lang="en-US" b="1" baseline="-25000">
                  <a:solidFill>
                    <a:schemeClr val="accent2"/>
                  </a:solidFill>
                  <a:latin typeface="Monotype Corsiva" charset="0"/>
                </a:rPr>
                <a:t>B</a:t>
              </a:r>
            </a:p>
          </p:txBody>
        </p:sp>
      </p:grpSp>
      <p:sp>
        <p:nvSpPr>
          <p:cNvPr id="349198" name="Text Box 14"/>
          <p:cNvSpPr txBox="1">
            <a:spLocks noChangeArrowheads="1"/>
          </p:cNvSpPr>
          <p:nvPr/>
        </p:nvSpPr>
        <p:spPr bwMode="auto">
          <a:xfrm>
            <a:off x="1143000" y="2895600"/>
            <a:ext cx="6477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Assuming the astronaut’s mass is 70kg, and the book’s mass is 1kg and using linear momentum conservation</a:t>
            </a:r>
          </a:p>
        </p:txBody>
      </p:sp>
      <p:graphicFrame>
        <p:nvGraphicFramePr>
          <p:cNvPr id="349199" name="Object 3"/>
          <p:cNvGraphicFramePr>
            <a:graphicFrameLocks noChangeAspect="1"/>
          </p:cNvGraphicFramePr>
          <p:nvPr/>
        </p:nvGraphicFramePr>
        <p:xfrm>
          <a:off x="2055813" y="4025900"/>
          <a:ext cx="839787" cy="463550"/>
        </p:xfrm>
        <a:graphic>
          <a:graphicData uri="http://schemas.openxmlformats.org/presentationml/2006/ole">
            <mc:AlternateContent xmlns:mc="http://schemas.openxmlformats.org/markup-compatibility/2006">
              <mc:Choice xmlns:v="urn:schemas-microsoft-com:vml" Requires="v">
                <p:oleObj spid="_x0000_s352484" name="Equation" r:id="rId7" imgW="317500" imgH="241300" progId="Equation.DSMT4">
                  <p:embed/>
                </p:oleObj>
              </mc:Choice>
              <mc:Fallback>
                <p:oleObj name="Equation" r:id="rId7" imgW="317500" imgH="241300" progId="Equation.DSMT4">
                  <p:embed/>
                  <p:pic>
                    <p:nvPicPr>
                      <p:cNvPr id="3491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5813" y="4025900"/>
                        <a:ext cx="839787" cy="463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200" name="Text Box 16"/>
          <p:cNvSpPr txBox="1">
            <a:spLocks noChangeArrowheads="1"/>
          </p:cNvSpPr>
          <p:nvPr/>
        </p:nvSpPr>
        <p:spPr bwMode="auto">
          <a:xfrm>
            <a:off x="533400" y="4876800"/>
            <a:ext cx="38862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Now if the book gained a velocity of 20 m/s in +x-direction, the Astronaut’s velocity is</a:t>
            </a:r>
          </a:p>
        </p:txBody>
      </p:sp>
      <p:graphicFrame>
        <p:nvGraphicFramePr>
          <p:cNvPr id="349201" name="Object 4"/>
          <p:cNvGraphicFramePr>
            <a:graphicFrameLocks noChangeAspect="1"/>
          </p:cNvGraphicFramePr>
          <p:nvPr/>
        </p:nvGraphicFramePr>
        <p:xfrm>
          <a:off x="4641850" y="5218113"/>
          <a:ext cx="706438" cy="523875"/>
        </p:xfrm>
        <a:graphic>
          <a:graphicData uri="http://schemas.openxmlformats.org/presentationml/2006/ole">
            <mc:AlternateContent xmlns:mc="http://schemas.openxmlformats.org/markup-compatibility/2006">
              <mc:Choice xmlns:v="urn:schemas-microsoft-com:vml" Requires="v">
                <p:oleObj spid="_x0000_s352485" name="Equation" r:id="rId9" imgW="330200" imgH="254000" progId="Equation.DSMT4">
                  <p:embed/>
                </p:oleObj>
              </mc:Choice>
              <mc:Fallback>
                <p:oleObj name="Equation" r:id="rId9" imgW="330200" imgH="254000" progId="Equation.DSMT4">
                  <p:embed/>
                  <p:pic>
                    <p:nvPicPr>
                      <p:cNvPr id="349201"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5218113"/>
                        <a:ext cx="706438" cy="523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2" name="Object 5"/>
          <p:cNvGraphicFramePr>
            <a:graphicFrameLocks noChangeAspect="1"/>
          </p:cNvGraphicFramePr>
          <p:nvPr/>
        </p:nvGraphicFramePr>
        <p:xfrm>
          <a:off x="5654675" y="2159000"/>
          <a:ext cx="1914525" cy="668338"/>
        </p:xfrm>
        <a:graphic>
          <a:graphicData uri="http://schemas.openxmlformats.org/presentationml/2006/ole">
            <mc:AlternateContent xmlns:mc="http://schemas.openxmlformats.org/markup-compatibility/2006">
              <mc:Choice xmlns:v="urn:schemas-microsoft-com:vml" Requires="v">
                <p:oleObj spid="_x0000_s352486" name="Equation" r:id="rId11" imgW="965200" imgH="279400" progId="Equation.DSMT4">
                  <p:embed/>
                </p:oleObj>
              </mc:Choice>
              <mc:Fallback>
                <p:oleObj name="Equation" r:id="rId11" imgW="965200" imgH="279400" progId="Equation.DSMT4">
                  <p:embed/>
                  <p:pic>
                    <p:nvPicPr>
                      <p:cNvPr id="349202" name="Object 5"/>
                      <p:cNvPicPr>
                        <a:picLocks noChangeAspect="1" noChangeArrowheads="1"/>
                      </p:cNvPicPr>
                      <p:nvPr/>
                    </p:nvPicPr>
                    <p:blipFill>
                      <a:blip r:embed="rId12"/>
                      <a:srcRect/>
                      <a:stretch>
                        <a:fillRect/>
                      </a:stretch>
                    </p:blipFill>
                    <p:spPr bwMode="auto">
                      <a:xfrm>
                        <a:off x="5654675" y="2159000"/>
                        <a:ext cx="1914525" cy="668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3" name="Object 6"/>
          <p:cNvGraphicFramePr>
            <a:graphicFrameLocks noChangeAspect="1"/>
          </p:cNvGraphicFramePr>
          <p:nvPr/>
        </p:nvGraphicFramePr>
        <p:xfrm>
          <a:off x="2851150" y="3794125"/>
          <a:ext cx="1611313" cy="930275"/>
        </p:xfrm>
        <a:graphic>
          <a:graphicData uri="http://schemas.openxmlformats.org/presentationml/2006/ole">
            <mc:AlternateContent xmlns:mc="http://schemas.openxmlformats.org/markup-compatibility/2006">
              <mc:Choice xmlns:v="urn:schemas-microsoft-com:vml" Requires="v">
                <p:oleObj spid="_x0000_s352487" name="Equation" r:id="rId13" imgW="609600" imgH="482600" progId="Equation.DSMT4">
                  <p:embed/>
                </p:oleObj>
              </mc:Choice>
              <mc:Fallback>
                <p:oleObj name="Equation" r:id="rId13" imgW="609600" imgH="482600" progId="Equation.DSMT4">
                  <p:embed/>
                  <p:pic>
                    <p:nvPicPr>
                      <p:cNvPr id="349203"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1150" y="3794125"/>
                        <a:ext cx="1611313" cy="9302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4" name="Object 7"/>
          <p:cNvGraphicFramePr>
            <a:graphicFrameLocks noChangeAspect="1"/>
          </p:cNvGraphicFramePr>
          <p:nvPr/>
        </p:nvGraphicFramePr>
        <p:xfrm>
          <a:off x="4530725" y="3856038"/>
          <a:ext cx="1243013" cy="808037"/>
        </p:xfrm>
        <a:graphic>
          <a:graphicData uri="http://schemas.openxmlformats.org/presentationml/2006/ole">
            <mc:AlternateContent xmlns:mc="http://schemas.openxmlformats.org/markup-compatibility/2006">
              <mc:Choice xmlns:v="urn:schemas-microsoft-com:vml" Requires="v">
                <p:oleObj spid="_x0000_s352488" name="Equation" r:id="rId15" imgW="469900" imgH="419100" progId="Equation.DSMT4">
                  <p:embed/>
                </p:oleObj>
              </mc:Choice>
              <mc:Fallback>
                <p:oleObj name="Equation" r:id="rId15" imgW="469900" imgH="419100" progId="Equation.DSMT4">
                  <p:embed/>
                  <p:pic>
                    <p:nvPicPr>
                      <p:cNvPr id="349204"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0725" y="3856038"/>
                        <a:ext cx="1243013" cy="8080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5" name="Object 8"/>
          <p:cNvGraphicFramePr>
            <a:graphicFrameLocks noChangeAspect="1"/>
          </p:cNvGraphicFramePr>
          <p:nvPr/>
        </p:nvGraphicFramePr>
        <p:xfrm>
          <a:off x="5370513" y="5080000"/>
          <a:ext cx="1654175" cy="863600"/>
        </p:xfrm>
        <a:graphic>
          <a:graphicData uri="http://schemas.openxmlformats.org/presentationml/2006/ole">
            <mc:AlternateContent xmlns:mc="http://schemas.openxmlformats.org/markup-compatibility/2006">
              <mc:Choice xmlns:v="urn:schemas-microsoft-com:vml" Requires="v">
                <p:oleObj spid="_x0000_s352489" name="Equation" r:id="rId17" imgW="774700" imgH="419100" progId="Equation.DSMT4">
                  <p:embed/>
                </p:oleObj>
              </mc:Choice>
              <mc:Fallback>
                <p:oleObj name="Equation" r:id="rId17" imgW="774700" imgH="419100" progId="Equation.DSMT4">
                  <p:embed/>
                  <p:pic>
                    <p:nvPicPr>
                      <p:cNvPr id="349205"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70513" y="5080000"/>
                        <a:ext cx="1654175" cy="863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6" name="Object 9"/>
          <p:cNvGraphicFramePr>
            <a:graphicFrameLocks noChangeAspect="1"/>
          </p:cNvGraphicFramePr>
          <p:nvPr/>
        </p:nvGraphicFramePr>
        <p:xfrm>
          <a:off x="6999288" y="5203825"/>
          <a:ext cx="1736725" cy="654050"/>
        </p:xfrm>
        <a:graphic>
          <a:graphicData uri="http://schemas.openxmlformats.org/presentationml/2006/ole">
            <mc:AlternateContent xmlns:mc="http://schemas.openxmlformats.org/markup-compatibility/2006">
              <mc:Choice xmlns:v="urn:schemas-microsoft-com:vml" Requires="v">
                <p:oleObj spid="_x0000_s352490" name="Equation" r:id="rId19" imgW="812800" imgH="317500" progId="Equation.DSMT4">
                  <p:embed/>
                </p:oleObj>
              </mc:Choice>
              <mc:Fallback>
                <p:oleObj name="Equation" r:id="rId19" imgW="812800" imgH="317500" progId="Equation.DSMT4">
                  <p:embed/>
                  <p:pic>
                    <p:nvPicPr>
                      <p:cNvPr id="349206"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99288" y="5203825"/>
                        <a:ext cx="1736725" cy="654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7" name="Object 10"/>
          <p:cNvGraphicFramePr>
            <a:graphicFrameLocks noChangeAspect="1"/>
          </p:cNvGraphicFramePr>
          <p:nvPr/>
        </p:nvGraphicFramePr>
        <p:xfrm>
          <a:off x="4419600" y="2300288"/>
          <a:ext cx="479425" cy="382587"/>
        </p:xfrm>
        <a:graphic>
          <a:graphicData uri="http://schemas.openxmlformats.org/presentationml/2006/ole">
            <mc:AlternateContent xmlns:mc="http://schemas.openxmlformats.org/markup-compatibility/2006">
              <mc:Choice xmlns:v="urn:schemas-microsoft-com:vml" Requires="v">
                <p:oleObj spid="_x0000_s352491" name="Equation" r:id="rId21" imgW="241200" imgH="177480" progId="Equation.3">
                  <p:embed/>
                </p:oleObj>
              </mc:Choice>
              <mc:Fallback>
                <p:oleObj name="Equation" r:id="rId21" imgW="241200" imgH="177480" progId="Equation.3">
                  <p:embed/>
                  <p:pic>
                    <p:nvPicPr>
                      <p:cNvPr id="349207"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2300288"/>
                        <a:ext cx="479425" cy="382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8" name="Object 11"/>
          <p:cNvGraphicFramePr>
            <a:graphicFrameLocks noChangeAspect="1"/>
          </p:cNvGraphicFramePr>
          <p:nvPr/>
        </p:nvGraphicFramePr>
        <p:xfrm>
          <a:off x="4957763" y="2163763"/>
          <a:ext cx="681037" cy="657225"/>
        </p:xfrm>
        <a:graphic>
          <a:graphicData uri="http://schemas.openxmlformats.org/presentationml/2006/ole">
            <mc:AlternateContent xmlns:mc="http://schemas.openxmlformats.org/markup-compatibility/2006">
              <mc:Choice xmlns:v="urn:schemas-microsoft-com:vml" Requires="v">
                <p:oleObj spid="_x0000_s352492" name="Equation" r:id="rId23" imgW="342900" imgH="304800" progId="Equation.DSMT4">
                  <p:embed/>
                </p:oleObj>
              </mc:Choice>
              <mc:Fallback>
                <p:oleObj name="Equation" r:id="rId23" imgW="342900" imgH="304800" progId="Equation.DSMT4">
                  <p:embed/>
                  <p:pic>
                    <p:nvPicPr>
                      <p:cNvPr id="349208"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57763" y="2163763"/>
                        <a:ext cx="681037" cy="6572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90418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87"/>
                                        </p:tgtEl>
                                        <p:attrNameLst>
                                          <p:attrName>style.visibility</p:attrName>
                                        </p:attrNameLst>
                                      </p:cBhvr>
                                      <p:to>
                                        <p:strVal val="visible"/>
                                      </p:to>
                                    </p:set>
                                    <p:animEffect transition="in" filter="wipe(left)">
                                      <p:cBhvr>
                                        <p:cTn id="7" dur="500"/>
                                        <p:tgtEl>
                                          <p:spTgt spid="349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49190"/>
                                        </p:tgtEl>
                                        <p:attrNameLst>
                                          <p:attrName>style.visibility</p:attrName>
                                        </p:attrNameLst>
                                      </p:cBhvr>
                                      <p:to>
                                        <p:strVal val="visible"/>
                                      </p:to>
                                    </p:set>
                                    <p:animEffect transition="in" filter="wipe(left)">
                                      <p:cBhvr>
                                        <p:cTn id="12" dur="500"/>
                                        <p:tgtEl>
                                          <p:spTgt spid="349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49191"/>
                                        </p:tgtEl>
                                        <p:attrNameLst>
                                          <p:attrName>style.visibility</p:attrName>
                                        </p:attrNameLst>
                                      </p:cBhvr>
                                      <p:to>
                                        <p:strVal val="visible"/>
                                      </p:to>
                                    </p:set>
                                    <p:animEffect transition="in" filter="wipe(left)">
                                      <p:cBhvr>
                                        <p:cTn id="17" dur="500"/>
                                        <p:tgtEl>
                                          <p:spTgt spid="3491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9189">
                                            <p:txEl>
                                              <p:pRg st="0" end="0"/>
                                            </p:txEl>
                                          </p:spTgt>
                                        </p:tgtEl>
                                        <p:attrNameLst>
                                          <p:attrName>style.visibility</p:attrName>
                                        </p:attrNameLst>
                                      </p:cBhvr>
                                      <p:to>
                                        <p:strVal val="visible"/>
                                      </p:to>
                                    </p:set>
                                    <p:animEffect transition="in" filter="wipe(left)">
                                      <p:cBhvr>
                                        <p:cTn id="32" dur="500"/>
                                        <p:tgtEl>
                                          <p:spTgt spid="34918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49188"/>
                                        </p:tgtEl>
                                        <p:attrNameLst>
                                          <p:attrName>style.visibility</p:attrName>
                                        </p:attrNameLst>
                                      </p:cBhvr>
                                      <p:to>
                                        <p:strVal val="visible"/>
                                      </p:to>
                                    </p:set>
                                    <p:animEffect transition="in" filter="wipe(left)">
                                      <p:cBhvr>
                                        <p:cTn id="37" dur="500"/>
                                        <p:tgtEl>
                                          <p:spTgt spid="3491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49207"/>
                                        </p:tgtEl>
                                        <p:attrNameLst>
                                          <p:attrName>style.visibility</p:attrName>
                                        </p:attrNameLst>
                                      </p:cBhvr>
                                      <p:to>
                                        <p:strVal val="visible"/>
                                      </p:to>
                                    </p:set>
                                    <p:animEffect transition="in" filter="wipe(left)">
                                      <p:cBhvr>
                                        <p:cTn id="42" dur="500"/>
                                        <p:tgtEl>
                                          <p:spTgt spid="3492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49208"/>
                                        </p:tgtEl>
                                        <p:attrNameLst>
                                          <p:attrName>style.visibility</p:attrName>
                                        </p:attrNameLst>
                                      </p:cBhvr>
                                      <p:to>
                                        <p:strVal val="visible"/>
                                      </p:to>
                                    </p:set>
                                    <p:animEffect transition="in" filter="wipe(left)">
                                      <p:cBhvr>
                                        <p:cTn id="47" dur="500"/>
                                        <p:tgtEl>
                                          <p:spTgt spid="3492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49202"/>
                                        </p:tgtEl>
                                        <p:attrNameLst>
                                          <p:attrName>style.visibility</p:attrName>
                                        </p:attrNameLst>
                                      </p:cBhvr>
                                      <p:to>
                                        <p:strVal val="visible"/>
                                      </p:to>
                                    </p:set>
                                    <p:animEffect transition="in" filter="wipe(left)">
                                      <p:cBhvr>
                                        <p:cTn id="52" dur="500"/>
                                        <p:tgtEl>
                                          <p:spTgt spid="3492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49198">
                                            <p:txEl>
                                              <p:pRg st="0" end="0"/>
                                            </p:txEl>
                                          </p:spTgt>
                                        </p:tgtEl>
                                        <p:attrNameLst>
                                          <p:attrName>style.visibility</p:attrName>
                                        </p:attrNameLst>
                                      </p:cBhvr>
                                      <p:to>
                                        <p:strVal val="visible"/>
                                      </p:to>
                                    </p:set>
                                    <p:animEffect transition="in" filter="wipe(left)">
                                      <p:cBhvr>
                                        <p:cTn id="57" dur="500"/>
                                        <p:tgtEl>
                                          <p:spTgt spid="349198">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49199"/>
                                        </p:tgtEl>
                                        <p:attrNameLst>
                                          <p:attrName>style.visibility</p:attrName>
                                        </p:attrNameLst>
                                      </p:cBhvr>
                                      <p:to>
                                        <p:strVal val="visible"/>
                                      </p:to>
                                    </p:set>
                                    <p:animEffect transition="in" filter="wipe(left)">
                                      <p:cBhvr>
                                        <p:cTn id="62" dur="500"/>
                                        <p:tgtEl>
                                          <p:spTgt spid="34919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49203"/>
                                        </p:tgtEl>
                                        <p:attrNameLst>
                                          <p:attrName>style.visibility</p:attrName>
                                        </p:attrNameLst>
                                      </p:cBhvr>
                                      <p:to>
                                        <p:strVal val="visible"/>
                                      </p:to>
                                    </p:set>
                                    <p:animEffect transition="in" filter="wipe(left)">
                                      <p:cBhvr>
                                        <p:cTn id="67" dur="500"/>
                                        <p:tgtEl>
                                          <p:spTgt spid="34920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49204"/>
                                        </p:tgtEl>
                                        <p:attrNameLst>
                                          <p:attrName>style.visibility</p:attrName>
                                        </p:attrNameLst>
                                      </p:cBhvr>
                                      <p:to>
                                        <p:strVal val="visible"/>
                                      </p:to>
                                    </p:set>
                                    <p:animEffect transition="in" filter="wipe(left)">
                                      <p:cBhvr>
                                        <p:cTn id="72" dur="500"/>
                                        <p:tgtEl>
                                          <p:spTgt spid="34920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49200">
                                            <p:txEl>
                                              <p:pRg st="0" end="0"/>
                                            </p:txEl>
                                          </p:spTgt>
                                        </p:tgtEl>
                                        <p:attrNameLst>
                                          <p:attrName>style.visibility</p:attrName>
                                        </p:attrNameLst>
                                      </p:cBhvr>
                                      <p:to>
                                        <p:strVal val="visible"/>
                                      </p:to>
                                    </p:set>
                                    <p:animEffect transition="in" filter="wipe(left)">
                                      <p:cBhvr>
                                        <p:cTn id="77" dur="500"/>
                                        <p:tgtEl>
                                          <p:spTgt spid="349200">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49201"/>
                                        </p:tgtEl>
                                        <p:attrNameLst>
                                          <p:attrName>style.visibility</p:attrName>
                                        </p:attrNameLst>
                                      </p:cBhvr>
                                      <p:to>
                                        <p:strVal val="visible"/>
                                      </p:to>
                                    </p:set>
                                    <p:animEffect transition="in" filter="wipe(left)">
                                      <p:cBhvr>
                                        <p:cTn id="82" dur="500"/>
                                        <p:tgtEl>
                                          <p:spTgt spid="3492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49205"/>
                                        </p:tgtEl>
                                        <p:attrNameLst>
                                          <p:attrName>style.visibility</p:attrName>
                                        </p:attrNameLst>
                                      </p:cBhvr>
                                      <p:to>
                                        <p:strVal val="visible"/>
                                      </p:to>
                                    </p:set>
                                    <p:animEffect transition="in" filter="wipe(left)">
                                      <p:cBhvr>
                                        <p:cTn id="87" dur="500"/>
                                        <p:tgtEl>
                                          <p:spTgt spid="34920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49206"/>
                                        </p:tgtEl>
                                        <p:attrNameLst>
                                          <p:attrName>style.visibility</p:attrName>
                                        </p:attrNameLst>
                                      </p:cBhvr>
                                      <p:to>
                                        <p:strVal val="visible"/>
                                      </p:to>
                                    </p:set>
                                    <p:animEffect transition="in" filter="wipe(left)">
                                      <p:cBhvr>
                                        <p:cTn id="92" dur="500"/>
                                        <p:tgtEl>
                                          <p:spTgt spid="34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animBg="1" autoUpdateAnimBg="0"/>
      <p:bldP spid="349189" grpId="0" build="p" autoUpdateAnimBg="0"/>
      <p:bldP spid="349198" grpId="0" build="p" autoUpdateAnimBg="0"/>
      <p:bldP spid="34920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endParaRPr lang="en-US" altLang="ko-KR" sz="1400">
              <a:solidFill>
                <a:srgbClr val="FF0066"/>
              </a:solidFill>
              <a:latin typeface="Arial Narrow" charset="0"/>
              <a:cs typeface="Gulim" charset="0"/>
            </a:endParaRPr>
          </a:p>
        </p:txBody>
      </p:sp>
      <p:sp>
        <p:nvSpPr>
          <p:cNvPr id="30723"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0724"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3236DD-86E0-1248-BDB0-4229B71FD505}"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6019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There are many situations when the force on an object is not constant and in fact quite complicated!!</a:t>
            </a:r>
          </a:p>
        </p:txBody>
      </p:sp>
      <p:sp>
        <p:nvSpPr>
          <p:cNvPr id="3072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ＭＳ Ｐゴシック"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6264" name="Rectangle 8"/>
          <p:cNvSpPr>
            <a:spLocks noChangeArrowheads="1"/>
          </p:cNvSpPr>
          <p:nvPr/>
        </p:nvSpPr>
        <p:spPr bwMode="auto">
          <a:xfrm>
            <a:off x="228600" y="2514600"/>
            <a:ext cx="2590800" cy="1981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36265" name="Rectangle 9"/>
          <p:cNvSpPr>
            <a:spLocks noChangeArrowheads="1"/>
          </p:cNvSpPr>
          <p:nvPr/>
        </p:nvSpPr>
        <p:spPr bwMode="auto">
          <a:xfrm>
            <a:off x="228600" y="4648200"/>
            <a:ext cx="2590800" cy="1981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416756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36263"/>
                                        </p:tgtEl>
                                        <p:attrNameLst>
                                          <p:attrName>style.visibility</p:attrName>
                                        </p:attrNameLst>
                                      </p:cBhvr>
                                      <p:to>
                                        <p:strVal val="visible"/>
                                      </p:to>
                                    </p:set>
                                    <p:anim calcmode="lin" valueType="num">
                                      <p:cBhvr>
                                        <p:cTn id="7" dur="500" fill="hold"/>
                                        <p:tgtEl>
                                          <p:spTgt spid="736263"/>
                                        </p:tgtEl>
                                        <p:attrNameLst>
                                          <p:attrName>ppt_w</p:attrName>
                                        </p:attrNameLst>
                                      </p:cBhvr>
                                      <p:tavLst>
                                        <p:tav tm="0">
                                          <p:val>
                                            <p:fltVal val="0"/>
                                          </p:val>
                                        </p:tav>
                                        <p:tav tm="100000">
                                          <p:val>
                                            <p:strVal val="#ppt_w"/>
                                          </p:val>
                                        </p:tav>
                                      </p:tavLst>
                                    </p:anim>
                                    <p:anim calcmode="lin" valueType="num">
                                      <p:cBhvr>
                                        <p:cTn id="8" dur="500" fill="hold"/>
                                        <p:tgtEl>
                                          <p:spTgt spid="736263"/>
                                        </p:tgtEl>
                                        <p:attrNameLst>
                                          <p:attrName>ppt_h</p:attrName>
                                        </p:attrNameLst>
                                      </p:cBhvr>
                                      <p:tavLst>
                                        <p:tav tm="0">
                                          <p:val>
                                            <p:fltVal val="0"/>
                                          </p:val>
                                        </p:tav>
                                        <p:tav tm="100000">
                                          <p:val>
                                            <p:strVal val="#ppt_h"/>
                                          </p:val>
                                        </p:tav>
                                      </p:tavLst>
                                    </p:anim>
                                    <p:animEffect transition="in" filter="fade">
                                      <p:cBhvr>
                                        <p:cTn id="9" dur="500"/>
                                        <p:tgtEl>
                                          <p:spTgt spid="736263"/>
                                        </p:tgtEl>
                                      </p:cBhvr>
                                    </p:animEffect>
                                  </p:childTnLst>
                                </p:cTn>
                              </p:par>
                            </p:childTnLst>
                          </p:cTn>
                        </p:par>
                        <p:par>
                          <p:cTn id="10" fill="hold" nodeType="afterGroup">
                            <p:stCondLst>
                              <p:cond delay="500"/>
                            </p:stCondLst>
                            <p:childTnLst>
                              <p:par>
                                <p:cTn id="11" presetID="5" presetClass="exit" presetSubtype="10" fill="hold" grpId="0" nodeType="afterEffect">
                                  <p:stCondLst>
                                    <p:cond delay="0"/>
                                  </p:stCondLst>
                                  <p:childTnLst>
                                    <p:animEffect transition="out" filter="checkerboard(across)">
                                      <p:cBhvr>
                                        <p:cTn id="12" dur="500"/>
                                        <p:tgtEl>
                                          <p:spTgt spid="736264"/>
                                        </p:tgtEl>
                                      </p:cBhvr>
                                    </p:animEffect>
                                    <p:set>
                                      <p:cBhvr>
                                        <p:cTn id="13" dur="1" fill="hold">
                                          <p:stCondLst>
                                            <p:cond delay="499"/>
                                          </p:stCondLst>
                                        </p:cTn>
                                        <p:tgtEl>
                                          <p:spTgt spid="736264"/>
                                        </p:tgtEl>
                                        <p:attrNameLst>
                                          <p:attrName>style.visibility</p:attrName>
                                        </p:attrNameLst>
                                      </p:cBhvr>
                                      <p:to>
                                        <p:strVal val="hidden"/>
                                      </p:to>
                                    </p:set>
                                  </p:childTnLst>
                                </p:cTn>
                              </p:par>
                            </p:childTnLst>
                          </p:cTn>
                        </p:par>
                        <p:par>
                          <p:cTn id="14" fill="hold" nodeType="afterGroup">
                            <p:stCondLst>
                              <p:cond delay="1000"/>
                            </p:stCondLst>
                            <p:childTnLst>
                              <p:par>
                                <p:cTn id="15" presetID="5" presetClass="exit" presetSubtype="10" fill="hold" grpId="0" nodeType="afterEffect">
                                  <p:stCondLst>
                                    <p:cond delay="0"/>
                                  </p:stCondLst>
                                  <p:childTnLst>
                                    <p:animEffect transition="out" filter="checkerboard(across)">
                                      <p:cBhvr>
                                        <p:cTn id="16" dur="500"/>
                                        <p:tgtEl>
                                          <p:spTgt spid="736265"/>
                                        </p:tgtEl>
                                      </p:cBhvr>
                                    </p:animEffect>
                                    <p:set>
                                      <p:cBhvr>
                                        <p:cTn id="17" dur="1" fill="hold">
                                          <p:stCondLst>
                                            <p:cond delay="499"/>
                                          </p:stCondLst>
                                        </p:cTn>
                                        <p:tgtEl>
                                          <p:spTgt spid="73626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736259"/>
                                        </p:tgtEl>
                                        <p:attrNameLst>
                                          <p:attrName>style.visibility</p:attrName>
                                        </p:attrNameLst>
                                      </p:cBhvr>
                                      <p:to>
                                        <p:strVal val="visible"/>
                                      </p:to>
                                    </p:set>
                                    <p:anim calcmode="lin" valueType="num">
                                      <p:cBhvr>
                                        <p:cTn id="22" dur="500" fill="hold"/>
                                        <p:tgtEl>
                                          <p:spTgt spid="736259"/>
                                        </p:tgtEl>
                                        <p:attrNameLst>
                                          <p:attrName>ppt_w</p:attrName>
                                        </p:attrNameLst>
                                      </p:cBhvr>
                                      <p:tavLst>
                                        <p:tav tm="0">
                                          <p:val>
                                            <p:fltVal val="0"/>
                                          </p:val>
                                        </p:tav>
                                        <p:tav tm="100000">
                                          <p:val>
                                            <p:strVal val="#ppt_w"/>
                                          </p:val>
                                        </p:tav>
                                      </p:tavLst>
                                    </p:anim>
                                    <p:anim calcmode="lin" valueType="num">
                                      <p:cBhvr>
                                        <p:cTn id="23" dur="500" fill="hold"/>
                                        <p:tgtEl>
                                          <p:spTgt spid="736259"/>
                                        </p:tgtEl>
                                        <p:attrNameLst>
                                          <p:attrName>ppt_h</p:attrName>
                                        </p:attrNameLst>
                                      </p:cBhvr>
                                      <p:tavLst>
                                        <p:tav tm="0">
                                          <p:val>
                                            <p:fltVal val="0"/>
                                          </p:val>
                                        </p:tav>
                                        <p:tav tm="100000">
                                          <p:val>
                                            <p:strVal val="#ppt_h"/>
                                          </p:val>
                                        </p:tav>
                                      </p:tavLst>
                                    </p:anim>
                                    <p:animEffect transition="in" filter="fade">
                                      <p:cBhvr>
                                        <p:cTn id="24" dur="500"/>
                                        <p:tgtEl>
                                          <p:spTgt spid="7362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736260"/>
                                        </p:tgtEl>
                                        <p:attrNameLst>
                                          <p:attrName>style.visibility</p:attrName>
                                        </p:attrNameLst>
                                      </p:cBhvr>
                                      <p:to>
                                        <p:strVal val="visible"/>
                                      </p:to>
                                    </p:set>
                                    <p:animEffect transition="in" filter="wipe(left)">
                                      <p:cBhvr>
                                        <p:cTn id="29" dur="500"/>
                                        <p:tgtEl>
                                          <p:spTgt spid="73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0" grpId="0"/>
      <p:bldP spid="736264" grpId="0" animBg="1"/>
      <p:bldP spid="736265"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57354</TotalTime>
  <Words>1486</Words>
  <Application>Microsoft Macintosh PowerPoint</Application>
  <PresentationFormat>On-screen Show (4:3)</PresentationFormat>
  <Paragraphs>133</Paragraphs>
  <Slides>14</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Lucida Grande</vt:lpstr>
      <vt:lpstr>Monotype Corsiva</vt:lpstr>
      <vt:lpstr>Times New Roman</vt:lpstr>
      <vt:lpstr>phys1443-spring02</vt:lpstr>
      <vt:lpstr>Equation</vt:lpstr>
      <vt:lpstr>PHYS 1443 – Section 003 Lecture #16</vt:lpstr>
      <vt:lpstr>Announcements</vt:lpstr>
      <vt:lpstr>Special Project #6: Electric Power Usage</vt:lpstr>
      <vt:lpstr>PowerPoint Presentation</vt:lpstr>
      <vt:lpstr>More on Conservation of Linear Momentum in a Two Body System</vt:lpstr>
      <vt:lpstr>Linear Momentum Conservation</vt:lpstr>
      <vt:lpstr>Example: Rifle Recoil</vt:lpstr>
      <vt:lpstr>Example for Linear Momentum Conservation</vt:lpstr>
      <vt:lpstr>Impulse</vt:lpstr>
      <vt:lpstr>Ball Hit by a Bat</vt:lpstr>
      <vt:lpstr>Impulse and Linear Momentum </vt:lpstr>
      <vt:lpstr>Example for Impulse</vt:lpstr>
      <vt:lpstr>Another Example for Impulse</vt:lpstr>
      <vt:lpstr>Example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1305</cp:revision>
  <dcterms:created xsi:type="dcterms:W3CDTF">2012-01-19T04:21:20Z</dcterms:created>
  <dcterms:modified xsi:type="dcterms:W3CDTF">2021-04-07T21:02:32Z</dcterms:modified>
</cp:coreProperties>
</file>