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1" r:id="rId2"/>
    <p:sldId id="335" r:id="rId3"/>
    <p:sldId id="715" r:id="rId4"/>
    <p:sldId id="757" r:id="rId5"/>
    <p:sldId id="703" r:id="rId6"/>
    <p:sldId id="704" r:id="rId7"/>
    <p:sldId id="705" r:id="rId8"/>
    <p:sldId id="706" r:id="rId9"/>
    <p:sldId id="707" r:id="rId10"/>
    <p:sldId id="708" r:id="rId11"/>
    <p:sldId id="709" r:id="rId12"/>
    <p:sldId id="710" r:id="rId13"/>
    <p:sldId id="711" r:id="rId14"/>
    <p:sldId id="712" r:id="rId15"/>
    <p:sldId id="713" r:id="rId16"/>
    <p:sldId id="714" r:id="rId17"/>
    <p:sldId id="737" r:id="rId18"/>
    <p:sldId id="738" r:id="rId19"/>
    <p:sldId id="758" r:id="rId20"/>
    <p:sldId id="716" r:id="rId21"/>
    <p:sldId id="719" r:id="rId22"/>
    <p:sldId id="720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32"/>
    <p:restoredTop sz="94660"/>
  </p:normalViewPr>
  <p:slideViewPr>
    <p:cSldViewPr>
      <p:cViewPr varScale="1">
        <p:scale>
          <a:sx n="122" d="100"/>
          <a:sy n="122" d="100"/>
        </p:scale>
        <p:origin x="208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w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w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7.wmf"/><Relationship Id="rId3" Type="http://schemas.openxmlformats.org/officeDocument/2006/relationships/image" Target="../media/image107.emf"/><Relationship Id="rId7" Type="http://schemas.openxmlformats.org/officeDocument/2006/relationships/image" Target="../media/image111.wmf"/><Relationship Id="rId12" Type="http://schemas.openxmlformats.org/officeDocument/2006/relationships/image" Target="../media/image116.wmf"/><Relationship Id="rId2" Type="http://schemas.openxmlformats.org/officeDocument/2006/relationships/image" Target="../media/image106.wmf"/><Relationship Id="rId16" Type="http://schemas.openxmlformats.org/officeDocument/2006/relationships/image" Target="../media/image120.emf"/><Relationship Id="rId1" Type="http://schemas.openxmlformats.org/officeDocument/2006/relationships/image" Target="../media/image97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109.emf"/><Relationship Id="rId15" Type="http://schemas.openxmlformats.org/officeDocument/2006/relationships/image" Target="../media/image119.e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Relationship Id="rId14" Type="http://schemas.openxmlformats.org/officeDocument/2006/relationships/image" Target="../media/image1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10" Type="http://schemas.openxmlformats.org/officeDocument/2006/relationships/image" Target="../media/image137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image" Target="../media/image149.wmf"/><Relationship Id="rId3" Type="http://schemas.openxmlformats.org/officeDocument/2006/relationships/image" Target="../media/image107.emf"/><Relationship Id="rId7" Type="http://schemas.openxmlformats.org/officeDocument/2006/relationships/image" Target="../media/image143.wmf"/><Relationship Id="rId12" Type="http://schemas.openxmlformats.org/officeDocument/2006/relationships/image" Target="../media/image148.wmf"/><Relationship Id="rId2" Type="http://schemas.openxmlformats.org/officeDocument/2006/relationships/image" Target="../media/image140.wmf"/><Relationship Id="rId16" Type="http://schemas.openxmlformats.org/officeDocument/2006/relationships/image" Target="../media/image152.wmf"/><Relationship Id="rId1" Type="http://schemas.openxmlformats.org/officeDocument/2006/relationships/image" Target="../media/image139.wmf"/><Relationship Id="rId6" Type="http://schemas.openxmlformats.org/officeDocument/2006/relationships/image" Target="../media/image142.emf"/><Relationship Id="rId11" Type="http://schemas.openxmlformats.org/officeDocument/2006/relationships/image" Target="../media/image147.wmf"/><Relationship Id="rId5" Type="http://schemas.openxmlformats.org/officeDocument/2006/relationships/image" Target="../media/image106.wmf"/><Relationship Id="rId15" Type="http://schemas.openxmlformats.org/officeDocument/2006/relationships/image" Target="../media/image151.wmf"/><Relationship Id="rId10" Type="http://schemas.openxmlformats.org/officeDocument/2006/relationships/image" Target="../media/image146.emf"/><Relationship Id="rId4" Type="http://schemas.openxmlformats.org/officeDocument/2006/relationships/image" Target="../media/image141.wmf"/><Relationship Id="rId9" Type="http://schemas.openxmlformats.org/officeDocument/2006/relationships/image" Target="../media/image145.emf"/><Relationship Id="rId14" Type="http://schemas.openxmlformats.org/officeDocument/2006/relationships/image" Target="../media/image15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4.wmf"/><Relationship Id="rId18" Type="http://schemas.openxmlformats.org/officeDocument/2006/relationships/image" Target="../media/image169.wmf"/><Relationship Id="rId3" Type="http://schemas.openxmlformats.org/officeDocument/2006/relationships/image" Target="../media/image154.wmf"/><Relationship Id="rId7" Type="http://schemas.openxmlformats.org/officeDocument/2006/relationships/image" Target="../media/image158.emf"/><Relationship Id="rId12" Type="http://schemas.openxmlformats.org/officeDocument/2006/relationships/image" Target="../media/image163.wmf"/><Relationship Id="rId17" Type="http://schemas.openxmlformats.org/officeDocument/2006/relationships/image" Target="../media/image168.wmf"/><Relationship Id="rId2" Type="http://schemas.openxmlformats.org/officeDocument/2006/relationships/image" Target="../media/image106.wmf"/><Relationship Id="rId16" Type="http://schemas.openxmlformats.org/officeDocument/2006/relationships/image" Target="../media/image167.wmf"/><Relationship Id="rId20" Type="http://schemas.openxmlformats.org/officeDocument/2006/relationships/image" Target="../media/image171.wmf"/><Relationship Id="rId1" Type="http://schemas.openxmlformats.org/officeDocument/2006/relationships/image" Target="../media/image153.wmf"/><Relationship Id="rId6" Type="http://schemas.openxmlformats.org/officeDocument/2006/relationships/image" Target="../media/image157.wmf"/><Relationship Id="rId11" Type="http://schemas.openxmlformats.org/officeDocument/2006/relationships/image" Target="../media/image162.wmf"/><Relationship Id="rId5" Type="http://schemas.openxmlformats.org/officeDocument/2006/relationships/image" Target="../media/image156.wmf"/><Relationship Id="rId15" Type="http://schemas.openxmlformats.org/officeDocument/2006/relationships/image" Target="../media/image166.wmf"/><Relationship Id="rId10" Type="http://schemas.openxmlformats.org/officeDocument/2006/relationships/image" Target="../media/image161.wmf"/><Relationship Id="rId19" Type="http://schemas.openxmlformats.org/officeDocument/2006/relationships/image" Target="../media/image170.wmf"/><Relationship Id="rId4" Type="http://schemas.openxmlformats.org/officeDocument/2006/relationships/image" Target="../media/image155.wmf"/><Relationship Id="rId9" Type="http://schemas.openxmlformats.org/officeDocument/2006/relationships/image" Target="../media/image160.wmf"/><Relationship Id="rId14" Type="http://schemas.openxmlformats.org/officeDocument/2006/relationships/image" Target="../media/image16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13" Type="http://schemas.openxmlformats.org/officeDocument/2006/relationships/image" Target="../media/image188.emf"/><Relationship Id="rId18" Type="http://schemas.openxmlformats.org/officeDocument/2006/relationships/image" Target="../media/image193.emf"/><Relationship Id="rId3" Type="http://schemas.openxmlformats.org/officeDocument/2006/relationships/image" Target="../media/image178.emf"/><Relationship Id="rId21" Type="http://schemas.openxmlformats.org/officeDocument/2006/relationships/image" Target="../media/image196.emf"/><Relationship Id="rId7" Type="http://schemas.openxmlformats.org/officeDocument/2006/relationships/image" Target="../media/image182.emf"/><Relationship Id="rId12" Type="http://schemas.openxmlformats.org/officeDocument/2006/relationships/image" Target="../media/image187.emf"/><Relationship Id="rId17" Type="http://schemas.openxmlformats.org/officeDocument/2006/relationships/image" Target="../media/image192.emf"/><Relationship Id="rId2" Type="http://schemas.openxmlformats.org/officeDocument/2006/relationships/image" Target="../media/image177.emf"/><Relationship Id="rId16" Type="http://schemas.openxmlformats.org/officeDocument/2006/relationships/image" Target="../media/image191.emf"/><Relationship Id="rId20" Type="http://schemas.openxmlformats.org/officeDocument/2006/relationships/image" Target="../media/image195.emf"/><Relationship Id="rId1" Type="http://schemas.openxmlformats.org/officeDocument/2006/relationships/image" Target="../media/image176.emf"/><Relationship Id="rId6" Type="http://schemas.openxmlformats.org/officeDocument/2006/relationships/image" Target="../media/image181.emf"/><Relationship Id="rId11" Type="http://schemas.openxmlformats.org/officeDocument/2006/relationships/image" Target="../media/image186.emf"/><Relationship Id="rId24" Type="http://schemas.openxmlformats.org/officeDocument/2006/relationships/image" Target="../media/image199.emf"/><Relationship Id="rId5" Type="http://schemas.openxmlformats.org/officeDocument/2006/relationships/image" Target="../media/image180.emf"/><Relationship Id="rId15" Type="http://schemas.openxmlformats.org/officeDocument/2006/relationships/image" Target="../media/image190.emf"/><Relationship Id="rId23" Type="http://schemas.openxmlformats.org/officeDocument/2006/relationships/image" Target="../media/image198.emf"/><Relationship Id="rId10" Type="http://schemas.openxmlformats.org/officeDocument/2006/relationships/image" Target="../media/image185.emf"/><Relationship Id="rId19" Type="http://schemas.openxmlformats.org/officeDocument/2006/relationships/image" Target="../media/image194.emf"/><Relationship Id="rId4" Type="http://schemas.openxmlformats.org/officeDocument/2006/relationships/image" Target="../media/image179.emf"/><Relationship Id="rId9" Type="http://schemas.openxmlformats.org/officeDocument/2006/relationships/image" Target="../media/image184.emf"/><Relationship Id="rId14" Type="http://schemas.openxmlformats.org/officeDocument/2006/relationships/image" Target="../media/image189.emf"/><Relationship Id="rId22" Type="http://schemas.openxmlformats.org/officeDocument/2006/relationships/image" Target="../media/image197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w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11" Type="http://schemas.openxmlformats.org/officeDocument/2006/relationships/image" Target="../media/image25.wmf"/><Relationship Id="rId5" Type="http://schemas.openxmlformats.org/officeDocument/2006/relationships/image" Target="../media/image19.emf"/><Relationship Id="rId10" Type="http://schemas.openxmlformats.org/officeDocument/2006/relationships/image" Target="../media/image24.wmf"/><Relationship Id="rId4" Type="http://schemas.openxmlformats.org/officeDocument/2006/relationships/image" Target="../media/image18.emf"/><Relationship Id="rId9" Type="http://schemas.openxmlformats.org/officeDocument/2006/relationships/image" Target="../media/image23.wmf"/><Relationship Id="rId14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w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w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e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17" Type="http://schemas.openxmlformats.org/officeDocument/2006/relationships/image" Target="../media/image81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1" Type="http://schemas.openxmlformats.org/officeDocument/2006/relationships/image" Target="../media/image65.e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emf"/><Relationship Id="rId10" Type="http://schemas.openxmlformats.org/officeDocument/2006/relationships/image" Target="../media/image74.e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e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e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BBC069-CF6E-D247-A851-BB60FE8EDFB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F54FCE-5980-104D-86D1-B93D1244A37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79B2D4-0D7C-AF47-883E-838AD0FBC899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74970F-760E-6C40-A98D-579682D9341A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7.emf"/><Relationship Id="rId26" Type="http://schemas.openxmlformats.org/officeDocument/2006/relationships/image" Target="../media/image61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20" Type="http://schemas.openxmlformats.org/officeDocument/2006/relationships/image" Target="../media/image58.emf"/><Relationship Id="rId29" Type="http://schemas.openxmlformats.org/officeDocument/2006/relationships/oleObject" Target="../embeddings/oleObject5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60.emf"/><Relationship Id="rId32" Type="http://schemas.openxmlformats.org/officeDocument/2006/relationships/image" Target="../media/image64.e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62.emf"/><Relationship Id="rId10" Type="http://schemas.openxmlformats.org/officeDocument/2006/relationships/image" Target="../media/image53.emf"/><Relationship Id="rId19" Type="http://schemas.openxmlformats.org/officeDocument/2006/relationships/oleObject" Target="../embeddings/oleObject53.bin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emf"/><Relationship Id="rId22" Type="http://schemas.openxmlformats.org/officeDocument/2006/relationships/image" Target="../media/image59.emf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63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69.bin"/><Relationship Id="rId34" Type="http://schemas.openxmlformats.org/officeDocument/2006/relationships/image" Target="../media/image80.wmf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1.bin"/><Relationship Id="rId3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w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75.wmf"/><Relationship Id="rId32" Type="http://schemas.openxmlformats.org/officeDocument/2006/relationships/image" Target="../media/image79.emf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28" Type="http://schemas.openxmlformats.org/officeDocument/2006/relationships/image" Target="../media/image77.wmf"/><Relationship Id="rId36" Type="http://schemas.openxmlformats.org/officeDocument/2006/relationships/image" Target="../media/image81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68.bin"/><Relationship Id="rId31" Type="http://schemas.openxmlformats.org/officeDocument/2006/relationships/oleObject" Target="../embeddings/oleObject74.bin"/><Relationship Id="rId4" Type="http://schemas.openxmlformats.org/officeDocument/2006/relationships/image" Target="../media/image65.e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0.wmf"/><Relationship Id="rId22" Type="http://schemas.openxmlformats.org/officeDocument/2006/relationships/image" Target="../media/image74.emf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78.wmf"/><Relationship Id="rId35" Type="http://schemas.openxmlformats.org/officeDocument/2006/relationships/oleObject" Target="../embeddings/oleObject76.bin"/><Relationship Id="rId8" Type="http://schemas.openxmlformats.org/officeDocument/2006/relationships/image" Target="../media/image6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77.bin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105.jpeg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104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96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12.wmf"/><Relationship Id="rId26" Type="http://schemas.openxmlformats.org/officeDocument/2006/relationships/image" Target="../media/image116.wmf"/><Relationship Id="rId3" Type="http://schemas.openxmlformats.org/officeDocument/2006/relationships/oleObject" Target="../embeddings/oleObject99.bin"/><Relationship Id="rId21" Type="http://schemas.openxmlformats.org/officeDocument/2006/relationships/oleObject" Target="../embeddings/oleObject108.bin"/><Relationship Id="rId34" Type="http://schemas.openxmlformats.org/officeDocument/2006/relationships/image" Target="../media/image120.emf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9.emf"/><Relationship Id="rId17" Type="http://schemas.openxmlformats.org/officeDocument/2006/relationships/oleObject" Target="../embeddings/oleObject106.bin"/><Relationship Id="rId25" Type="http://schemas.openxmlformats.org/officeDocument/2006/relationships/oleObject" Target="../embeddings/oleObject110.bin"/><Relationship Id="rId3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29" Type="http://schemas.openxmlformats.org/officeDocument/2006/relationships/oleObject" Target="../embeddings/oleObject11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115.wmf"/><Relationship Id="rId32" Type="http://schemas.openxmlformats.org/officeDocument/2006/relationships/image" Target="../media/image119.emf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28" Type="http://schemas.openxmlformats.org/officeDocument/2006/relationships/image" Target="../media/image117.wmf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07.bin"/><Relationship Id="rId31" Type="http://schemas.openxmlformats.org/officeDocument/2006/relationships/oleObject" Target="../embeddings/oleObject113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10.wmf"/><Relationship Id="rId22" Type="http://schemas.openxmlformats.org/officeDocument/2006/relationships/image" Target="../media/image114.wmf"/><Relationship Id="rId27" Type="http://schemas.openxmlformats.org/officeDocument/2006/relationships/oleObject" Target="../embeddings/oleObject111.bin"/><Relationship Id="rId30" Type="http://schemas.openxmlformats.org/officeDocument/2006/relationships/image" Target="../media/image118.emf"/><Relationship Id="rId8" Type="http://schemas.openxmlformats.org/officeDocument/2006/relationships/image" Target="../media/image10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1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23.wmf"/><Relationship Id="rId4" Type="http://schemas.openxmlformats.org/officeDocument/2006/relationships/image" Target="../media/image127.jpeg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134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29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2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3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4.bin"/><Relationship Id="rId24" Type="http://schemas.openxmlformats.org/officeDocument/2006/relationships/image" Target="../media/image137.wmf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23" Type="http://schemas.openxmlformats.org/officeDocument/2006/relationships/oleObject" Target="../embeddings/oleObject130.bin"/><Relationship Id="rId10" Type="http://schemas.openxmlformats.org/officeDocument/2006/relationships/image" Target="../media/image130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138.jpeg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2.wmf"/><Relationship Id="rId22" Type="http://schemas.openxmlformats.org/officeDocument/2006/relationships/image" Target="../media/image136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44.emf"/><Relationship Id="rId26" Type="http://schemas.openxmlformats.org/officeDocument/2006/relationships/image" Target="../media/image148.wmf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0.bin"/><Relationship Id="rId34" Type="http://schemas.openxmlformats.org/officeDocument/2006/relationships/image" Target="../media/image152.wmf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38.bin"/><Relationship Id="rId25" Type="http://schemas.openxmlformats.org/officeDocument/2006/relationships/oleObject" Target="../embeddings/oleObject142.bin"/><Relationship Id="rId33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3.wmf"/><Relationship Id="rId20" Type="http://schemas.openxmlformats.org/officeDocument/2006/relationships/image" Target="../media/image145.emf"/><Relationship Id="rId29" Type="http://schemas.openxmlformats.org/officeDocument/2006/relationships/oleObject" Target="../embeddings/oleObject144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147.wmf"/><Relationship Id="rId32" Type="http://schemas.openxmlformats.org/officeDocument/2006/relationships/image" Target="../media/image151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28" Type="http://schemas.openxmlformats.org/officeDocument/2006/relationships/image" Target="../media/image149.wmf"/><Relationship Id="rId10" Type="http://schemas.openxmlformats.org/officeDocument/2006/relationships/image" Target="../media/image141.wmf"/><Relationship Id="rId19" Type="http://schemas.openxmlformats.org/officeDocument/2006/relationships/oleObject" Target="../embeddings/oleObject139.bin"/><Relationship Id="rId31" Type="http://schemas.openxmlformats.org/officeDocument/2006/relationships/oleObject" Target="../embeddings/oleObject145.bin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42.emf"/><Relationship Id="rId22" Type="http://schemas.openxmlformats.org/officeDocument/2006/relationships/image" Target="../media/image146.emf"/><Relationship Id="rId27" Type="http://schemas.openxmlformats.org/officeDocument/2006/relationships/oleObject" Target="../embeddings/oleObject143.bin"/><Relationship Id="rId30" Type="http://schemas.openxmlformats.org/officeDocument/2006/relationships/image" Target="../media/image150.wmf"/><Relationship Id="rId8" Type="http://schemas.openxmlformats.org/officeDocument/2006/relationships/image" Target="../media/image10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wmf"/><Relationship Id="rId18" Type="http://schemas.openxmlformats.org/officeDocument/2006/relationships/oleObject" Target="../embeddings/oleObject155.bin"/><Relationship Id="rId26" Type="http://schemas.openxmlformats.org/officeDocument/2006/relationships/oleObject" Target="../embeddings/oleObject159.bin"/><Relationship Id="rId39" Type="http://schemas.openxmlformats.org/officeDocument/2006/relationships/image" Target="../media/image169.wmf"/><Relationship Id="rId21" Type="http://schemas.openxmlformats.org/officeDocument/2006/relationships/image" Target="../media/image160.wmf"/><Relationship Id="rId34" Type="http://schemas.openxmlformats.org/officeDocument/2006/relationships/oleObject" Target="../embeddings/oleObject163.bin"/><Relationship Id="rId42" Type="http://schemas.openxmlformats.org/officeDocument/2006/relationships/oleObject" Target="../embeddings/oleObject16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4.bin"/><Relationship Id="rId20" Type="http://schemas.openxmlformats.org/officeDocument/2006/relationships/oleObject" Target="../embeddings/oleObject156.bin"/><Relationship Id="rId29" Type="http://schemas.openxmlformats.org/officeDocument/2006/relationships/image" Target="../media/image164.wmf"/><Relationship Id="rId41" Type="http://schemas.openxmlformats.org/officeDocument/2006/relationships/image" Target="../media/image17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6.wmf"/><Relationship Id="rId11" Type="http://schemas.openxmlformats.org/officeDocument/2006/relationships/image" Target="../media/image155.wmf"/><Relationship Id="rId24" Type="http://schemas.openxmlformats.org/officeDocument/2006/relationships/oleObject" Target="../embeddings/oleObject158.bin"/><Relationship Id="rId32" Type="http://schemas.openxmlformats.org/officeDocument/2006/relationships/oleObject" Target="../embeddings/oleObject162.bin"/><Relationship Id="rId37" Type="http://schemas.openxmlformats.org/officeDocument/2006/relationships/image" Target="../media/image168.wmf"/><Relationship Id="rId40" Type="http://schemas.openxmlformats.org/officeDocument/2006/relationships/oleObject" Target="../embeddings/oleObject166.bin"/><Relationship Id="rId5" Type="http://schemas.openxmlformats.org/officeDocument/2006/relationships/oleObject" Target="../embeddings/oleObject148.bin"/><Relationship Id="rId15" Type="http://schemas.openxmlformats.org/officeDocument/2006/relationships/image" Target="../media/image157.wmf"/><Relationship Id="rId23" Type="http://schemas.openxmlformats.org/officeDocument/2006/relationships/image" Target="../media/image161.wmf"/><Relationship Id="rId28" Type="http://schemas.openxmlformats.org/officeDocument/2006/relationships/oleObject" Target="../embeddings/oleObject160.bin"/><Relationship Id="rId36" Type="http://schemas.openxmlformats.org/officeDocument/2006/relationships/oleObject" Target="../embeddings/oleObject164.bin"/><Relationship Id="rId10" Type="http://schemas.openxmlformats.org/officeDocument/2006/relationships/oleObject" Target="../embeddings/oleObject151.bin"/><Relationship Id="rId19" Type="http://schemas.openxmlformats.org/officeDocument/2006/relationships/image" Target="../media/image159.wmf"/><Relationship Id="rId31" Type="http://schemas.openxmlformats.org/officeDocument/2006/relationships/image" Target="../media/image165.wmf"/><Relationship Id="rId44" Type="http://schemas.openxmlformats.org/officeDocument/2006/relationships/oleObject" Target="../embeddings/oleObject168.bin"/><Relationship Id="rId4" Type="http://schemas.openxmlformats.org/officeDocument/2006/relationships/image" Target="../media/image153.wmf"/><Relationship Id="rId9" Type="http://schemas.openxmlformats.org/officeDocument/2006/relationships/image" Target="../media/image154.wmf"/><Relationship Id="rId14" Type="http://schemas.openxmlformats.org/officeDocument/2006/relationships/oleObject" Target="../embeddings/oleObject153.bin"/><Relationship Id="rId22" Type="http://schemas.openxmlformats.org/officeDocument/2006/relationships/oleObject" Target="../embeddings/oleObject157.bin"/><Relationship Id="rId27" Type="http://schemas.openxmlformats.org/officeDocument/2006/relationships/image" Target="../media/image163.wmf"/><Relationship Id="rId30" Type="http://schemas.openxmlformats.org/officeDocument/2006/relationships/oleObject" Target="../embeddings/oleObject161.bin"/><Relationship Id="rId35" Type="http://schemas.openxmlformats.org/officeDocument/2006/relationships/image" Target="../media/image167.wmf"/><Relationship Id="rId43" Type="http://schemas.openxmlformats.org/officeDocument/2006/relationships/image" Target="../media/image171.wmf"/><Relationship Id="rId8" Type="http://schemas.openxmlformats.org/officeDocument/2006/relationships/oleObject" Target="../embeddings/oleObject150.bin"/><Relationship Id="rId3" Type="http://schemas.openxmlformats.org/officeDocument/2006/relationships/oleObject" Target="../embeddings/oleObject147.bin"/><Relationship Id="rId12" Type="http://schemas.openxmlformats.org/officeDocument/2006/relationships/oleObject" Target="../embeddings/oleObject152.bin"/><Relationship Id="rId17" Type="http://schemas.openxmlformats.org/officeDocument/2006/relationships/image" Target="../media/image158.emf"/><Relationship Id="rId25" Type="http://schemas.openxmlformats.org/officeDocument/2006/relationships/image" Target="../media/image162.wmf"/><Relationship Id="rId33" Type="http://schemas.openxmlformats.org/officeDocument/2006/relationships/image" Target="../media/image166.wmf"/><Relationship Id="rId38" Type="http://schemas.openxmlformats.org/officeDocument/2006/relationships/oleObject" Target="../embeddings/oleObject16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emf"/><Relationship Id="rId4" Type="http://schemas.openxmlformats.org/officeDocument/2006/relationships/image" Target="../media/image174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4.bin"/><Relationship Id="rId18" Type="http://schemas.openxmlformats.org/officeDocument/2006/relationships/image" Target="../media/image183.emf"/><Relationship Id="rId26" Type="http://schemas.openxmlformats.org/officeDocument/2006/relationships/image" Target="../media/image187.emf"/><Relationship Id="rId39" Type="http://schemas.openxmlformats.org/officeDocument/2006/relationships/oleObject" Target="../embeddings/oleObject187.bin"/><Relationship Id="rId21" Type="http://schemas.openxmlformats.org/officeDocument/2006/relationships/oleObject" Target="../embeddings/oleObject178.bin"/><Relationship Id="rId34" Type="http://schemas.openxmlformats.org/officeDocument/2006/relationships/image" Target="../media/image191.emf"/><Relationship Id="rId42" Type="http://schemas.openxmlformats.org/officeDocument/2006/relationships/image" Target="../media/image195.emf"/><Relationship Id="rId47" Type="http://schemas.openxmlformats.org/officeDocument/2006/relationships/oleObject" Target="../embeddings/oleObject191.bin"/><Relationship Id="rId50" Type="http://schemas.openxmlformats.org/officeDocument/2006/relationships/image" Target="../media/image199.emf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2.emf"/><Relationship Id="rId29" Type="http://schemas.openxmlformats.org/officeDocument/2006/relationships/oleObject" Target="../embeddings/oleObject182.bin"/><Relationship Id="rId11" Type="http://schemas.openxmlformats.org/officeDocument/2006/relationships/oleObject" Target="../embeddings/oleObject173.bin"/><Relationship Id="rId24" Type="http://schemas.openxmlformats.org/officeDocument/2006/relationships/image" Target="../media/image186.emf"/><Relationship Id="rId32" Type="http://schemas.openxmlformats.org/officeDocument/2006/relationships/image" Target="../media/image190.emf"/><Relationship Id="rId37" Type="http://schemas.openxmlformats.org/officeDocument/2006/relationships/oleObject" Target="../embeddings/oleObject186.bin"/><Relationship Id="rId40" Type="http://schemas.openxmlformats.org/officeDocument/2006/relationships/image" Target="../media/image194.emf"/><Relationship Id="rId45" Type="http://schemas.openxmlformats.org/officeDocument/2006/relationships/oleObject" Target="../embeddings/oleObject190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23" Type="http://schemas.openxmlformats.org/officeDocument/2006/relationships/oleObject" Target="../embeddings/oleObject179.bin"/><Relationship Id="rId28" Type="http://schemas.openxmlformats.org/officeDocument/2006/relationships/image" Target="../media/image188.emf"/><Relationship Id="rId36" Type="http://schemas.openxmlformats.org/officeDocument/2006/relationships/image" Target="../media/image192.emf"/><Relationship Id="rId49" Type="http://schemas.openxmlformats.org/officeDocument/2006/relationships/oleObject" Target="../embeddings/oleObject192.bin"/><Relationship Id="rId10" Type="http://schemas.openxmlformats.org/officeDocument/2006/relationships/image" Target="../media/image179.emf"/><Relationship Id="rId19" Type="http://schemas.openxmlformats.org/officeDocument/2006/relationships/oleObject" Target="../embeddings/oleObject177.bin"/><Relationship Id="rId31" Type="http://schemas.openxmlformats.org/officeDocument/2006/relationships/oleObject" Target="../embeddings/oleObject183.bin"/><Relationship Id="rId44" Type="http://schemas.openxmlformats.org/officeDocument/2006/relationships/image" Target="../media/image196.emf"/><Relationship Id="rId4" Type="http://schemas.openxmlformats.org/officeDocument/2006/relationships/image" Target="../media/image176.e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81.emf"/><Relationship Id="rId22" Type="http://schemas.openxmlformats.org/officeDocument/2006/relationships/image" Target="../media/image185.emf"/><Relationship Id="rId27" Type="http://schemas.openxmlformats.org/officeDocument/2006/relationships/oleObject" Target="../embeddings/oleObject181.bin"/><Relationship Id="rId30" Type="http://schemas.openxmlformats.org/officeDocument/2006/relationships/image" Target="../media/image189.emf"/><Relationship Id="rId35" Type="http://schemas.openxmlformats.org/officeDocument/2006/relationships/oleObject" Target="../embeddings/oleObject185.bin"/><Relationship Id="rId43" Type="http://schemas.openxmlformats.org/officeDocument/2006/relationships/oleObject" Target="../embeddings/oleObject189.bin"/><Relationship Id="rId48" Type="http://schemas.openxmlformats.org/officeDocument/2006/relationships/image" Target="../media/image198.emf"/><Relationship Id="rId8" Type="http://schemas.openxmlformats.org/officeDocument/2006/relationships/image" Target="../media/image178.emf"/><Relationship Id="rId3" Type="http://schemas.openxmlformats.org/officeDocument/2006/relationships/oleObject" Target="../embeddings/oleObject169.bin"/><Relationship Id="rId12" Type="http://schemas.openxmlformats.org/officeDocument/2006/relationships/image" Target="../media/image180.emf"/><Relationship Id="rId17" Type="http://schemas.openxmlformats.org/officeDocument/2006/relationships/oleObject" Target="../embeddings/oleObject176.bin"/><Relationship Id="rId25" Type="http://schemas.openxmlformats.org/officeDocument/2006/relationships/oleObject" Target="../embeddings/oleObject180.bin"/><Relationship Id="rId33" Type="http://schemas.openxmlformats.org/officeDocument/2006/relationships/oleObject" Target="../embeddings/oleObject184.bin"/><Relationship Id="rId38" Type="http://schemas.openxmlformats.org/officeDocument/2006/relationships/image" Target="../media/image193.emf"/><Relationship Id="rId46" Type="http://schemas.openxmlformats.org/officeDocument/2006/relationships/image" Target="../media/image197.emf"/><Relationship Id="rId20" Type="http://schemas.openxmlformats.org/officeDocument/2006/relationships/image" Target="../media/image184.emf"/><Relationship Id="rId41" Type="http://schemas.openxmlformats.org/officeDocument/2006/relationships/oleObject" Target="../embeddings/oleObject188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e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5.emf"/><Relationship Id="rId26" Type="http://schemas.openxmlformats.org/officeDocument/2006/relationships/image" Target="../media/image39.e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2.e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38.emf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40.emf"/><Relationship Id="rId10" Type="http://schemas.openxmlformats.org/officeDocument/2006/relationships/image" Target="../media/image31.e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3.emf"/><Relationship Id="rId22" Type="http://schemas.openxmlformats.org/officeDocument/2006/relationships/image" Target="../media/image37.emf"/><Relationship Id="rId27" Type="http://schemas.openxmlformats.org/officeDocument/2006/relationships/oleObject" Target="../embeddings/oleObject3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6.e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5.emf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#17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5226" y="1531203"/>
            <a:ext cx="2805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April 12,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3622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CH7: Linear Momentum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Collisions – Elastic and Inelastic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Collisions in Two Dimensions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Center of Mass 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Center of Mass of a Rigid Body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Motion of a Group of Objects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CH8: Rotational Motion</a:t>
            </a: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cs typeface="Gulim" charset="0"/>
            </a:endParaRPr>
          </a:p>
        </p:txBody>
      </p:sp>
      <p:sp>
        <p:nvSpPr>
          <p:cNvPr id="2971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68B999-9416-CD4D-B82A-CC2C4846A4A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1795" name="Picture 3" descr="afg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990600"/>
            <a:ext cx="36115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ＭＳ Ｐゴシック" charset="0"/>
                <a:cs typeface="Gulim" charset="0"/>
              </a:rPr>
              <a:t>Ex.  A Ballistic Pendulum, cnt’d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01800" name="Object 2"/>
          <p:cNvGraphicFramePr>
            <a:graphicFrameLocks noChangeAspect="1"/>
          </p:cNvGraphicFramePr>
          <p:nvPr/>
        </p:nvGraphicFramePr>
        <p:xfrm>
          <a:off x="381000" y="4254500"/>
          <a:ext cx="635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97" name="Equation" r:id="rId5" imgW="330200" imgH="241300" progId="Equation.DSMT4">
                  <p:embed/>
                </p:oleObj>
              </mc:Choice>
              <mc:Fallback>
                <p:oleObj name="Equation" r:id="rId5" imgW="330200" imgH="241300" progId="Equation.DSMT4">
                  <p:embed/>
                  <p:pic>
                    <p:nvPicPr>
                      <p:cNvPr id="8018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54500"/>
                        <a:ext cx="635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304800" y="364172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Using the solution obtained previously, we obtain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08" name="Object 3"/>
          <p:cNvGraphicFramePr>
            <a:graphicFrameLocks noChangeAspect="1"/>
          </p:cNvGraphicFramePr>
          <p:nvPr/>
        </p:nvGraphicFramePr>
        <p:xfrm>
          <a:off x="944563" y="4002088"/>
          <a:ext cx="17843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98" name="Equation" r:id="rId7" imgW="927100" imgH="508000" progId="Equation.DSMT4">
                  <p:embed/>
                </p:oleObj>
              </mc:Choice>
              <mc:Fallback>
                <p:oleObj name="Equation" r:id="rId7" imgW="927100" imgH="508000" progId="Equation.DSMT4">
                  <p:embed/>
                  <p:pic>
                    <p:nvPicPr>
                      <p:cNvPr id="8018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4002088"/>
                        <a:ext cx="178435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09" name="Text Box 17"/>
          <p:cNvSpPr txBox="1">
            <a:spLocks noChangeArrowheads="1"/>
          </p:cNvSpPr>
          <p:nvPr/>
        </p:nvSpPr>
        <p:spPr bwMode="auto">
          <a:xfrm>
            <a:off x="304800" y="990600"/>
            <a:ext cx="481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Now using the mechanical energy conservation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10" name="Object 4"/>
          <p:cNvGraphicFramePr>
            <a:graphicFrameLocks noChangeAspect="1"/>
          </p:cNvGraphicFramePr>
          <p:nvPr/>
        </p:nvGraphicFramePr>
        <p:xfrm>
          <a:off x="2217738" y="1371600"/>
          <a:ext cx="906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99" name="Equation" r:id="rId9" imgW="431800" imgH="203200" progId="Equation.DSMT4">
                  <p:embed/>
                </p:oleObj>
              </mc:Choice>
              <mc:Fallback>
                <p:oleObj name="Equation" r:id="rId9" imgW="431800" imgH="203200" progId="Equation.DSMT4">
                  <p:embed/>
                  <p:pic>
                    <p:nvPicPr>
                      <p:cNvPr id="8018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371600"/>
                        <a:ext cx="9064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1" name="Object 5"/>
          <p:cNvGraphicFramePr>
            <a:graphicFrameLocks noChangeAspect="1"/>
          </p:cNvGraphicFramePr>
          <p:nvPr/>
        </p:nvGraphicFramePr>
        <p:xfrm>
          <a:off x="447675" y="1800225"/>
          <a:ext cx="20542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0" name="Equation" r:id="rId11" imgW="977900" imgH="279400" progId="Equation.DSMT4">
                  <p:embed/>
                </p:oleObj>
              </mc:Choice>
              <mc:Fallback>
                <p:oleObj name="Equation" r:id="rId11" imgW="977900" imgH="279400" progId="Equation.DSMT4">
                  <p:embed/>
                  <p:pic>
                    <p:nvPicPr>
                      <p:cNvPr id="8018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800225"/>
                        <a:ext cx="205422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2" name="Object 6"/>
          <p:cNvGraphicFramePr>
            <a:graphicFrameLocks noChangeAspect="1"/>
          </p:cNvGraphicFramePr>
          <p:nvPr/>
        </p:nvGraphicFramePr>
        <p:xfrm>
          <a:off x="1612900" y="2360613"/>
          <a:ext cx="825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1" name="Equation" r:id="rId13" imgW="393700" imgH="266700" progId="Equation.DSMT4">
                  <p:embed/>
                </p:oleObj>
              </mc:Choice>
              <mc:Fallback>
                <p:oleObj name="Equation" r:id="rId13" imgW="393700" imgH="266700" progId="Equation.DSMT4">
                  <p:embed/>
                  <p:pic>
                    <p:nvPicPr>
                      <p:cNvPr id="8018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360613"/>
                        <a:ext cx="825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3" name="Object 7"/>
          <p:cNvGraphicFramePr>
            <a:graphicFrameLocks noChangeAspect="1"/>
          </p:cNvGraphicFramePr>
          <p:nvPr/>
        </p:nvGraphicFramePr>
        <p:xfrm>
          <a:off x="252413" y="2981325"/>
          <a:ext cx="5857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2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8018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81325"/>
                        <a:ext cx="58578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4" name="Object 8"/>
          <p:cNvGraphicFramePr>
            <a:graphicFrameLocks noChangeAspect="1"/>
          </p:cNvGraphicFramePr>
          <p:nvPr/>
        </p:nvGraphicFramePr>
        <p:xfrm>
          <a:off x="1512888" y="1295400"/>
          <a:ext cx="7731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3" name="Equation" r:id="rId17" imgW="368300" imgH="266700" progId="Equation.DSMT4">
                  <p:embed/>
                </p:oleObj>
              </mc:Choice>
              <mc:Fallback>
                <p:oleObj name="Equation" r:id="rId17" imgW="368300" imgH="266700" progId="Equation.DSMT4">
                  <p:embed/>
                  <p:pic>
                    <p:nvPicPr>
                      <p:cNvPr id="8018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295400"/>
                        <a:ext cx="77311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15" name="Line 23"/>
          <p:cNvSpPr>
            <a:spLocks noChangeShapeType="1"/>
          </p:cNvSpPr>
          <p:nvPr/>
        </p:nvSpPr>
        <p:spPr bwMode="auto">
          <a:xfrm rot="563071" flipH="1">
            <a:off x="2743200" y="1676400"/>
            <a:ext cx="1295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1817" name="Line 25"/>
          <p:cNvSpPr>
            <a:spLocks noChangeShapeType="1"/>
          </p:cNvSpPr>
          <p:nvPr/>
        </p:nvSpPr>
        <p:spPr bwMode="auto">
          <a:xfrm rot="563071" flipH="1">
            <a:off x="457200" y="1752600"/>
            <a:ext cx="1295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1818" name="Object 9"/>
          <p:cNvGraphicFramePr>
            <a:graphicFrameLocks noChangeAspect="1"/>
          </p:cNvGraphicFramePr>
          <p:nvPr/>
        </p:nvGraphicFramePr>
        <p:xfrm>
          <a:off x="2527300" y="1801813"/>
          <a:ext cx="17859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4" name="Equation" r:id="rId19" imgW="850900" imgH="279400" progId="Equation.DSMT4">
                  <p:embed/>
                </p:oleObj>
              </mc:Choice>
              <mc:Fallback>
                <p:oleObj name="Equation" r:id="rId19" imgW="850900" imgH="279400" progId="Equation.DSMT4">
                  <p:embed/>
                  <p:pic>
                    <p:nvPicPr>
                      <p:cNvPr id="8018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801813"/>
                        <a:ext cx="17859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9" name="Object 10"/>
          <p:cNvGraphicFramePr>
            <a:graphicFrameLocks noChangeAspect="1"/>
          </p:cNvGraphicFramePr>
          <p:nvPr/>
        </p:nvGraphicFramePr>
        <p:xfrm>
          <a:off x="2489200" y="2335213"/>
          <a:ext cx="558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5" name="Equation" r:id="rId21" imgW="266700" imgH="279400" progId="Equation.DSMT4">
                  <p:embed/>
                </p:oleObj>
              </mc:Choice>
              <mc:Fallback>
                <p:oleObj name="Equation" r:id="rId21" imgW="266700" imgH="279400" progId="Equation.DSMT4">
                  <p:embed/>
                  <p:pic>
                    <p:nvPicPr>
                      <p:cNvPr id="80181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335213"/>
                        <a:ext cx="558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0" name="Object 11"/>
          <p:cNvGraphicFramePr>
            <a:graphicFrameLocks noChangeAspect="1"/>
          </p:cNvGraphicFramePr>
          <p:nvPr/>
        </p:nvGraphicFramePr>
        <p:xfrm>
          <a:off x="838200" y="2935288"/>
          <a:ext cx="11461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6" name="Equation" r:id="rId23" imgW="596900" imgH="317500" progId="Equation.DSMT4">
                  <p:embed/>
                </p:oleObj>
              </mc:Choice>
              <mc:Fallback>
                <p:oleObj name="Equation" r:id="rId23" imgW="596900" imgH="317500" progId="Equation.DSMT4">
                  <p:embed/>
                  <p:pic>
                    <p:nvPicPr>
                      <p:cNvPr id="8018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35288"/>
                        <a:ext cx="11461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1" name="Object 12"/>
          <p:cNvGraphicFramePr>
            <a:graphicFrameLocks noChangeAspect="1"/>
          </p:cNvGraphicFramePr>
          <p:nvPr/>
        </p:nvGraphicFramePr>
        <p:xfrm>
          <a:off x="1957388" y="2895600"/>
          <a:ext cx="30718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7" name="Equation" r:id="rId25" imgW="1600200" imgH="330120" progId="Equation.DSMT4">
                  <p:embed/>
                </p:oleObj>
              </mc:Choice>
              <mc:Fallback>
                <p:oleObj name="Equation" r:id="rId25" imgW="1600200" imgH="330120" progId="Equation.DSMT4">
                  <p:embed/>
                  <p:pic>
                    <p:nvPicPr>
                      <p:cNvPr id="8018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895600"/>
                        <a:ext cx="30718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22" name="AutoShape 30"/>
          <p:cNvSpPr>
            <a:spLocks noChangeArrowheads="1"/>
          </p:cNvSpPr>
          <p:nvPr/>
        </p:nvSpPr>
        <p:spPr bwMode="auto">
          <a:xfrm>
            <a:off x="3200400" y="2209800"/>
            <a:ext cx="1524000" cy="671513"/>
          </a:xfrm>
          <a:prstGeom prst="rightArrow">
            <a:avLst>
              <a:gd name="adj1" fmla="val 50000"/>
              <a:gd name="adj2" fmla="val 5673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800" b="1">
                <a:solidFill>
                  <a:srgbClr val="A50021"/>
                </a:solidFill>
                <a:latin typeface="Arial Narrow" charset="0"/>
                <a:cs typeface="Gulim" charset="0"/>
              </a:rPr>
              <a:t>Solve for V</a:t>
            </a:r>
            <a:r>
              <a:rPr lang="en-US" altLang="ko-KR" sz="1800" b="1" baseline="-25000">
                <a:solidFill>
                  <a:srgbClr val="A50021"/>
                </a:solidFill>
                <a:latin typeface="Arial Narrow" charset="0"/>
                <a:cs typeface="Gulim" charset="0"/>
              </a:rPr>
              <a:t>f</a:t>
            </a:r>
            <a:endParaRPr lang="en-US" sz="1800" b="1" baseline="-25000">
              <a:solidFill>
                <a:srgbClr val="A50021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23" name="Object 13"/>
          <p:cNvGraphicFramePr>
            <a:graphicFrameLocks noChangeAspect="1"/>
          </p:cNvGraphicFramePr>
          <p:nvPr/>
        </p:nvGraphicFramePr>
        <p:xfrm>
          <a:off x="2686050" y="3965575"/>
          <a:ext cx="207803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8" name="Equation" r:id="rId27" imgW="1079500" imgH="546100" progId="Equation.DSMT4">
                  <p:embed/>
                </p:oleObj>
              </mc:Choice>
              <mc:Fallback>
                <p:oleObj name="Equation" r:id="rId27" imgW="1079500" imgH="546100" progId="Equation.DSMT4">
                  <p:embed/>
                  <p:pic>
                    <p:nvPicPr>
                      <p:cNvPr id="8018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3965575"/>
                        <a:ext cx="207803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4" name="Object 14"/>
          <p:cNvGraphicFramePr>
            <a:graphicFrameLocks noChangeAspect="1"/>
          </p:cNvGraphicFramePr>
          <p:nvPr/>
        </p:nvGraphicFramePr>
        <p:xfrm>
          <a:off x="762000" y="4857750"/>
          <a:ext cx="487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9" name="Equation" r:id="rId29" imgW="3136900" imgH="482600" progId="Equation.DSMT4">
                  <p:embed/>
                </p:oleObj>
              </mc:Choice>
              <mc:Fallback>
                <p:oleObj name="Equation" r:id="rId29" imgW="3136900" imgH="482600" progId="Equation.DSMT4">
                  <p:embed/>
                  <p:pic>
                    <p:nvPicPr>
                      <p:cNvPr id="80182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57750"/>
                        <a:ext cx="4876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5" name="Object 15"/>
          <p:cNvGraphicFramePr>
            <a:graphicFrameLocks noChangeAspect="1"/>
          </p:cNvGraphicFramePr>
          <p:nvPr/>
        </p:nvGraphicFramePr>
        <p:xfrm>
          <a:off x="803275" y="5634038"/>
          <a:ext cx="15732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10" name="Equation" r:id="rId31" imgW="749300" imgH="228600" progId="Equation.DSMT4">
                  <p:embed/>
                </p:oleObj>
              </mc:Choice>
              <mc:Fallback>
                <p:oleObj name="Equation" r:id="rId31" imgW="749300" imgH="228600" progId="Equation.DSMT4">
                  <p:embed/>
                  <p:pic>
                    <p:nvPicPr>
                      <p:cNvPr id="8018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634038"/>
                        <a:ext cx="15732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71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17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5FABAEE-D99C-4540-98DA-F3870A0695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Two dimensional Collisions 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7972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In two dimension, one needs to use the components of the  momenta and apply the momentum conservation to solve physical problems.</a:t>
            </a:r>
          </a:p>
        </p:txBody>
      </p:sp>
      <p:graphicFrame>
        <p:nvGraphicFramePr>
          <p:cNvPr id="358404" name="Object 2"/>
          <p:cNvGraphicFramePr>
            <a:graphicFrameLocks noChangeAspect="1"/>
          </p:cNvGraphicFramePr>
          <p:nvPr/>
        </p:nvGraphicFramePr>
        <p:xfrm>
          <a:off x="4446588" y="1493838"/>
          <a:ext cx="18272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03" name="Equation" r:id="rId3" imgW="939800" imgH="279400" progId="Equation.DSMT4">
                  <p:embed/>
                </p:oleObj>
              </mc:Choice>
              <mc:Fallback>
                <p:oleObj name="Equation" r:id="rId3" imgW="939800" imgH="279400" progId="Equation.DSMT4">
                  <p:embed/>
                  <p:pic>
                    <p:nvPicPr>
                      <p:cNvPr id="3584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1493838"/>
                        <a:ext cx="18272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3"/>
          <p:cNvGraphicFramePr>
            <a:graphicFrameLocks noChangeAspect="1"/>
          </p:cNvGraphicFramePr>
          <p:nvPr/>
        </p:nvGraphicFramePr>
        <p:xfrm>
          <a:off x="3581400" y="5665788"/>
          <a:ext cx="7143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04" name="Equation" r:id="rId5" imgW="444240" imgH="393480" progId="Equation.3">
                  <p:embed/>
                </p:oleObj>
              </mc:Choice>
              <mc:Fallback>
                <p:oleObj name="Equation" r:id="rId5" imgW="444240" imgH="393480" progId="Equation.3">
                  <p:embed/>
                  <p:pic>
                    <p:nvPicPr>
                      <p:cNvPr id="3584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65788"/>
                        <a:ext cx="7143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2133600" y="2201863"/>
            <a:ext cx="304800" cy="3048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FF00"/>
                </a:solidFill>
                <a:latin typeface="Monotype Corsiva" charset="0"/>
              </a:rPr>
              <a:t>2</a:t>
            </a:r>
            <a:endParaRPr lang="en-US">
              <a:latin typeface="Monotype Corsiva" charset="0"/>
            </a:endParaRPr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914400" y="2125663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706563"/>
            <a:ext cx="914400" cy="571500"/>
            <a:chOff x="384" y="936"/>
            <a:chExt cx="576" cy="360"/>
          </a:xfrm>
        </p:grpSpPr>
        <p:sp>
          <p:nvSpPr>
            <p:cNvPr id="358409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FF00"/>
                </a:solidFill>
                <a:latin typeface="Monotype Corsiva" charset="0"/>
              </a:endParaRPr>
            </a:p>
          </p:txBody>
        </p:sp>
        <p:sp>
          <p:nvSpPr>
            <p:cNvPr id="31793" name="Line 10"/>
            <p:cNvSpPr>
              <a:spLocks noChangeShapeType="1"/>
            </p:cNvSpPr>
            <p:nvPr/>
          </p:nvSpPr>
          <p:spPr bwMode="auto">
            <a:xfrm>
              <a:off x="576" y="1200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Text Box 11"/>
            <p:cNvSpPr txBox="1">
              <a:spLocks noChangeArrowheads="1"/>
            </p:cNvSpPr>
            <p:nvPr/>
          </p:nvSpPr>
          <p:spPr bwMode="auto">
            <a:xfrm>
              <a:off x="662" y="936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1i</a:t>
              </a:r>
            </a:p>
          </p:txBody>
        </p:sp>
      </p:grpSp>
      <p:sp>
        <p:nvSpPr>
          <p:cNvPr id="358412" name="Line 12"/>
          <p:cNvSpPr>
            <a:spLocks noChangeShapeType="1"/>
          </p:cNvSpPr>
          <p:nvPr/>
        </p:nvSpPr>
        <p:spPr bwMode="auto">
          <a:xfrm>
            <a:off x="457200" y="3421063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2622550"/>
            <a:ext cx="1444625" cy="798513"/>
            <a:chOff x="480" y="1513"/>
            <a:chExt cx="910" cy="503"/>
          </a:xfrm>
        </p:grpSpPr>
        <p:sp>
          <p:nvSpPr>
            <p:cNvPr id="31785" name="Line 14"/>
            <p:cNvSpPr>
              <a:spLocks noChangeShapeType="1"/>
            </p:cNvSpPr>
            <p:nvPr/>
          </p:nvSpPr>
          <p:spPr bwMode="auto">
            <a:xfrm flipH="1">
              <a:off x="480" y="1824"/>
              <a:ext cx="43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86" name="Group 15"/>
            <p:cNvGrpSpPr>
              <a:grpSpLocks/>
            </p:cNvGrpSpPr>
            <p:nvPr/>
          </p:nvGrpSpPr>
          <p:grpSpPr bwMode="auto">
            <a:xfrm rot="-1318034">
              <a:off x="720" y="1513"/>
              <a:ext cx="576" cy="359"/>
              <a:chOff x="384" y="937"/>
              <a:chExt cx="576" cy="359"/>
            </a:xfrm>
          </p:grpSpPr>
          <p:sp>
            <p:nvSpPr>
              <p:cNvPr id="358416" name="Oval 16"/>
              <p:cNvSpPr>
                <a:spLocks noChangeArrowheads="1"/>
              </p:cNvSpPr>
              <p:nvPr/>
            </p:nvSpPr>
            <p:spPr bwMode="auto">
              <a:xfrm>
                <a:off x="381" y="1097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FF00"/>
                  </a:solidFill>
                  <a:latin typeface="Monotype Corsiva" charset="0"/>
                </a:endParaRPr>
              </a:p>
            </p:txBody>
          </p:sp>
          <p:sp>
            <p:nvSpPr>
              <p:cNvPr id="31790" name="Line 17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Text Box 18"/>
              <p:cNvSpPr txBox="1">
                <a:spLocks noChangeArrowheads="1"/>
              </p:cNvSpPr>
              <p:nvPr/>
            </p:nvSpPr>
            <p:spPr bwMode="auto">
              <a:xfrm>
                <a:off x="661" y="937"/>
                <a:ext cx="2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v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1f</a:t>
                </a:r>
              </a:p>
            </p:txBody>
          </p:sp>
        </p:grpSp>
        <p:sp>
          <p:nvSpPr>
            <p:cNvPr id="31787" name="Arc 19"/>
            <p:cNvSpPr>
              <a:spLocks/>
            </p:cNvSpPr>
            <p:nvPr/>
          </p:nvSpPr>
          <p:spPr bwMode="auto">
            <a:xfrm>
              <a:off x="1104" y="1776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Text Box 20"/>
            <p:cNvSpPr txBox="1">
              <a:spLocks noChangeArrowheads="1"/>
            </p:cNvSpPr>
            <p:nvPr/>
          </p:nvSpPr>
          <p:spPr bwMode="auto">
            <a:xfrm>
              <a:off x="1190" y="173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3352800"/>
            <a:ext cx="1309688" cy="1066800"/>
            <a:chOff x="480" y="1973"/>
            <a:chExt cx="825" cy="672"/>
          </a:xfrm>
        </p:grpSpPr>
        <p:sp>
          <p:nvSpPr>
            <p:cNvPr id="31779" name="Line 22"/>
            <p:cNvSpPr>
              <a:spLocks noChangeShapeType="1"/>
            </p:cNvSpPr>
            <p:nvPr/>
          </p:nvSpPr>
          <p:spPr bwMode="auto">
            <a:xfrm rot="1205196">
              <a:off x="873" y="2393"/>
              <a:ext cx="432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Oval 23"/>
            <p:cNvSpPr>
              <a:spLocks noChangeArrowheads="1"/>
            </p:cNvSpPr>
            <p:nvPr/>
          </p:nvSpPr>
          <p:spPr bwMode="auto">
            <a:xfrm rot="1205196">
              <a:off x="762" y="220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2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1781" name="Text Box 24"/>
            <p:cNvSpPr txBox="1">
              <a:spLocks noChangeArrowheads="1"/>
            </p:cNvSpPr>
            <p:nvPr/>
          </p:nvSpPr>
          <p:spPr bwMode="auto">
            <a:xfrm rot="1205196">
              <a:off x="879" y="2395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2f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1782" name="Line 25"/>
            <p:cNvSpPr>
              <a:spLocks noChangeShapeType="1"/>
            </p:cNvSpPr>
            <p:nvPr/>
          </p:nvSpPr>
          <p:spPr bwMode="auto">
            <a:xfrm>
              <a:off x="480" y="2016"/>
              <a:ext cx="336" cy="2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Arc 26"/>
            <p:cNvSpPr>
              <a:spLocks/>
            </p:cNvSpPr>
            <p:nvPr/>
          </p:nvSpPr>
          <p:spPr bwMode="auto">
            <a:xfrm flipV="1">
              <a:off x="768" y="201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Text Box 27"/>
            <p:cNvSpPr txBox="1">
              <a:spLocks noChangeArrowheads="1"/>
            </p:cNvSpPr>
            <p:nvPr/>
          </p:nvSpPr>
          <p:spPr bwMode="auto">
            <a:xfrm>
              <a:off x="902" y="1973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Φ</a:t>
              </a:r>
            </a:p>
          </p:txBody>
        </p:sp>
      </p:grpSp>
      <p:sp>
        <p:nvSpPr>
          <p:cNvPr id="358428" name="Text Box 28"/>
          <p:cNvSpPr txBox="1">
            <a:spLocks noChangeArrowheads="1"/>
          </p:cNvSpPr>
          <p:nvPr/>
        </p:nvSpPr>
        <p:spPr bwMode="auto">
          <a:xfrm>
            <a:off x="3505200" y="2895600"/>
            <a:ext cx="541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Consider a system of two particle collisions and scatters in two dimension as shown in the picture.  (This is the case at a fixed target accelerator experiment.)  The momentum conservation tells us:</a:t>
            </a:r>
          </a:p>
        </p:txBody>
      </p:sp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3514725" y="4170363"/>
          <a:ext cx="12763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05" name="Equation" r:id="rId7" imgW="812800" imgH="279400" progId="Equation.DSMT4">
                  <p:embed/>
                </p:oleObj>
              </mc:Choice>
              <mc:Fallback>
                <p:oleObj name="Equation" r:id="rId7" imgW="812800" imgH="279400" progId="Equation.DSMT4">
                  <p:embed/>
                  <p:pic>
                    <p:nvPicPr>
                      <p:cNvPr id="3584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4170363"/>
                        <a:ext cx="12763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0" name="Text Box 30"/>
          <p:cNvSpPr txBox="1">
            <a:spLocks noChangeArrowheads="1"/>
          </p:cNvSpPr>
          <p:nvPr/>
        </p:nvSpPr>
        <p:spPr bwMode="auto">
          <a:xfrm>
            <a:off x="152400" y="5618163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And for the elastic collisions, the kinetic energy is conserved:</a:t>
            </a:r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6477000" y="5537200"/>
            <a:ext cx="1752600" cy="8636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rgbClr val="FF0000"/>
                </a:solidFill>
                <a:latin typeface="Arial Narrow" charset="0"/>
              </a:rPr>
              <a:t>What do you think we can learn from these relationships?</a:t>
            </a:r>
          </a:p>
        </p:txBody>
      </p:sp>
      <p:graphicFrame>
        <p:nvGraphicFramePr>
          <p:cNvPr id="358432" name="Object 5"/>
          <p:cNvGraphicFramePr>
            <a:graphicFrameLocks noChangeAspect="1"/>
          </p:cNvGraphicFramePr>
          <p:nvPr/>
        </p:nvGraphicFramePr>
        <p:xfrm>
          <a:off x="4114800" y="4648200"/>
          <a:ext cx="1447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06" name="Equation" r:id="rId9" imgW="1015920" imgH="241200" progId="Equation.3">
                  <p:embed/>
                </p:oleObj>
              </mc:Choice>
              <mc:Fallback>
                <p:oleObj name="Equation" r:id="rId9" imgW="1015920" imgH="241200" progId="Equation.3">
                  <p:embed/>
                  <p:pic>
                    <p:nvPicPr>
                      <p:cNvPr id="3584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48200"/>
                        <a:ext cx="1447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3" name="Object 6"/>
          <p:cNvGraphicFramePr>
            <a:graphicFrameLocks noChangeAspect="1"/>
          </p:cNvGraphicFramePr>
          <p:nvPr/>
        </p:nvGraphicFramePr>
        <p:xfrm>
          <a:off x="5562600" y="4648200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07" name="Equation" r:id="rId11" imgW="1638000" imgH="241200" progId="Equation.3">
                  <p:embed/>
                </p:oleObj>
              </mc:Choice>
              <mc:Fallback>
                <p:oleObj name="Equation" r:id="rId11" imgW="1638000" imgH="241200" progId="Equation.3">
                  <p:embed/>
                  <p:pic>
                    <p:nvPicPr>
                      <p:cNvPr id="3584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648200"/>
                        <a:ext cx="251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4" name="Object 7"/>
          <p:cNvGraphicFramePr>
            <a:graphicFrameLocks noChangeAspect="1"/>
          </p:cNvGraphicFramePr>
          <p:nvPr/>
        </p:nvGraphicFramePr>
        <p:xfrm>
          <a:off x="3505200" y="5105400"/>
          <a:ext cx="671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08" name="Equation" r:id="rId13" imgW="355320" imgH="241200" progId="Equation.3">
                  <p:embed/>
                </p:oleObj>
              </mc:Choice>
              <mc:Fallback>
                <p:oleObj name="Equation" r:id="rId13" imgW="355320" imgH="241200" progId="Equation.3">
                  <p:embed/>
                  <p:pic>
                    <p:nvPicPr>
                      <p:cNvPr id="3584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05400"/>
                        <a:ext cx="6715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5" name="Object 8"/>
          <p:cNvGraphicFramePr>
            <a:graphicFrameLocks noChangeAspect="1"/>
          </p:cNvGraphicFramePr>
          <p:nvPr/>
        </p:nvGraphicFramePr>
        <p:xfrm>
          <a:off x="4191000" y="5154613"/>
          <a:ext cx="45561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09" name="Equation" r:id="rId15" imgW="241200" imgH="177480" progId="Equation.3">
                  <p:embed/>
                </p:oleObj>
              </mc:Choice>
              <mc:Fallback>
                <p:oleObj name="Equation" r:id="rId15" imgW="241200" imgH="177480" progId="Equation.3">
                  <p:embed/>
                  <p:pic>
                    <p:nvPicPr>
                      <p:cNvPr id="3584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54613"/>
                        <a:ext cx="455613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6" name="Object 9"/>
          <p:cNvGraphicFramePr>
            <a:graphicFrameLocks noChangeAspect="1"/>
          </p:cNvGraphicFramePr>
          <p:nvPr/>
        </p:nvGraphicFramePr>
        <p:xfrm>
          <a:off x="4648200" y="5105400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0" name="Equation" r:id="rId17" imgW="1015920" imgH="241200" progId="Equation.3">
                  <p:embed/>
                </p:oleObj>
              </mc:Choice>
              <mc:Fallback>
                <p:oleObj name="Equation" r:id="rId17" imgW="1015920" imgH="241200" progId="Equation.3">
                  <p:embed/>
                  <p:pic>
                    <p:nvPicPr>
                      <p:cNvPr id="35843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05400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7" name="Object 10"/>
          <p:cNvGraphicFramePr>
            <a:graphicFrameLocks noChangeAspect="1"/>
          </p:cNvGraphicFramePr>
          <p:nvPr/>
        </p:nvGraphicFramePr>
        <p:xfrm>
          <a:off x="6019800" y="5105400"/>
          <a:ext cx="23129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1" name="Equation" r:id="rId19" imgW="1587240" imgH="241200" progId="Equation.3">
                  <p:embed/>
                </p:oleObj>
              </mc:Choice>
              <mc:Fallback>
                <p:oleObj name="Equation" r:id="rId19" imgW="1587240" imgH="241200" progId="Equation.3">
                  <p:embed/>
                  <p:pic>
                    <p:nvPicPr>
                      <p:cNvPr id="35843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05400"/>
                        <a:ext cx="23129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8" name="Object 11"/>
          <p:cNvGraphicFramePr>
            <a:graphicFrameLocks noChangeAspect="1"/>
          </p:cNvGraphicFramePr>
          <p:nvPr/>
        </p:nvGraphicFramePr>
        <p:xfrm>
          <a:off x="4800600" y="4181475"/>
          <a:ext cx="685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2" name="Equation" r:id="rId21" imgW="457200" imgH="279400" progId="Equation.DSMT4">
                  <p:embed/>
                </p:oleObj>
              </mc:Choice>
              <mc:Fallback>
                <p:oleObj name="Equation" r:id="rId21" imgW="457200" imgH="279400" progId="Equation.DSMT4">
                  <p:embed/>
                  <p:pic>
                    <p:nvPicPr>
                      <p:cNvPr id="35843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81475"/>
                        <a:ext cx="685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9" name="Object 12"/>
          <p:cNvGraphicFramePr>
            <a:graphicFrameLocks noChangeAspect="1"/>
          </p:cNvGraphicFramePr>
          <p:nvPr/>
        </p:nvGraphicFramePr>
        <p:xfrm>
          <a:off x="3519488" y="4657725"/>
          <a:ext cx="5953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3" name="Equation" r:id="rId23" imgW="355320" imgH="228600" progId="Equation.3">
                  <p:embed/>
                </p:oleObj>
              </mc:Choice>
              <mc:Fallback>
                <p:oleObj name="Equation" r:id="rId23" imgW="355320" imgH="228600" progId="Equation.3">
                  <p:embed/>
                  <p:pic>
                    <p:nvPicPr>
                      <p:cNvPr id="3584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657725"/>
                        <a:ext cx="5953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0" name="Object 13"/>
          <p:cNvGraphicFramePr>
            <a:graphicFrameLocks noChangeAspect="1"/>
          </p:cNvGraphicFramePr>
          <p:nvPr/>
        </p:nvGraphicFramePr>
        <p:xfrm>
          <a:off x="4267200" y="5665788"/>
          <a:ext cx="1936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4" name="Equation" r:id="rId25" imgW="1206360" imgH="393480" progId="Equation.3">
                  <p:embed/>
                </p:oleObj>
              </mc:Choice>
              <mc:Fallback>
                <p:oleObj name="Equation" r:id="rId25" imgW="1206360" imgH="393480" progId="Equation.3">
                  <p:embed/>
                  <p:pic>
                    <p:nvPicPr>
                      <p:cNvPr id="35844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65788"/>
                        <a:ext cx="19367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1" name="Object 14"/>
          <p:cNvGraphicFramePr>
            <a:graphicFrameLocks noChangeAspect="1"/>
          </p:cNvGraphicFramePr>
          <p:nvPr/>
        </p:nvGraphicFramePr>
        <p:xfrm>
          <a:off x="4495800" y="2054225"/>
          <a:ext cx="18780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5" name="Equation" r:id="rId27" imgW="965160" imgH="228600" progId="Equation.DSMT4">
                  <p:embed/>
                </p:oleObj>
              </mc:Choice>
              <mc:Fallback>
                <p:oleObj name="Equation" r:id="rId27" imgW="965160" imgH="228600" progId="Equation.DSMT4">
                  <p:embed/>
                  <p:pic>
                    <p:nvPicPr>
                      <p:cNvPr id="35844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4225"/>
                        <a:ext cx="18780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2" name="Object 15"/>
          <p:cNvGraphicFramePr>
            <a:graphicFrameLocks noChangeAspect="1"/>
          </p:cNvGraphicFramePr>
          <p:nvPr/>
        </p:nvGraphicFramePr>
        <p:xfrm>
          <a:off x="4495800" y="2501900"/>
          <a:ext cx="1878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6" name="Equation" r:id="rId29" imgW="965160" imgH="241200" progId="Equation.DSMT4">
                  <p:embed/>
                </p:oleObj>
              </mc:Choice>
              <mc:Fallback>
                <p:oleObj name="Equation" r:id="rId29" imgW="965160" imgH="241200" progId="Equation.DSMT4">
                  <p:embed/>
                  <p:pic>
                    <p:nvPicPr>
                      <p:cNvPr id="3584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01900"/>
                        <a:ext cx="1878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3" name="Text Box 43"/>
          <p:cNvSpPr txBox="1">
            <a:spLocks noChangeArrowheads="1"/>
          </p:cNvSpPr>
          <p:nvPr/>
        </p:nvSpPr>
        <p:spPr bwMode="auto">
          <a:xfrm>
            <a:off x="3421063" y="1981200"/>
            <a:ext cx="903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x-comp.</a:t>
            </a:r>
          </a:p>
        </p:txBody>
      </p:sp>
      <p:sp>
        <p:nvSpPr>
          <p:cNvPr id="358444" name="Text Box 44"/>
          <p:cNvSpPr txBox="1">
            <a:spLocks noChangeArrowheads="1"/>
          </p:cNvSpPr>
          <p:nvPr/>
        </p:nvSpPr>
        <p:spPr bwMode="auto">
          <a:xfrm>
            <a:off x="3421063" y="2484438"/>
            <a:ext cx="903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y-comp.</a:t>
            </a:r>
          </a:p>
        </p:txBody>
      </p:sp>
      <p:graphicFrame>
        <p:nvGraphicFramePr>
          <p:cNvPr id="358445" name="Object 16"/>
          <p:cNvGraphicFramePr>
            <a:graphicFrameLocks noChangeAspect="1"/>
          </p:cNvGraphicFramePr>
          <p:nvPr/>
        </p:nvGraphicFramePr>
        <p:xfrm>
          <a:off x="6324600" y="1493838"/>
          <a:ext cx="17287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7" name="Equation" r:id="rId31" imgW="889000" imgH="279400" progId="Equation.DSMT4">
                  <p:embed/>
                </p:oleObj>
              </mc:Choice>
              <mc:Fallback>
                <p:oleObj name="Equation" r:id="rId31" imgW="889000" imgH="279400" progId="Equation.DSMT4">
                  <p:embed/>
                  <p:pic>
                    <p:nvPicPr>
                      <p:cNvPr id="35844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493838"/>
                        <a:ext cx="17287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6" name="Object 17"/>
          <p:cNvGraphicFramePr>
            <a:graphicFrameLocks noChangeAspect="1"/>
          </p:cNvGraphicFramePr>
          <p:nvPr/>
        </p:nvGraphicFramePr>
        <p:xfrm>
          <a:off x="6372225" y="2057400"/>
          <a:ext cx="1704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8" name="Equation" r:id="rId33" imgW="876240" imgH="241200" progId="Equation.DSMT4">
                  <p:embed/>
                </p:oleObj>
              </mc:Choice>
              <mc:Fallback>
                <p:oleObj name="Equation" r:id="rId33" imgW="876240" imgH="241200" progId="Equation.DSMT4">
                  <p:embed/>
                  <p:pic>
                    <p:nvPicPr>
                      <p:cNvPr id="35844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057400"/>
                        <a:ext cx="1704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7" name="Object 18"/>
          <p:cNvGraphicFramePr>
            <a:graphicFrameLocks noChangeAspect="1"/>
          </p:cNvGraphicFramePr>
          <p:nvPr/>
        </p:nvGraphicFramePr>
        <p:xfrm>
          <a:off x="6372225" y="2501900"/>
          <a:ext cx="1704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19" name="Equation" r:id="rId35" imgW="876240" imgH="241200" progId="Equation.DSMT4">
                  <p:embed/>
                </p:oleObj>
              </mc:Choice>
              <mc:Fallback>
                <p:oleObj name="Equation" r:id="rId35" imgW="876240" imgH="241200" progId="Equation.DSMT4">
                  <p:embed/>
                  <p:pic>
                    <p:nvPicPr>
                      <p:cNvPr id="35844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501900"/>
                        <a:ext cx="1704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72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27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543666-1EBD-5D43-8BAE-0288F624B8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for Two Dimensional Collisions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Proton #1 with a speed 3.50x10</a:t>
            </a:r>
            <a:r>
              <a:rPr lang="en-US" sz="2000" baseline="30000" dirty="0">
                <a:solidFill>
                  <a:srgbClr val="800000"/>
                </a:solidFill>
                <a:latin typeface="Arial Narrow" charset="0"/>
              </a:rPr>
              <a:t>5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m/s collides elastically with proton #2 initially at rest.  After the collision, proton #1 moves at an angle of 37</a:t>
            </a:r>
            <a:r>
              <a:rPr lang="en-US" sz="2000" baseline="30000" dirty="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to the horizontal axis and proton #2 deflects at an angle </a:t>
            </a:r>
            <a:r>
              <a:rPr lang="en-US" sz="2000">
                <a:solidFill>
                  <a:srgbClr val="8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to the same axis.  Find the final speeds of the two protons and the scattering angle of proton #2, </a:t>
            </a:r>
            <a:r>
              <a:rPr lang="en-US" sz="2000" dirty="0" err="1">
                <a:solidFill>
                  <a:srgbClr val="800000"/>
                </a:solidFill>
                <a:latin typeface="Lucida Grande" charset="0"/>
                <a:cs typeface="Lucida Grande" charset="0"/>
              </a:rPr>
              <a:t>Φ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  <a:ea typeface="Lucida Grande" charset="0"/>
                <a:cs typeface="Lucida Grande" charset="0"/>
              </a:rPr>
              <a:t>.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3429000" y="22098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both the particles are protons 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=m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=m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.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momentum conservation, one obtains</a:t>
            </a:r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2133600" y="2659063"/>
            <a:ext cx="304800" cy="3048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FF00"/>
                </a:solidFill>
                <a:latin typeface="Monotype Corsiva" charset="0"/>
              </a:rPr>
              <a:t>2</a:t>
            </a:r>
            <a:endParaRPr lang="en-US">
              <a:latin typeface="Monotype Corsiva" charset="0"/>
            </a:endParaRP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914400" y="2582863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2163763"/>
            <a:ext cx="914400" cy="571500"/>
            <a:chOff x="384" y="936"/>
            <a:chExt cx="576" cy="360"/>
          </a:xfrm>
        </p:grpSpPr>
        <p:sp>
          <p:nvSpPr>
            <p:cNvPr id="359433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FF00"/>
                </a:solidFill>
                <a:latin typeface="Monotype Corsiva" charset="0"/>
              </a:endParaRPr>
            </a:p>
          </p:txBody>
        </p:sp>
        <p:sp>
          <p:nvSpPr>
            <p:cNvPr id="32813" name="Line 10"/>
            <p:cNvSpPr>
              <a:spLocks noChangeShapeType="1"/>
            </p:cNvSpPr>
            <p:nvPr/>
          </p:nvSpPr>
          <p:spPr bwMode="auto">
            <a:xfrm>
              <a:off x="576" y="1200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Text Box 11"/>
            <p:cNvSpPr txBox="1">
              <a:spLocks noChangeArrowheads="1"/>
            </p:cNvSpPr>
            <p:nvPr/>
          </p:nvSpPr>
          <p:spPr bwMode="auto">
            <a:xfrm>
              <a:off x="662" y="936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1i</a:t>
              </a:r>
            </a:p>
          </p:txBody>
        </p:sp>
      </p:grpSp>
      <p:sp>
        <p:nvSpPr>
          <p:cNvPr id="359436" name="Line 12"/>
          <p:cNvSpPr>
            <a:spLocks noChangeShapeType="1"/>
          </p:cNvSpPr>
          <p:nvPr/>
        </p:nvSpPr>
        <p:spPr bwMode="auto">
          <a:xfrm>
            <a:off x="457200" y="3878263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3079750"/>
            <a:ext cx="1444625" cy="798513"/>
            <a:chOff x="480" y="1513"/>
            <a:chExt cx="910" cy="503"/>
          </a:xfrm>
        </p:grpSpPr>
        <p:sp>
          <p:nvSpPr>
            <p:cNvPr id="32805" name="Line 14"/>
            <p:cNvSpPr>
              <a:spLocks noChangeShapeType="1"/>
            </p:cNvSpPr>
            <p:nvPr/>
          </p:nvSpPr>
          <p:spPr bwMode="auto">
            <a:xfrm flipH="1">
              <a:off x="480" y="1824"/>
              <a:ext cx="43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06" name="Group 15"/>
            <p:cNvGrpSpPr>
              <a:grpSpLocks/>
            </p:cNvGrpSpPr>
            <p:nvPr/>
          </p:nvGrpSpPr>
          <p:grpSpPr bwMode="auto">
            <a:xfrm rot="-1318034">
              <a:off x="720" y="1513"/>
              <a:ext cx="576" cy="359"/>
              <a:chOff x="384" y="937"/>
              <a:chExt cx="576" cy="359"/>
            </a:xfrm>
          </p:grpSpPr>
          <p:sp>
            <p:nvSpPr>
              <p:cNvPr id="359440" name="Oval 16"/>
              <p:cNvSpPr>
                <a:spLocks noChangeArrowheads="1"/>
              </p:cNvSpPr>
              <p:nvPr/>
            </p:nvSpPr>
            <p:spPr bwMode="auto">
              <a:xfrm>
                <a:off x="381" y="1097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FF00"/>
                  </a:solidFill>
                  <a:latin typeface="Monotype Corsiva" charset="0"/>
                </a:endParaRPr>
              </a:p>
            </p:txBody>
          </p:sp>
          <p:sp>
            <p:nvSpPr>
              <p:cNvPr id="32810" name="Line 17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Text Box 18"/>
              <p:cNvSpPr txBox="1">
                <a:spLocks noChangeArrowheads="1"/>
              </p:cNvSpPr>
              <p:nvPr/>
            </p:nvSpPr>
            <p:spPr bwMode="auto">
              <a:xfrm>
                <a:off x="661" y="937"/>
                <a:ext cx="2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v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1f</a:t>
                </a:r>
              </a:p>
            </p:txBody>
          </p:sp>
        </p:grpSp>
        <p:sp>
          <p:nvSpPr>
            <p:cNvPr id="32807" name="Arc 19"/>
            <p:cNvSpPr>
              <a:spLocks/>
            </p:cNvSpPr>
            <p:nvPr/>
          </p:nvSpPr>
          <p:spPr bwMode="auto">
            <a:xfrm>
              <a:off x="1104" y="1776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Text Box 20"/>
            <p:cNvSpPr txBox="1">
              <a:spLocks noChangeArrowheads="1"/>
            </p:cNvSpPr>
            <p:nvPr/>
          </p:nvSpPr>
          <p:spPr bwMode="auto">
            <a:xfrm>
              <a:off x="1190" y="173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3810000"/>
            <a:ext cx="1309688" cy="1066800"/>
            <a:chOff x="480" y="1973"/>
            <a:chExt cx="825" cy="672"/>
          </a:xfrm>
        </p:grpSpPr>
        <p:sp>
          <p:nvSpPr>
            <p:cNvPr id="32799" name="Line 22"/>
            <p:cNvSpPr>
              <a:spLocks noChangeShapeType="1"/>
            </p:cNvSpPr>
            <p:nvPr/>
          </p:nvSpPr>
          <p:spPr bwMode="auto">
            <a:xfrm rot="1205196">
              <a:off x="873" y="2393"/>
              <a:ext cx="432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Oval 23"/>
            <p:cNvSpPr>
              <a:spLocks noChangeArrowheads="1"/>
            </p:cNvSpPr>
            <p:nvPr/>
          </p:nvSpPr>
          <p:spPr bwMode="auto">
            <a:xfrm rot="1205196">
              <a:off x="762" y="220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2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2801" name="Text Box 24"/>
            <p:cNvSpPr txBox="1">
              <a:spLocks noChangeArrowheads="1"/>
            </p:cNvSpPr>
            <p:nvPr/>
          </p:nvSpPr>
          <p:spPr bwMode="auto">
            <a:xfrm rot="1205196">
              <a:off x="879" y="2395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2f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2802" name="Line 25"/>
            <p:cNvSpPr>
              <a:spLocks noChangeShapeType="1"/>
            </p:cNvSpPr>
            <p:nvPr/>
          </p:nvSpPr>
          <p:spPr bwMode="auto">
            <a:xfrm>
              <a:off x="480" y="2016"/>
              <a:ext cx="336" cy="2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Arc 26"/>
            <p:cNvSpPr>
              <a:spLocks/>
            </p:cNvSpPr>
            <p:nvPr/>
          </p:nvSpPr>
          <p:spPr bwMode="auto">
            <a:xfrm flipV="1">
              <a:off x="768" y="201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27"/>
            <p:cNvSpPr txBox="1">
              <a:spLocks noChangeArrowheads="1"/>
            </p:cNvSpPr>
            <p:nvPr/>
          </p:nvSpPr>
          <p:spPr bwMode="auto">
            <a:xfrm>
              <a:off x="902" y="1973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Φ</a:t>
              </a:r>
            </a:p>
          </p:txBody>
        </p:sp>
      </p:grpSp>
      <p:graphicFrame>
        <p:nvGraphicFramePr>
          <p:cNvPr id="359452" name="Object 2"/>
          <p:cNvGraphicFramePr>
            <a:graphicFrameLocks noChangeAspect="1"/>
          </p:cNvGraphicFramePr>
          <p:nvPr/>
        </p:nvGraphicFramePr>
        <p:xfrm>
          <a:off x="4402138" y="3027363"/>
          <a:ext cx="6270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1" name="Equation" r:id="rId3" imgW="355320" imgH="241200" progId="Equation.3">
                  <p:embed/>
                </p:oleObj>
              </mc:Choice>
              <mc:Fallback>
                <p:oleObj name="Equation" r:id="rId3" imgW="355320" imgH="241200" progId="Equation.3">
                  <p:embed/>
                  <p:pic>
                    <p:nvPicPr>
                      <p:cNvPr id="3594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3027363"/>
                        <a:ext cx="62706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3" name="Text Box 29"/>
          <p:cNvSpPr txBox="1">
            <a:spLocks noChangeArrowheads="1"/>
          </p:cNvSpPr>
          <p:nvPr/>
        </p:nvSpPr>
        <p:spPr bwMode="auto">
          <a:xfrm>
            <a:off x="3276600" y="3886200"/>
            <a:ext cx="586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Canceling 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and putting in all known quantities, one obtains</a:t>
            </a:r>
          </a:p>
        </p:txBody>
      </p:sp>
      <p:graphicFrame>
        <p:nvGraphicFramePr>
          <p:cNvPr id="359454" name="Object 3"/>
          <p:cNvGraphicFramePr>
            <a:graphicFrameLocks noChangeAspect="1"/>
          </p:cNvGraphicFramePr>
          <p:nvPr/>
        </p:nvGraphicFramePr>
        <p:xfrm>
          <a:off x="4876800" y="5257800"/>
          <a:ext cx="251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2" name="Equation" r:id="rId5" imgW="1231560" imgH="253800" progId="Equation.3">
                  <p:embed/>
                </p:oleObj>
              </mc:Choice>
              <mc:Fallback>
                <p:oleObj name="Equation" r:id="rId5" imgW="1231560" imgH="253800" progId="Equation.3">
                  <p:embed/>
                  <p:pic>
                    <p:nvPicPr>
                      <p:cNvPr id="3594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257800"/>
                        <a:ext cx="2514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5" name="Text Box 31"/>
          <p:cNvSpPr txBox="1">
            <a:spLocks noChangeArrowheads="1"/>
          </p:cNvSpPr>
          <p:nvPr/>
        </p:nvSpPr>
        <p:spPr bwMode="auto">
          <a:xfrm>
            <a:off x="228600" y="4876800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kinetic energy conservation:</a:t>
            </a:r>
          </a:p>
        </p:txBody>
      </p:sp>
      <p:graphicFrame>
        <p:nvGraphicFramePr>
          <p:cNvPr id="359456" name="Object 4"/>
          <p:cNvGraphicFramePr>
            <a:graphicFrameLocks noChangeAspect="1"/>
          </p:cNvGraphicFramePr>
          <p:nvPr/>
        </p:nvGraphicFramePr>
        <p:xfrm>
          <a:off x="125413" y="5638800"/>
          <a:ext cx="27606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3" name="Equation" r:id="rId7" imgW="1841500" imgH="292100" progId="Equation.DSMT4">
                  <p:embed/>
                </p:oleObj>
              </mc:Choice>
              <mc:Fallback>
                <p:oleObj name="Equation" r:id="rId7" imgW="1841500" imgH="292100" progId="Equation.DSMT4">
                  <p:embed/>
                  <p:pic>
                    <p:nvPicPr>
                      <p:cNvPr id="3594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5638800"/>
                        <a:ext cx="27606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7" name="Text Box 33"/>
          <p:cNvSpPr txBox="1">
            <a:spLocks noChangeArrowheads="1"/>
          </p:cNvSpPr>
          <p:nvPr/>
        </p:nvSpPr>
        <p:spPr bwMode="auto">
          <a:xfrm>
            <a:off x="2971800" y="5402263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Solving </a:t>
            </a:r>
            <a:r>
              <a:rPr lang="en-US" sz="2000" dirty="0" err="1">
                <a:solidFill>
                  <a:srgbClr val="FF0000"/>
                </a:solidFill>
                <a:latin typeface="Arial Narrow" charset="0"/>
              </a:rPr>
              <a:t>Eqs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. 1-3, one gets</a:t>
            </a:r>
          </a:p>
        </p:txBody>
      </p:sp>
      <p:graphicFrame>
        <p:nvGraphicFramePr>
          <p:cNvPr id="359458" name="Object 5"/>
          <p:cNvGraphicFramePr>
            <a:graphicFrameLocks noChangeAspect="1"/>
          </p:cNvGraphicFramePr>
          <p:nvPr/>
        </p:nvGraphicFramePr>
        <p:xfrm>
          <a:off x="3505200" y="4297363"/>
          <a:ext cx="44958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4" name="Equation" r:id="rId9" imgW="2349360" imgH="253800" progId="Equation.3">
                  <p:embed/>
                </p:oleObj>
              </mc:Choice>
              <mc:Fallback>
                <p:oleObj name="Equation" r:id="rId9" imgW="2349360" imgH="253800" progId="Equation.3">
                  <p:embed/>
                  <p:pic>
                    <p:nvPicPr>
                      <p:cNvPr id="3594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97363"/>
                        <a:ext cx="44958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9" name="Text Box 35"/>
          <p:cNvSpPr txBox="1">
            <a:spLocks noChangeArrowheads="1"/>
          </p:cNvSpPr>
          <p:nvPr/>
        </p:nvSpPr>
        <p:spPr bwMode="auto">
          <a:xfrm>
            <a:off x="7620000" y="5410200"/>
            <a:ext cx="1295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Do this at home</a:t>
            </a:r>
            <a:r>
              <a:rPr lang="en-US" sz="2000">
                <a:solidFill>
                  <a:srgbClr val="FF0000"/>
                </a:solidFill>
                <a:latin typeface="Arial Narrow" charset="0"/>
                <a:sym typeface="Wingdings" charset="0"/>
              </a:rPr>
              <a:t>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359460" name="Object 6"/>
          <p:cNvGraphicFramePr>
            <a:graphicFrameLocks noChangeAspect="1"/>
          </p:cNvGraphicFramePr>
          <p:nvPr/>
        </p:nvGraphicFramePr>
        <p:xfrm>
          <a:off x="5029200" y="3027363"/>
          <a:ext cx="29543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5" name="Equation" r:id="rId11" imgW="1676160" imgH="241200" progId="Equation.3">
                  <p:embed/>
                </p:oleObj>
              </mc:Choice>
              <mc:Fallback>
                <p:oleObj name="Equation" r:id="rId11" imgW="1676160" imgH="241200" progId="Equation.3">
                  <p:embed/>
                  <p:pic>
                    <p:nvPicPr>
                      <p:cNvPr id="3594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27363"/>
                        <a:ext cx="29543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61" name="Object 7"/>
          <p:cNvGraphicFramePr>
            <a:graphicFrameLocks noChangeAspect="1"/>
          </p:cNvGraphicFramePr>
          <p:nvPr/>
        </p:nvGraphicFramePr>
        <p:xfrm>
          <a:off x="4422775" y="3532188"/>
          <a:ext cx="26638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6" name="Equation" r:id="rId13" imgW="1511280" imgH="241200" progId="Equation.3">
                  <p:embed/>
                </p:oleObj>
              </mc:Choice>
              <mc:Fallback>
                <p:oleObj name="Equation" r:id="rId13" imgW="1511280" imgH="241200" progId="Equation.3">
                  <p:embed/>
                  <p:pic>
                    <p:nvPicPr>
                      <p:cNvPr id="3594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3532188"/>
                        <a:ext cx="26638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62" name="Object 8"/>
          <p:cNvGraphicFramePr>
            <a:graphicFrameLocks noChangeAspect="1"/>
          </p:cNvGraphicFramePr>
          <p:nvPr/>
        </p:nvGraphicFramePr>
        <p:xfrm>
          <a:off x="7086600" y="3581400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7" name="Equation" r:id="rId15" imgW="241200" imgH="177480" progId="Equation.3">
                  <p:embed/>
                </p:oleObj>
              </mc:Choice>
              <mc:Fallback>
                <p:oleObj name="Equation" r:id="rId15" imgW="241200" imgH="177480" progId="Equation.3">
                  <p:embed/>
                  <p:pic>
                    <p:nvPicPr>
                      <p:cNvPr id="3594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81400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63" name="Text Box 39"/>
          <p:cNvSpPr txBox="1">
            <a:spLocks noChangeArrowheads="1"/>
          </p:cNvSpPr>
          <p:nvPr/>
        </p:nvSpPr>
        <p:spPr bwMode="auto">
          <a:xfrm>
            <a:off x="3421063" y="3035300"/>
            <a:ext cx="903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x-comp.</a:t>
            </a:r>
          </a:p>
        </p:txBody>
      </p:sp>
      <p:sp>
        <p:nvSpPr>
          <p:cNvPr id="359464" name="Text Box 40"/>
          <p:cNvSpPr txBox="1">
            <a:spLocks noChangeArrowheads="1"/>
          </p:cNvSpPr>
          <p:nvPr/>
        </p:nvSpPr>
        <p:spPr bwMode="auto">
          <a:xfrm>
            <a:off x="3421063" y="3538538"/>
            <a:ext cx="903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y-comp.</a:t>
            </a:r>
          </a:p>
        </p:txBody>
      </p:sp>
      <p:graphicFrame>
        <p:nvGraphicFramePr>
          <p:cNvPr id="359465" name="Object 9"/>
          <p:cNvGraphicFramePr>
            <a:graphicFrameLocks noChangeAspect="1"/>
          </p:cNvGraphicFramePr>
          <p:nvPr/>
        </p:nvGraphicFramePr>
        <p:xfrm>
          <a:off x="3505200" y="4805363"/>
          <a:ext cx="3352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8" name="Equation" r:id="rId17" imgW="1625400" imgH="253800" progId="Equation.3">
                  <p:embed/>
                </p:oleObj>
              </mc:Choice>
              <mc:Fallback>
                <p:oleObj name="Equation" r:id="rId17" imgW="1625400" imgH="253800" progId="Equation.3">
                  <p:embed/>
                  <p:pic>
                    <p:nvPicPr>
                      <p:cNvPr id="359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05363"/>
                        <a:ext cx="33528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66" name="Object 10"/>
          <p:cNvGraphicFramePr>
            <a:graphicFrameLocks noChangeAspect="1"/>
          </p:cNvGraphicFramePr>
          <p:nvPr/>
        </p:nvGraphicFramePr>
        <p:xfrm>
          <a:off x="4876800" y="5626100"/>
          <a:ext cx="259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9" name="Equation" r:id="rId19" imgW="1244520" imgH="253800" progId="Equation.3">
                  <p:embed/>
                </p:oleObj>
              </mc:Choice>
              <mc:Fallback>
                <p:oleObj name="Equation" r:id="rId19" imgW="1244520" imgH="253800" progId="Equation.3">
                  <p:embed/>
                  <p:pic>
                    <p:nvPicPr>
                      <p:cNvPr id="35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26100"/>
                        <a:ext cx="259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67" name="Object 11"/>
          <p:cNvGraphicFramePr>
            <a:graphicFrameLocks noChangeAspect="1"/>
          </p:cNvGraphicFramePr>
          <p:nvPr/>
        </p:nvGraphicFramePr>
        <p:xfrm>
          <a:off x="5715000" y="6172200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0" name="Equation" r:id="rId21" imgW="583920" imgH="228600" progId="Equation.DSMT4">
                  <p:embed/>
                </p:oleObj>
              </mc:Choice>
              <mc:Fallback>
                <p:oleObj name="Equation" r:id="rId21" imgW="583920" imgH="228600" progId="Equation.DSMT4">
                  <p:embed/>
                  <p:pic>
                    <p:nvPicPr>
                      <p:cNvPr id="3594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172200"/>
                        <a:ext cx="1447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1285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37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55A844-3A6B-FB47-9615-FE90AEC0737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2238"/>
            <a:ext cx="7772400" cy="5334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Center of Mass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077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We’ve been solving physical problems treating objects as </a:t>
            </a:r>
            <a:r>
              <a:rPr lang="en-US" sz="2600" dirty="0" err="1">
                <a:solidFill>
                  <a:schemeClr val="accent2"/>
                </a:solidFill>
                <a:latin typeface="Monotype Corsiva" charset="0"/>
              </a:rPr>
              <a:t>sizeless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 points with masses but in reality, objects have shapes with masses distributed throughout the body.   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685800" y="1938338"/>
            <a:ext cx="7391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center of mass of a system is the average position of the system’s mass and represents the motion of the system as if all the mass is on this point.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3124200" y="44196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Consider a massless rod with two balls attached at either end.</a:t>
            </a:r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/>
        </p:nvGraphicFramePr>
        <p:xfrm>
          <a:off x="3962400" y="5627688"/>
          <a:ext cx="725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77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3604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27688"/>
                        <a:ext cx="725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3810000" y="2743200"/>
            <a:ext cx="464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total external force exerted on the system of total mass 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M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causes the center of mass to move at an acceleration given by                         as if all the mass of the system is concentrated on the center of mass.</a:t>
            </a:r>
          </a:p>
        </p:txBody>
      </p:sp>
      <p:graphicFrame>
        <p:nvGraphicFramePr>
          <p:cNvPr id="3604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21544"/>
              </p:ext>
            </p:extLst>
          </p:nvPr>
        </p:nvGraphicFramePr>
        <p:xfrm>
          <a:off x="6203950" y="3336925"/>
          <a:ext cx="1328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78" name="Equation" r:id="rId5" imgW="838200" imgH="292100" progId="Equation.DSMT4">
                  <p:embed/>
                </p:oleObj>
              </mc:Choice>
              <mc:Fallback>
                <p:oleObj name="Equation" r:id="rId5" imgW="838200" imgH="292100" progId="Equation.DSMT4">
                  <p:embed/>
                  <p:pic>
                    <p:nvPicPr>
                      <p:cNvPr id="3604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3336925"/>
                        <a:ext cx="13287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7" name="Text Box 9"/>
          <p:cNvSpPr txBox="1">
            <a:spLocks noChangeArrowheads="1"/>
          </p:cNvSpPr>
          <p:nvPr/>
        </p:nvSpPr>
        <p:spPr bwMode="auto">
          <a:xfrm>
            <a:off x="685800" y="2819400"/>
            <a:ext cx="3048000" cy="14605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What does above statement tell you concerning the forces being exerted on the system?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4343400"/>
            <a:ext cx="2667000" cy="914400"/>
            <a:chOff x="240" y="2736"/>
            <a:chExt cx="1680" cy="576"/>
          </a:xfrm>
        </p:grpSpPr>
        <p:sp>
          <p:nvSpPr>
            <p:cNvPr id="33813" name="Line 11"/>
            <p:cNvSpPr>
              <a:spLocks noChangeShapeType="1"/>
            </p:cNvSpPr>
            <p:nvPr/>
          </p:nvSpPr>
          <p:spPr bwMode="auto">
            <a:xfrm>
              <a:off x="240" y="3024"/>
              <a:ext cx="16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14" name="Group 12"/>
            <p:cNvGrpSpPr>
              <a:grpSpLocks/>
            </p:cNvGrpSpPr>
            <p:nvPr/>
          </p:nvGrpSpPr>
          <p:grpSpPr bwMode="auto">
            <a:xfrm>
              <a:off x="576" y="2880"/>
              <a:ext cx="1200" cy="288"/>
              <a:chOff x="336" y="2064"/>
              <a:chExt cx="1200" cy="288"/>
            </a:xfrm>
          </p:grpSpPr>
          <p:sp>
            <p:nvSpPr>
              <p:cNvPr id="360461" name="Oval 13"/>
              <p:cNvSpPr>
                <a:spLocks noChangeArrowheads="1"/>
              </p:cNvSpPr>
              <p:nvPr/>
            </p:nvSpPr>
            <p:spPr bwMode="auto">
              <a:xfrm>
                <a:off x="336" y="211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</a:p>
            </p:txBody>
          </p:sp>
          <p:sp>
            <p:nvSpPr>
              <p:cNvPr id="33819" name="Oval 14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baseline="-25000">
                    <a:solidFill>
                      <a:srgbClr val="FFFF00"/>
                    </a:solidFill>
                    <a:latin typeface="Monotype Corsiva" charset="0"/>
                  </a:rPr>
                  <a:t>2</a:t>
                </a:r>
              </a:p>
            </p:txBody>
          </p:sp>
          <p:cxnSp>
            <p:nvCxnSpPr>
              <p:cNvPr id="33820" name="AutoShape 15"/>
              <p:cNvCxnSpPr>
                <a:cxnSpLocks noChangeShapeType="1"/>
                <a:stCxn id="360461" idx="6"/>
                <a:endCxn id="33819" idx="2"/>
              </p:cNvCxnSpPr>
              <p:nvPr/>
            </p:nvCxnSpPr>
            <p:spPr bwMode="auto">
              <a:xfrm>
                <a:off x="528" y="2208"/>
                <a:ext cx="720" cy="0"/>
              </a:xfrm>
              <a:prstGeom prst="straightConnector1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15" name="Line 16"/>
            <p:cNvSpPr>
              <a:spLocks noChangeShapeType="1"/>
            </p:cNvSpPr>
            <p:nvPr/>
          </p:nvSpPr>
          <p:spPr bwMode="auto">
            <a:xfrm>
              <a:off x="240" y="273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Text Box 17"/>
            <p:cNvSpPr txBox="1">
              <a:spLocks noChangeArrowheads="1"/>
            </p:cNvSpPr>
            <p:nvPr/>
          </p:nvSpPr>
          <p:spPr bwMode="auto">
            <a:xfrm>
              <a:off x="52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</a:p>
          </p:txBody>
        </p:sp>
        <p:sp>
          <p:nvSpPr>
            <p:cNvPr id="33817" name="Text Box 18"/>
            <p:cNvSpPr txBox="1">
              <a:spLocks noChangeArrowheads="1"/>
            </p:cNvSpPr>
            <p:nvPr/>
          </p:nvSpPr>
          <p:spPr bwMode="auto">
            <a:xfrm>
              <a:off x="148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sp>
        <p:nvSpPr>
          <p:cNvPr id="360467" name="Text Box 19"/>
          <p:cNvSpPr txBox="1">
            <a:spLocks noChangeArrowheads="1"/>
          </p:cNvSpPr>
          <p:nvPr/>
        </p:nvSpPr>
        <p:spPr bwMode="auto">
          <a:xfrm>
            <a:off x="3276600" y="47244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position of the center of mass of this system is the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mass averaged position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of the system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71650" y="4800600"/>
            <a:ext cx="514350" cy="838200"/>
            <a:chOff x="1116" y="3024"/>
            <a:chExt cx="324" cy="528"/>
          </a:xfrm>
        </p:grpSpPr>
        <p:sp>
          <p:nvSpPr>
            <p:cNvPr id="33811" name="Line 21"/>
            <p:cNvSpPr>
              <a:spLocks noChangeShapeType="1"/>
            </p:cNvSpPr>
            <p:nvPr/>
          </p:nvSpPr>
          <p:spPr bwMode="auto">
            <a:xfrm>
              <a:off x="1296" y="3024"/>
              <a:ext cx="0" cy="336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 Box 22"/>
            <p:cNvSpPr txBox="1">
              <a:spLocks noChangeArrowheads="1"/>
            </p:cNvSpPr>
            <p:nvPr/>
          </p:nvSpPr>
          <p:spPr bwMode="auto">
            <a:xfrm>
              <a:off x="1116" y="3302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CM</a:t>
              </a:r>
              <a:endParaRPr lang="en-US">
                <a:latin typeface="Monotype Corsiva" charset="0"/>
              </a:endParaRPr>
            </a:p>
          </p:txBody>
        </p:sp>
      </p:grpSp>
      <p:sp>
        <p:nvSpPr>
          <p:cNvPr id="360471" name="Text Box 23"/>
          <p:cNvSpPr txBox="1">
            <a:spLocks noChangeArrowheads="1"/>
          </p:cNvSpPr>
          <p:nvPr/>
        </p:nvSpPr>
        <p:spPr bwMode="auto">
          <a:xfrm>
            <a:off x="6324600" y="5410200"/>
            <a:ext cx="22098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CM is closer to the heavier object</a:t>
            </a:r>
          </a:p>
        </p:txBody>
      </p:sp>
      <p:graphicFrame>
        <p:nvGraphicFramePr>
          <p:cNvPr id="360472" name="Object 4"/>
          <p:cNvGraphicFramePr>
            <a:graphicFrameLocks noChangeAspect="1"/>
          </p:cNvGraphicFramePr>
          <p:nvPr/>
        </p:nvGraphicFramePr>
        <p:xfrm>
          <a:off x="4748213" y="5410200"/>
          <a:ext cx="1271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79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3604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5410200"/>
                        <a:ext cx="12715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3" name="Object 5"/>
          <p:cNvGraphicFramePr>
            <a:graphicFrameLocks noChangeAspect="1"/>
          </p:cNvGraphicFramePr>
          <p:nvPr/>
        </p:nvGraphicFramePr>
        <p:xfrm>
          <a:off x="4724400" y="5486400"/>
          <a:ext cx="1362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80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3604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13620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4370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074328-0743-DA44-A5D3-C93807DBD9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of a Diver and the Center of Mass</a:t>
            </a:r>
          </a:p>
        </p:txBody>
      </p:sp>
      <p:pic>
        <p:nvPicPr>
          <p:cNvPr id="361475" name="Picture 3" descr="FG09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1143000"/>
            <a:ext cx="17754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8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A diver performs a simple dive.</a:t>
            </a:r>
          </a:p>
          <a:p>
            <a:pPr algn="just"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The motion of the center of mass follows a parabola since it is a projectile motion.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4876800" y="3933825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A diver performs a complicated dive.</a:t>
            </a:r>
          </a:p>
          <a:p>
            <a:pPr algn="just"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The motion of the center of mass still follows the same parabola since it still is a projectile motion.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4876800" y="5654675"/>
            <a:ext cx="4191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The motion of the center of mass of the diver is always the same. </a:t>
            </a:r>
          </a:p>
        </p:txBody>
      </p:sp>
    </p:spTree>
    <p:extLst>
      <p:ext uri="{BB962C8B-B14F-4D97-AF65-F5344CB8AC3E}">
        <p14:creationId xmlns:p14="http://schemas.microsoft.com/office/powerpoint/2010/main" val="30519305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58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416F19-1233-0D4A-A61B-40C44AE26DB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498" name="Picture 2" descr="FG09_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1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for CM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001000" cy="12160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dirty="0">
                <a:solidFill>
                  <a:srgbClr val="800000"/>
                </a:solidFill>
                <a:latin typeface="Arial Narrow" charset="0"/>
              </a:rPr>
              <a:t>Thee people of roughly equivalent mass M on a lightweight (air-filled) banana boat sit along the x axis at positions x</a:t>
            </a:r>
            <a:r>
              <a:rPr lang="en-US" baseline="-25000" dirty="0">
                <a:solidFill>
                  <a:srgbClr val="8000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=1.0m, x</a:t>
            </a:r>
            <a:r>
              <a:rPr lang="en-US" baseline="-25000" dirty="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=5.0m, and x</a:t>
            </a:r>
            <a:r>
              <a:rPr lang="en-US" baseline="-25000" dirty="0">
                <a:solidFill>
                  <a:srgbClr val="800000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=6.0m.  Find the position of CM. </a:t>
            </a: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6553200" y="22098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Using the formula for CM</a:t>
            </a:r>
          </a:p>
        </p:txBody>
      </p:sp>
      <p:graphicFrame>
        <p:nvGraphicFramePr>
          <p:cNvPr id="362502" name="Object 2"/>
          <p:cNvGraphicFramePr>
            <a:graphicFrameLocks noChangeAspect="1"/>
          </p:cNvGraphicFramePr>
          <p:nvPr/>
        </p:nvGraphicFramePr>
        <p:xfrm>
          <a:off x="6019800" y="3027363"/>
          <a:ext cx="2743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25" name="Equation" r:id="rId4" imgW="901440" imgH="660240" progId="Equation.3">
                  <p:embed/>
                </p:oleObj>
              </mc:Choice>
              <mc:Fallback>
                <p:oleObj name="Equation" r:id="rId4" imgW="901440" imgH="660240" progId="Equation.3">
                  <p:embed/>
                  <p:pic>
                    <p:nvPicPr>
                      <p:cNvPr id="3625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27363"/>
                        <a:ext cx="27432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3" name="Object 3"/>
          <p:cNvGraphicFramePr>
            <a:graphicFrameLocks noChangeAspect="1"/>
          </p:cNvGraphicFramePr>
          <p:nvPr/>
        </p:nvGraphicFramePr>
        <p:xfrm>
          <a:off x="1066800" y="4953000"/>
          <a:ext cx="119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26"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3625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11938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4" name="Object 4"/>
          <p:cNvGraphicFramePr>
            <a:graphicFrameLocks noChangeAspect="1"/>
          </p:cNvGraphicFramePr>
          <p:nvPr/>
        </p:nvGraphicFramePr>
        <p:xfrm>
          <a:off x="5562600" y="4922838"/>
          <a:ext cx="1535113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27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3625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22838"/>
                        <a:ext cx="1535113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5" name="Object 5"/>
          <p:cNvGraphicFramePr>
            <a:graphicFrameLocks noChangeAspect="1"/>
          </p:cNvGraphicFramePr>
          <p:nvPr/>
        </p:nvGraphicFramePr>
        <p:xfrm>
          <a:off x="644525" y="4953000"/>
          <a:ext cx="48418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28" name="Equation" r:id="rId10" imgW="1803240" imgH="393480" progId="Equation.DSMT4">
                  <p:embed/>
                </p:oleObj>
              </mc:Choice>
              <mc:Fallback>
                <p:oleObj name="Equation" r:id="rId10" imgW="1803240" imgH="393480" progId="Equation.DSMT4">
                  <p:embed/>
                  <p:pic>
                    <p:nvPicPr>
                      <p:cNvPr id="3625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953000"/>
                        <a:ext cx="484187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6" name="Object 6"/>
          <p:cNvGraphicFramePr>
            <a:graphicFrameLocks noChangeAspect="1"/>
          </p:cNvGraphicFramePr>
          <p:nvPr/>
        </p:nvGraphicFramePr>
        <p:xfrm>
          <a:off x="1924050" y="5638800"/>
          <a:ext cx="2114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29" name="Equation" r:id="rId12" imgW="787320" imgH="164880" progId="Equation.DSMT4">
                  <p:embed/>
                </p:oleObj>
              </mc:Choice>
              <mc:Fallback>
                <p:oleObj name="Equation" r:id="rId12" imgW="787320" imgH="164880" progId="Equation.DSMT4">
                  <p:embed/>
                  <p:pic>
                    <p:nvPicPr>
                      <p:cNvPr id="3625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638800"/>
                        <a:ext cx="21145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7" name="Object 7"/>
          <p:cNvGraphicFramePr>
            <a:graphicFrameLocks noChangeAspect="1"/>
          </p:cNvGraphicFramePr>
          <p:nvPr/>
        </p:nvGraphicFramePr>
        <p:xfrm>
          <a:off x="7140575" y="5262563"/>
          <a:ext cx="1470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30"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3625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5262563"/>
                        <a:ext cx="14700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8" name="Object 8"/>
          <p:cNvGraphicFramePr>
            <a:graphicFrameLocks noChangeAspect="1"/>
          </p:cNvGraphicFramePr>
          <p:nvPr/>
        </p:nvGraphicFramePr>
        <p:xfrm>
          <a:off x="2286000" y="4953000"/>
          <a:ext cx="14668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31" name="Equation" r:id="rId16" imgW="545760" imgH="177480" progId="Equation.DSMT4">
                  <p:embed/>
                </p:oleObj>
              </mc:Choice>
              <mc:Fallback>
                <p:oleObj name="Equation" r:id="rId16" imgW="545760" imgH="177480" progId="Equation.DSMT4">
                  <p:embed/>
                  <p:pic>
                    <p:nvPicPr>
                      <p:cNvPr id="3625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14668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9" name="Object 9"/>
          <p:cNvGraphicFramePr>
            <a:graphicFrameLocks noChangeAspect="1"/>
          </p:cNvGraphicFramePr>
          <p:nvPr/>
        </p:nvGraphicFramePr>
        <p:xfrm>
          <a:off x="3756025" y="4953000"/>
          <a:ext cx="15017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32" name="Equation" r:id="rId18" imgW="558720" imgH="177480" progId="Equation.DSMT4">
                  <p:embed/>
                </p:oleObj>
              </mc:Choice>
              <mc:Fallback>
                <p:oleObj name="Equation" r:id="rId18" imgW="558720" imgH="177480" progId="Equation.DSMT4">
                  <p:embed/>
                  <p:pic>
                    <p:nvPicPr>
                      <p:cNvPr id="3625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953000"/>
                        <a:ext cx="15017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99215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68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4C42D1-9C99-4C46-915D-9A7150369B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for Center of Mass in 2-D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77724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dirty="0">
                <a:solidFill>
                  <a:srgbClr val="800000"/>
                </a:solidFill>
                <a:latin typeface="Arial Narrow" charset="0"/>
              </a:rPr>
              <a:t>A system consists of three particles as shown in the figure.  Find the position of the center of mass of this system.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4038600" y="1752600"/>
            <a:ext cx="419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Using the formula for CM for each position vector component</a:t>
            </a:r>
          </a:p>
        </p:txBody>
      </p:sp>
      <p:graphicFrame>
        <p:nvGraphicFramePr>
          <p:cNvPr id="364549" name="Object 2"/>
          <p:cNvGraphicFramePr>
            <a:graphicFrameLocks noChangeAspect="1"/>
          </p:cNvGraphicFramePr>
          <p:nvPr/>
        </p:nvGraphicFramePr>
        <p:xfrm>
          <a:off x="4267200" y="2646363"/>
          <a:ext cx="16097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7" name="Equation" r:id="rId3" imgW="901440" imgH="660240" progId="Equation.3">
                  <p:embed/>
                </p:oleObj>
              </mc:Choice>
              <mc:Fallback>
                <p:oleObj name="Equation" r:id="rId3" imgW="901440" imgH="660240" progId="Equation.3">
                  <p:embed/>
                  <p:pic>
                    <p:nvPicPr>
                      <p:cNvPr id="3645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46363"/>
                        <a:ext cx="160972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3200400" y="4114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One obtains</a:t>
            </a:r>
          </a:p>
        </p:txBody>
      </p:sp>
      <p:graphicFrame>
        <p:nvGraphicFramePr>
          <p:cNvPr id="364551" name="Object 3"/>
          <p:cNvGraphicFramePr>
            <a:graphicFrameLocks noChangeAspect="1"/>
          </p:cNvGraphicFramePr>
          <p:nvPr/>
        </p:nvGraphicFramePr>
        <p:xfrm>
          <a:off x="693738" y="4862513"/>
          <a:ext cx="4968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8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3645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4862513"/>
                        <a:ext cx="4968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2" name="Object 4"/>
          <p:cNvGraphicFramePr>
            <a:graphicFrameLocks noChangeAspect="1"/>
          </p:cNvGraphicFramePr>
          <p:nvPr/>
        </p:nvGraphicFramePr>
        <p:xfrm>
          <a:off x="4572000" y="4114800"/>
          <a:ext cx="4333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9" name="Equation" r:id="rId7" imgW="266700" imgH="241300" progId="Equation.DSMT4">
                  <p:embed/>
                </p:oleObj>
              </mc:Choice>
              <mc:Fallback>
                <p:oleObj name="Equation" r:id="rId7" imgW="266700" imgH="241300" progId="Equation.DSMT4">
                  <p:embed/>
                  <p:pic>
                    <p:nvPicPr>
                      <p:cNvPr id="3645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4333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5638800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If</a:t>
            </a:r>
          </a:p>
        </p:txBody>
      </p:sp>
      <p:graphicFrame>
        <p:nvGraphicFramePr>
          <p:cNvPr id="364554" name="Object 5"/>
          <p:cNvGraphicFramePr>
            <a:graphicFrameLocks noChangeAspect="1"/>
          </p:cNvGraphicFramePr>
          <p:nvPr/>
        </p:nvGraphicFramePr>
        <p:xfrm>
          <a:off x="6019800" y="4953000"/>
          <a:ext cx="2514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0" name="Equation" r:id="rId9" imgW="1485720" imgH="228600" progId="Equation.3">
                  <p:embed/>
                </p:oleObj>
              </mc:Choice>
              <mc:Fallback>
                <p:oleObj name="Equation" r:id="rId9" imgW="1485720" imgH="228600" progId="Equation.3">
                  <p:embed/>
                  <p:pic>
                    <p:nvPicPr>
                      <p:cNvPr id="3645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53000"/>
                        <a:ext cx="2514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5" name="Object 6"/>
          <p:cNvGraphicFramePr>
            <a:graphicFrameLocks noChangeAspect="1"/>
          </p:cNvGraphicFramePr>
          <p:nvPr/>
        </p:nvGraphicFramePr>
        <p:xfrm>
          <a:off x="5651500" y="5475288"/>
          <a:ext cx="28702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1" name="Equation" r:id="rId11" imgW="1524000" imgH="457200" progId="Equation.DSMT4">
                  <p:embed/>
                </p:oleObj>
              </mc:Choice>
              <mc:Fallback>
                <p:oleObj name="Equation" r:id="rId11" imgW="1524000" imgH="457200" progId="Equation.DSMT4">
                  <p:embed/>
                  <p:pic>
                    <p:nvPicPr>
                      <p:cNvPr id="3645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475288"/>
                        <a:ext cx="28702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676400"/>
            <a:ext cx="3505200" cy="2743200"/>
            <a:chOff x="48" y="1056"/>
            <a:chExt cx="2208" cy="1728"/>
          </a:xfrm>
        </p:grpSpPr>
        <p:sp>
          <p:nvSpPr>
            <p:cNvPr id="36891" name="Rectangle 13" descr="Large grid"/>
            <p:cNvSpPr>
              <a:spLocks noChangeArrowheads="1"/>
            </p:cNvSpPr>
            <p:nvPr/>
          </p:nvSpPr>
          <p:spPr bwMode="auto">
            <a:xfrm>
              <a:off x="432" y="1056"/>
              <a:ext cx="1824" cy="1440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92" name="Group 14"/>
            <p:cNvGrpSpPr>
              <a:grpSpLocks/>
            </p:cNvGrpSpPr>
            <p:nvPr/>
          </p:nvGrpSpPr>
          <p:grpSpPr bwMode="auto">
            <a:xfrm>
              <a:off x="48" y="1344"/>
              <a:ext cx="823" cy="269"/>
              <a:chOff x="48" y="1344"/>
              <a:chExt cx="823" cy="269"/>
            </a:xfrm>
          </p:grpSpPr>
          <p:grpSp>
            <p:nvGrpSpPr>
              <p:cNvPr id="36909" name="Group 15"/>
              <p:cNvGrpSpPr>
                <a:grpSpLocks/>
              </p:cNvGrpSpPr>
              <p:nvPr/>
            </p:nvGrpSpPr>
            <p:grpSpPr bwMode="auto">
              <a:xfrm>
                <a:off x="48" y="1344"/>
                <a:ext cx="487" cy="269"/>
                <a:chOff x="48" y="1344"/>
                <a:chExt cx="487" cy="269"/>
              </a:xfrm>
            </p:grpSpPr>
            <p:sp>
              <p:nvSpPr>
                <p:cNvPr id="364560" name="Oval 16"/>
                <p:cNvSpPr>
                  <a:spLocks noChangeArrowheads="1"/>
                </p:cNvSpPr>
                <p:nvPr/>
              </p:nvSpPr>
              <p:spPr bwMode="auto">
                <a:xfrm>
                  <a:off x="336" y="1392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Monotype Corsiva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9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" y="1382"/>
                  <a:ext cx="2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FFFF99"/>
                      </a:solidFill>
                      <a:latin typeface="Monotype Corsiva" charset="0"/>
                    </a:rPr>
                    <a:t>m</a:t>
                  </a:r>
                  <a:r>
                    <a:rPr lang="en-US" sz="1800" baseline="-25000">
                      <a:solidFill>
                        <a:srgbClr val="FFFF99"/>
                      </a:solidFill>
                      <a:latin typeface="Monotype Corsiva" charset="0"/>
                    </a:rPr>
                    <a:t>1</a:t>
                  </a:r>
                </a:p>
              </p:txBody>
            </p:sp>
            <p:sp>
              <p:nvSpPr>
                <p:cNvPr id="369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8" y="1344"/>
                  <a:ext cx="31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chemeClr val="accent2"/>
                      </a:solidFill>
                      <a:latin typeface="Monotype Corsiva" charset="0"/>
                    </a:rPr>
                    <a:t>y=2</a:t>
                  </a:r>
                  <a:endParaRPr lang="en-US" sz="1800" baseline="-25000">
                    <a:solidFill>
                      <a:schemeClr val="accent2"/>
                    </a:solidFill>
                    <a:latin typeface="Monotype Corsiva" charset="0"/>
                  </a:endParaRPr>
                </a:p>
              </p:txBody>
            </p:sp>
          </p:grpSp>
          <p:sp>
            <p:nvSpPr>
              <p:cNvPr id="36910" name="Text Box 19"/>
              <p:cNvSpPr txBox="1">
                <a:spLocks noChangeArrowheads="1"/>
              </p:cNvSpPr>
              <p:nvPr/>
            </p:nvSpPr>
            <p:spPr bwMode="auto">
              <a:xfrm>
                <a:off x="528" y="1353"/>
                <a:ext cx="34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0000"/>
                    </a:solidFill>
                    <a:latin typeface="Monotype Corsiva" charset="0"/>
                  </a:rPr>
                  <a:t>(0,2)</a:t>
                </a:r>
                <a:endParaRPr lang="en-US" sz="1800" baseline="-25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6893" name="Group 20"/>
            <p:cNvGrpSpPr>
              <a:grpSpLocks/>
            </p:cNvGrpSpPr>
            <p:nvPr/>
          </p:nvGrpSpPr>
          <p:grpSpPr bwMode="auto">
            <a:xfrm>
              <a:off x="816" y="2169"/>
              <a:ext cx="384" cy="615"/>
              <a:chOff x="816" y="2169"/>
              <a:chExt cx="384" cy="615"/>
            </a:xfrm>
          </p:grpSpPr>
          <p:grpSp>
            <p:nvGrpSpPr>
              <p:cNvPr id="36904" name="Group 21"/>
              <p:cNvGrpSpPr>
                <a:grpSpLocks/>
              </p:cNvGrpSpPr>
              <p:nvPr/>
            </p:nvGrpSpPr>
            <p:grpSpPr bwMode="auto">
              <a:xfrm>
                <a:off x="816" y="2361"/>
                <a:ext cx="314" cy="423"/>
                <a:chOff x="816" y="2361"/>
                <a:chExt cx="314" cy="423"/>
              </a:xfrm>
            </p:grpSpPr>
            <p:sp>
              <p:nvSpPr>
                <p:cNvPr id="36906" name="Oval 22"/>
                <p:cNvSpPr>
                  <a:spLocks noChangeArrowheads="1"/>
                </p:cNvSpPr>
                <p:nvPr/>
              </p:nvSpPr>
              <p:spPr bwMode="auto">
                <a:xfrm>
                  <a:off x="912" y="2400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99"/>
                    </a:gs>
                    <a:gs pos="100000">
                      <a:srgbClr val="761847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64" y="2361"/>
                  <a:ext cx="2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FFFF99"/>
                      </a:solidFill>
                      <a:latin typeface="Monotype Corsiva" charset="0"/>
                    </a:rPr>
                    <a:t>m</a:t>
                  </a:r>
                  <a:r>
                    <a:rPr lang="en-US" sz="1800" baseline="-25000">
                      <a:solidFill>
                        <a:srgbClr val="FFFF99"/>
                      </a:solidFill>
                      <a:latin typeface="Monotype Corsiva" charset="0"/>
                    </a:rPr>
                    <a:t>2</a:t>
                  </a:r>
                </a:p>
              </p:txBody>
            </p:sp>
            <p:sp>
              <p:nvSpPr>
                <p:cNvPr id="3690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16" y="2553"/>
                  <a:ext cx="3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chemeClr val="accent2"/>
                      </a:solidFill>
                      <a:latin typeface="Monotype Corsiva" charset="0"/>
                    </a:rPr>
                    <a:t>x=1</a:t>
                  </a:r>
                  <a:endParaRPr lang="en-US" sz="1800" baseline="-25000">
                    <a:solidFill>
                      <a:schemeClr val="accent2"/>
                    </a:solidFill>
                    <a:latin typeface="Monotype Corsiva" charset="0"/>
                  </a:endParaRPr>
                </a:p>
              </p:txBody>
            </p:sp>
          </p:grpSp>
          <p:sp>
            <p:nvSpPr>
              <p:cNvPr id="36905" name="Text Box 25"/>
              <p:cNvSpPr txBox="1">
                <a:spLocks noChangeArrowheads="1"/>
              </p:cNvSpPr>
              <p:nvPr/>
            </p:nvSpPr>
            <p:spPr bwMode="auto">
              <a:xfrm>
                <a:off x="857" y="2169"/>
                <a:ext cx="34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0000"/>
                    </a:solidFill>
                    <a:latin typeface="Monotype Corsiva" charset="0"/>
                  </a:rPr>
                  <a:t>(1,0)</a:t>
                </a:r>
                <a:endParaRPr lang="en-US" sz="1800" baseline="-25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6894" name="Group 26"/>
            <p:cNvGrpSpPr>
              <a:grpSpLocks/>
            </p:cNvGrpSpPr>
            <p:nvPr/>
          </p:nvGrpSpPr>
          <p:grpSpPr bwMode="auto">
            <a:xfrm>
              <a:off x="1440" y="2160"/>
              <a:ext cx="343" cy="615"/>
              <a:chOff x="1440" y="2160"/>
              <a:chExt cx="343" cy="615"/>
            </a:xfrm>
          </p:grpSpPr>
          <p:grpSp>
            <p:nvGrpSpPr>
              <p:cNvPr id="36899" name="Group 27"/>
              <p:cNvGrpSpPr>
                <a:grpSpLocks/>
              </p:cNvGrpSpPr>
              <p:nvPr/>
            </p:nvGrpSpPr>
            <p:grpSpPr bwMode="auto">
              <a:xfrm>
                <a:off x="1462" y="2361"/>
                <a:ext cx="314" cy="414"/>
                <a:chOff x="1462" y="2361"/>
                <a:chExt cx="314" cy="414"/>
              </a:xfrm>
            </p:grpSpPr>
            <p:sp>
              <p:nvSpPr>
                <p:cNvPr id="36901" name="Oval 28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CC33"/>
                    </a:gs>
                    <a:gs pos="100000">
                      <a:srgbClr val="185E1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488" y="2361"/>
                  <a:ext cx="2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FFFF99"/>
                      </a:solidFill>
                      <a:latin typeface="Monotype Corsiva" charset="0"/>
                    </a:rPr>
                    <a:t>m</a:t>
                  </a:r>
                  <a:r>
                    <a:rPr lang="en-US" sz="1800" baseline="-25000">
                      <a:solidFill>
                        <a:srgbClr val="FFFF99"/>
                      </a:solidFill>
                      <a:latin typeface="Monotype Corsiva" charset="0"/>
                    </a:rPr>
                    <a:t>3</a:t>
                  </a:r>
                </a:p>
              </p:txBody>
            </p:sp>
            <p:sp>
              <p:nvSpPr>
                <p:cNvPr id="3690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462" y="2544"/>
                  <a:ext cx="3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chemeClr val="accent2"/>
                      </a:solidFill>
                      <a:latin typeface="Monotype Corsiva" charset="0"/>
                    </a:rPr>
                    <a:t>x=2</a:t>
                  </a:r>
                  <a:endParaRPr lang="en-US" sz="1800" baseline="-25000">
                    <a:solidFill>
                      <a:schemeClr val="accent2"/>
                    </a:solidFill>
                    <a:latin typeface="Monotype Corsiva" charset="0"/>
                  </a:endParaRPr>
                </a:p>
              </p:txBody>
            </p:sp>
          </p:grpSp>
          <p:sp>
            <p:nvSpPr>
              <p:cNvPr id="36900" name="Text Box 31"/>
              <p:cNvSpPr txBox="1">
                <a:spLocks noChangeArrowheads="1"/>
              </p:cNvSpPr>
              <p:nvPr/>
            </p:nvSpPr>
            <p:spPr bwMode="auto">
              <a:xfrm>
                <a:off x="1440" y="2160"/>
                <a:ext cx="34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0000"/>
                    </a:solidFill>
                    <a:latin typeface="Monotype Corsiva" charset="0"/>
                  </a:rPr>
                  <a:t>(2,0)</a:t>
                </a:r>
                <a:endParaRPr lang="en-US" sz="1800" baseline="-25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6895" name="Group 32"/>
            <p:cNvGrpSpPr>
              <a:grpSpLocks/>
            </p:cNvGrpSpPr>
            <p:nvPr/>
          </p:nvGrpSpPr>
          <p:grpSpPr bwMode="auto">
            <a:xfrm>
              <a:off x="384" y="1776"/>
              <a:ext cx="718" cy="720"/>
              <a:chOff x="384" y="1776"/>
              <a:chExt cx="718" cy="720"/>
            </a:xfrm>
          </p:grpSpPr>
          <p:sp>
            <p:nvSpPr>
              <p:cNvPr id="36896" name="Line 33"/>
              <p:cNvSpPr>
                <a:spLocks noChangeShapeType="1"/>
              </p:cNvSpPr>
              <p:nvPr/>
            </p:nvSpPr>
            <p:spPr bwMode="auto">
              <a:xfrm flipV="1">
                <a:off x="432" y="1968"/>
                <a:ext cx="288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Text Box 34"/>
              <p:cNvSpPr txBox="1">
                <a:spLocks noChangeArrowheads="1"/>
              </p:cNvSpPr>
              <p:nvPr/>
            </p:nvSpPr>
            <p:spPr bwMode="auto">
              <a:xfrm>
                <a:off x="555" y="1776"/>
                <a:ext cx="5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0000"/>
                    </a:solidFill>
                    <a:latin typeface="Monotype Corsiva" charset="0"/>
                  </a:rPr>
                  <a:t>(0.75,1)</a:t>
                </a:r>
                <a:endParaRPr lang="en-US">
                  <a:latin typeface="Monotype Corsiva" charset="0"/>
                </a:endParaRPr>
              </a:p>
            </p:txBody>
          </p:sp>
          <p:sp>
            <p:nvSpPr>
              <p:cNvPr id="36898" name="Text Box 35"/>
              <p:cNvSpPr txBox="1">
                <a:spLocks noChangeArrowheads="1"/>
              </p:cNvSpPr>
              <p:nvPr/>
            </p:nvSpPr>
            <p:spPr bwMode="auto">
              <a:xfrm>
                <a:off x="384" y="1948"/>
                <a:ext cx="29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r</a:t>
                </a:r>
                <a:r>
                  <a:rPr lang="en-US" sz="2000" baseline="-25000">
                    <a:solidFill>
                      <a:srgbClr val="FF0000"/>
                    </a:solidFill>
                    <a:latin typeface="Arial Narrow" charset="0"/>
                  </a:rPr>
                  <a:t>CM</a:t>
                </a:r>
                <a:endParaRPr lang="en-US" sz="2000">
                  <a:solidFill>
                    <a:srgbClr val="FF0000"/>
                  </a:solidFill>
                  <a:latin typeface="Arial Narrow" charset="0"/>
                </a:endParaRPr>
              </a:p>
            </p:txBody>
          </p:sp>
        </p:grpSp>
      </p:grpSp>
      <p:graphicFrame>
        <p:nvGraphicFramePr>
          <p:cNvPr id="364580" name="Object 7"/>
          <p:cNvGraphicFramePr>
            <a:graphicFrameLocks noChangeAspect="1"/>
          </p:cNvGraphicFramePr>
          <p:nvPr/>
        </p:nvGraphicFramePr>
        <p:xfrm>
          <a:off x="6096000" y="2646363"/>
          <a:ext cx="16557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2" name="Equation" r:id="rId13" imgW="927000" imgH="660240" progId="Equation.3">
                  <p:embed/>
                </p:oleObj>
              </mc:Choice>
              <mc:Fallback>
                <p:oleObj name="Equation" r:id="rId13" imgW="927000" imgH="660240" progId="Equation.3">
                  <p:embed/>
                  <p:pic>
                    <p:nvPicPr>
                      <p:cNvPr id="3645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46363"/>
                        <a:ext cx="165576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1" name="Object 8"/>
          <p:cNvGraphicFramePr>
            <a:graphicFrameLocks noChangeAspect="1"/>
          </p:cNvGraphicFramePr>
          <p:nvPr/>
        </p:nvGraphicFramePr>
        <p:xfrm>
          <a:off x="1143000" y="4648200"/>
          <a:ext cx="8191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3" name="Equation" r:id="rId15" imgW="634680" imgH="660240" progId="Equation.3">
                  <p:embed/>
                </p:oleObj>
              </mc:Choice>
              <mc:Fallback>
                <p:oleObj name="Equation" r:id="rId15" imgW="634680" imgH="660240" progId="Equation.3">
                  <p:embed/>
                  <p:pic>
                    <p:nvPicPr>
                      <p:cNvPr id="36458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8191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2" name="Object 9"/>
          <p:cNvGraphicFramePr>
            <a:graphicFrameLocks noChangeAspect="1"/>
          </p:cNvGraphicFramePr>
          <p:nvPr/>
        </p:nvGraphicFramePr>
        <p:xfrm>
          <a:off x="1905000" y="4795838"/>
          <a:ext cx="16875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4" name="Equation" r:id="rId17" imgW="1307880" imgH="431640" progId="Equation.3">
                  <p:embed/>
                </p:oleObj>
              </mc:Choice>
              <mc:Fallback>
                <p:oleObj name="Equation" r:id="rId17" imgW="1307880" imgH="431640" progId="Equation.3">
                  <p:embed/>
                  <p:pic>
                    <p:nvPicPr>
                      <p:cNvPr id="36458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95838"/>
                        <a:ext cx="16875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3" name="Object 10"/>
          <p:cNvGraphicFramePr>
            <a:graphicFrameLocks noChangeAspect="1"/>
          </p:cNvGraphicFramePr>
          <p:nvPr/>
        </p:nvGraphicFramePr>
        <p:xfrm>
          <a:off x="3581400" y="4795838"/>
          <a:ext cx="12303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5" name="Equation" r:id="rId19" imgW="952200" imgH="431640" progId="Equation.3">
                  <p:embed/>
                </p:oleObj>
              </mc:Choice>
              <mc:Fallback>
                <p:oleObj name="Equation" r:id="rId19" imgW="952200" imgH="431640" progId="Equation.3">
                  <p:embed/>
                  <p:pic>
                    <p:nvPicPr>
                      <p:cNvPr id="36458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95838"/>
                        <a:ext cx="12303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4" name="Object 11"/>
          <p:cNvGraphicFramePr>
            <a:graphicFrameLocks noChangeAspect="1"/>
          </p:cNvGraphicFramePr>
          <p:nvPr/>
        </p:nvGraphicFramePr>
        <p:xfrm>
          <a:off x="676275" y="5778500"/>
          <a:ext cx="5127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6" name="Equation" r:id="rId21" imgW="279360" imgH="228600" progId="Equation.3">
                  <p:embed/>
                </p:oleObj>
              </mc:Choice>
              <mc:Fallback>
                <p:oleObj name="Equation" r:id="rId21" imgW="279360" imgH="228600" progId="Equation.3">
                  <p:embed/>
                  <p:pic>
                    <p:nvPicPr>
                      <p:cNvPr id="3645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5778500"/>
                        <a:ext cx="5127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5" name="Object 12"/>
          <p:cNvGraphicFramePr>
            <a:graphicFrameLocks noChangeAspect="1"/>
          </p:cNvGraphicFramePr>
          <p:nvPr/>
        </p:nvGraphicFramePr>
        <p:xfrm>
          <a:off x="1143000" y="5562600"/>
          <a:ext cx="8366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7" name="Equation" r:id="rId23" imgW="647640" imgH="660240" progId="Equation.3">
                  <p:embed/>
                </p:oleObj>
              </mc:Choice>
              <mc:Fallback>
                <p:oleObj name="Equation" r:id="rId23" imgW="647640" imgH="660240" progId="Equation.3">
                  <p:embed/>
                  <p:pic>
                    <p:nvPicPr>
                      <p:cNvPr id="36458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562600"/>
                        <a:ext cx="8366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6" name="Object 13"/>
          <p:cNvGraphicFramePr>
            <a:graphicFrameLocks noChangeAspect="1"/>
          </p:cNvGraphicFramePr>
          <p:nvPr/>
        </p:nvGraphicFramePr>
        <p:xfrm>
          <a:off x="1981200" y="5710238"/>
          <a:ext cx="17383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8" name="Equation" r:id="rId25" imgW="1346040" imgH="431640" progId="Equation.3">
                  <p:embed/>
                </p:oleObj>
              </mc:Choice>
              <mc:Fallback>
                <p:oleObj name="Equation" r:id="rId25" imgW="1346040" imgH="431640" progId="Equation.3">
                  <p:embed/>
                  <p:pic>
                    <p:nvPicPr>
                      <p:cNvPr id="36458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710238"/>
                        <a:ext cx="17383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7" name="Object 14"/>
          <p:cNvGraphicFramePr>
            <a:graphicFrameLocks noChangeAspect="1"/>
          </p:cNvGraphicFramePr>
          <p:nvPr/>
        </p:nvGraphicFramePr>
        <p:xfrm>
          <a:off x="3724275" y="5710238"/>
          <a:ext cx="12287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9" name="Equation" r:id="rId27" imgW="952200" imgH="431640" progId="Equation.3">
                  <p:embed/>
                </p:oleObj>
              </mc:Choice>
              <mc:Fallback>
                <p:oleObj name="Equation" r:id="rId27" imgW="952200" imgH="431640" progId="Equation.3">
                  <p:embed/>
                  <p:pic>
                    <p:nvPicPr>
                      <p:cNvPr id="36458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5710238"/>
                        <a:ext cx="12287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8" name="Object 15"/>
          <p:cNvGraphicFramePr>
            <a:graphicFrameLocks noChangeAspect="1"/>
          </p:cNvGraphicFramePr>
          <p:nvPr/>
        </p:nvGraphicFramePr>
        <p:xfrm>
          <a:off x="5038725" y="4103688"/>
          <a:ext cx="82391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0" name="Equation" r:id="rId29" imgW="508000" imgH="279400" progId="Equation.DSMT4">
                  <p:embed/>
                </p:oleObj>
              </mc:Choice>
              <mc:Fallback>
                <p:oleObj name="Equation" r:id="rId29" imgW="508000" imgH="279400" progId="Equation.DSMT4">
                  <p:embed/>
                  <p:pic>
                    <p:nvPicPr>
                      <p:cNvPr id="36458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4103688"/>
                        <a:ext cx="823913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89" name="Object 16"/>
          <p:cNvGraphicFramePr>
            <a:graphicFrameLocks noChangeAspect="1"/>
          </p:cNvGraphicFramePr>
          <p:nvPr/>
        </p:nvGraphicFramePr>
        <p:xfrm>
          <a:off x="6521450" y="3849688"/>
          <a:ext cx="224948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1" name="Equation" r:id="rId31" imgW="1384300" imgH="520700" progId="Equation.DSMT4">
                  <p:embed/>
                </p:oleObj>
              </mc:Choice>
              <mc:Fallback>
                <p:oleObj name="Equation" r:id="rId31" imgW="1384300" imgH="520700" progId="Equation.DSMT4">
                  <p:embed/>
                  <p:pic>
                    <p:nvPicPr>
                      <p:cNvPr id="36458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3849688"/>
                        <a:ext cx="224948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90" name="Object 17"/>
          <p:cNvGraphicFramePr>
            <a:graphicFrameLocks noChangeAspect="1"/>
          </p:cNvGraphicFramePr>
          <p:nvPr/>
        </p:nvGraphicFramePr>
        <p:xfrm>
          <a:off x="5800725" y="4103688"/>
          <a:ext cx="7397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2" name="Equation" r:id="rId33" imgW="457200" imgH="279400" progId="Equation.DSMT4">
                  <p:embed/>
                </p:oleObj>
              </mc:Choice>
              <mc:Fallback>
                <p:oleObj name="Equation" r:id="rId33" imgW="457200" imgH="279400" progId="Equation.DSMT4">
                  <p:embed/>
                  <p:pic>
                    <p:nvPicPr>
                      <p:cNvPr id="36459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4103688"/>
                        <a:ext cx="7397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3679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892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F4B765-6B50-3047-8BB7-3CA7F9B2EC9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3843" name="Picture 3" descr="F07.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715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3844" name="Object 2"/>
          <p:cNvGraphicFramePr>
            <a:graphicFrameLocks noChangeAspect="1"/>
          </p:cNvGraphicFramePr>
          <p:nvPr/>
        </p:nvGraphicFramePr>
        <p:xfrm>
          <a:off x="1600200" y="3290888"/>
          <a:ext cx="8016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1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8038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90888"/>
                        <a:ext cx="8016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3"/>
          <p:cNvGraphicFramePr>
            <a:graphicFrameLocks noChangeAspect="1"/>
          </p:cNvGraphicFramePr>
          <p:nvPr/>
        </p:nvGraphicFramePr>
        <p:xfrm>
          <a:off x="1371600" y="4191000"/>
          <a:ext cx="871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2" name="Equation" r:id="rId7" imgW="355320" imgH="228600" progId="Equation.DSMT4">
                  <p:embed/>
                </p:oleObj>
              </mc:Choice>
              <mc:Fallback>
                <p:oleObj name="Equation" r:id="rId7" imgW="355320" imgH="228600" progId="Equation.DSMT4">
                  <p:embed/>
                  <p:pic>
                    <p:nvPicPr>
                      <p:cNvPr id="8038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8715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6" name="AutoShape 6"/>
          <p:cNvSpPr>
            <a:spLocks noChangeArrowheads="1"/>
          </p:cNvSpPr>
          <p:nvPr/>
        </p:nvSpPr>
        <p:spPr bwMode="auto">
          <a:xfrm>
            <a:off x="762000" y="4343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Velocity of the Center of Mass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In an isolated system, the total linear momentum does not change,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therefore the velocity of the center of mass does not change.</a:t>
            </a:r>
          </a:p>
        </p:txBody>
      </p:sp>
      <p:graphicFrame>
        <p:nvGraphicFramePr>
          <p:cNvPr id="803849" name="Object 4"/>
          <p:cNvGraphicFramePr>
            <a:graphicFrameLocks noChangeAspect="1"/>
          </p:cNvGraphicFramePr>
          <p:nvPr/>
        </p:nvGraphicFramePr>
        <p:xfrm>
          <a:off x="2443163" y="3108325"/>
          <a:ext cx="167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3" name="Equation" r:id="rId9" imgW="927000" imgH="431640" progId="Equation.DSMT4">
                  <p:embed/>
                </p:oleObj>
              </mc:Choice>
              <mc:Fallback>
                <p:oleObj name="Equation" r:id="rId9" imgW="927000" imgH="431640" progId="Equation.DSMT4">
                  <p:embed/>
                  <p:pic>
                    <p:nvPicPr>
                      <p:cNvPr id="8038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108325"/>
                        <a:ext cx="167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5"/>
          <p:cNvGraphicFramePr>
            <a:graphicFrameLocks noChangeAspect="1"/>
          </p:cNvGraphicFramePr>
          <p:nvPr/>
        </p:nvGraphicFramePr>
        <p:xfrm>
          <a:off x="2209800" y="3962400"/>
          <a:ext cx="11509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4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8038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11509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6"/>
          <p:cNvGraphicFramePr>
            <a:graphicFrameLocks noChangeAspect="1"/>
          </p:cNvGraphicFramePr>
          <p:nvPr/>
        </p:nvGraphicFramePr>
        <p:xfrm>
          <a:off x="3321050" y="3962400"/>
          <a:ext cx="37655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5" name="Equation" r:id="rId13" imgW="1536480" imgH="431640" progId="Equation.DSMT4">
                  <p:embed/>
                </p:oleObj>
              </mc:Choice>
              <mc:Fallback>
                <p:oleObj name="Equation" r:id="rId13" imgW="1536480" imgH="431640" progId="Equation.DSMT4">
                  <p:embed/>
                  <p:pic>
                    <p:nvPicPr>
                      <p:cNvPr id="8038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962400"/>
                        <a:ext cx="37655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2" name="Object 7"/>
          <p:cNvGraphicFramePr>
            <a:graphicFrameLocks noChangeAspect="1"/>
          </p:cNvGraphicFramePr>
          <p:nvPr/>
        </p:nvGraphicFramePr>
        <p:xfrm>
          <a:off x="7034213" y="3962400"/>
          <a:ext cx="1804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16" name="Equation" r:id="rId15" imgW="736560" imgH="431640" progId="Equation.DSMT4">
                  <p:embed/>
                </p:oleObj>
              </mc:Choice>
              <mc:Fallback>
                <p:oleObj name="Equation" r:id="rId15" imgW="736560" imgH="431640" progId="Equation.DSMT4">
                  <p:embed/>
                  <p:pic>
                    <p:nvPicPr>
                      <p:cNvPr id="8038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962400"/>
                        <a:ext cx="1804987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53" name="Oval 13"/>
          <p:cNvSpPr>
            <a:spLocks noChangeArrowheads="1"/>
          </p:cNvSpPr>
          <p:nvPr/>
        </p:nvSpPr>
        <p:spPr bwMode="auto">
          <a:xfrm>
            <a:off x="38100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4" name="Oval 14"/>
          <p:cNvSpPr>
            <a:spLocks noChangeArrowheads="1"/>
          </p:cNvSpPr>
          <p:nvPr/>
        </p:nvSpPr>
        <p:spPr bwMode="auto">
          <a:xfrm>
            <a:off x="56388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5" name="Oval 15"/>
          <p:cNvSpPr>
            <a:spLocks noChangeArrowheads="1"/>
          </p:cNvSpPr>
          <p:nvPr/>
        </p:nvSpPr>
        <p:spPr bwMode="auto">
          <a:xfrm>
            <a:off x="70104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3856" name="Oval 16"/>
          <p:cNvSpPr>
            <a:spLocks noChangeArrowheads="1"/>
          </p:cNvSpPr>
          <p:nvPr/>
        </p:nvSpPr>
        <p:spPr bwMode="auto">
          <a:xfrm>
            <a:off x="80010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097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0550B4-9ED0-8F45-ACFE-980CE98843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809986" name="Text Box 2"/>
          <p:cNvSpPr txBox="1">
            <a:spLocks noChangeArrowheads="1"/>
          </p:cNvSpPr>
          <p:nvPr/>
        </p:nvSpPr>
        <p:spPr bwMode="auto">
          <a:xfrm>
            <a:off x="288925" y="685800"/>
            <a:ext cx="42068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Starting from rest, two skaters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push off against each other on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ice where friction is negligible.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One is a 54-kg woman and one is a 88-kg man.  The woman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moves away with a velocity of +2.5 m/s.  Man’s velocity?</a:t>
            </a:r>
          </a:p>
        </p:txBody>
      </p:sp>
      <p:pic>
        <p:nvPicPr>
          <p:cNvPr id="809987" name="Picture 3" descr="F07.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877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/>
          <a:lstStyle/>
          <a:p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The Ice Skater Problem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10000" name="Object 2"/>
          <p:cNvGraphicFramePr>
            <a:graphicFrameLocks noChangeAspect="1"/>
          </p:cNvGraphicFramePr>
          <p:nvPr/>
        </p:nvGraphicFramePr>
        <p:xfrm>
          <a:off x="533400" y="2338388"/>
          <a:ext cx="14398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59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8100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8388"/>
                        <a:ext cx="143986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1" name="Object 3"/>
          <p:cNvGraphicFramePr>
            <a:graphicFrameLocks noChangeAspect="1"/>
          </p:cNvGraphicFramePr>
          <p:nvPr/>
        </p:nvGraphicFramePr>
        <p:xfrm>
          <a:off x="546100" y="3987800"/>
          <a:ext cx="1892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0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8100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87800"/>
                        <a:ext cx="1892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2" name="Object 4"/>
          <p:cNvGraphicFramePr>
            <a:graphicFrameLocks noChangeAspect="1"/>
          </p:cNvGraphicFramePr>
          <p:nvPr/>
        </p:nvGraphicFramePr>
        <p:xfrm>
          <a:off x="533400" y="3100388"/>
          <a:ext cx="8270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1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8100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00388"/>
                        <a:ext cx="8270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3" name="Object 5"/>
          <p:cNvGraphicFramePr>
            <a:graphicFrameLocks noChangeAspect="1"/>
          </p:cNvGraphicFramePr>
          <p:nvPr/>
        </p:nvGraphicFramePr>
        <p:xfrm>
          <a:off x="381000" y="4724400"/>
          <a:ext cx="8270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2" name="Equation" r:id="rId11" imgW="393480" imgH="241200" progId="Equation.DSMT4">
                  <p:embed/>
                </p:oleObj>
              </mc:Choice>
              <mc:Fallback>
                <p:oleObj name="Equation" r:id="rId11" imgW="393480" imgH="241200" progId="Equation.DSMT4">
                  <p:embed/>
                  <p:pic>
                    <p:nvPicPr>
                      <p:cNvPr id="8100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8270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4" name="Object 6"/>
          <p:cNvGraphicFramePr>
            <a:graphicFrameLocks noChangeAspect="1"/>
          </p:cNvGraphicFramePr>
          <p:nvPr/>
        </p:nvGraphicFramePr>
        <p:xfrm>
          <a:off x="2725738" y="2338388"/>
          <a:ext cx="14652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3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8100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38388"/>
                        <a:ext cx="14652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5" name="Object 7"/>
          <p:cNvGraphicFramePr>
            <a:graphicFrameLocks noChangeAspect="1"/>
          </p:cNvGraphicFramePr>
          <p:nvPr/>
        </p:nvGraphicFramePr>
        <p:xfrm>
          <a:off x="1312863" y="2900363"/>
          <a:ext cx="181133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4" name="Equation" r:id="rId15" imgW="863280" imgH="431640" progId="Equation.DSMT4">
                  <p:embed/>
                </p:oleObj>
              </mc:Choice>
              <mc:Fallback>
                <p:oleObj name="Equation" r:id="rId15" imgW="863280" imgH="431640" progId="Equation.DSMT4">
                  <p:embed/>
                  <p:pic>
                    <p:nvPicPr>
                      <p:cNvPr id="8100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900363"/>
                        <a:ext cx="181133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6" name="Object 8"/>
          <p:cNvGraphicFramePr>
            <a:graphicFrameLocks noChangeAspect="1"/>
          </p:cNvGraphicFramePr>
          <p:nvPr/>
        </p:nvGraphicFramePr>
        <p:xfrm>
          <a:off x="3124200" y="3124200"/>
          <a:ext cx="266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5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8100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667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7" name="Object 9"/>
          <p:cNvGraphicFramePr>
            <a:graphicFrameLocks noChangeAspect="1"/>
          </p:cNvGraphicFramePr>
          <p:nvPr/>
        </p:nvGraphicFramePr>
        <p:xfrm>
          <a:off x="2779713" y="3987800"/>
          <a:ext cx="1944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6" name="Equation" r:id="rId19" imgW="927000" imgH="241200" progId="Equation.DSMT4">
                  <p:embed/>
                </p:oleObj>
              </mc:Choice>
              <mc:Fallback>
                <p:oleObj name="Equation" r:id="rId19" imgW="927000" imgH="241200" progId="Equation.DSMT4">
                  <p:embed/>
                  <p:pic>
                    <p:nvPicPr>
                      <p:cNvPr id="81000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987800"/>
                        <a:ext cx="19446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8" name="Object 10"/>
          <p:cNvGraphicFramePr>
            <a:graphicFrameLocks noChangeAspect="1"/>
          </p:cNvGraphicFramePr>
          <p:nvPr/>
        </p:nvGraphicFramePr>
        <p:xfrm>
          <a:off x="1295400" y="4495800"/>
          <a:ext cx="18399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7" name="Equation" r:id="rId21" imgW="876240" imgH="457200" progId="Equation.DSMT4">
                  <p:embed/>
                </p:oleObj>
              </mc:Choice>
              <mc:Fallback>
                <p:oleObj name="Equation" r:id="rId21" imgW="876240" imgH="457200" progId="Equation.DSMT4">
                  <p:embed/>
                  <p:pic>
                    <p:nvPicPr>
                      <p:cNvPr id="81000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18399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9" name="Object 11"/>
          <p:cNvGraphicFramePr>
            <a:graphicFrameLocks noChangeAspect="1"/>
          </p:cNvGraphicFramePr>
          <p:nvPr/>
        </p:nvGraphicFramePr>
        <p:xfrm>
          <a:off x="546100" y="5410200"/>
          <a:ext cx="5943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8" name="Equation" r:id="rId23" imgW="2831760" imgH="419040" progId="Equation.DSMT4">
                  <p:embed/>
                </p:oleObj>
              </mc:Choice>
              <mc:Fallback>
                <p:oleObj name="Equation" r:id="rId23" imgW="2831760" imgH="419040" progId="Equation.DSMT4">
                  <p:embed/>
                  <p:pic>
                    <p:nvPicPr>
                      <p:cNvPr id="81000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410200"/>
                        <a:ext cx="5943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401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79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9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51740C-0D77-F44C-9454-65404E8C787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685800" y="1752600"/>
            <a:ext cx="4038600" cy="10668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Center of Mass of a Rigid Object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76962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The formula for CM can be extended to a system of many particles or</a:t>
            </a:r>
            <a:r>
              <a:rPr lang="en-US">
                <a:latin typeface="Arial Narrow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 Narrow" charset="0"/>
              </a:rPr>
              <a:t>a Rigid Object </a:t>
            </a: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1828800" y="4403725"/>
            <a:ext cx="3429000" cy="17684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 rigid body – an object with shape and size with mass spread throughout the body, ordinary objects – can be considered as a group of particles with mass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densely spread throughout the given shape of the object</a:t>
            </a:r>
          </a:p>
        </p:txBody>
      </p:sp>
      <p:graphicFrame>
        <p:nvGraphicFramePr>
          <p:cNvPr id="384006" name="Object 2"/>
          <p:cNvGraphicFramePr>
            <a:graphicFrameLocks noChangeAspect="1"/>
          </p:cNvGraphicFramePr>
          <p:nvPr/>
        </p:nvGraphicFramePr>
        <p:xfrm>
          <a:off x="725488" y="2062163"/>
          <a:ext cx="6159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69" name="Equation" r:id="rId3" imgW="393480" imgH="228600" progId="Equation.DSMT4">
                  <p:embed/>
                </p:oleObj>
              </mc:Choice>
              <mc:Fallback>
                <p:oleObj name="Equation" r:id="rId3" imgW="393480" imgH="228600" progId="Equation.DSMT4">
                  <p:embed/>
                  <p:pic>
                    <p:nvPicPr>
                      <p:cNvPr id="3840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2062163"/>
                        <a:ext cx="6159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7" name="Object 3"/>
          <p:cNvGraphicFramePr>
            <a:graphicFrameLocks noChangeAspect="1"/>
          </p:cNvGraphicFramePr>
          <p:nvPr/>
        </p:nvGraphicFramePr>
        <p:xfrm>
          <a:off x="4881563" y="1752600"/>
          <a:ext cx="16573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0" name="Equation" r:id="rId5" imgW="927000" imgH="660240" progId="Equation.3">
                  <p:embed/>
                </p:oleObj>
              </mc:Choice>
              <mc:Fallback>
                <p:oleObj name="Equation" r:id="rId5" imgW="927000" imgH="660240" progId="Equation.3">
                  <p:embed/>
                  <p:pic>
                    <p:nvPicPr>
                      <p:cNvPr id="3840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1752600"/>
                        <a:ext cx="1657350" cy="10874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685800" y="2971800"/>
            <a:ext cx="2590800" cy="10350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position vector of the center of mass of a many particle system is </a:t>
            </a:r>
          </a:p>
        </p:txBody>
      </p:sp>
      <p:graphicFrame>
        <p:nvGraphicFramePr>
          <p:cNvPr id="384009" name="Object 4"/>
          <p:cNvGraphicFramePr>
            <a:graphicFrameLocks noChangeAspect="1"/>
          </p:cNvGraphicFramePr>
          <p:nvPr/>
        </p:nvGraphicFramePr>
        <p:xfrm>
          <a:off x="3429000" y="2962275"/>
          <a:ext cx="4683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1" name="Equation" r:id="rId7" imgW="266700" imgH="241300" progId="Equation.DSMT4">
                  <p:embed/>
                </p:oleObj>
              </mc:Choice>
              <mc:Fallback>
                <p:oleObj name="Equation" r:id="rId7" imgW="266700" imgH="241300" progId="Equation.DSMT4">
                  <p:embed/>
                  <p:pic>
                    <p:nvPicPr>
                      <p:cNvPr id="3840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62275"/>
                        <a:ext cx="468313" cy="401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0" name="Object 5"/>
          <p:cNvGraphicFramePr>
            <a:graphicFrameLocks noChangeAspect="1"/>
          </p:cNvGraphicFramePr>
          <p:nvPr/>
        </p:nvGraphicFramePr>
        <p:xfrm>
          <a:off x="5410200" y="4191000"/>
          <a:ext cx="1524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2" name="Equation" r:id="rId9" imgW="1002960" imgH="520560" progId="Equation.3">
                  <p:embed/>
                </p:oleObj>
              </mc:Choice>
              <mc:Fallback>
                <p:oleObj name="Equation" r:id="rId9" imgW="1002960" imgH="520560" progId="Equation.3">
                  <p:embed/>
                  <p:pic>
                    <p:nvPicPr>
                      <p:cNvPr id="3840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91000"/>
                        <a:ext cx="1524000" cy="6286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1" name="Object 6"/>
          <p:cNvGraphicFramePr>
            <a:graphicFrameLocks noChangeAspect="1"/>
          </p:cNvGraphicFramePr>
          <p:nvPr/>
        </p:nvGraphicFramePr>
        <p:xfrm>
          <a:off x="5410200" y="5164138"/>
          <a:ext cx="4810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3" name="Equation" r:id="rId11" imgW="266400" imgH="228600" progId="Equation.3">
                  <p:embed/>
                </p:oleObj>
              </mc:Choice>
              <mc:Fallback>
                <p:oleObj name="Equation" r:id="rId11" imgW="266400" imgH="228600" progId="Equation.3">
                  <p:embed/>
                  <p:pic>
                    <p:nvPicPr>
                      <p:cNvPr id="3840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64138"/>
                        <a:ext cx="48101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2" name="Object 7"/>
          <p:cNvGraphicFramePr>
            <a:graphicFrameLocks noChangeAspect="1"/>
          </p:cNvGraphicFramePr>
          <p:nvPr/>
        </p:nvGraphicFramePr>
        <p:xfrm>
          <a:off x="5845175" y="5768975"/>
          <a:ext cx="17986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4" name="Equation" r:id="rId13" imgW="1003300" imgH="419100" progId="Equation.DSMT4">
                  <p:embed/>
                </p:oleObj>
              </mc:Choice>
              <mc:Fallback>
                <p:oleObj name="Equation" r:id="rId13" imgW="1003300" imgH="419100" progId="Equation.DSMT4">
                  <p:embed/>
                  <p:pic>
                    <p:nvPicPr>
                      <p:cNvPr id="3840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5768975"/>
                        <a:ext cx="1798638" cy="7524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3" name="Freeform 13"/>
          <p:cNvSpPr>
            <a:spLocks/>
          </p:cNvSpPr>
          <p:nvPr/>
        </p:nvSpPr>
        <p:spPr bwMode="auto">
          <a:xfrm>
            <a:off x="533400" y="4506913"/>
            <a:ext cx="942975" cy="979487"/>
          </a:xfrm>
          <a:custGeom>
            <a:avLst/>
            <a:gdLst>
              <a:gd name="T0" fmla="*/ 2147483647 w 354"/>
              <a:gd name="T1" fmla="*/ 2147483647 h 569"/>
              <a:gd name="T2" fmla="*/ 2147483647 w 354"/>
              <a:gd name="T3" fmla="*/ 2147483647 h 569"/>
              <a:gd name="T4" fmla="*/ 2147483647 w 354"/>
              <a:gd name="T5" fmla="*/ 2147483647 h 569"/>
              <a:gd name="T6" fmla="*/ 2147483647 w 354"/>
              <a:gd name="T7" fmla="*/ 2147483647 h 569"/>
              <a:gd name="T8" fmla="*/ 2147483647 w 354"/>
              <a:gd name="T9" fmla="*/ 2147483647 h 569"/>
              <a:gd name="T10" fmla="*/ 2147483647 w 354"/>
              <a:gd name="T11" fmla="*/ 2147483647 h 569"/>
              <a:gd name="T12" fmla="*/ 2147483647 w 354"/>
              <a:gd name="T13" fmla="*/ 2147483647 h 569"/>
              <a:gd name="T14" fmla="*/ 2147483647 w 354"/>
              <a:gd name="T15" fmla="*/ 2147483647 h 569"/>
              <a:gd name="T16" fmla="*/ 2147483647 w 354"/>
              <a:gd name="T17" fmla="*/ 2147483647 h 569"/>
              <a:gd name="T18" fmla="*/ 2147483647 w 354"/>
              <a:gd name="T19" fmla="*/ 2147483647 h 569"/>
              <a:gd name="T20" fmla="*/ 2147483647 w 354"/>
              <a:gd name="T21" fmla="*/ 2147483647 h 569"/>
              <a:gd name="T22" fmla="*/ 2147483647 w 354"/>
              <a:gd name="T23" fmla="*/ 2147483647 h 569"/>
              <a:gd name="T24" fmla="*/ 2147483647 w 354"/>
              <a:gd name="T25" fmla="*/ 2147483647 h 569"/>
              <a:gd name="T26" fmla="*/ 2147483647 w 354"/>
              <a:gd name="T27" fmla="*/ 2147483647 h 569"/>
              <a:gd name="T28" fmla="*/ 2147483647 w 354"/>
              <a:gd name="T29" fmla="*/ 2147483647 h 5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4"/>
              <a:gd name="T46" fmla="*/ 0 h 569"/>
              <a:gd name="T47" fmla="*/ 354 w 354"/>
              <a:gd name="T48" fmla="*/ 569 h 5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4" h="569">
                <a:moveTo>
                  <a:pt x="40" y="210"/>
                </a:moveTo>
                <a:cubicBezTo>
                  <a:pt x="61" y="215"/>
                  <a:pt x="97" y="220"/>
                  <a:pt x="115" y="233"/>
                </a:cubicBezTo>
                <a:cubicBezTo>
                  <a:pt x="131" y="244"/>
                  <a:pt x="138" y="263"/>
                  <a:pt x="152" y="277"/>
                </a:cubicBezTo>
                <a:cubicBezTo>
                  <a:pt x="166" y="342"/>
                  <a:pt x="182" y="407"/>
                  <a:pt x="197" y="472"/>
                </a:cubicBezTo>
                <a:cubicBezTo>
                  <a:pt x="206" y="513"/>
                  <a:pt x="222" y="556"/>
                  <a:pt x="264" y="569"/>
                </a:cubicBezTo>
                <a:cubicBezTo>
                  <a:pt x="277" y="564"/>
                  <a:pt x="299" y="567"/>
                  <a:pt x="302" y="554"/>
                </a:cubicBezTo>
                <a:cubicBezTo>
                  <a:pt x="315" y="498"/>
                  <a:pt x="305" y="439"/>
                  <a:pt x="309" y="382"/>
                </a:cubicBezTo>
                <a:cubicBezTo>
                  <a:pt x="312" y="347"/>
                  <a:pt x="335" y="303"/>
                  <a:pt x="347" y="270"/>
                </a:cubicBezTo>
                <a:cubicBezTo>
                  <a:pt x="344" y="225"/>
                  <a:pt x="354" y="175"/>
                  <a:pt x="332" y="135"/>
                </a:cubicBezTo>
                <a:cubicBezTo>
                  <a:pt x="300" y="76"/>
                  <a:pt x="240" y="22"/>
                  <a:pt x="175" y="1"/>
                </a:cubicBezTo>
                <a:cubicBezTo>
                  <a:pt x="152" y="3"/>
                  <a:pt x="128" y="0"/>
                  <a:pt x="107" y="8"/>
                </a:cubicBezTo>
                <a:cubicBezTo>
                  <a:pt x="92" y="14"/>
                  <a:pt x="97" y="38"/>
                  <a:pt x="92" y="53"/>
                </a:cubicBezTo>
                <a:cubicBezTo>
                  <a:pt x="72" y="112"/>
                  <a:pt x="70" y="145"/>
                  <a:pt x="17" y="180"/>
                </a:cubicBezTo>
                <a:cubicBezTo>
                  <a:pt x="12" y="188"/>
                  <a:pt x="0" y="194"/>
                  <a:pt x="2" y="203"/>
                </a:cubicBezTo>
                <a:cubicBezTo>
                  <a:pt x="8" y="233"/>
                  <a:pt x="30" y="215"/>
                  <a:pt x="40" y="210"/>
                </a:cubicBezTo>
                <a:close/>
              </a:path>
            </a:pathLst>
          </a:custGeom>
          <a:gradFill rotWithShape="0">
            <a:gsLst>
              <a:gs pos="0">
                <a:srgbClr val="2F1800"/>
              </a:gs>
              <a:gs pos="50000">
                <a:srgbClr val="663300"/>
              </a:gs>
              <a:gs pos="100000">
                <a:srgbClr val="2F18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14400" y="4567238"/>
            <a:ext cx="646113" cy="338137"/>
            <a:chOff x="576" y="2877"/>
            <a:chExt cx="407" cy="213"/>
          </a:xfrm>
        </p:grpSpPr>
        <p:sp>
          <p:nvSpPr>
            <p:cNvPr id="37925" name="AutoShape 15"/>
            <p:cNvSpPr>
              <a:spLocks noChangeArrowheads="1"/>
            </p:cNvSpPr>
            <p:nvPr/>
          </p:nvSpPr>
          <p:spPr bwMode="auto">
            <a:xfrm>
              <a:off x="576" y="2928"/>
              <a:ext cx="96" cy="96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Text Box 16"/>
            <p:cNvSpPr txBox="1">
              <a:spLocks noChangeArrowheads="1"/>
            </p:cNvSpPr>
            <p:nvPr/>
          </p:nvSpPr>
          <p:spPr bwMode="auto">
            <a:xfrm>
              <a:off x="618" y="2877"/>
              <a:ext cx="36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99"/>
                  </a:solidFill>
                  <a:latin typeface="Monotype Corsiva" charset="0"/>
                </a:rPr>
                <a:t>Δm</a:t>
              </a:r>
              <a:r>
                <a:rPr lang="en-US" sz="1600" baseline="-25000">
                  <a:solidFill>
                    <a:srgbClr val="FFFF99"/>
                  </a:solidFill>
                  <a:latin typeface="Monotype Corsiva" charset="0"/>
                </a:rPr>
                <a:t>i</a:t>
              </a:r>
              <a:endParaRPr lang="en-US" sz="160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" y="4343400"/>
            <a:ext cx="1524000" cy="1524000"/>
            <a:chOff x="96" y="3120"/>
            <a:chExt cx="960" cy="960"/>
          </a:xfrm>
        </p:grpSpPr>
        <p:sp>
          <p:nvSpPr>
            <p:cNvPr id="37923" name="Line 18"/>
            <p:cNvSpPr>
              <a:spLocks noChangeShapeType="1"/>
            </p:cNvSpPr>
            <p:nvPr/>
          </p:nvSpPr>
          <p:spPr bwMode="auto">
            <a:xfrm>
              <a:off x="192" y="3120"/>
              <a:ext cx="0" cy="9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19"/>
            <p:cNvSpPr>
              <a:spLocks noChangeShapeType="1"/>
            </p:cNvSpPr>
            <p:nvPr/>
          </p:nvSpPr>
          <p:spPr bwMode="auto">
            <a:xfrm rot="5400000">
              <a:off x="576" y="3504"/>
              <a:ext cx="0" cy="9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04800" y="4724400"/>
            <a:ext cx="685800" cy="990600"/>
            <a:chOff x="192" y="2976"/>
            <a:chExt cx="432" cy="624"/>
          </a:xfrm>
        </p:grpSpPr>
        <p:sp>
          <p:nvSpPr>
            <p:cNvPr id="37921" name="Line 21"/>
            <p:cNvSpPr>
              <a:spLocks noChangeShapeType="1"/>
            </p:cNvSpPr>
            <p:nvPr/>
          </p:nvSpPr>
          <p:spPr bwMode="auto">
            <a:xfrm flipV="1">
              <a:off x="192" y="2976"/>
              <a:ext cx="432" cy="62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Text Box 22"/>
            <p:cNvSpPr txBox="1">
              <a:spLocks noChangeArrowheads="1"/>
            </p:cNvSpPr>
            <p:nvPr/>
          </p:nvSpPr>
          <p:spPr bwMode="auto">
            <a:xfrm>
              <a:off x="240" y="3072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3399"/>
                  </a:solidFill>
                  <a:latin typeface="Monotype Corsiva" charset="0"/>
                </a:rPr>
                <a:t>r</a:t>
              </a:r>
              <a:r>
                <a:rPr lang="en-US" sz="2000" baseline="-25000">
                  <a:solidFill>
                    <a:srgbClr val="FF3399"/>
                  </a:solidFill>
                  <a:latin typeface="Monotype Corsiva" charset="0"/>
                </a:rPr>
                <a:t>i</a:t>
              </a:r>
              <a:endParaRPr lang="en-US" sz="2000">
                <a:solidFill>
                  <a:srgbClr val="FF3399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04800" y="4953000"/>
            <a:ext cx="869950" cy="762000"/>
            <a:chOff x="192" y="3120"/>
            <a:chExt cx="548" cy="480"/>
          </a:xfrm>
        </p:grpSpPr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 flipV="1">
              <a:off x="192" y="3120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435" y="3264"/>
              <a:ext cx="3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r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CM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84026" name="Object 8"/>
          <p:cNvGraphicFramePr>
            <a:graphicFrameLocks noChangeAspect="1"/>
          </p:cNvGraphicFramePr>
          <p:nvPr/>
        </p:nvGraphicFramePr>
        <p:xfrm>
          <a:off x="6696075" y="1752600"/>
          <a:ext cx="16097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5" name="Equation" r:id="rId15" imgW="901440" imgH="660240" progId="Equation.3">
                  <p:embed/>
                </p:oleObj>
              </mc:Choice>
              <mc:Fallback>
                <p:oleObj name="Equation" r:id="rId15" imgW="901440" imgH="660240" progId="Equation.3">
                  <p:embed/>
                  <p:pic>
                    <p:nvPicPr>
                      <p:cNvPr id="384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1752600"/>
                        <a:ext cx="1609725" cy="10874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27" name="Object 9"/>
          <p:cNvGraphicFramePr>
            <a:graphicFrameLocks noChangeAspect="1"/>
          </p:cNvGraphicFramePr>
          <p:nvPr/>
        </p:nvGraphicFramePr>
        <p:xfrm>
          <a:off x="3908425" y="2963863"/>
          <a:ext cx="23669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6" name="Equation" r:id="rId17" imgW="1346200" imgH="279400" progId="Equation.DSMT4">
                  <p:embed/>
                </p:oleObj>
              </mc:Choice>
              <mc:Fallback>
                <p:oleObj name="Equation" r:id="rId17" imgW="1346200" imgH="279400" progId="Equation.DSMT4">
                  <p:embed/>
                  <p:pic>
                    <p:nvPicPr>
                      <p:cNvPr id="3840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2963863"/>
                        <a:ext cx="23669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28" name="Object 10"/>
          <p:cNvGraphicFramePr>
            <a:graphicFrameLocks noChangeAspect="1"/>
          </p:cNvGraphicFramePr>
          <p:nvPr/>
        </p:nvGraphicFramePr>
        <p:xfrm>
          <a:off x="6310313" y="2897188"/>
          <a:ext cx="25209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7" name="Equation" r:id="rId19" imgW="1993900" imgH="698500" progId="Equation.DSMT4">
                  <p:embed/>
                </p:oleObj>
              </mc:Choice>
              <mc:Fallback>
                <p:oleObj name="Equation" r:id="rId19" imgW="1993900" imgH="698500" progId="Equation.DSMT4">
                  <p:embed/>
                  <p:pic>
                    <p:nvPicPr>
                      <p:cNvPr id="38402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97188"/>
                        <a:ext cx="25209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29" name="Object 11"/>
          <p:cNvGraphicFramePr>
            <a:graphicFrameLocks noChangeAspect="1"/>
          </p:cNvGraphicFramePr>
          <p:nvPr/>
        </p:nvGraphicFramePr>
        <p:xfrm>
          <a:off x="3527425" y="3463925"/>
          <a:ext cx="17049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8" name="Equation" r:id="rId21" imgW="889000" imgH="558800" progId="Equation.DSMT4">
                  <p:embed/>
                </p:oleObj>
              </mc:Choice>
              <mc:Fallback>
                <p:oleObj name="Equation" r:id="rId21" imgW="889000" imgH="558800" progId="Equation.DSMT4">
                  <p:embed/>
                  <p:pic>
                    <p:nvPicPr>
                      <p:cNvPr id="3840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463925"/>
                        <a:ext cx="1704975" cy="8016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0" name="Object 12"/>
          <p:cNvGraphicFramePr>
            <a:graphicFrameLocks noChangeAspect="1"/>
          </p:cNvGraphicFramePr>
          <p:nvPr/>
        </p:nvGraphicFramePr>
        <p:xfrm>
          <a:off x="5867400" y="4953000"/>
          <a:ext cx="1565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79" name="Equation" r:id="rId23" imgW="1028520" imgH="520560" progId="Equation.3">
                  <p:embed/>
                </p:oleObj>
              </mc:Choice>
              <mc:Fallback>
                <p:oleObj name="Equation" r:id="rId23" imgW="1028520" imgH="520560" progId="Equation.3">
                  <p:embed/>
                  <p:pic>
                    <p:nvPicPr>
                      <p:cNvPr id="3840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953000"/>
                        <a:ext cx="1565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1" name="Object 13"/>
          <p:cNvGraphicFramePr>
            <a:graphicFrameLocks noChangeAspect="1"/>
          </p:cNvGraphicFramePr>
          <p:nvPr/>
        </p:nvGraphicFramePr>
        <p:xfrm>
          <a:off x="7391400" y="5105400"/>
          <a:ext cx="10810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80" name="Equation" r:id="rId25" imgW="711000" imgH="393480" progId="Equation.3">
                  <p:embed/>
                </p:oleObj>
              </mc:Choice>
              <mc:Fallback>
                <p:oleObj name="Equation" r:id="rId25" imgW="711000" imgH="393480" progId="Equation.3">
                  <p:embed/>
                  <p:pic>
                    <p:nvPicPr>
                      <p:cNvPr id="3840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05400"/>
                        <a:ext cx="10810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2" name="Object 14"/>
          <p:cNvGraphicFramePr>
            <a:graphicFrameLocks noChangeAspect="1"/>
          </p:cNvGraphicFramePr>
          <p:nvPr/>
        </p:nvGraphicFramePr>
        <p:xfrm>
          <a:off x="1433513" y="1905000"/>
          <a:ext cx="2203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81" name="Equation" r:id="rId27" imgW="1409400" imgH="228600" progId="Equation.DSMT4">
                  <p:embed/>
                </p:oleObj>
              </mc:Choice>
              <mc:Fallback>
                <p:oleObj name="Equation" r:id="rId27" imgW="1409400" imgH="228600" progId="Equation.DSMT4">
                  <p:embed/>
                  <p:pic>
                    <p:nvPicPr>
                      <p:cNvPr id="3840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1905000"/>
                        <a:ext cx="22034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3" name="Object 15"/>
          <p:cNvGraphicFramePr>
            <a:graphicFrameLocks noChangeAspect="1"/>
          </p:cNvGraphicFramePr>
          <p:nvPr/>
        </p:nvGraphicFramePr>
        <p:xfrm>
          <a:off x="3816350" y="1752600"/>
          <a:ext cx="7556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82" name="Equation" r:id="rId29" imgW="482400" imgH="342720" progId="Equation.DSMT4">
                  <p:embed/>
                </p:oleObj>
              </mc:Choice>
              <mc:Fallback>
                <p:oleObj name="Equation" r:id="rId29" imgW="482400" imgH="342720" progId="Equation.DSMT4">
                  <p:embed/>
                  <p:pic>
                    <p:nvPicPr>
                      <p:cNvPr id="38403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1752600"/>
                        <a:ext cx="7556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4" name="Object 16"/>
          <p:cNvGraphicFramePr>
            <a:graphicFrameLocks noChangeAspect="1"/>
          </p:cNvGraphicFramePr>
          <p:nvPr/>
        </p:nvGraphicFramePr>
        <p:xfrm>
          <a:off x="3813175" y="1981200"/>
          <a:ext cx="8350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83" name="Equation" r:id="rId31" imgW="533160" imgH="533160" progId="Equation.DSMT4">
                  <p:embed/>
                </p:oleObj>
              </mc:Choice>
              <mc:Fallback>
                <p:oleObj name="Equation" r:id="rId31" imgW="533160" imgH="533160" progId="Equation.DSMT4">
                  <p:embed/>
                  <p:pic>
                    <p:nvPicPr>
                      <p:cNvPr id="38403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1981200"/>
                        <a:ext cx="83502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5" name="Object 17"/>
          <p:cNvGraphicFramePr>
            <a:graphicFrameLocks noChangeAspect="1"/>
          </p:cNvGraphicFramePr>
          <p:nvPr/>
        </p:nvGraphicFramePr>
        <p:xfrm>
          <a:off x="1295400" y="1955800"/>
          <a:ext cx="25828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84" name="Equation" r:id="rId33" imgW="1650960" imgH="431640" progId="Equation.DSMT4">
                  <p:embed/>
                </p:oleObj>
              </mc:Choice>
              <mc:Fallback>
                <p:oleObj name="Equation" r:id="rId33" imgW="1650960" imgH="431640" progId="Equation.DSMT4">
                  <p:embed/>
                  <p:pic>
                    <p:nvPicPr>
                      <p:cNvPr id="38403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55800"/>
                        <a:ext cx="25828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5442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PHYS 1443-003, Spring 2021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33400"/>
            <a:ext cx="8915400" cy="5334000"/>
          </a:xfrm>
        </p:spPr>
        <p:txBody>
          <a:bodyPr/>
          <a:lstStyle/>
          <a:p>
            <a:pPr eaLnBrk="1" hangingPunct="1"/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non-comprehensive exam in class this Wednesday, Apr. 14</a:t>
            </a:r>
          </a:p>
          <a:p>
            <a:pPr lvl="1" eaLnBrk="1" hangingPunct="1"/>
            <a:r>
              <a:rPr lang="en-US" sz="2400" dirty="0"/>
              <a:t>Roll call starts at 2:20pm!</a:t>
            </a:r>
          </a:p>
          <a:p>
            <a:pPr lvl="1" eaLnBrk="1" hangingPunct="1"/>
            <a:r>
              <a:rPr lang="en-US" sz="2400" dirty="0"/>
              <a:t>Covers CH5.5 to CH7.10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b="1" u="sng" dirty="0">
                <a:solidFill>
                  <a:srgbClr val="C00000"/>
                </a:solidFill>
              </a:rPr>
              <a:t>Do NOT miss the exam</a:t>
            </a:r>
            <a:r>
              <a:rPr lang="en-US" sz="2400" dirty="0"/>
              <a:t>.  You will get an F!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test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definitions, setups or solutions of any problems, figures, pictures, diagrams or arrows, </a:t>
            </a:r>
            <a:r>
              <a:rPr lang="en-US" sz="2400" dirty="0" err="1"/>
              <a:t>etc</a:t>
            </a:r>
            <a:r>
              <a:rPr lang="en-US" sz="24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Must email me the photos of front and back of the formula sheet, including the blank at </a:t>
            </a:r>
            <a:r>
              <a:rPr lang="en-US" sz="2400" dirty="0">
                <a:hlinkClick r:id="rId2"/>
              </a:rPr>
              <a:t>jaehoonyu@uta.edu</a:t>
            </a:r>
            <a:r>
              <a:rPr lang="en-US" sz="2400" dirty="0"/>
              <a:t> no later than </a:t>
            </a:r>
            <a:r>
              <a:rPr lang="en-US" sz="24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File name must be FS-E3-LastName-FirstName-SP21.pdf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Once submitted, you cannot change, unless I ask you to delete part of the sheet!</a:t>
            </a:r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389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9FEEF09-3637-934D-A333-7E3D07835C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676400"/>
            <a:ext cx="2895600" cy="1447800"/>
            <a:chOff x="336" y="1200"/>
            <a:chExt cx="1824" cy="912"/>
          </a:xfrm>
        </p:grpSpPr>
        <p:sp>
          <p:nvSpPr>
            <p:cNvPr id="38962" name="Line 3"/>
            <p:cNvSpPr>
              <a:spLocks noChangeShapeType="1"/>
            </p:cNvSpPr>
            <p:nvPr/>
          </p:nvSpPr>
          <p:spPr bwMode="auto">
            <a:xfrm rot="5400000" flipV="1">
              <a:off x="1248" y="816"/>
              <a:ext cx="0" cy="18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Line 4"/>
            <p:cNvSpPr>
              <a:spLocks noChangeShapeType="1"/>
            </p:cNvSpPr>
            <p:nvPr/>
          </p:nvSpPr>
          <p:spPr bwMode="auto">
            <a:xfrm flipV="1">
              <a:off x="528" y="1200"/>
              <a:ext cx="0" cy="9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4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Example: CM of a thin rod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4038600" y="15240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formula for CM of a continuous object is</a:t>
            </a:r>
          </a:p>
        </p:txBody>
      </p:sp>
      <p:graphicFrame>
        <p:nvGraphicFramePr>
          <p:cNvPr id="365575" name="Object 2"/>
          <p:cNvGraphicFramePr>
            <a:graphicFrameLocks noChangeAspect="1"/>
          </p:cNvGraphicFramePr>
          <p:nvPr/>
        </p:nvGraphicFramePr>
        <p:xfrm>
          <a:off x="5480050" y="1981200"/>
          <a:ext cx="2063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79" name="Equation" r:id="rId3" imgW="1155600" imgH="393480" progId="Equation.3">
                  <p:embed/>
                </p:oleObj>
              </mc:Choice>
              <mc:Fallback>
                <p:oleObj name="Equation" r:id="rId3" imgW="1155600" imgH="393480" progId="Equation.3">
                  <p:embed/>
                  <p:pic>
                    <p:nvPicPr>
                      <p:cNvPr id="3655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1981200"/>
                        <a:ext cx="2063750" cy="647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Therefore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8200" y="1638300"/>
            <a:ext cx="2133600" cy="952500"/>
            <a:chOff x="528" y="1032"/>
            <a:chExt cx="1344" cy="600"/>
          </a:xfrm>
        </p:grpSpPr>
        <p:grpSp>
          <p:nvGrpSpPr>
            <p:cNvPr id="38957" name="Group 10"/>
            <p:cNvGrpSpPr>
              <a:grpSpLocks/>
            </p:cNvGrpSpPr>
            <p:nvPr/>
          </p:nvGrpSpPr>
          <p:grpSpPr bwMode="auto">
            <a:xfrm>
              <a:off x="528" y="1200"/>
              <a:ext cx="1344" cy="432"/>
              <a:chOff x="528" y="1344"/>
              <a:chExt cx="1344" cy="432"/>
            </a:xfrm>
          </p:grpSpPr>
          <p:sp>
            <p:nvSpPr>
              <p:cNvPr id="38959" name="Rectangle 1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1344" cy="96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60" name="Line 12"/>
              <p:cNvSpPr>
                <a:spLocks noChangeShapeType="1"/>
              </p:cNvSpPr>
              <p:nvPr/>
            </p:nvSpPr>
            <p:spPr bwMode="auto">
              <a:xfrm>
                <a:off x="1872" y="1344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" name="Line 13"/>
              <p:cNvSpPr>
                <a:spLocks noChangeShapeType="1"/>
              </p:cNvSpPr>
              <p:nvPr/>
            </p:nvSpPr>
            <p:spPr bwMode="auto">
              <a:xfrm>
                <a:off x="528" y="1440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58" name="Text Box 14"/>
            <p:cNvSpPr txBox="1">
              <a:spLocks noChangeArrowheads="1"/>
            </p:cNvSpPr>
            <p:nvPr/>
          </p:nvSpPr>
          <p:spPr bwMode="auto">
            <a:xfrm>
              <a:off x="1094" y="1032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L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38200" y="2438400"/>
            <a:ext cx="1700213" cy="781050"/>
            <a:chOff x="528" y="1680"/>
            <a:chExt cx="1071" cy="492"/>
          </a:xfrm>
        </p:grpSpPr>
        <p:sp>
          <p:nvSpPr>
            <p:cNvPr id="38952" name="Line 16"/>
            <p:cNvSpPr>
              <a:spLocks noChangeShapeType="1"/>
            </p:cNvSpPr>
            <p:nvPr/>
          </p:nvSpPr>
          <p:spPr bwMode="auto">
            <a:xfrm>
              <a:off x="1392" y="172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Rectangle 17"/>
            <p:cNvSpPr>
              <a:spLocks noChangeArrowheads="1"/>
            </p:cNvSpPr>
            <p:nvPr/>
          </p:nvSpPr>
          <p:spPr bwMode="auto">
            <a:xfrm>
              <a:off x="1392" y="1680"/>
              <a:ext cx="96" cy="9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Line 18"/>
            <p:cNvSpPr>
              <a:spLocks noChangeShapeType="1"/>
            </p:cNvSpPr>
            <p:nvPr/>
          </p:nvSpPr>
          <p:spPr bwMode="auto">
            <a:xfrm>
              <a:off x="528" y="1920"/>
              <a:ext cx="864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Text Box 19"/>
            <p:cNvSpPr txBox="1">
              <a:spLocks noChangeArrowheads="1"/>
            </p:cNvSpPr>
            <p:nvPr/>
          </p:nvSpPr>
          <p:spPr bwMode="auto">
            <a:xfrm>
              <a:off x="864" y="1893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38956" name="Text Box 20"/>
            <p:cNvSpPr txBox="1">
              <a:spLocks noChangeArrowheads="1"/>
            </p:cNvSpPr>
            <p:nvPr/>
          </p:nvSpPr>
          <p:spPr bwMode="auto">
            <a:xfrm>
              <a:off x="1344" y="1922"/>
              <a:ext cx="2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3399"/>
                  </a:solidFill>
                  <a:latin typeface="Arial Narrow" charset="0"/>
                </a:rPr>
                <a:t>dx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362200" y="2590800"/>
            <a:ext cx="1135063" cy="857250"/>
            <a:chOff x="1488" y="1776"/>
            <a:chExt cx="715" cy="540"/>
          </a:xfrm>
        </p:grpSpPr>
        <p:sp>
          <p:nvSpPr>
            <p:cNvPr id="38950" name="Line 22"/>
            <p:cNvSpPr>
              <a:spLocks noChangeShapeType="1"/>
            </p:cNvSpPr>
            <p:nvPr/>
          </p:nvSpPr>
          <p:spPr bwMode="auto">
            <a:xfrm flipH="1" flipV="1">
              <a:off x="1488" y="1776"/>
              <a:ext cx="240" cy="33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Text Box 23"/>
            <p:cNvSpPr txBox="1">
              <a:spLocks noChangeArrowheads="1"/>
            </p:cNvSpPr>
            <p:nvPr/>
          </p:nvSpPr>
          <p:spPr bwMode="auto">
            <a:xfrm>
              <a:off x="1488" y="2064"/>
              <a:ext cx="7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3399"/>
                  </a:solidFill>
                  <a:latin typeface="Lucida Grande" charset="0"/>
                  <a:cs typeface="Lucida Grande" charset="0"/>
                </a:rPr>
                <a:t>Δ</a:t>
              </a:r>
              <a:r>
                <a:rPr lang="en-US" sz="2000">
                  <a:solidFill>
                    <a:srgbClr val="FF3399"/>
                  </a:solidFill>
                  <a:latin typeface="Monotype Corsiva" charset="0"/>
                  <a:ea typeface="Lucida Grande" charset="0"/>
                  <a:cs typeface="Lucida Grande" charset="0"/>
                </a:rPr>
                <a:t>m=λ</a:t>
              </a:r>
              <a:r>
                <a:rPr lang="en-US" sz="2000">
                  <a:solidFill>
                    <a:srgbClr val="FF3399"/>
                  </a:solidFill>
                  <a:latin typeface="Arial Narrow" charset="0"/>
                  <a:ea typeface="Lucida Grande" charset="0"/>
                  <a:cs typeface="Lucida Grande" charset="0"/>
                </a:rPr>
                <a:t>dx</a:t>
              </a:r>
            </a:p>
          </p:txBody>
        </p:sp>
      </p:grpSp>
      <p:sp>
        <p:nvSpPr>
          <p:cNvPr id="365592" name="Text Box 24"/>
          <p:cNvSpPr txBox="1">
            <a:spLocks noChangeArrowheads="1"/>
          </p:cNvSpPr>
          <p:nvPr/>
        </p:nvSpPr>
        <p:spPr bwMode="auto">
          <a:xfrm>
            <a:off x="3581400" y="26670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 density of the rod (λ) is constant;</a:t>
            </a:r>
          </a:p>
        </p:txBody>
      </p:sp>
      <p:graphicFrame>
        <p:nvGraphicFramePr>
          <p:cNvPr id="365593" name="Object 3"/>
          <p:cNvGraphicFramePr>
            <a:graphicFrameLocks noChangeAspect="1"/>
          </p:cNvGraphicFramePr>
          <p:nvPr/>
        </p:nvGraphicFramePr>
        <p:xfrm>
          <a:off x="1679575" y="3721100"/>
          <a:ext cx="4540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0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36559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3721100"/>
                        <a:ext cx="4540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94" name="Text Box 26"/>
          <p:cNvSpPr txBox="1">
            <a:spLocks noChangeArrowheads="1"/>
          </p:cNvSpPr>
          <p:nvPr/>
        </p:nvSpPr>
        <p:spPr bwMode="auto">
          <a:xfrm>
            <a:off x="838200" y="762000"/>
            <a:ext cx="73152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Show that the center of mass of a rod of mass </a:t>
            </a:r>
            <a:r>
              <a:rPr lang="en-US" sz="2000" dirty="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and length </a:t>
            </a:r>
            <a:r>
              <a:rPr lang="en-US" sz="2000" dirty="0">
                <a:solidFill>
                  <a:srgbClr val="800000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lies in midway between its ends, assuming the rod has a uniform mass per unit length.</a:t>
            </a:r>
          </a:p>
        </p:txBody>
      </p:sp>
      <p:sp>
        <p:nvSpPr>
          <p:cNvPr id="365595" name="Text Box 27"/>
          <p:cNvSpPr txBox="1">
            <a:spLocks noChangeArrowheads="1"/>
          </p:cNvSpPr>
          <p:nvPr/>
        </p:nvSpPr>
        <p:spPr bwMode="auto">
          <a:xfrm>
            <a:off x="0" y="4495800"/>
            <a:ext cx="9144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Find the CM when the density of the rod non-uniform but varies linearly as a function of x, λ</a:t>
            </a:r>
            <a:r>
              <a:rPr lang="en-US" sz="2000">
                <a:solidFill>
                  <a:srgbClr val="800000"/>
                </a:solidFill>
                <a:latin typeface="Symbol" charset="0"/>
              </a:rPr>
              <a:t>=α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x</a:t>
            </a:r>
          </a:p>
        </p:txBody>
      </p:sp>
      <p:graphicFrame>
        <p:nvGraphicFramePr>
          <p:cNvPr id="365596" name="Object 4"/>
          <p:cNvGraphicFramePr>
            <a:graphicFrameLocks noChangeAspect="1"/>
          </p:cNvGraphicFramePr>
          <p:nvPr/>
        </p:nvGraphicFramePr>
        <p:xfrm>
          <a:off x="3429000" y="5143500"/>
          <a:ext cx="4365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1" name="Equation" r:id="rId7" imgW="266400" imgH="228600" progId="Equation.3">
                  <p:embed/>
                </p:oleObj>
              </mc:Choice>
              <mc:Fallback>
                <p:oleObj name="Equation" r:id="rId7" imgW="266400" imgH="228600" progId="Equation.3">
                  <p:embed/>
                  <p:pic>
                    <p:nvPicPr>
                      <p:cNvPr id="365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43500"/>
                        <a:ext cx="43656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97" name="Object 5"/>
          <p:cNvGraphicFramePr>
            <a:graphicFrameLocks noChangeAspect="1"/>
          </p:cNvGraphicFramePr>
          <p:nvPr/>
        </p:nvGraphicFramePr>
        <p:xfrm>
          <a:off x="304800" y="5030788"/>
          <a:ext cx="4572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2" name="Equation" r:id="rId8" imgW="203040" imgH="164880" progId="Equation.3">
                  <p:embed/>
                </p:oleObj>
              </mc:Choice>
              <mc:Fallback>
                <p:oleObj name="Equation" r:id="rId8" imgW="203040" imgH="164880" progId="Equation.3">
                  <p:embed/>
                  <p:pic>
                    <p:nvPicPr>
                      <p:cNvPr id="365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30788"/>
                        <a:ext cx="4572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98" name="Object 6"/>
          <p:cNvGraphicFramePr>
            <a:graphicFrameLocks noChangeAspect="1"/>
          </p:cNvGraphicFramePr>
          <p:nvPr/>
        </p:nvGraphicFramePr>
        <p:xfrm>
          <a:off x="6553200" y="3063875"/>
          <a:ext cx="11922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3" name="Equation" r:id="rId10" imgW="622080" imgH="177480" progId="Equation.3">
                  <p:embed/>
                </p:oleObj>
              </mc:Choice>
              <mc:Fallback>
                <p:oleObj name="Equation" r:id="rId10" imgW="622080" imgH="177480" progId="Equation.3">
                  <p:embed/>
                  <p:pic>
                    <p:nvPicPr>
                      <p:cNvPr id="365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63875"/>
                        <a:ext cx="11922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99" name="Object 7"/>
          <p:cNvGraphicFramePr>
            <a:graphicFrameLocks noChangeAspect="1"/>
          </p:cNvGraphicFramePr>
          <p:nvPr/>
        </p:nvGraphicFramePr>
        <p:xfrm>
          <a:off x="7696200" y="2690813"/>
          <a:ext cx="11430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4" name="Equation" r:id="rId12" imgW="634680" imgH="177480" progId="Equation.3">
                  <p:embed/>
                </p:oleObj>
              </mc:Choice>
              <mc:Fallback>
                <p:oleObj name="Equation" r:id="rId12" imgW="634680" imgH="177480" progId="Equation.3">
                  <p:embed/>
                  <p:pic>
                    <p:nvPicPr>
                      <p:cNvPr id="365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690813"/>
                        <a:ext cx="11430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600" name="Text Box 32"/>
          <p:cNvSpPr txBox="1">
            <a:spLocks noChangeArrowheads="1"/>
          </p:cNvSpPr>
          <p:nvPr/>
        </p:nvSpPr>
        <p:spPr bwMode="auto">
          <a:xfrm>
            <a:off x="3581400" y="30480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mass of a small segment</a:t>
            </a:r>
          </a:p>
        </p:txBody>
      </p:sp>
      <p:graphicFrame>
        <p:nvGraphicFramePr>
          <p:cNvPr id="365601" name="Object 8"/>
          <p:cNvGraphicFramePr>
            <a:graphicFrameLocks noChangeAspect="1"/>
          </p:cNvGraphicFramePr>
          <p:nvPr/>
        </p:nvGraphicFramePr>
        <p:xfrm>
          <a:off x="2133600" y="3622675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5" name="Equation" r:id="rId14" imgW="914400" imgH="393480" progId="Equation.3">
                  <p:embed/>
                </p:oleObj>
              </mc:Choice>
              <mc:Fallback>
                <p:oleObj name="Equation" r:id="rId14" imgW="914400" imgH="393480" progId="Equation.3">
                  <p:embed/>
                  <p:pic>
                    <p:nvPicPr>
                      <p:cNvPr id="3656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22675"/>
                        <a:ext cx="1295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2" name="Object 9"/>
          <p:cNvGraphicFramePr>
            <a:graphicFrameLocks noChangeAspect="1"/>
          </p:cNvGraphicFramePr>
          <p:nvPr/>
        </p:nvGraphicFramePr>
        <p:xfrm>
          <a:off x="3419475" y="3570288"/>
          <a:ext cx="14398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6" name="Equation" r:id="rId16" imgW="1016000" imgH="457200" progId="Equation.DSMT4">
                  <p:embed/>
                </p:oleObj>
              </mc:Choice>
              <mc:Fallback>
                <p:oleObj name="Equation" r:id="rId16" imgW="1016000" imgH="457200" progId="Equation.DSMT4">
                  <p:embed/>
                  <p:pic>
                    <p:nvPicPr>
                      <p:cNvPr id="3656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570288"/>
                        <a:ext cx="14398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3" name="Object 10"/>
          <p:cNvGraphicFramePr>
            <a:graphicFrameLocks noChangeAspect="1"/>
          </p:cNvGraphicFramePr>
          <p:nvPr/>
        </p:nvGraphicFramePr>
        <p:xfrm>
          <a:off x="4833938" y="3590925"/>
          <a:ext cx="11858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7" name="Equation" r:id="rId18" imgW="838080" imgH="431640" progId="Equation.3">
                  <p:embed/>
                </p:oleObj>
              </mc:Choice>
              <mc:Fallback>
                <p:oleObj name="Equation" r:id="rId18" imgW="838080" imgH="431640" progId="Equation.3">
                  <p:embed/>
                  <p:pic>
                    <p:nvPicPr>
                      <p:cNvPr id="36560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590925"/>
                        <a:ext cx="11858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4" name="Object 11"/>
          <p:cNvGraphicFramePr>
            <a:graphicFrameLocks noChangeAspect="1"/>
          </p:cNvGraphicFramePr>
          <p:nvPr/>
        </p:nvGraphicFramePr>
        <p:xfrm>
          <a:off x="6019800" y="3590925"/>
          <a:ext cx="11874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8" name="Equation" r:id="rId20" imgW="838080" imgH="431640" progId="Equation.3">
                  <p:embed/>
                </p:oleObj>
              </mc:Choice>
              <mc:Fallback>
                <p:oleObj name="Equation" r:id="rId20" imgW="838080" imgH="431640" progId="Equation.3">
                  <p:embed/>
                  <p:pic>
                    <p:nvPicPr>
                      <p:cNvPr id="36560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90925"/>
                        <a:ext cx="118745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5" name="Object 12"/>
          <p:cNvGraphicFramePr>
            <a:graphicFrameLocks noChangeAspect="1"/>
          </p:cNvGraphicFramePr>
          <p:nvPr/>
        </p:nvGraphicFramePr>
        <p:xfrm>
          <a:off x="7224713" y="3622675"/>
          <a:ext cx="3952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89" name="Equation" r:id="rId22" imgW="279360" imgH="393480" progId="Equation.3">
                  <p:embed/>
                </p:oleObj>
              </mc:Choice>
              <mc:Fallback>
                <p:oleObj name="Equation" r:id="rId22" imgW="279360" imgH="393480" progId="Equation.3">
                  <p:embed/>
                  <p:pic>
                    <p:nvPicPr>
                      <p:cNvPr id="36560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3622675"/>
                        <a:ext cx="3952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6" name="Object 13"/>
          <p:cNvGraphicFramePr>
            <a:graphicFrameLocks noChangeAspect="1"/>
          </p:cNvGraphicFramePr>
          <p:nvPr/>
        </p:nvGraphicFramePr>
        <p:xfrm>
          <a:off x="762000" y="4953000"/>
          <a:ext cx="106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0" name="Equation" r:id="rId24" imgW="647640" imgH="330120" progId="Equation.3">
                  <p:embed/>
                </p:oleObj>
              </mc:Choice>
              <mc:Fallback>
                <p:oleObj name="Equation" r:id="rId24" imgW="647640" imgH="330120" progId="Equation.3">
                  <p:embed/>
                  <p:pic>
                    <p:nvPicPr>
                      <p:cNvPr id="36560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106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7" name="Object 14"/>
          <p:cNvGraphicFramePr>
            <a:graphicFrameLocks noChangeAspect="1"/>
          </p:cNvGraphicFramePr>
          <p:nvPr/>
        </p:nvGraphicFramePr>
        <p:xfrm>
          <a:off x="1828800" y="4953000"/>
          <a:ext cx="11636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1" name="Equation" r:id="rId26" imgW="711000" imgH="330120" progId="Equation.3">
                  <p:embed/>
                </p:oleObj>
              </mc:Choice>
              <mc:Fallback>
                <p:oleObj name="Equation" r:id="rId26" imgW="711000" imgH="330120" progId="Equation.3">
                  <p:embed/>
                  <p:pic>
                    <p:nvPicPr>
                      <p:cNvPr id="36560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3000"/>
                        <a:ext cx="116363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8" name="Object 15"/>
          <p:cNvGraphicFramePr>
            <a:graphicFrameLocks noChangeAspect="1"/>
          </p:cNvGraphicFramePr>
          <p:nvPr/>
        </p:nvGraphicFramePr>
        <p:xfrm>
          <a:off x="747713" y="5486400"/>
          <a:ext cx="13096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2" name="Equation" r:id="rId28" imgW="799920" imgH="482400" progId="Equation.3">
                  <p:embed/>
                </p:oleObj>
              </mc:Choice>
              <mc:Fallback>
                <p:oleObj name="Equation" r:id="rId28" imgW="799920" imgH="482400" progId="Equation.3">
                  <p:embed/>
                  <p:pic>
                    <p:nvPicPr>
                      <p:cNvPr id="36560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5486400"/>
                        <a:ext cx="130968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09" name="Object 16"/>
          <p:cNvGraphicFramePr>
            <a:graphicFrameLocks noChangeAspect="1"/>
          </p:cNvGraphicFramePr>
          <p:nvPr/>
        </p:nvGraphicFramePr>
        <p:xfrm>
          <a:off x="2057400" y="5562600"/>
          <a:ext cx="8112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3" name="Equation" r:id="rId30" imgW="495000" imgH="393480" progId="Equation.3">
                  <p:embed/>
                </p:oleObj>
              </mc:Choice>
              <mc:Fallback>
                <p:oleObj name="Equation" r:id="rId30" imgW="495000" imgH="393480" progId="Equation.3">
                  <p:embed/>
                  <p:pic>
                    <p:nvPicPr>
                      <p:cNvPr id="36560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62600"/>
                        <a:ext cx="8112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0" name="Object 17"/>
          <p:cNvGraphicFramePr>
            <a:graphicFrameLocks noChangeAspect="1"/>
          </p:cNvGraphicFramePr>
          <p:nvPr/>
        </p:nvGraphicFramePr>
        <p:xfrm>
          <a:off x="3900488" y="5019675"/>
          <a:ext cx="14954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4" name="Equation" r:id="rId32" imgW="914400" imgH="393480" progId="Equation.3">
                  <p:embed/>
                </p:oleObj>
              </mc:Choice>
              <mc:Fallback>
                <p:oleObj name="Equation" r:id="rId32" imgW="914400" imgH="393480" progId="Equation.3">
                  <p:embed/>
                  <p:pic>
                    <p:nvPicPr>
                      <p:cNvPr id="36561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5019675"/>
                        <a:ext cx="14954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1" name="Object 18"/>
          <p:cNvGraphicFramePr>
            <a:graphicFrameLocks noChangeAspect="1"/>
          </p:cNvGraphicFramePr>
          <p:nvPr/>
        </p:nvGraphicFramePr>
        <p:xfrm>
          <a:off x="5432425" y="5019675"/>
          <a:ext cx="15986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5" name="Equation" r:id="rId34" imgW="977760" imgH="393480" progId="Equation.3">
                  <p:embed/>
                </p:oleObj>
              </mc:Choice>
              <mc:Fallback>
                <p:oleObj name="Equation" r:id="rId34" imgW="977760" imgH="393480" progId="Equation.3">
                  <p:embed/>
                  <p:pic>
                    <p:nvPicPr>
                      <p:cNvPr id="3656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5019675"/>
                        <a:ext cx="15986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2" name="Object 19"/>
          <p:cNvGraphicFramePr>
            <a:graphicFrameLocks noChangeAspect="1"/>
          </p:cNvGraphicFramePr>
          <p:nvPr/>
        </p:nvGraphicFramePr>
        <p:xfrm>
          <a:off x="7010400" y="4953000"/>
          <a:ext cx="16192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6" name="Equation" r:id="rId36" imgW="990360" imgH="482400" progId="Equation.3">
                  <p:embed/>
                </p:oleObj>
              </mc:Choice>
              <mc:Fallback>
                <p:oleObj name="Equation" r:id="rId36" imgW="990360" imgH="482400" progId="Equation.3">
                  <p:embed/>
                  <p:pic>
                    <p:nvPicPr>
                      <p:cNvPr id="36561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53000"/>
                        <a:ext cx="16192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3" name="Object 20"/>
          <p:cNvGraphicFramePr>
            <a:graphicFrameLocks noChangeAspect="1"/>
          </p:cNvGraphicFramePr>
          <p:nvPr/>
        </p:nvGraphicFramePr>
        <p:xfrm>
          <a:off x="4419600" y="5715000"/>
          <a:ext cx="13477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7" name="Equation" r:id="rId38" imgW="825480" imgH="431640" progId="Equation.3">
                  <p:embed/>
                </p:oleObj>
              </mc:Choice>
              <mc:Fallback>
                <p:oleObj name="Equation" r:id="rId38" imgW="825480" imgH="431640" progId="Equation.3">
                  <p:embed/>
                  <p:pic>
                    <p:nvPicPr>
                      <p:cNvPr id="36561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15000"/>
                        <a:ext cx="13477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4" name="Object 21"/>
          <p:cNvGraphicFramePr>
            <a:graphicFrameLocks noChangeAspect="1"/>
          </p:cNvGraphicFramePr>
          <p:nvPr/>
        </p:nvGraphicFramePr>
        <p:xfrm>
          <a:off x="5791200" y="5715000"/>
          <a:ext cx="1368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8" name="Equation" r:id="rId40" imgW="838080" imgH="431640" progId="Equation.3">
                  <p:embed/>
                </p:oleObj>
              </mc:Choice>
              <mc:Fallback>
                <p:oleObj name="Equation" r:id="rId40" imgW="838080" imgH="431640" progId="Equation.3">
                  <p:embed/>
                  <p:pic>
                    <p:nvPicPr>
                      <p:cNvPr id="36561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15000"/>
                        <a:ext cx="1368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5" name="Object 22"/>
          <p:cNvGraphicFramePr>
            <a:graphicFrameLocks noChangeAspect="1"/>
          </p:cNvGraphicFramePr>
          <p:nvPr/>
        </p:nvGraphicFramePr>
        <p:xfrm>
          <a:off x="7162800" y="5743575"/>
          <a:ext cx="6016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99" name="Equation" r:id="rId42" imgW="368280" imgH="393480" progId="Equation.3">
                  <p:embed/>
                </p:oleObj>
              </mc:Choice>
              <mc:Fallback>
                <p:oleObj name="Equation" r:id="rId42" imgW="368280" imgH="393480" progId="Equation.3">
                  <p:embed/>
                  <p:pic>
                    <p:nvPicPr>
                      <p:cNvPr id="36561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743575"/>
                        <a:ext cx="6016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616" name="Object 23"/>
          <p:cNvGraphicFramePr>
            <a:graphicFrameLocks noChangeAspect="1"/>
          </p:cNvGraphicFramePr>
          <p:nvPr/>
        </p:nvGraphicFramePr>
        <p:xfrm>
          <a:off x="3983038" y="5867400"/>
          <a:ext cx="4365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00" name="Equation" r:id="rId44" imgW="266400" imgH="228600" progId="Equation.DSMT4">
                  <p:embed/>
                </p:oleObj>
              </mc:Choice>
              <mc:Fallback>
                <p:oleObj name="Equation" r:id="rId44" imgW="266400" imgH="228600" progId="Equation.DSMT4">
                  <p:embed/>
                  <p:pic>
                    <p:nvPicPr>
                      <p:cNvPr id="36561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5867400"/>
                        <a:ext cx="43656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8513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Monday, April 12, 2021</a:t>
            </a:r>
          </a:p>
        </p:txBody>
      </p:sp>
      <p:sp>
        <p:nvSpPr>
          <p:cNvPr id="225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25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D7476-ED5B-5C46-A741-A80B8ED80A1A}" type="slidenum">
              <a:rPr lang="en-US"/>
              <a:pPr/>
              <a:t>21</a:t>
            </a:fld>
            <a:endParaRPr lang="en-US"/>
          </a:p>
        </p:txBody>
      </p:sp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4572000" y="5257800"/>
            <a:ext cx="4435475" cy="1006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net effect of these small gravitational forces is equivalent to a single force acting on a point (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Center of Gravity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with mass M.</a:t>
            </a:r>
            <a:endParaRPr lang="en-US" dirty="0">
              <a:latin typeface="Monotype Corsiva" charset="0"/>
            </a:endParaRPr>
          </a:p>
        </p:txBody>
      </p:sp>
      <p:sp>
        <p:nvSpPr>
          <p:cNvPr id="2253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/>
              <a:t>Center of Mass and Center of Gravity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6096000" cy="1200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The center of mass of any symmetric object lies on the axis of symmetry and on any plane of symmetry, if  the object’s mass is evenly distributed throughout the body.</a:t>
            </a: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685800" y="3733800"/>
            <a:ext cx="21336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Center of Gravity</a:t>
            </a: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2590800" cy="13398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How do you think you can determine the CM of the objects that are not symmetric?</a:t>
            </a:r>
          </a:p>
        </p:txBody>
      </p:sp>
      <p:pic>
        <p:nvPicPr>
          <p:cNvPr id="366599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13288"/>
            <a:ext cx="384175" cy="411162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62025" y="4343400"/>
            <a:ext cx="981075" cy="979488"/>
            <a:chOff x="606" y="2832"/>
            <a:chExt cx="618" cy="617"/>
          </a:xfrm>
        </p:grpSpPr>
        <p:sp>
          <p:nvSpPr>
            <p:cNvPr id="22557" name="Freeform 9"/>
            <p:cNvSpPr>
              <a:spLocks/>
            </p:cNvSpPr>
            <p:nvPr/>
          </p:nvSpPr>
          <p:spPr bwMode="auto">
            <a:xfrm>
              <a:off x="606" y="2832"/>
              <a:ext cx="594" cy="617"/>
            </a:xfrm>
            <a:custGeom>
              <a:avLst/>
              <a:gdLst>
                <a:gd name="T0" fmla="*/ 888 w 354"/>
                <a:gd name="T1" fmla="*/ 343 h 569"/>
                <a:gd name="T2" fmla="*/ 2571 w 354"/>
                <a:gd name="T3" fmla="*/ 378 h 569"/>
                <a:gd name="T4" fmla="*/ 3393 w 354"/>
                <a:gd name="T5" fmla="*/ 449 h 569"/>
                <a:gd name="T6" fmla="*/ 4398 w 354"/>
                <a:gd name="T7" fmla="*/ 768 h 569"/>
                <a:gd name="T8" fmla="*/ 5890 w 354"/>
                <a:gd name="T9" fmla="*/ 924 h 569"/>
                <a:gd name="T10" fmla="*/ 6745 w 354"/>
                <a:gd name="T11" fmla="*/ 902 h 569"/>
                <a:gd name="T12" fmla="*/ 6886 w 354"/>
                <a:gd name="T13" fmla="*/ 621 h 569"/>
                <a:gd name="T14" fmla="*/ 7742 w 354"/>
                <a:gd name="T15" fmla="*/ 440 h 569"/>
                <a:gd name="T16" fmla="*/ 7413 w 354"/>
                <a:gd name="T17" fmla="*/ 218 h 569"/>
                <a:gd name="T18" fmla="*/ 3908 w 354"/>
                <a:gd name="T19" fmla="*/ 1 h 569"/>
                <a:gd name="T20" fmla="*/ 2396 w 354"/>
                <a:gd name="T21" fmla="*/ 14 h 569"/>
                <a:gd name="T22" fmla="*/ 2047 w 354"/>
                <a:gd name="T23" fmla="*/ 86 h 569"/>
                <a:gd name="T24" fmla="*/ 389 w 354"/>
                <a:gd name="T25" fmla="*/ 292 h 569"/>
                <a:gd name="T26" fmla="*/ 37 w 354"/>
                <a:gd name="T27" fmla="*/ 331 h 569"/>
                <a:gd name="T28" fmla="*/ 888 w 354"/>
                <a:gd name="T29" fmla="*/ 343 h 5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4"/>
                <a:gd name="T46" fmla="*/ 0 h 569"/>
                <a:gd name="T47" fmla="*/ 354 w 354"/>
                <a:gd name="T48" fmla="*/ 569 h 5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4" h="569">
                  <a:moveTo>
                    <a:pt x="40" y="210"/>
                  </a:moveTo>
                  <a:cubicBezTo>
                    <a:pt x="61" y="215"/>
                    <a:pt x="97" y="220"/>
                    <a:pt x="115" y="233"/>
                  </a:cubicBezTo>
                  <a:cubicBezTo>
                    <a:pt x="131" y="244"/>
                    <a:pt x="138" y="263"/>
                    <a:pt x="152" y="277"/>
                  </a:cubicBezTo>
                  <a:cubicBezTo>
                    <a:pt x="166" y="342"/>
                    <a:pt x="182" y="407"/>
                    <a:pt x="197" y="472"/>
                  </a:cubicBezTo>
                  <a:cubicBezTo>
                    <a:pt x="206" y="513"/>
                    <a:pt x="222" y="556"/>
                    <a:pt x="264" y="569"/>
                  </a:cubicBezTo>
                  <a:cubicBezTo>
                    <a:pt x="277" y="564"/>
                    <a:pt x="299" y="567"/>
                    <a:pt x="302" y="554"/>
                  </a:cubicBezTo>
                  <a:cubicBezTo>
                    <a:pt x="315" y="498"/>
                    <a:pt x="305" y="439"/>
                    <a:pt x="309" y="382"/>
                  </a:cubicBezTo>
                  <a:cubicBezTo>
                    <a:pt x="312" y="347"/>
                    <a:pt x="335" y="303"/>
                    <a:pt x="347" y="270"/>
                  </a:cubicBezTo>
                  <a:cubicBezTo>
                    <a:pt x="344" y="225"/>
                    <a:pt x="354" y="175"/>
                    <a:pt x="332" y="135"/>
                  </a:cubicBezTo>
                  <a:cubicBezTo>
                    <a:pt x="300" y="76"/>
                    <a:pt x="240" y="22"/>
                    <a:pt x="175" y="1"/>
                  </a:cubicBezTo>
                  <a:cubicBezTo>
                    <a:pt x="152" y="3"/>
                    <a:pt x="128" y="0"/>
                    <a:pt x="107" y="8"/>
                  </a:cubicBezTo>
                  <a:cubicBezTo>
                    <a:pt x="92" y="14"/>
                    <a:pt x="97" y="38"/>
                    <a:pt x="92" y="53"/>
                  </a:cubicBezTo>
                  <a:cubicBezTo>
                    <a:pt x="72" y="112"/>
                    <a:pt x="70" y="145"/>
                    <a:pt x="17" y="180"/>
                  </a:cubicBezTo>
                  <a:cubicBezTo>
                    <a:pt x="12" y="188"/>
                    <a:pt x="0" y="194"/>
                    <a:pt x="2" y="203"/>
                  </a:cubicBezTo>
                  <a:cubicBezTo>
                    <a:pt x="8" y="233"/>
                    <a:pt x="30" y="215"/>
                    <a:pt x="40" y="210"/>
                  </a:cubicBezTo>
                  <a:close/>
                </a:path>
              </a:pathLst>
            </a:custGeom>
            <a:gradFill rotWithShape="0">
              <a:gsLst>
                <a:gs pos="0">
                  <a:srgbClr val="2F1800"/>
                </a:gs>
                <a:gs pos="50000">
                  <a:srgbClr val="663300"/>
                </a:gs>
                <a:gs pos="100000">
                  <a:srgbClr val="2F18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558" name="Group 10"/>
            <p:cNvGrpSpPr>
              <a:grpSpLocks/>
            </p:cNvGrpSpPr>
            <p:nvPr/>
          </p:nvGrpSpPr>
          <p:grpSpPr bwMode="auto">
            <a:xfrm>
              <a:off x="864" y="2880"/>
              <a:ext cx="360" cy="213"/>
              <a:chOff x="576" y="2877"/>
              <a:chExt cx="360" cy="213"/>
            </a:xfrm>
          </p:grpSpPr>
          <p:sp>
            <p:nvSpPr>
              <p:cNvPr id="22559" name="AutoShape 11"/>
              <p:cNvSpPr>
                <a:spLocks noChangeArrowheads="1"/>
              </p:cNvSpPr>
              <p:nvPr/>
            </p:nvSpPr>
            <p:spPr bwMode="auto">
              <a:xfrm>
                <a:off x="576" y="2928"/>
                <a:ext cx="96" cy="96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0" name="Text Box 12"/>
              <p:cNvSpPr txBox="1">
                <a:spLocks noChangeArrowheads="1"/>
              </p:cNvSpPr>
              <p:nvPr/>
            </p:nvSpPr>
            <p:spPr bwMode="auto">
              <a:xfrm>
                <a:off x="618" y="2877"/>
                <a:ext cx="31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err="1">
                    <a:solidFill>
                      <a:srgbClr val="FFFF99"/>
                    </a:solidFill>
                    <a:latin typeface="Symbol" charset="2"/>
                  </a:rPr>
                  <a:t>Δ</a:t>
                </a:r>
                <a:r>
                  <a:rPr lang="en-US" sz="1600" dirty="0" err="1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  <a:r>
                  <a:rPr lang="en-US" sz="1600" baseline="-25000" dirty="0" err="1">
                    <a:solidFill>
                      <a:srgbClr val="FFFF99"/>
                    </a:solidFill>
                    <a:latin typeface="Monotype Corsiva" charset="0"/>
                  </a:rPr>
                  <a:t>i</a:t>
                </a:r>
                <a:endParaRPr lang="en-US" sz="1600" dirty="0">
                  <a:solidFill>
                    <a:srgbClr val="FFFF99"/>
                  </a:solidFill>
                  <a:latin typeface="Monotype Corsiva" charset="0"/>
                </a:endParaRPr>
              </a:p>
            </p:txBody>
          </p:sp>
        </p:grpSp>
      </p:grpSp>
      <p:sp>
        <p:nvSpPr>
          <p:cNvPr id="366605" name="Oval 13"/>
          <p:cNvSpPr>
            <a:spLocks noChangeArrowheads="1"/>
          </p:cNvSpPr>
          <p:nvPr/>
        </p:nvSpPr>
        <p:spPr bwMode="auto">
          <a:xfrm>
            <a:off x="7010400" y="1066800"/>
            <a:ext cx="762000" cy="6858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391400" y="569913"/>
            <a:ext cx="1335088" cy="877887"/>
            <a:chOff x="4656" y="359"/>
            <a:chExt cx="841" cy="553"/>
          </a:xfrm>
        </p:grpSpPr>
        <p:sp>
          <p:nvSpPr>
            <p:cNvPr id="22555" name="Line 15"/>
            <p:cNvSpPr>
              <a:spLocks noChangeShapeType="1"/>
            </p:cNvSpPr>
            <p:nvPr/>
          </p:nvSpPr>
          <p:spPr bwMode="auto">
            <a:xfrm flipH="1">
              <a:off x="4656" y="528"/>
              <a:ext cx="480" cy="384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6" name="Text Box 16"/>
            <p:cNvSpPr txBox="1">
              <a:spLocks noChangeArrowheads="1"/>
            </p:cNvSpPr>
            <p:nvPr/>
          </p:nvSpPr>
          <p:spPr bwMode="auto">
            <a:xfrm>
              <a:off x="5136" y="359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CM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391400" y="762000"/>
            <a:ext cx="1311275" cy="1616075"/>
            <a:chOff x="4656" y="480"/>
            <a:chExt cx="826" cy="1018"/>
          </a:xfrm>
        </p:grpSpPr>
        <p:sp>
          <p:nvSpPr>
            <p:cNvPr id="22553" name="Line 18"/>
            <p:cNvSpPr>
              <a:spLocks noChangeShapeType="1"/>
            </p:cNvSpPr>
            <p:nvPr/>
          </p:nvSpPr>
          <p:spPr bwMode="auto">
            <a:xfrm flipV="1">
              <a:off x="4656" y="480"/>
              <a:ext cx="0" cy="86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4" name="Text Box 19"/>
            <p:cNvSpPr txBox="1">
              <a:spLocks noChangeArrowheads="1"/>
            </p:cNvSpPr>
            <p:nvPr/>
          </p:nvSpPr>
          <p:spPr bwMode="auto">
            <a:xfrm>
              <a:off x="4704" y="1056"/>
              <a:ext cx="7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Axis of symmetry</a:t>
              </a:r>
            </a:p>
          </p:txBody>
        </p:sp>
      </p:grpSp>
      <p:sp>
        <p:nvSpPr>
          <p:cNvPr id="366612" name="Text Box 20"/>
          <p:cNvSpPr txBox="1">
            <a:spLocks noChangeArrowheads="1"/>
          </p:cNvSpPr>
          <p:nvPr/>
        </p:nvSpPr>
        <p:spPr bwMode="auto">
          <a:xfrm>
            <a:off x="3336925" y="1905000"/>
            <a:ext cx="5349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One can use gravity to locate CM.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Hang the object by one point and draw a vertical line following a plum-bob.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Hang the object by another point and do the same.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point where the two lines meet is the CM. 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114425" y="4648200"/>
            <a:ext cx="708025" cy="1185863"/>
            <a:chOff x="702" y="3024"/>
            <a:chExt cx="446" cy="747"/>
          </a:xfrm>
        </p:grpSpPr>
        <p:sp>
          <p:nvSpPr>
            <p:cNvPr id="22551" name="Line 22"/>
            <p:cNvSpPr>
              <a:spLocks noChangeShapeType="1"/>
            </p:cNvSpPr>
            <p:nvPr/>
          </p:nvSpPr>
          <p:spPr bwMode="auto">
            <a:xfrm>
              <a:off x="912" y="3024"/>
              <a:ext cx="0" cy="528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2" name="Text Box 23"/>
            <p:cNvSpPr txBox="1">
              <a:spLocks noChangeArrowheads="1"/>
            </p:cNvSpPr>
            <p:nvPr/>
          </p:nvSpPr>
          <p:spPr bwMode="auto">
            <a:xfrm>
              <a:off x="702" y="3519"/>
              <a:ext cx="4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chemeClr val="accent2"/>
                  </a:solidFill>
                  <a:latin typeface="Symbol" charset="2"/>
                </a:rPr>
                <a:t>Δ</a:t>
              </a:r>
              <a:r>
                <a:rPr lang="en-US" sz="2000" dirty="0" err="1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2000" baseline="-25000" dirty="0" err="1">
                  <a:solidFill>
                    <a:schemeClr val="accent2"/>
                  </a:solidFill>
                  <a:latin typeface="Monotype Corsiva" charset="0"/>
                </a:rPr>
                <a:t>i</a:t>
              </a:r>
              <a:r>
                <a:rPr lang="en-US" sz="2000" b="1" dirty="0" err="1">
                  <a:solidFill>
                    <a:schemeClr val="accent2"/>
                  </a:solidFill>
                  <a:latin typeface="Monotype Corsiva" charset="0"/>
                </a:rPr>
                <a:t>g</a:t>
              </a:r>
              <a:endParaRPr lang="en-US" sz="2000" b="1" dirty="0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66616" name="Text Box 24"/>
          <p:cNvSpPr txBox="1">
            <a:spLocks noChangeArrowheads="1"/>
          </p:cNvSpPr>
          <p:nvPr/>
        </p:nvSpPr>
        <p:spPr bwMode="auto">
          <a:xfrm>
            <a:off x="3260725" y="3668713"/>
            <a:ext cx="5197475" cy="1006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Since a rigid object can be considered as a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</a:rPr>
              <a:t>collection of small masses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one can see the total gravitational force exerted on the object as </a:t>
            </a:r>
            <a:endParaRPr lang="en-US" dirty="0">
              <a:latin typeface="Monotype Corsiva" charset="0"/>
            </a:endParaRPr>
          </a:p>
        </p:txBody>
      </p:sp>
      <p:sp>
        <p:nvSpPr>
          <p:cNvPr id="366617" name="Text Box 25"/>
          <p:cNvSpPr txBox="1">
            <a:spLocks noChangeArrowheads="1"/>
          </p:cNvSpPr>
          <p:nvPr/>
        </p:nvSpPr>
        <p:spPr bwMode="auto">
          <a:xfrm>
            <a:off x="2209800" y="5334000"/>
            <a:ext cx="2209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What does this equation tell you?</a:t>
            </a:r>
          </a:p>
        </p:txBody>
      </p:sp>
      <p:pic>
        <p:nvPicPr>
          <p:cNvPr id="366618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8425" y="4703763"/>
            <a:ext cx="811213" cy="577850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</p:pic>
      <p:pic>
        <p:nvPicPr>
          <p:cNvPr id="366619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705350"/>
            <a:ext cx="1150938" cy="576263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</p:pic>
      <p:pic>
        <p:nvPicPr>
          <p:cNvPr id="366620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4706938"/>
            <a:ext cx="723900" cy="407987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</p:pic>
      <p:sp>
        <p:nvSpPr>
          <p:cNvPr id="366621" name="Text Box 29"/>
          <p:cNvSpPr txBox="1">
            <a:spLocks noChangeArrowheads="1"/>
          </p:cNvSpPr>
          <p:nvPr/>
        </p:nvSpPr>
        <p:spPr bwMode="auto">
          <a:xfrm>
            <a:off x="762000" y="6308725"/>
            <a:ext cx="77724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The CoG is the point in an object as if all the gravitational force is acting on!</a:t>
            </a:r>
            <a:endParaRPr lang="en-US" b="1">
              <a:solidFill>
                <a:srgbClr val="A50021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7031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Monday, April 12, 2021</a:t>
            </a:r>
          </a:p>
        </p:txBody>
      </p:sp>
      <p:sp>
        <p:nvSpPr>
          <p:cNvPr id="235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3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139347-D20B-6B41-BC3D-5D6265375BE6}" type="slidenum">
              <a:rPr lang="en-US"/>
              <a:pPr/>
              <a:t>22</a:t>
            </a:fld>
            <a:endParaRPr lang="en-US"/>
          </a:p>
        </p:txBody>
      </p:sp>
      <p:sp>
        <p:nvSpPr>
          <p:cNvPr id="23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/>
              <a:t>Motion of a Group of Particles</a:t>
            </a: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382000" cy="1200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  <a:latin typeface="Monotype Corsiva" charset="0"/>
              </a:rPr>
              <a:t>We’ve learned that the CM of a system can represent the motion of a system.  Therefore, for an isolated system of many particles in which the total mass M is preserved, the velocity, total momentum, acceleration of the system are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381000" y="2241550"/>
            <a:ext cx="22860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Velocity of the system</a:t>
            </a:r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17526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Total Momentum of the system</a:t>
            </a: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381000" y="3810000"/>
            <a:ext cx="16002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Acceleration of the system</a:t>
            </a:r>
          </a:p>
        </p:txBody>
      </p:sp>
      <p:sp>
        <p:nvSpPr>
          <p:cNvPr id="367626" name="Text Box 10"/>
          <p:cNvSpPr txBox="1">
            <a:spLocks noChangeArrowheads="1"/>
          </p:cNvSpPr>
          <p:nvPr/>
        </p:nvSpPr>
        <p:spPr bwMode="auto">
          <a:xfrm>
            <a:off x="381000" y="4800600"/>
            <a:ext cx="21336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external force acting on the system</a:t>
            </a:r>
          </a:p>
        </p:txBody>
      </p:sp>
      <p:sp>
        <p:nvSpPr>
          <p:cNvPr id="367628" name="Line 12"/>
          <p:cNvSpPr>
            <a:spLocks noChangeShapeType="1"/>
          </p:cNvSpPr>
          <p:nvPr/>
        </p:nvSpPr>
        <p:spPr bwMode="auto">
          <a:xfrm>
            <a:off x="152400" y="4648200"/>
            <a:ext cx="8763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629" name="Text Box 13"/>
          <p:cNvSpPr txBox="1">
            <a:spLocks noChangeArrowheads="1"/>
          </p:cNvSpPr>
          <p:nvPr/>
        </p:nvSpPr>
        <p:spPr bwMode="auto">
          <a:xfrm>
            <a:off x="381000" y="5741988"/>
            <a:ext cx="23622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If net external force is 0</a:t>
            </a:r>
          </a:p>
        </p:txBody>
      </p:sp>
      <p:sp>
        <p:nvSpPr>
          <p:cNvPr id="367631" name="Text Box 15"/>
          <p:cNvSpPr txBox="1">
            <a:spLocks noChangeArrowheads="1"/>
          </p:cNvSpPr>
          <p:nvPr/>
        </p:nvSpPr>
        <p:spPr bwMode="auto">
          <a:xfrm>
            <a:off x="6248400" y="5589588"/>
            <a:ext cx="21336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System’s momentum is conserved.</a:t>
            </a:r>
          </a:p>
        </p:txBody>
      </p:sp>
      <p:sp>
        <p:nvSpPr>
          <p:cNvPr id="367632" name="Text Box 16"/>
          <p:cNvSpPr txBox="1">
            <a:spLocks noChangeArrowheads="1"/>
          </p:cNvSpPr>
          <p:nvPr/>
        </p:nvSpPr>
        <p:spPr bwMode="auto">
          <a:xfrm>
            <a:off x="6324600" y="4800600"/>
            <a:ext cx="1676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What about the internal forces?</a:t>
            </a: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2909887" y="2311400"/>
          <a:ext cx="5953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65" name="Equation" r:id="rId3" imgW="393700" imgH="203200" progId="Equation.DSMT4">
                  <p:embed/>
                </p:oleObj>
              </mc:Choice>
              <mc:Fallback>
                <p:oleObj name="Equation" r:id="rId3" imgW="393700" imgH="203200" progId="Equation.DSMT4">
                  <p:embed/>
                  <p:pic>
                    <p:nvPicPr>
                      <p:cNvPr id="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7" y="2311400"/>
                        <a:ext cx="5953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2971800" y="3225800"/>
          <a:ext cx="6334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66" name="Equation" r:id="rId5" imgW="419100" imgH="203200" progId="Equation.DSMT4">
                  <p:embed/>
                </p:oleObj>
              </mc:Choice>
              <mc:Fallback>
                <p:oleObj name="Equation" r:id="rId5" imgW="419100" imgH="203200" progId="Equation.DSMT4">
                  <p:embed/>
                  <p:pic>
                    <p:nvPicPr>
                      <p:cNvPr id="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25800"/>
                        <a:ext cx="6334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2971800" y="3987800"/>
          <a:ext cx="6143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67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87800"/>
                        <a:ext cx="6143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3048000" y="4967288"/>
          <a:ext cx="825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68" name="Equation" r:id="rId9" imgW="546100" imgH="266700" progId="Equation.DSMT4">
                  <p:embed/>
                </p:oleObj>
              </mc:Choice>
              <mc:Fallback>
                <p:oleObj name="Equation" r:id="rId9" imgW="546100" imgH="266700" progId="Equation.DSMT4">
                  <p:embed/>
                  <p:pic>
                    <p:nvPicPr>
                      <p:cNvPr id="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67288"/>
                        <a:ext cx="8255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3048000" y="5638800"/>
          <a:ext cx="825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69" name="Equation" r:id="rId11" imgW="546100" imgH="266700" progId="Equation.DSMT4">
                  <p:embed/>
                </p:oleObj>
              </mc:Choice>
              <mc:Fallback>
                <p:oleObj name="Equation" r:id="rId11" imgW="546100" imgH="266700" progId="Equation.DSMT4">
                  <p:embed/>
                  <p:pic>
                    <p:nvPicPr>
                      <p:cNvPr id="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38800"/>
                        <a:ext cx="8255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4905375" y="5715000"/>
          <a:ext cx="11144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0" name="Equation" r:id="rId13" imgW="736600" imgH="203200" progId="Equation.DSMT4">
                  <p:embed/>
                </p:oleObj>
              </mc:Choice>
              <mc:Fallback>
                <p:oleObj name="Equation" r:id="rId13" imgW="736600" imgH="203200" progId="Equation.DSMT4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5715000"/>
                        <a:ext cx="1114425" cy="355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sng">
                        <a:solidFill>
                          <a:srgbClr val="FF0066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3557587" y="2133600"/>
          <a:ext cx="7096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1" name="Equation" r:id="rId15" imgW="469900" imgH="393700" progId="Equation.DSMT4">
                  <p:embed/>
                </p:oleObj>
              </mc:Choice>
              <mc:Fallback>
                <p:oleObj name="Equation" r:id="rId15" imgW="469900" imgH="393700" progId="Equation.DSMT4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7" y="2133600"/>
                        <a:ext cx="7096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217987" y="2095500"/>
          <a:ext cx="16494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2" name="Equation" r:id="rId17" imgW="1092200" imgH="457200" progId="Equation.DSMT4">
                  <p:embed/>
                </p:oleObj>
              </mc:Choice>
              <mc:Fallback>
                <p:oleObj name="Equation" r:id="rId17" imgW="1092200" imgH="457200" progId="Equation.DSMT4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7" y="2095500"/>
                        <a:ext cx="16494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5857875" y="2133600"/>
          <a:ext cx="1304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3" name="Equation" r:id="rId19" imgW="863600" imgH="419100" progId="Equation.DSMT4">
                  <p:embed/>
                </p:oleObj>
              </mc:Choice>
              <mc:Fallback>
                <p:oleObj name="Equation" r:id="rId19" imgW="863600" imgH="419100" progId="Equation.DSMT4">
                  <p:embed/>
                  <p:pic>
                    <p:nvPicPr>
                      <p:cNvPr id="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133600"/>
                        <a:ext cx="13049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7251700" y="2038350"/>
          <a:ext cx="7493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4" name="Equation" r:id="rId21" imgW="495300" imgH="533400" progId="Equation.DSMT4">
                  <p:embed/>
                </p:oleObj>
              </mc:Choice>
              <mc:Fallback>
                <p:oleObj name="Equation" r:id="rId21" imgW="495300" imgH="533400" progId="Equation.DSMT4">
                  <p:embed/>
                  <p:pic>
                    <p:nvPicPr>
                      <p:cNvPr id="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2038350"/>
                        <a:ext cx="7493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3581400" y="3276600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5" name="Equation" r:id="rId23" imgW="520700" imgH="203200" progId="Equation.DSMT4">
                  <p:embed/>
                </p:oleObj>
              </mc:Choice>
              <mc:Fallback>
                <p:oleObj name="Equation" r:id="rId23" imgW="520700" imgH="203200" progId="Equation.DSMT4">
                  <p:embed/>
                  <p:pic>
                    <p:nvPicPr>
                      <p:cNvPr id="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6600"/>
                        <a:ext cx="787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4343400" y="2819400"/>
          <a:ext cx="11906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6" name="Equation" r:id="rId25" imgW="787400" imgH="533400" progId="Equation.DSMT4">
                  <p:embed/>
                </p:oleObj>
              </mc:Choice>
              <mc:Fallback>
                <p:oleObj name="Equation" r:id="rId25" imgW="787400" imgH="533400" progId="Equation.DSMT4">
                  <p:embed/>
                  <p:pic>
                    <p:nvPicPr>
                      <p:cNvPr id="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19400"/>
                        <a:ext cx="11906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5499100" y="3200400"/>
          <a:ext cx="901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7" name="Equation" r:id="rId27" imgW="596900" imgH="355600" progId="Equation.DSMT4">
                  <p:embed/>
                </p:oleObj>
              </mc:Choice>
              <mc:Fallback>
                <p:oleObj name="Equation" r:id="rId27" imgW="596900" imgH="35560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200400"/>
                        <a:ext cx="901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6376987" y="3200400"/>
          <a:ext cx="709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8" name="Equation" r:id="rId29" imgW="469900" imgH="355600" progId="Equation.DSMT4">
                  <p:embed/>
                </p:oleObj>
              </mc:Choice>
              <mc:Fallback>
                <p:oleObj name="Equation" r:id="rId29" imgW="469900" imgH="355600" progId="Equation.DSMT4">
                  <p:embed/>
                  <p:pic>
                    <p:nvPicPr>
                      <p:cNvPr id="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7" y="3200400"/>
                        <a:ext cx="7096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7086600" y="3225800"/>
          <a:ext cx="3651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79" name="Equation" r:id="rId31" imgW="241300" imgH="203200" progId="Equation.DSMT4">
                  <p:embed/>
                </p:oleObj>
              </mc:Choice>
              <mc:Fallback>
                <p:oleObj name="Equation" r:id="rId31" imgW="241300" imgH="203200" progId="Equation.DSMT4">
                  <p:embed/>
                  <p:pic>
                    <p:nvPicPr>
                      <p:cNvPr id="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25800"/>
                        <a:ext cx="3651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3519487" y="3810000"/>
          <a:ext cx="7477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80" name="Equation" r:id="rId33" imgW="495300" imgH="393700" progId="Equation.DSMT4">
                  <p:embed/>
                </p:oleObj>
              </mc:Choice>
              <mc:Fallback>
                <p:oleObj name="Equation" r:id="rId33" imgW="495300" imgH="393700" progId="Equation.DSMT4">
                  <p:embed/>
                  <p:pic>
                    <p:nvPicPr>
                      <p:cNvPr id="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7" y="3810000"/>
                        <a:ext cx="7477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4191000" y="3771900"/>
          <a:ext cx="1689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81" name="Equation" r:id="rId35" imgW="1117600" imgH="457200" progId="Equation.DSMT4">
                  <p:embed/>
                </p:oleObj>
              </mc:Choice>
              <mc:Fallback>
                <p:oleObj name="Equation" r:id="rId35" imgW="1117600" imgH="457200" progId="Equation.DSMT4">
                  <p:embed/>
                  <p:pic>
                    <p:nvPicPr>
                      <p:cNvPr id="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71900"/>
                        <a:ext cx="1689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5867400" y="3771900"/>
          <a:ext cx="16113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82" name="Equation" r:id="rId37" imgW="1066800" imgH="457200" progId="Equation.DSMT4">
                  <p:embed/>
                </p:oleObj>
              </mc:Choice>
              <mc:Fallback>
                <p:oleObj name="Equation" r:id="rId37" imgW="1066800" imgH="4572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71900"/>
                        <a:ext cx="16113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7461250" y="3581400"/>
          <a:ext cx="7683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83" name="Equation" r:id="rId39" imgW="508000" imgH="533400" progId="Equation.DSMT4">
                  <p:embed/>
                </p:oleObj>
              </mc:Choice>
              <mc:Fallback>
                <p:oleObj name="Equation" r:id="rId39" imgW="508000" imgH="5334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0" y="3581400"/>
                        <a:ext cx="7683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3843337" y="5029200"/>
          <a:ext cx="5762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84" name="Equation" r:id="rId41" imgW="381000" imgH="165100" progId="Equation.DSMT4">
                  <p:embed/>
                </p:oleObj>
              </mc:Choice>
              <mc:Fallback>
                <p:oleObj name="Equation" r:id="rId41" imgW="381000" imgH="1651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7" y="5029200"/>
                        <a:ext cx="5762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4429125" y="4800600"/>
          <a:ext cx="11334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85" name="Equation" r:id="rId43" imgW="749300" imgH="457200" progId="Equation.DSMT4">
                  <p:embed/>
                </p:oleObj>
              </mc:Choice>
              <mc:Fallback>
                <p:oleObj name="Equation" r:id="rId43" imgW="749300" imgH="457200" progId="Equation.DSMT4">
                  <p:embed/>
                  <p:pic>
                    <p:nvPicPr>
                      <p:cNvPr id="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800600"/>
                        <a:ext cx="11334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/>
        </p:nvGraphicFramePr>
        <p:xfrm>
          <a:off x="5519737" y="4873625"/>
          <a:ext cx="5000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86" name="Equation" r:id="rId45" imgW="330200" imgH="393700" progId="Equation.DSMT4">
                  <p:embed/>
                </p:oleObj>
              </mc:Choice>
              <mc:Fallback>
                <p:oleObj name="Equation" r:id="rId45" imgW="330200" imgH="393700" progId="Equation.DSMT4">
                  <p:embed/>
                  <p:pic>
                    <p:nvPicPr>
                      <p:cNvPr id="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7" y="4873625"/>
                        <a:ext cx="5000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3886200" y="5753100"/>
          <a:ext cx="3651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87" name="Equation" r:id="rId47" imgW="241300" imgH="152400" progId="Equation.DSMT4">
                  <p:embed/>
                </p:oleObj>
              </mc:Choice>
              <mc:Fallback>
                <p:oleObj name="Equation" r:id="rId47" imgW="241300" imgH="152400" progId="Equation.DSMT4">
                  <p:embed/>
                  <p:pic>
                    <p:nvPicPr>
                      <p:cNvPr id="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53100"/>
                        <a:ext cx="3651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"/>
          <p:cNvGraphicFramePr>
            <a:graphicFrameLocks noChangeAspect="1"/>
          </p:cNvGraphicFramePr>
          <p:nvPr/>
        </p:nvGraphicFramePr>
        <p:xfrm>
          <a:off x="4224337" y="5562600"/>
          <a:ext cx="5000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88" name="Equation" r:id="rId49" imgW="330200" imgH="393700" progId="Equation.DSMT4">
                  <p:embed/>
                </p:oleObj>
              </mc:Choice>
              <mc:Fallback>
                <p:oleObj name="Equation" r:id="rId49" imgW="330200" imgH="393700" progId="Equation.DSMT4">
                  <p:embed/>
                  <p:pic>
                    <p:nvPicPr>
                      <p:cNvPr id="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7" y="5562600"/>
                        <a:ext cx="5000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9244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April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1443-003, Spring 2021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dirty="0"/>
              <a:t>Reminder SP#6: Electric Power Usage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000" dirty="0"/>
              <a:t>Make a list of the power consumption of all electric and electronic devices at your home and compile them in a table. (10 points total for the first 10 items and 0.5 points each additional item.)</a:t>
            </a:r>
          </a:p>
          <a:p>
            <a:pPr lvl="1"/>
            <a:r>
              <a:rPr lang="en-US" sz="2000" dirty="0"/>
              <a:t>Similar electric/electronic devices count as one item.</a:t>
            </a:r>
          </a:p>
          <a:p>
            <a:pPr lvl="2"/>
            <a:r>
              <a:rPr lang="en-US" sz="1600" dirty="0"/>
              <a:t>All light bulbs make up one item, computers another, refrigerators, TVs, dryers (hair and clothes), electric cooktops, heaters, microwave ovens, electric ovens, dishwashers, etc.  </a:t>
            </a:r>
          </a:p>
          <a:p>
            <a:pPr lvl="2"/>
            <a:r>
              <a:rPr lang="en-US" sz="1600" dirty="0"/>
              <a:t>All you have to do is to count add all wattages of the light bulbs together as the power of the item</a:t>
            </a:r>
            <a:endParaRPr lang="en-US" dirty="0"/>
          </a:p>
          <a:p>
            <a:r>
              <a:rPr lang="en-US" sz="20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0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000" dirty="0"/>
              <a:t>Due: Beginning of the class, 2:30pm, Monday, Apr. 19</a:t>
            </a:r>
          </a:p>
          <a:p>
            <a:pPr lvl="1"/>
            <a:r>
              <a:rPr lang="en-US" sz="1800" dirty="0"/>
              <a:t>Scan all pages of your special project into the pdf format</a:t>
            </a:r>
          </a:p>
          <a:p>
            <a:pPr lvl="1"/>
            <a:r>
              <a:rPr lang="en-US" sz="1800" dirty="0"/>
              <a:t>Save all pages into one file with the filename SP6-YourLastName-YourFirstName.pdf</a:t>
            </a:r>
          </a:p>
          <a:p>
            <a:pPr lvl="1"/>
            <a:r>
              <a:rPr lang="en-US" sz="1800" dirty="0"/>
              <a:t>Submit on CANVAS</a:t>
            </a:r>
          </a:p>
        </p:txBody>
      </p:sp>
    </p:spTree>
    <p:extLst>
      <p:ext uri="{BB962C8B-B14F-4D97-AF65-F5344CB8AC3E}">
        <p14:creationId xmlns:p14="http://schemas.microsoft.com/office/powerpoint/2010/main" val="209818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April 12,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1443-003, Spring 2021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70D97-35D3-694E-8F89-38AD08BC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235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D2E4C2-1EB1-DA4C-AFA0-3AF8FC53D1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Collisions 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36576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Consider a case of a collision between a proton on a helium ion. </a:t>
            </a:r>
            <a:endParaRPr lang="en-US" sz="22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4114800" y="1600200"/>
            <a:ext cx="4876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The collisions of these ions never involve physical contact because the electromagnetic repulsive force between these two become great as they get closer causing a collision.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686800" cy="769441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Generalized collisions must cover not only the physical contact but also the collisions without a physical contact such as that of electromagnetic ones on a microscopic scale.</a:t>
            </a:r>
          </a:p>
        </p:txBody>
      </p:sp>
      <p:graphicFrame>
        <p:nvGraphicFramePr>
          <p:cNvPr id="354310" name="Object 2"/>
          <p:cNvGraphicFramePr>
            <a:graphicFrameLocks noChangeAspect="1"/>
          </p:cNvGraphicFramePr>
          <p:nvPr/>
        </p:nvGraphicFramePr>
        <p:xfrm>
          <a:off x="7388225" y="3243263"/>
          <a:ext cx="12811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3" name="Equation" r:id="rId3" imgW="698500" imgH="254000" progId="Equation.DSMT4">
                  <p:embed/>
                </p:oleObj>
              </mc:Choice>
              <mc:Fallback>
                <p:oleObj name="Equation" r:id="rId3" imgW="698500" imgH="254000" progId="Equation.DSMT4">
                  <p:embed/>
                  <p:pic>
                    <p:nvPicPr>
                      <p:cNvPr id="3543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243263"/>
                        <a:ext cx="1281113" cy="566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3457575"/>
            <a:ext cx="2093913" cy="457200"/>
            <a:chOff x="288" y="2253"/>
            <a:chExt cx="1319" cy="288"/>
          </a:xfrm>
        </p:grpSpPr>
        <p:sp>
          <p:nvSpPr>
            <p:cNvPr id="23587" name="Line 8"/>
            <p:cNvSpPr>
              <a:spLocks noChangeShapeType="1"/>
            </p:cNvSpPr>
            <p:nvPr/>
          </p:nvSpPr>
          <p:spPr bwMode="auto">
            <a:xfrm>
              <a:off x="288" y="2400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Text Box 9"/>
            <p:cNvSpPr txBox="1">
              <a:spLocks noChangeArrowheads="1"/>
            </p:cNvSpPr>
            <p:nvPr/>
          </p:nvSpPr>
          <p:spPr bwMode="auto">
            <a:xfrm>
              <a:off x="1430" y="2253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" y="2743200"/>
            <a:ext cx="381000" cy="1905000"/>
            <a:chOff x="192" y="1728"/>
            <a:chExt cx="240" cy="1200"/>
          </a:xfrm>
        </p:grpSpPr>
        <p:sp>
          <p:nvSpPr>
            <p:cNvPr id="23585" name="Line 11"/>
            <p:cNvSpPr>
              <a:spLocks noChangeShapeType="1"/>
            </p:cNvSpPr>
            <p:nvPr/>
          </p:nvSpPr>
          <p:spPr bwMode="auto">
            <a:xfrm rot="-5400000">
              <a:off x="-144" y="2352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Text Box 12"/>
            <p:cNvSpPr txBox="1">
              <a:spLocks noChangeArrowheads="1"/>
            </p:cNvSpPr>
            <p:nvPr/>
          </p:nvSpPr>
          <p:spPr bwMode="auto">
            <a:xfrm>
              <a:off x="192" y="172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38200" y="2895600"/>
            <a:ext cx="1163638" cy="846138"/>
            <a:chOff x="528" y="1899"/>
            <a:chExt cx="733" cy="533"/>
          </a:xfrm>
        </p:grpSpPr>
        <p:sp>
          <p:nvSpPr>
            <p:cNvPr id="23583" name="Freeform 14"/>
            <p:cNvSpPr>
              <a:spLocks/>
            </p:cNvSpPr>
            <p:nvPr/>
          </p:nvSpPr>
          <p:spPr bwMode="auto">
            <a:xfrm>
              <a:off x="528" y="1920"/>
              <a:ext cx="672" cy="512"/>
            </a:xfrm>
            <a:custGeom>
              <a:avLst/>
              <a:gdLst>
                <a:gd name="T0" fmla="*/ 0 w 672"/>
                <a:gd name="T1" fmla="*/ 480 h 512"/>
                <a:gd name="T2" fmla="*/ 96 w 672"/>
                <a:gd name="T3" fmla="*/ 432 h 512"/>
                <a:gd name="T4" fmla="*/ 336 w 672"/>
                <a:gd name="T5" fmla="*/ 0 h 512"/>
                <a:gd name="T6" fmla="*/ 576 w 672"/>
                <a:gd name="T7" fmla="*/ 432 h 512"/>
                <a:gd name="T8" fmla="*/ 672 w 672"/>
                <a:gd name="T9" fmla="*/ 480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512"/>
                <a:gd name="T17" fmla="*/ 672 w 672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512">
                  <a:moveTo>
                    <a:pt x="0" y="480"/>
                  </a:moveTo>
                  <a:cubicBezTo>
                    <a:pt x="20" y="496"/>
                    <a:pt x="40" y="512"/>
                    <a:pt x="96" y="432"/>
                  </a:cubicBezTo>
                  <a:cubicBezTo>
                    <a:pt x="152" y="352"/>
                    <a:pt x="256" y="0"/>
                    <a:pt x="336" y="0"/>
                  </a:cubicBezTo>
                  <a:cubicBezTo>
                    <a:pt x="416" y="0"/>
                    <a:pt x="520" y="352"/>
                    <a:pt x="576" y="432"/>
                  </a:cubicBezTo>
                  <a:cubicBezTo>
                    <a:pt x="632" y="512"/>
                    <a:pt x="652" y="496"/>
                    <a:pt x="672" y="48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Text Box 15"/>
            <p:cNvSpPr txBox="1">
              <a:spLocks noChangeArrowheads="1"/>
            </p:cNvSpPr>
            <p:nvPr/>
          </p:nvSpPr>
          <p:spPr bwMode="auto">
            <a:xfrm>
              <a:off x="960" y="1899"/>
              <a:ext cx="3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12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38200" y="3716338"/>
            <a:ext cx="1239838" cy="812800"/>
            <a:chOff x="528" y="2416"/>
            <a:chExt cx="781" cy="512"/>
          </a:xfrm>
        </p:grpSpPr>
        <p:sp>
          <p:nvSpPr>
            <p:cNvPr id="23581" name="Freeform 17"/>
            <p:cNvSpPr>
              <a:spLocks/>
            </p:cNvSpPr>
            <p:nvPr/>
          </p:nvSpPr>
          <p:spPr bwMode="auto">
            <a:xfrm flipV="1">
              <a:off x="528" y="2416"/>
              <a:ext cx="672" cy="512"/>
            </a:xfrm>
            <a:custGeom>
              <a:avLst/>
              <a:gdLst>
                <a:gd name="T0" fmla="*/ 0 w 672"/>
                <a:gd name="T1" fmla="*/ 480 h 512"/>
                <a:gd name="T2" fmla="*/ 96 w 672"/>
                <a:gd name="T3" fmla="*/ 432 h 512"/>
                <a:gd name="T4" fmla="*/ 336 w 672"/>
                <a:gd name="T5" fmla="*/ 0 h 512"/>
                <a:gd name="T6" fmla="*/ 576 w 672"/>
                <a:gd name="T7" fmla="*/ 432 h 512"/>
                <a:gd name="T8" fmla="*/ 672 w 672"/>
                <a:gd name="T9" fmla="*/ 480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512"/>
                <a:gd name="T17" fmla="*/ 672 w 672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512">
                  <a:moveTo>
                    <a:pt x="0" y="480"/>
                  </a:moveTo>
                  <a:cubicBezTo>
                    <a:pt x="20" y="496"/>
                    <a:pt x="40" y="512"/>
                    <a:pt x="96" y="432"/>
                  </a:cubicBezTo>
                  <a:cubicBezTo>
                    <a:pt x="152" y="352"/>
                    <a:pt x="256" y="0"/>
                    <a:pt x="336" y="0"/>
                  </a:cubicBezTo>
                  <a:cubicBezTo>
                    <a:pt x="416" y="0"/>
                    <a:pt x="520" y="352"/>
                    <a:pt x="576" y="432"/>
                  </a:cubicBezTo>
                  <a:cubicBezTo>
                    <a:pt x="632" y="512"/>
                    <a:pt x="652" y="496"/>
                    <a:pt x="672" y="48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Text Box 18"/>
            <p:cNvSpPr txBox="1">
              <a:spLocks noChangeArrowheads="1"/>
            </p:cNvSpPr>
            <p:nvPr/>
          </p:nvSpPr>
          <p:spPr bwMode="auto">
            <a:xfrm>
              <a:off x="1008" y="2582"/>
              <a:ext cx="3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21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54323" name="Text Box 19"/>
          <p:cNvSpPr txBox="1">
            <a:spLocks noChangeArrowheads="1"/>
          </p:cNvSpPr>
          <p:nvPr/>
        </p:nvSpPr>
        <p:spPr bwMode="auto">
          <a:xfrm>
            <a:off x="2667000" y="3052763"/>
            <a:ext cx="4038600" cy="10350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Assuming no external forces, the force exerted on particle 1 by particle 2, </a:t>
            </a:r>
            <a:r>
              <a:rPr lang="en-US" sz="2000" b="1" dirty="0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 b="1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, changes the momentum of particle 1 by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354324" name="Text Box 20"/>
          <p:cNvSpPr txBox="1">
            <a:spLocks noChangeArrowheads="1"/>
          </p:cNvSpPr>
          <p:nvPr/>
        </p:nvSpPr>
        <p:spPr bwMode="auto">
          <a:xfrm>
            <a:off x="2667000" y="4148138"/>
            <a:ext cx="34290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Likewise for particle 2 by particle 1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354325" name="Object 3"/>
          <p:cNvGraphicFramePr>
            <a:graphicFrameLocks noChangeAspect="1"/>
          </p:cNvGraphicFramePr>
          <p:nvPr/>
        </p:nvGraphicFramePr>
        <p:xfrm>
          <a:off x="7396163" y="4129088"/>
          <a:ext cx="13239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4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3543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4129088"/>
                        <a:ext cx="1323975" cy="565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26" name="Text Box 22"/>
          <p:cNvSpPr txBox="1">
            <a:spLocks noChangeArrowheads="1"/>
          </p:cNvSpPr>
          <p:nvPr/>
        </p:nvSpPr>
        <p:spPr bwMode="auto">
          <a:xfrm>
            <a:off x="228600" y="4876800"/>
            <a:ext cx="32766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Using Newton’s 3</a:t>
            </a:r>
            <a:r>
              <a:rPr lang="en-US" sz="2000" baseline="30000" dirty="0">
                <a:solidFill>
                  <a:srgbClr val="FF0000"/>
                </a:solidFill>
                <a:latin typeface="Arial Narrow" charset="0"/>
              </a:rPr>
              <a:t>rd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law we obtain 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354327" name="Text Box 23"/>
          <p:cNvSpPr txBox="1">
            <a:spLocks noChangeArrowheads="1"/>
          </p:cNvSpPr>
          <p:nvPr/>
        </p:nvSpPr>
        <p:spPr bwMode="auto">
          <a:xfrm>
            <a:off x="228600" y="5486400"/>
            <a:ext cx="45720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 the </a:t>
            </a:r>
            <a:r>
              <a:rPr lang="en-US" sz="2000" b="1" dirty="0">
                <a:solidFill>
                  <a:srgbClr val="CC00CC"/>
                </a:solidFill>
                <a:latin typeface="Arial Narrow" charset="0"/>
              </a:rPr>
              <a:t>momentum change of the system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 a collision is </a:t>
            </a:r>
            <a:r>
              <a:rPr lang="en-US" sz="2000" b="1" dirty="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, and the momentum is conserved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354328" name="Object 4"/>
          <p:cNvGraphicFramePr>
            <a:graphicFrameLocks noChangeAspect="1"/>
          </p:cNvGraphicFramePr>
          <p:nvPr/>
        </p:nvGraphicFramePr>
        <p:xfrm>
          <a:off x="3971925" y="4781550"/>
          <a:ext cx="454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5" name="Equation" r:id="rId7" imgW="292100" imgH="292100" progId="Equation.DSMT4">
                  <p:embed/>
                </p:oleObj>
              </mc:Choice>
              <mc:Fallback>
                <p:oleObj name="Equation" r:id="rId7" imgW="292100" imgH="292100" progId="Equation.DSMT4">
                  <p:embed/>
                  <p:pic>
                    <p:nvPicPr>
                      <p:cNvPr id="3543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4781550"/>
                        <a:ext cx="4540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29" name="Object 5"/>
          <p:cNvGraphicFramePr>
            <a:graphicFrameLocks noChangeAspect="1"/>
          </p:cNvGraphicFramePr>
          <p:nvPr/>
        </p:nvGraphicFramePr>
        <p:xfrm>
          <a:off x="5257800" y="5330825"/>
          <a:ext cx="5857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6" name="Equation" r:id="rId9" imgW="241300" imgH="266700" progId="Equation.DSMT4">
                  <p:embed/>
                </p:oleObj>
              </mc:Choice>
              <mc:Fallback>
                <p:oleObj name="Equation" r:id="rId9" imgW="241300" imgH="266700" progId="Equation.DSMT4">
                  <p:embed/>
                  <p:pic>
                    <p:nvPicPr>
                      <p:cNvPr id="3543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30825"/>
                        <a:ext cx="5857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0" name="Object 6"/>
          <p:cNvGraphicFramePr>
            <a:graphicFrameLocks noChangeAspect="1"/>
          </p:cNvGraphicFramePr>
          <p:nvPr/>
        </p:nvGraphicFramePr>
        <p:xfrm>
          <a:off x="4529138" y="4867275"/>
          <a:ext cx="7286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7" name="Equation" r:id="rId11" imgW="469900" imgH="254000" progId="Equation.DSMT4">
                  <p:embed/>
                </p:oleObj>
              </mc:Choice>
              <mc:Fallback>
                <p:oleObj name="Equation" r:id="rId11" imgW="469900" imgH="254000" progId="Equation.DSMT4">
                  <p:embed/>
                  <p:pic>
                    <p:nvPicPr>
                      <p:cNvPr id="3543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4867275"/>
                        <a:ext cx="7286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1" name="Object 7"/>
          <p:cNvGraphicFramePr>
            <a:graphicFrameLocks noChangeAspect="1"/>
          </p:cNvGraphicFramePr>
          <p:nvPr/>
        </p:nvGraphicFramePr>
        <p:xfrm>
          <a:off x="5324475" y="4867275"/>
          <a:ext cx="889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8" name="Equation" r:id="rId13" imgW="571500" imgH="254000" progId="Equation.DSMT4">
                  <p:embed/>
                </p:oleObj>
              </mc:Choice>
              <mc:Fallback>
                <p:oleObj name="Equation" r:id="rId13" imgW="571500" imgH="254000" progId="Equation.DSMT4">
                  <p:embed/>
                  <p:pic>
                    <p:nvPicPr>
                      <p:cNvPr id="3543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867275"/>
                        <a:ext cx="889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2" name="Object 8"/>
          <p:cNvGraphicFramePr>
            <a:graphicFrameLocks noChangeAspect="1"/>
          </p:cNvGraphicFramePr>
          <p:nvPr/>
        </p:nvGraphicFramePr>
        <p:xfrm>
          <a:off x="6238875" y="4778375"/>
          <a:ext cx="7683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9" name="Equation" r:id="rId15" imgW="495300" imgH="292100" progId="Equation.DSMT4">
                  <p:embed/>
                </p:oleObj>
              </mc:Choice>
              <mc:Fallback>
                <p:oleObj name="Equation" r:id="rId15" imgW="495300" imgH="292100" progId="Equation.DSMT4">
                  <p:embed/>
                  <p:pic>
                    <p:nvPicPr>
                      <p:cNvPr id="3543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4778375"/>
                        <a:ext cx="7683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3" name="Object 9"/>
          <p:cNvGraphicFramePr>
            <a:graphicFrameLocks noChangeAspect="1"/>
          </p:cNvGraphicFramePr>
          <p:nvPr/>
        </p:nvGraphicFramePr>
        <p:xfrm>
          <a:off x="5837238" y="5299075"/>
          <a:ext cx="16303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0" name="Equation" r:id="rId17" imgW="800100" imgH="292100" progId="Equation.DSMT4">
                  <p:embed/>
                </p:oleObj>
              </mc:Choice>
              <mc:Fallback>
                <p:oleObj name="Equation" r:id="rId17" imgW="800100" imgH="292100" progId="Equation.DSMT4">
                  <p:embed/>
                  <p:pic>
                    <p:nvPicPr>
                      <p:cNvPr id="3543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5299075"/>
                        <a:ext cx="16303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4" name="Object 10"/>
          <p:cNvGraphicFramePr>
            <a:graphicFrameLocks noChangeAspect="1"/>
          </p:cNvGraphicFramePr>
          <p:nvPr/>
        </p:nvGraphicFramePr>
        <p:xfrm>
          <a:off x="5268913" y="5784850"/>
          <a:ext cx="730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1" name="Equation" r:id="rId19" imgW="381000" imgH="304800" progId="Equation.DSMT4">
                  <p:embed/>
                </p:oleObj>
              </mc:Choice>
              <mc:Fallback>
                <p:oleObj name="Equation" r:id="rId19" imgW="381000" imgH="304800" progId="Equation.DSMT4">
                  <p:embed/>
                  <p:pic>
                    <p:nvPicPr>
                      <p:cNvPr id="3543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5784850"/>
                        <a:ext cx="730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5" name="Object 11"/>
          <p:cNvGraphicFramePr>
            <a:graphicFrameLocks noChangeAspect="1"/>
          </p:cNvGraphicFramePr>
          <p:nvPr/>
        </p:nvGraphicFramePr>
        <p:xfrm>
          <a:off x="6076950" y="5799138"/>
          <a:ext cx="11080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2" name="Equation" r:id="rId21" imgW="609600" imgH="292100" progId="Equation.DSMT4">
                  <p:embed/>
                </p:oleObj>
              </mc:Choice>
              <mc:Fallback>
                <p:oleObj name="Equation" r:id="rId21" imgW="609600" imgH="292100" progId="Equation.DSMT4">
                  <p:embed/>
                  <p:pic>
                    <p:nvPicPr>
                      <p:cNvPr id="3543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5799138"/>
                        <a:ext cx="11080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6" name="Object 12"/>
          <p:cNvGraphicFramePr>
            <a:graphicFrameLocks noChangeAspect="1"/>
          </p:cNvGraphicFramePr>
          <p:nvPr/>
        </p:nvGraphicFramePr>
        <p:xfrm>
          <a:off x="7391400" y="5870575"/>
          <a:ext cx="15795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3" name="Equation" r:id="rId23" imgW="672840" imgH="164880" progId="Equation.3">
                  <p:embed/>
                </p:oleObj>
              </mc:Choice>
              <mc:Fallback>
                <p:oleObj name="Equation" r:id="rId23" imgW="672840" imgH="164880" progId="Equation.3">
                  <p:embed/>
                  <p:pic>
                    <p:nvPicPr>
                      <p:cNvPr id="3543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870575"/>
                        <a:ext cx="15795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37" name="Object 13"/>
          <p:cNvGraphicFramePr>
            <a:graphicFrameLocks noChangeAspect="1"/>
          </p:cNvGraphicFramePr>
          <p:nvPr/>
        </p:nvGraphicFramePr>
        <p:xfrm>
          <a:off x="7508875" y="5438775"/>
          <a:ext cx="4921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4" name="Equation" r:id="rId25" imgW="241200" imgH="177480" progId="Equation.DSMT4">
                  <p:embed/>
                </p:oleObj>
              </mc:Choice>
              <mc:Fallback>
                <p:oleObj name="Equation" r:id="rId25" imgW="241200" imgH="177480" progId="Equation.DSMT4">
                  <p:embed/>
                  <p:pic>
                    <p:nvPicPr>
                      <p:cNvPr id="3543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5438775"/>
                        <a:ext cx="4921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3852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cs typeface="Gulim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078ECC-FF53-BC45-81F0-781E19B7C17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Elastic and Inelastic Collisions 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Collisions are classified as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elastic or inelastic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based on whether the </a:t>
            </a:r>
            <a:r>
              <a:rPr lang="en-US" sz="2200" b="1" u="sng" dirty="0">
                <a:solidFill>
                  <a:srgbClr val="A50021"/>
                </a:solidFill>
                <a:latin typeface="Monotype Corsiva" charset="0"/>
              </a:rPr>
              <a:t>kinetic energy is conserved, meaning whether KE is the same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before and after the collision.</a:t>
            </a:r>
          </a:p>
        </p:txBody>
      </p:sp>
      <p:sp>
        <p:nvSpPr>
          <p:cNvPr id="727044" name="Text Box 4"/>
          <p:cNvSpPr txBox="1">
            <a:spLocks noChangeArrowheads="1"/>
          </p:cNvSpPr>
          <p:nvPr/>
        </p:nvSpPr>
        <p:spPr bwMode="auto">
          <a:xfrm>
            <a:off x="2209800" y="21336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 collision in which </a:t>
            </a:r>
            <a:r>
              <a:rPr lang="en-US" sz="2200" b="1" u="sng">
                <a:solidFill>
                  <a:srgbClr val="0000FF"/>
                </a:solidFill>
                <a:latin typeface="Monotype Corsiva" charset="0"/>
              </a:rPr>
              <a:t>the total kinetic energy and momentum </a:t>
            </a: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are the same before and after the collision.  </a:t>
            </a:r>
          </a:p>
        </p:txBody>
      </p:sp>
      <p:sp>
        <p:nvSpPr>
          <p:cNvPr id="727045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153400" cy="4308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b="1" u="sng" dirty="0">
                <a:solidFill>
                  <a:srgbClr val="CC00CC"/>
                </a:solidFill>
                <a:latin typeface="Monotype Corsiva" charset="0"/>
              </a:rPr>
              <a:t>Momentum is conserved in any collisions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as long as external forces are negligible.</a:t>
            </a:r>
          </a:p>
        </p:txBody>
      </p:sp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10668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Elastic Collision</a:t>
            </a:r>
          </a:p>
        </p:txBody>
      </p:sp>
      <p:sp>
        <p:nvSpPr>
          <p:cNvPr id="727047" name="Text Box 7"/>
          <p:cNvSpPr txBox="1">
            <a:spLocks noChangeArrowheads="1"/>
          </p:cNvSpPr>
          <p:nvPr/>
        </p:nvSpPr>
        <p:spPr bwMode="auto">
          <a:xfrm>
            <a:off x="762000" y="3810000"/>
            <a:ext cx="60198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Two types of inelastic collisions:Perfectly inelastic and inelastic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7048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Perfectly Inelastic: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Two objects stick together after the collision, moving together with the same velocity.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727049" name="Text Box 9"/>
          <p:cNvSpPr txBox="1">
            <a:spLocks noChangeArrowheads="1"/>
          </p:cNvSpPr>
          <p:nvPr/>
        </p:nvSpPr>
        <p:spPr bwMode="auto">
          <a:xfrm>
            <a:off x="685800" y="4953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Inelastic: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Colliding objects do not stick together after the collision but some kinetic energy is lost.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727050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10668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Inelastic Collision</a:t>
            </a:r>
          </a:p>
        </p:txBody>
      </p:sp>
      <p:sp>
        <p:nvSpPr>
          <p:cNvPr id="727051" name="Text Box 11"/>
          <p:cNvSpPr txBox="1">
            <a:spLocks noChangeArrowheads="1"/>
          </p:cNvSpPr>
          <p:nvPr/>
        </p:nvSpPr>
        <p:spPr bwMode="auto">
          <a:xfrm>
            <a:off x="2209800" y="2971800"/>
            <a:ext cx="6172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 collision in which </a:t>
            </a:r>
            <a:r>
              <a:rPr lang="en-US" sz="2200" b="1" u="sng">
                <a:solidFill>
                  <a:srgbClr val="0000FF"/>
                </a:solidFill>
                <a:latin typeface="Monotype Corsiva" charset="0"/>
              </a:rPr>
              <a:t>the momentum </a:t>
            </a: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is the same before and after the collision but not the total kinetic energy .</a:t>
            </a:r>
          </a:p>
        </p:txBody>
      </p:sp>
      <p:sp>
        <p:nvSpPr>
          <p:cNvPr id="727052" name="Text Box 12"/>
          <p:cNvSpPr txBox="1">
            <a:spLocks noChangeArrowheads="1"/>
          </p:cNvSpPr>
          <p:nvPr/>
        </p:nvSpPr>
        <p:spPr bwMode="auto">
          <a:xfrm>
            <a:off x="304800" y="5746750"/>
            <a:ext cx="86106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Note: Momentum is conserved in all collisions but kinetic energy is only in elastic collisions.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7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172200"/>
            <a:ext cx="2209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cs typeface="Gulim" charset="0"/>
            </a:endParaRPr>
          </a:p>
        </p:txBody>
      </p:sp>
      <p:sp>
        <p:nvSpPr>
          <p:cNvPr id="256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B43862-F0B9-5640-9045-ADEC64407A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609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Elastic and Perfectly Inelastic Collisions </a:t>
            </a:r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541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In a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perfectly inelastic collision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 the objects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stick together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after the collision, moving together.  Momentum is conserved in this collision, so the final velocity of the stuck system is</a:t>
            </a:r>
          </a:p>
        </p:txBody>
      </p:sp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0480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How about an elastic collision?</a:t>
            </a:r>
          </a:p>
        </p:txBody>
      </p:sp>
      <p:graphicFrame>
        <p:nvGraphicFramePr>
          <p:cNvPr id="728069" name="Object 2"/>
          <p:cNvGraphicFramePr>
            <a:graphicFrameLocks noChangeAspect="1"/>
          </p:cNvGraphicFramePr>
          <p:nvPr/>
        </p:nvGraphicFramePr>
        <p:xfrm>
          <a:off x="5945188" y="815975"/>
          <a:ext cx="1401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3" name="Equation" r:id="rId3" imgW="812800" imgH="279400" progId="Equation.DSMT4">
                  <p:embed/>
                </p:oleObj>
              </mc:Choice>
              <mc:Fallback>
                <p:oleObj name="Equation" r:id="rId3" imgW="812800" imgH="279400" progId="Equation.DSMT4">
                  <p:embed/>
                  <p:pic>
                    <p:nvPicPr>
                      <p:cNvPr id="7280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815975"/>
                        <a:ext cx="14017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381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In an elastic collision, both the momentum and the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kinetic energy are conserved.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  Therefore, the final speeds in an elastic collision can be obtained in terms of initial speeds as </a:t>
            </a:r>
          </a:p>
        </p:txBody>
      </p:sp>
      <p:graphicFrame>
        <p:nvGraphicFramePr>
          <p:cNvPr id="728071" name="Object 3"/>
          <p:cNvGraphicFramePr>
            <a:graphicFrameLocks noChangeAspect="1"/>
          </p:cNvGraphicFramePr>
          <p:nvPr/>
        </p:nvGraphicFramePr>
        <p:xfrm>
          <a:off x="4556125" y="2308225"/>
          <a:ext cx="14208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4" name="Equation" r:id="rId5" imgW="812800" imgH="279400" progId="Equation.DSMT4">
                  <p:embed/>
                </p:oleObj>
              </mc:Choice>
              <mc:Fallback>
                <p:oleObj name="Equation" r:id="rId5" imgW="812800" imgH="279400" progId="Equation.DSMT4">
                  <p:embed/>
                  <p:pic>
                    <p:nvPicPr>
                      <p:cNvPr id="7280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308225"/>
                        <a:ext cx="14208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2" name="Object 4"/>
          <p:cNvGraphicFramePr>
            <a:graphicFrameLocks noChangeAspect="1"/>
          </p:cNvGraphicFramePr>
          <p:nvPr/>
        </p:nvGraphicFramePr>
        <p:xfrm>
          <a:off x="4495800" y="3657600"/>
          <a:ext cx="11826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5" name="Equation" r:id="rId7" imgW="736560" imgH="253800" progId="Equation.3">
                  <p:embed/>
                </p:oleObj>
              </mc:Choice>
              <mc:Fallback>
                <p:oleObj name="Equation" r:id="rId7" imgW="736560" imgH="253800" progId="Equation.3">
                  <p:embed/>
                  <p:pic>
                    <p:nvPicPr>
                      <p:cNvPr id="7280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57600"/>
                        <a:ext cx="11826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3" name="Object 5"/>
          <p:cNvGraphicFramePr>
            <a:graphicFrameLocks noChangeAspect="1"/>
          </p:cNvGraphicFramePr>
          <p:nvPr/>
        </p:nvGraphicFramePr>
        <p:xfrm>
          <a:off x="6567488" y="4616450"/>
          <a:ext cx="2411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6" name="Equation" r:id="rId9" imgW="1714500" imgH="279400" progId="Equation.DSMT4">
                  <p:embed/>
                </p:oleObj>
              </mc:Choice>
              <mc:Fallback>
                <p:oleObj name="Equation" r:id="rId9" imgW="1714500" imgH="279400" progId="Equation.DSMT4">
                  <p:embed/>
                  <p:pic>
                    <p:nvPicPr>
                      <p:cNvPr id="7280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4616450"/>
                        <a:ext cx="24114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4" name="Object 6"/>
          <p:cNvGraphicFramePr>
            <a:graphicFrameLocks noChangeAspect="1"/>
          </p:cNvGraphicFramePr>
          <p:nvPr/>
        </p:nvGraphicFramePr>
        <p:xfrm>
          <a:off x="1006475" y="5286375"/>
          <a:ext cx="34258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7" name="Equation" r:id="rId11" imgW="2133600" imgH="469900" progId="Equation.DSMT4">
                  <p:embed/>
                </p:oleObj>
              </mc:Choice>
              <mc:Fallback>
                <p:oleObj name="Equation" r:id="rId11" imgW="2133600" imgH="469900" progId="Equation.DSMT4">
                  <p:embed/>
                  <p:pic>
                    <p:nvPicPr>
                      <p:cNvPr id="728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286375"/>
                        <a:ext cx="3425825" cy="722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5" name="Object 7"/>
          <p:cNvGraphicFramePr>
            <a:graphicFrameLocks noChangeAspect="1"/>
          </p:cNvGraphicFramePr>
          <p:nvPr/>
        </p:nvGraphicFramePr>
        <p:xfrm>
          <a:off x="7402513" y="815975"/>
          <a:ext cx="1492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8" name="Equation" r:id="rId13" imgW="863600" imgH="279400" progId="Equation.DSMT4">
                  <p:embed/>
                </p:oleObj>
              </mc:Choice>
              <mc:Fallback>
                <p:oleObj name="Equation" r:id="rId13" imgW="863600" imgH="279400" progId="Equation.DSMT4">
                  <p:embed/>
                  <p:pic>
                    <p:nvPicPr>
                      <p:cNvPr id="7280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815975"/>
                        <a:ext cx="14922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6" name="Object 8"/>
          <p:cNvGraphicFramePr>
            <a:graphicFrameLocks noChangeAspect="1"/>
          </p:cNvGraphicFramePr>
          <p:nvPr/>
        </p:nvGraphicFramePr>
        <p:xfrm>
          <a:off x="5951538" y="1343025"/>
          <a:ext cx="2108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9" name="Equation" r:id="rId15" imgW="1155700" imgH="508000" progId="Equation.DSMT4">
                  <p:embed/>
                </p:oleObj>
              </mc:Choice>
              <mc:Fallback>
                <p:oleObj name="Equation" r:id="rId15" imgW="1155700" imgH="508000" progId="Equation.DSMT4">
                  <p:embed/>
                  <p:pic>
                    <p:nvPicPr>
                      <p:cNvPr id="7280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1343025"/>
                        <a:ext cx="2108200" cy="889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7" name="Object 9"/>
          <p:cNvGraphicFramePr>
            <a:graphicFrameLocks noChangeAspect="1"/>
          </p:cNvGraphicFramePr>
          <p:nvPr/>
        </p:nvGraphicFramePr>
        <p:xfrm>
          <a:off x="6015038" y="2306638"/>
          <a:ext cx="16049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0" name="Equation" r:id="rId17" imgW="1003300" imgH="279400" progId="Equation.DSMT4">
                  <p:embed/>
                </p:oleObj>
              </mc:Choice>
              <mc:Fallback>
                <p:oleObj name="Equation" r:id="rId17" imgW="1003300" imgH="279400" progId="Equation.DSMT4">
                  <p:embed/>
                  <p:pic>
                    <p:nvPicPr>
                      <p:cNvPr id="7280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2306638"/>
                        <a:ext cx="16049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8" name="Object 10"/>
          <p:cNvGraphicFramePr>
            <a:graphicFrameLocks noChangeAspect="1"/>
          </p:cNvGraphicFramePr>
          <p:nvPr/>
        </p:nvGraphicFramePr>
        <p:xfrm>
          <a:off x="4572000" y="2841625"/>
          <a:ext cx="16383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1" name="Equation" r:id="rId19" imgW="1015920" imgH="393480" progId="Equation.3">
                  <p:embed/>
                </p:oleObj>
              </mc:Choice>
              <mc:Fallback>
                <p:oleObj name="Equation" r:id="rId19" imgW="1015920" imgH="393480" progId="Equation.3">
                  <p:embed/>
                  <p:pic>
                    <p:nvPicPr>
                      <p:cNvPr id="7280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41625"/>
                        <a:ext cx="16383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9" name="Object 11"/>
          <p:cNvGraphicFramePr>
            <a:graphicFrameLocks noChangeAspect="1"/>
          </p:cNvGraphicFramePr>
          <p:nvPr/>
        </p:nvGraphicFramePr>
        <p:xfrm>
          <a:off x="6284913" y="2841625"/>
          <a:ext cx="19446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2" name="Equation" r:id="rId21" imgW="1206360" imgH="393480" progId="Equation.3">
                  <p:embed/>
                </p:oleObj>
              </mc:Choice>
              <mc:Fallback>
                <p:oleObj name="Equation" r:id="rId21" imgW="1206360" imgH="393480" progId="Equation.3">
                  <p:embed/>
                  <p:pic>
                    <p:nvPicPr>
                      <p:cNvPr id="7280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841625"/>
                        <a:ext cx="19446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0" name="Object 12"/>
          <p:cNvGraphicFramePr>
            <a:graphicFrameLocks noChangeAspect="1"/>
          </p:cNvGraphicFramePr>
          <p:nvPr/>
        </p:nvGraphicFramePr>
        <p:xfrm>
          <a:off x="5715000" y="3657600"/>
          <a:ext cx="1447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3" name="Equation" r:id="rId23" imgW="901440" imgH="253800" progId="Equation.3">
                  <p:embed/>
                </p:oleObj>
              </mc:Choice>
              <mc:Fallback>
                <p:oleObj name="Equation" r:id="rId23" imgW="901440" imgH="253800" progId="Equation.3">
                  <p:embed/>
                  <p:pic>
                    <p:nvPicPr>
                      <p:cNvPr id="7280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14478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1" name="Object 13"/>
          <p:cNvGraphicFramePr>
            <a:graphicFrameLocks noChangeAspect="1"/>
          </p:cNvGraphicFramePr>
          <p:nvPr/>
        </p:nvGraphicFramePr>
        <p:xfrm>
          <a:off x="4435475" y="4087813"/>
          <a:ext cx="21812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4" name="Equation" r:id="rId25" imgW="1358900" imgH="279400" progId="Equation.DSMT4">
                  <p:embed/>
                </p:oleObj>
              </mc:Choice>
              <mc:Fallback>
                <p:oleObj name="Equation" r:id="rId25" imgW="1358900" imgH="279400" progId="Equation.DSMT4">
                  <p:embed/>
                  <p:pic>
                    <p:nvPicPr>
                      <p:cNvPr id="7280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4087813"/>
                        <a:ext cx="21812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2" name="Object 14"/>
          <p:cNvGraphicFramePr>
            <a:graphicFrameLocks noChangeAspect="1"/>
          </p:cNvGraphicFramePr>
          <p:nvPr/>
        </p:nvGraphicFramePr>
        <p:xfrm>
          <a:off x="6629400" y="4086225"/>
          <a:ext cx="24876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5" name="Equation" r:id="rId27" imgW="1549400" imgH="279400" progId="Equation.DSMT4">
                  <p:embed/>
                </p:oleObj>
              </mc:Choice>
              <mc:Fallback>
                <p:oleObj name="Equation" r:id="rId27" imgW="1549400" imgH="279400" progId="Equation.DSMT4">
                  <p:embed/>
                  <p:pic>
                    <p:nvPicPr>
                      <p:cNvPr id="7280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86225"/>
                        <a:ext cx="24876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83" name="AutoShape 19"/>
          <p:cNvSpPr>
            <a:spLocks noChangeArrowheads="1"/>
          </p:cNvSpPr>
          <p:nvPr/>
        </p:nvSpPr>
        <p:spPr bwMode="auto">
          <a:xfrm>
            <a:off x="4191000" y="4572000"/>
            <a:ext cx="2286000" cy="609600"/>
          </a:xfrm>
          <a:prstGeom prst="homePlate">
            <a:avLst>
              <a:gd name="adj" fmla="val 93750"/>
            </a:avLst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momentum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Arial Narrow" charset="0"/>
              </a:rPr>
              <a:t>conservation above</a:t>
            </a:r>
          </a:p>
        </p:txBody>
      </p:sp>
      <p:graphicFrame>
        <p:nvGraphicFramePr>
          <p:cNvPr id="728084" name="Object 15"/>
          <p:cNvGraphicFramePr>
            <a:graphicFrameLocks noChangeAspect="1"/>
          </p:cNvGraphicFramePr>
          <p:nvPr/>
        </p:nvGraphicFramePr>
        <p:xfrm>
          <a:off x="4554538" y="5286375"/>
          <a:ext cx="34464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6" name="Equation" r:id="rId29" imgW="2146300" imgH="469900" progId="Equation.DSMT4">
                  <p:embed/>
                </p:oleObj>
              </mc:Choice>
              <mc:Fallback>
                <p:oleObj name="Equation" r:id="rId29" imgW="2146300" imgH="469900" progId="Equation.DSMT4">
                  <p:embed/>
                  <p:pic>
                    <p:nvPicPr>
                      <p:cNvPr id="72808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286375"/>
                        <a:ext cx="3446462" cy="722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85" name="Text Box 21"/>
          <p:cNvSpPr txBox="1">
            <a:spLocks noChangeArrowheads="1"/>
          </p:cNvSpPr>
          <p:nvPr/>
        </p:nvSpPr>
        <p:spPr bwMode="auto">
          <a:xfrm>
            <a:off x="1524000" y="6096000"/>
            <a:ext cx="60960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What happens when the two masses are the same? – See the video</a:t>
            </a:r>
          </a:p>
        </p:txBody>
      </p:sp>
    </p:spTree>
    <p:extLst>
      <p:ext uri="{BB962C8B-B14F-4D97-AF65-F5344CB8AC3E}">
        <p14:creationId xmlns:p14="http://schemas.microsoft.com/office/powerpoint/2010/main" val="266813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</a:p>
        </p:txBody>
      </p:sp>
      <p:sp>
        <p:nvSpPr>
          <p:cNvPr id="266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4FCA11-736E-D345-8D97-8922BA48CC4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for a Collision in 1D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685800" y="71755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A car of mass 1800kg stopped at a traffic light is rear-ended by a 900kg car, and the two become entangled.  If the lighter car was moving at 20.0m/s before the collision what is the velocity of the entangled cars after the collision?</a:t>
            </a:r>
          </a:p>
        </p:txBody>
      </p:sp>
      <p:graphicFrame>
        <p:nvGraphicFramePr>
          <p:cNvPr id="357380" name="Object 2"/>
          <p:cNvGraphicFramePr>
            <a:graphicFrameLocks noChangeAspect="1"/>
          </p:cNvGraphicFramePr>
          <p:nvPr/>
        </p:nvGraphicFramePr>
        <p:xfrm>
          <a:off x="3975100" y="2235200"/>
          <a:ext cx="347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57" name="Equation" r:id="rId3" imgW="165100" imgH="241300" progId="Equation.DSMT4">
                  <p:embed/>
                </p:oleObj>
              </mc:Choice>
              <mc:Fallback>
                <p:oleObj name="Equation" r:id="rId3" imgW="165100" imgH="241300" progId="Equation.DSMT4">
                  <p:embed/>
                  <p:pic>
                    <p:nvPicPr>
                      <p:cNvPr id="3573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235200"/>
                        <a:ext cx="3476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314700" y="1828800"/>
            <a:ext cx="476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momenta before and after the collision are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228600" y="5334000"/>
            <a:ext cx="3657600" cy="9159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What can we learn from these equations on the direction and magnitude of the velocity before and after the collision?</a:t>
            </a:r>
          </a:p>
        </p:txBody>
      </p:sp>
      <p:pic>
        <p:nvPicPr>
          <p:cNvPr id="357383" name="Picture 7" descr="bd0730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57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2605088"/>
            <a:ext cx="914400" cy="671512"/>
            <a:chOff x="336" y="1440"/>
            <a:chExt cx="576" cy="423"/>
          </a:xfrm>
        </p:grpSpPr>
        <p:pic>
          <p:nvPicPr>
            <p:cNvPr id="26667" name="Picture 9" descr="tn00332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40"/>
              <a:ext cx="57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8" name="Text Box 10"/>
            <p:cNvSpPr txBox="1">
              <a:spLocks noChangeArrowheads="1"/>
            </p:cNvSpPr>
            <p:nvPr/>
          </p:nvSpPr>
          <p:spPr bwMode="auto">
            <a:xfrm>
              <a:off x="432" y="1632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18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47800" y="2254250"/>
            <a:ext cx="1066800" cy="793750"/>
            <a:chOff x="912" y="1113"/>
            <a:chExt cx="672" cy="500"/>
          </a:xfrm>
        </p:grpSpPr>
        <p:pic>
          <p:nvPicPr>
            <p:cNvPr id="26663" name="Picture 12" descr="tn00332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00"/>
              <a:ext cx="43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4" name="Line 13"/>
            <p:cNvSpPr>
              <a:spLocks noChangeShapeType="1"/>
            </p:cNvSpPr>
            <p:nvPr/>
          </p:nvSpPr>
          <p:spPr bwMode="auto">
            <a:xfrm flipH="1">
              <a:off x="960" y="1344"/>
              <a:ext cx="28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Text Box 14"/>
            <p:cNvSpPr txBox="1">
              <a:spLocks noChangeArrowheads="1"/>
            </p:cNvSpPr>
            <p:nvPr/>
          </p:nvSpPr>
          <p:spPr bwMode="auto">
            <a:xfrm>
              <a:off x="960" y="1382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Monotype Corsiva" charset="0"/>
                </a:rPr>
                <a:t>20.0m/s</a:t>
              </a:r>
            </a:p>
          </p:txBody>
        </p:sp>
        <p:sp>
          <p:nvSpPr>
            <p:cNvPr id="26666" name="Text Box 15"/>
            <p:cNvSpPr txBox="1">
              <a:spLocks noChangeArrowheads="1"/>
            </p:cNvSpPr>
            <p:nvPr/>
          </p:nvSpPr>
          <p:spPr bwMode="auto">
            <a:xfrm>
              <a:off x="912" y="1113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18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98488" y="4510088"/>
            <a:ext cx="485775" cy="442912"/>
            <a:chOff x="377" y="2697"/>
            <a:chExt cx="306" cy="279"/>
          </a:xfrm>
        </p:grpSpPr>
        <p:sp>
          <p:nvSpPr>
            <p:cNvPr id="26661" name="Line 17"/>
            <p:cNvSpPr>
              <a:spLocks noChangeShapeType="1"/>
            </p:cNvSpPr>
            <p:nvPr/>
          </p:nvSpPr>
          <p:spPr bwMode="auto">
            <a:xfrm flipH="1">
              <a:off x="377" y="2697"/>
              <a:ext cx="28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Text Box 18"/>
            <p:cNvSpPr txBox="1">
              <a:spLocks noChangeArrowheads="1"/>
            </p:cNvSpPr>
            <p:nvPr/>
          </p:nvSpPr>
          <p:spPr bwMode="auto">
            <a:xfrm>
              <a:off x="473" y="2745"/>
              <a:ext cx="2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1800" b="1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18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55688" y="3976688"/>
            <a:ext cx="1611312" cy="823912"/>
            <a:chOff x="768" y="1824"/>
            <a:chExt cx="1015" cy="519"/>
          </a:xfrm>
        </p:grpSpPr>
        <p:grpSp>
          <p:nvGrpSpPr>
            <p:cNvPr id="26656" name="Group 20"/>
            <p:cNvGrpSpPr>
              <a:grpSpLocks/>
            </p:cNvGrpSpPr>
            <p:nvPr/>
          </p:nvGrpSpPr>
          <p:grpSpPr bwMode="auto">
            <a:xfrm>
              <a:off x="768" y="1920"/>
              <a:ext cx="576" cy="423"/>
              <a:chOff x="336" y="1440"/>
              <a:chExt cx="576" cy="423"/>
            </a:xfrm>
          </p:grpSpPr>
          <p:pic>
            <p:nvPicPr>
              <p:cNvPr id="26659" name="Picture 21" descr="tn00332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440"/>
                <a:ext cx="576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60" name="Text Box 22"/>
              <p:cNvSpPr txBox="1">
                <a:spLocks noChangeArrowheads="1"/>
              </p:cNvSpPr>
              <p:nvPr/>
            </p:nvSpPr>
            <p:spPr bwMode="auto">
              <a:xfrm>
                <a:off x="432" y="1632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1800" baseline="-25000">
                    <a:solidFill>
                      <a:schemeClr val="accent2"/>
                    </a:solidFill>
                    <a:latin typeface="Monotype Corsiva" charset="0"/>
                  </a:rPr>
                  <a:t>1</a:t>
                </a:r>
              </a:p>
            </p:txBody>
          </p:sp>
        </p:grpSp>
        <p:pic>
          <p:nvPicPr>
            <p:cNvPr id="26657" name="Picture 23" descr="tn00332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920"/>
              <a:ext cx="43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8" name="Text Box 24"/>
            <p:cNvSpPr txBox="1">
              <a:spLocks noChangeArrowheads="1"/>
            </p:cNvSpPr>
            <p:nvPr/>
          </p:nvSpPr>
          <p:spPr bwMode="auto">
            <a:xfrm>
              <a:off x="1536" y="1824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18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sp>
        <p:nvSpPr>
          <p:cNvPr id="357401" name="Text Box 25"/>
          <p:cNvSpPr txBox="1">
            <a:spLocks noChangeArrowheads="1"/>
          </p:cNvSpPr>
          <p:nvPr/>
        </p:nvSpPr>
        <p:spPr bwMode="auto">
          <a:xfrm>
            <a:off x="3086100" y="34290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momentum of the system must be conserved</a:t>
            </a:r>
          </a:p>
        </p:txBody>
      </p:sp>
      <p:graphicFrame>
        <p:nvGraphicFramePr>
          <p:cNvPr id="357402" name="Object 3"/>
          <p:cNvGraphicFramePr>
            <a:graphicFrameLocks noChangeAspect="1"/>
          </p:cNvGraphicFramePr>
          <p:nvPr/>
        </p:nvGraphicFramePr>
        <p:xfrm>
          <a:off x="3527425" y="3937000"/>
          <a:ext cx="86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58" name="Equation" r:id="rId7" imgW="495300" imgH="266700" progId="Equation.DSMT4">
                  <p:embed/>
                </p:oleObj>
              </mc:Choice>
              <mc:Fallback>
                <p:oleObj name="Equation" r:id="rId7" imgW="495300" imgH="266700" progId="Equation.DSMT4">
                  <p:embed/>
                  <p:pic>
                    <p:nvPicPr>
                      <p:cNvPr id="35740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937000"/>
                        <a:ext cx="863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7403" name="Picture 27" descr="bd0730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4575"/>
            <a:ext cx="457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404" name="Text Box 28"/>
          <p:cNvSpPr txBox="1">
            <a:spLocks noChangeArrowheads="1"/>
          </p:cNvSpPr>
          <p:nvPr/>
        </p:nvSpPr>
        <p:spPr bwMode="auto">
          <a:xfrm>
            <a:off x="3962400" y="5334000"/>
            <a:ext cx="4953000" cy="9715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The cars are moving in the same direction as the lighter car’s original direction to conserve momentum.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The magnitude is inversely proportional to its own mass.</a:t>
            </a:r>
          </a:p>
        </p:txBody>
      </p: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762000" y="1889125"/>
            <a:ext cx="155098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Before collision</a:t>
            </a:r>
          </a:p>
        </p:txBody>
      </p:sp>
      <p:sp>
        <p:nvSpPr>
          <p:cNvPr id="357406" name="Text Box 30"/>
          <p:cNvSpPr txBox="1">
            <a:spLocks noChangeArrowheads="1"/>
          </p:cNvSpPr>
          <p:nvPr/>
        </p:nvSpPr>
        <p:spPr bwMode="auto">
          <a:xfrm>
            <a:off x="838200" y="3260725"/>
            <a:ext cx="155098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After collision</a:t>
            </a:r>
          </a:p>
        </p:txBody>
      </p:sp>
      <p:graphicFrame>
        <p:nvGraphicFramePr>
          <p:cNvPr id="357407" name="Object 4"/>
          <p:cNvGraphicFramePr>
            <a:graphicFrameLocks noChangeAspect="1"/>
          </p:cNvGraphicFramePr>
          <p:nvPr/>
        </p:nvGraphicFramePr>
        <p:xfrm>
          <a:off x="4440238" y="2235200"/>
          <a:ext cx="19034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59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3574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235200"/>
                        <a:ext cx="19034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08" name="Object 5"/>
          <p:cNvGraphicFramePr>
            <a:graphicFrameLocks noChangeAspect="1"/>
          </p:cNvGraphicFramePr>
          <p:nvPr/>
        </p:nvGraphicFramePr>
        <p:xfrm>
          <a:off x="6448425" y="2235200"/>
          <a:ext cx="14763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0" name="Equation" r:id="rId11" imgW="698500" imgH="241300" progId="Equation.DSMT4">
                  <p:embed/>
                </p:oleObj>
              </mc:Choice>
              <mc:Fallback>
                <p:oleObj name="Equation" r:id="rId11" imgW="698500" imgH="241300" progId="Equation.DSMT4">
                  <p:embed/>
                  <p:pic>
                    <p:nvPicPr>
                      <p:cNvPr id="3574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2235200"/>
                        <a:ext cx="14763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09" name="Object 6"/>
          <p:cNvGraphicFramePr>
            <a:graphicFrameLocks noChangeAspect="1"/>
          </p:cNvGraphicFramePr>
          <p:nvPr/>
        </p:nvGraphicFramePr>
        <p:xfrm>
          <a:off x="3946525" y="2908300"/>
          <a:ext cx="4270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1" name="Equation" r:id="rId13" imgW="203200" imgH="266700" progId="Equation.DSMT4">
                  <p:embed/>
                </p:oleObj>
              </mc:Choice>
              <mc:Fallback>
                <p:oleObj name="Equation" r:id="rId13" imgW="203200" imgH="266700" progId="Equation.DSMT4">
                  <p:embed/>
                  <p:pic>
                    <p:nvPicPr>
                      <p:cNvPr id="3574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2908300"/>
                        <a:ext cx="4270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0" name="Object 7"/>
          <p:cNvGraphicFramePr>
            <a:graphicFrameLocks noChangeAspect="1"/>
          </p:cNvGraphicFramePr>
          <p:nvPr/>
        </p:nvGraphicFramePr>
        <p:xfrm>
          <a:off x="4464050" y="2921000"/>
          <a:ext cx="2066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2" name="Equation" r:id="rId15" imgW="977900" imgH="266700" progId="Equation.DSMT4">
                  <p:embed/>
                </p:oleObj>
              </mc:Choice>
              <mc:Fallback>
                <p:oleObj name="Equation" r:id="rId15" imgW="977900" imgH="266700" progId="Equation.DSMT4">
                  <p:embed/>
                  <p:pic>
                    <p:nvPicPr>
                      <p:cNvPr id="3574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921000"/>
                        <a:ext cx="20669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1" name="Object 8"/>
          <p:cNvGraphicFramePr>
            <a:graphicFrameLocks noChangeAspect="1"/>
          </p:cNvGraphicFramePr>
          <p:nvPr/>
        </p:nvGraphicFramePr>
        <p:xfrm>
          <a:off x="6580188" y="2908300"/>
          <a:ext cx="18780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3" name="Equation" r:id="rId17" imgW="889000" imgH="279400" progId="Equation.DSMT4">
                  <p:embed/>
                </p:oleObj>
              </mc:Choice>
              <mc:Fallback>
                <p:oleObj name="Equation" r:id="rId17" imgW="889000" imgH="279400" progId="Equation.DSMT4">
                  <p:embed/>
                  <p:pic>
                    <p:nvPicPr>
                      <p:cNvPr id="3574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2908300"/>
                        <a:ext cx="187801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2" name="Object 9"/>
          <p:cNvGraphicFramePr>
            <a:graphicFrameLocks noChangeAspect="1"/>
          </p:cNvGraphicFramePr>
          <p:nvPr/>
        </p:nvGraphicFramePr>
        <p:xfrm>
          <a:off x="5789613" y="3938588"/>
          <a:ext cx="13081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4" name="Equation" r:id="rId19" imgW="749300" imgH="279400" progId="Equation.DSMT4">
                  <p:embed/>
                </p:oleObj>
              </mc:Choice>
              <mc:Fallback>
                <p:oleObj name="Equation" r:id="rId19" imgW="749300" imgH="279400" progId="Equation.DSMT4">
                  <p:embed/>
                  <p:pic>
                    <p:nvPicPr>
                      <p:cNvPr id="3574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3938588"/>
                        <a:ext cx="13081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3" name="Object 10"/>
          <p:cNvGraphicFramePr>
            <a:graphicFrameLocks noChangeAspect="1"/>
          </p:cNvGraphicFramePr>
          <p:nvPr/>
        </p:nvGraphicFramePr>
        <p:xfrm>
          <a:off x="7156450" y="3973513"/>
          <a:ext cx="8223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5" name="Equation" r:id="rId21" imgW="469900" imgH="241300" progId="Equation.DSMT4">
                  <p:embed/>
                </p:oleObj>
              </mc:Choice>
              <mc:Fallback>
                <p:oleObj name="Equation" r:id="rId21" imgW="469900" imgH="241300" progId="Equation.DSMT4">
                  <p:embed/>
                  <p:pic>
                    <p:nvPicPr>
                      <p:cNvPr id="3574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450" y="3973513"/>
                        <a:ext cx="8223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4" name="Object 11"/>
          <p:cNvGraphicFramePr>
            <a:graphicFrameLocks noChangeAspect="1"/>
          </p:cNvGraphicFramePr>
          <p:nvPr/>
        </p:nvGraphicFramePr>
        <p:xfrm>
          <a:off x="3595688" y="4699000"/>
          <a:ext cx="4079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6" name="Equation" r:id="rId23" imgW="177800" imgH="266700" progId="Equation.DSMT4">
                  <p:embed/>
                </p:oleObj>
              </mc:Choice>
              <mc:Fallback>
                <p:oleObj name="Equation" r:id="rId23" imgW="177800" imgH="266700" progId="Equation.DSMT4">
                  <p:embed/>
                  <p:pic>
                    <p:nvPicPr>
                      <p:cNvPr id="3574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699000"/>
                        <a:ext cx="4079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5" name="Object 12"/>
          <p:cNvGraphicFramePr>
            <a:graphicFrameLocks noChangeAspect="1"/>
          </p:cNvGraphicFramePr>
          <p:nvPr/>
        </p:nvGraphicFramePr>
        <p:xfrm>
          <a:off x="4090988" y="4552950"/>
          <a:ext cx="13303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7" name="Equation" r:id="rId25" imgW="762000" imgH="508000" progId="Equation.DSMT4">
                  <p:embed/>
                </p:oleObj>
              </mc:Choice>
              <mc:Fallback>
                <p:oleObj name="Equation" r:id="rId25" imgW="762000" imgH="508000" progId="Equation.DSMT4">
                  <p:embed/>
                  <p:pic>
                    <p:nvPicPr>
                      <p:cNvPr id="3574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4552950"/>
                        <a:ext cx="13303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416" name="Object 13"/>
          <p:cNvGraphicFramePr>
            <a:graphicFrameLocks noChangeAspect="1"/>
          </p:cNvGraphicFramePr>
          <p:nvPr/>
        </p:nvGraphicFramePr>
        <p:xfrm>
          <a:off x="5527675" y="4652963"/>
          <a:ext cx="22844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8" name="Equation" r:id="rId27" imgW="1562100" imgH="419100" progId="Equation.DSMT4">
                  <p:embed/>
                </p:oleObj>
              </mc:Choice>
              <mc:Fallback>
                <p:oleObj name="Equation" r:id="rId27" imgW="1562100" imgH="419100" progId="Equation.DSMT4">
                  <p:embed/>
                  <p:pic>
                    <p:nvPicPr>
                      <p:cNvPr id="3574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4652963"/>
                        <a:ext cx="22844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417" name="AutoShape 41"/>
          <p:cNvSpPr>
            <a:spLocks noChangeArrowheads="1"/>
          </p:cNvSpPr>
          <p:nvPr/>
        </p:nvSpPr>
        <p:spPr bwMode="auto">
          <a:xfrm>
            <a:off x="4572000" y="3886200"/>
            <a:ext cx="1066800" cy="6096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734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April 12, 2021</a:t>
            </a:r>
            <a:endParaRPr lang="en-US" altLang="ko-KR" sz="1400">
              <a:solidFill>
                <a:srgbClr val="FF0066"/>
              </a:solidFill>
              <a:latin typeface="Arial Narrow" charset="0"/>
              <a:cs typeface="Gulim" charset="0"/>
            </a:endParaRPr>
          </a:p>
        </p:txBody>
      </p:sp>
      <p:sp>
        <p:nvSpPr>
          <p:cNvPr id="2765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4BFB74-33D9-7D4F-9B83-B215C4ED410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93603" name="Text Box 3"/>
          <p:cNvSpPr txBox="1">
            <a:spLocks noChangeArrowheads="1"/>
          </p:cNvSpPr>
          <p:nvPr/>
        </p:nvSpPr>
        <p:spPr bwMode="auto">
          <a:xfrm>
            <a:off x="365125" y="685800"/>
            <a:ext cx="48164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mass of a block of wood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is 2.50-kg and the mass of the bullet is 0.0100-kg.  The block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swings to a maximum height of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0.650 m above the initial position.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Find the initial speed of the 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bullet. Ignore the resistance from the air and the pivot point.</a:t>
            </a:r>
          </a:p>
        </p:txBody>
      </p:sp>
      <p:pic>
        <p:nvPicPr>
          <p:cNvPr id="793604" name="Picture 4" descr="afg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295400"/>
            <a:ext cx="36115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2565"/>
          </a:xfrm>
        </p:spPr>
        <p:txBody>
          <a:bodyPr/>
          <a:lstStyle/>
          <a:p>
            <a:r>
              <a:rPr lang="en-US" altLang="ko-KR" dirty="0">
                <a:latin typeface="Arial Narrow" charset="0"/>
                <a:ea typeface="ＭＳ Ｐゴシック" charset="0"/>
                <a:cs typeface="Gulim" charset="0"/>
              </a:rPr>
              <a:t>Example: A Ballistic Pendulum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93607" name="Object 2"/>
          <p:cNvGraphicFramePr>
            <a:graphicFrameLocks noChangeAspect="1"/>
          </p:cNvGraphicFramePr>
          <p:nvPr/>
        </p:nvGraphicFramePr>
        <p:xfrm>
          <a:off x="609600" y="3021013"/>
          <a:ext cx="2052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47" name="Equation" r:id="rId5" imgW="977900" imgH="266700" progId="Equation.DSMT4">
                  <p:embed/>
                </p:oleObj>
              </mc:Choice>
              <mc:Fallback>
                <p:oleObj name="Equation" r:id="rId5" imgW="977900" imgH="266700" progId="Equation.DSMT4">
                  <p:embed/>
                  <p:pic>
                    <p:nvPicPr>
                      <p:cNvPr id="7936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21013"/>
                        <a:ext cx="20526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3"/>
          <p:cNvGraphicFramePr>
            <a:graphicFrameLocks noChangeAspect="1"/>
          </p:cNvGraphicFramePr>
          <p:nvPr/>
        </p:nvGraphicFramePr>
        <p:xfrm>
          <a:off x="914400" y="3478213"/>
          <a:ext cx="13065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48" name="Equation" r:id="rId7" imgW="622300" imgH="279400" progId="Equation.DSMT4">
                  <p:embed/>
                </p:oleObj>
              </mc:Choice>
              <mc:Fallback>
                <p:oleObj name="Equation" r:id="rId7" imgW="622300" imgH="279400" progId="Equation.DSMT4">
                  <p:embed/>
                  <p:pic>
                    <p:nvPicPr>
                      <p:cNvPr id="7936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78213"/>
                        <a:ext cx="13065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4"/>
          <p:cNvGraphicFramePr>
            <a:graphicFrameLocks noChangeAspect="1"/>
          </p:cNvGraphicFramePr>
          <p:nvPr/>
        </p:nvGraphicFramePr>
        <p:xfrm>
          <a:off x="2133600" y="4346575"/>
          <a:ext cx="635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49" name="Equation" r:id="rId9" imgW="330200" imgH="241300" progId="Equation.DSMT4">
                  <p:embed/>
                </p:oleObj>
              </mc:Choice>
              <mc:Fallback>
                <p:oleObj name="Equation" r:id="rId9" imgW="330200" imgH="241300" progId="Equation.DSMT4">
                  <p:embed/>
                  <p:pic>
                    <p:nvPicPr>
                      <p:cNvPr id="7936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6575"/>
                        <a:ext cx="635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0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What kind of collision?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1" name="Text Box 11"/>
          <p:cNvSpPr txBox="1">
            <a:spLocks noChangeArrowheads="1"/>
          </p:cNvSpPr>
          <p:nvPr/>
        </p:nvSpPr>
        <p:spPr bwMode="auto">
          <a:xfrm>
            <a:off x="304800" y="2667000"/>
            <a:ext cx="481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No net external force</a:t>
            </a:r>
            <a:endParaRPr lang="en-US" sz="2000" dirty="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2" name="Text Box 12"/>
          <p:cNvSpPr txBox="1">
            <a:spLocks noChangeArrowheads="1"/>
          </p:cNvSpPr>
          <p:nvPr/>
        </p:nvSpPr>
        <p:spPr bwMode="auto">
          <a:xfrm>
            <a:off x="2590800" y="22860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Perfectly inelastic collision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793613" name="Object 5"/>
          <p:cNvGraphicFramePr>
            <a:graphicFrameLocks noChangeAspect="1"/>
          </p:cNvGraphicFramePr>
          <p:nvPr/>
        </p:nvGraphicFramePr>
        <p:xfrm>
          <a:off x="2727325" y="3035300"/>
          <a:ext cx="17065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0" name="Equation" r:id="rId11" imgW="812800" imgH="241300" progId="Equation.DSMT4">
                  <p:embed/>
                </p:oleObj>
              </mc:Choice>
              <mc:Fallback>
                <p:oleObj name="Equation" r:id="rId11" imgW="812800" imgH="241300" progId="Equation.DSMT4">
                  <p:embed/>
                  <p:pic>
                    <p:nvPicPr>
                      <p:cNvPr id="793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3035300"/>
                        <a:ext cx="17065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4" name="Object 6"/>
          <p:cNvGraphicFramePr>
            <a:graphicFrameLocks noChangeAspect="1"/>
          </p:cNvGraphicFramePr>
          <p:nvPr/>
        </p:nvGraphicFramePr>
        <p:xfrm>
          <a:off x="2951163" y="3544888"/>
          <a:ext cx="7207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1" name="Equation" r:id="rId13" imgW="342900" imgH="241300" progId="Equation.DSMT4">
                  <p:embed/>
                </p:oleObj>
              </mc:Choice>
              <mc:Fallback>
                <p:oleObj name="Equation" r:id="rId13" imgW="342900" imgH="241300" progId="Equation.DSMT4">
                  <p:embed/>
                  <p:pic>
                    <p:nvPicPr>
                      <p:cNvPr id="793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3544888"/>
                        <a:ext cx="7207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5" name="Object 7"/>
          <p:cNvGraphicFramePr>
            <a:graphicFrameLocks noChangeAspect="1"/>
          </p:cNvGraphicFramePr>
          <p:nvPr/>
        </p:nvGraphicFramePr>
        <p:xfrm>
          <a:off x="2255838" y="3529013"/>
          <a:ext cx="639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2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793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529013"/>
                        <a:ext cx="639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6" name="AutoShape 16"/>
          <p:cNvSpPr>
            <a:spLocks noChangeArrowheads="1"/>
          </p:cNvSpPr>
          <p:nvPr/>
        </p:nvSpPr>
        <p:spPr bwMode="auto">
          <a:xfrm>
            <a:off x="457200" y="4191000"/>
            <a:ext cx="1524000" cy="671513"/>
          </a:xfrm>
          <a:prstGeom prst="rightArrow">
            <a:avLst>
              <a:gd name="adj1" fmla="val 50000"/>
              <a:gd name="adj2" fmla="val 5673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800" b="1">
                <a:solidFill>
                  <a:srgbClr val="A50021"/>
                </a:solidFill>
                <a:latin typeface="Arial Narrow" charset="0"/>
                <a:cs typeface="Gulim" charset="0"/>
              </a:rPr>
              <a:t>Solve for V</a:t>
            </a:r>
            <a:r>
              <a:rPr lang="en-US" altLang="ko-KR" sz="1800" b="1" baseline="-25000">
                <a:solidFill>
                  <a:srgbClr val="A50021"/>
                </a:solidFill>
                <a:latin typeface="Arial Narrow" charset="0"/>
                <a:cs typeface="Gulim" charset="0"/>
              </a:rPr>
              <a:t>01</a:t>
            </a:r>
            <a:endParaRPr lang="en-US" sz="1800" b="1" baseline="-25000">
              <a:solidFill>
                <a:srgbClr val="A50021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793617" name="Object 8"/>
          <p:cNvGraphicFramePr>
            <a:graphicFrameLocks noChangeAspect="1"/>
          </p:cNvGraphicFramePr>
          <p:nvPr/>
        </p:nvGraphicFramePr>
        <p:xfrm>
          <a:off x="2803525" y="4114800"/>
          <a:ext cx="15398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3" name="Equation" r:id="rId17" imgW="799920" imgH="469800" progId="Equation.DSMT4">
                  <p:embed/>
                </p:oleObj>
              </mc:Choice>
              <mc:Fallback>
                <p:oleObj name="Equation" r:id="rId17" imgW="799920" imgH="469800" progId="Equation.DSMT4">
                  <p:embed/>
                  <p:pic>
                    <p:nvPicPr>
                      <p:cNvPr id="7936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4114800"/>
                        <a:ext cx="15398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8" name="Text Box 18"/>
          <p:cNvSpPr txBox="1">
            <a:spLocks noChangeArrowheads="1"/>
          </p:cNvSpPr>
          <p:nvPr/>
        </p:nvSpPr>
        <p:spPr bwMode="auto">
          <a:xfrm>
            <a:off x="381000" y="49530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What do we not know?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9" name="Text Box 19"/>
          <p:cNvSpPr txBox="1">
            <a:spLocks noChangeArrowheads="1"/>
          </p:cNvSpPr>
          <p:nvPr/>
        </p:nvSpPr>
        <p:spPr bwMode="auto">
          <a:xfrm>
            <a:off x="2743199" y="4953000"/>
            <a:ext cx="264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Final speed after collision!!</a:t>
            </a:r>
            <a:endParaRPr lang="en-US" sz="2000" dirty="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20" name="Text Box 20"/>
          <p:cNvSpPr txBox="1">
            <a:spLocks noChangeArrowheads="1"/>
          </p:cNvSpPr>
          <p:nvPr/>
        </p:nvSpPr>
        <p:spPr bwMode="auto">
          <a:xfrm>
            <a:off x="381000" y="53340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How can we get it?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2286000" y="53340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cs typeface="Gulim" charset="0"/>
              </a:rPr>
              <a:t>Using the mechanical energy conservation!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0C8F120D-4E0C-594C-A48B-8D359C24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2668690"/>
            <a:ext cx="264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  <a:sym typeface="Wingdings" charset="0"/>
              </a:rPr>
              <a:t> 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cs typeface="Gulim" charset="0"/>
              </a:rPr>
              <a:t>momentum conserved</a:t>
            </a:r>
            <a:endParaRPr lang="en-US" sz="2000" dirty="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58315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64563</TotalTime>
  <Words>2545</Words>
  <Application>Microsoft Macintosh PowerPoint</Application>
  <PresentationFormat>On-screen Show (4:3)</PresentationFormat>
  <Paragraphs>283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Lucida Grande</vt:lpstr>
      <vt:lpstr>Monotype Corsiva</vt:lpstr>
      <vt:lpstr>Symbol</vt:lpstr>
      <vt:lpstr>Times New Roman</vt:lpstr>
      <vt:lpstr>phys1443-spring02</vt:lpstr>
      <vt:lpstr>Equation</vt:lpstr>
      <vt:lpstr>PHYS 1443 – Section 003 Lecture #17</vt:lpstr>
      <vt:lpstr>Announcements</vt:lpstr>
      <vt:lpstr>Reminder SP#6: Electric Power Usage</vt:lpstr>
      <vt:lpstr>PowerPoint Presentation</vt:lpstr>
      <vt:lpstr>Collisions </vt:lpstr>
      <vt:lpstr>Elastic and Inelastic Collisions </vt:lpstr>
      <vt:lpstr>Elastic and Perfectly Inelastic Collisions </vt:lpstr>
      <vt:lpstr>Example for a Collision in 1D</vt:lpstr>
      <vt:lpstr>Example: A Ballistic Pendulum</vt:lpstr>
      <vt:lpstr>Ex.  A Ballistic Pendulum, cnt’d</vt:lpstr>
      <vt:lpstr>Two dimensional Collisions </vt:lpstr>
      <vt:lpstr>Example for Two Dimensional Collisions</vt:lpstr>
      <vt:lpstr>Center of Mass</vt:lpstr>
      <vt:lpstr>Motion of a Diver and the Center of Mass</vt:lpstr>
      <vt:lpstr>Example for CM</vt:lpstr>
      <vt:lpstr>Example for Center of Mass in 2-D</vt:lpstr>
      <vt:lpstr>Velocity of the Center of Mass</vt:lpstr>
      <vt:lpstr>The Ice Skater Problem</vt:lpstr>
      <vt:lpstr>Center of Mass of a Rigid Object</vt:lpstr>
      <vt:lpstr>Example: CM of a thin rod</vt:lpstr>
      <vt:lpstr>Center of Mass and Center of Gravity</vt:lpstr>
      <vt:lpstr>Motion of a Group of Particles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1341</cp:revision>
  <dcterms:created xsi:type="dcterms:W3CDTF">2012-01-19T04:21:20Z</dcterms:created>
  <dcterms:modified xsi:type="dcterms:W3CDTF">2021-04-12T21:02:55Z</dcterms:modified>
</cp:coreProperties>
</file>