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91" r:id="rId2"/>
    <p:sldId id="335" r:id="rId3"/>
    <p:sldId id="715" r:id="rId4"/>
    <p:sldId id="757" r:id="rId5"/>
    <p:sldId id="703" r:id="rId6"/>
    <p:sldId id="704" r:id="rId7"/>
    <p:sldId id="705" r:id="rId8"/>
    <p:sldId id="706" r:id="rId9"/>
    <p:sldId id="707" r:id="rId10"/>
    <p:sldId id="708" r:id="rId11"/>
    <p:sldId id="709" r:id="rId12"/>
    <p:sldId id="710" r:id="rId13"/>
    <p:sldId id="711" r:id="rId14"/>
    <p:sldId id="712" r:id="rId15"/>
    <p:sldId id="713" r:id="rId16"/>
    <p:sldId id="714" r:id="rId17"/>
    <p:sldId id="737" r:id="rId18"/>
    <p:sldId id="738" r:id="rId19"/>
    <p:sldId id="758" r:id="rId20"/>
    <p:sldId id="716" r:id="rId21"/>
    <p:sldId id="719" r:id="rId22"/>
    <p:sldId id="720" r:id="rId23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CC6600"/>
    <a:srgbClr val="660066"/>
    <a:srgbClr val="99FFCC"/>
    <a:srgbClr val="FFFFCC"/>
    <a:srgbClr val="FF0066"/>
    <a:srgbClr val="00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4660"/>
  </p:normalViewPr>
  <p:slideViewPr>
    <p:cSldViewPr>
      <p:cViewPr varScale="1">
        <p:scale>
          <a:sx n="136" d="100"/>
          <a:sy n="136" d="100"/>
        </p:scale>
        <p:origin x="148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12" Type="http://schemas.openxmlformats.org/officeDocument/2006/relationships/image" Target="../media/image14.w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6" Type="http://schemas.openxmlformats.org/officeDocument/2006/relationships/image" Target="../media/image8.emf"/><Relationship Id="rId11" Type="http://schemas.openxmlformats.org/officeDocument/2006/relationships/image" Target="../media/image13.wmf"/><Relationship Id="rId5" Type="http://schemas.openxmlformats.org/officeDocument/2006/relationships/image" Target="../media/image7.emf"/><Relationship Id="rId10" Type="http://schemas.openxmlformats.org/officeDocument/2006/relationships/image" Target="../media/image12.emf"/><Relationship Id="rId4" Type="http://schemas.openxmlformats.org/officeDocument/2006/relationships/image" Target="../media/image6.emf"/><Relationship Id="rId9" Type="http://schemas.openxmlformats.org/officeDocument/2006/relationships/image" Target="../media/image11.e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13" Type="http://schemas.openxmlformats.org/officeDocument/2006/relationships/image" Target="../media/image117.wmf"/><Relationship Id="rId3" Type="http://schemas.openxmlformats.org/officeDocument/2006/relationships/image" Target="../media/image107.emf"/><Relationship Id="rId7" Type="http://schemas.openxmlformats.org/officeDocument/2006/relationships/image" Target="../media/image111.wmf"/><Relationship Id="rId12" Type="http://schemas.openxmlformats.org/officeDocument/2006/relationships/image" Target="../media/image116.wmf"/><Relationship Id="rId2" Type="http://schemas.openxmlformats.org/officeDocument/2006/relationships/image" Target="../media/image106.wmf"/><Relationship Id="rId16" Type="http://schemas.openxmlformats.org/officeDocument/2006/relationships/image" Target="../media/image120.emf"/><Relationship Id="rId1" Type="http://schemas.openxmlformats.org/officeDocument/2006/relationships/image" Target="../media/image97.wmf"/><Relationship Id="rId6" Type="http://schemas.openxmlformats.org/officeDocument/2006/relationships/image" Target="../media/image110.wmf"/><Relationship Id="rId11" Type="http://schemas.openxmlformats.org/officeDocument/2006/relationships/image" Target="../media/image115.wmf"/><Relationship Id="rId5" Type="http://schemas.openxmlformats.org/officeDocument/2006/relationships/image" Target="../media/image109.emf"/><Relationship Id="rId15" Type="http://schemas.openxmlformats.org/officeDocument/2006/relationships/image" Target="../media/image119.emf"/><Relationship Id="rId10" Type="http://schemas.openxmlformats.org/officeDocument/2006/relationships/image" Target="../media/image114.wmf"/><Relationship Id="rId4" Type="http://schemas.openxmlformats.org/officeDocument/2006/relationships/image" Target="../media/image108.wmf"/><Relationship Id="rId9" Type="http://schemas.openxmlformats.org/officeDocument/2006/relationships/image" Target="../media/image113.wmf"/><Relationship Id="rId14" Type="http://schemas.openxmlformats.org/officeDocument/2006/relationships/image" Target="../media/image118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2" Type="http://schemas.openxmlformats.org/officeDocument/2006/relationships/image" Target="../media/image122.wmf"/><Relationship Id="rId1" Type="http://schemas.openxmlformats.org/officeDocument/2006/relationships/image" Target="../media/image121.wmf"/><Relationship Id="rId6" Type="http://schemas.openxmlformats.org/officeDocument/2006/relationships/image" Target="../media/image126.wmf"/><Relationship Id="rId5" Type="http://schemas.openxmlformats.org/officeDocument/2006/relationships/image" Target="../media/image125.wmf"/><Relationship Id="rId4" Type="http://schemas.openxmlformats.org/officeDocument/2006/relationships/image" Target="../media/image124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wmf"/><Relationship Id="rId3" Type="http://schemas.openxmlformats.org/officeDocument/2006/relationships/image" Target="../media/image130.wmf"/><Relationship Id="rId7" Type="http://schemas.openxmlformats.org/officeDocument/2006/relationships/image" Target="../media/image134.wmf"/><Relationship Id="rId2" Type="http://schemas.openxmlformats.org/officeDocument/2006/relationships/image" Target="../media/image129.wmf"/><Relationship Id="rId1" Type="http://schemas.openxmlformats.org/officeDocument/2006/relationships/image" Target="../media/image128.wmf"/><Relationship Id="rId6" Type="http://schemas.openxmlformats.org/officeDocument/2006/relationships/image" Target="../media/image133.wmf"/><Relationship Id="rId5" Type="http://schemas.openxmlformats.org/officeDocument/2006/relationships/image" Target="../media/image132.wmf"/><Relationship Id="rId10" Type="http://schemas.openxmlformats.org/officeDocument/2006/relationships/image" Target="../media/image137.wmf"/><Relationship Id="rId4" Type="http://schemas.openxmlformats.org/officeDocument/2006/relationships/image" Target="../media/image131.wmf"/><Relationship Id="rId9" Type="http://schemas.openxmlformats.org/officeDocument/2006/relationships/image" Target="../media/image136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emf"/><Relationship Id="rId13" Type="http://schemas.openxmlformats.org/officeDocument/2006/relationships/image" Target="../media/image149.wmf"/><Relationship Id="rId3" Type="http://schemas.openxmlformats.org/officeDocument/2006/relationships/image" Target="../media/image107.emf"/><Relationship Id="rId7" Type="http://schemas.openxmlformats.org/officeDocument/2006/relationships/image" Target="../media/image143.wmf"/><Relationship Id="rId12" Type="http://schemas.openxmlformats.org/officeDocument/2006/relationships/image" Target="../media/image148.wmf"/><Relationship Id="rId2" Type="http://schemas.openxmlformats.org/officeDocument/2006/relationships/image" Target="../media/image140.wmf"/><Relationship Id="rId16" Type="http://schemas.openxmlformats.org/officeDocument/2006/relationships/image" Target="../media/image152.wmf"/><Relationship Id="rId1" Type="http://schemas.openxmlformats.org/officeDocument/2006/relationships/image" Target="../media/image139.wmf"/><Relationship Id="rId6" Type="http://schemas.openxmlformats.org/officeDocument/2006/relationships/image" Target="../media/image142.emf"/><Relationship Id="rId11" Type="http://schemas.openxmlformats.org/officeDocument/2006/relationships/image" Target="../media/image147.wmf"/><Relationship Id="rId5" Type="http://schemas.openxmlformats.org/officeDocument/2006/relationships/image" Target="../media/image106.wmf"/><Relationship Id="rId15" Type="http://schemas.openxmlformats.org/officeDocument/2006/relationships/image" Target="../media/image151.wmf"/><Relationship Id="rId10" Type="http://schemas.openxmlformats.org/officeDocument/2006/relationships/image" Target="../media/image146.emf"/><Relationship Id="rId4" Type="http://schemas.openxmlformats.org/officeDocument/2006/relationships/image" Target="../media/image141.wmf"/><Relationship Id="rId9" Type="http://schemas.openxmlformats.org/officeDocument/2006/relationships/image" Target="../media/image145.emf"/><Relationship Id="rId14" Type="http://schemas.openxmlformats.org/officeDocument/2006/relationships/image" Target="../media/image150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wmf"/><Relationship Id="rId13" Type="http://schemas.openxmlformats.org/officeDocument/2006/relationships/image" Target="../media/image164.wmf"/><Relationship Id="rId18" Type="http://schemas.openxmlformats.org/officeDocument/2006/relationships/image" Target="../media/image169.wmf"/><Relationship Id="rId3" Type="http://schemas.openxmlformats.org/officeDocument/2006/relationships/image" Target="../media/image154.wmf"/><Relationship Id="rId7" Type="http://schemas.openxmlformats.org/officeDocument/2006/relationships/image" Target="../media/image158.emf"/><Relationship Id="rId12" Type="http://schemas.openxmlformats.org/officeDocument/2006/relationships/image" Target="../media/image163.wmf"/><Relationship Id="rId17" Type="http://schemas.openxmlformats.org/officeDocument/2006/relationships/image" Target="../media/image168.wmf"/><Relationship Id="rId2" Type="http://schemas.openxmlformats.org/officeDocument/2006/relationships/image" Target="../media/image106.wmf"/><Relationship Id="rId16" Type="http://schemas.openxmlformats.org/officeDocument/2006/relationships/image" Target="../media/image167.wmf"/><Relationship Id="rId20" Type="http://schemas.openxmlformats.org/officeDocument/2006/relationships/image" Target="../media/image171.wmf"/><Relationship Id="rId1" Type="http://schemas.openxmlformats.org/officeDocument/2006/relationships/image" Target="../media/image153.wmf"/><Relationship Id="rId6" Type="http://schemas.openxmlformats.org/officeDocument/2006/relationships/image" Target="../media/image157.wmf"/><Relationship Id="rId11" Type="http://schemas.openxmlformats.org/officeDocument/2006/relationships/image" Target="../media/image162.wmf"/><Relationship Id="rId5" Type="http://schemas.openxmlformats.org/officeDocument/2006/relationships/image" Target="../media/image156.wmf"/><Relationship Id="rId15" Type="http://schemas.openxmlformats.org/officeDocument/2006/relationships/image" Target="../media/image166.wmf"/><Relationship Id="rId10" Type="http://schemas.openxmlformats.org/officeDocument/2006/relationships/image" Target="../media/image161.wmf"/><Relationship Id="rId19" Type="http://schemas.openxmlformats.org/officeDocument/2006/relationships/image" Target="../media/image170.wmf"/><Relationship Id="rId4" Type="http://schemas.openxmlformats.org/officeDocument/2006/relationships/image" Target="../media/image155.wmf"/><Relationship Id="rId9" Type="http://schemas.openxmlformats.org/officeDocument/2006/relationships/image" Target="../media/image160.wmf"/><Relationship Id="rId14" Type="http://schemas.openxmlformats.org/officeDocument/2006/relationships/image" Target="../media/image165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emf"/><Relationship Id="rId13" Type="http://schemas.openxmlformats.org/officeDocument/2006/relationships/image" Target="../media/image188.emf"/><Relationship Id="rId18" Type="http://schemas.openxmlformats.org/officeDocument/2006/relationships/image" Target="../media/image193.emf"/><Relationship Id="rId3" Type="http://schemas.openxmlformats.org/officeDocument/2006/relationships/image" Target="../media/image178.emf"/><Relationship Id="rId21" Type="http://schemas.openxmlformats.org/officeDocument/2006/relationships/image" Target="../media/image196.emf"/><Relationship Id="rId7" Type="http://schemas.openxmlformats.org/officeDocument/2006/relationships/image" Target="../media/image182.emf"/><Relationship Id="rId12" Type="http://schemas.openxmlformats.org/officeDocument/2006/relationships/image" Target="../media/image187.emf"/><Relationship Id="rId17" Type="http://schemas.openxmlformats.org/officeDocument/2006/relationships/image" Target="../media/image192.emf"/><Relationship Id="rId2" Type="http://schemas.openxmlformats.org/officeDocument/2006/relationships/image" Target="../media/image177.emf"/><Relationship Id="rId16" Type="http://schemas.openxmlformats.org/officeDocument/2006/relationships/image" Target="../media/image191.emf"/><Relationship Id="rId20" Type="http://schemas.openxmlformats.org/officeDocument/2006/relationships/image" Target="../media/image195.emf"/><Relationship Id="rId1" Type="http://schemas.openxmlformats.org/officeDocument/2006/relationships/image" Target="../media/image176.emf"/><Relationship Id="rId6" Type="http://schemas.openxmlformats.org/officeDocument/2006/relationships/image" Target="../media/image181.emf"/><Relationship Id="rId11" Type="http://schemas.openxmlformats.org/officeDocument/2006/relationships/image" Target="../media/image186.emf"/><Relationship Id="rId24" Type="http://schemas.openxmlformats.org/officeDocument/2006/relationships/image" Target="../media/image199.emf"/><Relationship Id="rId5" Type="http://schemas.openxmlformats.org/officeDocument/2006/relationships/image" Target="../media/image180.emf"/><Relationship Id="rId15" Type="http://schemas.openxmlformats.org/officeDocument/2006/relationships/image" Target="../media/image190.emf"/><Relationship Id="rId23" Type="http://schemas.openxmlformats.org/officeDocument/2006/relationships/image" Target="../media/image198.emf"/><Relationship Id="rId10" Type="http://schemas.openxmlformats.org/officeDocument/2006/relationships/image" Target="../media/image185.emf"/><Relationship Id="rId19" Type="http://schemas.openxmlformats.org/officeDocument/2006/relationships/image" Target="../media/image194.emf"/><Relationship Id="rId4" Type="http://schemas.openxmlformats.org/officeDocument/2006/relationships/image" Target="../media/image179.emf"/><Relationship Id="rId9" Type="http://schemas.openxmlformats.org/officeDocument/2006/relationships/image" Target="../media/image184.emf"/><Relationship Id="rId14" Type="http://schemas.openxmlformats.org/officeDocument/2006/relationships/image" Target="../media/image189.emf"/><Relationship Id="rId22" Type="http://schemas.openxmlformats.org/officeDocument/2006/relationships/image" Target="../media/image197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13" Type="http://schemas.openxmlformats.org/officeDocument/2006/relationships/image" Target="../media/image27.emf"/><Relationship Id="rId3" Type="http://schemas.openxmlformats.org/officeDocument/2006/relationships/image" Target="../media/image17.wmf"/><Relationship Id="rId7" Type="http://schemas.openxmlformats.org/officeDocument/2006/relationships/image" Target="../media/image21.emf"/><Relationship Id="rId12" Type="http://schemas.openxmlformats.org/officeDocument/2006/relationships/image" Target="../media/image26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6" Type="http://schemas.openxmlformats.org/officeDocument/2006/relationships/image" Target="../media/image20.emf"/><Relationship Id="rId11" Type="http://schemas.openxmlformats.org/officeDocument/2006/relationships/image" Target="../media/image25.wmf"/><Relationship Id="rId5" Type="http://schemas.openxmlformats.org/officeDocument/2006/relationships/image" Target="../media/image19.emf"/><Relationship Id="rId10" Type="http://schemas.openxmlformats.org/officeDocument/2006/relationships/image" Target="../media/image24.wmf"/><Relationship Id="rId4" Type="http://schemas.openxmlformats.org/officeDocument/2006/relationships/image" Target="../media/image18.emf"/><Relationship Id="rId9" Type="http://schemas.openxmlformats.org/officeDocument/2006/relationships/image" Target="../media/image23.wmf"/><Relationship Id="rId14" Type="http://schemas.openxmlformats.org/officeDocument/2006/relationships/image" Target="../media/image28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31.emf"/><Relationship Id="rId7" Type="http://schemas.openxmlformats.org/officeDocument/2006/relationships/image" Target="../media/image35.emf"/><Relationship Id="rId12" Type="http://schemas.openxmlformats.org/officeDocument/2006/relationships/image" Target="../media/image40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Relationship Id="rId6" Type="http://schemas.openxmlformats.org/officeDocument/2006/relationships/image" Target="../media/image34.emf"/><Relationship Id="rId11" Type="http://schemas.openxmlformats.org/officeDocument/2006/relationships/image" Target="../media/image39.emf"/><Relationship Id="rId5" Type="http://schemas.openxmlformats.org/officeDocument/2006/relationships/image" Target="../media/image33.emf"/><Relationship Id="rId10" Type="http://schemas.openxmlformats.org/officeDocument/2006/relationships/image" Target="../media/image38.emf"/><Relationship Id="rId4" Type="http://schemas.openxmlformats.org/officeDocument/2006/relationships/image" Target="../media/image32.emf"/><Relationship Id="rId9" Type="http://schemas.openxmlformats.org/officeDocument/2006/relationships/image" Target="../media/image37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7" Type="http://schemas.openxmlformats.org/officeDocument/2006/relationships/image" Target="../media/image49.wmf"/><Relationship Id="rId2" Type="http://schemas.openxmlformats.org/officeDocument/2006/relationships/image" Target="../media/image44.emf"/><Relationship Id="rId1" Type="http://schemas.openxmlformats.org/officeDocument/2006/relationships/image" Target="../media/image43.emf"/><Relationship Id="rId6" Type="http://schemas.openxmlformats.org/officeDocument/2006/relationships/image" Target="../media/image48.wmf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13" Type="http://schemas.openxmlformats.org/officeDocument/2006/relationships/image" Target="../media/image63.emf"/><Relationship Id="rId3" Type="http://schemas.openxmlformats.org/officeDocument/2006/relationships/image" Target="../media/image53.emf"/><Relationship Id="rId7" Type="http://schemas.openxmlformats.org/officeDocument/2006/relationships/image" Target="../media/image57.emf"/><Relationship Id="rId12" Type="http://schemas.openxmlformats.org/officeDocument/2006/relationships/image" Target="../media/image62.emf"/><Relationship Id="rId2" Type="http://schemas.openxmlformats.org/officeDocument/2006/relationships/image" Target="../media/image52.emf"/><Relationship Id="rId1" Type="http://schemas.openxmlformats.org/officeDocument/2006/relationships/image" Target="../media/image51.emf"/><Relationship Id="rId6" Type="http://schemas.openxmlformats.org/officeDocument/2006/relationships/image" Target="../media/image56.wmf"/><Relationship Id="rId11" Type="http://schemas.openxmlformats.org/officeDocument/2006/relationships/image" Target="../media/image61.wmf"/><Relationship Id="rId5" Type="http://schemas.openxmlformats.org/officeDocument/2006/relationships/image" Target="../media/image55.emf"/><Relationship Id="rId10" Type="http://schemas.openxmlformats.org/officeDocument/2006/relationships/image" Target="../media/image60.emf"/><Relationship Id="rId4" Type="http://schemas.openxmlformats.org/officeDocument/2006/relationships/image" Target="../media/image54.emf"/><Relationship Id="rId9" Type="http://schemas.openxmlformats.org/officeDocument/2006/relationships/image" Target="../media/image59.emf"/><Relationship Id="rId14" Type="http://schemas.openxmlformats.org/officeDocument/2006/relationships/image" Target="../media/image64.e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13" Type="http://schemas.openxmlformats.org/officeDocument/2006/relationships/image" Target="../media/image77.wmf"/><Relationship Id="rId3" Type="http://schemas.openxmlformats.org/officeDocument/2006/relationships/image" Target="../media/image67.emf"/><Relationship Id="rId7" Type="http://schemas.openxmlformats.org/officeDocument/2006/relationships/image" Target="../media/image71.wmf"/><Relationship Id="rId12" Type="http://schemas.openxmlformats.org/officeDocument/2006/relationships/image" Target="../media/image76.wmf"/><Relationship Id="rId17" Type="http://schemas.openxmlformats.org/officeDocument/2006/relationships/image" Target="../media/image81.wmf"/><Relationship Id="rId2" Type="http://schemas.openxmlformats.org/officeDocument/2006/relationships/image" Target="../media/image66.wmf"/><Relationship Id="rId16" Type="http://schemas.openxmlformats.org/officeDocument/2006/relationships/image" Target="../media/image80.wmf"/><Relationship Id="rId1" Type="http://schemas.openxmlformats.org/officeDocument/2006/relationships/image" Target="../media/image65.emf"/><Relationship Id="rId6" Type="http://schemas.openxmlformats.org/officeDocument/2006/relationships/image" Target="../media/image70.wmf"/><Relationship Id="rId11" Type="http://schemas.openxmlformats.org/officeDocument/2006/relationships/image" Target="../media/image75.wmf"/><Relationship Id="rId5" Type="http://schemas.openxmlformats.org/officeDocument/2006/relationships/image" Target="../media/image69.wmf"/><Relationship Id="rId15" Type="http://schemas.openxmlformats.org/officeDocument/2006/relationships/image" Target="../media/image79.emf"/><Relationship Id="rId10" Type="http://schemas.openxmlformats.org/officeDocument/2006/relationships/image" Target="../media/image74.emf"/><Relationship Id="rId4" Type="http://schemas.openxmlformats.org/officeDocument/2006/relationships/image" Target="../media/image68.wmf"/><Relationship Id="rId9" Type="http://schemas.openxmlformats.org/officeDocument/2006/relationships/image" Target="../media/image73.wmf"/><Relationship Id="rId14" Type="http://schemas.openxmlformats.org/officeDocument/2006/relationships/image" Target="../media/image78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3" Type="http://schemas.openxmlformats.org/officeDocument/2006/relationships/image" Target="../media/image84.emf"/><Relationship Id="rId7" Type="http://schemas.openxmlformats.org/officeDocument/2006/relationships/image" Target="../media/image88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6" Type="http://schemas.openxmlformats.org/officeDocument/2006/relationships/image" Target="../media/image87.wmf"/><Relationship Id="rId5" Type="http://schemas.openxmlformats.org/officeDocument/2006/relationships/image" Target="../media/image86.wmf"/><Relationship Id="rId10" Type="http://schemas.openxmlformats.org/officeDocument/2006/relationships/image" Target="../media/image91.wmf"/><Relationship Id="rId4" Type="http://schemas.openxmlformats.org/officeDocument/2006/relationships/image" Target="../media/image85.wmf"/><Relationship Id="rId9" Type="http://schemas.openxmlformats.org/officeDocument/2006/relationships/image" Target="../media/image9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emf"/><Relationship Id="rId1" Type="http://schemas.openxmlformats.org/officeDocument/2006/relationships/image" Target="../media/image92.wmf"/><Relationship Id="rId4" Type="http://schemas.openxmlformats.org/officeDocument/2006/relationships/image" Target="../media/image95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3" Type="http://schemas.openxmlformats.org/officeDocument/2006/relationships/image" Target="../media/image99.wmf"/><Relationship Id="rId7" Type="http://schemas.openxmlformats.org/officeDocument/2006/relationships/image" Target="../media/image103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6" Type="http://schemas.openxmlformats.org/officeDocument/2006/relationships/image" Target="../media/image102.wmf"/><Relationship Id="rId5" Type="http://schemas.openxmlformats.org/officeDocument/2006/relationships/image" Target="../media/image101.wmf"/><Relationship Id="rId4" Type="http://schemas.openxmlformats.org/officeDocument/2006/relationships/image" Target="../media/image10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FBBC069-CF6E-D247-A851-BB60FE8EDFB6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5F54FCE-5980-104D-86D1-B93D1244A37F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B79B2D4-0D7C-AF47-883E-838AD0FBC899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174970F-760E-6C40-A98D-579682D9341A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April 12, 2021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9A4FAA-97D4-0845-9099-C1DC655500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April 12,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April 12,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April 12, 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April 12,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April 12,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April 12,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April 12, 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April 12, 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April 12, 2021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April 12,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April 12,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Monday, April 12, 2021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AE5937-BECD-5C40-8ED3-6BC3751A49B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13" Type="http://schemas.openxmlformats.org/officeDocument/2006/relationships/oleObject" Target="../embeddings/oleObject50.bin"/><Relationship Id="rId18" Type="http://schemas.openxmlformats.org/officeDocument/2006/relationships/image" Target="../media/image57.emf"/><Relationship Id="rId26" Type="http://schemas.openxmlformats.org/officeDocument/2006/relationships/image" Target="../media/image61.wmf"/><Relationship Id="rId3" Type="http://schemas.openxmlformats.org/officeDocument/2006/relationships/notesSlide" Target="../notesSlides/notesSlide3.xml"/><Relationship Id="rId21" Type="http://schemas.openxmlformats.org/officeDocument/2006/relationships/oleObject" Target="../embeddings/oleObject54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54.emf"/><Relationship Id="rId17" Type="http://schemas.openxmlformats.org/officeDocument/2006/relationships/oleObject" Target="../embeddings/oleObject52.bin"/><Relationship Id="rId25" Type="http://schemas.openxmlformats.org/officeDocument/2006/relationships/oleObject" Target="../embeddings/oleObject56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56.wmf"/><Relationship Id="rId20" Type="http://schemas.openxmlformats.org/officeDocument/2006/relationships/image" Target="../media/image58.emf"/><Relationship Id="rId29" Type="http://schemas.openxmlformats.org/officeDocument/2006/relationships/oleObject" Target="../embeddings/oleObject58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51.emf"/><Relationship Id="rId11" Type="http://schemas.openxmlformats.org/officeDocument/2006/relationships/oleObject" Target="../embeddings/oleObject49.bin"/><Relationship Id="rId24" Type="http://schemas.openxmlformats.org/officeDocument/2006/relationships/image" Target="../media/image60.emf"/><Relationship Id="rId32" Type="http://schemas.openxmlformats.org/officeDocument/2006/relationships/image" Target="../media/image64.emf"/><Relationship Id="rId5" Type="http://schemas.openxmlformats.org/officeDocument/2006/relationships/oleObject" Target="../embeddings/oleObject46.bin"/><Relationship Id="rId15" Type="http://schemas.openxmlformats.org/officeDocument/2006/relationships/oleObject" Target="../embeddings/oleObject51.bin"/><Relationship Id="rId23" Type="http://schemas.openxmlformats.org/officeDocument/2006/relationships/oleObject" Target="../embeddings/oleObject55.bin"/><Relationship Id="rId28" Type="http://schemas.openxmlformats.org/officeDocument/2006/relationships/image" Target="../media/image62.emf"/><Relationship Id="rId10" Type="http://schemas.openxmlformats.org/officeDocument/2006/relationships/image" Target="../media/image53.emf"/><Relationship Id="rId19" Type="http://schemas.openxmlformats.org/officeDocument/2006/relationships/oleObject" Target="../embeddings/oleObject53.bin"/><Relationship Id="rId31" Type="http://schemas.openxmlformats.org/officeDocument/2006/relationships/oleObject" Target="../embeddings/oleObject59.bin"/><Relationship Id="rId4" Type="http://schemas.openxmlformats.org/officeDocument/2006/relationships/image" Target="../media/image50.jpeg"/><Relationship Id="rId9" Type="http://schemas.openxmlformats.org/officeDocument/2006/relationships/oleObject" Target="../embeddings/oleObject48.bin"/><Relationship Id="rId14" Type="http://schemas.openxmlformats.org/officeDocument/2006/relationships/image" Target="../media/image55.emf"/><Relationship Id="rId22" Type="http://schemas.openxmlformats.org/officeDocument/2006/relationships/image" Target="../media/image59.emf"/><Relationship Id="rId27" Type="http://schemas.openxmlformats.org/officeDocument/2006/relationships/oleObject" Target="../embeddings/oleObject57.bin"/><Relationship Id="rId30" Type="http://schemas.openxmlformats.org/officeDocument/2006/relationships/image" Target="../media/image63.emf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5.bin"/><Relationship Id="rId18" Type="http://schemas.openxmlformats.org/officeDocument/2006/relationships/image" Target="../media/image72.wmf"/><Relationship Id="rId26" Type="http://schemas.openxmlformats.org/officeDocument/2006/relationships/image" Target="../media/image76.wmf"/><Relationship Id="rId3" Type="http://schemas.openxmlformats.org/officeDocument/2006/relationships/oleObject" Target="../embeddings/oleObject60.bin"/><Relationship Id="rId21" Type="http://schemas.openxmlformats.org/officeDocument/2006/relationships/oleObject" Target="../embeddings/oleObject69.bin"/><Relationship Id="rId34" Type="http://schemas.openxmlformats.org/officeDocument/2006/relationships/image" Target="../media/image80.wmf"/><Relationship Id="rId7" Type="http://schemas.openxmlformats.org/officeDocument/2006/relationships/oleObject" Target="../embeddings/oleObject62.bin"/><Relationship Id="rId12" Type="http://schemas.openxmlformats.org/officeDocument/2006/relationships/image" Target="../media/image69.wmf"/><Relationship Id="rId17" Type="http://schemas.openxmlformats.org/officeDocument/2006/relationships/oleObject" Target="../embeddings/oleObject67.bin"/><Relationship Id="rId25" Type="http://schemas.openxmlformats.org/officeDocument/2006/relationships/oleObject" Target="../embeddings/oleObject71.bin"/><Relationship Id="rId33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1.wmf"/><Relationship Id="rId20" Type="http://schemas.openxmlformats.org/officeDocument/2006/relationships/image" Target="../media/image73.wmf"/><Relationship Id="rId29" Type="http://schemas.openxmlformats.org/officeDocument/2006/relationships/oleObject" Target="../embeddings/oleObject73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66.wmf"/><Relationship Id="rId11" Type="http://schemas.openxmlformats.org/officeDocument/2006/relationships/oleObject" Target="../embeddings/oleObject64.bin"/><Relationship Id="rId24" Type="http://schemas.openxmlformats.org/officeDocument/2006/relationships/image" Target="../media/image75.wmf"/><Relationship Id="rId32" Type="http://schemas.openxmlformats.org/officeDocument/2006/relationships/image" Target="../media/image79.emf"/><Relationship Id="rId5" Type="http://schemas.openxmlformats.org/officeDocument/2006/relationships/oleObject" Target="../embeddings/oleObject61.bin"/><Relationship Id="rId15" Type="http://schemas.openxmlformats.org/officeDocument/2006/relationships/oleObject" Target="../embeddings/oleObject66.bin"/><Relationship Id="rId23" Type="http://schemas.openxmlformats.org/officeDocument/2006/relationships/oleObject" Target="../embeddings/oleObject70.bin"/><Relationship Id="rId28" Type="http://schemas.openxmlformats.org/officeDocument/2006/relationships/image" Target="../media/image77.wmf"/><Relationship Id="rId36" Type="http://schemas.openxmlformats.org/officeDocument/2006/relationships/image" Target="../media/image81.wmf"/><Relationship Id="rId10" Type="http://schemas.openxmlformats.org/officeDocument/2006/relationships/image" Target="../media/image68.wmf"/><Relationship Id="rId19" Type="http://schemas.openxmlformats.org/officeDocument/2006/relationships/oleObject" Target="../embeddings/oleObject68.bin"/><Relationship Id="rId31" Type="http://schemas.openxmlformats.org/officeDocument/2006/relationships/oleObject" Target="../embeddings/oleObject74.bin"/><Relationship Id="rId4" Type="http://schemas.openxmlformats.org/officeDocument/2006/relationships/image" Target="../media/image65.emf"/><Relationship Id="rId9" Type="http://schemas.openxmlformats.org/officeDocument/2006/relationships/oleObject" Target="../embeddings/oleObject63.bin"/><Relationship Id="rId14" Type="http://schemas.openxmlformats.org/officeDocument/2006/relationships/image" Target="../media/image70.wmf"/><Relationship Id="rId22" Type="http://schemas.openxmlformats.org/officeDocument/2006/relationships/image" Target="../media/image74.emf"/><Relationship Id="rId27" Type="http://schemas.openxmlformats.org/officeDocument/2006/relationships/oleObject" Target="../embeddings/oleObject72.bin"/><Relationship Id="rId30" Type="http://schemas.openxmlformats.org/officeDocument/2006/relationships/image" Target="../media/image78.wmf"/><Relationship Id="rId35" Type="http://schemas.openxmlformats.org/officeDocument/2006/relationships/oleObject" Target="../embeddings/oleObject76.bin"/><Relationship Id="rId8" Type="http://schemas.openxmlformats.org/officeDocument/2006/relationships/image" Target="../media/image67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emf"/><Relationship Id="rId13" Type="http://schemas.openxmlformats.org/officeDocument/2006/relationships/oleObject" Target="../embeddings/oleObject82.bin"/><Relationship Id="rId18" Type="http://schemas.openxmlformats.org/officeDocument/2006/relationships/image" Target="../media/image89.wmf"/><Relationship Id="rId3" Type="http://schemas.openxmlformats.org/officeDocument/2006/relationships/oleObject" Target="../embeddings/oleObject77.bin"/><Relationship Id="rId21" Type="http://schemas.openxmlformats.org/officeDocument/2006/relationships/oleObject" Target="../embeddings/oleObject86.bin"/><Relationship Id="rId7" Type="http://schemas.openxmlformats.org/officeDocument/2006/relationships/oleObject" Target="../embeddings/oleObject79.bin"/><Relationship Id="rId12" Type="http://schemas.openxmlformats.org/officeDocument/2006/relationships/image" Target="../media/image86.wmf"/><Relationship Id="rId17" Type="http://schemas.openxmlformats.org/officeDocument/2006/relationships/oleObject" Target="../embeddings/oleObject8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8.wmf"/><Relationship Id="rId20" Type="http://schemas.openxmlformats.org/officeDocument/2006/relationships/image" Target="../media/image90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83.wmf"/><Relationship Id="rId11" Type="http://schemas.openxmlformats.org/officeDocument/2006/relationships/oleObject" Target="../embeddings/oleObject81.bin"/><Relationship Id="rId5" Type="http://schemas.openxmlformats.org/officeDocument/2006/relationships/oleObject" Target="../embeddings/oleObject78.bin"/><Relationship Id="rId15" Type="http://schemas.openxmlformats.org/officeDocument/2006/relationships/oleObject" Target="../embeddings/oleObject83.bin"/><Relationship Id="rId10" Type="http://schemas.openxmlformats.org/officeDocument/2006/relationships/image" Target="../media/image85.wmf"/><Relationship Id="rId19" Type="http://schemas.openxmlformats.org/officeDocument/2006/relationships/oleObject" Target="../embeddings/oleObject85.bin"/><Relationship Id="rId4" Type="http://schemas.openxmlformats.org/officeDocument/2006/relationships/image" Target="../media/image82.wmf"/><Relationship Id="rId9" Type="http://schemas.openxmlformats.org/officeDocument/2006/relationships/oleObject" Target="../embeddings/oleObject80.bin"/><Relationship Id="rId14" Type="http://schemas.openxmlformats.org/officeDocument/2006/relationships/image" Target="../media/image87.wmf"/><Relationship Id="rId22" Type="http://schemas.openxmlformats.org/officeDocument/2006/relationships/image" Target="../media/image91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3" Type="http://schemas.openxmlformats.org/officeDocument/2006/relationships/oleObject" Target="../embeddings/oleObject87.bin"/><Relationship Id="rId7" Type="http://schemas.openxmlformats.org/officeDocument/2006/relationships/oleObject" Target="../embeddings/oleObject8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93.emf"/><Relationship Id="rId5" Type="http://schemas.openxmlformats.org/officeDocument/2006/relationships/oleObject" Target="../embeddings/oleObject88.bin"/><Relationship Id="rId10" Type="http://schemas.openxmlformats.org/officeDocument/2006/relationships/image" Target="../media/image95.wmf"/><Relationship Id="rId4" Type="http://schemas.openxmlformats.org/officeDocument/2006/relationships/image" Target="../media/image92.wmf"/><Relationship Id="rId9" Type="http://schemas.openxmlformats.org/officeDocument/2006/relationships/oleObject" Target="../embeddings/oleObject90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3.bin"/><Relationship Id="rId13" Type="http://schemas.openxmlformats.org/officeDocument/2006/relationships/image" Target="../media/image101.wmf"/><Relationship Id="rId18" Type="http://schemas.openxmlformats.org/officeDocument/2006/relationships/oleObject" Target="../embeddings/oleObject98.bin"/><Relationship Id="rId3" Type="http://schemas.openxmlformats.org/officeDocument/2006/relationships/image" Target="../media/image105.jpeg"/><Relationship Id="rId7" Type="http://schemas.openxmlformats.org/officeDocument/2006/relationships/image" Target="../media/image98.wmf"/><Relationship Id="rId12" Type="http://schemas.openxmlformats.org/officeDocument/2006/relationships/oleObject" Target="../embeddings/oleObject95.bin"/><Relationship Id="rId17" Type="http://schemas.openxmlformats.org/officeDocument/2006/relationships/image" Target="../media/image10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7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2.bin"/><Relationship Id="rId11" Type="http://schemas.openxmlformats.org/officeDocument/2006/relationships/image" Target="../media/image100.wmf"/><Relationship Id="rId5" Type="http://schemas.openxmlformats.org/officeDocument/2006/relationships/image" Target="../media/image97.wmf"/><Relationship Id="rId15" Type="http://schemas.openxmlformats.org/officeDocument/2006/relationships/image" Target="../media/image102.wmf"/><Relationship Id="rId10" Type="http://schemas.openxmlformats.org/officeDocument/2006/relationships/oleObject" Target="../embeddings/oleObject94.bin"/><Relationship Id="rId19" Type="http://schemas.openxmlformats.org/officeDocument/2006/relationships/image" Target="../media/image104.wmf"/><Relationship Id="rId4" Type="http://schemas.openxmlformats.org/officeDocument/2006/relationships/oleObject" Target="../embeddings/oleObject91.bin"/><Relationship Id="rId9" Type="http://schemas.openxmlformats.org/officeDocument/2006/relationships/image" Target="../media/image99.wmf"/><Relationship Id="rId14" Type="http://schemas.openxmlformats.org/officeDocument/2006/relationships/oleObject" Target="../embeddings/oleObject96.bin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04.bin"/><Relationship Id="rId18" Type="http://schemas.openxmlformats.org/officeDocument/2006/relationships/image" Target="../media/image112.wmf"/><Relationship Id="rId26" Type="http://schemas.openxmlformats.org/officeDocument/2006/relationships/image" Target="../media/image116.wmf"/><Relationship Id="rId3" Type="http://schemas.openxmlformats.org/officeDocument/2006/relationships/oleObject" Target="../embeddings/oleObject99.bin"/><Relationship Id="rId21" Type="http://schemas.openxmlformats.org/officeDocument/2006/relationships/oleObject" Target="../embeddings/oleObject108.bin"/><Relationship Id="rId34" Type="http://schemas.openxmlformats.org/officeDocument/2006/relationships/image" Target="../media/image120.emf"/><Relationship Id="rId7" Type="http://schemas.openxmlformats.org/officeDocument/2006/relationships/oleObject" Target="../embeddings/oleObject101.bin"/><Relationship Id="rId12" Type="http://schemas.openxmlformats.org/officeDocument/2006/relationships/image" Target="../media/image109.emf"/><Relationship Id="rId17" Type="http://schemas.openxmlformats.org/officeDocument/2006/relationships/oleObject" Target="../embeddings/oleObject106.bin"/><Relationship Id="rId25" Type="http://schemas.openxmlformats.org/officeDocument/2006/relationships/oleObject" Target="../embeddings/oleObject110.bin"/><Relationship Id="rId33" Type="http://schemas.openxmlformats.org/officeDocument/2006/relationships/oleObject" Target="../embeddings/oleObject11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1.wmf"/><Relationship Id="rId20" Type="http://schemas.openxmlformats.org/officeDocument/2006/relationships/image" Target="../media/image113.wmf"/><Relationship Id="rId29" Type="http://schemas.openxmlformats.org/officeDocument/2006/relationships/oleObject" Target="../embeddings/oleObject112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06.wmf"/><Relationship Id="rId11" Type="http://schemas.openxmlformats.org/officeDocument/2006/relationships/oleObject" Target="../embeddings/oleObject103.bin"/><Relationship Id="rId24" Type="http://schemas.openxmlformats.org/officeDocument/2006/relationships/image" Target="../media/image115.wmf"/><Relationship Id="rId32" Type="http://schemas.openxmlformats.org/officeDocument/2006/relationships/image" Target="../media/image119.emf"/><Relationship Id="rId5" Type="http://schemas.openxmlformats.org/officeDocument/2006/relationships/oleObject" Target="../embeddings/oleObject100.bin"/><Relationship Id="rId15" Type="http://schemas.openxmlformats.org/officeDocument/2006/relationships/oleObject" Target="../embeddings/oleObject105.bin"/><Relationship Id="rId23" Type="http://schemas.openxmlformats.org/officeDocument/2006/relationships/oleObject" Target="../embeddings/oleObject109.bin"/><Relationship Id="rId28" Type="http://schemas.openxmlformats.org/officeDocument/2006/relationships/image" Target="../media/image117.wmf"/><Relationship Id="rId10" Type="http://schemas.openxmlformats.org/officeDocument/2006/relationships/image" Target="../media/image108.wmf"/><Relationship Id="rId19" Type="http://schemas.openxmlformats.org/officeDocument/2006/relationships/oleObject" Target="../embeddings/oleObject107.bin"/><Relationship Id="rId31" Type="http://schemas.openxmlformats.org/officeDocument/2006/relationships/oleObject" Target="../embeddings/oleObject113.bin"/><Relationship Id="rId4" Type="http://schemas.openxmlformats.org/officeDocument/2006/relationships/image" Target="../media/image97.wmf"/><Relationship Id="rId9" Type="http://schemas.openxmlformats.org/officeDocument/2006/relationships/oleObject" Target="../embeddings/oleObject102.bin"/><Relationship Id="rId14" Type="http://schemas.openxmlformats.org/officeDocument/2006/relationships/image" Target="../media/image110.wmf"/><Relationship Id="rId22" Type="http://schemas.openxmlformats.org/officeDocument/2006/relationships/image" Target="../media/image114.wmf"/><Relationship Id="rId27" Type="http://schemas.openxmlformats.org/officeDocument/2006/relationships/oleObject" Target="../embeddings/oleObject111.bin"/><Relationship Id="rId30" Type="http://schemas.openxmlformats.org/officeDocument/2006/relationships/image" Target="../media/image118.emf"/><Relationship Id="rId8" Type="http://schemas.openxmlformats.org/officeDocument/2006/relationships/image" Target="../media/image107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wmf"/><Relationship Id="rId13" Type="http://schemas.openxmlformats.org/officeDocument/2006/relationships/oleObject" Target="../embeddings/oleObject119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16.bin"/><Relationship Id="rId12" Type="http://schemas.openxmlformats.org/officeDocument/2006/relationships/image" Target="../media/image124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26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21.wmf"/><Relationship Id="rId11" Type="http://schemas.openxmlformats.org/officeDocument/2006/relationships/oleObject" Target="../embeddings/oleObject118.bin"/><Relationship Id="rId5" Type="http://schemas.openxmlformats.org/officeDocument/2006/relationships/oleObject" Target="../embeddings/oleObject115.bin"/><Relationship Id="rId15" Type="http://schemas.openxmlformats.org/officeDocument/2006/relationships/oleObject" Target="../embeddings/oleObject120.bin"/><Relationship Id="rId10" Type="http://schemas.openxmlformats.org/officeDocument/2006/relationships/image" Target="../media/image123.wmf"/><Relationship Id="rId4" Type="http://schemas.openxmlformats.org/officeDocument/2006/relationships/image" Target="../media/image127.jpeg"/><Relationship Id="rId9" Type="http://schemas.openxmlformats.org/officeDocument/2006/relationships/oleObject" Target="../embeddings/oleObject117.bin"/><Relationship Id="rId14" Type="http://schemas.openxmlformats.org/officeDocument/2006/relationships/image" Target="../media/image125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wmf"/><Relationship Id="rId13" Type="http://schemas.openxmlformats.org/officeDocument/2006/relationships/oleObject" Target="../embeddings/oleObject125.bin"/><Relationship Id="rId18" Type="http://schemas.openxmlformats.org/officeDocument/2006/relationships/image" Target="../media/image134.wmf"/><Relationship Id="rId3" Type="http://schemas.openxmlformats.org/officeDocument/2006/relationships/notesSlide" Target="../notesSlides/notesSlide5.xml"/><Relationship Id="rId21" Type="http://schemas.openxmlformats.org/officeDocument/2006/relationships/oleObject" Target="../embeddings/oleObject129.bin"/><Relationship Id="rId7" Type="http://schemas.openxmlformats.org/officeDocument/2006/relationships/oleObject" Target="../embeddings/oleObject122.bin"/><Relationship Id="rId12" Type="http://schemas.openxmlformats.org/officeDocument/2006/relationships/image" Target="../media/image131.wmf"/><Relationship Id="rId17" Type="http://schemas.openxmlformats.org/officeDocument/2006/relationships/oleObject" Target="../embeddings/oleObject127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33.wmf"/><Relationship Id="rId20" Type="http://schemas.openxmlformats.org/officeDocument/2006/relationships/image" Target="../media/image135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28.wmf"/><Relationship Id="rId11" Type="http://schemas.openxmlformats.org/officeDocument/2006/relationships/oleObject" Target="../embeddings/oleObject124.bin"/><Relationship Id="rId24" Type="http://schemas.openxmlformats.org/officeDocument/2006/relationships/image" Target="../media/image137.wmf"/><Relationship Id="rId5" Type="http://schemas.openxmlformats.org/officeDocument/2006/relationships/oleObject" Target="../embeddings/oleObject121.bin"/><Relationship Id="rId15" Type="http://schemas.openxmlformats.org/officeDocument/2006/relationships/oleObject" Target="../embeddings/oleObject126.bin"/><Relationship Id="rId23" Type="http://schemas.openxmlformats.org/officeDocument/2006/relationships/oleObject" Target="../embeddings/oleObject130.bin"/><Relationship Id="rId10" Type="http://schemas.openxmlformats.org/officeDocument/2006/relationships/image" Target="../media/image130.wmf"/><Relationship Id="rId19" Type="http://schemas.openxmlformats.org/officeDocument/2006/relationships/oleObject" Target="../embeddings/oleObject128.bin"/><Relationship Id="rId4" Type="http://schemas.openxmlformats.org/officeDocument/2006/relationships/image" Target="../media/image138.jpeg"/><Relationship Id="rId9" Type="http://schemas.openxmlformats.org/officeDocument/2006/relationships/oleObject" Target="../embeddings/oleObject123.bin"/><Relationship Id="rId14" Type="http://schemas.openxmlformats.org/officeDocument/2006/relationships/image" Target="../media/image132.wmf"/><Relationship Id="rId22" Type="http://schemas.openxmlformats.org/officeDocument/2006/relationships/image" Target="../media/image136.wmf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36.bin"/><Relationship Id="rId18" Type="http://schemas.openxmlformats.org/officeDocument/2006/relationships/image" Target="../media/image144.emf"/><Relationship Id="rId26" Type="http://schemas.openxmlformats.org/officeDocument/2006/relationships/image" Target="../media/image148.wmf"/><Relationship Id="rId3" Type="http://schemas.openxmlformats.org/officeDocument/2006/relationships/oleObject" Target="../embeddings/oleObject131.bin"/><Relationship Id="rId21" Type="http://schemas.openxmlformats.org/officeDocument/2006/relationships/oleObject" Target="../embeddings/oleObject140.bin"/><Relationship Id="rId34" Type="http://schemas.openxmlformats.org/officeDocument/2006/relationships/image" Target="../media/image152.wmf"/><Relationship Id="rId7" Type="http://schemas.openxmlformats.org/officeDocument/2006/relationships/oleObject" Target="../embeddings/oleObject133.bin"/><Relationship Id="rId12" Type="http://schemas.openxmlformats.org/officeDocument/2006/relationships/image" Target="../media/image106.wmf"/><Relationship Id="rId17" Type="http://schemas.openxmlformats.org/officeDocument/2006/relationships/oleObject" Target="../embeddings/oleObject138.bin"/><Relationship Id="rId25" Type="http://schemas.openxmlformats.org/officeDocument/2006/relationships/oleObject" Target="../embeddings/oleObject142.bin"/><Relationship Id="rId33" Type="http://schemas.openxmlformats.org/officeDocument/2006/relationships/oleObject" Target="../embeddings/oleObject14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3.wmf"/><Relationship Id="rId20" Type="http://schemas.openxmlformats.org/officeDocument/2006/relationships/image" Target="../media/image145.emf"/><Relationship Id="rId29" Type="http://schemas.openxmlformats.org/officeDocument/2006/relationships/oleObject" Target="../embeddings/oleObject144.bin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40.wmf"/><Relationship Id="rId11" Type="http://schemas.openxmlformats.org/officeDocument/2006/relationships/oleObject" Target="../embeddings/oleObject135.bin"/><Relationship Id="rId24" Type="http://schemas.openxmlformats.org/officeDocument/2006/relationships/image" Target="../media/image147.wmf"/><Relationship Id="rId32" Type="http://schemas.openxmlformats.org/officeDocument/2006/relationships/image" Target="../media/image151.wmf"/><Relationship Id="rId5" Type="http://schemas.openxmlformats.org/officeDocument/2006/relationships/oleObject" Target="../embeddings/oleObject132.bin"/><Relationship Id="rId15" Type="http://schemas.openxmlformats.org/officeDocument/2006/relationships/oleObject" Target="../embeddings/oleObject137.bin"/><Relationship Id="rId23" Type="http://schemas.openxmlformats.org/officeDocument/2006/relationships/oleObject" Target="../embeddings/oleObject141.bin"/><Relationship Id="rId28" Type="http://schemas.openxmlformats.org/officeDocument/2006/relationships/image" Target="../media/image149.wmf"/><Relationship Id="rId10" Type="http://schemas.openxmlformats.org/officeDocument/2006/relationships/image" Target="../media/image141.wmf"/><Relationship Id="rId19" Type="http://schemas.openxmlformats.org/officeDocument/2006/relationships/oleObject" Target="../embeddings/oleObject139.bin"/><Relationship Id="rId31" Type="http://schemas.openxmlformats.org/officeDocument/2006/relationships/oleObject" Target="../embeddings/oleObject145.bin"/><Relationship Id="rId4" Type="http://schemas.openxmlformats.org/officeDocument/2006/relationships/image" Target="../media/image139.wmf"/><Relationship Id="rId9" Type="http://schemas.openxmlformats.org/officeDocument/2006/relationships/oleObject" Target="../embeddings/oleObject134.bin"/><Relationship Id="rId14" Type="http://schemas.openxmlformats.org/officeDocument/2006/relationships/image" Target="../media/image142.emf"/><Relationship Id="rId22" Type="http://schemas.openxmlformats.org/officeDocument/2006/relationships/image" Target="../media/image146.emf"/><Relationship Id="rId27" Type="http://schemas.openxmlformats.org/officeDocument/2006/relationships/oleObject" Target="../embeddings/oleObject143.bin"/><Relationship Id="rId30" Type="http://schemas.openxmlformats.org/officeDocument/2006/relationships/image" Target="../media/image150.wmf"/><Relationship Id="rId8" Type="http://schemas.openxmlformats.org/officeDocument/2006/relationships/image" Target="../media/image10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jaehoonyu@uta.edu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6.wmf"/><Relationship Id="rId18" Type="http://schemas.openxmlformats.org/officeDocument/2006/relationships/oleObject" Target="../embeddings/oleObject155.bin"/><Relationship Id="rId26" Type="http://schemas.openxmlformats.org/officeDocument/2006/relationships/oleObject" Target="../embeddings/oleObject159.bin"/><Relationship Id="rId39" Type="http://schemas.openxmlformats.org/officeDocument/2006/relationships/image" Target="../media/image169.wmf"/><Relationship Id="rId21" Type="http://schemas.openxmlformats.org/officeDocument/2006/relationships/image" Target="../media/image160.wmf"/><Relationship Id="rId34" Type="http://schemas.openxmlformats.org/officeDocument/2006/relationships/oleObject" Target="../embeddings/oleObject163.bin"/><Relationship Id="rId42" Type="http://schemas.openxmlformats.org/officeDocument/2006/relationships/oleObject" Target="../embeddings/oleObject167.bin"/><Relationship Id="rId7" Type="http://schemas.openxmlformats.org/officeDocument/2006/relationships/oleObject" Target="../embeddings/oleObject149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54.bin"/><Relationship Id="rId20" Type="http://schemas.openxmlformats.org/officeDocument/2006/relationships/oleObject" Target="../embeddings/oleObject156.bin"/><Relationship Id="rId29" Type="http://schemas.openxmlformats.org/officeDocument/2006/relationships/image" Target="../media/image164.wmf"/><Relationship Id="rId41" Type="http://schemas.openxmlformats.org/officeDocument/2006/relationships/image" Target="../media/image170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06.wmf"/><Relationship Id="rId11" Type="http://schemas.openxmlformats.org/officeDocument/2006/relationships/image" Target="../media/image155.wmf"/><Relationship Id="rId24" Type="http://schemas.openxmlformats.org/officeDocument/2006/relationships/oleObject" Target="../embeddings/oleObject158.bin"/><Relationship Id="rId32" Type="http://schemas.openxmlformats.org/officeDocument/2006/relationships/oleObject" Target="../embeddings/oleObject162.bin"/><Relationship Id="rId37" Type="http://schemas.openxmlformats.org/officeDocument/2006/relationships/image" Target="../media/image168.wmf"/><Relationship Id="rId40" Type="http://schemas.openxmlformats.org/officeDocument/2006/relationships/oleObject" Target="../embeddings/oleObject166.bin"/><Relationship Id="rId5" Type="http://schemas.openxmlformats.org/officeDocument/2006/relationships/oleObject" Target="../embeddings/oleObject148.bin"/><Relationship Id="rId15" Type="http://schemas.openxmlformats.org/officeDocument/2006/relationships/image" Target="../media/image157.wmf"/><Relationship Id="rId23" Type="http://schemas.openxmlformats.org/officeDocument/2006/relationships/image" Target="../media/image161.wmf"/><Relationship Id="rId28" Type="http://schemas.openxmlformats.org/officeDocument/2006/relationships/oleObject" Target="../embeddings/oleObject160.bin"/><Relationship Id="rId36" Type="http://schemas.openxmlformats.org/officeDocument/2006/relationships/oleObject" Target="../embeddings/oleObject164.bin"/><Relationship Id="rId10" Type="http://schemas.openxmlformats.org/officeDocument/2006/relationships/oleObject" Target="../embeddings/oleObject151.bin"/><Relationship Id="rId19" Type="http://schemas.openxmlformats.org/officeDocument/2006/relationships/image" Target="../media/image159.wmf"/><Relationship Id="rId31" Type="http://schemas.openxmlformats.org/officeDocument/2006/relationships/image" Target="../media/image165.wmf"/><Relationship Id="rId44" Type="http://schemas.openxmlformats.org/officeDocument/2006/relationships/oleObject" Target="../embeddings/oleObject168.bin"/><Relationship Id="rId4" Type="http://schemas.openxmlformats.org/officeDocument/2006/relationships/image" Target="../media/image153.wmf"/><Relationship Id="rId9" Type="http://schemas.openxmlformats.org/officeDocument/2006/relationships/image" Target="../media/image154.wmf"/><Relationship Id="rId14" Type="http://schemas.openxmlformats.org/officeDocument/2006/relationships/oleObject" Target="../embeddings/oleObject153.bin"/><Relationship Id="rId22" Type="http://schemas.openxmlformats.org/officeDocument/2006/relationships/oleObject" Target="../embeddings/oleObject157.bin"/><Relationship Id="rId27" Type="http://schemas.openxmlformats.org/officeDocument/2006/relationships/image" Target="../media/image163.wmf"/><Relationship Id="rId30" Type="http://schemas.openxmlformats.org/officeDocument/2006/relationships/oleObject" Target="../embeddings/oleObject161.bin"/><Relationship Id="rId35" Type="http://schemas.openxmlformats.org/officeDocument/2006/relationships/image" Target="../media/image167.wmf"/><Relationship Id="rId43" Type="http://schemas.openxmlformats.org/officeDocument/2006/relationships/image" Target="../media/image171.wmf"/><Relationship Id="rId8" Type="http://schemas.openxmlformats.org/officeDocument/2006/relationships/oleObject" Target="../embeddings/oleObject150.bin"/><Relationship Id="rId3" Type="http://schemas.openxmlformats.org/officeDocument/2006/relationships/oleObject" Target="../embeddings/oleObject147.bin"/><Relationship Id="rId12" Type="http://schemas.openxmlformats.org/officeDocument/2006/relationships/oleObject" Target="../embeddings/oleObject152.bin"/><Relationship Id="rId17" Type="http://schemas.openxmlformats.org/officeDocument/2006/relationships/image" Target="../media/image158.emf"/><Relationship Id="rId25" Type="http://schemas.openxmlformats.org/officeDocument/2006/relationships/image" Target="../media/image162.wmf"/><Relationship Id="rId33" Type="http://schemas.openxmlformats.org/officeDocument/2006/relationships/image" Target="../media/image166.wmf"/><Relationship Id="rId38" Type="http://schemas.openxmlformats.org/officeDocument/2006/relationships/oleObject" Target="../embeddings/oleObject16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emf"/><Relationship Id="rId2" Type="http://schemas.openxmlformats.org/officeDocument/2006/relationships/image" Target="../media/image17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5.emf"/><Relationship Id="rId4" Type="http://schemas.openxmlformats.org/officeDocument/2006/relationships/image" Target="../media/image174.emf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74.bin"/><Relationship Id="rId18" Type="http://schemas.openxmlformats.org/officeDocument/2006/relationships/image" Target="../media/image183.emf"/><Relationship Id="rId26" Type="http://schemas.openxmlformats.org/officeDocument/2006/relationships/image" Target="../media/image187.emf"/><Relationship Id="rId39" Type="http://schemas.openxmlformats.org/officeDocument/2006/relationships/oleObject" Target="../embeddings/oleObject187.bin"/><Relationship Id="rId21" Type="http://schemas.openxmlformats.org/officeDocument/2006/relationships/oleObject" Target="../embeddings/oleObject178.bin"/><Relationship Id="rId34" Type="http://schemas.openxmlformats.org/officeDocument/2006/relationships/image" Target="../media/image191.emf"/><Relationship Id="rId42" Type="http://schemas.openxmlformats.org/officeDocument/2006/relationships/image" Target="../media/image195.emf"/><Relationship Id="rId47" Type="http://schemas.openxmlformats.org/officeDocument/2006/relationships/oleObject" Target="../embeddings/oleObject191.bin"/><Relationship Id="rId50" Type="http://schemas.openxmlformats.org/officeDocument/2006/relationships/image" Target="../media/image199.emf"/><Relationship Id="rId7" Type="http://schemas.openxmlformats.org/officeDocument/2006/relationships/oleObject" Target="../embeddings/oleObject17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2.emf"/><Relationship Id="rId29" Type="http://schemas.openxmlformats.org/officeDocument/2006/relationships/oleObject" Target="../embeddings/oleObject182.bin"/><Relationship Id="rId11" Type="http://schemas.openxmlformats.org/officeDocument/2006/relationships/oleObject" Target="../embeddings/oleObject173.bin"/><Relationship Id="rId24" Type="http://schemas.openxmlformats.org/officeDocument/2006/relationships/image" Target="../media/image186.emf"/><Relationship Id="rId32" Type="http://schemas.openxmlformats.org/officeDocument/2006/relationships/image" Target="../media/image190.emf"/><Relationship Id="rId37" Type="http://schemas.openxmlformats.org/officeDocument/2006/relationships/oleObject" Target="../embeddings/oleObject186.bin"/><Relationship Id="rId40" Type="http://schemas.openxmlformats.org/officeDocument/2006/relationships/image" Target="../media/image194.emf"/><Relationship Id="rId45" Type="http://schemas.openxmlformats.org/officeDocument/2006/relationships/oleObject" Target="../embeddings/oleObject190.bin"/><Relationship Id="rId5" Type="http://schemas.openxmlformats.org/officeDocument/2006/relationships/oleObject" Target="../embeddings/oleObject170.bin"/><Relationship Id="rId15" Type="http://schemas.openxmlformats.org/officeDocument/2006/relationships/oleObject" Target="../embeddings/oleObject175.bin"/><Relationship Id="rId23" Type="http://schemas.openxmlformats.org/officeDocument/2006/relationships/oleObject" Target="../embeddings/oleObject179.bin"/><Relationship Id="rId28" Type="http://schemas.openxmlformats.org/officeDocument/2006/relationships/image" Target="../media/image188.emf"/><Relationship Id="rId36" Type="http://schemas.openxmlformats.org/officeDocument/2006/relationships/image" Target="../media/image192.emf"/><Relationship Id="rId49" Type="http://schemas.openxmlformats.org/officeDocument/2006/relationships/oleObject" Target="../embeddings/oleObject192.bin"/><Relationship Id="rId10" Type="http://schemas.openxmlformats.org/officeDocument/2006/relationships/image" Target="../media/image179.emf"/><Relationship Id="rId19" Type="http://schemas.openxmlformats.org/officeDocument/2006/relationships/oleObject" Target="../embeddings/oleObject177.bin"/><Relationship Id="rId31" Type="http://schemas.openxmlformats.org/officeDocument/2006/relationships/oleObject" Target="../embeddings/oleObject183.bin"/><Relationship Id="rId44" Type="http://schemas.openxmlformats.org/officeDocument/2006/relationships/image" Target="../media/image196.emf"/><Relationship Id="rId4" Type="http://schemas.openxmlformats.org/officeDocument/2006/relationships/image" Target="../media/image176.emf"/><Relationship Id="rId9" Type="http://schemas.openxmlformats.org/officeDocument/2006/relationships/oleObject" Target="../embeddings/oleObject172.bin"/><Relationship Id="rId14" Type="http://schemas.openxmlformats.org/officeDocument/2006/relationships/image" Target="../media/image181.emf"/><Relationship Id="rId22" Type="http://schemas.openxmlformats.org/officeDocument/2006/relationships/image" Target="../media/image185.emf"/><Relationship Id="rId27" Type="http://schemas.openxmlformats.org/officeDocument/2006/relationships/oleObject" Target="../embeddings/oleObject181.bin"/><Relationship Id="rId30" Type="http://schemas.openxmlformats.org/officeDocument/2006/relationships/image" Target="../media/image189.emf"/><Relationship Id="rId35" Type="http://schemas.openxmlformats.org/officeDocument/2006/relationships/oleObject" Target="../embeddings/oleObject185.bin"/><Relationship Id="rId43" Type="http://schemas.openxmlformats.org/officeDocument/2006/relationships/oleObject" Target="../embeddings/oleObject189.bin"/><Relationship Id="rId48" Type="http://schemas.openxmlformats.org/officeDocument/2006/relationships/image" Target="../media/image198.emf"/><Relationship Id="rId8" Type="http://schemas.openxmlformats.org/officeDocument/2006/relationships/image" Target="../media/image178.emf"/><Relationship Id="rId3" Type="http://schemas.openxmlformats.org/officeDocument/2006/relationships/oleObject" Target="../embeddings/oleObject169.bin"/><Relationship Id="rId12" Type="http://schemas.openxmlformats.org/officeDocument/2006/relationships/image" Target="../media/image180.emf"/><Relationship Id="rId17" Type="http://schemas.openxmlformats.org/officeDocument/2006/relationships/oleObject" Target="../embeddings/oleObject176.bin"/><Relationship Id="rId25" Type="http://schemas.openxmlformats.org/officeDocument/2006/relationships/oleObject" Target="../embeddings/oleObject180.bin"/><Relationship Id="rId33" Type="http://schemas.openxmlformats.org/officeDocument/2006/relationships/oleObject" Target="../embeddings/oleObject184.bin"/><Relationship Id="rId38" Type="http://schemas.openxmlformats.org/officeDocument/2006/relationships/image" Target="../media/image193.emf"/><Relationship Id="rId46" Type="http://schemas.openxmlformats.org/officeDocument/2006/relationships/image" Target="../media/image197.emf"/><Relationship Id="rId20" Type="http://schemas.openxmlformats.org/officeDocument/2006/relationships/image" Target="../media/image184.emf"/><Relationship Id="rId41" Type="http://schemas.openxmlformats.org/officeDocument/2006/relationships/oleObject" Target="../embeddings/oleObject188.bin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7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0.emf"/><Relationship Id="rId26" Type="http://schemas.openxmlformats.org/officeDocument/2006/relationships/image" Target="../media/image14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e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emf"/><Relationship Id="rId20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10" Type="http://schemas.openxmlformats.org/officeDocument/2006/relationships/image" Target="../media/image6.e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3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8.emf"/><Relationship Id="rId22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18.bin"/><Relationship Id="rId18" Type="http://schemas.openxmlformats.org/officeDocument/2006/relationships/image" Target="../media/image22.emf"/><Relationship Id="rId26" Type="http://schemas.openxmlformats.org/officeDocument/2006/relationships/image" Target="../media/image26.emf"/><Relationship Id="rId3" Type="http://schemas.openxmlformats.org/officeDocument/2006/relationships/oleObject" Target="../embeddings/oleObject13.bin"/><Relationship Id="rId21" Type="http://schemas.openxmlformats.org/officeDocument/2006/relationships/oleObject" Target="../embeddings/oleObject22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19.emf"/><Relationship Id="rId17" Type="http://schemas.openxmlformats.org/officeDocument/2006/relationships/oleObject" Target="../embeddings/oleObject20.bin"/><Relationship Id="rId25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.emf"/><Relationship Id="rId20" Type="http://schemas.openxmlformats.org/officeDocument/2006/relationships/image" Target="../media/image23.wmf"/><Relationship Id="rId29" Type="http://schemas.openxmlformats.org/officeDocument/2006/relationships/oleObject" Target="../embeddings/oleObject26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emf"/><Relationship Id="rId11" Type="http://schemas.openxmlformats.org/officeDocument/2006/relationships/oleObject" Target="../embeddings/oleObject17.bin"/><Relationship Id="rId24" Type="http://schemas.openxmlformats.org/officeDocument/2006/relationships/image" Target="../media/image25.wmf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23" Type="http://schemas.openxmlformats.org/officeDocument/2006/relationships/oleObject" Target="../embeddings/oleObject23.bin"/><Relationship Id="rId28" Type="http://schemas.openxmlformats.org/officeDocument/2006/relationships/image" Target="../media/image27.emf"/><Relationship Id="rId10" Type="http://schemas.openxmlformats.org/officeDocument/2006/relationships/image" Target="../media/image18.emf"/><Relationship Id="rId19" Type="http://schemas.openxmlformats.org/officeDocument/2006/relationships/oleObject" Target="../embeddings/oleObject21.bin"/><Relationship Id="rId4" Type="http://schemas.openxmlformats.org/officeDocument/2006/relationships/image" Target="../media/image15.e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0.emf"/><Relationship Id="rId22" Type="http://schemas.openxmlformats.org/officeDocument/2006/relationships/image" Target="../media/image24.wmf"/><Relationship Id="rId27" Type="http://schemas.openxmlformats.org/officeDocument/2006/relationships/oleObject" Target="../embeddings/oleObject25.bin"/><Relationship Id="rId30" Type="http://schemas.openxmlformats.org/officeDocument/2006/relationships/image" Target="../media/image28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13" Type="http://schemas.openxmlformats.org/officeDocument/2006/relationships/oleObject" Target="../embeddings/oleObject31.bin"/><Relationship Id="rId18" Type="http://schemas.openxmlformats.org/officeDocument/2006/relationships/image" Target="../media/image35.emf"/><Relationship Id="rId26" Type="http://schemas.openxmlformats.org/officeDocument/2006/relationships/image" Target="../media/image39.emf"/><Relationship Id="rId3" Type="http://schemas.openxmlformats.org/officeDocument/2006/relationships/oleObject" Target="../embeddings/oleObject27.bin"/><Relationship Id="rId21" Type="http://schemas.openxmlformats.org/officeDocument/2006/relationships/oleObject" Target="../embeddings/oleObject35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32.emf"/><Relationship Id="rId17" Type="http://schemas.openxmlformats.org/officeDocument/2006/relationships/oleObject" Target="../embeddings/oleObject33.bin"/><Relationship Id="rId25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4.emf"/><Relationship Id="rId20" Type="http://schemas.openxmlformats.org/officeDocument/2006/relationships/image" Target="../media/image36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30.bin"/><Relationship Id="rId24" Type="http://schemas.openxmlformats.org/officeDocument/2006/relationships/image" Target="../media/image38.emf"/><Relationship Id="rId5" Type="http://schemas.openxmlformats.org/officeDocument/2006/relationships/image" Target="../media/image41.wmf"/><Relationship Id="rId15" Type="http://schemas.openxmlformats.org/officeDocument/2006/relationships/oleObject" Target="../embeddings/oleObject32.bin"/><Relationship Id="rId23" Type="http://schemas.openxmlformats.org/officeDocument/2006/relationships/oleObject" Target="../embeddings/oleObject36.bin"/><Relationship Id="rId28" Type="http://schemas.openxmlformats.org/officeDocument/2006/relationships/image" Target="../media/image40.emf"/><Relationship Id="rId10" Type="http://schemas.openxmlformats.org/officeDocument/2006/relationships/image" Target="../media/image31.emf"/><Relationship Id="rId19" Type="http://schemas.openxmlformats.org/officeDocument/2006/relationships/oleObject" Target="../embeddings/oleObject34.bin"/><Relationship Id="rId4" Type="http://schemas.openxmlformats.org/officeDocument/2006/relationships/image" Target="../media/image29.e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33.emf"/><Relationship Id="rId22" Type="http://schemas.openxmlformats.org/officeDocument/2006/relationships/image" Target="../media/image37.emf"/><Relationship Id="rId27" Type="http://schemas.openxmlformats.org/officeDocument/2006/relationships/oleObject" Target="../embeddings/oleObject3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13" Type="http://schemas.openxmlformats.org/officeDocument/2006/relationships/oleObject" Target="../embeddings/oleObject43.bin"/><Relationship Id="rId18" Type="http://schemas.openxmlformats.org/officeDocument/2006/relationships/image" Target="../media/image49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46.emf"/><Relationship Id="rId17" Type="http://schemas.openxmlformats.org/officeDocument/2006/relationships/oleObject" Target="../embeddings/oleObject45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8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43.e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5" Type="http://schemas.openxmlformats.org/officeDocument/2006/relationships/oleObject" Target="../embeddings/oleObject44.bin"/><Relationship Id="rId10" Type="http://schemas.openxmlformats.org/officeDocument/2006/relationships/image" Target="../media/image45.emf"/><Relationship Id="rId4" Type="http://schemas.openxmlformats.org/officeDocument/2006/relationships/image" Target="../media/image50.jpeg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4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April 12, 2021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 dirty="0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1443 – Section 003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#17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15226" y="1531203"/>
            <a:ext cx="28055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Monday, April 12, 2021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371600" y="2362200"/>
            <a:ext cx="7162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CH7: Linear Momentum</a:t>
            </a:r>
          </a:p>
          <a:p>
            <a:pPr marL="914400" lvl="1" indent="-457200">
              <a:spcBef>
                <a:spcPct val="20000"/>
              </a:spcBef>
              <a:buFont typeface="Arial"/>
              <a:buChar char="•"/>
            </a:pPr>
            <a:r>
              <a:rPr lang="en-US" sz="2800" dirty="0">
                <a:solidFill>
                  <a:srgbClr val="CC00CC"/>
                </a:solidFill>
                <a:latin typeface="Arial Narrow" charset="0"/>
              </a:rPr>
              <a:t>Collisions – Elastic and Inelastic</a:t>
            </a:r>
          </a:p>
          <a:p>
            <a:pPr marL="914400" lvl="1" indent="-457200">
              <a:spcBef>
                <a:spcPct val="20000"/>
              </a:spcBef>
              <a:buFont typeface="Arial"/>
              <a:buChar char="•"/>
            </a:pPr>
            <a:r>
              <a:rPr lang="en-US" sz="2800" dirty="0">
                <a:solidFill>
                  <a:srgbClr val="CC00CC"/>
                </a:solidFill>
                <a:latin typeface="Arial Narrow" charset="0"/>
              </a:rPr>
              <a:t>Collisions in Two Dimensions</a:t>
            </a:r>
          </a:p>
          <a:p>
            <a:pPr marL="914400" lvl="1" indent="-457200">
              <a:spcBef>
                <a:spcPct val="20000"/>
              </a:spcBef>
              <a:buFont typeface="Arial"/>
              <a:buChar char="•"/>
            </a:pPr>
            <a:r>
              <a:rPr lang="en-US" sz="2800" dirty="0">
                <a:solidFill>
                  <a:srgbClr val="CC00CC"/>
                </a:solidFill>
                <a:latin typeface="Arial Narrow" charset="0"/>
              </a:rPr>
              <a:t>Center of Mass </a:t>
            </a:r>
          </a:p>
          <a:p>
            <a:pPr marL="914400" lvl="1" indent="-457200">
              <a:spcBef>
                <a:spcPct val="20000"/>
              </a:spcBef>
              <a:buFont typeface="Arial"/>
              <a:buChar char="•"/>
            </a:pPr>
            <a:r>
              <a:rPr lang="en-US" sz="2800" dirty="0">
                <a:solidFill>
                  <a:srgbClr val="CC00CC"/>
                </a:solidFill>
                <a:latin typeface="Arial Narrow" charset="0"/>
              </a:rPr>
              <a:t>Center of Mass of a Rigid Body</a:t>
            </a:r>
          </a:p>
          <a:p>
            <a:pPr marL="914400" lvl="1" indent="-457200">
              <a:spcBef>
                <a:spcPct val="20000"/>
              </a:spcBef>
              <a:buFont typeface="Arial"/>
              <a:buChar char="•"/>
            </a:pPr>
            <a:r>
              <a:rPr lang="en-US" sz="2800" dirty="0">
                <a:solidFill>
                  <a:srgbClr val="CC00CC"/>
                </a:solidFill>
                <a:latin typeface="Arial Narrow" charset="0"/>
              </a:rPr>
              <a:t>Motion of a Group of Objects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CH8: Rotational Motion</a:t>
            </a:r>
          </a:p>
        </p:txBody>
      </p:sp>
    </p:spTree>
    <p:extLst>
      <p:ext uri="{BB962C8B-B14F-4D97-AF65-F5344CB8AC3E}">
        <p14:creationId xmlns:p14="http://schemas.microsoft.com/office/powerpoint/2010/main" val="69541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April 12, 2021</a:t>
            </a:r>
            <a:endParaRPr lang="en-US" altLang="ko-KR" sz="1400">
              <a:solidFill>
                <a:srgbClr val="FF0066"/>
              </a:solidFill>
              <a:latin typeface="Arial Narrow" charset="0"/>
              <a:cs typeface="Gulim" charset="0"/>
            </a:endParaRPr>
          </a:p>
        </p:txBody>
      </p:sp>
      <p:sp>
        <p:nvSpPr>
          <p:cNvPr id="2971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>
                <a:solidFill>
                  <a:srgbClr val="003300"/>
                </a:solidFill>
                <a:latin typeface="Arial Narrow" charset="0"/>
              </a:rPr>
              <a:t>PHYS 1443-003, Spring 2021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971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D68B999-9416-CD4D-B82A-CC2C4846A4A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801795" name="Picture 3" descr="afg0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38" y="990600"/>
            <a:ext cx="3611562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r>
              <a:rPr lang="en-US" altLang="ko-KR">
                <a:latin typeface="Arial Narrow" charset="0"/>
                <a:ea typeface="ＭＳ Ｐゴシック" charset="0"/>
                <a:cs typeface="Gulim" charset="0"/>
              </a:rPr>
              <a:t>Ex.  A Ballistic Pendulum, cnt’d</a:t>
            </a:r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801800" name="Object 2"/>
          <p:cNvGraphicFramePr>
            <a:graphicFrameLocks noChangeAspect="1"/>
          </p:cNvGraphicFramePr>
          <p:nvPr/>
        </p:nvGraphicFramePr>
        <p:xfrm>
          <a:off x="381000" y="4254500"/>
          <a:ext cx="63500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69" name="Equation" r:id="rId5" imgW="330200" imgH="241300" progId="Equation.DSMT4">
                  <p:embed/>
                </p:oleObj>
              </mc:Choice>
              <mc:Fallback>
                <p:oleObj name="Equation" r:id="rId5" imgW="330200" imgH="241300" progId="Equation.DSMT4">
                  <p:embed/>
                  <p:pic>
                    <p:nvPicPr>
                      <p:cNvPr id="80180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254500"/>
                        <a:ext cx="635000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1801" name="Text Box 9"/>
          <p:cNvSpPr txBox="1">
            <a:spLocks noChangeArrowheads="1"/>
          </p:cNvSpPr>
          <p:nvPr/>
        </p:nvSpPr>
        <p:spPr bwMode="auto">
          <a:xfrm>
            <a:off x="304800" y="3641725"/>
            <a:ext cx="510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 sz="2000">
                <a:solidFill>
                  <a:schemeClr val="accent2"/>
                </a:solidFill>
                <a:latin typeface="Arial Narrow" charset="0"/>
                <a:cs typeface="Gulim" charset="0"/>
              </a:rPr>
              <a:t>Using the solution obtained previously, we obtain</a:t>
            </a:r>
            <a:endParaRPr lang="en-US" sz="2000">
              <a:solidFill>
                <a:schemeClr val="accent2"/>
              </a:solidFill>
              <a:latin typeface="Arial Narrow" charset="0"/>
              <a:ea typeface="Gulim" charset="0"/>
              <a:cs typeface="Gulim" charset="0"/>
            </a:endParaRPr>
          </a:p>
        </p:txBody>
      </p:sp>
      <p:graphicFrame>
        <p:nvGraphicFramePr>
          <p:cNvPr id="801808" name="Object 3"/>
          <p:cNvGraphicFramePr>
            <a:graphicFrameLocks noChangeAspect="1"/>
          </p:cNvGraphicFramePr>
          <p:nvPr/>
        </p:nvGraphicFramePr>
        <p:xfrm>
          <a:off x="944563" y="4002088"/>
          <a:ext cx="1784350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70" name="Equation" r:id="rId7" imgW="927100" imgH="508000" progId="Equation.DSMT4">
                  <p:embed/>
                </p:oleObj>
              </mc:Choice>
              <mc:Fallback>
                <p:oleObj name="Equation" r:id="rId7" imgW="927100" imgH="508000" progId="Equation.DSMT4">
                  <p:embed/>
                  <p:pic>
                    <p:nvPicPr>
                      <p:cNvPr id="80180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563" y="4002088"/>
                        <a:ext cx="1784350" cy="982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1809" name="Text Box 17"/>
          <p:cNvSpPr txBox="1">
            <a:spLocks noChangeArrowheads="1"/>
          </p:cNvSpPr>
          <p:nvPr/>
        </p:nvSpPr>
        <p:spPr bwMode="auto">
          <a:xfrm>
            <a:off x="304800" y="990600"/>
            <a:ext cx="4816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 sz="2000">
                <a:solidFill>
                  <a:schemeClr val="accent2"/>
                </a:solidFill>
                <a:latin typeface="Arial Narrow" charset="0"/>
                <a:cs typeface="Gulim" charset="0"/>
              </a:rPr>
              <a:t>Now using the mechanical energy conservation</a:t>
            </a:r>
            <a:endParaRPr lang="en-US" sz="2000">
              <a:solidFill>
                <a:schemeClr val="accent2"/>
              </a:solidFill>
              <a:latin typeface="Arial Narrow" charset="0"/>
              <a:ea typeface="Gulim" charset="0"/>
              <a:cs typeface="Gulim" charset="0"/>
            </a:endParaRPr>
          </a:p>
        </p:txBody>
      </p:sp>
      <p:graphicFrame>
        <p:nvGraphicFramePr>
          <p:cNvPr id="801810" name="Object 4"/>
          <p:cNvGraphicFramePr>
            <a:graphicFrameLocks noChangeAspect="1"/>
          </p:cNvGraphicFramePr>
          <p:nvPr/>
        </p:nvGraphicFramePr>
        <p:xfrm>
          <a:off x="2217738" y="1371600"/>
          <a:ext cx="90646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71" name="Equation" r:id="rId9" imgW="431800" imgH="203200" progId="Equation.DSMT4">
                  <p:embed/>
                </p:oleObj>
              </mc:Choice>
              <mc:Fallback>
                <p:oleObj name="Equation" r:id="rId9" imgW="431800" imgH="203200" progId="Equation.DSMT4">
                  <p:embed/>
                  <p:pic>
                    <p:nvPicPr>
                      <p:cNvPr id="80181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7738" y="1371600"/>
                        <a:ext cx="906462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1811" name="Object 5"/>
          <p:cNvGraphicFramePr>
            <a:graphicFrameLocks noChangeAspect="1"/>
          </p:cNvGraphicFramePr>
          <p:nvPr/>
        </p:nvGraphicFramePr>
        <p:xfrm>
          <a:off x="447675" y="1800225"/>
          <a:ext cx="2054225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72" name="Equation" r:id="rId11" imgW="977900" imgH="279400" progId="Equation.DSMT4">
                  <p:embed/>
                </p:oleObj>
              </mc:Choice>
              <mc:Fallback>
                <p:oleObj name="Equation" r:id="rId11" imgW="977900" imgH="279400" progId="Equation.DSMT4">
                  <p:embed/>
                  <p:pic>
                    <p:nvPicPr>
                      <p:cNvPr id="80181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" y="1800225"/>
                        <a:ext cx="2054225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1812" name="Object 6"/>
          <p:cNvGraphicFramePr>
            <a:graphicFrameLocks noChangeAspect="1"/>
          </p:cNvGraphicFramePr>
          <p:nvPr/>
        </p:nvGraphicFramePr>
        <p:xfrm>
          <a:off x="1612900" y="2360613"/>
          <a:ext cx="8255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73" name="Equation" r:id="rId13" imgW="393700" imgH="266700" progId="Equation.DSMT4">
                  <p:embed/>
                </p:oleObj>
              </mc:Choice>
              <mc:Fallback>
                <p:oleObj name="Equation" r:id="rId13" imgW="393700" imgH="266700" progId="Equation.DSMT4">
                  <p:embed/>
                  <p:pic>
                    <p:nvPicPr>
                      <p:cNvPr id="80181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2900" y="2360613"/>
                        <a:ext cx="82550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1813" name="Object 7"/>
          <p:cNvGraphicFramePr>
            <a:graphicFrameLocks noChangeAspect="1"/>
          </p:cNvGraphicFramePr>
          <p:nvPr/>
        </p:nvGraphicFramePr>
        <p:xfrm>
          <a:off x="252413" y="2981325"/>
          <a:ext cx="585787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74" name="Equation" r:id="rId15" imgW="304560" imgH="241200" progId="Equation.DSMT4">
                  <p:embed/>
                </p:oleObj>
              </mc:Choice>
              <mc:Fallback>
                <p:oleObj name="Equation" r:id="rId15" imgW="304560" imgH="241200" progId="Equation.DSMT4">
                  <p:embed/>
                  <p:pic>
                    <p:nvPicPr>
                      <p:cNvPr id="80181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2981325"/>
                        <a:ext cx="585787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1814" name="Object 8"/>
          <p:cNvGraphicFramePr>
            <a:graphicFrameLocks noChangeAspect="1"/>
          </p:cNvGraphicFramePr>
          <p:nvPr/>
        </p:nvGraphicFramePr>
        <p:xfrm>
          <a:off x="1512888" y="1295400"/>
          <a:ext cx="773112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75" name="Equation" r:id="rId17" imgW="368300" imgH="266700" progId="Equation.DSMT4">
                  <p:embed/>
                </p:oleObj>
              </mc:Choice>
              <mc:Fallback>
                <p:oleObj name="Equation" r:id="rId17" imgW="368300" imgH="266700" progId="Equation.DSMT4">
                  <p:embed/>
                  <p:pic>
                    <p:nvPicPr>
                      <p:cNvPr id="80181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2888" y="1295400"/>
                        <a:ext cx="773112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1815" name="Line 23"/>
          <p:cNvSpPr>
            <a:spLocks noChangeShapeType="1"/>
          </p:cNvSpPr>
          <p:nvPr/>
        </p:nvSpPr>
        <p:spPr bwMode="auto">
          <a:xfrm rot="563071" flipH="1">
            <a:off x="2743200" y="1676400"/>
            <a:ext cx="1295400" cy="76200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01817" name="Line 25"/>
          <p:cNvSpPr>
            <a:spLocks noChangeShapeType="1"/>
          </p:cNvSpPr>
          <p:nvPr/>
        </p:nvSpPr>
        <p:spPr bwMode="auto">
          <a:xfrm rot="563071" flipH="1">
            <a:off x="457200" y="1752600"/>
            <a:ext cx="1295400" cy="76200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801818" name="Object 9"/>
          <p:cNvGraphicFramePr>
            <a:graphicFrameLocks noChangeAspect="1"/>
          </p:cNvGraphicFramePr>
          <p:nvPr/>
        </p:nvGraphicFramePr>
        <p:xfrm>
          <a:off x="2527300" y="1801813"/>
          <a:ext cx="1785938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76" name="Equation" r:id="rId19" imgW="850900" imgH="279400" progId="Equation.DSMT4">
                  <p:embed/>
                </p:oleObj>
              </mc:Choice>
              <mc:Fallback>
                <p:oleObj name="Equation" r:id="rId19" imgW="850900" imgH="279400" progId="Equation.DSMT4">
                  <p:embed/>
                  <p:pic>
                    <p:nvPicPr>
                      <p:cNvPr id="80181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7300" y="1801813"/>
                        <a:ext cx="1785938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1819" name="Object 10"/>
          <p:cNvGraphicFramePr>
            <a:graphicFrameLocks noChangeAspect="1"/>
          </p:cNvGraphicFramePr>
          <p:nvPr/>
        </p:nvGraphicFramePr>
        <p:xfrm>
          <a:off x="2489200" y="2335213"/>
          <a:ext cx="558800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77" name="Equation" r:id="rId21" imgW="266700" imgH="279400" progId="Equation.DSMT4">
                  <p:embed/>
                </p:oleObj>
              </mc:Choice>
              <mc:Fallback>
                <p:oleObj name="Equation" r:id="rId21" imgW="266700" imgH="279400" progId="Equation.DSMT4">
                  <p:embed/>
                  <p:pic>
                    <p:nvPicPr>
                      <p:cNvPr id="801819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200" y="2335213"/>
                        <a:ext cx="558800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1820" name="Object 11"/>
          <p:cNvGraphicFramePr>
            <a:graphicFrameLocks noChangeAspect="1"/>
          </p:cNvGraphicFramePr>
          <p:nvPr/>
        </p:nvGraphicFramePr>
        <p:xfrm>
          <a:off x="838200" y="2935288"/>
          <a:ext cx="114617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78" name="Equation" r:id="rId23" imgW="596900" imgH="317500" progId="Equation.DSMT4">
                  <p:embed/>
                </p:oleObj>
              </mc:Choice>
              <mc:Fallback>
                <p:oleObj name="Equation" r:id="rId23" imgW="596900" imgH="317500" progId="Equation.DSMT4">
                  <p:embed/>
                  <p:pic>
                    <p:nvPicPr>
                      <p:cNvPr id="80182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935288"/>
                        <a:ext cx="1146175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1821" name="Object 12"/>
          <p:cNvGraphicFramePr>
            <a:graphicFrameLocks noChangeAspect="1"/>
          </p:cNvGraphicFramePr>
          <p:nvPr/>
        </p:nvGraphicFramePr>
        <p:xfrm>
          <a:off x="1957388" y="2895600"/>
          <a:ext cx="3071812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79" name="Equation" r:id="rId25" imgW="1600200" imgH="330120" progId="Equation.DSMT4">
                  <p:embed/>
                </p:oleObj>
              </mc:Choice>
              <mc:Fallback>
                <p:oleObj name="Equation" r:id="rId25" imgW="1600200" imgH="330120" progId="Equation.DSMT4">
                  <p:embed/>
                  <p:pic>
                    <p:nvPicPr>
                      <p:cNvPr id="801821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7388" y="2895600"/>
                        <a:ext cx="3071812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1822" name="AutoShape 30"/>
          <p:cNvSpPr>
            <a:spLocks noChangeArrowheads="1"/>
          </p:cNvSpPr>
          <p:nvPr/>
        </p:nvSpPr>
        <p:spPr bwMode="auto">
          <a:xfrm>
            <a:off x="3200400" y="2209800"/>
            <a:ext cx="1524000" cy="671513"/>
          </a:xfrm>
          <a:prstGeom prst="rightArrow">
            <a:avLst>
              <a:gd name="adj1" fmla="val 50000"/>
              <a:gd name="adj2" fmla="val 56738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altLang="ko-KR" sz="1800" b="1">
                <a:solidFill>
                  <a:srgbClr val="A50021"/>
                </a:solidFill>
                <a:latin typeface="Arial Narrow" charset="0"/>
                <a:cs typeface="Gulim" charset="0"/>
              </a:rPr>
              <a:t>Solve for V</a:t>
            </a:r>
            <a:r>
              <a:rPr lang="en-US" altLang="ko-KR" sz="1800" b="1" baseline="-25000">
                <a:solidFill>
                  <a:srgbClr val="A50021"/>
                </a:solidFill>
                <a:latin typeface="Arial Narrow" charset="0"/>
                <a:cs typeface="Gulim" charset="0"/>
              </a:rPr>
              <a:t>f</a:t>
            </a:r>
            <a:endParaRPr lang="en-US" sz="1800" b="1" baseline="-25000">
              <a:solidFill>
                <a:srgbClr val="A50021"/>
              </a:solidFill>
              <a:latin typeface="Arial Narrow" charset="0"/>
              <a:ea typeface="Gulim" charset="0"/>
              <a:cs typeface="Gulim" charset="0"/>
            </a:endParaRPr>
          </a:p>
        </p:txBody>
      </p:sp>
      <p:graphicFrame>
        <p:nvGraphicFramePr>
          <p:cNvPr id="801823" name="Object 13"/>
          <p:cNvGraphicFramePr>
            <a:graphicFrameLocks noChangeAspect="1"/>
          </p:cNvGraphicFramePr>
          <p:nvPr/>
        </p:nvGraphicFramePr>
        <p:xfrm>
          <a:off x="2686050" y="3965575"/>
          <a:ext cx="2078038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80" name="Equation" r:id="rId27" imgW="1079500" imgH="546100" progId="Equation.DSMT4">
                  <p:embed/>
                </p:oleObj>
              </mc:Choice>
              <mc:Fallback>
                <p:oleObj name="Equation" r:id="rId27" imgW="1079500" imgH="546100" progId="Equation.DSMT4">
                  <p:embed/>
                  <p:pic>
                    <p:nvPicPr>
                      <p:cNvPr id="80182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6050" y="3965575"/>
                        <a:ext cx="2078038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1824" name="Object 14"/>
          <p:cNvGraphicFramePr>
            <a:graphicFrameLocks noChangeAspect="1"/>
          </p:cNvGraphicFramePr>
          <p:nvPr/>
        </p:nvGraphicFramePr>
        <p:xfrm>
          <a:off x="762000" y="4857750"/>
          <a:ext cx="48768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81" name="Equation" r:id="rId29" imgW="3136900" imgH="482600" progId="Equation.DSMT4">
                  <p:embed/>
                </p:oleObj>
              </mc:Choice>
              <mc:Fallback>
                <p:oleObj name="Equation" r:id="rId29" imgW="3136900" imgH="482600" progId="Equation.DSMT4">
                  <p:embed/>
                  <p:pic>
                    <p:nvPicPr>
                      <p:cNvPr id="80182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857750"/>
                        <a:ext cx="487680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1825" name="Object 15"/>
          <p:cNvGraphicFramePr>
            <a:graphicFrameLocks noChangeAspect="1"/>
          </p:cNvGraphicFramePr>
          <p:nvPr/>
        </p:nvGraphicFramePr>
        <p:xfrm>
          <a:off x="803275" y="5634038"/>
          <a:ext cx="157321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82" name="Equation" r:id="rId31" imgW="749300" imgH="228600" progId="Equation.DSMT4">
                  <p:embed/>
                </p:oleObj>
              </mc:Choice>
              <mc:Fallback>
                <p:oleObj name="Equation" r:id="rId31" imgW="749300" imgH="228600" progId="Equation.DSMT4">
                  <p:embed/>
                  <p:pic>
                    <p:nvPicPr>
                      <p:cNvPr id="80182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275" y="5634038"/>
                        <a:ext cx="1573213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471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01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01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01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01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01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0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801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01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01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01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01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01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01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801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80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801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801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801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01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801" grpId="0"/>
      <p:bldP spid="801809" grpId="0"/>
      <p:bldP spid="801815" grpId="0" animBg="1"/>
      <p:bldP spid="801817" grpId="0" animBg="1"/>
      <p:bldP spid="8018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6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April 12, 2021</a:t>
            </a:r>
          </a:p>
        </p:txBody>
      </p:sp>
      <p:sp>
        <p:nvSpPr>
          <p:cNvPr id="3176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>
                <a:solidFill>
                  <a:srgbClr val="003300"/>
                </a:solidFill>
                <a:latin typeface="Arial Narrow" charset="0"/>
              </a:rPr>
              <a:t>PHYS 1443-003, Spring 2021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17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5FABAEE-D99C-4540-98DA-F3870A0695C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17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848600" cy="609600"/>
          </a:xfrm>
        </p:spPr>
        <p:txBody>
          <a:bodyPr/>
          <a:lstStyle/>
          <a:p>
            <a:r>
              <a:rPr lang="en-US" sz="3600">
                <a:latin typeface="Arial Narrow" charset="0"/>
                <a:ea typeface="ＭＳ Ｐゴシック" charset="0"/>
                <a:cs typeface="ＭＳ Ｐゴシック" charset="0"/>
              </a:rPr>
              <a:t>Two dimensional Collisions </a:t>
            </a:r>
          </a:p>
        </p:txBody>
      </p:sp>
      <p:sp>
        <p:nvSpPr>
          <p:cNvPr id="358403" name="Text Box 3"/>
          <p:cNvSpPr txBox="1">
            <a:spLocks noChangeArrowheads="1"/>
          </p:cNvSpPr>
          <p:nvPr/>
        </p:nvSpPr>
        <p:spPr bwMode="auto">
          <a:xfrm>
            <a:off x="609600" y="609600"/>
            <a:ext cx="79724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In two dimension, one needs to use the components of the  momenta and apply the momentum conservation to solve physical problems.</a:t>
            </a:r>
          </a:p>
        </p:txBody>
      </p:sp>
      <p:graphicFrame>
        <p:nvGraphicFramePr>
          <p:cNvPr id="358404" name="Object 2"/>
          <p:cNvGraphicFramePr>
            <a:graphicFrameLocks noChangeAspect="1"/>
          </p:cNvGraphicFramePr>
          <p:nvPr/>
        </p:nvGraphicFramePr>
        <p:xfrm>
          <a:off x="4446588" y="1493838"/>
          <a:ext cx="182721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869" name="Equation" r:id="rId3" imgW="939800" imgH="279400" progId="Equation.DSMT4">
                  <p:embed/>
                </p:oleObj>
              </mc:Choice>
              <mc:Fallback>
                <p:oleObj name="Equation" r:id="rId3" imgW="939800" imgH="279400" progId="Equation.DSMT4">
                  <p:embed/>
                  <p:pic>
                    <p:nvPicPr>
                      <p:cNvPr id="35840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6588" y="1493838"/>
                        <a:ext cx="1827212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05" name="Object 3"/>
          <p:cNvGraphicFramePr>
            <a:graphicFrameLocks noChangeAspect="1"/>
          </p:cNvGraphicFramePr>
          <p:nvPr/>
        </p:nvGraphicFramePr>
        <p:xfrm>
          <a:off x="3581400" y="5665788"/>
          <a:ext cx="71437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870" name="Equation" r:id="rId5" imgW="444240" imgH="393480" progId="Equation.3">
                  <p:embed/>
                </p:oleObj>
              </mc:Choice>
              <mc:Fallback>
                <p:oleObj name="Equation" r:id="rId5" imgW="444240" imgH="393480" progId="Equation.3">
                  <p:embed/>
                  <p:pic>
                    <p:nvPicPr>
                      <p:cNvPr id="35840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665788"/>
                        <a:ext cx="714375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06" name="Oval 6"/>
          <p:cNvSpPr>
            <a:spLocks noChangeArrowheads="1"/>
          </p:cNvSpPr>
          <p:nvPr/>
        </p:nvSpPr>
        <p:spPr bwMode="auto">
          <a:xfrm>
            <a:off x="2133600" y="2201863"/>
            <a:ext cx="304800" cy="304800"/>
          </a:xfrm>
          <a:prstGeom prst="ellipse">
            <a:avLst/>
          </a:prstGeom>
          <a:gradFill rotWithShape="0">
            <a:gsLst>
              <a:gs pos="0">
                <a:srgbClr val="FF3399"/>
              </a:gs>
              <a:gs pos="100000">
                <a:srgbClr val="761847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00"/>
                </a:solidFill>
                <a:latin typeface="Monotype Corsiva" charset="0"/>
              </a:rPr>
              <a:t>m</a:t>
            </a:r>
            <a:r>
              <a:rPr lang="en-US" sz="2000" baseline="-25000">
                <a:solidFill>
                  <a:srgbClr val="FFFF00"/>
                </a:solidFill>
                <a:latin typeface="Monotype Corsiva" charset="0"/>
              </a:rPr>
              <a:t>2</a:t>
            </a:r>
            <a:endParaRPr lang="en-US">
              <a:latin typeface="Monotype Corsiva" charset="0"/>
            </a:endParaRPr>
          </a:p>
        </p:txBody>
      </p:sp>
      <p:sp>
        <p:nvSpPr>
          <p:cNvPr id="358407" name="Line 7"/>
          <p:cNvSpPr>
            <a:spLocks noChangeShapeType="1"/>
          </p:cNvSpPr>
          <p:nvPr/>
        </p:nvSpPr>
        <p:spPr bwMode="auto">
          <a:xfrm>
            <a:off x="914400" y="2125663"/>
            <a:ext cx="22098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09600" y="1706563"/>
            <a:ext cx="914400" cy="571500"/>
            <a:chOff x="384" y="936"/>
            <a:chExt cx="576" cy="360"/>
          </a:xfrm>
        </p:grpSpPr>
        <p:sp>
          <p:nvSpPr>
            <p:cNvPr id="358409" name="Oval 9"/>
            <p:cNvSpPr>
              <a:spLocks noChangeArrowheads="1"/>
            </p:cNvSpPr>
            <p:nvPr/>
          </p:nvSpPr>
          <p:spPr bwMode="auto">
            <a:xfrm>
              <a:off x="384" y="1104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rgbClr val="FFFF00"/>
                  </a:solidFill>
                  <a:latin typeface="Monotype Corsiva" charset="0"/>
                </a:rPr>
                <a:t>m</a:t>
              </a:r>
              <a:r>
                <a:rPr lang="en-US" sz="2000" baseline="-25000">
                  <a:solidFill>
                    <a:srgbClr val="FFFF00"/>
                  </a:solidFill>
                  <a:latin typeface="Monotype Corsiva" charset="0"/>
                </a:rPr>
                <a:t>1</a:t>
              </a:r>
              <a:endParaRPr lang="en-US" sz="2000">
                <a:solidFill>
                  <a:srgbClr val="FFFF00"/>
                </a:solidFill>
                <a:latin typeface="Monotype Corsiva" charset="0"/>
              </a:endParaRPr>
            </a:p>
          </p:txBody>
        </p:sp>
        <p:sp>
          <p:nvSpPr>
            <p:cNvPr id="31793" name="Line 10"/>
            <p:cNvSpPr>
              <a:spLocks noChangeShapeType="1"/>
            </p:cNvSpPr>
            <p:nvPr/>
          </p:nvSpPr>
          <p:spPr bwMode="auto">
            <a:xfrm>
              <a:off x="576" y="1200"/>
              <a:ext cx="38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4" name="Text Box 11"/>
            <p:cNvSpPr txBox="1">
              <a:spLocks noChangeArrowheads="1"/>
            </p:cNvSpPr>
            <p:nvPr/>
          </p:nvSpPr>
          <p:spPr bwMode="auto">
            <a:xfrm>
              <a:off x="662" y="936"/>
              <a:ext cx="25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chemeClr val="accent2"/>
                  </a:solidFill>
                  <a:latin typeface="Monotype Corsiva" charset="0"/>
                </a:rPr>
                <a:t>v</a:t>
              </a:r>
              <a:r>
                <a:rPr lang="en-US" sz="2000" b="1" baseline="-25000">
                  <a:solidFill>
                    <a:schemeClr val="accent2"/>
                  </a:solidFill>
                  <a:latin typeface="Monotype Corsiva" charset="0"/>
                </a:rPr>
                <a:t>1i</a:t>
              </a:r>
            </a:p>
          </p:txBody>
        </p:sp>
      </p:grpSp>
      <p:sp>
        <p:nvSpPr>
          <p:cNvPr id="358412" name="Line 12"/>
          <p:cNvSpPr>
            <a:spLocks noChangeShapeType="1"/>
          </p:cNvSpPr>
          <p:nvPr/>
        </p:nvSpPr>
        <p:spPr bwMode="auto">
          <a:xfrm>
            <a:off x="457200" y="3421063"/>
            <a:ext cx="26670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762000" y="2622550"/>
            <a:ext cx="1444625" cy="798513"/>
            <a:chOff x="480" y="1513"/>
            <a:chExt cx="910" cy="503"/>
          </a:xfrm>
        </p:grpSpPr>
        <p:sp>
          <p:nvSpPr>
            <p:cNvPr id="31785" name="Line 14"/>
            <p:cNvSpPr>
              <a:spLocks noChangeShapeType="1"/>
            </p:cNvSpPr>
            <p:nvPr/>
          </p:nvSpPr>
          <p:spPr bwMode="auto">
            <a:xfrm flipH="1">
              <a:off x="480" y="1824"/>
              <a:ext cx="432" cy="19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786" name="Group 15"/>
            <p:cNvGrpSpPr>
              <a:grpSpLocks/>
            </p:cNvGrpSpPr>
            <p:nvPr/>
          </p:nvGrpSpPr>
          <p:grpSpPr bwMode="auto">
            <a:xfrm rot="-1318034">
              <a:off x="720" y="1513"/>
              <a:ext cx="576" cy="359"/>
              <a:chOff x="384" y="937"/>
              <a:chExt cx="576" cy="359"/>
            </a:xfrm>
          </p:grpSpPr>
          <p:sp>
            <p:nvSpPr>
              <p:cNvPr id="358416" name="Oval 16"/>
              <p:cNvSpPr>
                <a:spLocks noChangeArrowheads="1"/>
              </p:cNvSpPr>
              <p:nvPr/>
            </p:nvSpPr>
            <p:spPr bwMode="auto">
              <a:xfrm>
                <a:off x="381" y="1097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000">
                    <a:solidFill>
                      <a:srgbClr val="FFFF00"/>
                    </a:solidFill>
                    <a:latin typeface="Monotype Corsiva" charset="0"/>
                  </a:rPr>
                  <a:t>m</a:t>
                </a:r>
                <a:r>
                  <a:rPr lang="en-US" sz="2000" baseline="-25000">
                    <a:solidFill>
                      <a:srgbClr val="FFFF00"/>
                    </a:solidFill>
                    <a:latin typeface="Monotype Corsiva" charset="0"/>
                  </a:rPr>
                  <a:t>1</a:t>
                </a:r>
                <a:endParaRPr lang="en-US" sz="2000">
                  <a:solidFill>
                    <a:srgbClr val="FFFF00"/>
                  </a:solidFill>
                  <a:latin typeface="Monotype Corsiva" charset="0"/>
                </a:endParaRPr>
              </a:p>
            </p:txBody>
          </p:sp>
          <p:sp>
            <p:nvSpPr>
              <p:cNvPr id="31790" name="Line 17"/>
              <p:cNvSpPr>
                <a:spLocks noChangeShapeType="1"/>
              </p:cNvSpPr>
              <p:nvPr/>
            </p:nvSpPr>
            <p:spPr bwMode="auto">
              <a:xfrm>
                <a:off x="576" y="1200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1" name="Text Box 18"/>
              <p:cNvSpPr txBox="1">
                <a:spLocks noChangeArrowheads="1"/>
              </p:cNvSpPr>
              <p:nvPr/>
            </p:nvSpPr>
            <p:spPr bwMode="auto">
              <a:xfrm>
                <a:off x="661" y="937"/>
                <a:ext cx="26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000" b="1">
                    <a:solidFill>
                      <a:schemeClr val="accent2"/>
                    </a:solidFill>
                    <a:latin typeface="Monotype Corsiva" charset="0"/>
                  </a:rPr>
                  <a:t>v</a:t>
                </a:r>
                <a:r>
                  <a:rPr lang="en-US" sz="2000" b="1" baseline="-25000">
                    <a:solidFill>
                      <a:schemeClr val="accent2"/>
                    </a:solidFill>
                    <a:latin typeface="Monotype Corsiva" charset="0"/>
                  </a:rPr>
                  <a:t>1f</a:t>
                </a:r>
              </a:p>
            </p:txBody>
          </p:sp>
        </p:grpSp>
        <p:sp>
          <p:nvSpPr>
            <p:cNvPr id="31787" name="Arc 19"/>
            <p:cNvSpPr>
              <a:spLocks/>
            </p:cNvSpPr>
            <p:nvPr/>
          </p:nvSpPr>
          <p:spPr bwMode="auto">
            <a:xfrm>
              <a:off x="1104" y="1776"/>
              <a:ext cx="96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8" name="Text Box 20"/>
            <p:cNvSpPr txBox="1">
              <a:spLocks noChangeArrowheads="1"/>
            </p:cNvSpPr>
            <p:nvPr/>
          </p:nvSpPr>
          <p:spPr bwMode="auto">
            <a:xfrm>
              <a:off x="1190" y="1733"/>
              <a:ext cx="20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chemeClr val="accent2"/>
                  </a:solidFill>
                  <a:latin typeface="Symbol" charset="0"/>
                </a:rPr>
                <a:t>θ</a:t>
              </a: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762000" y="3352800"/>
            <a:ext cx="1309688" cy="1066800"/>
            <a:chOff x="480" y="1973"/>
            <a:chExt cx="825" cy="672"/>
          </a:xfrm>
        </p:grpSpPr>
        <p:sp>
          <p:nvSpPr>
            <p:cNvPr id="31779" name="Line 22"/>
            <p:cNvSpPr>
              <a:spLocks noChangeShapeType="1"/>
            </p:cNvSpPr>
            <p:nvPr/>
          </p:nvSpPr>
          <p:spPr bwMode="auto">
            <a:xfrm rot="1205196">
              <a:off x="873" y="2393"/>
              <a:ext cx="432" cy="96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0" name="Oval 23"/>
            <p:cNvSpPr>
              <a:spLocks noChangeArrowheads="1"/>
            </p:cNvSpPr>
            <p:nvPr/>
          </p:nvSpPr>
          <p:spPr bwMode="auto">
            <a:xfrm rot="1205196">
              <a:off x="762" y="2209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FF3399"/>
                </a:gs>
                <a:gs pos="100000">
                  <a:srgbClr val="76184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rgbClr val="FFFF00"/>
                  </a:solidFill>
                  <a:latin typeface="Monotype Corsiva" charset="0"/>
                </a:rPr>
                <a:t>m</a:t>
              </a:r>
              <a:r>
                <a:rPr lang="en-US" sz="2000" baseline="-25000">
                  <a:solidFill>
                    <a:srgbClr val="FFFF00"/>
                  </a:solidFill>
                  <a:latin typeface="Monotype Corsiva" charset="0"/>
                </a:rPr>
                <a:t>2</a:t>
              </a:r>
              <a:endParaRPr lang="en-US">
                <a:latin typeface="Monotype Corsiva" charset="0"/>
              </a:endParaRPr>
            </a:p>
          </p:txBody>
        </p:sp>
        <p:sp>
          <p:nvSpPr>
            <p:cNvPr id="31781" name="Text Box 24"/>
            <p:cNvSpPr txBox="1">
              <a:spLocks noChangeArrowheads="1"/>
            </p:cNvSpPr>
            <p:nvPr/>
          </p:nvSpPr>
          <p:spPr bwMode="auto">
            <a:xfrm rot="1205196">
              <a:off x="879" y="2395"/>
              <a:ext cx="26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chemeClr val="accent2"/>
                  </a:solidFill>
                  <a:latin typeface="Monotype Corsiva" charset="0"/>
                </a:rPr>
                <a:t>v</a:t>
              </a:r>
              <a:r>
                <a:rPr lang="en-US" sz="2000" b="1" baseline="-25000">
                  <a:solidFill>
                    <a:schemeClr val="accent2"/>
                  </a:solidFill>
                  <a:latin typeface="Monotype Corsiva" charset="0"/>
                </a:rPr>
                <a:t>2f</a:t>
              </a:r>
              <a:endParaRPr lang="en-US">
                <a:latin typeface="Monotype Corsiva" charset="0"/>
              </a:endParaRPr>
            </a:p>
          </p:txBody>
        </p:sp>
        <p:sp>
          <p:nvSpPr>
            <p:cNvPr id="31782" name="Line 25"/>
            <p:cNvSpPr>
              <a:spLocks noChangeShapeType="1"/>
            </p:cNvSpPr>
            <p:nvPr/>
          </p:nvSpPr>
          <p:spPr bwMode="auto">
            <a:xfrm>
              <a:off x="480" y="2016"/>
              <a:ext cx="336" cy="240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3" name="Arc 26"/>
            <p:cNvSpPr>
              <a:spLocks/>
            </p:cNvSpPr>
            <p:nvPr/>
          </p:nvSpPr>
          <p:spPr bwMode="auto">
            <a:xfrm flipV="1">
              <a:off x="768" y="2016"/>
              <a:ext cx="96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4" name="Text Box 27"/>
            <p:cNvSpPr txBox="1">
              <a:spLocks noChangeArrowheads="1"/>
            </p:cNvSpPr>
            <p:nvPr/>
          </p:nvSpPr>
          <p:spPr bwMode="auto">
            <a:xfrm>
              <a:off x="902" y="1973"/>
              <a:ext cx="24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chemeClr val="accent2"/>
                  </a:solidFill>
                  <a:latin typeface="Symbol" charset="0"/>
                </a:rPr>
                <a:t>Φ</a:t>
              </a:r>
            </a:p>
          </p:txBody>
        </p:sp>
      </p:grpSp>
      <p:sp>
        <p:nvSpPr>
          <p:cNvPr id="358428" name="Text Box 28"/>
          <p:cNvSpPr txBox="1">
            <a:spLocks noChangeArrowheads="1"/>
          </p:cNvSpPr>
          <p:nvPr/>
        </p:nvSpPr>
        <p:spPr bwMode="auto">
          <a:xfrm>
            <a:off x="3505200" y="2895600"/>
            <a:ext cx="5410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Monotype Corsiva" charset="0"/>
              </a:rPr>
              <a:t>Consider a system of two particle collisions and scatters in two dimension as shown in the picture.  (This is the case at a fixed target accelerator experiment.)  The momentum conservation tells us:</a:t>
            </a:r>
          </a:p>
        </p:txBody>
      </p:sp>
      <p:graphicFrame>
        <p:nvGraphicFramePr>
          <p:cNvPr id="358429" name="Object 4"/>
          <p:cNvGraphicFramePr>
            <a:graphicFrameLocks noChangeAspect="1"/>
          </p:cNvGraphicFramePr>
          <p:nvPr/>
        </p:nvGraphicFramePr>
        <p:xfrm>
          <a:off x="3514725" y="4170363"/>
          <a:ext cx="1276350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871" name="Equation" r:id="rId7" imgW="812800" imgH="279400" progId="Equation.DSMT4">
                  <p:embed/>
                </p:oleObj>
              </mc:Choice>
              <mc:Fallback>
                <p:oleObj name="Equation" r:id="rId7" imgW="812800" imgH="279400" progId="Equation.DSMT4">
                  <p:embed/>
                  <p:pic>
                    <p:nvPicPr>
                      <p:cNvPr id="35842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4725" y="4170363"/>
                        <a:ext cx="1276350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30" name="Text Box 30"/>
          <p:cNvSpPr txBox="1">
            <a:spLocks noChangeArrowheads="1"/>
          </p:cNvSpPr>
          <p:nvPr/>
        </p:nvSpPr>
        <p:spPr bwMode="auto">
          <a:xfrm>
            <a:off x="152400" y="5618163"/>
            <a:ext cx="3276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Monotype Corsiva" charset="0"/>
              </a:rPr>
              <a:t>And for the elastic collisions, the kinetic energy is conserved:</a:t>
            </a:r>
          </a:p>
        </p:txBody>
      </p:sp>
      <p:sp>
        <p:nvSpPr>
          <p:cNvPr id="358431" name="Text Box 31"/>
          <p:cNvSpPr txBox="1">
            <a:spLocks noChangeArrowheads="1"/>
          </p:cNvSpPr>
          <p:nvPr/>
        </p:nvSpPr>
        <p:spPr bwMode="auto">
          <a:xfrm>
            <a:off x="6477000" y="5537200"/>
            <a:ext cx="1752600" cy="863600"/>
          </a:xfrm>
          <a:prstGeom prst="rect">
            <a:avLst/>
          </a:prstGeom>
          <a:solidFill>
            <a:srgbClr val="CCFF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600">
                <a:solidFill>
                  <a:srgbClr val="FF0000"/>
                </a:solidFill>
                <a:latin typeface="Arial Narrow" charset="0"/>
              </a:rPr>
              <a:t>What do you think we can learn from these relationships?</a:t>
            </a:r>
          </a:p>
        </p:txBody>
      </p:sp>
      <p:graphicFrame>
        <p:nvGraphicFramePr>
          <p:cNvPr id="358432" name="Object 5"/>
          <p:cNvGraphicFramePr>
            <a:graphicFrameLocks noChangeAspect="1"/>
          </p:cNvGraphicFramePr>
          <p:nvPr/>
        </p:nvGraphicFramePr>
        <p:xfrm>
          <a:off x="4114800" y="4648200"/>
          <a:ext cx="144780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872" name="Equation" r:id="rId9" imgW="1015920" imgH="241200" progId="Equation.3">
                  <p:embed/>
                </p:oleObj>
              </mc:Choice>
              <mc:Fallback>
                <p:oleObj name="Equation" r:id="rId9" imgW="1015920" imgH="241200" progId="Equation.3">
                  <p:embed/>
                  <p:pic>
                    <p:nvPicPr>
                      <p:cNvPr id="35843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648200"/>
                        <a:ext cx="1447800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3" name="Object 6"/>
          <p:cNvGraphicFramePr>
            <a:graphicFrameLocks noChangeAspect="1"/>
          </p:cNvGraphicFramePr>
          <p:nvPr/>
        </p:nvGraphicFramePr>
        <p:xfrm>
          <a:off x="5562600" y="4648200"/>
          <a:ext cx="2514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873" name="Equation" r:id="rId11" imgW="1638000" imgH="241200" progId="Equation.3">
                  <p:embed/>
                </p:oleObj>
              </mc:Choice>
              <mc:Fallback>
                <p:oleObj name="Equation" r:id="rId11" imgW="1638000" imgH="241200" progId="Equation.3">
                  <p:embed/>
                  <p:pic>
                    <p:nvPicPr>
                      <p:cNvPr id="35843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648200"/>
                        <a:ext cx="2514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4" name="Object 7"/>
          <p:cNvGraphicFramePr>
            <a:graphicFrameLocks noChangeAspect="1"/>
          </p:cNvGraphicFramePr>
          <p:nvPr/>
        </p:nvGraphicFramePr>
        <p:xfrm>
          <a:off x="3505200" y="5105400"/>
          <a:ext cx="6715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874" name="Equation" r:id="rId13" imgW="355320" imgH="241200" progId="Equation.3">
                  <p:embed/>
                </p:oleObj>
              </mc:Choice>
              <mc:Fallback>
                <p:oleObj name="Equation" r:id="rId13" imgW="355320" imgH="241200" progId="Equation.3">
                  <p:embed/>
                  <p:pic>
                    <p:nvPicPr>
                      <p:cNvPr id="35843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105400"/>
                        <a:ext cx="67151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5" name="Object 8"/>
          <p:cNvGraphicFramePr>
            <a:graphicFrameLocks noChangeAspect="1"/>
          </p:cNvGraphicFramePr>
          <p:nvPr/>
        </p:nvGraphicFramePr>
        <p:xfrm>
          <a:off x="4191000" y="5154613"/>
          <a:ext cx="455613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875" name="Equation" r:id="rId15" imgW="241200" imgH="177480" progId="Equation.3">
                  <p:embed/>
                </p:oleObj>
              </mc:Choice>
              <mc:Fallback>
                <p:oleObj name="Equation" r:id="rId15" imgW="241200" imgH="177480" progId="Equation.3">
                  <p:embed/>
                  <p:pic>
                    <p:nvPicPr>
                      <p:cNvPr id="35843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154613"/>
                        <a:ext cx="455613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6" name="Object 9"/>
          <p:cNvGraphicFramePr>
            <a:graphicFrameLocks noChangeAspect="1"/>
          </p:cNvGraphicFramePr>
          <p:nvPr/>
        </p:nvGraphicFramePr>
        <p:xfrm>
          <a:off x="4648200" y="5105400"/>
          <a:ext cx="1371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876" name="Equation" r:id="rId17" imgW="1015920" imgH="241200" progId="Equation.3">
                  <p:embed/>
                </p:oleObj>
              </mc:Choice>
              <mc:Fallback>
                <p:oleObj name="Equation" r:id="rId17" imgW="1015920" imgH="241200" progId="Equation.3">
                  <p:embed/>
                  <p:pic>
                    <p:nvPicPr>
                      <p:cNvPr id="35843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105400"/>
                        <a:ext cx="1371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7" name="Object 10"/>
          <p:cNvGraphicFramePr>
            <a:graphicFrameLocks noChangeAspect="1"/>
          </p:cNvGraphicFramePr>
          <p:nvPr/>
        </p:nvGraphicFramePr>
        <p:xfrm>
          <a:off x="6019800" y="5105400"/>
          <a:ext cx="23129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877" name="Equation" r:id="rId19" imgW="1587240" imgH="241200" progId="Equation.3">
                  <p:embed/>
                </p:oleObj>
              </mc:Choice>
              <mc:Fallback>
                <p:oleObj name="Equation" r:id="rId19" imgW="1587240" imgH="241200" progId="Equation.3">
                  <p:embed/>
                  <p:pic>
                    <p:nvPicPr>
                      <p:cNvPr id="358437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105400"/>
                        <a:ext cx="231298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8" name="Object 11"/>
          <p:cNvGraphicFramePr>
            <a:graphicFrameLocks noChangeAspect="1"/>
          </p:cNvGraphicFramePr>
          <p:nvPr/>
        </p:nvGraphicFramePr>
        <p:xfrm>
          <a:off x="4800600" y="4181475"/>
          <a:ext cx="6858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878" name="Equation" r:id="rId21" imgW="457200" imgH="279400" progId="Equation.DSMT4">
                  <p:embed/>
                </p:oleObj>
              </mc:Choice>
              <mc:Fallback>
                <p:oleObj name="Equation" r:id="rId21" imgW="457200" imgH="279400" progId="Equation.DSMT4">
                  <p:embed/>
                  <p:pic>
                    <p:nvPicPr>
                      <p:cNvPr id="35843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181475"/>
                        <a:ext cx="68580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9" name="Object 12"/>
          <p:cNvGraphicFramePr>
            <a:graphicFrameLocks noChangeAspect="1"/>
          </p:cNvGraphicFramePr>
          <p:nvPr/>
        </p:nvGraphicFramePr>
        <p:xfrm>
          <a:off x="3519488" y="4657725"/>
          <a:ext cx="595312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879" name="Equation" r:id="rId23" imgW="355320" imgH="228600" progId="Equation.3">
                  <p:embed/>
                </p:oleObj>
              </mc:Choice>
              <mc:Fallback>
                <p:oleObj name="Equation" r:id="rId23" imgW="355320" imgH="228600" progId="Equation.3">
                  <p:embed/>
                  <p:pic>
                    <p:nvPicPr>
                      <p:cNvPr id="35843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9488" y="4657725"/>
                        <a:ext cx="595312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40" name="Object 13"/>
          <p:cNvGraphicFramePr>
            <a:graphicFrameLocks noChangeAspect="1"/>
          </p:cNvGraphicFramePr>
          <p:nvPr/>
        </p:nvGraphicFramePr>
        <p:xfrm>
          <a:off x="4267200" y="5665788"/>
          <a:ext cx="193675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880" name="Equation" r:id="rId25" imgW="1206360" imgH="393480" progId="Equation.3">
                  <p:embed/>
                </p:oleObj>
              </mc:Choice>
              <mc:Fallback>
                <p:oleObj name="Equation" r:id="rId25" imgW="1206360" imgH="393480" progId="Equation.3">
                  <p:embed/>
                  <p:pic>
                    <p:nvPicPr>
                      <p:cNvPr id="35844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665788"/>
                        <a:ext cx="1936750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41" name="Object 14"/>
          <p:cNvGraphicFramePr>
            <a:graphicFrameLocks noChangeAspect="1"/>
          </p:cNvGraphicFramePr>
          <p:nvPr/>
        </p:nvGraphicFramePr>
        <p:xfrm>
          <a:off x="4495800" y="2054225"/>
          <a:ext cx="1878013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881" name="Equation" r:id="rId27" imgW="965160" imgH="228600" progId="Equation.DSMT4">
                  <p:embed/>
                </p:oleObj>
              </mc:Choice>
              <mc:Fallback>
                <p:oleObj name="Equation" r:id="rId27" imgW="965160" imgH="228600" progId="Equation.DSMT4">
                  <p:embed/>
                  <p:pic>
                    <p:nvPicPr>
                      <p:cNvPr id="358441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054225"/>
                        <a:ext cx="1878013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42" name="Object 15"/>
          <p:cNvGraphicFramePr>
            <a:graphicFrameLocks noChangeAspect="1"/>
          </p:cNvGraphicFramePr>
          <p:nvPr/>
        </p:nvGraphicFramePr>
        <p:xfrm>
          <a:off x="4495800" y="2501900"/>
          <a:ext cx="187801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882" name="Equation" r:id="rId29" imgW="965160" imgH="241200" progId="Equation.DSMT4">
                  <p:embed/>
                </p:oleObj>
              </mc:Choice>
              <mc:Fallback>
                <p:oleObj name="Equation" r:id="rId29" imgW="965160" imgH="241200" progId="Equation.DSMT4">
                  <p:embed/>
                  <p:pic>
                    <p:nvPicPr>
                      <p:cNvPr id="358442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501900"/>
                        <a:ext cx="1878013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43" name="Text Box 43"/>
          <p:cNvSpPr txBox="1">
            <a:spLocks noChangeArrowheads="1"/>
          </p:cNvSpPr>
          <p:nvPr/>
        </p:nvSpPr>
        <p:spPr bwMode="auto">
          <a:xfrm>
            <a:off x="3421063" y="1981200"/>
            <a:ext cx="9032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0000"/>
                </a:solidFill>
                <a:latin typeface="Arial Narrow" charset="0"/>
              </a:rPr>
              <a:t>x-comp.</a:t>
            </a:r>
          </a:p>
        </p:txBody>
      </p:sp>
      <p:sp>
        <p:nvSpPr>
          <p:cNvPr id="358444" name="Text Box 44"/>
          <p:cNvSpPr txBox="1">
            <a:spLocks noChangeArrowheads="1"/>
          </p:cNvSpPr>
          <p:nvPr/>
        </p:nvSpPr>
        <p:spPr bwMode="auto">
          <a:xfrm>
            <a:off x="3421063" y="2484438"/>
            <a:ext cx="9032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0000"/>
                </a:solidFill>
                <a:latin typeface="Arial Narrow" charset="0"/>
              </a:rPr>
              <a:t>y-comp.</a:t>
            </a:r>
          </a:p>
        </p:txBody>
      </p:sp>
      <p:graphicFrame>
        <p:nvGraphicFramePr>
          <p:cNvPr id="358445" name="Object 16"/>
          <p:cNvGraphicFramePr>
            <a:graphicFrameLocks noChangeAspect="1"/>
          </p:cNvGraphicFramePr>
          <p:nvPr/>
        </p:nvGraphicFramePr>
        <p:xfrm>
          <a:off x="6324600" y="1493838"/>
          <a:ext cx="1728788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883" name="Equation" r:id="rId31" imgW="889000" imgH="279400" progId="Equation.DSMT4">
                  <p:embed/>
                </p:oleObj>
              </mc:Choice>
              <mc:Fallback>
                <p:oleObj name="Equation" r:id="rId31" imgW="889000" imgH="279400" progId="Equation.DSMT4">
                  <p:embed/>
                  <p:pic>
                    <p:nvPicPr>
                      <p:cNvPr id="358445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493838"/>
                        <a:ext cx="1728788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46" name="Object 17"/>
          <p:cNvGraphicFramePr>
            <a:graphicFrameLocks noChangeAspect="1"/>
          </p:cNvGraphicFramePr>
          <p:nvPr/>
        </p:nvGraphicFramePr>
        <p:xfrm>
          <a:off x="6372225" y="2057400"/>
          <a:ext cx="17049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884" name="Equation" r:id="rId33" imgW="876240" imgH="241200" progId="Equation.DSMT4">
                  <p:embed/>
                </p:oleObj>
              </mc:Choice>
              <mc:Fallback>
                <p:oleObj name="Equation" r:id="rId33" imgW="876240" imgH="241200" progId="Equation.DSMT4">
                  <p:embed/>
                  <p:pic>
                    <p:nvPicPr>
                      <p:cNvPr id="358446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2057400"/>
                        <a:ext cx="170497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47" name="Object 18"/>
          <p:cNvGraphicFramePr>
            <a:graphicFrameLocks noChangeAspect="1"/>
          </p:cNvGraphicFramePr>
          <p:nvPr/>
        </p:nvGraphicFramePr>
        <p:xfrm>
          <a:off x="6372225" y="2501900"/>
          <a:ext cx="17049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885" name="Equation" r:id="rId35" imgW="876240" imgH="241200" progId="Equation.DSMT4">
                  <p:embed/>
                </p:oleObj>
              </mc:Choice>
              <mc:Fallback>
                <p:oleObj name="Equation" r:id="rId35" imgW="876240" imgH="241200" progId="Equation.DSMT4">
                  <p:embed/>
                  <p:pic>
                    <p:nvPicPr>
                      <p:cNvPr id="358447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2501900"/>
                        <a:ext cx="170497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27572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8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8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58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58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58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58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5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5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58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5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5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5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5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5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58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358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35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358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3" grpId="0"/>
      <p:bldP spid="358406" grpId="0" animBg="1"/>
      <p:bldP spid="358407" grpId="0" animBg="1"/>
      <p:bldP spid="358412" grpId="0" animBg="1"/>
      <p:bldP spid="358428" grpId="0"/>
      <p:bldP spid="358430" grpId="0"/>
      <p:bldP spid="358431" grpId="0" animBg="1"/>
      <p:bldP spid="358443" grpId="0"/>
      <p:bldP spid="3584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April 12, 2021</a:t>
            </a:r>
          </a:p>
        </p:txBody>
      </p:sp>
      <p:sp>
        <p:nvSpPr>
          <p:cNvPr id="3278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>
                <a:solidFill>
                  <a:srgbClr val="003300"/>
                </a:solidFill>
                <a:latin typeface="Arial Narrow" charset="0"/>
              </a:rPr>
              <a:t>PHYS 1443-003, Spring 2021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27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1543666-1EBD-5D43-8BAE-0288F624B8D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27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Example for Two Dimensional Collisions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9427" name="Text Box 3"/>
          <p:cNvSpPr txBox="1">
            <a:spLocks noChangeArrowheads="1"/>
          </p:cNvSpPr>
          <p:nvPr/>
        </p:nvSpPr>
        <p:spPr bwMode="auto">
          <a:xfrm>
            <a:off x="685800" y="762000"/>
            <a:ext cx="8001000" cy="133985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800000"/>
                </a:solidFill>
                <a:latin typeface="Arial Narrow" charset="0"/>
              </a:rPr>
              <a:t>Proton #1 with a speed 3.50x10</a:t>
            </a:r>
            <a:r>
              <a:rPr lang="en-US" sz="2000" baseline="30000" dirty="0">
                <a:solidFill>
                  <a:srgbClr val="800000"/>
                </a:solidFill>
                <a:latin typeface="Arial Narrow" charset="0"/>
              </a:rPr>
              <a:t>5</a:t>
            </a:r>
            <a:r>
              <a:rPr lang="en-US" sz="2000" dirty="0">
                <a:solidFill>
                  <a:srgbClr val="800000"/>
                </a:solidFill>
                <a:latin typeface="Arial Narrow" charset="0"/>
              </a:rPr>
              <a:t> m/s collides elastically with proton #2 initially at rest.  After the collision, proton #1 moves at an angle of 37</a:t>
            </a:r>
            <a:r>
              <a:rPr lang="en-US" sz="2000" baseline="30000" dirty="0">
                <a:solidFill>
                  <a:srgbClr val="800000"/>
                </a:solidFill>
                <a:latin typeface="Arial Narrow" charset="0"/>
              </a:rPr>
              <a:t>o</a:t>
            </a:r>
            <a:r>
              <a:rPr lang="en-US" sz="2000" dirty="0">
                <a:solidFill>
                  <a:srgbClr val="800000"/>
                </a:solidFill>
                <a:latin typeface="Arial Narrow" charset="0"/>
              </a:rPr>
              <a:t> to the horizontal axis and proton #2 deflects at an angle </a:t>
            </a:r>
            <a:r>
              <a:rPr lang="en-US" sz="2000">
                <a:solidFill>
                  <a:srgbClr val="800000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US" sz="2000">
                <a:solidFill>
                  <a:srgbClr val="800000"/>
                </a:solidFill>
                <a:latin typeface="Arial Narrow" charset="0"/>
              </a:rPr>
              <a:t> </a:t>
            </a:r>
            <a:r>
              <a:rPr lang="en-US" sz="2000" dirty="0">
                <a:solidFill>
                  <a:srgbClr val="800000"/>
                </a:solidFill>
                <a:latin typeface="Arial Narrow" charset="0"/>
              </a:rPr>
              <a:t>to the same axis.  Find the final speeds of the two protons and the scattering angle of proton #2, </a:t>
            </a:r>
            <a:r>
              <a:rPr lang="en-US" sz="2000" dirty="0" err="1">
                <a:solidFill>
                  <a:srgbClr val="800000"/>
                </a:solidFill>
                <a:latin typeface="Lucida Grande" charset="0"/>
                <a:cs typeface="Lucida Grande" charset="0"/>
              </a:rPr>
              <a:t>Φ</a:t>
            </a:r>
            <a:r>
              <a:rPr lang="en-US" sz="2000" dirty="0">
                <a:solidFill>
                  <a:srgbClr val="800000"/>
                </a:solidFill>
                <a:latin typeface="Arial Narrow" charset="0"/>
                <a:ea typeface="Lucida Grande" charset="0"/>
                <a:cs typeface="Lucida Grande" charset="0"/>
              </a:rPr>
              <a:t>.</a:t>
            </a:r>
          </a:p>
        </p:txBody>
      </p:sp>
      <p:sp>
        <p:nvSpPr>
          <p:cNvPr id="359428" name="Text Box 4"/>
          <p:cNvSpPr txBox="1">
            <a:spLocks noChangeArrowheads="1"/>
          </p:cNvSpPr>
          <p:nvPr/>
        </p:nvSpPr>
        <p:spPr bwMode="auto">
          <a:xfrm>
            <a:off x="3429000" y="2209800"/>
            <a:ext cx="472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Since both the particles are protons m</a:t>
            </a:r>
            <a:r>
              <a:rPr lang="en-US" sz="2000" baseline="-25000">
                <a:solidFill>
                  <a:srgbClr val="FF0000"/>
                </a:solidFill>
                <a:latin typeface="Arial Narrow" charset="0"/>
              </a:rPr>
              <a:t>1</a:t>
            </a:r>
            <a:r>
              <a:rPr lang="en-US" sz="2000">
                <a:solidFill>
                  <a:srgbClr val="FF0000"/>
                </a:solidFill>
                <a:latin typeface="Arial Narrow" charset="0"/>
              </a:rPr>
              <a:t>=m</a:t>
            </a:r>
            <a:r>
              <a:rPr lang="en-US" sz="2000" baseline="-25000">
                <a:solidFill>
                  <a:srgbClr val="FF0000"/>
                </a:solidFill>
                <a:latin typeface="Arial Narrow" charset="0"/>
              </a:rPr>
              <a:t>2</a:t>
            </a:r>
            <a:r>
              <a:rPr lang="en-US" sz="2000">
                <a:solidFill>
                  <a:srgbClr val="FF0000"/>
                </a:solidFill>
                <a:latin typeface="Arial Narrow" charset="0"/>
              </a:rPr>
              <a:t>=m</a:t>
            </a:r>
            <a:r>
              <a:rPr lang="en-US" sz="2000" baseline="-25000">
                <a:solidFill>
                  <a:srgbClr val="FF0000"/>
                </a:solidFill>
                <a:latin typeface="Arial Narrow" charset="0"/>
              </a:rPr>
              <a:t>p</a:t>
            </a:r>
            <a:r>
              <a:rPr lang="en-US" sz="2000">
                <a:solidFill>
                  <a:srgbClr val="FF0000"/>
                </a:solidFill>
                <a:latin typeface="Arial Narrow" charset="0"/>
              </a:rPr>
              <a:t>.</a:t>
            </a:r>
          </a:p>
        </p:txBody>
      </p:sp>
      <p:sp>
        <p:nvSpPr>
          <p:cNvPr id="359429" name="Text Box 5"/>
          <p:cNvSpPr txBox="1">
            <a:spLocks noChangeArrowheads="1"/>
          </p:cNvSpPr>
          <p:nvPr/>
        </p:nvSpPr>
        <p:spPr bwMode="auto">
          <a:xfrm>
            <a:off x="3429000" y="2590800"/>
            <a:ext cx="441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Using momentum conservation, one obtains</a:t>
            </a:r>
          </a:p>
        </p:txBody>
      </p:sp>
      <p:sp>
        <p:nvSpPr>
          <p:cNvPr id="359430" name="Oval 6"/>
          <p:cNvSpPr>
            <a:spLocks noChangeArrowheads="1"/>
          </p:cNvSpPr>
          <p:nvPr/>
        </p:nvSpPr>
        <p:spPr bwMode="auto">
          <a:xfrm>
            <a:off x="2133600" y="2659063"/>
            <a:ext cx="304800" cy="304800"/>
          </a:xfrm>
          <a:prstGeom prst="ellipse">
            <a:avLst/>
          </a:prstGeom>
          <a:gradFill rotWithShape="0">
            <a:gsLst>
              <a:gs pos="0">
                <a:srgbClr val="FF3399"/>
              </a:gs>
              <a:gs pos="100000">
                <a:srgbClr val="761847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00"/>
                </a:solidFill>
                <a:latin typeface="Monotype Corsiva" charset="0"/>
              </a:rPr>
              <a:t>m</a:t>
            </a:r>
            <a:r>
              <a:rPr lang="en-US" sz="2000" baseline="-25000">
                <a:solidFill>
                  <a:srgbClr val="FFFF00"/>
                </a:solidFill>
                <a:latin typeface="Monotype Corsiva" charset="0"/>
              </a:rPr>
              <a:t>2</a:t>
            </a:r>
            <a:endParaRPr lang="en-US">
              <a:latin typeface="Monotype Corsiva" charset="0"/>
            </a:endParaRPr>
          </a:p>
        </p:txBody>
      </p:sp>
      <p:sp>
        <p:nvSpPr>
          <p:cNvPr id="359431" name="Line 7"/>
          <p:cNvSpPr>
            <a:spLocks noChangeShapeType="1"/>
          </p:cNvSpPr>
          <p:nvPr/>
        </p:nvSpPr>
        <p:spPr bwMode="auto">
          <a:xfrm>
            <a:off x="914400" y="2582863"/>
            <a:ext cx="22098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09600" y="2163763"/>
            <a:ext cx="914400" cy="571500"/>
            <a:chOff x="384" y="936"/>
            <a:chExt cx="576" cy="360"/>
          </a:xfrm>
        </p:grpSpPr>
        <p:sp>
          <p:nvSpPr>
            <p:cNvPr id="359433" name="Oval 9"/>
            <p:cNvSpPr>
              <a:spLocks noChangeArrowheads="1"/>
            </p:cNvSpPr>
            <p:nvPr/>
          </p:nvSpPr>
          <p:spPr bwMode="auto">
            <a:xfrm>
              <a:off x="384" y="1104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rgbClr val="FFFF00"/>
                  </a:solidFill>
                  <a:latin typeface="Monotype Corsiva" charset="0"/>
                </a:rPr>
                <a:t>m</a:t>
              </a:r>
              <a:r>
                <a:rPr lang="en-US" sz="2000" baseline="-25000">
                  <a:solidFill>
                    <a:srgbClr val="FFFF00"/>
                  </a:solidFill>
                  <a:latin typeface="Monotype Corsiva" charset="0"/>
                </a:rPr>
                <a:t>1</a:t>
              </a:r>
              <a:endParaRPr lang="en-US" sz="2000">
                <a:solidFill>
                  <a:srgbClr val="FFFF00"/>
                </a:solidFill>
                <a:latin typeface="Monotype Corsiva" charset="0"/>
              </a:endParaRPr>
            </a:p>
          </p:txBody>
        </p:sp>
        <p:sp>
          <p:nvSpPr>
            <p:cNvPr id="32813" name="Line 10"/>
            <p:cNvSpPr>
              <a:spLocks noChangeShapeType="1"/>
            </p:cNvSpPr>
            <p:nvPr/>
          </p:nvSpPr>
          <p:spPr bwMode="auto">
            <a:xfrm>
              <a:off x="576" y="1200"/>
              <a:ext cx="38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4" name="Text Box 11"/>
            <p:cNvSpPr txBox="1">
              <a:spLocks noChangeArrowheads="1"/>
            </p:cNvSpPr>
            <p:nvPr/>
          </p:nvSpPr>
          <p:spPr bwMode="auto">
            <a:xfrm>
              <a:off x="662" y="936"/>
              <a:ext cx="25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chemeClr val="accent2"/>
                  </a:solidFill>
                  <a:latin typeface="Monotype Corsiva" charset="0"/>
                </a:rPr>
                <a:t>v</a:t>
              </a:r>
              <a:r>
                <a:rPr lang="en-US" sz="2000" b="1" baseline="-25000">
                  <a:solidFill>
                    <a:schemeClr val="accent2"/>
                  </a:solidFill>
                  <a:latin typeface="Monotype Corsiva" charset="0"/>
                </a:rPr>
                <a:t>1i</a:t>
              </a:r>
            </a:p>
          </p:txBody>
        </p:sp>
      </p:grpSp>
      <p:sp>
        <p:nvSpPr>
          <p:cNvPr id="359436" name="Line 12"/>
          <p:cNvSpPr>
            <a:spLocks noChangeShapeType="1"/>
          </p:cNvSpPr>
          <p:nvPr/>
        </p:nvSpPr>
        <p:spPr bwMode="auto">
          <a:xfrm>
            <a:off x="457200" y="3878263"/>
            <a:ext cx="26670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762000" y="3079750"/>
            <a:ext cx="1444625" cy="798513"/>
            <a:chOff x="480" y="1513"/>
            <a:chExt cx="910" cy="503"/>
          </a:xfrm>
        </p:grpSpPr>
        <p:sp>
          <p:nvSpPr>
            <p:cNvPr id="32805" name="Line 14"/>
            <p:cNvSpPr>
              <a:spLocks noChangeShapeType="1"/>
            </p:cNvSpPr>
            <p:nvPr/>
          </p:nvSpPr>
          <p:spPr bwMode="auto">
            <a:xfrm flipH="1">
              <a:off x="480" y="1824"/>
              <a:ext cx="432" cy="19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2806" name="Group 15"/>
            <p:cNvGrpSpPr>
              <a:grpSpLocks/>
            </p:cNvGrpSpPr>
            <p:nvPr/>
          </p:nvGrpSpPr>
          <p:grpSpPr bwMode="auto">
            <a:xfrm rot="-1318034">
              <a:off x="720" y="1513"/>
              <a:ext cx="576" cy="359"/>
              <a:chOff x="384" y="937"/>
              <a:chExt cx="576" cy="359"/>
            </a:xfrm>
          </p:grpSpPr>
          <p:sp>
            <p:nvSpPr>
              <p:cNvPr id="359440" name="Oval 16"/>
              <p:cNvSpPr>
                <a:spLocks noChangeArrowheads="1"/>
              </p:cNvSpPr>
              <p:nvPr/>
            </p:nvSpPr>
            <p:spPr bwMode="auto">
              <a:xfrm>
                <a:off x="381" y="1097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000">
                    <a:solidFill>
                      <a:srgbClr val="FFFF00"/>
                    </a:solidFill>
                    <a:latin typeface="Monotype Corsiva" charset="0"/>
                  </a:rPr>
                  <a:t>m</a:t>
                </a:r>
                <a:r>
                  <a:rPr lang="en-US" sz="2000" baseline="-25000">
                    <a:solidFill>
                      <a:srgbClr val="FFFF00"/>
                    </a:solidFill>
                    <a:latin typeface="Monotype Corsiva" charset="0"/>
                  </a:rPr>
                  <a:t>1</a:t>
                </a:r>
                <a:endParaRPr lang="en-US" sz="2000">
                  <a:solidFill>
                    <a:srgbClr val="FFFF00"/>
                  </a:solidFill>
                  <a:latin typeface="Monotype Corsiva" charset="0"/>
                </a:endParaRPr>
              </a:p>
            </p:txBody>
          </p:sp>
          <p:sp>
            <p:nvSpPr>
              <p:cNvPr id="32810" name="Line 17"/>
              <p:cNvSpPr>
                <a:spLocks noChangeShapeType="1"/>
              </p:cNvSpPr>
              <p:nvPr/>
            </p:nvSpPr>
            <p:spPr bwMode="auto">
              <a:xfrm>
                <a:off x="576" y="1200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1" name="Text Box 18"/>
              <p:cNvSpPr txBox="1">
                <a:spLocks noChangeArrowheads="1"/>
              </p:cNvSpPr>
              <p:nvPr/>
            </p:nvSpPr>
            <p:spPr bwMode="auto">
              <a:xfrm>
                <a:off x="661" y="937"/>
                <a:ext cx="26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000" b="1">
                    <a:solidFill>
                      <a:schemeClr val="accent2"/>
                    </a:solidFill>
                    <a:latin typeface="Monotype Corsiva" charset="0"/>
                  </a:rPr>
                  <a:t>v</a:t>
                </a:r>
                <a:r>
                  <a:rPr lang="en-US" sz="2000" b="1" baseline="-25000">
                    <a:solidFill>
                      <a:schemeClr val="accent2"/>
                    </a:solidFill>
                    <a:latin typeface="Monotype Corsiva" charset="0"/>
                  </a:rPr>
                  <a:t>1f</a:t>
                </a:r>
              </a:p>
            </p:txBody>
          </p:sp>
        </p:grpSp>
        <p:sp>
          <p:nvSpPr>
            <p:cNvPr id="32807" name="Arc 19"/>
            <p:cNvSpPr>
              <a:spLocks/>
            </p:cNvSpPr>
            <p:nvPr/>
          </p:nvSpPr>
          <p:spPr bwMode="auto">
            <a:xfrm>
              <a:off x="1104" y="1776"/>
              <a:ext cx="96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8" name="Text Box 20"/>
            <p:cNvSpPr txBox="1">
              <a:spLocks noChangeArrowheads="1"/>
            </p:cNvSpPr>
            <p:nvPr/>
          </p:nvSpPr>
          <p:spPr bwMode="auto">
            <a:xfrm>
              <a:off x="1190" y="1733"/>
              <a:ext cx="20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chemeClr val="accent2"/>
                  </a:solidFill>
                  <a:latin typeface="Symbol" charset="0"/>
                </a:rPr>
                <a:t>θ</a:t>
              </a: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762000" y="3810000"/>
            <a:ext cx="1309688" cy="1066800"/>
            <a:chOff x="480" y="1973"/>
            <a:chExt cx="825" cy="672"/>
          </a:xfrm>
        </p:grpSpPr>
        <p:sp>
          <p:nvSpPr>
            <p:cNvPr id="32799" name="Line 22"/>
            <p:cNvSpPr>
              <a:spLocks noChangeShapeType="1"/>
            </p:cNvSpPr>
            <p:nvPr/>
          </p:nvSpPr>
          <p:spPr bwMode="auto">
            <a:xfrm rot="1205196">
              <a:off x="873" y="2393"/>
              <a:ext cx="432" cy="96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0" name="Oval 23"/>
            <p:cNvSpPr>
              <a:spLocks noChangeArrowheads="1"/>
            </p:cNvSpPr>
            <p:nvPr/>
          </p:nvSpPr>
          <p:spPr bwMode="auto">
            <a:xfrm rot="1205196">
              <a:off x="762" y="2209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FF3399"/>
                </a:gs>
                <a:gs pos="100000">
                  <a:srgbClr val="76184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rgbClr val="FFFF00"/>
                  </a:solidFill>
                  <a:latin typeface="Monotype Corsiva" charset="0"/>
                </a:rPr>
                <a:t>m</a:t>
              </a:r>
              <a:r>
                <a:rPr lang="en-US" sz="2000" baseline="-25000">
                  <a:solidFill>
                    <a:srgbClr val="FFFF00"/>
                  </a:solidFill>
                  <a:latin typeface="Monotype Corsiva" charset="0"/>
                </a:rPr>
                <a:t>2</a:t>
              </a:r>
              <a:endParaRPr lang="en-US">
                <a:latin typeface="Monotype Corsiva" charset="0"/>
              </a:endParaRPr>
            </a:p>
          </p:txBody>
        </p:sp>
        <p:sp>
          <p:nvSpPr>
            <p:cNvPr id="32801" name="Text Box 24"/>
            <p:cNvSpPr txBox="1">
              <a:spLocks noChangeArrowheads="1"/>
            </p:cNvSpPr>
            <p:nvPr/>
          </p:nvSpPr>
          <p:spPr bwMode="auto">
            <a:xfrm rot="1205196">
              <a:off x="879" y="2395"/>
              <a:ext cx="26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chemeClr val="accent2"/>
                  </a:solidFill>
                  <a:latin typeface="Monotype Corsiva" charset="0"/>
                </a:rPr>
                <a:t>v</a:t>
              </a:r>
              <a:r>
                <a:rPr lang="en-US" sz="2000" b="1" baseline="-25000">
                  <a:solidFill>
                    <a:schemeClr val="accent2"/>
                  </a:solidFill>
                  <a:latin typeface="Monotype Corsiva" charset="0"/>
                </a:rPr>
                <a:t>2f</a:t>
              </a:r>
              <a:endParaRPr lang="en-US">
                <a:latin typeface="Monotype Corsiva" charset="0"/>
              </a:endParaRPr>
            </a:p>
          </p:txBody>
        </p:sp>
        <p:sp>
          <p:nvSpPr>
            <p:cNvPr id="32802" name="Line 25"/>
            <p:cNvSpPr>
              <a:spLocks noChangeShapeType="1"/>
            </p:cNvSpPr>
            <p:nvPr/>
          </p:nvSpPr>
          <p:spPr bwMode="auto">
            <a:xfrm>
              <a:off x="480" y="2016"/>
              <a:ext cx="336" cy="240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3" name="Arc 26"/>
            <p:cNvSpPr>
              <a:spLocks/>
            </p:cNvSpPr>
            <p:nvPr/>
          </p:nvSpPr>
          <p:spPr bwMode="auto">
            <a:xfrm flipV="1">
              <a:off x="768" y="2016"/>
              <a:ext cx="96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4" name="Text Box 27"/>
            <p:cNvSpPr txBox="1">
              <a:spLocks noChangeArrowheads="1"/>
            </p:cNvSpPr>
            <p:nvPr/>
          </p:nvSpPr>
          <p:spPr bwMode="auto">
            <a:xfrm>
              <a:off x="902" y="1973"/>
              <a:ext cx="24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chemeClr val="accent2"/>
                  </a:solidFill>
                  <a:latin typeface="Symbol" charset="0"/>
                </a:rPr>
                <a:t>Φ</a:t>
              </a:r>
            </a:p>
          </p:txBody>
        </p:sp>
      </p:grpSp>
      <p:graphicFrame>
        <p:nvGraphicFramePr>
          <p:cNvPr id="359452" name="Object 2"/>
          <p:cNvGraphicFramePr>
            <a:graphicFrameLocks noChangeAspect="1"/>
          </p:cNvGraphicFramePr>
          <p:nvPr/>
        </p:nvGraphicFramePr>
        <p:xfrm>
          <a:off x="4402138" y="3027363"/>
          <a:ext cx="627062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81" name="Equation" r:id="rId3" imgW="355320" imgH="241200" progId="Equation.3">
                  <p:embed/>
                </p:oleObj>
              </mc:Choice>
              <mc:Fallback>
                <p:oleObj name="Equation" r:id="rId3" imgW="355320" imgH="241200" progId="Equation.3">
                  <p:embed/>
                  <p:pic>
                    <p:nvPicPr>
                      <p:cNvPr id="35945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2138" y="3027363"/>
                        <a:ext cx="627062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9453" name="Text Box 29"/>
          <p:cNvSpPr txBox="1">
            <a:spLocks noChangeArrowheads="1"/>
          </p:cNvSpPr>
          <p:nvPr/>
        </p:nvSpPr>
        <p:spPr bwMode="auto">
          <a:xfrm>
            <a:off x="3276600" y="3886200"/>
            <a:ext cx="5867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Canceling m</a:t>
            </a:r>
            <a:r>
              <a:rPr lang="en-US" sz="2000" baseline="-25000">
                <a:solidFill>
                  <a:srgbClr val="FF0000"/>
                </a:solidFill>
                <a:latin typeface="Arial Narrow" charset="0"/>
              </a:rPr>
              <a:t>p</a:t>
            </a:r>
            <a:r>
              <a:rPr lang="en-US" sz="2000">
                <a:solidFill>
                  <a:srgbClr val="FF0000"/>
                </a:solidFill>
                <a:latin typeface="Arial Narrow" charset="0"/>
              </a:rPr>
              <a:t> and putting in all known quantities, one obtains</a:t>
            </a:r>
          </a:p>
        </p:txBody>
      </p:sp>
      <p:graphicFrame>
        <p:nvGraphicFramePr>
          <p:cNvPr id="359454" name="Object 3"/>
          <p:cNvGraphicFramePr>
            <a:graphicFrameLocks noChangeAspect="1"/>
          </p:cNvGraphicFramePr>
          <p:nvPr/>
        </p:nvGraphicFramePr>
        <p:xfrm>
          <a:off x="4876800" y="5257800"/>
          <a:ext cx="2514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82" name="Equation" r:id="rId5" imgW="1231560" imgH="253800" progId="Equation.3">
                  <p:embed/>
                </p:oleObj>
              </mc:Choice>
              <mc:Fallback>
                <p:oleObj name="Equation" r:id="rId5" imgW="1231560" imgH="253800" progId="Equation.3">
                  <p:embed/>
                  <p:pic>
                    <p:nvPicPr>
                      <p:cNvPr id="35945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257800"/>
                        <a:ext cx="25146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9455" name="Text Box 31"/>
          <p:cNvSpPr txBox="1">
            <a:spLocks noChangeArrowheads="1"/>
          </p:cNvSpPr>
          <p:nvPr/>
        </p:nvSpPr>
        <p:spPr bwMode="auto">
          <a:xfrm>
            <a:off x="228600" y="4876800"/>
            <a:ext cx="2133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From kinetic energy conservation:</a:t>
            </a:r>
          </a:p>
        </p:txBody>
      </p:sp>
      <p:graphicFrame>
        <p:nvGraphicFramePr>
          <p:cNvPr id="359456" name="Object 4"/>
          <p:cNvGraphicFramePr>
            <a:graphicFrameLocks noChangeAspect="1"/>
          </p:cNvGraphicFramePr>
          <p:nvPr/>
        </p:nvGraphicFramePr>
        <p:xfrm>
          <a:off x="125413" y="5638800"/>
          <a:ext cx="27606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83" name="Equation" r:id="rId7" imgW="1841500" imgH="292100" progId="Equation.DSMT4">
                  <p:embed/>
                </p:oleObj>
              </mc:Choice>
              <mc:Fallback>
                <p:oleObj name="Equation" r:id="rId7" imgW="1841500" imgH="292100" progId="Equation.DSMT4">
                  <p:embed/>
                  <p:pic>
                    <p:nvPicPr>
                      <p:cNvPr id="3594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3" y="5638800"/>
                        <a:ext cx="2760662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9457" name="Text Box 33"/>
          <p:cNvSpPr txBox="1">
            <a:spLocks noChangeArrowheads="1"/>
          </p:cNvSpPr>
          <p:nvPr/>
        </p:nvSpPr>
        <p:spPr bwMode="auto">
          <a:xfrm>
            <a:off x="2971800" y="5402263"/>
            <a:ext cx="1828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Solving </a:t>
            </a:r>
            <a:r>
              <a:rPr lang="en-US" sz="2000" dirty="0" err="1">
                <a:solidFill>
                  <a:srgbClr val="FF0000"/>
                </a:solidFill>
                <a:latin typeface="Arial Narrow" charset="0"/>
              </a:rPr>
              <a:t>Eqs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. 1-3, one gets</a:t>
            </a:r>
          </a:p>
        </p:txBody>
      </p:sp>
      <p:graphicFrame>
        <p:nvGraphicFramePr>
          <p:cNvPr id="359458" name="Object 5"/>
          <p:cNvGraphicFramePr>
            <a:graphicFrameLocks noChangeAspect="1"/>
          </p:cNvGraphicFramePr>
          <p:nvPr/>
        </p:nvGraphicFramePr>
        <p:xfrm>
          <a:off x="3505200" y="4297363"/>
          <a:ext cx="449580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84" name="Equation" r:id="rId9" imgW="2349360" imgH="253800" progId="Equation.3">
                  <p:embed/>
                </p:oleObj>
              </mc:Choice>
              <mc:Fallback>
                <p:oleObj name="Equation" r:id="rId9" imgW="2349360" imgH="253800" progId="Equation.3">
                  <p:embed/>
                  <p:pic>
                    <p:nvPicPr>
                      <p:cNvPr id="35945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297363"/>
                        <a:ext cx="4495800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9459" name="Text Box 35"/>
          <p:cNvSpPr txBox="1">
            <a:spLocks noChangeArrowheads="1"/>
          </p:cNvSpPr>
          <p:nvPr/>
        </p:nvSpPr>
        <p:spPr bwMode="auto">
          <a:xfrm>
            <a:off x="7620000" y="5410200"/>
            <a:ext cx="1295400" cy="730250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Do this at home</a:t>
            </a:r>
            <a:r>
              <a:rPr lang="en-US" sz="2000">
                <a:solidFill>
                  <a:srgbClr val="FF0000"/>
                </a:solidFill>
                <a:latin typeface="Arial Narrow" charset="0"/>
                <a:sym typeface="Wingdings" charset="0"/>
              </a:rPr>
              <a:t></a:t>
            </a:r>
            <a:endParaRPr lang="en-US" sz="2000">
              <a:solidFill>
                <a:srgbClr val="FF0000"/>
              </a:solidFill>
              <a:latin typeface="Arial Narrow" charset="0"/>
            </a:endParaRPr>
          </a:p>
        </p:txBody>
      </p:sp>
      <p:graphicFrame>
        <p:nvGraphicFramePr>
          <p:cNvPr id="359460" name="Object 6"/>
          <p:cNvGraphicFramePr>
            <a:graphicFrameLocks noChangeAspect="1"/>
          </p:cNvGraphicFramePr>
          <p:nvPr/>
        </p:nvGraphicFramePr>
        <p:xfrm>
          <a:off x="5029200" y="3027363"/>
          <a:ext cx="2954338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85" name="Equation" r:id="rId11" imgW="1676160" imgH="241200" progId="Equation.3">
                  <p:embed/>
                </p:oleObj>
              </mc:Choice>
              <mc:Fallback>
                <p:oleObj name="Equation" r:id="rId11" imgW="1676160" imgH="241200" progId="Equation.3">
                  <p:embed/>
                  <p:pic>
                    <p:nvPicPr>
                      <p:cNvPr id="35946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027363"/>
                        <a:ext cx="2954338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61" name="Object 7"/>
          <p:cNvGraphicFramePr>
            <a:graphicFrameLocks noChangeAspect="1"/>
          </p:cNvGraphicFramePr>
          <p:nvPr/>
        </p:nvGraphicFramePr>
        <p:xfrm>
          <a:off x="4422775" y="3532188"/>
          <a:ext cx="2663825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86" name="Equation" r:id="rId13" imgW="1511280" imgH="241200" progId="Equation.3">
                  <p:embed/>
                </p:oleObj>
              </mc:Choice>
              <mc:Fallback>
                <p:oleObj name="Equation" r:id="rId13" imgW="1511280" imgH="241200" progId="Equation.3">
                  <p:embed/>
                  <p:pic>
                    <p:nvPicPr>
                      <p:cNvPr id="35946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2775" y="3532188"/>
                        <a:ext cx="2663825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62" name="Object 8"/>
          <p:cNvGraphicFramePr>
            <a:graphicFrameLocks noChangeAspect="1"/>
          </p:cNvGraphicFramePr>
          <p:nvPr/>
        </p:nvGraphicFramePr>
        <p:xfrm>
          <a:off x="7086600" y="3581400"/>
          <a:ext cx="42545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87" name="Equation" r:id="rId15" imgW="241200" imgH="177480" progId="Equation.3">
                  <p:embed/>
                </p:oleObj>
              </mc:Choice>
              <mc:Fallback>
                <p:oleObj name="Equation" r:id="rId15" imgW="241200" imgH="177480" progId="Equation.3">
                  <p:embed/>
                  <p:pic>
                    <p:nvPicPr>
                      <p:cNvPr id="35946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3581400"/>
                        <a:ext cx="425450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9463" name="Text Box 39"/>
          <p:cNvSpPr txBox="1">
            <a:spLocks noChangeArrowheads="1"/>
          </p:cNvSpPr>
          <p:nvPr/>
        </p:nvSpPr>
        <p:spPr bwMode="auto">
          <a:xfrm>
            <a:off x="3421063" y="3035300"/>
            <a:ext cx="9032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0000"/>
                </a:solidFill>
                <a:latin typeface="Arial Narrow" charset="0"/>
              </a:rPr>
              <a:t>x-comp.</a:t>
            </a:r>
          </a:p>
        </p:txBody>
      </p:sp>
      <p:sp>
        <p:nvSpPr>
          <p:cNvPr id="359464" name="Text Box 40"/>
          <p:cNvSpPr txBox="1">
            <a:spLocks noChangeArrowheads="1"/>
          </p:cNvSpPr>
          <p:nvPr/>
        </p:nvSpPr>
        <p:spPr bwMode="auto">
          <a:xfrm>
            <a:off x="3421063" y="3538538"/>
            <a:ext cx="9032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0000"/>
                </a:solidFill>
                <a:latin typeface="Arial Narrow" charset="0"/>
              </a:rPr>
              <a:t>y-comp.</a:t>
            </a:r>
          </a:p>
        </p:txBody>
      </p:sp>
      <p:graphicFrame>
        <p:nvGraphicFramePr>
          <p:cNvPr id="359465" name="Object 9"/>
          <p:cNvGraphicFramePr>
            <a:graphicFrameLocks noChangeAspect="1"/>
          </p:cNvGraphicFramePr>
          <p:nvPr/>
        </p:nvGraphicFramePr>
        <p:xfrm>
          <a:off x="3505200" y="4805363"/>
          <a:ext cx="33528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88" name="Equation" r:id="rId17" imgW="1625400" imgH="253800" progId="Equation.3">
                  <p:embed/>
                </p:oleObj>
              </mc:Choice>
              <mc:Fallback>
                <p:oleObj name="Equation" r:id="rId17" imgW="1625400" imgH="253800" progId="Equation.3">
                  <p:embed/>
                  <p:pic>
                    <p:nvPicPr>
                      <p:cNvPr id="35946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805363"/>
                        <a:ext cx="3352800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66" name="Object 10"/>
          <p:cNvGraphicFramePr>
            <a:graphicFrameLocks noChangeAspect="1"/>
          </p:cNvGraphicFramePr>
          <p:nvPr/>
        </p:nvGraphicFramePr>
        <p:xfrm>
          <a:off x="4876800" y="5626100"/>
          <a:ext cx="2590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89" name="Equation" r:id="rId19" imgW="1244520" imgH="253800" progId="Equation.3">
                  <p:embed/>
                </p:oleObj>
              </mc:Choice>
              <mc:Fallback>
                <p:oleObj name="Equation" r:id="rId19" imgW="1244520" imgH="253800" progId="Equation.3">
                  <p:embed/>
                  <p:pic>
                    <p:nvPicPr>
                      <p:cNvPr id="35946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626100"/>
                        <a:ext cx="2590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67" name="Object 11"/>
          <p:cNvGraphicFramePr>
            <a:graphicFrameLocks noChangeAspect="1"/>
          </p:cNvGraphicFramePr>
          <p:nvPr/>
        </p:nvGraphicFramePr>
        <p:xfrm>
          <a:off x="5715000" y="6172200"/>
          <a:ext cx="1447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90" name="Equation" r:id="rId21" imgW="583920" imgH="228600" progId="Equation.DSMT4">
                  <p:embed/>
                </p:oleObj>
              </mc:Choice>
              <mc:Fallback>
                <p:oleObj name="Equation" r:id="rId21" imgW="583920" imgH="228600" progId="Equation.DSMT4">
                  <p:embed/>
                  <p:pic>
                    <p:nvPicPr>
                      <p:cNvPr id="35946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6172200"/>
                        <a:ext cx="14478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71285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9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9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9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9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9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9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9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9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5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59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5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5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5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5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59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5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5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59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59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5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59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5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5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5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27" grpId="0" animBg="1"/>
      <p:bldP spid="359428" grpId="0"/>
      <p:bldP spid="359429" grpId="0"/>
      <p:bldP spid="359430" grpId="0" animBg="1"/>
      <p:bldP spid="359431" grpId="0" animBg="1"/>
      <p:bldP spid="359436" grpId="0" animBg="1"/>
      <p:bldP spid="359453" grpId="0"/>
      <p:bldP spid="359455" grpId="0"/>
      <p:bldP spid="359457" grpId="0"/>
      <p:bldP spid="359459" grpId="0" animBg="1"/>
      <p:bldP spid="359463" grpId="0"/>
      <p:bldP spid="3594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April 12, 2021</a:t>
            </a:r>
          </a:p>
        </p:txBody>
      </p:sp>
      <p:sp>
        <p:nvSpPr>
          <p:cNvPr id="337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>
                <a:solidFill>
                  <a:srgbClr val="003300"/>
                </a:solidFill>
                <a:latin typeface="Arial Narrow" charset="0"/>
              </a:rPr>
              <a:t>PHYS 1443-003, Spring 2021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38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855A844-3A6B-FB47-9615-FE90AEC0737A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38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2238"/>
            <a:ext cx="7772400" cy="533400"/>
          </a:xfrm>
        </p:spPr>
        <p:txBody>
          <a:bodyPr/>
          <a:lstStyle/>
          <a:p>
            <a:r>
              <a:rPr lang="en-US" sz="4000" b="1" dirty="0">
                <a:latin typeface="Arial Narrow" charset="0"/>
                <a:ea typeface="ＭＳ Ｐゴシック" charset="0"/>
                <a:cs typeface="ＭＳ Ｐゴシック" charset="0"/>
              </a:rPr>
              <a:t>Center of Mass</a:t>
            </a:r>
          </a:p>
        </p:txBody>
      </p:sp>
      <p:sp>
        <p:nvSpPr>
          <p:cNvPr id="360451" name="Text Box 3"/>
          <p:cNvSpPr txBox="1">
            <a:spLocks noChangeArrowheads="1"/>
          </p:cNvSpPr>
          <p:nvPr/>
        </p:nvSpPr>
        <p:spPr bwMode="auto">
          <a:xfrm>
            <a:off x="533400" y="609600"/>
            <a:ext cx="80772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600" dirty="0">
                <a:solidFill>
                  <a:schemeClr val="accent2"/>
                </a:solidFill>
                <a:latin typeface="Monotype Corsiva" charset="0"/>
              </a:rPr>
              <a:t>We’ve been solving physical problems treating objects as </a:t>
            </a:r>
            <a:r>
              <a:rPr lang="en-US" sz="2600" dirty="0" err="1">
                <a:solidFill>
                  <a:schemeClr val="accent2"/>
                </a:solidFill>
                <a:latin typeface="Monotype Corsiva" charset="0"/>
              </a:rPr>
              <a:t>sizeless</a:t>
            </a:r>
            <a:r>
              <a:rPr lang="en-US" sz="2600" dirty="0">
                <a:solidFill>
                  <a:schemeClr val="accent2"/>
                </a:solidFill>
                <a:latin typeface="Monotype Corsiva" charset="0"/>
              </a:rPr>
              <a:t> points with masses but in reality, objects have shapes with masses distributed throughout the body.    </a:t>
            </a:r>
          </a:p>
        </p:txBody>
      </p:sp>
      <p:sp>
        <p:nvSpPr>
          <p:cNvPr id="360452" name="Text Box 4"/>
          <p:cNvSpPr txBox="1">
            <a:spLocks noChangeArrowheads="1"/>
          </p:cNvSpPr>
          <p:nvPr/>
        </p:nvSpPr>
        <p:spPr bwMode="auto">
          <a:xfrm>
            <a:off x="685800" y="1938338"/>
            <a:ext cx="7391400" cy="73025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The center of mass of a system is the average position of the system’s mass and represents the motion of the system as if all the mass is on this point. </a:t>
            </a:r>
          </a:p>
        </p:txBody>
      </p:sp>
      <p:sp>
        <p:nvSpPr>
          <p:cNvPr id="360453" name="Text Box 5"/>
          <p:cNvSpPr txBox="1">
            <a:spLocks noChangeArrowheads="1"/>
          </p:cNvSpPr>
          <p:nvPr/>
        </p:nvSpPr>
        <p:spPr bwMode="auto">
          <a:xfrm>
            <a:off x="3124200" y="4419600"/>
            <a:ext cx="594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Consider a massless rod with two balls attached at either end.</a:t>
            </a:r>
          </a:p>
        </p:txBody>
      </p:sp>
      <p:graphicFrame>
        <p:nvGraphicFramePr>
          <p:cNvPr id="360454" name="Object 2"/>
          <p:cNvGraphicFramePr>
            <a:graphicFrameLocks noChangeAspect="1"/>
          </p:cNvGraphicFramePr>
          <p:nvPr/>
        </p:nvGraphicFramePr>
        <p:xfrm>
          <a:off x="3962400" y="5627688"/>
          <a:ext cx="725488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469" name="Equation" r:id="rId3" imgW="406080" imgH="228600" progId="Equation.DSMT4">
                  <p:embed/>
                </p:oleObj>
              </mc:Choice>
              <mc:Fallback>
                <p:oleObj name="Equation" r:id="rId3" imgW="406080" imgH="228600" progId="Equation.DSMT4">
                  <p:embed/>
                  <p:pic>
                    <p:nvPicPr>
                      <p:cNvPr id="36045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627688"/>
                        <a:ext cx="725488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FF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0455" name="Text Box 7"/>
          <p:cNvSpPr txBox="1">
            <a:spLocks noChangeArrowheads="1"/>
          </p:cNvSpPr>
          <p:nvPr/>
        </p:nvSpPr>
        <p:spPr bwMode="auto">
          <a:xfrm>
            <a:off x="3810000" y="2743200"/>
            <a:ext cx="46482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Monotype Corsiva" charset="0"/>
              </a:rPr>
              <a:t>The total external force exerted on the system of total mass </a:t>
            </a:r>
            <a:r>
              <a:rPr lang="en-US" sz="2000" b="1" dirty="0">
                <a:solidFill>
                  <a:schemeClr val="accent2"/>
                </a:solidFill>
                <a:latin typeface="Monotype Corsiva" charset="0"/>
              </a:rPr>
              <a:t>M </a:t>
            </a:r>
            <a:r>
              <a:rPr lang="en-US" sz="2000" dirty="0">
                <a:solidFill>
                  <a:srgbClr val="FF0000"/>
                </a:solidFill>
                <a:latin typeface="Monotype Corsiva" charset="0"/>
              </a:rPr>
              <a:t>causes the center of mass to move at an acceleration given by                         as if all the mass of the system is concentrated on the center of mass.</a:t>
            </a:r>
          </a:p>
        </p:txBody>
      </p:sp>
      <p:graphicFrame>
        <p:nvGraphicFramePr>
          <p:cNvPr id="36045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521544"/>
              </p:ext>
            </p:extLst>
          </p:nvPr>
        </p:nvGraphicFramePr>
        <p:xfrm>
          <a:off x="6203950" y="3336925"/>
          <a:ext cx="132873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470" name="Equation" r:id="rId5" imgW="838200" imgH="292100" progId="Equation.DSMT4">
                  <p:embed/>
                </p:oleObj>
              </mc:Choice>
              <mc:Fallback>
                <p:oleObj name="Equation" r:id="rId5" imgW="838200" imgH="292100" progId="Equation.DSMT4">
                  <p:embed/>
                  <p:pic>
                    <p:nvPicPr>
                      <p:cNvPr id="36045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3950" y="3336925"/>
                        <a:ext cx="1328738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33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0457" name="Text Box 9"/>
          <p:cNvSpPr txBox="1">
            <a:spLocks noChangeArrowheads="1"/>
          </p:cNvSpPr>
          <p:nvPr/>
        </p:nvSpPr>
        <p:spPr bwMode="auto">
          <a:xfrm>
            <a:off x="685800" y="2819400"/>
            <a:ext cx="3048000" cy="146050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sz="2200">
                <a:solidFill>
                  <a:srgbClr val="FF0000"/>
                </a:solidFill>
                <a:latin typeface="Arial Narrow" charset="0"/>
              </a:rPr>
              <a:t>What does above statement tell you concerning the forces being exerted on the system?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81000" y="4343400"/>
            <a:ext cx="2667000" cy="914400"/>
            <a:chOff x="240" y="2736"/>
            <a:chExt cx="1680" cy="576"/>
          </a:xfrm>
        </p:grpSpPr>
        <p:sp>
          <p:nvSpPr>
            <p:cNvPr id="33813" name="Line 11"/>
            <p:cNvSpPr>
              <a:spLocks noChangeShapeType="1"/>
            </p:cNvSpPr>
            <p:nvPr/>
          </p:nvSpPr>
          <p:spPr bwMode="auto">
            <a:xfrm>
              <a:off x="240" y="3024"/>
              <a:ext cx="168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814" name="Group 12"/>
            <p:cNvGrpSpPr>
              <a:grpSpLocks/>
            </p:cNvGrpSpPr>
            <p:nvPr/>
          </p:nvGrpSpPr>
          <p:grpSpPr bwMode="auto">
            <a:xfrm>
              <a:off x="576" y="2880"/>
              <a:ext cx="1200" cy="288"/>
              <a:chOff x="336" y="2064"/>
              <a:chExt cx="1200" cy="288"/>
            </a:xfrm>
          </p:grpSpPr>
          <p:sp>
            <p:nvSpPr>
              <p:cNvPr id="360461" name="Oval 13"/>
              <p:cNvSpPr>
                <a:spLocks noChangeArrowheads="1"/>
              </p:cNvSpPr>
              <p:nvPr/>
            </p:nvSpPr>
            <p:spPr bwMode="auto">
              <a:xfrm>
                <a:off x="336" y="2112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000">
                    <a:solidFill>
                      <a:srgbClr val="FFFF00"/>
                    </a:solidFill>
                    <a:latin typeface="Monotype Corsiva" charset="0"/>
                  </a:rPr>
                  <a:t>m</a:t>
                </a:r>
                <a:r>
                  <a:rPr lang="en-US" sz="2000" baseline="-25000">
                    <a:solidFill>
                      <a:srgbClr val="FFFF00"/>
                    </a:solidFill>
                    <a:latin typeface="Monotype Corsiva" charset="0"/>
                  </a:rPr>
                  <a:t>1</a:t>
                </a:r>
              </a:p>
            </p:txBody>
          </p:sp>
          <p:sp>
            <p:nvSpPr>
              <p:cNvPr id="33819" name="Oval 14"/>
              <p:cNvSpPr>
                <a:spLocks noChangeArrowheads="1"/>
              </p:cNvSpPr>
              <p:nvPr/>
            </p:nvSpPr>
            <p:spPr bwMode="auto">
              <a:xfrm>
                <a:off x="1248" y="2064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rgbClr val="FFFF00"/>
                    </a:solidFill>
                    <a:latin typeface="Monotype Corsiva" charset="0"/>
                  </a:rPr>
                  <a:t>m</a:t>
                </a:r>
                <a:r>
                  <a:rPr lang="en-US" baseline="-25000">
                    <a:solidFill>
                      <a:srgbClr val="FFFF00"/>
                    </a:solidFill>
                    <a:latin typeface="Monotype Corsiva" charset="0"/>
                  </a:rPr>
                  <a:t>2</a:t>
                </a:r>
              </a:p>
            </p:txBody>
          </p:sp>
          <p:cxnSp>
            <p:nvCxnSpPr>
              <p:cNvPr id="33820" name="AutoShape 15"/>
              <p:cNvCxnSpPr>
                <a:cxnSpLocks noChangeShapeType="1"/>
                <a:stCxn id="360461" idx="6"/>
                <a:endCxn id="33819" idx="2"/>
              </p:cNvCxnSpPr>
              <p:nvPr/>
            </p:nvCxnSpPr>
            <p:spPr bwMode="auto">
              <a:xfrm>
                <a:off x="528" y="2208"/>
                <a:ext cx="720" cy="0"/>
              </a:xfrm>
              <a:prstGeom prst="straightConnector1">
                <a:avLst/>
              </a:prstGeom>
              <a:noFill/>
              <a:ln w="19050">
                <a:solidFill>
                  <a:srgbClr val="FF3399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3815" name="Line 16"/>
            <p:cNvSpPr>
              <a:spLocks noChangeShapeType="1"/>
            </p:cNvSpPr>
            <p:nvPr/>
          </p:nvSpPr>
          <p:spPr bwMode="auto">
            <a:xfrm>
              <a:off x="240" y="2736"/>
              <a:ext cx="0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6" name="Text Box 17"/>
            <p:cNvSpPr txBox="1">
              <a:spLocks noChangeArrowheads="1"/>
            </p:cNvSpPr>
            <p:nvPr/>
          </p:nvSpPr>
          <p:spPr bwMode="auto">
            <a:xfrm>
              <a:off x="528" y="3062"/>
              <a:ext cx="22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chemeClr val="accent2"/>
                  </a:solidFill>
                  <a:latin typeface="Monotype Corsiva" charset="0"/>
                </a:rPr>
                <a:t>x</a:t>
              </a:r>
              <a:r>
                <a:rPr lang="en-US" sz="2000" baseline="-25000">
                  <a:solidFill>
                    <a:schemeClr val="accent2"/>
                  </a:solidFill>
                  <a:latin typeface="Monotype Corsiva" charset="0"/>
                </a:rPr>
                <a:t>1</a:t>
              </a:r>
            </a:p>
          </p:txBody>
        </p:sp>
        <p:sp>
          <p:nvSpPr>
            <p:cNvPr id="33817" name="Text Box 18"/>
            <p:cNvSpPr txBox="1">
              <a:spLocks noChangeArrowheads="1"/>
            </p:cNvSpPr>
            <p:nvPr/>
          </p:nvSpPr>
          <p:spPr bwMode="auto">
            <a:xfrm>
              <a:off x="1488" y="3062"/>
              <a:ext cx="22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chemeClr val="accent2"/>
                  </a:solidFill>
                  <a:latin typeface="Monotype Corsiva" charset="0"/>
                </a:rPr>
                <a:t>x</a:t>
              </a:r>
              <a:r>
                <a:rPr lang="en-US" sz="2000" baseline="-25000">
                  <a:solidFill>
                    <a:schemeClr val="accent2"/>
                  </a:solidFill>
                  <a:latin typeface="Monotype Corsiva" charset="0"/>
                </a:rPr>
                <a:t>2</a:t>
              </a:r>
            </a:p>
          </p:txBody>
        </p:sp>
      </p:grpSp>
      <p:sp>
        <p:nvSpPr>
          <p:cNvPr id="360467" name="Text Box 19"/>
          <p:cNvSpPr txBox="1">
            <a:spLocks noChangeArrowheads="1"/>
          </p:cNvSpPr>
          <p:nvPr/>
        </p:nvSpPr>
        <p:spPr bwMode="auto">
          <a:xfrm>
            <a:off x="3276600" y="4724400"/>
            <a:ext cx="5257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Monotype Corsiva" charset="0"/>
              </a:rPr>
              <a:t>The position of the center of mass of this system is the </a:t>
            </a:r>
            <a:r>
              <a:rPr lang="en-US" sz="2000" dirty="0">
                <a:solidFill>
                  <a:schemeClr val="accent2"/>
                </a:solidFill>
                <a:latin typeface="Monotype Corsiva" charset="0"/>
              </a:rPr>
              <a:t>mass averaged position </a:t>
            </a:r>
            <a:r>
              <a:rPr lang="en-US" sz="2000" dirty="0">
                <a:solidFill>
                  <a:srgbClr val="FF0000"/>
                </a:solidFill>
                <a:latin typeface="Monotype Corsiva" charset="0"/>
              </a:rPr>
              <a:t>of the system</a:t>
            </a: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1771650" y="4800600"/>
            <a:ext cx="514350" cy="838200"/>
            <a:chOff x="1116" y="3024"/>
            <a:chExt cx="324" cy="528"/>
          </a:xfrm>
        </p:grpSpPr>
        <p:sp>
          <p:nvSpPr>
            <p:cNvPr id="33811" name="Line 21"/>
            <p:cNvSpPr>
              <a:spLocks noChangeShapeType="1"/>
            </p:cNvSpPr>
            <p:nvPr/>
          </p:nvSpPr>
          <p:spPr bwMode="auto">
            <a:xfrm>
              <a:off x="1296" y="3024"/>
              <a:ext cx="0" cy="336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2" name="Text Box 22"/>
            <p:cNvSpPr txBox="1">
              <a:spLocks noChangeArrowheads="1"/>
            </p:cNvSpPr>
            <p:nvPr/>
          </p:nvSpPr>
          <p:spPr bwMode="auto">
            <a:xfrm>
              <a:off x="1116" y="3302"/>
              <a:ext cx="32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chemeClr val="accent2"/>
                  </a:solidFill>
                  <a:latin typeface="Monotype Corsiva" charset="0"/>
                </a:rPr>
                <a:t>x</a:t>
              </a:r>
              <a:r>
                <a:rPr lang="en-US" sz="2000" baseline="-25000">
                  <a:solidFill>
                    <a:schemeClr val="accent2"/>
                  </a:solidFill>
                  <a:latin typeface="Monotype Corsiva" charset="0"/>
                </a:rPr>
                <a:t>CM</a:t>
              </a:r>
              <a:endParaRPr lang="en-US">
                <a:latin typeface="Monotype Corsiva" charset="0"/>
              </a:endParaRPr>
            </a:p>
          </p:txBody>
        </p:sp>
      </p:grpSp>
      <p:sp>
        <p:nvSpPr>
          <p:cNvPr id="360471" name="Text Box 23"/>
          <p:cNvSpPr txBox="1">
            <a:spLocks noChangeArrowheads="1"/>
          </p:cNvSpPr>
          <p:nvPr/>
        </p:nvSpPr>
        <p:spPr bwMode="auto">
          <a:xfrm>
            <a:off x="6324600" y="5410200"/>
            <a:ext cx="2209800" cy="790575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sz="2200">
                <a:solidFill>
                  <a:srgbClr val="FF0000"/>
                </a:solidFill>
                <a:latin typeface="Arial Narrow" charset="0"/>
              </a:rPr>
              <a:t>CM is closer to the heavier object</a:t>
            </a:r>
          </a:p>
        </p:txBody>
      </p:sp>
      <p:graphicFrame>
        <p:nvGraphicFramePr>
          <p:cNvPr id="360472" name="Object 4"/>
          <p:cNvGraphicFramePr>
            <a:graphicFrameLocks noChangeAspect="1"/>
          </p:cNvGraphicFramePr>
          <p:nvPr/>
        </p:nvGraphicFramePr>
        <p:xfrm>
          <a:off x="4748213" y="5410200"/>
          <a:ext cx="1271587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471" name="Equation" r:id="rId7" imgW="711000" imgH="228600" progId="Equation.DSMT4">
                  <p:embed/>
                </p:oleObj>
              </mc:Choice>
              <mc:Fallback>
                <p:oleObj name="Equation" r:id="rId7" imgW="711000" imgH="228600" progId="Equation.DSMT4">
                  <p:embed/>
                  <p:pic>
                    <p:nvPicPr>
                      <p:cNvPr id="3604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8213" y="5410200"/>
                        <a:ext cx="1271587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FF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73" name="Object 5"/>
          <p:cNvGraphicFramePr>
            <a:graphicFrameLocks noChangeAspect="1"/>
          </p:cNvGraphicFramePr>
          <p:nvPr/>
        </p:nvGraphicFramePr>
        <p:xfrm>
          <a:off x="4724400" y="5486400"/>
          <a:ext cx="136207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472" name="Equation" r:id="rId9" imgW="761760" imgH="431640" progId="Equation.DSMT4">
                  <p:embed/>
                </p:oleObj>
              </mc:Choice>
              <mc:Fallback>
                <p:oleObj name="Equation" r:id="rId9" imgW="761760" imgH="431640" progId="Equation.DSMT4">
                  <p:embed/>
                  <p:pic>
                    <p:nvPicPr>
                      <p:cNvPr id="3604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486400"/>
                        <a:ext cx="1362075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FF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14370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0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0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0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0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0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60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60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60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60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60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1" grpId="0"/>
      <p:bldP spid="360452" grpId="0" animBg="1"/>
      <p:bldP spid="360453" grpId="0"/>
      <p:bldP spid="360455" grpId="0"/>
      <p:bldP spid="360457" grpId="0" animBg="1"/>
      <p:bldP spid="360467" grpId="0"/>
      <p:bldP spid="36047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April 12, 2021</a:t>
            </a:r>
          </a:p>
        </p:txBody>
      </p:sp>
      <p:sp>
        <p:nvSpPr>
          <p:cNvPr id="3481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>
                <a:solidFill>
                  <a:srgbClr val="003300"/>
                </a:solidFill>
                <a:latin typeface="Arial Narrow" charset="0"/>
              </a:rPr>
              <a:t>PHYS 1443-003, Spring 2021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5074328-0743-DA44-A5D3-C93807DBD9C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610600" cy="1143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Motion of a Diver and the Center of Mass</a:t>
            </a:r>
          </a:p>
        </p:txBody>
      </p:sp>
      <p:pic>
        <p:nvPicPr>
          <p:cNvPr id="361475" name="Picture 3" descr="FG09_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24600" y="1143000"/>
            <a:ext cx="177546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1476" name="Text Box 4"/>
          <p:cNvSpPr txBox="1">
            <a:spLocks noChangeArrowheads="1"/>
          </p:cNvSpPr>
          <p:nvPr/>
        </p:nvSpPr>
        <p:spPr bwMode="auto">
          <a:xfrm>
            <a:off x="4800600" y="1600200"/>
            <a:ext cx="3886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US" dirty="0">
                <a:solidFill>
                  <a:srgbClr val="A50021"/>
                </a:solidFill>
                <a:latin typeface="Arial Narrow" charset="0"/>
              </a:rPr>
              <a:t>A diver performs a simple dive.</a:t>
            </a:r>
          </a:p>
          <a:p>
            <a:pPr algn="just" eaLnBrk="1" hangingPunct="1"/>
            <a:r>
              <a:rPr lang="en-US" dirty="0">
                <a:solidFill>
                  <a:srgbClr val="A50021"/>
                </a:solidFill>
                <a:latin typeface="Arial Narrow" charset="0"/>
              </a:rPr>
              <a:t>The motion of the center of mass follows a parabola since it is a projectile motion.</a:t>
            </a:r>
          </a:p>
        </p:txBody>
      </p:sp>
      <p:sp>
        <p:nvSpPr>
          <p:cNvPr id="361477" name="Text Box 5"/>
          <p:cNvSpPr txBox="1">
            <a:spLocks noChangeArrowheads="1"/>
          </p:cNvSpPr>
          <p:nvPr/>
        </p:nvSpPr>
        <p:spPr bwMode="auto">
          <a:xfrm>
            <a:off x="4876800" y="3933825"/>
            <a:ext cx="4267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US" dirty="0">
                <a:solidFill>
                  <a:srgbClr val="A50021"/>
                </a:solidFill>
                <a:latin typeface="Arial Narrow" charset="0"/>
              </a:rPr>
              <a:t>A diver performs a complicated dive.</a:t>
            </a:r>
          </a:p>
          <a:p>
            <a:pPr algn="just" eaLnBrk="1" hangingPunct="1"/>
            <a:r>
              <a:rPr lang="en-US" dirty="0">
                <a:solidFill>
                  <a:srgbClr val="A50021"/>
                </a:solidFill>
                <a:latin typeface="Arial Narrow" charset="0"/>
              </a:rPr>
              <a:t>The motion of the center of mass still follows the same parabola since it still is a projectile motion.</a:t>
            </a:r>
          </a:p>
        </p:txBody>
      </p:sp>
      <p:sp>
        <p:nvSpPr>
          <p:cNvPr id="361478" name="Text Box 6"/>
          <p:cNvSpPr txBox="1">
            <a:spLocks noChangeArrowheads="1"/>
          </p:cNvSpPr>
          <p:nvPr/>
        </p:nvSpPr>
        <p:spPr bwMode="auto">
          <a:xfrm>
            <a:off x="4876800" y="5654675"/>
            <a:ext cx="4191000" cy="850900"/>
          </a:xfrm>
          <a:prstGeom prst="rect">
            <a:avLst/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US" b="1" dirty="0">
                <a:solidFill>
                  <a:srgbClr val="A50021"/>
                </a:solidFill>
                <a:latin typeface="Arial Narrow" charset="0"/>
              </a:rPr>
              <a:t>The motion of the center of mass of the diver is always the same. </a:t>
            </a:r>
          </a:p>
        </p:txBody>
      </p:sp>
    </p:spTree>
    <p:extLst>
      <p:ext uri="{BB962C8B-B14F-4D97-AF65-F5344CB8AC3E}">
        <p14:creationId xmlns:p14="http://schemas.microsoft.com/office/powerpoint/2010/main" val="30519305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1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1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1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6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1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1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6" grpId="0"/>
      <p:bldP spid="361477" grpId="0"/>
      <p:bldP spid="36147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April 12, 2021</a:t>
            </a:r>
          </a:p>
        </p:txBody>
      </p:sp>
      <p:sp>
        <p:nvSpPr>
          <p:cNvPr id="358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>
                <a:solidFill>
                  <a:srgbClr val="003300"/>
                </a:solidFill>
                <a:latin typeface="Arial Narrow" charset="0"/>
              </a:rPr>
              <a:t>PHYS 1443-003, Spring 2021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58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B416F19-1233-0D4A-A61B-40C44AE26DB4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62498" name="Picture 2" descr="FG09_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6019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4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Example for CM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2500" name="Text Box 4"/>
          <p:cNvSpPr txBox="1">
            <a:spLocks noChangeArrowheads="1"/>
          </p:cNvSpPr>
          <p:nvPr/>
        </p:nvSpPr>
        <p:spPr bwMode="auto">
          <a:xfrm>
            <a:off x="457200" y="762000"/>
            <a:ext cx="8001000" cy="121602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dirty="0">
                <a:solidFill>
                  <a:srgbClr val="800000"/>
                </a:solidFill>
                <a:latin typeface="Arial Narrow" charset="0"/>
              </a:rPr>
              <a:t>Thee people of roughly equivalent mass M on a lightweight (air-filled) banana boat sit along the x axis at positions x</a:t>
            </a:r>
            <a:r>
              <a:rPr lang="en-US" baseline="-25000" dirty="0">
                <a:solidFill>
                  <a:srgbClr val="800000"/>
                </a:solidFill>
                <a:latin typeface="Arial Narrow" charset="0"/>
              </a:rPr>
              <a:t>1</a:t>
            </a:r>
            <a:r>
              <a:rPr lang="en-US" dirty="0">
                <a:solidFill>
                  <a:srgbClr val="800000"/>
                </a:solidFill>
                <a:latin typeface="Arial Narrow" charset="0"/>
              </a:rPr>
              <a:t>=1.0m, x</a:t>
            </a:r>
            <a:r>
              <a:rPr lang="en-US" baseline="-25000" dirty="0">
                <a:solidFill>
                  <a:srgbClr val="800000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rgbClr val="800000"/>
                </a:solidFill>
                <a:latin typeface="Arial Narrow" charset="0"/>
              </a:rPr>
              <a:t>=5.0m, and x</a:t>
            </a:r>
            <a:r>
              <a:rPr lang="en-US" baseline="-25000" dirty="0">
                <a:solidFill>
                  <a:srgbClr val="800000"/>
                </a:solidFill>
                <a:latin typeface="Arial Narrow" charset="0"/>
              </a:rPr>
              <a:t>3</a:t>
            </a:r>
            <a:r>
              <a:rPr lang="en-US" dirty="0">
                <a:solidFill>
                  <a:srgbClr val="800000"/>
                </a:solidFill>
                <a:latin typeface="Arial Narrow" charset="0"/>
              </a:rPr>
              <a:t>=6.0m.  Find the position of CM. </a:t>
            </a:r>
          </a:p>
        </p:txBody>
      </p:sp>
      <p:sp>
        <p:nvSpPr>
          <p:cNvPr id="362501" name="Text Box 5"/>
          <p:cNvSpPr txBox="1">
            <a:spLocks noChangeArrowheads="1"/>
          </p:cNvSpPr>
          <p:nvPr/>
        </p:nvSpPr>
        <p:spPr bwMode="auto">
          <a:xfrm>
            <a:off x="6553200" y="2209800"/>
            <a:ext cx="2209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Arial Narrow" charset="0"/>
              </a:rPr>
              <a:t>Using the formula for CM</a:t>
            </a:r>
          </a:p>
        </p:txBody>
      </p:sp>
      <p:graphicFrame>
        <p:nvGraphicFramePr>
          <p:cNvPr id="362502" name="Object 2"/>
          <p:cNvGraphicFramePr>
            <a:graphicFrameLocks noChangeAspect="1"/>
          </p:cNvGraphicFramePr>
          <p:nvPr/>
        </p:nvGraphicFramePr>
        <p:xfrm>
          <a:off x="6019800" y="3027363"/>
          <a:ext cx="2743200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609" name="Equation" r:id="rId4" imgW="901440" imgH="660240" progId="Equation.3">
                  <p:embed/>
                </p:oleObj>
              </mc:Choice>
              <mc:Fallback>
                <p:oleObj name="Equation" r:id="rId4" imgW="901440" imgH="660240" progId="Equation.3">
                  <p:embed/>
                  <p:pic>
                    <p:nvPicPr>
                      <p:cNvPr id="36250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027363"/>
                        <a:ext cx="2743200" cy="185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2503" name="Object 3"/>
          <p:cNvGraphicFramePr>
            <a:graphicFrameLocks noChangeAspect="1"/>
          </p:cNvGraphicFramePr>
          <p:nvPr/>
        </p:nvGraphicFramePr>
        <p:xfrm>
          <a:off x="1066800" y="4953000"/>
          <a:ext cx="119380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610" name="Equation" r:id="rId6" imgW="444240" imgH="177480" progId="Equation.DSMT4">
                  <p:embed/>
                </p:oleObj>
              </mc:Choice>
              <mc:Fallback>
                <p:oleObj name="Equation" r:id="rId6" imgW="444240" imgH="177480" progId="Equation.DSMT4">
                  <p:embed/>
                  <p:pic>
                    <p:nvPicPr>
                      <p:cNvPr id="3625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953000"/>
                        <a:ext cx="1193800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2504" name="Object 4"/>
          <p:cNvGraphicFramePr>
            <a:graphicFrameLocks noChangeAspect="1"/>
          </p:cNvGraphicFramePr>
          <p:nvPr/>
        </p:nvGraphicFramePr>
        <p:xfrm>
          <a:off x="5562600" y="4922838"/>
          <a:ext cx="1535113" cy="117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611" name="Equation" r:id="rId8" imgW="596880" imgH="393480" progId="Equation.DSMT4">
                  <p:embed/>
                </p:oleObj>
              </mc:Choice>
              <mc:Fallback>
                <p:oleObj name="Equation" r:id="rId8" imgW="596880" imgH="393480" progId="Equation.DSMT4">
                  <p:embed/>
                  <p:pic>
                    <p:nvPicPr>
                      <p:cNvPr id="3625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922838"/>
                        <a:ext cx="1535113" cy="1173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2505" name="Object 5"/>
          <p:cNvGraphicFramePr>
            <a:graphicFrameLocks noChangeAspect="1"/>
          </p:cNvGraphicFramePr>
          <p:nvPr/>
        </p:nvGraphicFramePr>
        <p:xfrm>
          <a:off x="644525" y="4953000"/>
          <a:ext cx="4841875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612" name="Equation" r:id="rId10" imgW="1803240" imgH="393480" progId="Equation.DSMT4">
                  <p:embed/>
                </p:oleObj>
              </mc:Choice>
              <mc:Fallback>
                <p:oleObj name="Equation" r:id="rId10" imgW="1803240" imgH="393480" progId="Equation.DSMT4">
                  <p:embed/>
                  <p:pic>
                    <p:nvPicPr>
                      <p:cNvPr id="36250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" y="4953000"/>
                        <a:ext cx="4841875" cy="1227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2506" name="Object 6"/>
          <p:cNvGraphicFramePr>
            <a:graphicFrameLocks noChangeAspect="1"/>
          </p:cNvGraphicFramePr>
          <p:nvPr/>
        </p:nvGraphicFramePr>
        <p:xfrm>
          <a:off x="1924050" y="5638800"/>
          <a:ext cx="21145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613" name="Equation" r:id="rId12" imgW="787320" imgH="164880" progId="Equation.DSMT4">
                  <p:embed/>
                </p:oleObj>
              </mc:Choice>
              <mc:Fallback>
                <p:oleObj name="Equation" r:id="rId12" imgW="787320" imgH="164880" progId="Equation.DSMT4">
                  <p:embed/>
                  <p:pic>
                    <p:nvPicPr>
                      <p:cNvPr id="36250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4050" y="5638800"/>
                        <a:ext cx="211455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2507" name="Object 7"/>
          <p:cNvGraphicFramePr>
            <a:graphicFrameLocks noChangeAspect="1"/>
          </p:cNvGraphicFramePr>
          <p:nvPr/>
        </p:nvGraphicFramePr>
        <p:xfrm>
          <a:off x="7140575" y="5262563"/>
          <a:ext cx="1470025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614" name="Equation" r:id="rId14" imgW="571320" imgH="203040" progId="Equation.DSMT4">
                  <p:embed/>
                </p:oleObj>
              </mc:Choice>
              <mc:Fallback>
                <p:oleObj name="Equation" r:id="rId14" imgW="571320" imgH="203040" progId="Equation.DSMT4">
                  <p:embed/>
                  <p:pic>
                    <p:nvPicPr>
                      <p:cNvPr id="36250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0575" y="5262563"/>
                        <a:ext cx="1470025" cy="604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2508" name="Object 8"/>
          <p:cNvGraphicFramePr>
            <a:graphicFrameLocks noChangeAspect="1"/>
          </p:cNvGraphicFramePr>
          <p:nvPr/>
        </p:nvGraphicFramePr>
        <p:xfrm>
          <a:off x="2286000" y="4953000"/>
          <a:ext cx="146685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615" name="Equation" r:id="rId16" imgW="545760" imgH="177480" progId="Equation.DSMT4">
                  <p:embed/>
                </p:oleObj>
              </mc:Choice>
              <mc:Fallback>
                <p:oleObj name="Equation" r:id="rId16" imgW="545760" imgH="177480" progId="Equation.DSMT4">
                  <p:embed/>
                  <p:pic>
                    <p:nvPicPr>
                      <p:cNvPr id="36250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953000"/>
                        <a:ext cx="1466850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2509" name="Object 9"/>
          <p:cNvGraphicFramePr>
            <a:graphicFrameLocks noChangeAspect="1"/>
          </p:cNvGraphicFramePr>
          <p:nvPr/>
        </p:nvGraphicFramePr>
        <p:xfrm>
          <a:off x="3756025" y="4953000"/>
          <a:ext cx="1501775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616" name="Equation" r:id="rId18" imgW="558720" imgH="177480" progId="Equation.DSMT4">
                  <p:embed/>
                </p:oleObj>
              </mc:Choice>
              <mc:Fallback>
                <p:oleObj name="Equation" r:id="rId18" imgW="558720" imgH="177480" progId="Equation.DSMT4">
                  <p:embed/>
                  <p:pic>
                    <p:nvPicPr>
                      <p:cNvPr id="36250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6025" y="4953000"/>
                        <a:ext cx="1501775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49921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362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2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2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2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2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2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62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62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2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62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62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62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62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500" grpId="0" animBg="1" autoUpdateAnimBg="0"/>
      <p:bldP spid="362501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April 12, 2021</a:t>
            </a:r>
          </a:p>
        </p:txBody>
      </p:sp>
      <p:sp>
        <p:nvSpPr>
          <p:cNvPr id="3688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>
                <a:solidFill>
                  <a:srgbClr val="003300"/>
                </a:solidFill>
                <a:latin typeface="Arial Narrow" charset="0"/>
              </a:rPr>
              <a:t>PHYS 1443-003, Spring 2021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68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B4C42D1-9C99-4C46-915D-9A7150369B1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68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Example for Center of Mass in 2-D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4547" name="Text Box 3"/>
          <p:cNvSpPr txBox="1">
            <a:spLocks noChangeArrowheads="1"/>
          </p:cNvSpPr>
          <p:nvPr/>
        </p:nvSpPr>
        <p:spPr bwMode="auto">
          <a:xfrm>
            <a:off x="685800" y="762000"/>
            <a:ext cx="7772400" cy="85090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dirty="0">
                <a:solidFill>
                  <a:srgbClr val="800000"/>
                </a:solidFill>
                <a:latin typeface="Arial Narrow" charset="0"/>
              </a:rPr>
              <a:t>A system consists of three particles as shown in the figure.  Find the position of the center of mass of this system.</a:t>
            </a:r>
          </a:p>
        </p:txBody>
      </p:sp>
      <p:sp>
        <p:nvSpPr>
          <p:cNvPr id="364548" name="Text Box 4"/>
          <p:cNvSpPr txBox="1">
            <a:spLocks noChangeArrowheads="1"/>
          </p:cNvSpPr>
          <p:nvPr/>
        </p:nvSpPr>
        <p:spPr bwMode="auto">
          <a:xfrm>
            <a:off x="4038600" y="1752600"/>
            <a:ext cx="4191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Arial Narrow" charset="0"/>
              </a:rPr>
              <a:t>Using the formula for CM for each position vector component</a:t>
            </a:r>
          </a:p>
        </p:txBody>
      </p:sp>
      <p:graphicFrame>
        <p:nvGraphicFramePr>
          <p:cNvPr id="364549" name="Object 2"/>
          <p:cNvGraphicFramePr>
            <a:graphicFrameLocks noChangeAspect="1"/>
          </p:cNvGraphicFramePr>
          <p:nvPr/>
        </p:nvGraphicFramePr>
        <p:xfrm>
          <a:off x="4267200" y="2646363"/>
          <a:ext cx="1609725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65" name="Equation" r:id="rId3" imgW="901440" imgH="660240" progId="Equation.3">
                  <p:embed/>
                </p:oleObj>
              </mc:Choice>
              <mc:Fallback>
                <p:oleObj name="Equation" r:id="rId3" imgW="901440" imgH="660240" progId="Equation.3">
                  <p:embed/>
                  <p:pic>
                    <p:nvPicPr>
                      <p:cNvPr id="36454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646363"/>
                        <a:ext cx="1609725" cy="108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4550" name="Text Box 6"/>
          <p:cNvSpPr txBox="1">
            <a:spLocks noChangeArrowheads="1"/>
          </p:cNvSpPr>
          <p:nvPr/>
        </p:nvSpPr>
        <p:spPr bwMode="auto">
          <a:xfrm>
            <a:off x="3200400" y="4114800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One obtains</a:t>
            </a:r>
          </a:p>
        </p:txBody>
      </p:sp>
      <p:graphicFrame>
        <p:nvGraphicFramePr>
          <p:cNvPr id="364551" name="Object 3"/>
          <p:cNvGraphicFramePr>
            <a:graphicFrameLocks noChangeAspect="1"/>
          </p:cNvGraphicFramePr>
          <p:nvPr/>
        </p:nvGraphicFramePr>
        <p:xfrm>
          <a:off x="693738" y="4862513"/>
          <a:ext cx="49688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66" name="Equation" r:id="rId5" imgW="266400" imgH="228600" progId="Equation.3">
                  <p:embed/>
                </p:oleObj>
              </mc:Choice>
              <mc:Fallback>
                <p:oleObj name="Equation" r:id="rId5" imgW="266400" imgH="228600" progId="Equation.3">
                  <p:embed/>
                  <p:pic>
                    <p:nvPicPr>
                      <p:cNvPr id="3645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738" y="4862513"/>
                        <a:ext cx="496887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4552" name="Object 4"/>
          <p:cNvGraphicFramePr>
            <a:graphicFrameLocks noChangeAspect="1"/>
          </p:cNvGraphicFramePr>
          <p:nvPr/>
        </p:nvGraphicFramePr>
        <p:xfrm>
          <a:off x="4572000" y="4114800"/>
          <a:ext cx="433388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67" name="Equation" r:id="rId7" imgW="266700" imgH="241300" progId="Equation.DSMT4">
                  <p:embed/>
                </p:oleObj>
              </mc:Choice>
              <mc:Fallback>
                <p:oleObj name="Equation" r:id="rId7" imgW="266700" imgH="241300" progId="Equation.DSMT4">
                  <p:embed/>
                  <p:pic>
                    <p:nvPicPr>
                      <p:cNvPr id="3645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114800"/>
                        <a:ext cx="433388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4553" name="Text Box 9"/>
          <p:cNvSpPr txBox="1">
            <a:spLocks noChangeArrowheads="1"/>
          </p:cNvSpPr>
          <p:nvPr/>
        </p:nvSpPr>
        <p:spPr bwMode="auto">
          <a:xfrm>
            <a:off x="5638800" y="4876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>
                <a:solidFill>
                  <a:srgbClr val="FF0000"/>
                </a:solidFill>
                <a:latin typeface="Arial Narrow" charset="0"/>
              </a:rPr>
              <a:t>If</a:t>
            </a:r>
          </a:p>
        </p:txBody>
      </p:sp>
      <p:graphicFrame>
        <p:nvGraphicFramePr>
          <p:cNvPr id="364554" name="Object 5"/>
          <p:cNvGraphicFramePr>
            <a:graphicFrameLocks noChangeAspect="1"/>
          </p:cNvGraphicFramePr>
          <p:nvPr/>
        </p:nvGraphicFramePr>
        <p:xfrm>
          <a:off x="6019800" y="4953000"/>
          <a:ext cx="251460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68" name="Equation" r:id="rId9" imgW="1485720" imgH="228600" progId="Equation.3">
                  <p:embed/>
                </p:oleObj>
              </mc:Choice>
              <mc:Fallback>
                <p:oleObj name="Equation" r:id="rId9" imgW="1485720" imgH="228600" progId="Equation.3">
                  <p:embed/>
                  <p:pic>
                    <p:nvPicPr>
                      <p:cNvPr id="36455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953000"/>
                        <a:ext cx="251460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4555" name="Object 6"/>
          <p:cNvGraphicFramePr>
            <a:graphicFrameLocks noChangeAspect="1"/>
          </p:cNvGraphicFramePr>
          <p:nvPr/>
        </p:nvGraphicFramePr>
        <p:xfrm>
          <a:off x="5651500" y="5475288"/>
          <a:ext cx="28702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69" name="Equation" r:id="rId11" imgW="1524000" imgH="457200" progId="Equation.DSMT4">
                  <p:embed/>
                </p:oleObj>
              </mc:Choice>
              <mc:Fallback>
                <p:oleObj name="Equation" r:id="rId11" imgW="1524000" imgH="457200" progId="Equation.DSMT4">
                  <p:embed/>
                  <p:pic>
                    <p:nvPicPr>
                      <p:cNvPr id="36455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5475288"/>
                        <a:ext cx="2870200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6200" y="1676400"/>
            <a:ext cx="3505200" cy="2743200"/>
            <a:chOff x="48" y="1056"/>
            <a:chExt cx="2208" cy="1728"/>
          </a:xfrm>
        </p:grpSpPr>
        <p:sp>
          <p:nvSpPr>
            <p:cNvPr id="36891" name="Rectangle 13" descr="Large grid"/>
            <p:cNvSpPr>
              <a:spLocks noChangeArrowheads="1"/>
            </p:cNvSpPr>
            <p:nvPr/>
          </p:nvSpPr>
          <p:spPr bwMode="auto">
            <a:xfrm>
              <a:off x="432" y="1056"/>
              <a:ext cx="1824" cy="1440"/>
            </a:xfrm>
            <a:prstGeom prst="rect">
              <a:avLst/>
            </a:prstGeom>
            <a:pattFill prst="lgGrid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6892" name="Group 14"/>
            <p:cNvGrpSpPr>
              <a:grpSpLocks/>
            </p:cNvGrpSpPr>
            <p:nvPr/>
          </p:nvGrpSpPr>
          <p:grpSpPr bwMode="auto">
            <a:xfrm>
              <a:off x="48" y="1344"/>
              <a:ext cx="823" cy="269"/>
              <a:chOff x="48" y="1344"/>
              <a:chExt cx="823" cy="269"/>
            </a:xfrm>
          </p:grpSpPr>
          <p:grpSp>
            <p:nvGrpSpPr>
              <p:cNvPr id="36909" name="Group 15"/>
              <p:cNvGrpSpPr>
                <a:grpSpLocks/>
              </p:cNvGrpSpPr>
              <p:nvPr/>
            </p:nvGrpSpPr>
            <p:grpSpPr bwMode="auto">
              <a:xfrm>
                <a:off x="48" y="1344"/>
                <a:ext cx="487" cy="269"/>
                <a:chOff x="48" y="1344"/>
                <a:chExt cx="487" cy="269"/>
              </a:xfrm>
            </p:grpSpPr>
            <p:sp>
              <p:nvSpPr>
                <p:cNvPr id="364560" name="Oval 16"/>
                <p:cNvSpPr>
                  <a:spLocks noChangeArrowheads="1"/>
                </p:cNvSpPr>
                <p:nvPr/>
              </p:nvSpPr>
              <p:spPr bwMode="auto">
                <a:xfrm>
                  <a:off x="336" y="1392"/>
                  <a:ext cx="192" cy="19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>
                    <a:latin typeface="Monotype Corsiva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912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88" y="1382"/>
                  <a:ext cx="247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800">
                      <a:solidFill>
                        <a:srgbClr val="FFFF99"/>
                      </a:solidFill>
                      <a:latin typeface="Monotype Corsiva" charset="0"/>
                    </a:rPr>
                    <a:t>m</a:t>
                  </a:r>
                  <a:r>
                    <a:rPr lang="en-US" sz="1800" baseline="-25000">
                      <a:solidFill>
                        <a:srgbClr val="FFFF99"/>
                      </a:solidFill>
                      <a:latin typeface="Monotype Corsiva" charset="0"/>
                    </a:rPr>
                    <a:t>1</a:t>
                  </a:r>
                </a:p>
              </p:txBody>
            </p:sp>
            <p:sp>
              <p:nvSpPr>
                <p:cNvPr id="36913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48" y="1344"/>
                  <a:ext cx="312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800">
                      <a:solidFill>
                        <a:schemeClr val="accent2"/>
                      </a:solidFill>
                      <a:latin typeface="Monotype Corsiva" charset="0"/>
                    </a:rPr>
                    <a:t>y=2</a:t>
                  </a:r>
                  <a:endParaRPr lang="en-US" sz="1800" baseline="-25000">
                    <a:solidFill>
                      <a:schemeClr val="accent2"/>
                    </a:solidFill>
                    <a:latin typeface="Monotype Corsiva" charset="0"/>
                  </a:endParaRPr>
                </a:p>
              </p:txBody>
            </p:sp>
          </p:grpSp>
          <p:sp>
            <p:nvSpPr>
              <p:cNvPr id="36910" name="Text Box 19"/>
              <p:cNvSpPr txBox="1">
                <a:spLocks noChangeArrowheads="1"/>
              </p:cNvSpPr>
              <p:nvPr/>
            </p:nvSpPr>
            <p:spPr bwMode="auto">
              <a:xfrm>
                <a:off x="528" y="1353"/>
                <a:ext cx="34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>
                    <a:solidFill>
                      <a:srgbClr val="FF0000"/>
                    </a:solidFill>
                    <a:latin typeface="Monotype Corsiva" charset="0"/>
                  </a:rPr>
                  <a:t>(0,2)</a:t>
                </a:r>
                <a:endParaRPr lang="en-US" sz="1800" baseline="-25000">
                  <a:solidFill>
                    <a:srgbClr val="FF0000"/>
                  </a:solidFill>
                  <a:latin typeface="Monotype Corsiva" charset="0"/>
                </a:endParaRPr>
              </a:p>
            </p:txBody>
          </p:sp>
        </p:grpSp>
        <p:grpSp>
          <p:nvGrpSpPr>
            <p:cNvPr id="36893" name="Group 20"/>
            <p:cNvGrpSpPr>
              <a:grpSpLocks/>
            </p:cNvGrpSpPr>
            <p:nvPr/>
          </p:nvGrpSpPr>
          <p:grpSpPr bwMode="auto">
            <a:xfrm>
              <a:off x="816" y="2169"/>
              <a:ext cx="384" cy="615"/>
              <a:chOff x="816" y="2169"/>
              <a:chExt cx="384" cy="615"/>
            </a:xfrm>
          </p:grpSpPr>
          <p:grpSp>
            <p:nvGrpSpPr>
              <p:cNvPr id="36904" name="Group 21"/>
              <p:cNvGrpSpPr>
                <a:grpSpLocks/>
              </p:cNvGrpSpPr>
              <p:nvPr/>
            </p:nvGrpSpPr>
            <p:grpSpPr bwMode="auto">
              <a:xfrm>
                <a:off x="816" y="2361"/>
                <a:ext cx="314" cy="423"/>
                <a:chOff x="816" y="2361"/>
                <a:chExt cx="314" cy="423"/>
              </a:xfrm>
            </p:grpSpPr>
            <p:sp>
              <p:nvSpPr>
                <p:cNvPr id="36906" name="Oval 22"/>
                <p:cNvSpPr>
                  <a:spLocks noChangeArrowheads="1"/>
                </p:cNvSpPr>
                <p:nvPr/>
              </p:nvSpPr>
              <p:spPr bwMode="auto">
                <a:xfrm>
                  <a:off x="912" y="2400"/>
                  <a:ext cx="192" cy="19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99"/>
                    </a:gs>
                    <a:gs pos="100000">
                      <a:srgbClr val="761847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07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864" y="2361"/>
                  <a:ext cx="247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800">
                      <a:solidFill>
                        <a:srgbClr val="FFFF99"/>
                      </a:solidFill>
                      <a:latin typeface="Monotype Corsiva" charset="0"/>
                    </a:rPr>
                    <a:t>m</a:t>
                  </a:r>
                  <a:r>
                    <a:rPr lang="en-US" sz="1800" baseline="-25000">
                      <a:solidFill>
                        <a:srgbClr val="FFFF99"/>
                      </a:solidFill>
                      <a:latin typeface="Monotype Corsiva" charset="0"/>
                    </a:rPr>
                    <a:t>2</a:t>
                  </a:r>
                </a:p>
              </p:txBody>
            </p:sp>
            <p:sp>
              <p:nvSpPr>
                <p:cNvPr id="36908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816" y="2553"/>
                  <a:ext cx="314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800">
                      <a:solidFill>
                        <a:schemeClr val="accent2"/>
                      </a:solidFill>
                      <a:latin typeface="Monotype Corsiva" charset="0"/>
                    </a:rPr>
                    <a:t>x=1</a:t>
                  </a:r>
                  <a:endParaRPr lang="en-US" sz="1800" baseline="-25000">
                    <a:solidFill>
                      <a:schemeClr val="accent2"/>
                    </a:solidFill>
                    <a:latin typeface="Monotype Corsiva" charset="0"/>
                  </a:endParaRPr>
                </a:p>
              </p:txBody>
            </p:sp>
          </p:grpSp>
          <p:sp>
            <p:nvSpPr>
              <p:cNvPr id="36905" name="Text Box 25"/>
              <p:cNvSpPr txBox="1">
                <a:spLocks noChangeArrowheads="1"/>
              </p:cNvSpPr>
              <p:nvPr/>
            </p:nvSpPr>
            <p:spPr bwMode="auto">
              <a:xfrm>
                <a:off x="857" y="2169"/>
                <a:ext cx="34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>
                    <a:solidFill>
                      <a:srgbClr val="FF0000"/>
                    </a:solidFill>
                    <a:latin typeface="Monotype Corsiva" charset="0"/>
                  </a:rPr>
                  <a:t>(1,0)</a:t>
                </a:r>
                <a:endParaRPr lang="en-US" sz="1800" baseline="-25000">
                  <a:solidFill>
                    <a:srgbClr val="FF0000"/>
                  </a:solidFill>
                  <a:latin typeface="Monotype Corsiva" charset="0"/>
                </a:endParaRPr>
              </a:p>
            </p:txBody>
          </p:sp>
        </p:grpSp>
        <p:grpSp>
          <p:nvGrpSpPr>
            <p:cNvPr id="36894" name="Group 26"/>
            <p:cNvGrpSpPr>
              <a:grpSpLocks/>
            </p:cNvGrpSpPr>
            <p:nvPr/>
          </p:nvGrpSpPr>
          <p:grpSpPr bwMode="auto">
            <a:xfrm>
              <a:off x="1440" y="2160"/>
              <a:ext cx="343" cy="615"/>
              <a:chOff x="1440" y="2160"/>
              <a:chExt cx="343" cy="615"/>
            </a:xfrm>
          </p:grpSpPr>
          <p:grpSp>
            <p:nvGrpSpPr>
              <p:cNvPr id="36899" name="Group 27"/>
              <p:cNvGrpSpPr>
                <a:grpSpLocks/>
              </p:cNvGrpSpPr>
              <p:nvPr/>
            </p:nvGrpSpPr>
            <p:grpSpPr bwMode="auto">
              <a:xfrm>
                <a:off x="1462" y="2361"/>
                <a:ext cx="314" cy="414"/>
                <a:chOff x="1462" y="2361"/>
                <a:chExt cx="314" cy="414"/>
              </a:xfrm>
            </p:grpSpPr>
            <p:sp>
              <p:nvSpPr>
                <p:cNvPr id="36901" name="Oval 28"/>
                <p:cNvSpPr>
                  <a:spLocks noChangeArrowheads="1"/>
                </p:cNvSpPr>
                <p:nvPr/>
              </p:nvSpPr>
              <p:spPr bwMode="auto">
                <a:xfrm>
                  <a:off x="1536" y="2400"/>
                  <a:ext cx="192" cy="19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CC33"/>
                    </a:gs>
                    <a:gs pos="100000">
                      <a:srgbClr val="185E18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02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1488" y="2361"/>
                  <a:ext cx="247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800">
                      <a:solidFill>
                        <a:srgbClr val="FFFF99"/>
                      </a:solidFill>
                      <a:latin typeface="Monotype Corsiva" charset="0"/>
                    </a:rPr>
                    <a:t>m</a:t>
                  </a:r>
                  <a:r>
                    <a:rPr lang="en-US" sz="1800" baseline="-25000">
                      <a:solidFill>
                        <a:srgbClr val="FFFF99"/>
                      </a:solidFill>
                      <a:latin typeface="Monotype Corsiva" charset="0"/>
                    </a:rPr>
                    <a:t>3</a:t>
                  </a:r>
                </a:p>
              </p:txBody>
            </p:sp>
            <p:sp>
              <p:nvSpPr>
                <p:cNvPr id="36903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1462" y="2544"/>
                  <a:ext cx="314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800">
                      <a:solidFill>
                        <a:schemeClr val="accent2"/>
                      </a:solidFill>
                      <a:latin typeface="Monotype Corsiva" charset="0"/>
                    </a:rPr>
                    <a:t>x=2</a:t>
                  </a:r>
                  <a:endParaRPr lang="en-US" sz="1800" baseline="-25000">
                    <a:solidFill>
                      <a:schemeClr val="accent2"/>
                    </a:solidFill>
                    <a:latin typeface="Monotype Corsiva" charset="0"/>
                  </a:endParaRPr>
                </a:p>
              </p:txBody>
            </p:sp>
          </p:grpSp>
          <p:sp>
            <p:nvSpPr>
              <p:cNvPr id="36900" name="Text Box 31"/>
              <p:cNvSpPr txBox="1">
                <a:spLocks noChangeArrowheads="1"/>
              </p:cNvSpPr>
              <p:nvPr/>
            </p:nvSpPr>
            <p:spPr bwMode="auto">
              <a:xfrm>
                <a:off x="1440" y="2160"/>
                <a:ext cx="34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>
                    <a:solidFill>
                      <a:srgbClr val="FF0000"/>
                    </a:solidFill>
                    <a:latin typeface="Monotype Corsiva" charset="0"/>
                  </a:rPr>
                  <a:t>(2,0)</a:t>
                </a:r>
                <a:endParaRPr lang="en-US" sz="1800" baseline="-25000">
                  <a:solidFill>
                    <a:srgbClr val="FF0000"/>
                  </a:solidFill>
                  <a:latin typeface="Monotype Corsiva" charset="0"/>
                </a:endParaRPr>
              </a:p>
            </p:txBody>
          </p:sp>
        </p:grpSp>
        <p:grpSp>
          <p:nvGrpSpPr>
            <p:cNvPr id="36895" name="Group 32"/>
            <p:cNvGrpSpPr>
              <a:grpSpLocks/>
            </p:cNvGrpSpPr>
            <p:nvPr/>
          </p:nvGrpSpPr>
          <p:grpSpPr bwMode="auto">
            <a:xfrm>
              <a:off x="384" y="1776"/>
              <a:ext cx="718" cy="720"/>
              <a:chOff x="384" y="1776"/>
              <a:chExt cx="718" cy="720"/>
            </a:xfrm>
          </p:grpSpPr>
          <p:sp>
            <p:nvSpPr>
              <p:cNvPr id="36896" name="Line 33"/>
              <p:cNvSpPr>
                <a:spLocks noChangeShapeType="1"/>
              </p:cNvSpPr>
              <p:nvPr/>
            </p:nvSpPr>
            <p:spPr bwMode="auto">
              <a:xfrm flipV="1">
                <a:off x="432" y="1968"/>
                <a:ext cx="288" cy="52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97" name="Text Box 34"/>
              <p:cNvSpPr txBox="1">
                <a:spLocks noChangeArrowheads="1"/>
              </p:cNvSpPr>
              <p:nvPr/>
            </p:nvSpPr>
            <p:spPr bwMode="auto">
              <a:xfrm>
                <a:off x="555" y="1776"/>
                <a:ext cx="54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>
                    <a:solidFill>
                      <a:srgbClr val="FF0000"/>
                    </a:solidFill>
                    <a:latin typeface="Monotype Corsiva" charset="0"/>
                  </a:rPr>
                  <a:t>(0.75,1)</a:t>
                </a:r>
                <a:endParaRPr lang="en-US">
                  <a:latin typeface="Monotype Corsiva" charset="0"/>
                </a:endParaRPr>
              </a:p>
            </p:txBody>
          </p:sp>
          <p:sp>
            <p:nvSpPr>
              <p:cNvPr id="36898" name="Text Box 35"/>
              <p:cNvSpPr txBox="1">
                <a:spLocks noChangeArrowheads="1"/>
              </p:cNvSpPr>
              <p:nvPr/>
            </p:nvSpPr>
            <p:spPr bwMode="auto">
              <a:xfrm>
                <a:off x="384" y="1948"/>
                <a:ext cx="29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000" b="1">
                    <a:solidFill>
                      <a:srgbClr val="FF0000"/>
                    </a:solidFill>
                    <a:latin typeface="Monotype Corsiva" charset="0"/>
                  </a:rPr>
                  <a:t>r</a:t>
                </a:r>
                <a:r>
                  <a:rPr lang="en-US" sz="2000" baseline="-25000">
                    <a:solidFill>
                      <a:srgbClr val="FF0000"/>
                    </a:solidFill>
                    <a:latin typeface="Arial Narrow" charset="0"/>
                  </a:rPr>
                  <a:t>CM</a:t>
                </a:r>
                <a:endParaRPr lang="en-US" sz="2000">
                  <a:solidFill>
                    <a:srgbClr val="FF0000"/>
                  </a:solidFill>
                  <a:latin typeface="Arial Narrow" charset="0"/>
                </a:endParaRPr>
              </a:p>
            </p:txBody>
          </p:sp>
        </p:grpSp>
      </p:grpSp>
      <p:graphicFrame>
        <p:nvGraphicFramePr>
          <p:cNvPr id="364580" name="Object 7"/>
          <p:cNvGraphicFramePr>
            <a:graphicFrameLocks noChangeAspect="1"/>
          </p:cNvGraphicFramePr>
          <p:nvPr/>
        </p:nvGraphicFramePr>
        <p:xfrm>
          <a:off x="6096000" y="2646363"/>
          <a:ext cx="1655763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70" name="Equation" r:id="rId13" imgW="927000" imgH="660240" progId="Equation.3">
                  <p:embed/>
                </p:oleObj>
              </mc:Choice>
              <mc:Fallback>
                <p:oleObj name="Equation" r:id="rId13" imgW="927000" imgH="660240" progId="Equation.3">
                  <p:embed/>
                  <p:pic>
                    <p:nvPicPr>
                      <p:cNvPr id="36458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646363"/>
                        <a:ext cx="1655763" cy="108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4581" name="Object 8"/>
          <p:cNvGraphicFramePr>
            <a:graphicFrameLocks noChangeAspect="1"/>
          </p:cNvGraphicFramePr>
          <p:nvPr/>
        </p:nvGraphicFramePr>
        <p:xfrm>
          <a:off x="1143000" y="4648200"/>
          <a:ext cx="81915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71" name="Equation" r:id="rId15" imgW="634680" imgH="660240" progId="Equation.3">
                  <p:embed/>
                </p:oleObj>
              </mc:Choice>
              <mc:Fallback>
                <p:oleObj name="Equation" r:id="rId15" imgW="634680" imgH="660240" progId="Equation.3">
                  <p:embed/>
                  <p:pic>
                    <p:nvPicPr>
                      <p:cNvPr id="36458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648200"/>
                        <a:ext cx="819150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4582" name="Object 9"/>
          <p:cNvGraphicFramePr>
            <a:graphicFrameLocks noChangeAspect="1"/>
          </p:cNvGraphicFramePr>
          <p:nvPr/>
        </p:nvGraphicFramePr>
        <p:xfrm>
          <a:off x="1905000" y="4795838"/>
          <a:ext cx="1687513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72" name="Equation" r:id="rId17" imgW="1307880" imgH="431640" progId="Equation.3">
                  <p:embed/>
                </p:oleObj>
              </mc:Choice>
              <mc:Fallback>
                <p:oleObj name="Equation" r:id="rId17" imgW="1307880" imgH="431640" progId="Equation.3">
                  <p:embed/>
                  <p:pic>
                    <p:nvPicPr>
                      <p:cNvPr id="36458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795838"/>
                        <a:ext cx="1687513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4583" name="Object 10"/>
          <p:cNvGraphicFramePr>
            <a:graphicFrameLocks noChangeAspect="1"/>
          </p:cNvGraphicFramePr>
          <p:nvPr/>
        </p:nvGraphicFramePr>
        <p:xfrm>
          <a:off x="3581400" y="4795838"/>
          <a:ext cx="1230313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73" name="Equation" r:id="rId19" imgW="952200" imgH="431640" progId="Equation.3">
                  <p:embed/>
                </p:oleObj>
              </mc:Choice>
              <mc:Fallback>
                <p:oleObj name="Equation" r:id="rId19" imgW="952200" imgH="431640" progId="Equation.3">
                  <p:embed/>
                  <p:pic>
                    <p:nvPicPr>
                      <p:cNvPr id="36458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795838"/>
                        <a:ext cx="1230313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4584" name="Object 11"/>
          <p:cNvGraphicFramePr>
            <a:graphicFrameLocks noChangeAspect="1"/>
          </p:cNvGraphicFramePr>
          <p:nvPr/>
        </p:nvGraphicFramePr>
        <p:xfrm>
          <a:off x="676275" y="5778500"/>
          <a:ext cx="512763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74" name="Equation" r:id="rId21" imgW="279360" imgH="228600" progId="Equation.3">
                  <p:embed/>
                </p:oleObj>
              </mc:Choice>
              <mc:Fallback>
                <p:oleObj name="Equation" r:id="rId21" imgW="279360" imgH="228600" progId="Equation.3">
                  <p:embed/>
                  <p:pic>
                    <p:nvPicPr>
                      <p:cNvPr id="36458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75" y="5778500"/>
                        <a:ext cx="512763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4585" name="Object 12"/>
          <p:cNvGraphicFramePr>
            <a:graphicFrameLocks noChangeAspect="1"/>
          </p:cNvGraphicFramePr>
          <p:nvPr/>
        </p:nvGraphicFramePr>
        <p:xfrm>
          <a:off x="1143000" y="5562600"/>
          <a:ext cx="836613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75" name="Equation" r:id="rId23" imgW="647640" imgH="660240" progId="Equation.3">
                  <p:embed/>
                </p:oleObj>
              </mc:Choice>
              <mc:Fallback>
                <p:oleObj name="Equation" r:id="rId23" imgW="647640" imgH="660240" progId="Equation.3">
                  <p:embed/>
                  <p:pic>
                    <p:nvPicPr>
                      <p:cNvPr id="36458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562600"/>
                        <a:ext cx="836613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4586" name="Object 13"/>
          <p:cNvGraphicFramePr>
            <a:graphicFrameLocks noChangeAspect="1"/>
          </p:cNvGraphicFramePr>
          <p:nvPr/>
        </p:nvGraphicFramePr>
        <p:xfrm>
          <a:off x="1981200" y="5710238"/>
          <a:ext cx="1738313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76" name="Equation" r:id="rId25" imgW="1346040" imgH="431640" progId="Equation.3">
                  <p:embed/>
                </p:oleObj>
              </mc:Choice>
              <mc:Fallback>
                <p:oleObj name="Equation" r:id="rId25" imgW="1346040" imgH="431640" progId="Equation.3">
                  <p:embed/>
                  <p:pic>
                    <p:nvPicPr>
                      <p:cNvPr id="364586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710238"/>
                        <a:ext cx="1738313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4587" name="Object 14"/>
          <p:cNvGraphicFramePr>
            <a:graphicFrameLocks noChangeAspect="1"/>
          </p:cNvGraphicFramePr>
          <p:nvPr/>
        </p:nvGraphicFramePr>
        <p:xfrm>
          <a:off x="3724275" y="5710238"/>
          <a:ext cx="1228725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77" name="Equation" r:id="rId27" imgW="952200" imgH="431640" progId="Equation.3">
                  <p:embed/>
                </p:oleObj>
              </mc:Choice>
              <mc:Fallback>
                <p:oleObj name="Equation" r:id="rId27" imgW="952200" imgH="431640" progId="Equation.3">
                  <p:embed/>
                  <p:pic>
                    <p:nvPicPr>
                      <p:cNvPr id="364587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4275" y="5710238"/>
                        <a:ext cx="1228725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4588" name="Object 15"/>
          <p:cNvGraphicFramePr>
            <a:graphicFrameLocks noChangeAspect="1"/>
          </p:cNvGraphicFramePr>
          <p:nvPr/>
        </p:nvGraphicFramePr>
        <p:xfrm>
          <a:off x="5038725" y="4103688"/>
          <a:ext cx="823913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78" name="Equation" r:id="rId29" imgW="508000" imgH="279400" progId="Equation.DSMT4">
                  <p:embed/>
                </p:oleObj>
              </mc:Choice>
              <mc:Fallback>
                <p:oleObj name="Equation" r:id="rId29" imgW="508000" imgH="279400" progId="Equation.DSMT4">
                  <p:embed/>
                  <p:pic>
                    <p:nvPicPr>
                      <p:cNvPr id="364588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8725" y="4103688"/>
                        <a:ext cx="823913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4589" name="Object 16"/>
          <p:cNvGraphicFramePr>
            <a:graphicFrameLocks noChangeAspect="1"/>
          </p:cNvGraphicFramePr>
          <p:nvPr/>
        </p:nvGraphicFramePr>
        <p:xfrm>
          <a:off x="6521450" y="3849688"/>
          <a:ext cx="2249488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79" name="Equation" r:id="rId31" imgW="1384300" imgH="520700" progId="Equation.DSMT4">
                  <p:embed/>
                </p:oleObj>
              </mc:Choice>
              <mc:Fallback>
                <p:oleObj name="Equation" r:id="rId31" imgW="1384300" imgH="520700" progId="Equation.DSMT4">
                  <p:embed/>
                  <p:pic>
                    <p:nvPicPr>
                      <p:cNvPr id="364589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1450" y="3849688"/>
                        <a:ext cx="2249488" cy="982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4590" name="Object 17"/>
          <p:cNvGraphicFramePr>
            <a:graphicFrameLocks noChangeAspect="1"/>
          </p:cNvGraphicFramePr>
          <p:nvPr/>
        </p:nvGraphicFramePr>
        <p:xfrm>
          <a:off x="5800725" y="4103688"/>
          <a:ext cx="739775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80" name="Equation" r:id="rId33" imgW="457200" imgH="279400" progId="Equation.DSMT4">
                  <p:embed/>
                </p:oleObj>
              </mc:Choice>
              <mc:Fallback>
                <p:oleObj name="Equation" r:id="rId33" imgW="457200" imgH="279400" progId="Equation.DSMT4">
                  <p:embed/>
                  <p:pic>
                    <p:nvPicPr>
                      <p:cNvPr id="36459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0725" y="4103688"/>
                        <a:ext cx="739775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43679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4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4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4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6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64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6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6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6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6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6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6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64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64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6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6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6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64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64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64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7" grpId="0" animBg="1"/>
      <p:bldP spid="364548" grpId="0"/>
      <p:bldP spid="364550" grpId="0" build="p" autoUpdateAnimBg="0"/>
      <p:bldP spid="364553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April 12, 2021</a:t>
            </a:r>
            <a:endParaRPr lang="en-US" altLang="ko-KR" sz="1400">
              <a:solidFill>
                <a:srgbClr val="FF0066"/>
              </a:solidFill>
              <a:latin typeface="Arial Narrow" charset="0"/>
              <a:ea typeface="굴림" charset="0"/>
              <a:cs typeface="굴림" charset="0"/>
            </a:endParaRPr>
          </a:p>
        </p:txBody>
      </p:sp>
      <p:sp>
        <p:nvSpPr>
          <p:cNvPr id="3892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>
                <a:solidFill>
                  <a:srgbClr val="003300"/>
                </a:solidFill>
                <a:latin typeface="Arial Narrow" charset="0"/>
              </a:rPr>
              <a:t>PHYS 1443-003, Spring 2021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89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DF4B765-6B50-3047-8BB7-3CA7F9B2EC9B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803843" name="Picture 3" descr="F07.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600"/>
            <a:ext cx="57150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03844" name="Object 2"/>
          <p:cNvGraphicFramePr>
            <a:graphicFrameLocks noChangeAspect="1"/>
          </p:cNvGraphicFramePr>
          <p:nvPr/>
        </p:nvGraphicFramePr>
        <p:xfrm>
          <a:off x="1600200" y="3290888"/>
          <a:ext cx="801688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99" name="Equation" r:id="rId5" imgW="444240" imgH="228600" progId="Equation.DSMT4">
                  <p:embed/>
                </p:oleObj>
              </mc:Choice>
              <mc:Fallback>
                <p:oleObj name="Equation" r:id="rId5" imgW="444240" imgH="228600" progId="Equation.DSMT4">
                  <p:embed/>
                  <p:pic>
                    <p:nvPicPr>
                      <p:cNvPr id="80384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290888"/>
                        <a:ext cx="801688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3845" name="Object 3"/>
          <p:cNvGraphicFramePr>
            <a:graphicFrameLocks noChangeAspect="1"/>
          </p:cNvGraphicFramePr>
          <p:nvPr/>
        </p:nvGraphicFramePr>
        <p:xfrm>
          <a:off x="1371600" y="4191000"/>
          <a:ext cx="8715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600" name="Equation" r:id="rId7" imgW="355320" imgH="228600" progId="Equation.DSMT4">
                  <p:embed/>
                </p:oleObj>
              </mc:Choice>
              <mc:Fallback>
                <p:oleObj name="Equation" r:id="rId7" imgW="355320" imgH="228600" progId="Equation.DSMT4">
                  <p:embed/>
                  <p:pic>
                    <p:nvPicPr>
                      <p:cNvPr id="80384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191000"/>
                        <a:ext cx="871538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3846" name="AutoShape 6"/>
          <p:cNvSpPr>
            <a:spLocks noChangeArrowheads="1"/>
          </p:cNvSpPr>
          <p:nvPr/>
        </p:nvSpPr>
        <p:spPr bwMode="auto">
          <a:xfrm>
            <a:off x="762000" y="43434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5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altLang="ko-KR" sz="4000" dirty="0">
                <a:latin typeface="Arial Narrow" charset="0"/>
                <a:ea typeface="굴림" charset="0"/>
                <a:cs typeface="굴림" charset="0"/>
              </a:rPr>
              <a:t>Velocity of the Center of Mass</a:t>
            </a:r>
            <a:endParaRPr lang="en-US" sz="40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03848" name="Text Box 8"/>
          <p:cNvSpPr txBox="1">
            <a:spLocks noChangeArrowheads="1"/>
          </p:cNvSpPr>
          <p:nvPr/>
        </p:nvSpPr>
        <p:spPr bwMode="auto">
          <a:xfrm>
            <a:off x="838200" y="5181600"/>
            <a:ext cx="7620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US" dirty="0">
                <a:solidFill>
                  <a:schemeClr val="accent2"/>
                </a:solidFill>
                <a:latin typeface="Arial Narrow" charset="0"/>
              </a:rPr>
              <a:t>In an isolated system, the total linear momentum does not change,</a:t>
            </a:r>
            <a:r>
              <a:rPr lang="en-US" altLang="ko-KR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therefore the velocity of the center of mass does not change.</a:t>
            </a:r>
          </a:p>
        </p:txBody>
      </p:sp>
      <p:graphicFrame>
        <p:nvGraphicFramePr>
          <p:cNvPr id="803849" name="Object 4"/>
          <p:cNvGraphicFramePr>
            <a:graphicFrameLocks noChangeAspect="1"/>
          </p:cNvGraphicFramePr>
          <p:nvPr/>
        </p:nvGraphicFramePr>
        <p:xfrm>
          <a:off x="2443163" y="3108325"/>
          <a:ext cx="1671637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601" name="Equation" r:id="rId9" imgW="927000" imgH="431640" progId="Equation.DSMT4">
                  <p:embed/>
                </p:oleObj>
              </mc:Choice>
              <mc:Fallback>
                <p:oleObj name="Equation" r:id="rId9" imgW="927000" imgH="431640" progId="Equation.DSMT4">
                  <p:embed/>
                  <p:pic>
                    <p:nvPicPr>
                      <p:cNvPr id="80384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3163" y="3108325"/>
                        <a:ext cx="1671637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3850" name="Object 5"/>
          <p:cNvGraphicFramePr>
            <a:graphicFrameLocks noChangeAspect="1"/>
          </p:cNvGraphicFramePr>
          <p:nvPr/>
        </p:nvGraphicFramePr>
        <p:xfrm>
          <a:off x="2209800" y="3962400"/>
          <a:ext cx="1150938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602" name="Equation" r:id="rId11" imgW="469800" imgH="393480" progId="Equation.DSMT4">
                  <p:embed/>
                </p:oleObj>
              </mc:Choice>
              <mc:Fallback>
                <p:oleObj name="Equation" r:id="rId11" imgW="469800" imgH="393480" progId="Equation.DSMT4">
                  <p:embed/>
                  <p:pic>
                    <p:nvPicPr>
                      <p:cNvPr id="80385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962400"/>
                        <a:ext cx="1150938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3851" name="Object 6"/>
          <p:cNvGraphicFramePr>
            <a:graphicFrameLocks noChangeAspect="1"/>
          </p:cNvGraphicFramePr>
          <p:nvPr/>
        </p:nvGraphicFramePr>
        <p:xfrm>
          <a:off x="3321050" y="3962400"/>
          <a:ext cx="3765550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603" name="Equation" r:id="rId13" imgW="1536480" imgH="431640" progId="Equation.DSMT4">
                  <p:embed/>
                </p:oleObj>
              </mc:Choice>
              <mc:Fallback>
                <p:oleObj name="Equation" r:id="rId13" imgW="1536480" imgH="431640" progId="Equation.DSMT4">
                  <p:embed/>
                  <p:pic>
                    <p:nvPicPr>
                      <p:cNvPr id="80385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1050" y="3962400"/>
                        <a:ext cx="3765550" cy="1058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3852" name="Object 7"/>
          <p:cNvGraphicFramePr>
            <a:graphicFrameLocks noChangeAspect="1"/>
          </p:cNvGraphicFramePr>
          <p:nvPr/>
        </p:nvGraphicFramePr>
        <p:xfrm>
          <a:off x="7034213" y="3962400"/>
          <a:ext cx="1804987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604" name="Equation" r:id="rId15" imgW="736560" imgH="431640" progId="Equation.DSMT4">
                  <p:embed/>
                </p:oleObj>
              </mc:Choice>
              <mc:Fallback>
                <p:oleObj name="Equation" r:id="rId15" imgW="736560" imgH="431640" progId="Equation.DSMT4">
                  <p:embed/>
                  <p:pic>
                    <p:nvPicPr>
                      <p:cNvPr id="80385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4213" y="3962400"/>
                        <a:ext cx="1804987" cy="1058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3853" name="Oval 13"/>
          <p:cNvSpPr>
            <a:spLocks noChangeArrowheads="1"/>
          </p:cNvSpPr>
          <p:nvPr/>
        </p:nvSpPr>
        <p:spPr bwMode="auto">
          <a:xfrm>
            <a:off x="3810000" y="3962400"/>
            <a:ext cx="1143000" cy="533400"/>
          </a:xfrm>
          <a:prstGeom prst="ellips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03854" name="Oval 14"/>
          <p:cNvSpPr>
            <a:spLocks noChangeArrowheads="1"/>
          </p:cNvSpPr>
          <p:nvPr/>
        </p:nvSpPr>
        <p:spPr bwMode="auto">
          <a:xfrm>
            <a:off x="5638800" y="3962400"/>
            <a:ext cx="1143000" cy="533400"/>
          </a:xfrm>
          <a:prstGeom prst="ellips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03855" name="Oval 15"/>
          <p:cNvSpPr>
            <a:spLocks noChangeArrowheads="1"/>
          </p:cNvSpPr>
          <p:nvPr/>
        </p:nvSpPr>
        <p:spPr bwMode="auto">
          <a:xfrm>
            <a:off x="7010400" y="4038600"/>
            <a:ext cx="914400" cy="457200"/>
          </a:xfrm>
          <a:prstGeom prst="ellips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03856" name="Oval 16"/>
          <p:cNvSpPr>
            <a:spLocks noChangeArrowheads="1"/>
          </p:cNvSpPr>
          <p:nvPr/>
        </p:nvSpPr>
        <p:spPr bwMode="auto">
          <a:xfrm>
            <a:off x="8001000" y="4038600"/>
            <a:ext cx="914400" cy="457200"/>
          </a:xfrm>
          <a:prstGeom prst="ellips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0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03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0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03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03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0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03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3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03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03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03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03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03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03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03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03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03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03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03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03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03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03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3846" grpId="0" animBg="1"/>
      <p:bldP spid="803848" grpId="0"/>
      <p:bldP spid="803853" grpId="0" animBg="1"/>
      <p:bldP spid="803854" grpId="0" animBg="1"/>
      <p:bldP spid="803855" grpId="0" animBg="1"/>
      <p:bldP spid="80385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April 12, 2021</a:t>
            </a:r>
            <a:endParaRPr lang="en-US" altLang="ko-KR" sz="1400">
              <a:solidFill>
                <a:srgbClr val="FF0066"/>
              </a:solidFill>
              <a:latin typeface="Arial Narrow" charset="0"/>
              <a:ea typeface="굴림" charset="0"/>
              <a:cs typeface="굴림" charset="0"/>
            </a:endParaRPr>
          </a:p>
        </p:txBody>
      </p:sp>
      <p:sp>
        <p:nvSpPr>
          <p:cNvPr id="4097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>
                <a:solidFill>
                  <a:srgbClr val="003300"/>
                </a:solidFill>
                <a:latin typeface="Arial Narrow" charset="0"/>
              </a:rPr>
              <a:t>PHYS 1443-003, Spring 2021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097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B0550B4-9ED0-8F45-ACFE-980CE988432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809986" name="Text Box 2"/>
          <p:cNvSpPr txBox="1">
            <a:spLocks noChangeArrowheads="1"/>
          </p:cNvSpPr>
          <p:nvPr/>
        </p:nvSpPr>
        <p:spPr bwMode="auto">
          <a:xfrm>
            <a:off x="288925" y="685800"/>
            <a:ext cx="420687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Starting from rest, two skaters</a:t>
            </a:r>
            <a:r>
              <a:rPr lang="en-US" altLang="ko-KR" sz="2000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push off against each other on</a:t>
            </a:r>
            <a:r>
              <a:rPr lang="en-US" altLang="ko-KR" sz="2000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ice where friction is negligible.</a:t>
            </a:r>
            <a:r>
              <a:rPr lang="en-US" altLang="ko-KR" sz="2000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One is a 54-kg woman and one is a 88-kg man.  The woman</a:t>
            </a:r>
            <a:r>
              <a:rPr lang="en-US" altLang="ko-KR" sz="2000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moves away with a velocity of +2.5 m/s.  Man’s velocity?</a:t>
            </a:r>
          </a:p>
        </p:txBody>
      </p:sp>
      <p:pic>
        <p:nvPicPr>
          <p:cNvPr id="809987" name="Picture 3" descr="F07.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762000"/>
            <a:ext cx="3387725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7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762000"/>
          </a:xfrm>
        </p:spPr>
        <p:txBody>
          <a:bodyPr/>
          <a:lstStyle/>
          <a:p>
            <a:r>
              <a:rPr lang="en-US" altLang="ko-KR" dirty="0">
                <a:latin typeface="Arial Narrow" charset="0"/>
                <a:ea typeface="굴림" charset="0"/>
                <a:cs typeface="굴림" charset="0"/>
              </a:rPr>
              <a:t>The Ice Skater Problem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810000" name="Object 2"/>
          <p:cNvGraphicFramePr>
            <a:graphicFrameLocks noChangeAspect="1"/>
          </p:cNvGraphicFramePr>
          <p:nvPr/>
        </p:nvGraphicFramePr>
        <p:xfrm>
          <a:off x="533400" y="2338388"/>
          <a:ext cx="1439863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739" name="Equation" r:id="rId5" imgW="685800" imgH="228600" progId="Equation.DSMT4">
                  <p:embed/>
                </p:oleObj>
              </mc:Choice>
              <mc:Fallback>
                <p:oleObj name="Equation" r:id="rId5" imgW="685800" imgH="228600" progId="Equation.DSMT4">
                  <p:embed/>
                  <p:pic>
                    <p:nvPicPr>
                      <p:cNvPr id="81000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338388"/>
                        <a:ext cx="1439863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0001" name="Object 3"/>
          <p:cNvGraphicFramePr>
            <a:graphicFrameLocks noChangeAspect="1"/>
          </p:cNvGraphicFramePr>
          <p:nvPr/>
        </p:nvGraphicFramePr>
        <p:xfrm>
          <a:off x="546100" y="3987800"/>
          <a:ext cx="18923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740" name="Equation" r:id="rId7" imgW="901440" imgH="241200" progId="Equation.DSMT4">
                  <p:embed/>
                </p:oleObj>
              </mc:Choice>
              <mc:Fallback>
                <p:oleObj name="Equation" r:id="rId7" imgW="901440" imgH="241200" progId="Equation.DSMT4">
                  <p:embed/>
                  <p:pic>
                    <p:nvPicPr>
                      <p:cNvPr id="81000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3987800"/>
                        <a:ext cx="18923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0002" name="Object 4"/>
          <p:cNvGraphicFramePr>
            <a:graphicFrameLocks noChangeAspect="1"/>
          </p:cNvGraphicFramePr>
          <p:nvPr/>
        </p:nvGraphicFramePr>
        <p:xfrm>
          <a:off x="533400" y="3100388"/>
          <a:ext cx="827088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741" name="Equation" r:id="rId9" imgW="393480" imgH="228600" progId="Equation.DSMT4">
                  <p:embed/>
                </p:oleObj>
              </mc:Choice>
              <mc:Fallback>
                <p:oleObj name="Equation" r:id="rId9" imgW="393480" imgH="228600" progId="Equation.DSMT4">
                  <p:embed/>
                  <p:pic>
                    <p:nvPicPr>
                      <p:cNvPr id="81000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100388"/>
                        <a:ext cx="827088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0003" name="Object 5"/>
          <p:cNvGraphicFramePr>
            <a:graphicFrameLocks noChangeAspect="1"/>
          </p:cNvGraphicFramePr>
          <p:nvPr/>
        </p:nvGraphicFramePr>
        <p:xfrm>
          <a:off x="381000" y="4724400"/>
          <a:ext cx="82708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742" name="Equation" r:id="rId11" imgW="393480" imgH="241200" progId="Equation.DSMT4">
                  <p:embed/>
                </p:oleObj>
              </mc:Choice>
              <mc:Fallback>
                <p:oleObj name="Equation" r:id="rId11" imgW="393480" imgH="241200" progId="Equation.DSMT4">
                  <p:embed/>
                  <p:pic>
                    <p:nvPicPr>
                      <p:cNvPr id="81000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724400"/>
                        <a:ext cx="827088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0004" name="Object 6"/>
          <p:cNvGraphicFramePr>
            <a:graphicFrameLocks noChangeAspect="1"/>
          </p:cNvGraphicFramePr>
          <p:nvPr/>
        </p:nvGraphicFramePr>
        <p:xfrm>
          <a:off x="2725738" y="2338388"/>
          <a:ext cx="1465262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743" name="Equation" r:id="rId13" imgW="698400" imgH="228600" progId="Equation.DSMT4">
                  <p:embed/>
                </p:oleObj>
              </mc:Choice>
              <mc:Fallback>
                <p:oleObj name="Equation" r:id="rId13" imgW="698400" imgH="228600" progId="Equation.DSMT4">
                  <p:embed/>
                  <p:pic>
                    <p:nvPicPr>
                      <p:cNvPr id="81000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738" y="2338388"/>
                        <a:ext cx="1465262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0005" name="Object 7"/>
          <p:cNvGraphicFramePr>
            <a:graphicFrameLocks noChangeAspect="1"/>
          </p:cNvGraphicFramePr>
          <p:nvPr/>
        </p:nvGraphicFramePr>
        <p:xfrm>
          <a:off x="1312863" y="2900363"/>
          <a:ext cx="1811337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744" name="Equation" r:id="rId15" imgW="863280" imgH="431640" progId="Equation.DSMT4">
                  <p:embed/>
                </p:oleObj>
              </mc:Choice>
              <mc:Fallback>
                <p:oleObj name="Equation" r:id="rId15" imgW="863280" imgH="431640" progId="Equation.DSMT4">
                  <p:embed/>
                  <p:pic>
                    <p:nvPicPr>
                      <p:cNvPr id="81000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2863" y="2900363"/>
                        <a:ext cx="1811337" cy="90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0006" name="Object 8"/>
          <p:cNvGraphicFramePr>
            <a:graphicFrameLocks noChangeAspect="1"/>
          </p:cNvGraphicFramePr>
          <p:nvPr/>
        </p:nvGraphicFramePr>
        <p:xfrm>
          <a:off x="3124200" y="3124200"/>
          <a:ext cx="2667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745" name="Equation" r:id="rId17" imgW="126720" imgH="177480" progId="Equation.DSMT4">
                  <p:embed/>
                </p:oleObj>
              </mc:Choice>
              <mc:Fallback>
                <p:oleObj name="Equation" r:id="rId17" imgW="126720" imgH="177480" progId="Equation.DSMT4">
                  <p:embed/>
                  <p:pic>
                    <p:nvPicPr>
                      <p:cNvPr id="81000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124200"/>
                        <a:ext cx="266700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0007" name="Object 9"/>
          <p:cNvGraphicFramePr>
            <a:graphicFrameLocks noChangeAspect="1"/>
          </p:cNvGraphicFramePr>
          <p:nvPr/>
        </p:nvGraphicFramePr>
        <p:xfrm>
          <a:off x="2779713" y="3987800"/>
          <a:ext cx="194468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746" name="Equation" r:id="rId19" imgW="927000" imgH="241200" progId="Equation.DSMT4">
                  <p:embed/>
                </p:oleObj>
              </mc:Choice>
              <mc:Fallback>
                <p:oleObj name="Equation" r:id="rId19" imgW="927000" imgH="241200" progId="Equation.DSMT4">
                  <p:embed/>
                  <p:pic>
                    <p:nvPicPr>
                      <p:cNvPr id="81000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9713" y="3987800"/>
                        <a:ext cx="1944687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0008" name="Object 10"/>
          <p:cNvGraphicFramePr>
            <a:graphicFrameLocks noChangeAspect="1"/>
          </p:cNvGraphicFramePr>
          <p:nvPr/>
        </p:nvGraphicFramePr>
        <p:xfrm>
          <a:off x="1295400" y="4495800"/>
          <a:ext cx="1839913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747" name="Equation" r:id="rId21" imgW="876240" imgH="457200" progId="Equation.DSMT4">
                  <p:embed/>
                </p:oleObj>
              </mc:Choice>
              <mc:Fallback>
                <p:oleObj name="Equation" r:id="rId21" imgW="876240" imgH="457200" progId="Equation.DSMT4">
                  <p:embed/>
                  <p:pic>
                    <p:nvPicPr>
                      <p:cNvPr id="81000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495800"/>
                        <a:ext cx="1839913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0009" name="Object 11"/>
          <p:cNvGraphicFramePr>
            <a:graphicFrameLocks noChangeAspect="1"/>
          </p:cNvGraphicFramePr>
          <p:nvPr/>
        </p:nvGraphicFramePr>
        <p:xfrm>
          <a:off x="546100" y="5410200"/>
          <a:ext cx="594360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748" name="Equation" r:id="rId23" imgW="2831760" imgH="419040" progId="Equation.DSMT4">
                  <p:embed/>
                </p:oleObj>
              </mc:Choice>
              <mc:Fallback>
                <p:oleObj name="Equation" r:id="rId23" imgW="2831760" imgH="419040" progId="Equation.DSMT4">
                  <p:embed/>
                  <p:pic>
                    <p:nvPicPr>
                      <p:cNvPr id="81000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5410200"/>
                        <a:ext cx="5943600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540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09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09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09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10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10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10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10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10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10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10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10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10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10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98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April 12, 2021</a:t>
            </a:r>
          </a:p>
        </p:txBody>
      </p:sp>
      <p:sp>
        <p:nvSpPr>
          <p:cNvPr id="379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>
                <a:solidFill>
                  <a:srgbClr val="003300"/>
                </a:solidFill>
                <a:latin typeface="Arial Narrow" charset="0"/>
              </a:rPr>
              <a:t>PHYS 1443-003, Spring 2021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79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451740C-0D77-F44C-9454-65404E8C787A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84002" name="Rectangle 2"/>
          <p:cNvSpPr>
            <a:spLocks noChangeArrowheads="1"/>
          </p:cNvSpPr>
          <p:nvPr/>
        </p:nvSpPr>
        <p:spPr bwMode="auto">
          <a:xfrm>
            <a:off x="685800" y="1752600"/>
            <a:ext cx="4038600" cy="106680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791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z="3600" dirty="0">
                <a:latin typeface="Arial Narrow" charset="0"/>
                <a:ea typeface="ＭＳ Ｐゴシック" charset="0"/>
                <a:cs typeface="ＭＳ Ｐゴシック" charset="0"/>
              </a:rPr>
              <a:t>Center of Mass of a Rigid Object</a:t>
            </a:r>
          </a:p>
        </p:txBody>
      </p:sp>
      <p:sp>
        <p:nvSpPr>
          <p:cNvPr id="384004" name="Text Box 4"/>
          <p:cNvSpPr txBox="1">
            <a:spLocks noChangeArrowheads="1"/>
          </p:cNvSpPr>
          <p:nvPr/>
        </p:nvSpPr>
        <p:spPr bwMode="auto">
          <a:xfrm>
            <a:off x="685800" y="838200"/>
            <a:ext cx="7696200" cy="85090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Arial Narrow" charset="0"/>
              </a:rPr>
              <a:t>The formula for CM can be extended to a system of many particles or</a:t>
            </a:r>
            <a:r>
              <a:rPr lang="en-US">
                <a:latin typeface="Arial Narrow" charset="0"/>
              </a:rPr>
              <a:t> </a:t>
            </a:r>
            <a:r>
              <a:rPr lang="en-US">
                <a:solidFill>
                  <a:srgbClr val="FF0000"/>
                </a:solidFill>
                <a:latin typeface="Arial Narrow" charset="0"/>
              </a:rPr>
              <a:t>a Rigid Object </a:t>
            </a:r>
          </a:p>
        </p:txBody>
      </p:sp>
      <p:sp>
        <p:nvSpPr>
          <p:cNvPr id="384005" name="Text Box 5"/>
          <p:cNvSpPr txBox="1">
            <a:spLocks noChangeArrowheads="1"/>
          </p:cNvSpPr>
          <p:nvPr/>
        </p:nvSpPr>
        <p:spPr bwMode="auto">
          <a:xfrm>
            <a:off x="1828800" y="4403725"/>
            <a:ext cx="3429000" cy="1768475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A rigid body – an object with shape and size with mass spread throughout the body, ordinary objects – can be considered as a group of particles with mass </a:t>
            </a:r>
            <a:r>
              <a:rPr lang="en-US" sz="1800" dirty="0">
                <a:solidFill>
                  <a:srgbClr val="FF0000"/>
                </a:solidFill>
                <a:latin typeface="Monotype Corsiva" charset="0"/>
              </a:rPr>
              <a:t>m</a:t>
            </a:r>
            <a:r>
              <a:rPr lang="en-US" sz="1800" baseline="-25000" dirty="0">
                <a:solidFill>
                  <a:srgbClr val="FF0000"/>
                </a:solidFill>
                <a:latin typeface="Monotype Corsiva" charset="0"/>
              </a:rPr>
              <a:t>i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 densely spread throughout the given shape of the object</a:t>
            </a:r>
          </a:p>
        </p:txBody>
      </p:sp>
      <p:graphicFrame>
        <p:nvGraphicFramePr>
          <p:cNvPr id="384006" name="Object 2"/>
          <p:cNvGraphicFramePr>
            <a:graphicFrameLocks noChangeAspect="1"/>
          </p:cNvGraphicFramePr>
          <p:nvPr/>
        </p:nvGraphicFramePr>
        <p:xfrm>
          <a:off x="725488" y="2062163"/>
          <a:ext cx="61595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937" name="Equation" r:id="rId3" imgW="393480" imgH="228600" progId="Equation.DSMT4">
                  <p:embed/>
                </p:oleObj>
              </mc:Choice>
              <mc:Fallback>
                <p:oleObj name="Equation" r:id="rId3" imgW="393480" imgH="228600" progId="Equation.DSMT4">
                  <p:embed/>
                  <p:pic>
                    <p:nvPicPr>
                      <p:cNvPr id="38400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488" y="2062163"/>
                        <a:ext cx="615950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07" name="Object 3"/>
          <p:cNvGraphicFramePr>
            <a:graphicFrameLocks noChangeAspect="1"/>
          </p:cNvGraphicFramePr>
          <p:nvPr/>
        </p:nvGraphicFramePr>
        <p:xfrm>
          <a:off x="4881563" y="1752600"/>
          <a:ext cx="1657350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938" name="Equation" r:id="rId5" imgW="927000" imgH="660240" progId="Equation.3">
                  <p:embed/>
                </p:oleObj>
              </mc:Choice>
              <mc:Fallback>
                <p:oleObj name="Equation" r:id="rId5" imgW="927000" imgH="660240" progId="Equation.3">
                  <p:embed/>
                  <p:pic>
                    <p:nvPicPr>
                      <p:cNvPr id="3840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1563" y="1752600"/>
                        <a:ext cx="1657350" cy="108743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38100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4008" name="Text Box 8"/>
          <p:cNvSpPr txBox="1">
            <a:spLocks noChangeArrowheads="1"/>
          </p:cNvSpPr>
          <p:nvPr/>
        </p:nvSpPr>
        <p:spPr bwMode="auto">
          <a:xfrm>
            <a:off x="685800" y="2971800"/>
            <a:ext cx="2590800" cy="103505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The position vector of the center of mass of a many particle system is </a:t>
            </a:r>
          </a:p>
        </p:txBody>
      </p:sp>
      <p:graphicFrame>
        <p:nvGraphicFramePr>
          <p:cNvPr id="384009" name="Object 4"/>
          <p:cNvGraphicFramePr>
            <a:graphicFrameLocks noChangeAspect="1"/>
          </p:cNvGraphicFramePr>
          <p:nvPr/>
        </p:nvGraphicFramePr>
        <p:xfrm>
          <a:off x="3429000" y="2962275"/>
          <a:ext cx="468313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939" name="Equation" r:id="rId7" imgW="266700" imgH="241300" progId="Equation.DSMT4">
                  <p:embed/>
                </p:oleObj>
              </mc:Choice>
              <mc:Fallback>
                <p:oleObj name="Equation" r:id="rId7" imgW="266700" imgH="241300" progId="Equation.DSMT4">
                  <p:embed/>
                  <p:pic>
                    <p:nvPicPr>
                      <p:cNvPr id="38400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962275"/>
                        <a:ext cx="468313" cy="4016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10" name="Object 5"/>
          <p:cNvGraphicFramePr>
            <a:graphicFrameLocks noChangeAspect="1"/>
          </p:cNvGraphicFramePr>
          <p:nvPr/>
        </p:nvGraphicFramePr>
        <p:xfrm>
          <a:off x="5410200" y="4191000"/>
          <a:ext cx="15240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940" name="Equation" r:id="rId9" imgW="1002960" imgH="520560" progId="Equation.3">
                  <p:embed/>
                </p:oleObj>
              </mc:Choice>
              <mc:Fallback>
                <p:oleObj name="Equation" r:id="rId9" imgW="1002960" imgH="520560" progId="Equation.3">
                  <p:embed/>
                  <p:pic>
                    <p:nvPicPr>
                      <p:cNvPr id="38401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191000"/>
                        <a:ext cx="1524000" cy="6286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38100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11" name="Object 6"/>
          <p:cNvGraphicFramePr>
            <a:graphicFrameLocks noChangeAspect="1"/>
          </p:cNvGraphicFramePr>
          <p:nvPr/>
        </p:nvGraphicFramePr>
        <p:xfrm>
          <a:off x="5410200" y="5164138"/>
          <a:ext cx="481013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941" name="Equation" r:id="rId11" imgW="266400" imgH="228600" progId="Equation.3">
                  <p:embed/>
                </p:oleObj>
              </mc:Choice>
              <mc:Fallback>
                <p:oleObj name="Equation" r:id="rId11" imgW="266400" imgH="228600" progId="Equation.3">
                  <p:embed/>
                  <p:pic>
                    <p:nvPicPr>
                      <p:cNvPr id="38401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5164138"/>
                        <a:ext cx="481013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12" name="Object 7"/>
          <p:cNvGraphicFramePr>
            <a:graphicFrameLocks noChangeAspect="1"/>
          </p:cNvGraphicFramePr>
          <p:nvPr/>
        </p:nvGraphicFramePr>
        <p:xfrm>
          <a:off x="5845175" y="5768975"/>
          <a:ext cx="1798638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942" name="Equation" r:id="rId13" imgW="1003300" imgH="419100" progId="Equation.DSMT4">
                  <p:embed/>
                </p:oleObj>
              </mc:Choice>
              <mc:Fallback>
                <p:oleObj name="Equation" r:id="rId13" imgW="1003300" imgH="419100" progId="Equation.DSMT4">
                  <p:embed/>
                  <p:pic>
                    <p:nvPicPr>
                      <p:cNvPr id="38401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5175" y="5768975"/>
                        <a:ext cx="1798638" cy="75247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38100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4013" name="Freeform 13"/>
          <p:cNvSpPr>
            <a:spLocks/>
          </p:cNvSpPr>
          <p:nvPr/>
        </p:nvSpPr>
        <p:spPr bwMode="auto">
          <a:xfrm>
            <a:off x="533400" y="4506913"/>
            <a:ext cx="942975" cy="979487"/>
          </a:xfrm>
          <a:custGeom>
            <a:avLst/>
            <a:gdLst>
              <a:gd name="T0" fmla="*/ 2147483647 w 354"/>
              <a:gd name="T1" fmla="*/ 2147483647 h 569"/>
              <a:gd name="T2" fmla="*/ 2147483647 w 354"/>
              <a:gd name="T3" fmla="*/ 2147483647 h 569"/>
              <a:gd name="T4" fmla="*/ 2147483647 w 354"/>
              <a:gd name="T5" fmla="*/ 2147483647 h 569"/>
              <a:gd name="T6" fmla="*/ 2147483647 w 354"/>
              <a:gd name="T7" fmla="*/ 2147483647 h 569"/>
              <a:gd name="T8" fmla="*/ 2147483647 w 354"/>
              <a:gd name="T9" fmla="*/ 2147483647 h 569"/>
              <a:gd name="T10" fmla="*/ 2147483647 w 354"/>
              <a:gd name="T11" fmla="*/ 2147483647 h 569"/>
              <a:gd name="T12" fmla="*/ 2147483647 w 354"/>
              <a:gd name="T13" fmla="*/ 2147483647 h 569"/>
              <a:gd name="T14" fmla="*/ 2147483647 w 354"/>
              <a:gd name="T15" fmla="*/ 2147483647 h 569"/>
              <a:gd name="T16" fmla="*/ 2147483647 w 354"/>
              <a:gd name="T17" fmla="*/ 2147483647 h 569"/>
              <a:gd name="T18" fmla="*/ 2147483647 w 354"/>
              <a:gd name="T19" fmla="*/ 2147483647 h 569"/>
              <a:gd name="T20" fmla="*/ 2147483647 w 354"/>
              <a:gd name="T21" fmla="*/ 2147483647 h 569"/>
              <a:gd name="T22" fmla="*/ 2147483647 w 354"/>
              <a:gd name="T23" fmla="*/ 2147483647 h 569"/>
              <a:gd name="T24" fmla="*/ 2147483647 w 354"/>
              <a:gd name="T25" fmla="*/ 2147483647 h 569"/>
              <a:gd name="T26" fmla="*/ 2147483647 w 354"/>
              <a:gd name="T27" fmla="*/ 2147483647 h 569"/>
              <a:gd name="T28" fmla="*/ 2147483647 w 354"/>
              <a:gd name="T29" fmla="*/ 2147483647 h 56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54"/>
              <a:gd name="T46" fmla="*/ 0 h 569"/>
              <a:gd name="T47" fmla="*/ 354 w 354"/>
              <a:gd name="T48" fmla="*/ 569 h 56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54" h="569">
                <a:moveTo>
                  <a:pt x="40" y="210"/>
                </a:moveTo>
                <a:cubicBezTo>
                  <a:pt x="61" y="215"/>
                  <a:pt x="97" y="220"/>
                  <a:pt x="115" y="233"/>
                </a:cubicBezTo>
                <a:cubicBezTo>
                  <a:pt x="131" y="244"/>
                  <a:pt x="138" y="263"/>
                  <a:pt x="152" y="277"/>
                </a:cubicBezTo>
                <a:cubicBezTo>
                  <a:pt x="166" y="342"/>
                  <a:pt x="182" y="407"/>
                  <a:pt x="197" y="472"/>
                </a:cubicBezTo>
                <a:cubicBezTo>
                  <a:pt x="206" y="513"/>
                  <a:pt x="222" y="556"/>
                  <a:pt x="264" y="569"/>
                </a:cubicBezTo>
                <a:cubicBezTo>
                  <a:pt x="277" y="564"/>
                  <a:pt x="299" y="567"/>
                  <a:pt x="302" y="554"/>
                </a:cubicBezTo>
                <a:cubicBezTo>
                  <a:pt x="315" y="498"/>
                  <a:pt x="305" y="439"/>
                  <a:pt x="309" y="382"/>
                </a:cubicBezTo>
                <a:cubicBezTo>
                  <a:pt x="312" y="347"/>
                  <a:pt x="335" y="303"/>
                  <a:pt x="347" y="270"/>
                </a:cubicBezTo>
                <a:cubicBezTo>
                  <a:pt x="344" y="225"/>
                  <a:pt x="354" y="175"/>
                  <a:pt x="332" y="135"/>
                </a:cubicBezTo>
                <a:cubicBezTo>
                  <a:pt x="300" y="76"/>
                  <a:pt x="240" y="22"/>
                  <a:pt x="175" y="1"/>
                </a:cubicBezTo>
                <a:cubicBezTo>
                  <a:pt x="152" y="3"/>
                  <a:pt x="128" y="0"/>
                  <a:pt x="107" y="8"/>
                </a:cubicBezTo>
                <a:cubicBezTo>
                  <a:pt x="92" y="14"/>
                  <a:pt x="97" y="38"/>
                  <a:pt x="92" y="53"/>
                </a:cubicBezTo>
                <a:cubicBezTo>
                  <a:pt x="72" y="112"/>
                  <a:pt x="70" y="145"/>
                  <a:pt x="17" y="180"/>
                </a:cubicBezTo>
                <a:cubicBezTo>
                  <a:pt x="12" y="188"/>
                  <a:pt x="0" y="194"/>
                  <a:pt x="2" y="203"/>
                </a:cubicBezTo>
                <a:cubicBezTo>
                  <a:pt x="8" y="233"/>
                  <a:pt x="30" y="215"/>
                  <a:pt x="40" y="210"/>
                </a:cubicBezTo>
                <a:close/>
              </a:path>
            </a:pathLst>
          </a:custGeom>
          <a:gradFill rotWithShape="0">
            <a:gsLst>
              <a:gs pos="0">
                <a:srgbClr val="2F1800"/>
              </a:gs>
              <a:gs pos="50000">
                <a:srgbClr val="663300"/>
              </a:gs>
              <a:gs pos="100000">
                <a:srgbClr val="2F1800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914400" y="4567238"/>
            <a:ext cx="646113" cy="338137"/>
            <a:chOff x="576" y="2877"/>
            <a:chExt cx="407" cy="213"/>
          </a:xfrm>
        </p:grpSpPr>
        <p:sp>
          <p:nvSpPr>
            <p:cNvPr id="37925" name="AutoShape 15"/>
            <p:cNvSpPr>
              <a:spLocks noChangeArrowheads="1"/>
            </p:cNvSpPr>
            <p:nvPr/>
          </p:nvSpPr>
          <p:spPr bwMode="auto">
            <a:xfrm>
              <a:off x="576" y="2928"/>
              <a:ext cx="96" cy="96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6" name="Text Box 16"/>
            <p:cNvSpPr txBox="1">
              <a:spLocks noChangeArrowheads="1"/>
            </p:cNvSpPr>
            <p:nvPr/>
          </p:nvSpPr>
          <p:spPr bwMode="auto">
            <a:xfrm>
              <a:off x="618" y="2877"/>
              <a:ext cx="36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FFFF99"/>
                  </a:solidFill>
                  <a:latin typeface="Monotype Corsiva" charset="0"/>
                </a:rPr>
                <a:t>Δm</a:t>
              </a:r>
              <a:r>
                <a:rPr lang="en-US" sz="1600" baseline="-25000">
                  <a:solidFill>
                    <a:srgbClr val="FFFF99"/>
                  </a:solidFill>
                  <a:latin typeface="Monotype Corsiva" charset="0"/>
                </a:rPr>
                <a:t>i</a:t>
              </a:r>
              <a:endParaRPr lang="en-US" sz="1600">
                <a:solidFill>
                  <a:srgbClr val="FFFF99"/>
                </a:solidFill>
                <a:latin typeface="Monotype Corsiva" charset="0"/>
              </a:endParaRP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52400" y="4343400"/>
            <a:ext cx="1524000" cy="1524000"/>
            <a:chOff x="96" y="3120"/>
            <a:chExt cx="960" cy="960"/>
          </a:xfrm>
        </p:grpSpPr>
        <p:sp>
          <p:nvSpPr>
            <p:cNvPr id="37923" name="Line 18"/>
            <p:cNvSpPr>
              <a:spLocks noChangeShapeType="1"/>
            </p:cNvSpPr>
            <p:nvPr/>
          </p:nvSpPr>
          <p:spPr bwMode="auto">
            <a:xfrm>
              <a:off x="192" y="3120"/>
              <a:ext cx="0" cy="96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4" name="Line 19"/>
            <p:cNvSpPr>
              <a:spLocks noChangeShapeType="1"/>
            </p:cNvSpPr>
            <p:nvPr/>
          </p:nvSpPr>
          <p:spPr bwMode="auto">
            <a:xfrm rot="5400000">
              <a:off x="576" y="3504"/>
              <a:ext cx="0" cy="96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304800" y="4724400"/>
            <a:ext cx="685800" cy="990600"/>
            <a:chOff x="192" y="2976"/>
            <a:chExt cx="432" cy="624"/>
          </a:xfrm>
        </p:grpSpPr>
        <p:sp>
          <p:nvSpPr>
            <p:cNvPr id="37921" name="Line 21"/>
            <p:cNvSpPr>
              <a:spLocks noChangeShapeType="1"/>
            </p:cNvSpPr>
            <p:nvPr/>
          </p:nvSpPr>
          <p:spPr bwMode="auto">
            <a:xfrm flipV="1">
              <a:off x="192" y="2976"/>
              <a:ext cx="432" cy="624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2" name="Text Box 22"/>
            <p:cNvSpPr txBox="1">
              <a:spLocks noChangeArrowheads="1"/>
            </p:cNvSpPr>
            <p:nvPr/>
          </p:nvSpPr>
          <p:spPr bwMode="auto">
            <a:xfrm>
              <a:off x="240" y="3072"/>
              <a:ext cx="18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FF3399"/>
                  </a:solidFill>
                  <a:latin typeface="Monotype Corsiva" charset="0"/>
                </a:rPr>
                <a:t>r</a:t>
              </a:r>
              <a:r>
                <a:rPr lang="en-US" sz="2000" baseline="-25000">
                  <a:solidFill>
                    <a:srgbClr val="FF3399"/>
                  </a:solidFill>
                  <a:latin typeface="Monotype Corsiva" charset="0"/>
                </a:rPr>
                <a:t>i</a:t>
              </a:r>
              <a:endParaRPr lang="en-US" sz="2000">
                <a:solidFill>
                  <a:srgbClr val="FF3399"/>
                </a:solidFill>
                <a:latin typeface="Monotype Corsiva" charset="0"/>
              </a:endParaRPr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304800" y="4953000"/>
            <a:ext cx="869950" cy="762000"/>
            <a:chOff x="192" y="3120"/>
            <a:chExt cx="548" cy="480"/>
          </a:xfrm>
        </p:grpSpPr>
        <p:sp>
          <p:nvSpPr>
            <p:cNvPr id="37919" name="Line 24"/>
            <p:cNvSpPr>
              <a:spLocks noChangeShapeType="1"/>
            </p:cNvSpPr>
            <p:nvPr/>
          </p:nvSpPr>
          <p:spPr bwMode="auto">
            <a:xfrm flipV="1">
              <a:off x="192" y="3120"/>
              <a:ext cx="528" cy="4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0" name="Text Box 25"/>
            <p:cNvSpPr txBox="1">
              <a:spLocks noChangeArrowheads="1"/>
            </p:cNvSpPr>
            <p:nvPr/>
          </p:nvSpPr>
          <p:spPr bwMode="auto">
            <a:xfrm>
              <a:off x="435" y="3264"/>
              <a:ext cx="3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FF0000"/>
                  </a:solidFill>
                  <a:latin typeface="Monotype Corsiva" charset="0"/>
                </a:rPr>
                <a:t>r</a:t>
              </a:r>
              <a:r>
                <a:rPr lang="en-US" sz="2000" baseline="-25000">
                  <a:solidFill>
                    <a:srgbClr val="FF0000"/>
                  </a:solidFill>
                  <a:latin typeface="Monotype Corsiva" charset="0"/>
                </a:rPr>
                <a:t>CM</a:t>
              </a:r>
              <a:endParaRPr lang="en-US" sz="2000">
                <a:solidFill>
                  <a:srgbClr val="FF0000"/>
                </a:solidFill>
                <a:latin typeface="Monotype Corsiva" charset="0"/>
              </a:endParaRPr>
            </a:p>
          </p:txBody>
        </p:sp>
      </p:grpSp>
      <p:graphicFrame>
        <p:nvGraphicFramePr>
          <p:cNvPr id="384026" name="Object 8"/>
          <p:cNvGraphicFramePr>
            <a:graphicFrameLocks noChangeAspect="1"/>
          </p:cNvGraphicFramePr>
          <p:nvPr/>
        </p:nvGraphicFramePr>
        <p:xfrm>
          <a:off x="6696075" y="1752600"/>
          <a:ext cx="1609725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943" name="Equation" r:id="rId15" imgW="901440" imgH="660240" progId="Equation.3">
                  <p:embed/>
                </p:oleObj>
              </mc:Choice>
              <mc:Fallback>
                <p:oleObj name="Equation" r:id="rId15" imgW="901440" imgH="660240" progId="Equation.3">
                  <p:embed/>
                  <p:pic>
                    <p:nvPicPr>
                      <p:cNvPr id="38402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6075" y="1752600"/>
                        <a:ext cx="1609725" cy="108743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38100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27" name="Object 9"/>
          <p:cNvGraphicFramePr>
            <a:graphicFrameLocks noChangeAspect="1"/>
          </p:cNvGraphicFramePr>
          <p:nvPr/>
        </p:nvGraphicFramePr>
        <p:xfrm>
          <a:off x="3908425" y="2963863"/>
          <a:ext cx="2366963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944" name="Equation" r:id="rId17" imgW="1346200" imgH="279400" progId="Equation.DSMT4">
                  <p:embed/>
                </p:oleObj>
              </mc:Choice>
              <mc:Fallback>
                <p:oleObj name="Equation" r:id="rId17" imgW="1346200" imgH="279400" progId="Equation.DSMT4">
                  <p:embed/>
                  <p:pic>
                    <p:nvPicPr>
                      <p:cNvPr id="38402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8425" y="2963863"/>
                        <a:ext cx="2366963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28" name="Object 10"/>
          <p:cNvGraphicFramePr>
            <a:graphicFrameLocks noChangeAspect="1"/>
          </p:cNvGraphicFramePr>
          <p:nvPr/>
        </p:nvGraphicFramePr>
        <p:xfrm>
          <a:off x="6310313" y="2897188"/>
          <a:ext cx="252095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945" name="Equation" r:id="rId19" imgW="1993900" imgH="698500" progId="Equation.DSMT4">
                  <p:embed/>
                </p:oleObj>
              </mc:Choice>
              <mc:Fallback>
                <p:oleObj name="Equation" r:id="rId19" imgW="1993900" imgH="698500" progId="Equation.DSMT4">
                  <p:embed/>
                  <p:pic>
                    <p:nvPicPr>
                      <p:cNvPr id="38402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0313" y="2897188"/>
                        <a:ext cx="252095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29" name="Object 11"/>
          <p:cNvGraphicFramePr>
            <a:graphicFrameLocks noChangeAspect="1"/>
          </p:cNvGraphicFramePr>
          <p:nvPr/>
        </p:nvGraphicFramePr>
        <p:xfrm>
          <a:off x="3527425" y="3463925"/>
          <a:ext cx="1704975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946" name="Equation" r:id="rId21" imgW="889000" imgH="558800" progId="Equation.DSMT4">
                  <p:embed/>
                </p:oleObj>
              </mc:Choice>
              <mc:Fallback>
                <p:oleObj name="Equation" r:id="rId21" imgW="889000" imgH="558800" progId="Equation.DSMT4">
                  <p:embed/>
                  <p:pic>
                    <p:nvPicPr>
                      <p:cNvPr id="38402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3463925"/>
                        <a:ext cx="1704975" cy="80168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38100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30" name="Object 12"/>
          <p:cNvGraphicFramePr>
            <a:graphicFrameLocks noChangeAspect="1"/>
          </p:cNvGraphicFramePr>
          <p:nvPr/>
        </p:nvGraphicFramePr>
        <p:xfrm>
          <a:off x="5867400" y="4953000"/>
          <a:ext cx="15652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947" name="Equation" r:id="rId23" imgW="1028520" imgH="520560" progId="Equation.3">
                  <p:embed/>
                </p:oleObj>
              </mc:Choice>
              <mc:Fallback>
                <p:oleObj name="Equation" r:id="rId23" imgW="1028520" imgH="520560" progId="Equation.3">
                  <p:embed/>
                  <p:pic>
                    <p:nvPicPr>
                      <p:cNvPr id="38403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953000"/>
                        <a:ext cx="156527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31" name="Object 13"/>
          <p:cNvGraphicFramePr>
            <a:graphicFrameLocks noChangeAspect="1"/>
          </p:cNvGraphicFramePr>
          <p:nvPr/>
        </p:nvGraphicFramePr>
        <p:xfrm>
          <a:off x="7391400" y="5105400"/>
          <a:ext cx="1081088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948" name="Equation" r:id="rId25" imgW="711000" imgH="393480" progId="Equation.3">
                  <p:embed/>
                </p:oleObj>
              </mc:Choice>
              <mc:Fallback>
                <p:oleObj name="Equation" r:id="rId25" imgW="711000" imgH="393480" progId="Equation.3">
                  <p:embed/>
                  <p:pic>
                    <p:nvPicPr>
                      <p:cNvPr id="38403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5105400"/>
                        <a:ext cx="1081088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32" name="Object 14"/>
          <p:cNvGraphicFramePr>
            <a:graphicFrameLocks noChangeAspect="1"/>
          </p:cNvGraphicFramePr>
          <p:nvPr/>
        </p:nvGraphicFramePr>
        <p:xfrm>
          <a:off x="1433513" y="1905000"/>
          <a:ext cx="22034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949" name="Equation" r:id="rId27" imgW="1409400" imgH="228600" progId="Equation.DSMT4">
                  <p:embed/>
                </p:oleObj>
              </mc:Choice>
              <mc:Fallback>
                <p:oleObj name="Equation" r:id="rId27" imgW="1409400" imgH="228600" progId="Equation.DSMT4">
                  <p:embed/>
                  <p:pic>
                    <p:nvPicPr>
                      <p:cNvPr id="38403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3513" y="1905000"/>
                        <a:ext cx="220345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33" name="Object 15"/>
          <p:cNvGraphicFramePr>
            <a:graphicFrameLocks noChangeAspect="1"/>
          </p:cNvGraphicFramePr>
          <p:nvPr/>
        </p:nvGraphicFramePr>
        <p:xfrm>
          <a:off x="3816350" y="1752600"/>
          <a:ext cx="75565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950" name="Equation" r:id="rId29" imgW="482400" imgH="342720" progId="Equation.DSMT4">
                  <p:embed/>
                </p:oleObj>
              </mc:Choice>
              <mc:Fallback>
                <p:oleObj name="Equation" r:id="rId29" imgW="482400" imgH="342720" progId="Equation.DSMT4">
                  <p:embed/>
                  <p:pic>
                    <p:nvPicPr>
                      <p:cNvPr id="38403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6350" y="1752600"/>
                        <a:ext cx="75565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34" name="Object 16"/>
          <p:cNvGraphicFramePr>
            <a:graphicFrameLocks noChangeAspect="1"/>
          </p:cNvGraphicFramePr>
          <p:nvPr/>
        </p:nvGraphicFramePr>
        <p:xfrm>
          <a:off x="3813175" y="1981200"/>
          <a:ext cx="835025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951" name="Equation" r:id="rId31" imgW="533160" imgH="533160" progId="Equation.DSMT4">
                  <p:embed/>
                </p:oleObj>
              </mc:Choice>
              <mc:Fallback>
                <p:oleObj name="Equation" r:id="rId31" imgW="533160" imgH="533160" progId="Equation.DSMT4">
                  <p:embed/>
                  <p:pic>
                    <p:nvPicPr>
                      <p:cNvPr id="38403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3175" y="1981200"/>
                        <a:ext cx="835025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35" name="Object 17"/>
          <p:cNvGraphicFramePr>
            <a:graphicFrameLocks noChangeAspect="1"/>
          </p:cNvGraphicFramePr>
          <p:nvPr/>
        </p:nvGraphicFramePr>
        <p:xfrm>
          <a:off x="1295400" y="1955800"/>
          <a:ext cx="2582863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952" name="Equation" r:id="rId33" imgW="1650960" imgH="431640" progId="Equation.DSMT4">
                  <p:embed/>
                </p:oleObj>
              </mc:Choice>
              <mc:Fallback>
                <p:oleObj name="Equation" r:id="rId33" imgW="1650960" imgH="431640" progId="Equation.DSMT4">
                  <p:embed/>
                  <p:pic>
                    <p:nvPicPr>
                      <p:cNvPr id="38403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955800"/>
                        <a:ext cx="2582863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65442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4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4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4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4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4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4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84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84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84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84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84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84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84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300"/>
                                        <p:tgtEl>
                                          <p:spTgt spid="384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4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84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84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84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84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84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384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2" grpId="0" animBg="1"/>
      <p:bldP spid="384004" grpId="0" animBg="1" autoUpdateAnimBg="0"/>
      <p:bldP spid="384005" grpId="0" animBg="1" autoUpdateAnimBg="0"/>
      <p:bldP spid="384008" grpId="0" animBg="1" autoUpdateAnimBg="0"/>
      <p:bldP spid="3840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April 12,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PHYS 1443-003, Spring 2021                    Dr. Jaehoon Yu</a:t>
            </a:r>
            <a:endParaRPr lang="en-US" dirty="0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" y="533400"/>
            <a:ext cx="8915400" cy="5334000"/>
          </a:xfrm>
        </p:spPr>
        <p:txBody>
          <a:bodyPr/>
          <a:lstStyle/>
          <a:p>
            <a:pPr eaLnBrk="1" hangingPunct="1"/>
            <a:r>
              <a:rPr lang="en-US" sz="2800" dirty="0"/>
              <a:t> 2</a:t>
            </a:r>
            <a:r>
              <a:rPr lang="en-US" sz="2800" baseline="30000" dirty="0"/>
              <a:t>nd</a:t>
            </a:r>
            <a:r>
              <a:rPr lang="en-US" sz="2800" dirty="0"/>
              <a:t> non-comprehensive exam in class this Wednesday, Apr. 14</a:t>
            </a:r>
          </a:p>
          <a:p>
            <a:pPr lvl="1" eaLnBrk="1" hangingPunct="1"/>
            <a:r>
              <a:rPr lang="en-US" sz="2400" dirty="0"/>
              <a:t>Roll call starts at 2:20pm!</a:t>
            </a:r>
          </a:p>
          <a:p>
            <a:pPr lvl="1" eaLnBrk="1" hangingPunct="1"/>
            <a:r>
              <a:rPr lang="en-US" sz="2400" dirty="0"/>
              <a:t>Covers CH5.5 to CH7.10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400" b="1" u="sng" dirty="0">
                <a:solidFill>
                  <a:srgbClr val="C00000"/>
                </a:solidFill>
              </a:rPr>
              <a:t>Do NOT miss the exam</a:t>
            </a:r>
            <a:r>
              <a:rPr lang="en-US" sz="2400" dirty="0"/>
              <a:t>.  You will get an F!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400" dirty="0"/>
              <a:t>BYOF: You may bring one 8.5x11.5 sheet (front and back) of </a:t>
            </a:r>
            <a:r>
              <a:rPr lang="en-US" sz="2400" b="1" u="sng" dirty="0">
                <a:solidFill>
                  <a:srgbClr val="FF0000"/>
                </a:solidFill>
              </a:rPr>
              <a:t>handwritten</a:t>
            </a:r>
            <a:r>
              <a:rPr lang="en-US" sz="2400" dirty="0"/>
              <a:t> formulae and values of constants for the test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400" dirty="0"/>
              <a:t>No derivations, word definitions, setups or solutions of any problems, figures, pictures, diagrams or arrows, </a:t>
            </a:r>
            <a:r>
              <a:rPr lang="en-US" sz="2400" dirty="0" err="1"/>
              <a:t>etc</a:t>
            </a:r>
            <a:r>
              <a:rPr lang="en-US" sz="2400" dirty="0"/>
              <a:t>!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400" dirty="0"/>
              <a:t>Must email me the photos of front and back of the formula sheet, including the blank at </a:t>
            </a:r>
            <a:r>
              <a:rPr lang="en-US" sz="2400" dirty="0">
                <a:hlinkClick r:id="rId2"/>
              </a:rPr>
              <a:t>jaehoonyu@uta.edu</a:t>
            </a:r>
            <a:r>
              <a:rPr lang="en-US" sz="2400" dirty="0"/>
              <a:t> no later than </a:t>
            </a:r>
            <a:r>
              <a:rPr lang="en-US" sz="2400" b="1" u="sng" dirty="0">
                <a:solidFill>
                  <a:srgbClr val="C00000"/>
                </a:solidFill>
              </a:rPr>
              <a:t>12:00pm the day of the test</a:t>
            </a:r>
          </a:p>
          <a:p>
            <a:pPr lvl="2" eaLnBrk="1" hangingPunct="1">
              <a:spcBef>
                <a:spcPts val="200"/>
              </a:spcBef>
            </a:pPr>
            <a:r>
              <a:rPr lang="en-US" sz="2000" dirty="0"/>
              <a:t>The subject of the email should be the same as your file name</a:t>
            </a:r>
          </a:p>
          <a:p>
            <a:pPr lvl="2" eaLnBrk="1" hangingPunct="1">
              <a:spcBef>
                <a:spcPts val="200"/>
              </a:spcBef>
            </a:pPr>
            <a:r>
              <a:rPr lang="en-US" sz="2000" dirty="0"/>
              <a:t>File name must be FS-E3-LastName-FirstName-SP21.pdf</a:t>
            </a:r>
          </a:p>
          <a:p>
            <a:pPr lvl="2" eaLnBrk="1" hangingPunct="1">
              <a:spcBef>
                <a:spcPts val="200"/>
              </a:spcBef>
            </a:pPr>
            <a:r>
              <a:rPr lang="en-US" sz="2000" dirty="0"/>
              <a:t>Once submitted, you cannot change, unless I ask you to delete part of the sheet!</a:t>
            </a:r>
          </a:p>
        </p:txBody>
      </p:sp>
    </p:spTree>
    <p:extLst>
      <p:ext uri="{BB962C8B-B14F-4D97-AF65-F5344CB8AC3E}">
        <p14:creationId xmlns:p14="http://schemas.microsoft.com/office/powerpoint/2010/main" val="317743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3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1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3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April 12, 2021</a:t>
            </a:r>
          </a:p>
        </p:txBody>
      </p:sp>
      <p:sp>
        <p:nvSpPr>
          <p:cNvPr id="3893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>
                <a:solidFill>
                  <a:srgbClr val="003300"/>
                </a:solidFill>
                <a:latin typeface="Arial Narrow" charset="0"/>
              </a:rPr>
              <a:t>PHYS 1443-003, Spring 2021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8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9FEEF09-3637-934D-A333-7E3D07835C5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3400" y="1676400"/>
            <a:ext cx="2895600" cy="1447800"/>
            <a:chOff x="336" y="1200"/>
            <a:chExt cx="1824" cy="912"/>
          </a:xfrm>
        </p:grpSpPr>
        <p:sp>
          <p:nvSpPr>
            <p:cNvPr id="38962" name="Line 3"/>
            <p:cNvSpPr>
              <a:spLocks noChangeShapeType="1"/>
            </p:cNvSpPr>
            <p:nvPr/>
          </p:nvSpPr>
          <p:spPr bwMode="auto">
            <a:xfrm rot="5400000" flipV="1">
              <a:off x="1248" y="816"/>
              <a:ext cx="0" cy="182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63" name="Line 4"/>
            <p:cNvSpPr>
              <a:spLocks noChangeShapeType="1"/>
            </p:cNvSpPr>
            <p:nvPr/>
          </p:nvSpPr>
          <p:spPr bwMode="auto">
            <a:xfrm flipV="1">
              <a:off x="528" y="1200"/>
              <a:ext cx="0" cy="91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40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Example: CM of a thin rod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5574" name="Text Box 6"/>
          <p:cNvSpPr txBox="1">
            <a:spLocks noChangeArrowheads="1"/>
          </p:cNvSpPr>
          <p:nvPr/>
        </p:nvSpPr>
        <p:spPr bwMode="auto">
          <a:xfrm>
            <a:off x="4038600" y="1524000"/>
            <a:ext cx="449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The formula for CM of a continuous object is</a:t>
            </a:r>
          </a:p>
        </p:txBody>
      </p:sp>
      <p:graphicFrame>
        <p:nvGraphicFramePr>
          <p:cNvPr id="365575" name="Object 2"/>
          <p:cNvGraphicFramePr>
            <a:graphicFrameLocks noChangeAspect="1"/>
          </p:cNvGraphicFramePr>
          <p:nvPr/>
        </p:nvGraphicFramePr>
        <p:xfrm>
          <a:off x="5480050" y="1981200"/>
          <a:ext cx="20637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135" name="Equation" r:id="rId3" imgW="1155600" imgH="393480" progId="Equation.3">
                  <p:embed/>
                </p:oleObj>
              </mc:Choice>
              <mc:Fallback>
                <p:oleObj name="Equation" r:id="rId3" imgW="1155600" imgH="393480" progId="Equation.3">
                  <p:embed/>
                  <p:pic>
                    <p:nvPicPr>
                      <p:cNvPr id="36557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0050" y="1981200"/>
                        <a:ext cx="2063750" cy="6477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38100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5576" name="Text Box 8"/>
          <p:cNvSpPr txBox="1">
            <a:spLocks noChangeArrowheads="1"/>
          </p:cNvSpPr>
          <p:nvPr/>
        </p:nvSpPr>
        <p:spPr bwMode="auto">
          <a:xfrm>
            <a:off x="533400" y="3733800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Therefore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838200" y="1638300"/>
            <a:ext cx="2133600" cy="952500"/>
            <a:chOff x="528" y="1032"/>
            <a:chExt cx="1344" cy="600"/>
          </a:xfrm>
        </p:grpSpPr>
        <p:grpSp>
          <p:nvGrpSpPr>
            <p:cNvPr id="38957" name="Group 10"/>
            <p:cNvGrpSpPr>
              <a:grpSpLocks/>
            </p:cNvGrpSpPr>
            <p:nvPr/>
          </p:nvGrpSpPr>
          <p:grpSpPr bwMode="auto">
            <a:xfrm>
              <a:off x="528" y="1200"/>
              <a:ext cx="1344" cy="432"/>
              <a:chOff x="528" y="1344"/>
              <a:chExt cx="1344" cy="432"/>
            </a:xfrm>
          </p:grpSpPr>
          <p:sp>
            <p:nvSpPr>
              <p:cNvPr id="38959" name="Rectangle 11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1344" cy="96"/>
              </a:xfrm>
              <a:prstGeom prst="rect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60" name="Line 12"/>
              <p:cNvSpPr>
                <a:spLocks noChangeShapeType="1"/>
              </p:cNvSpPr>
              <p:nvPr/>
            </p:nvSpPr>
            <p:spPr bwMode="auto">
              <a:xfrm>
                <a:off x="1872" y="1344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1" name="Line 13"/>
              <p:cNvSpPr>
                <a:spLocks noChangeShapeType="1"/>
              </p:cNvSpPr>
              <p:nvPr/>
            </p:nvSpPr>
            <p:spPr bwMode="auto">
              <a:xfrm>
                <a:off x="528" y="1440"/>
                <a:ext cx="1344" cy="0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958" name="Text Box 14"/>
            <p:cNvSpPr txBox="1">
              <a:spLocks noChangeArrowheads="1"/>
            </p:cNvSpPr>
            <p:nvPr/>
          </p:nvSpPr>
          <p:spPr bwMode="auto">
            <a:xfrm>
              <a:off x="1094" y="1032"/>
              <a:ext cx="2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FF0000"/>
                  </a:solidFill>
                  <a:latin typeface="Monotype Corsiva" charset="0"/>
                </a:rPr>
                <a:t>L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838200" y="2438400"/>
            <a:ext cx="1700213" cy="781050"/>
            <a:chOff x="528" y="1680"/>
            <a:chExt cx="1071" cy="492"/>
          </a:xfrm>
        </p:grpSpPr>
        <p:sp>
          <p:nvSpPr>
            <p:cNvPr id="38952" name="Line 16"/>
            <p:cNvSpPr>
              <a:spLocks noChangeShapeType="1"/>
            </p:cNvSpPr>
            <p:nvPr/>
          </p:nvSpPr>
          <p:spPr bwMode="auto">
            <a:xfrm>
              <a:off x="1392" y="1728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3" name="Rectangle 17"/>
            <p:cNvSpPr>
              <a:spLocks noChangeArrowheads="1"/>
            </p:cNvSpPr>
            <p:nvPr/>
          </p:nvSpPr>
          <p:spPr bwMode="auto">
            <a:xfrm>
              <a:off x="1392" y="1680"/>
              <a:ext cx="96" cy="96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4" name="Line 18"/>
            <p:cNvSpPr>
              <a:spLocks noChangeShapeType="1"/>
            </p:cNvSpPr>
            <p:nvPr/>
          </p:nvSpPr>
          <p:spPr bwMode="auto">
            <a:xfrm>
              <a:off x="528" y="1920"/>
              <a:ext cx="864" cy="0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5" name="Text Box 19"/>
            <p:cNvSpPr txBox="1">
              <a:spLocks noChangeArrowheads="1"/>
            </p:cNvSpPr>
            <p:nvPr/>
          </p:nvSpPr>
          <p:spPr bwMode="auto">
            <a:xfrm>
              <a:off x="864" y="1893"/>
              <a:ext cx="18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FF0000"/>
                  </a:solidFill>
                  <a:latin typeface="Arial Narrow" charset="0"/>
                </a:rPr>
                <a:t>x</a:t>
              </a:r>
            </a:p>
          </p:txBody>
        </p:sp>
        <p:sp>
          <p:nvSpPr>
            <p:cNvPr id="38956" name="Text Box 20"/>
            <p:cNvSpPr txBox="1">
              <a:spLocks noChangeArrowheads="1"/>
            </p:cNvSpPr>
            <p:nvPr/>
          </p:nvSpPr>
          <p:spPr bwMode="auto">
            <a:xfrm>
              <a:off x="1344" y="1922"/>
              <a:ext cx="25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FF3399"/>
                  </a:solidFill>
                  <a:latin typeface="Arial Narrow" charset="0"/>
                </a:rPr>
                <a:t>dx</a:t>
              </a:r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2362200" y="2590800"/>
            <a:ext cx="1135063" cy="857250"/>
            <a:chOff x="1488" y="1776"/>
            <a:chExt cx="715" cy="540"/>
          </a:xfrm>
        </p:grpSpPr>
        <p:sp>
          <p:nvSpPr>
            <p:cNvPr id="38950" name="Line 22"/>
            <p:cNvSpPr>
              <a:spLocks noChangeShapeType="1"/>
            </p:cNvSpPr>
            <p:nvPr/>
          </p:nvSpPr>
          <p:spPr bwMode="auto">
            <a:xfrm flipH="1" flipV="1">
              <a:off x="1488" y="1776"/>
              <a:ext cx="240" cy="336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1" name="Text Box 23"/>
            <p:cNvSpPr txBox="1">
              <a:spLocks noChangeArrowheads="1"/>
            </p:cNvSpPr>
            <p:nvPr/>
          </p:nvSpPr>
          <p:spPr bwMode="auto">
            <a:xfrm>
              <a:off x="1488" y="2064"/>
              <a:ext cx="71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FF3399"/>
                  </a:solidFill>
                  <a:latin typeface="Lucida Grande" charset="0"/>
                  <a:cs typeface="Lucida Grande" charset="0"/>
                </a:rPr>
                <a:t>Δ</a:t>
              </a:r>
              <a:r>
                <a:rPr lang="en-US" sz="2000">
                  <a:solidFill>
                    <a:srgbClr val="FF3399"/>
                  </a:solidFill>
                  <a:latin typeface="Monotype Corsiva" charset="0"/>
                  <a:ea typeface="Lucida Grande" charset="0"/>
                  <a:cs typeface="Lucida Grande" charset="0"/>
                </a:rPr>
                <a:t>m=λ</a:t>
              </a:r>
              <a:r>
                <a:rPr lang="en-US" sz="2000">
                  <a:solidFill>
                    <a:srgbClr val="FF3399"/>
                  </a:solidFill>
                  <a:latin typeface="Arial Narrow" charset="0"/>
                  <a:ea typeface="Lucida Grande" charset="0"/>
                  <a:cs typeface="Lucida Grande" charset="0"/>
                </a:rPr>
                <a:t>dx</a:t>
              </a:r>
            </a:p>
          </p:txBody>
        </p:sp>
      </p:grpSp>
      <p:sp>
        <p:nvSpPr>
          <p:cNvPr id="365592" name="Text Box 24"/>
          <p:cNvSpPr txBox="1">
            <a:spLocks noChangeArrowheads="1"/>
          </p:cNvSpPr>
          <p:nvPr/>
        </p:nvSpPr>
        <p:spPr bwMode="auto">
          <a:xfrm>
            <a:off x="3581400" y="2667000"/>
            <a:ext cx="426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Since the density of the rod (λ) is constant;</a:t>
            </a:r>
          </a:p>
        </p:txBody>
      </p:sp>
      <p:graphicFrame>
        <p:nvGraphicFramePr>
          <p:cNvPr id="365593" name="Object 3"/>
          <p:cNvGraphicFramePr>
            <a:graphicFrameLocks noChangeAspect="1"/>
          </p:cNvGraphicFramePr>
          <p:nvPr/>
        </p:nvGraphicFramePr>
        <p:xfrm>
          <a:off x="1679575" y="3721100"/>
          <a:ext cx="4540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136" name="Equation" r:id="rId5" imgW="266400" imgH="228600" progId="Equation.3">
                  <p:embed/>
                </p:oleObj>
              </mc:Choice>
              <mc:Fallback>
                <p:oleObj name="Equation" r:id="rId5" imgW="266400" imgH="228600" progId="Equation.3">
                  <p:embed/>
                  <p:pic>
                    <p:nvPicPr>
                      <p:cNvPr id="36559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9575" y="3721100"/>
                        <a:ext cx="45402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5594" name="Text Box 26"/>
          <p:cNvSpPr txBox="1">
            <a:spLocks noChangeArrowheads="1"/>
          </p:cNvSpPr>
          <p:nvPr/>
        </p:nvSpPr>
        <p:spPr bwMode="auto">
          <a:xfrm>
            <a:off x="838200" y="762000"/>
            <a:ext cx="7315200" cy="73025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800000"/>
                </a:solidFill>
                <a:latin typeface="Arial Narrow" charset="0"/>
              </a:rPr>
              <a:t>Show that the center of mass of a rod of mass </a:t>
            </a:r>
            <a:r>
              <a:rPr lang="en-US" sz="2000" dirty="0">
                <a:solidFill>
                  <a:srgbClr val="800000"/>
                </a:solidFill>
                <a:latin typeface="Monotype Corsiva" charset="0"/>
              </a:rPr>
              <a:t>M</a:t>
            </a:r>
            <a:r>
              <a:rPr lang="en-US" sz="2000" dirty="0">
                <a:solidFill>
                  <a:srgbClr val="800000"/>
                </a:solidFill>
                <a:latin typeface="Arial Narrow" charset="0"/>
              </a:rPr>
              <a:t> and length </a:t>
            </a:r>
            <a:r>
              <a:rPr lang="en-US" sz="2000" dirty="0">
                <a:solidFill>
                  <a:srgbClr val="800000"/>
                </a:solidFill>
                <a:latin typeface="Monotype Corsiva" charset="0"/>
              </a:rPr>
              <a:t>L</a:t>
            </a:r>
            <a:r>
              <a:rPr lang="en-US" sz="2000" dirty="0">
                <a:solidFill>
                  <a:srgbClr val="800000"/>
                </a:solidFill>
                <a:latin typeface="Arial Narrow" charset="0"/>
              </a:rPr>
              <a:t> lies in midway between its ends, assuming the rod has a uniform mass per unit length.</a:t>
            </a:r>
          </a:p>
        </p:txBody>
      </p:sp>
      <p:sp>
        <p:nvSpPr>
          <p:cNvPr id="365595" name="Text Box 27"/>
          <p:cNvSpPr txBox="1">
            <a:spLocks noChangeArrowheads="1"/>
          </p:cNvSpPr>
          <p:nvPr/>
        </p:nvSpPr>
        <p:spPr bwMode="auto">
          <a:xfrm>
            <a:off x="0" y="4495800"/>
            <a:ext cx="9144000" cy="40005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sz="2000">
                <a:solidFill>
                  <a:srgbClr val="800000"/>
                </a:solidFill>
                <a:latin typeface="Arial Narrow" charset="0"/>
              </a:rPr>
              <a:t>Find the CM when the density of the rod non-uniform but varies linearly as a function of x, λ</a:t>
            </a:r>
            <a:r>
              <a:rPr lang="en-US" sz="2000">
                <a:solidFill>
                  <a:srgbClr val="800000"/>
                </a:solidFill>
                <a:latin typeface="Symbol" charset="0"/>
              </a:rPr>
              <a:t>=α</a:t>
            </a:r>
            <a:r>
              <a:rPr lang="en-US" sz="2000">
                <a:solidFill>
                  <a:srgbClr val="800000"/>
                </a:solidFill>
                <a:latin typeface="Arial Narrow" charset="0"/>
              </a:rPr>
              <a:t>x</a:t>
            </a:r>
          </a:p>
        </p:txBody>
      </p:sp>
      <p:graphicFrame>
        <p:nvGraphicFramePr>
          <p:cNvPr id="365596" name="Object 4"/>
          <p:cNvGraphicFramePr>
            <a:graphicFrameLocks noChangeAspect="1"/>
          </p:cNvGraphicFramePr>
          <p:nvPr/>
        </p:nvGraphicFramePr>
        <p:xfrm>
          <a:off x="3429000" y="5143500"/>
          <a:ext cx="436563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137" name="Equation" r:id="rId7" imgW="266400" imgH="228600" progId="Equation.3">
                  <p:embed/>
                </p:oleObj>
              </mc:Choice>
              <mc:Fallback>
                <p:oleObj name="Equation" r:id="rId7" imgW="266400" imgH="228600" progId="Equation.3">
                  <p:embed/>
                  <p:pic>
                    <p:nvPicPr>
                      <p:cNvPr id="3655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143500"/>
                        <a:ext cx="436563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5597" name="Object 5"/>
          <p:cNvGraphicFramePr>
            <a:graphicFrameLocks noChangeAspect="1"/>
          </p:cNvGraphicFramePr>
          <p:nvPr/>
        </p:nvGraphicFramePr>
        <p:xfrm>
          <a:off x="304800" y="5030788"/>
          <a:ext cx="457200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138" name="Equation" r:id="rId8" imgW="203040" imgH="164880" progId="Equation.3">
                  <p:embed/>
                </p:oleObj>
              </mc:Choice>
              <mc:Fallback>
                <p:oleObj name="Equation" r:id="rId8" imgW="203040" imgH="164880" progId="Equation.3">
                  <p:embed/>
                  <p:pic>
                    <p:nvPicPr>
                      <p:cNvPr id="3655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030788"/>
                        <a:ext cx="457200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5598" name="Object 6"/>
          <p:cNvGraphicFramePr>
            <a:graphicFrameLocks noChangeAspect="1"/>
          </p:cNvGraphicFramePr>
          <p:nvPr/>
        </p:nvGraphicFramePr>
        <p:xfrm>
          <a:off x="6553200" y="3063875"/>
          <a:ext cx="1192213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139" name="Equation" r:id="rId10" imgW="622080" imgH="177480" progId="Equation.3">
                  <p:embed/>
                </p:oleObj>
              </mc:Choice>
              <mc:Fallback>
                <p:oleObj name="Equation" r:id="rId10" imgW="622080" imgH="177480" progId="Equation.3">
                  <p:embed/>
                  <p:pic>
                    <p:nvPicPr>
                      <p:cNvPr id="36559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063875"/>
                        <a:ext cx="1192213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5599" name="Object 7"/>
          <p:cNvGraphicFramePr>
            <a:graphicFrameLocks noChangeAspect="1"/>
          </p:cNvGraphicFramePr>
          <p:nvPr/>
        </p:nvGraphicFramePr>
        <p:xfrm>
          <a:off x="7696200" y="2690813"/>
          <a:ext cx="1143000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140" name="Equation" r:id="rId12" imgW="634680" imgH="177480" progId="Equation.3">
                  <p:embed/>
                </p:oleObj>
              </mc:Choice>
              <mc:Fallback>
                <p:oleObj name="Equation" r:id="rId12" imgW="634680" imgH="177480" progId="Equation.3">
                  <p:embed/>
                  <p:pic>
                    <p:nvPicPr>
                      <p:cNvPr id="36559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2690813"/>
                        <a:ext cx="1143000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5600" name="Text Box 32"/>
          <p:cNvSpPr txBox="1">
            <a:spLocks noChangeArrowheads="1"/>
          </p:cNvSpPr>
          <p:nvPr/>
        </p:nvSpPr>
        <p:spPr bwMode="auto">
          <a:xfrm>
            <a:off x="3581400" y="3048000"/>
            <a:ext cx="304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The mass of a small segment</a:t>
            </a:r>
          </a:p>
        </p:txBody>
      </p:sp>
      <p:graphicFrame>
        <p:nvGraphicFramePr>
          <p:cNvPr id="365601" name="Object 8"/>
          <p:cNvGraphicFramePr>
            <a:graphicFrameLocks noChangeAspect="1"/>
          </p:cNvGraphicFramePr>
          <p:nvPr/>
        </p:nvGraphicFramePr>
        <p:xfrm>
          <a:off x="2133600" y="3622675"/>
          <a:ext cx="12954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141" name="Equation" r:id="rId14" imgW="914400" imgH="393480" progId="Equation.3">
                  <p:embed/>
                </p:oleObj>
              </mc:Choice>
              <mc:Fallback>
                <p:oleObj name="Equation" r:id="rId14" imgW="914400" imgH="393480" progId="Equation.3">
                  <p:embed/>
                  <p:pic>
                    <p:nvPicPr>
                      <p:cNvPr id="36560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622675"/>
                        <a:ext cx="12954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5602" name="Object 9"/>
          <p:cNvGraphicFramePr>
            <a:graphicFrameLocks noChangeAspect="1"/>
          </p:cNvGraphicFramePr>
          <p:nvPr/>
        </p:nvGraphicFramePr>
        <p:xfrm>
          <a:off x="3419475" y="3570288"/>
          <a:ext cx="1439863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142" name="Equation" r:id="rId16" imgW="1016000" imgH="457200" progId="Equation.DSMT4">
                  <p:embed/>
                </p:oleObj>
              </mc:Choice>
              <mc:Fallback>
                <p:oleObj name="Equation" r:id="rId16" imgW="1016000" imgH="457200" progId="Equation.DSMT4">
                  <p:embed/>
                  <p:pic>
                    <p:nvPicPr>
                      <p:cNvPr id="36560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3570288"/>
                        <a:ext cx="1439863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5603" name="Object 10"/>
          <p:cNvGraphicFramePr>
            <a:graphicFrameLocks noChangeAspect="1"/>
          </p:cNvGraphicFramePr>
          <p:nvPr/>
        </p:nvGraphicFramePr>
        <p:xfrm>
          <a:off x="4833938" y="3590925"/>
          <a:ext cx="1185862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143" name="Equation" r:id="rId18" imgW="838080" imgH="431640" progId="Equation.3">
                  <p:embed/>
                </p:oleObj>
              </mc:Choice>
              <mc:Fallback>
                <p:oleObj name="Equation" r:id="rId18" imgW="838080" imgH="431640" progId="Equation.3">
                  <p:embed/>
                  <p:pic>
                    <p:nvPicPr>
                      <p:cNvPr id="36560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3938" y="3590925"/>
                        <a:ext cx="1185862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5604" name="Object 11"/>
          <p:cNvGraphicFramePr>
            <a:graphicFrameLocks noChangeAspect="1"/>
          </p:cNvGraphicFramePr>
          <p:nvPr/>
        </p:nvGraphicFramePr>
        <p:xfrm>
          <a:off x="6019800" y="3590925"/>
          <a:ext cx="1187450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144" name="Equation" r:id="rId20" imgW="838080" imgH="431640" progId="Equation.3">
                  <p:embed/>
                </p:oleObj>
              </mc:Choice>
              <mc:Fallback>
                <p:oleObj name="Equation" r:id="rId20" imgW="838080" imgH="431640" progId="Equation.3">
                  <p:embed/>
                  <p:pic>
                    <p:nvPicPr>
                      <p:cNvPr id="36560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590925"/>
                        <a:ext cx="1187450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5605" name="Object 12"/>
          <p:cNvGraphicFramePr>
            <a:graphicFrameLocks noChangeAspect="1"/>
          </p:cNvGraphicFramePr>
          <p:nvPr/>
        </p:nvGraphicFramePr>
        <p:xfrm>
          <a:off x="7224713" y="3622675"/>
          <a:ext cx="39528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145" name="Equation" r:id="rId22" imgW="279360" imgH="393480" progId="Equation.3">
                  <p:embed/>
                </p:oleObj>
              </mc:Choice>
              <mc:Fallback>
                <p:oleObj name="Equation" r:id="rId22" imgW="279360" imgH="393480" progId="Equation.3">
                  <p:embed/>
                  <p:pic>
                    <p:nvPicPr>
                      <p:cNvPr id="36560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4713" y="3622675"/>
                        <a:ext cx="395287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5606" name="Object 13"/>
          <p:cNvGraphicFramePr>
            <a:graphicFrameLocks noChangeAspect="1"/>
          </p:cNvGraphicFramePr>
          <p:nvPr/>
        </p:nvGraphicFramePr>
        <p:xfrm>
          <a:off x="762000" y="4953000"/>
          <a:ext cx="106045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146" name="Equation" r:id="rId24" imgW="647640" imgH="330120" progId="Equation.3">
                  <p:embed/>
                </p:oleObj>
              </mc:Choice>
              <mc:Fallback>
                <p:oleObj name="Equation" r:id="rId24" imgW="647640" imgH="330120" progId="Equation.3">
                  <p:embed/>
                  <p:pic>
                    <p:nvPicPr>
                      <p:cNvPr id="365606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953000"/>
                        <a:ext cx="106045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5607" name="Object 14"/>
          <p:cNvGraphicFramePr>
            <a:graphicFrameLocks noChangeAspect="1"/>
          </p:cNvGraphicFramePr>
          <p:nvPr/>
        </p:nvGraphicFramePr>
        <p:xfrm>
          <a:off x="1828800" y="4953000"/>
          <a:ext cx="116363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147" name="Equation" r:id="rId26" imgW="711000" imgH="330120" progId="Equation.3">
                  <p:embed/>
                </p:oleObj>
              </mc:Choice>
              <mc:Fallback>
                <p:oleObj name="Equation" r:id="rId26" imgW="711000" imgH="330120" progId="Equation.3">
                  <p:embed/>
                  <p:pic>
                    <p:nvPicPr>
                      <p:cNvPr id="365607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953000"/>
                        <a:ext cx="1163638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5608" name="Object 15"/>
          <p:cNvGraphicFramePr>
            <a:graphicFrameLocks noChangeAspect="1"/>
          </p:cNvGraphicFramePr>
          <p:nvPr/>
        </p:nvGraphicFramePr>
        <p:xfrm>
          <a:off x="747713" y="5486400"/>
          <a:ext cx="1309687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148" name="Equation" r:id="rId28" imgW="799920" imgH="482400" progId="Equation.3">
                  <p:embed/>
                </p:oleObj>
              </mc:Choice>
              <mc:Fallback>
                <p:oleObj name="Equation" r:id="rId28" imgW="799920" imgH="482400" progId="Equation.3">
                  <p:embed/>
                  <p:pic>
                    <p:nvPicPr>
                      <p:cNvPr id="365608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13" y="5486400"/>
                        <a:ext cx="1309687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5609" name="Object 16"/>
          <p:cNvGraphicFramePr>
            <a:graphicFrameLocks noChangeAspect="1"/>
          </p:cNvGraphicFramePr>
          <p:nvPr/>
        </p:nvGraphicFramePr>
        <p:xfrm>
          <a:off x="2057400" y="5562600"/>
          <a:ext cx="81121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149" name="Equation" r:id="rId30" imgW="495000" imgH="393480" progId="Equation.3">
                  <p:embed/>
                </p:oleObj>
              </mc:Choice>
              <mc:Fallback>
                <p:oleObj name="Equation" r:id="rId30" imgW="495000" imgH="393480" progId="Equation.3">
                  <p:embed/>
                  <p:pic>
                    <p:nvPicPr>
                      <p:cNvPr id="365609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562600"/>
                        <a:ext cx="81121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5610" name="Object 17"/>
          <p:cNvGraphicFramePr>
            <a:graphicFrameLocks noChangeAspect="1"/>
          </p:cNvGraphicFramePr>
          <p:nvPr/>
        </p:nvGraphicFramePr>
        <p:xfrm>
          <a:off x="3900488" y="5019675"/>
          <a:ext cx="149542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150" name="Equation" r:id="rId32" imgW="914400" imgH="393480" progId="Equation.3">
                  <p:embed/>
                </p:oleObj>
              </mc:Choice>
              <mc:Fallback>
                <p:oleObj name="Equation" r:id="rId32" imgW="914400" imgH="393480" progId="Equation.3">
                  <p:embed/>
                  <p:pic>
                    <p:nvPicPr>
                      <p:cNvPr id="36561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0488" y="5019675"/>
                        <a:ext cx="1495425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5611" name="Object 18"/>
          <p:cNvGraphicFramePr>
            <a:graphicFrameLocks noChangeAspect="1"/>
          </p:cNvGraphicFramePr>
          <p:nvPr/>
        </p:nvGraphicFramePr>
        <p:xfrm>
          <a:off x="5432425" y="5019675"/>
          <a:ext cx="159861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151" name="Equation" r:id="rId34" imgW="977760" imgH="393480" progId="Equation.3">
                  <p:embed/>
                </p:oleObj>
              </mc:Choice>
              <mc:Fallback>
                <p:oleObj name="Equation" r:id="rId34" imgW="977760" imgH="393480" progId="Equation.3">
                  <p:embed/>
                  <p:pic>
                    <p:nvPicPr>
                      <p:cNvPr id="365611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2425" y="5019675"/>
                        <a:ext cx="159861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5612" name="Object 19"/>
          <p:cNvGraphicFramePr>
            <a:graphicFrameLocks noChangeAspect="1"/>
          </p:cNvGraphicFramePr>
          <p:nvPr/>
        </p:nvGraphicFramePr>
        <p:xfrm>
          <a:off x="7010400" y="4953000"/>
          <a:ext cx="161925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152" name="Equation" r:id="rId36" imgW="990360" imgH="482400" progId="Equation.3">
                  <p:embed/>
                </p:oleObj>
              </mc:Choice>
              <mc:Fallback>
                <p:oleObj name="Equation" r:id="rId36" imgW="990360" imgH="482400" progId="Equation.3">
                  <p:embed/>
                  <p:pic>
                    <p:nvPicPr>
                      <p:cNvPr id="365612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4953000"/>
                        <a:ext cx="1619250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5613" name="Object 20"/>
          <p:cNvGraphicFramePr>
            <a:graphicFrameLocks noChangeAspect="1"/>
          </p:cNvGraphicFramePr>
          <p:nvPr/>
        </p:nvGraphicFramePr>
        <p:xfrm>
          <a:off x="4419600" y="5715000"/>
          <a:ext cx="1347788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153" name="Equation" r:id="rId38" imgW="825480" imgH="431640" progId="Equation.3">
                  <p:embed/>
                </p:oleObj>
              </mc:Choice>
              <mc:Fallback>
                <p:oleObj name="Equation" r:id="rId38" imgW="825480" imgH="431640" progId="Equation.3">
                  <p:embed/>
                  <p:pic>
                    <p:nvPicPr>
                      <p:cNvPr id="365613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715000"/>
                        <a:ext cx="1347788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5614" name="Object 21"/>
          <p:cNvGraphicFramePr>
            <a:graphicFrameLocks noChangeAspect="1"/>
          </p:cNvGraphicFramePr>
          <p:nvPr/>
        </p:nvGraphicFramePr>
        <p:xfrm>
          <a:off x="5791200" y="5715000"/>
          <a:ext cx="136842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154" name="Equation" r:id="rId40" imgW="838080" imgH="431640" progId="Equation.3">
                  <p:embed/>
                </p:oleObj>
              </mc:Choice>
              <mc:Fallback>
                <p:oleObj name="Equation" r:id="rId40" imgW="838080" imgH="431640" progId="Equation.3">
                  <p:embed/>
                  <p:pic>
                    <p:nvPicPr>
                      <p:cNvPr id="365614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715000"/>
                        <a:ext cx="1368425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5615" name="Object 22"/>
          <p:cNvGraphicFramePr>
            <a:graphicFrameLocks noChangeAspect="1"/>
          </p:cNvGraphicFramePr>
          <p:nvPr/>
        </p:nvGraphicFramePr>
        <p:xfrm>
          <a:off x="7162800" y="5743575"/>
          <a:ext cx="6016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155" name="Equation" r:id="rId42" imgW="368280" imgH="393480" progId="Equation.3">
                  <p:embed/>
                </p:oleObj>
              </mc:Choice>
              <mc:Fallback>
                <p:oleObj name="Equation" r:id="rId42" imgW="368280" imgH="393480" progId="Equation.3">
                  <p:embed/>
                  <p:pic>
                    <p:nvPicPr>
                      <p:cNvPr id="365615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743575"/>
                        <a:ext cx="60166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5616" name="Object 23"/>
          <p:cNvGraphicFramePr>
            <a:graphicFrameLocks noChangeAspect="1"/>
          </p:cNvGraphicFramePr>
          <p:nvPr/>
        </p:nvGraphicFramePr>
        <p:xfrm>
          <a:off x="3983038" y="5867400"/>
          <a:ext cx="436562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156" name="Equation" r:id="rId44" imgW="266400" imgH="228600" progId="Equation.DSMT4">
                  <p:embed/>
                </p:oleObj>
              </mc:Choice>
              <mc:Fallback>
                <p:oleObj name="Equation" r:id="rId44" imgW="266400" imgH="228600" progId="Equation.DSMT4">
                  <p:embed/>
                  <p:pic>
                    <p:nvPicPr>
                      <p:cNvPr id="365616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3038" y="5867400"/>
                        <a:ext cx="436562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98513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365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5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5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5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5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5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5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65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65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6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6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6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6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6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65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65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6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6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6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6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65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6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36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6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36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36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36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36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4" grpId="0" build="p" autoUpdateAnimBg="0"/>
      <p:bldP spid="365576" grpId="0" build="p" autoUpdateAnimBg="0"/>
      <p:bldP spid="365592" grpId="0" build="p" autoUpdateAnimBg="0"/>
      <p:bldP spid="365594" grpId="0" animBg="1" autoUpdateAnimBg="0"/>
      <p:bldP spid="365595" grpId="0" animBg="1" autoUpdateAnimBg="0"/>
      <p:bldP spid="365600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Monday, April 12, 2021</a:t>
            </a:r>
          </a:p>
        </p:txBody>
      </p:sp>
      <p:sp>
        <p:nvSpPr>
          <p:cNvPr id="225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/>
              <a:t>PHYS 1443-003, Spring 2021                    Dr. Jaehoon Yu</a:t>
            </a:r>
            <a:endParaRPr lang="en-US"/>
          </a:p>
        </p:txBody>
      </p:sp>
      <p:sp>
        <p:nvSpPr>
          <p:cNvPr id="225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3D7476-ED5B-5C46-A741-A80B8ED80A1A}" type="slidenum">
              <a:rPr lang="en-US"/>
              <a:pPr/>
              <a:t>21</a:t>
            </a:fld>
            <a:endParaRPr lang="en-US"/>
          </a:p>
        </p:txBody>
      </p:sp>
      <p:sp>
        <p:nvSpPr>
          <p:cNvPr id="366594" name="Text Box 2"/>
          <p:cNvSpPr txBox="1">
            <a:spLocks noChangeArrowheads="1"/>
          </p:cNvSpPr>
          <p:nvPr/>
        </p:nvSpPr>
        <p:spPr bwMode="auto">
          <a:xfrm>
            <a:off x="4572000" y="5257800"/>
            <a:ext cx="4435475" cy="10064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The net effect of these small gravitational forces is equivalent to a single force acting on a point (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Center of Gravity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with mass M.</a:t>
            </a:r>
            <a:endParaRPr lang="en-US" dirty="0">
              <a:latin typeface="Monotype Corsiva" charset="0"/>
            </a:endParaRPr>
          </a:p>
        </p:txBody>
      </p:sp>
      <p:sp>
        <p:nvSpPr>
          <p:cNvPr id="22538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z="3600"/>
              <a:t>Center of Mass and Center of Gravity</a:t>
            </a:r>
          </a:p>
        </p:txBody>
      </p:sp>
      <p:sp>
        <p:nvSpPr>
          <p:cNvPr id="366596" name="Text Box 4"/>
          <p:cNvSpPr txBox="1">
            <a:spLocks noChangeArrowheads="1"/>
          </p:cNvSpPr>
          <p:nvPr/>
        </p:nvSpPr>
        <p:spPr bwMode="auto">
          <a:xfrm>
            <a:off x="457200" y="762000"/>
            <a:ext cx="6096000" cy="120032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The center of mass of any symmetric object lies on the axis of symmetry and on any plane of symmetry, if  the object’s mass is evenly distributed throughout the body.</a:t>
            </a:r>
          </a:p>
        </p:txBody>
      </p:sp>
      <p:sp>
        <p:nvSpPr>
          <p:cNvPr id="366597" name="Text Box 5"/>
          <p:cNvSpPr txBox="1">
            <a:spLocks noChangeArrowheads="1"/>
          </p:cNvSpPr>
          <p:nvPr/>
        </p:nvSpPr>
        <p:spPr bwMode="auto">
          <a:xfrm>
            <a:off x="685800" y="3733800"/>
            <a:ext cx="2133600" cy="485775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Arial Narrow" charset="0"/>
              </a:rPr>
              <a:t>Center of Gravity</a:t>
            </a:r>
          </a:p>
        </p:txBody>
      </p:sp>
      <p:sp>
        <p:nvSpPr>
          <p:cNvPr id="366598" name="Text Box 6"/>
          <p:cNvSpPr txBox="1">
            <a:spLocks noChangeArrowheads="1"/>
          </p:cNvSpPr>
          <p:nvPr/>
        </p:nvSpPr>
        <p:spPr bwMode="auto">
          <a:xfrm>
            <a:off x="533400" y="2133600"/>
            <a:ext cx="2590800" cy="133985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How do you think you can determine the CM of the objects that are not symmetric?</a:t>
            </a:r>
          </a:p>
        </p:txBody>
      </p:sp>
      <p:pic>
        <p:nvPicPr>
          <p:cNvPr id="366599" name="Object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4713288"/>
            <a:ext cx="384175" cy="411162"/>
          </a:xfrm>
          <a:prstGeom prst="rect">
            <a:avLst/>
          </a:prstGeom>
          <a:noFill/>
          <a:ln w="38100"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962025" y="4343400"/>
            <a:ext cx="981075" cy="979488"/>
            <a:chOff x="606" y="2832"/>
            <a:chExt cx="618" cy="617"/>
          </a:xfrm>
        </p:grpSpPr>
        <p:sp>
          <p:nvSpPr>
            <p:cNvPr id="22557" name="Freeform 9"/>
            <p:cNvSpPr>
              <a:spLocks/>
            </p:cNvSpPr>
            <p:nvPr/>
          </p:nvSpPr>
          <p:spPr bwMode="auto">
            <a:xfrm>
              <a:off x="606" y="2832"/>
              <a:ext cx="594" cy="617"/>
            </a:xfrm>
            <a:custGeom>
              <a:avLst/>
              <a:gdLst>
                <a:gd name="T0" fmla="*/ 888 w 354"/>
                <a:gd name="T1" fmla="*/ 343 h 569"/>
                <a:gd name="T2" fmla="*/ 2571 w 354"/>
                <a:gd name="T3" fmla="*/ 378 h 569"/>
                <a:gd name="T4" fmla="*/ 3393 w 354"/>
                <a:gd name="T5" fmla="*/ 449 h 569"/>
                <a:gd name="T6" fmla="*/ 4398 w 354"/>
                <a:gd name="T7" fmla="*/ 768 h 569"/>
                <a:gd name="T8" fmla="*/ 5890 w 354"/>
                <a:gd name="T9" fmla="*/ 924 h 569"/>
                <a:gd name="T10" fmla="*/ 6745 w 354"/>
                <a:gd name="T11" fmla="*/ 902 h 569"/>
                <a:gd name="T12" fmla="*/ 6886 w 354"/>
                <a:gd name="T13" fmla="*/ 621 h 569"/>
                <a:gd name="T14" fmla="*/ 7742 w 354"/>
                <a:gd name="T15" fmla="*/ 440 h 569"/>
                <a:gd name="T16" fmla="*/ 7413 w 354"/>
                <a:gd name="T17" fmla="*/ 218 h 569"/>
                <a:gd name="T18" fmla="*/ 3908 w 354"/>
                <a:gd name="T19" fmla="*/ 1 h 569"/>
                <a:gd name="T20" fmla="*/ 2396 w 354"/>
                <a:gd name="T21" fmla="*/ 14 h 569"/>
                <a:gd name="T22" fmla="*/ 2047 w 354"/>
                <a:gd name="T23" fmla="*/ 86 h 569"/>
                <a:gd name="T24" fmla="*/ 389 w 354"/>
                <a:gd name="T25" fmla="*/ 292 h 569"/>
                <a:gd name="T26" fmla="*/ 37 w 354"/>
                <a:gd name="T27" fmla="*/ 331 h 569"/>
                <a:gd name="T28" fmla="*/ 888 w 354"/>
                <a:gd name="T29" fmla="*/ 343 h 56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4"/>
                <a:gd name="T46" fmla="*/ 0 h 569"/>
                <a:gd name="T47" fmla="*/ 354 w 354"/>
                <a:gd name="T48" fmla="*/ 569 h 56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4" h="569">
                  <a:moveTo>
                    <a:pt x="40" y="210"/>
                  </a:moveTo>
                  <a:cubicBezTo>
                    <a:pt x="61" y="215"/>
                    <a:pt x="97" y="220"/>
                    <a:pt x="115" y="233"/>
                  </a:cubicBezTo>
                  <a:cubicBezTo>
                    <a:pt x="131" y="244"/>
                    <a:pt x="138" y="263"/>
                    <a:pt x="152" y="277"/>
                  </a:cubicBezTo>
                  <a:cubicBezTo>
                    <a:pt x="166" y="342"/>
                    <a:pt x="182" y="407"/>
                    <a:pt x="197" y="472"/>
                  </a:cubicBezTo>
                  <a:cubicBezTo>
                    <a:pt x="206" y="513"/>
                    <a:pt x="222" y="556"/>
                    <a:pt x="264" y="569"/>
                  </a:cubicBezTo>
                  <a:cubicBezTo>
                    <a:pt x="277" y="564"/>
                    <a:pt x="299" y="567"/>
                    <a:pt x="302" y="554"/>
                  </a:cubicBezTo>
                  <a:cubicBezTo>
                    <a:pt x="315" y="498"/>
                    <a:pt x="305" y="439"/>
                    <a:pt x="309" y="382"/>
                  </a:cubicBezTo>
                  <a:cubicBezTo>
                    <a:pt x="312" y="347"/>
                    <a:pt x="335" y="303"/>
                    <a:pt x="347" y="270"/>
                  </a:cubicBezTo>
                  <a:cubicBezTo>
                    <a:pt x="344" y="225"/>
                    <a:pt x="354" y="175"/>
                    <a:pt x="332" y="135"/>
                  </a:cubicBezTo>
                  <a:cubicBezTo>
                    <a:pt x="300" y="76"/>
                    <a:pt x="240" y="22"/>
                    <a:pt x="175" y="1"/>
                  </a:cubicBezTo>
                  <a:cubicBezTo>
                    <a:pt x="152" y="3"/>
                    <a:pt x="128" y="0"/>
                    <a:pt x="107" y="8"/>
                  </a:cubicBezTo>
                  <a:cubicBezTo>
                    <a:pt x="92" y="14"/>
                    <a:pt x="97" y="38"/>
                    <a:pt x="92" y="53"/>
                  </a:cubicBezTo>
                  <a:cubicBezTo>
                    <a:pt x="72" y="112"/>
                    <a:pt x="70" y="145"/>
                    <a:pt x="17" y="180"/>
                  </a:cubicBezTo>
                  <a:cubicBezTo>
                    <a:pt x="12" y="188"/>
                    <a:pt x="0" y="194"/>
                    <a:pt x="2" y="203"/>
                  </a:cubicBezTo>
                  <a:cubicBezTo>
                    <a:pt x="8" y="233"/>
                    <a:pt x="30" y="215"/>
                    <a:pt x="40" y="210"/>
                  </a:cubicBezTo>
                  <a:close/>
                </a:path>
              </a:pathLst>
            </a:custGeom>
            <a:gradFill rotWithShape="0">
              <a:gsLst>
                <a:gs pos="0">
                  <a:srgbClr val="2F1800"/>
                </a:gs>
                <a:gs pos="50000">
                  <a:srgbClr val="663300"/>
                </a:gs>
                <a:gs pos="100000">
                  <a:srgbClr val="2F18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2558" name="Group 10"/>
            <p:cNvGrpSpPr>
              <a:grpSpLocks/>
            </p:cNvGrpSpPr>
            <p:nvPr/>
          </p:nvGrpSpPr>
          <p:grpSpPr bwMode="auto">
            <a:xfrm>
              <a:off x="864" y="2880"/>
              <a:ext cx="360" cy="213"/>
              <a:chOff x="576" y="2877"/>
              <a:chExt cx="360" cy="213"/>
            </a:xfrm>
          </p:grpSpPr>
          <p:sp>
            <p:nvSpPr>
              <p:cNvPr id="22559" name="AutoShape 11"/>
              <p:cNvSpPr>
                <a:spLocks noChangeArrowheads="1"/>
              </p:cNvSpPr>
              <p:nvPr/>
            </p:nvSpPr>
            <p:spPr bwMode="auto">
              <a:xfrm>
                <a:off x="576" y="2928"/>
                <a:ext cx="96" cy="96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60" name="Text Box 12"/>
              <p:cNvSpPr txBox="1">
                <a:spLocks noChangeArrowheads="1"/>
              </p:cNvSpPr>
              <p:nvPr/>
            </p:nvSpPr>
            <p:spPr bwMode="auto">
              <a:xfrm>
                <a:off x="618" y="2877"/>
                <a:ext cx="318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dirty="0" err="1">
                    <a:solidFill>
                      <a:srgbClr val="FFFF99"/>
                    </a:solidFill>
                    <a:latin typeface="Symbol" charset="2"/>
                  </a:rPr>
                  <a:t>Δ</a:t>
                </a:r>
                <a:r>
                  <a:rPr lang="en-US" sz="1600" dirty="0" err="1">
                    <a:solidFill>
                      <a:srgbClr val="FFFF99"/>
                    </a:solidFill>
                    <a:latin typeface="Monotype Corsiva" charset="0"/>
                  </a:rPr>
                  <a:t>m</a:t>
                </a:r>
                <a:r>
                  <a:rPr lang="en-US" sz="1600" baseline="-25000" dirty="0" err="1">
                    <a:solidFill>
                      <a:srgbClr val="FFFF99"/>
                    </a:solidFill>
                    <a:latin typeface="Monotype Corsiva" charset="0"/>
                  </a:rPr>
                  <a:t>i</a:t>
                </a:r>
                <a:endParaRPr lang="en-US" sz="1600" dirty="0">
                  <a:solidFill>
                    <a:srgbClr val="FFFF99"/>
                  </a:solidFill>
                  <a:latin typeface="Monotype Corsiva" charset="0"/>
                </a:endParaRPr>
              </a:p>
            </p:txBody>
          </p:sp>
        </p:grpSp>
      </p:grpSp>
      <p:sp>
        <p:nvSpPr>
          <p:cNvPr id="366605" name="Oval 13"/>
          <p:cNvSpPr>
            <a:spLocks noChangeArrowheads="1"/>
          </p:cNvSpPr>
          <p:nvPr/>
        </p:nvSpPr>
        <p:spPr bwMode="auto">
          <a:xfrm>
            <a:off x="7010400" y="1066800"/>
            <a:ext cx="762000" cy="685800"/>
          </a:xfrm>
          <a:prstGeom prst="ellipse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7391400" y="569913"/>
            <a:ext cx="1335088" cy="877887"/>
            <a:chOff x="4656" y="359"/>
            <a:chExt cx="841" cy="553"/>
          </a:xfrm>
        </p:grpSpPr>
        <p:sp>
          <p:nvSpPr>
            <p:cNvPr id="22555" name="Line 15"/>
            <p:cNvSpPr>
              <a:spLocks noChangeShapeType="1"/>
            </p:cNvSpPr>
            <p:nvPr/>
          </p:nvSpPr>
          <p:spPr bwMode="auto">
            <a:xfrm flipH="1">
              <a:off x="4656" y="528"/>
              <a:ext cx="480" cy="384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56" name="Text Box 16"/>
            <p:cNvSpPr txBox="1">
              <a:spLocks noChangeArrowheads="1"/>
            </p:cNvSpPr>
            <p:nvPr/>
          </p:nvSpPr>
          <p:spPr bwMode="auto">
            <a:xfrm>
              <a:off x="5136" y="359"/>
              <a:ext cx="36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  <a:latin typeface="Arial Narrow" charset="0"/>
                </a:rPr>
                <a:t>CM</a:t>
              </a: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7391400" y="762000"/>
            <a:ext cx="1311275" cy="1616075"/>
            <a:chOff x="4656" y="480"/>
            <a:chExt cx="826" cy="1018"/>
          </a:xfrm>
        </p:grpSpPr>
        <p:sp>
          <p:nvSpPr>
            <p:cNvPr id="22553" name="Line 18"/>
            <p:cNvSpPr>
              <a:spLocks noChangeShapeType="1"/>
            </p:cNvSpPr>
            <p:nvPr/>
          </p:nvSpPr>
          <p:spPr bwMode="auto">
            <a:xfrm flipV="1">
              <a:off x="4656" y="480"/>
              <a:ext cx="0" cy="864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prstDash val="sysDot"/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54" name="Text Box 19"/>
            <p:cNvSpPr txBox="1">
              <a:spLocks noChangeArrowheads="1"/>
            </p:cNvSpPr>
            <p:nvPr/>
          </p:nvSpPr>
          <p:spPr bwMode="auto">
            <a:xfrm>
              <a:off x="4704" y="1056"/>
              <a:ext cx="77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Arial Narrow" charset="0"/>
                </a:rPr>
                <a:t>Axis of symmetry</a:t>
              </a:r>
            </a:p>
          </p:txBody>
        </p:sp>
      </p:grpSp>
      <p:sp>
        <p:nvSpPr>
          <p:cNvPr id="366612" name="Text Box 20"/>
          <p:cNvSpPr txBox="1">
            <a:spLocks noChangeArrowheads="1"/>
          </p:cNvSpPr>
          <p:nvPr/>
        </p:nvSpPr>
        <p:spPr bwMode="auto">
          <a:xfrm>
            <a:off x="3336925" y="1905000"/>
            <a:ext cx="534987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 algn="just"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One can use gravity to locate CM.</a:t>
            </a:r>
          </a:p>
          <a:p>
            <a:pPr marL="457200" indent="-457200" algn="just">
              <a:spcBef>
                <a:spcPct val="20000"/>
              </a:spcBef>
              <a:buFontTx/>
              <a:buAutoNum type="arabicPeriod"/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Hang the object by one point and draw a vertical line following a plum-bob.</a:t>
            </a:r>
          </a:p>
          <a:p>
            <a:pPr marL="457200" indent="-457200" algn="just">
              <a:spcBef>
                <a:spcPct val="20000"/>
              </a:spcBef>
              <a:buFontTx/>
              <a:buAutoNum type="arabicPeriod"/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Hang the object by another point and do the same.</a:t>
            </a:r>
          </a:p>
          <a:p>
            <a:pPr marL="457200" indent="-457200" algn="just">
              <a:spcBef>
                <a:spcPct val="20000"/>
              </a:spcBef>
              <a:buFontTx/>
              <a:buAutoNum type="arabicPeriod"/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The point where the two lines meet is the CM. </a:t>
            </a: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1114425" y="4648200"/>
            <a:ext cx="708025" cy="1185863"/>
            <a:chOff x="702" y="3024"/>
            <a:chExt cx="446" cy="747"/>
          </a:xfrm>
        </p:grpSpPr>
        <p:sp>
          <p:nvSpPr>
            <p:cNvPr id="22551" name="Line 22"/>
            <p:cNvSpPr>
              <a:spLocks noChangeShapeType="1"/>
            </p:cNvSpPr>
            <p:nvPr/>
          </p:nvSpPr>
          <p:spPr bwMode="auto">
            <a:xfrm>
              <a:off x="912" y="3024"/>
              <a:ext cx="0" cy="528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52" name="Text Box 23"/>
            <p:cNvSpPr txBox="1">
              <a:spLocks noChangeArrowheads="1"/>
            </p:cNvSpPr>
            <p:nvPr/>
          </p:nvSpPr>
          <p:spPr bwMode="auto">
            <a:xfrm>
              <a:off x="702" y="3519"/>
              <a:ext cx="44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 err="1">
                  <a:solidFill>
                    <a:schemeClr val="accent2"/>
                  </a:solidFill>
                  <a:latin typeface="Symbol" charset="2"/>
                </a:rPr>
                <a:t>Δ</a:t>
              </a:r>
              <a:r>
                <a:rPr lang="en-US" sz="2000" dirty="0" err="1">
                  <a:solidFill>
                    <a:schemeClr val="accent2"/>
                  </a:solidFill>
                  <a:latin typeface="Monotype Corsiva" charset="0"/>
                </a:rPr>
                <a:t>m</a:t>
              </a:r>
              <a:r>
                <a:rPr lang="en-US" sz="2000" baseline="-25000" dirty="0" err="1">
                  <a:solidFill>
                    <a:schemeClr val="accent2"/>
                  </a:solidFill>
                  <a:latin typeface="Monotype Corsiva" charset="0"/>
                </a:rPr>
                <a:t>i</a:t>
              </a:r>
              <a:r>
                <a:rPr lang="en-US" sz="2000" b="1" dirty="0" err="1">
                  <a:solidFill>
                    <a:schemeClr val="accent2"/>
                  </a:solidFill>
                  <a:latin typeface="Monotype Corsiva" charset="0"/>
                </a:rPr>
                <a:t>g</a:t>
              </a:r>
              <a:endParaRPr lang="en-US" sz="2000" b="1" dirty="0">
                <a:solidFill>
                  <a:schemeClr val="accent2"/>
                </a:solidFill>
                <a:latin typeface="Monotype Corsiva" charset="0"/>
              </a:endParaRPr>
            </a:p>
          </p:txBody>
        </p:sp>
      </p:grpSp>
      <p:sp>
        <p:nvSpPr>
          <p:cNvPr id="366616" name="Text Box 24"/>
          <p:cNvSpPr txBox="1">
            <a:spLocks noChangeArrowheads="1"/>
          </p:cNvSpPr>
          <p:nvPr/>
        </p:nvSpPr>
        <p:spPr bwMode="auto">
          <a:xfrm>
            <a:off x="3260725" y="3668713"/>
            <a:ext cx="5197475" cy="10064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Since a rigid object can be considered as a </a:t>
            </a:r>
            <a:r>
              <a:rPr lang="en-US" sz="2000" b="1" u="sng" dirty="0">
                <a:solidFill>
                  <a:srgbClr val="FF0000"/>
                </a:solidFill>
                <a:latin typeface="Arial Narrow" charset="0"/>
              </a:rPr>
              <a:t>collection of small masses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, one can see the total gravitational force exerted on the object as </a:t>
            </a:r>
            <a:endParaRPr lang="en-US" dirty="0">
              <a:latin typeface="Monotype Corsiva" charset="0"/>
            </a:endParaRPr>
          </a:p>
        </p:txBody>
      </p:sp>
      <p:sp>
        <p:nvSpPr>
          <p:cNvPr id="366617" name="Text Box 25"/>
          <p:cNvSpPr txBox="1">
            <a:spLocks noChangeArrowheads="1"/>
          </p:cNvSpPr>
          <p:nvPr/>
        </p:nvSpPr>
        <p:spPr bwMode="auto">
          <a:xfrm>
            <a:off x="2209800" y="5334000"/>
            <a:ext cx="2209800" cy="85090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dirty="0">
                <a:solidFill>
                  <a:srgbClr val="FF0000"/>
                </a:solidFill>
                <a:latin typeface="Arial Narrow" charset="0"/>
              </a:rPr>
              <a:t>What does this equation tell you?</a:t>
            </a:r>
          </a:p>
        </p:txBody>
      </p:sp>
      <p:pic>
        <p:nvPicPr>
          <p:cNvPr id="366618" name="Object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8425" y="4703763"/>
            <a:ext cx="811213" cy="577850"/>
          </a:xfrm>
          <a:prstGeom prst="rect">
            <a:avLst/>
          </a:prstGeom>
          <a:noFill/>
          <a:ln w="38100">
            <a:miter lim="800000"/>
            <a:headEnd/>
            <a:tailEnd/>
          </a:ln>
        </p:spPr>
      </p:pic>
      <p:pic>
        <p:nvPicPr>
          <p:cNvPr id="366619" name="Object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4705350"/>
            <a:ext cx="1150938" cy="576263"/>
          </a:xfrm>
          <a:prstGeom prst="rect">
            <a:avLst/>
          </a:prstGeom>
          <a:noFill/>
          <a:ln w="38100">
            <a:miter lim="800000"/>
            <a:headEnd/>
            <a:tailEnd/>
          </a:ln>
        </p:spPr>
      </p:pic>
      <p:pic>
        <p:nvPicPr>
          <p:cNvPr id="366620" name="Object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75" y="4706938"/>
            <a:ext cx="723900" cy="407987"/>
          </a:xfrm>
          <a:prstGeom prst="rect">
            <a:avLst/>
          </a:prstGeom>
          <a:noFill/>
          <a:ln w="38100">
            <a:miter lim="800000"/>
            <a:headEnd/>
            <a:tailEnd/>
          </a:ln>
        </p:spPr>
      </p:pic>
      <p:sp>
        <p:nvSpPr>
          <p:cNvPr id="366621" name="Text Box 29"/>
          <p:cNvSpPr txBox="1">
            <a:spLocks noChangeArrowheads="1"/>
          </p:cNvSpPr>
          <p:nvPr/>
        </p:nvSpPr>
        <p:spPr bwMode="auto">
          <a:xfrm>
            <a:off x="762000" y="6308725"/>
            <a:ext cx="7772400" cy="42545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>
                <a:solidFill>
                  <a:srgbClr val="A50021"/>
                </a:solidFill>
                <a:latin typeface="Arial Narrow" charset="0"/>
              </a:rPr>
              <a:t>The CoG is the point in an object as if all the gravitational force is acting on!</a:t>
            </a:r>
            <a:endParaRPr lang="en-US" b="1">
              <a:solidFill>
                <a:srgbClr val="A50021"/>
              </a:solidFill>
              <a:latin typeface="Monotype Corsi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1703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6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6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6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6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6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66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66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66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66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66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66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66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66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66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66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66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66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4" grpId="0" animBg="1" autoUpdateAnimBg="0"/>
      <p:bldP spid="366596" grpId="0" build="p" autoUpdateAnimBg="0"/>
      <p:bldP spid="366597" grpId="0" animBg="1" autoUpdateAnimBg="0"/>
      <p:bldP spid="366598" grpId="0" animBg="1" autoUpdateAnimBg="0"/>
      <p:bldP spid="366605" grpId="0" animBg="1"/>
      <p:bldP spid="366612" grpId="0" build="p" autoUpdateAnimBg="0"/>
      <p:bldP spid="366616" grpId="0" animBg="1" autoUpdateAnimBg="0"/>
      <p:bldP spid="366617" grpId="0" animBg="1" autoUpdateAnimBg="0"/>
      <p:bldP spid="366621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Monday, April 12, 2021</a:t>
            </a:r>
          </a:p>
        </p:txBody>
      </p:sp>
      <p:sp>
        <p:nvSpPr>
          <p:cNvPr id="2357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/>
              <a:t>PHYS 1443-003, Spring 2021                    Dr. Jaehoon Yu</a:t>
            </a:r>
            <a:endParaRPr lang="en-US"/>
          </a:p>
        </p:txBody>
      </p:sp>
      <p:sp>
        <p:nvSpPr>
          <p:cNvPr id="23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139347-D20B-6B41-BC3D-5D6265375BE6}" type="slidenum">
              <a:rPr lang="en-US"/>
              <a:pPr/>
              <a:t>22</a:t>
            </a:fld>
            <a:endParaRPr lang="en-US"/>
          </a:p>
        </p:txBody>
      </p:sp>
      <p:sp>
        <p:nvSpPr>
          <p:cNvPr id="2357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z="3600"/>
              <a:t>Motion of a Group of Particles</a:t>
            </a:r>
          </a:p>
        </p:txBody>
      </p:sp>
      <p:sp>
        <p:nvSpPr>
          <p:cNvPr id="367619" name="Text Box 3"/>
          <p:cNvSpPr txBox="1">
            <a:spLocks noChangeArrowheads="1"/>
          </p:cNvSpPr>
          <p:nvPr/>
        </p:nvSpPr>
        <p:spPr bwMode="auto">
          <a:xfrm>
            <a:off x="457200" y="838200"/>
            <a:ext cx="8382000" cy="120032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dirty="0">
                <a:solidFill>
                  <a:srgbClr val="333399"/>
                </a:solidFill>
                <a:latin typeface="Monotype Corsiva" charset="0"/>
              </a:rPr>
              <a:t>We’ve learned that the CM of a system can represent the motion of a system.  Therefore, for an isolated system of many particles in which the total mass M is preserved, the velocity, total momentum, acceleration of the system are</a:t>
            </a:r>
          </a:p>
        </p:txBody>
      </p:sp>
      <p:sp>
        <p:nvSpPr>
          <p:cNvPr id="367620" name="Text Box 4"/>
          <p:cNvSpPr txBox="1">
            <a:spLocks noChangeArrowheads="1"/>
          </p:cNvSpPr>
          <p:nvPr/>
        </p:nvSpPr>
        <p:spPr bwMode="auto">
          <a:xfrm>
            <a:off x="381000" y="2241550"/>
            <a:ext cx="2286000" cy="42545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Velocity of the system</a:t>
            </a:r>
          </a:p>
        </p:txBody>
      </p:sp>
      <p:sp>
        <p:nvSpPr>
          <p:cNvPr id="367622" name="Text Box 6"/>
          <p:cNvSpPr txBox="1">
            <a:spLocks noChangeArrowheads="1"/>
          </p:cNvSpPr>
          <p:nvPr/>
        </p:nvSpPr>
        <p:spPr bwMode="auto">
          <a:xfrm>
            <a:off x="381000" y="2895600"/>
            <a:ext cx="1752600" cy="73025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Total Momentum of the system</a:t>
            </a:r>
          </a:p>
        </p:txBody>
      </p:sp>
      <p:sp>
        <p:nvSpPr>
          <p:cNvPr id="367624" name="Text Box 8"/>
          <p:cNvSpPr txBox="1">
            <a:spLocks noChangeArrowheads="1"/>
          </p:cNvSpPr>
          <p:nvPr/>
        </p:nvSpPr>
        <p:spPr bwMode="auto">
          <a:xfrm>
            <a:off x="381000" y="3810000"/>
            <a:ext cx="1600200" cy="73025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Acceleration of the system</a:t>
            </a:r>
          </a:p>
        </p:txBody>
      </p:sp>
      <p:sp>
        <p:nvSpPr>
          <p:cNvPr id="367626" name="Text Box 10"/>
          <p:cNvSpPr txBox="1">
            <a:spLocks noChangeArrowheads="1"/>
          </p:cNvSpPr>
          <p:nvPr/>
        </p:nvSpPr>
        <p:spPr bwMode="auto">
          <a:xfrm>
            <a:off x="381000" y="4800600"/>
            <a:ext cx="2133600" cy="73025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The external force acting on the system</a:t>
            </a:r>
          </a:p>
        </p:txBody>
      </p:sp>
      <p:sp>
        <p:nvSpPr>
          <p:cNvPr id="367628" name="Line 12"/>
          <p:cNvSpPr>
            <a:spLocks noChangeShapeType="1"/>
          </p:cNvSpPr>
          <p:nvPr/>
        </p:nvSpPr>
        <p:spPr bwMode="auto">
          <a:xfrm>
            <a:off x="152400" y="4648200"/>
            <a:ext cx="87630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7629" name="Text Box 13"/>
          <p:cNvSpPr txBox="1">
            <a:spLocks noChangeArrowheads="1"/>
          </p:cNvSpPr>
          <p:nvPr/>
        </p:nvSpPr>
        <p:spPr bwMode="auto">
          <a:xfrm>
            <a:off x="381000" y="5741988"/>
            <a:ext cx="2362200" cy="40011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If net external force is 0</a:t>
            </a:r>
          </a:p>
        </p:txBody>
      </p:sp>
      <p:sp>
        <p:nvSpPr>
          <p:cNvPr id="367631" name="Text Box 15"/>
          <p:cNvSpPr txBox="1">
            <a:spLocks noChangeArrowheads="1"/>
          </p:cNvSpPr>
          <p:nvPr/>
        </p:nvSpPr>
        <p:spPr bwMode="auto">
          <a:xfrm>
            <a:off x="6248400" y="5589588"/>
            <a:ext cx="2133600" cy="73025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System’s momentum is conserved.</a:t>
            </a:r>
          </a:p>
        </p:txBody>
      </p:sp>
      <p:sp>
        <p:nvSpPr>
          <p:cNvPr id="367632" name="Text Box 16"/>
          <p:cNvSpPr txBox="1">
            <a:spLocks noChangeArrowheads="1"/>
          </p:cNvSpPr>
          <p:nvPr/>
        </p:nvSpPr>
        <p:spPr bwMode="auto">
          <a:xfrm>
            <a:off x="6324600" y="4800600"/>
            <a:ext cx="1676400" cy="73025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What about the internal forces?</a:t>
            </a:r>
          </a:p>
        </p:txBody>
      </p:sp>
      <p:graphicFrame>
        <p:nvGraphicFramePr>
          <p:cNvPr id="38" name="Object 3"/>
          <p:cNvGraphicFramePr>
            <a:graphicFrameLocks noChangeAspect="1"/>
          </p:cNvGraphicFramePr>
          <p:nvPr/>
        </p:nvGraphicFramePr>
        <p:xfrm>
          <a:off x="2909887" y="2311400"/>
          <a:ext cx="595313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217" name="Equation" r:id="rId3" imgW="393700" imgH="203200" progId="Equation.DSMT4">
                  <p:embed/>
                </p:oleObj>
              </mc:Choice>
              <mc:Fallback>
                <p:oleObj name="Equation" r:id="rId3" imgW="393700" imgH="203200" progId="Equation.DSMT4">
                  <p:embed/>
                  <p:pic>
                    <p:nvPicPr>
                      <p:cNvPr id="3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9887" y="2311400"/>
                        <a:ext cx="595313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"/>
          <p:cNvGraphicFramePr>
            <a:graphicFrameLocks noChangeAspect="1"/>
          </p:cNvGraphicFramePr>
          <p:nvPr/>
        </p:nvGraphicFramePr>
        <p:xfrm>
          <a:off x="2971800" y="3225800"/>
          <a:ext cx="633412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218" name="Equation" r:id="rId5" imgW="419100" imgH="203200" progId="Equation.DSMT4">
                  <p:embed/>
                </p:oleObj>
              </mc:Choice>
              <mc:Fallback>
                <p:oleObj name="Equation" r:id="rId5" imgW="419100" imgH="203200" progId="Equation.DSMT4">
                  <p:embed/>
                  <p:pic>
                    <p:nvPicPr>
                      <p:cNvPr id="3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225800"/>
                        <a:ext cx="633412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"/>
          <p:cNvGraphicFramePr>
            <a:graphicFrameLocks noChangeAspect="1"/>
          </p:cNvGraphicFramePr>
          <p:nvPr/>
        </p:nvGraphicFramePr>
        <p:xfrm>
          <a:off x="2971800" y="3987800"/>
          <a:ext cx="614363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219" name="Equation" r:id="rId7" imgW="406400" imgH="203200" progId="Equation.DSMT4">
                  <p:embed/>
                </p:oleObj>
              </mc:Choice>
              <mc:Fallback>
                <p:oleObj name="Equation" r:id="rId7" imgW="406400" imgH="203200" progId="Equation.DSMT4">
                  <p:embed/>
                  <p:pic>
                    <p:nvPicPr>
                      <p:cNvPr id="4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987800"/>
                        <a:ext cx="614363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3"/>
          <p:cNvGraphicFramePr>
            <a:graphicFrameLocks noChangeAspect="1"/>
          </p:cNvGraphicFramePr>
          <p:nvPr/>
        </p:nvGraphicFramePr>
        <p:xfrm>
          <a:off x="3048000" y="4967288"/>
          <a:ext cx="8255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220" name="Equation" r:id="rId9" imgW="546100" imgH="266700" progId="Equation.DSMT4">
                  <p:embed/>
                </p:oleObj>
              </mc:Choice>
              <mc:Fallback>
                <p:oleObj name="Equation" r:id="rId9" imgW="546100" imgH="266700" progId="Equation.DSMT4">
                  <p:embed/>
                  <p:pic>
                    <p:nvPicPr>
                      <p:cNvPr id="4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967288"/>
                        <a:ext cx="825500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3"/>
          <p:cNvGraphicFramePr>
            <a:graphicFrameLocks noChangeAspect="1"/>
          </p:cNvGraphicFramePr>
          <p:nvPr/>
        </p:nvGraphicFramePr>
        <p:xfrm>
          <a:off x="3048000" y="5638800"/>
          <a:ext cx="8255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221" name="Equation" r:id="rId11" imgW="546100" imgH="266700" progId="Equation.DSMT4">
                  <p:embed/>
                </p:oleObj>
              </mc:Choice>
              <mc:Fallback>
                <p:oleObj name="Equation" r:id="rId11" imgW="546100" imgH="266700" progId="Equation.DSMT4">
                  <p:embed/>
                  <p:pic>
                    <p:nvPicPr>
                      <p:cNvPr id="4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638800"/>
                        <a:ext cx="825500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3"/>
          <p:cNvGraphicFramePr>
            <a:graphicFrameLocks noChangeAspect="1"/>
          </p:cNvGraphicFramePr>
          <p:nvPr/>
        </p:nvGraphicFramePr>
        <p:xfrm>
          <a:off x="4905375" y="5715000"/>
          <a:ext cx="11144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222" name="Equation" r:id="rId13" imgW="736600" imgH="203200" progId="Equation.DSMT4">
                  <p:embed/>
                </p:oleObj>
              </mc:Choice>
              <mc:Fallback>
                <p:oleObj name="Equation" r:id="rId13" imgW="736600" imgH="203200" progId="Equation.DSMT4">
                  <p:embed/>
                  <p:pic>
                    <p:nvPicPr>
                      <p:cNvPr id="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375" y="5715000"/>
                        <a:ext cx="1114425" cy="3556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38100" cmpd="sng">
                        <a:solidFill>
                          <a:srgbClr val="FF0066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3"/>
          <p:cNvGraphicFramePr>
            <a:graphicFrameLocks noChangeAspect="1"/>
          </p:cNvGraphicFramePr>
          <p:nvPr/>
        </p:nvGraphicFramePr>
        <p:xfrm>
          <a:off x="3557587" y="2133600"/>
          <a:ext cx="709613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223" name="Equation" r:id="rId15" imgW="469900" imgH="393700" progId="Equation.DSMT4">
                  <p:embed/>
                </p:oleObj>
              </mc:Choice>
              <mc:Fallback>
                <p:oleObj name="Equation" r:id="rId15" imgW="469900" imgH="393700" progId="Equation.DSMT4">
                  <p:embed/>
                  <p:pic>
                    <p:nvPicPr>
                      <p:cNvPr id="4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7587" y="2133600"/>
                        <a:ext cx="709613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3"/>
          <p:cNvGraphicFramePr>
            <a:graphicFrameLocks noChangeAspect="1"/>
          </p:cNvGraphicFramePr>
          <p:nvPr/>
        </p:nvGraphicFramePr>
        <p:xfrm>
          <a:off x="4217987" y="2095500"/>
          <a:ext cx="1649413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224" name="Equation" r:id="rId17" imgW="1092200" imgH="457200" progId="Equation.DSMT4">
                  <p:embed/>
                </p:oleObj>
              </mc:Choice>
              <mc:Fallback>
                <p:oleObj name="Equation" r:id="rId17" imgW="1092200" imgH="457200" progId="Equation.DSMT4">
                  <p:embed/>
                  <p:pic>
                    <p:nvPicPr>
                      <p:cNvPr id="4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7987" y="2095500"/>
                        <a:ext cx="1649413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3"/>
          <p:cNvGraphicFramePr>
            <a:graphicFrameLocks noChangeAspect="1"/>
          </p:cNvGraphicFramePr>
          <p:nvPr/>
        </p:nvGraphicFramePr>
        <p:xfrm>
          <a:off x="5857875" y="2133600"/>
          <a:ext cx="130492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225" name="Equation" r:id="rId19" imgW="863600" imgH="419100" progId="Equation.DSMT4">
                  <p:embed/>
                </p:oleObj>
              </mc:Choice>
              <mc:Fallback>
                <p:oleObj name="Equation" r:id="rId19" imgW="863600" imgH="419100" progId="Equation.DSMT4">
                  <p:embed/>
                  <p:pic>
                    <p:nvPicPr>
                      <p:cNvPr id="4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75" y="2133600"/>
                        <a:ext cx="1304925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3"/>
          <p:cNvGraphicFramePr>
            <a:graphicFrameLocks noChangeAspect="1"/>
          </p:cNvGraphicFramePr>
          <p:nvPr/>
        </p:nvGraphicFramePr>
        <p:xfrm>
          <a:off x="7251700" y="2038350"/>
          <a:ext cx="7493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226" name="Equation" r:id="rId21" imgW="495300" imgH="533400" progId="Equation.DSMT4">
                  <p:embed/>
                </p:oleObj>
              </mc:Choice>
              <mc:Fallback>
                <p:oleObj name="Equation" r:id="rId21" imgW="495300" imgH="533400" progId="Equation.DSMT4">
                  <p:embed/>
                  <p:pic>
                    <p:nvPicPr>
                      <p:cNvPr id="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1700" y="2038350"/>
                        <a:ext cx="74930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3"/>
          <p:cNvGraphicFramePr>
            <a:graphicFrameLocks noChangeAspect="1"/>
          </p:cNvGraphicFramePr>
          <p:nvPr/>
        </p:nvGraphicFramePr>
        <p:xfrm>
          <a:off x="3581400" y="3276600"/>
          <a:ext cx="787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227" name="Equation" r:id="rId23" imgW="520700" imgH="203200" progId="Equation.DSMT4">
                  <p:embed/>
                </p:oleObj>
              </mc:Choice>
              <mc:Fallback>
                <p:oleObj name="Equation" r:id="rId23" imgW="520700" imgH="203200" progId="Equation.DSMT4">
                  <p:embed/>
                  <p:pic>
                    <p:nvPicPr>
                      <p:cNvPr id="4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276600"/>
                        <a:ext cx="7874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3"/>
          <p:cNvGraphicFramePr>
            <a:graphicFrameLocks noChangeAspect="1"/>
          </p:cNvGraphicFramePr>
          <p:nvPr/>
        </p:nvGraphicFramePr>
        <p:xfrm>
          <a:off x="4343400" y="2819400"/>
          <a:ext cx="1190625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228" name="Equation" r:id="rId25" imgW="787400" imgH="533400" progId="Equation.DSMT4">
                  <p:embed/>
                </p:oleObj>
              </mc:Choice>
              <mc:Fallback>
                <p:oleObj name="Equation" r:id="rId25" imgW="787400" imgH="533400" progId="Equation.DSMT4">
                  <p:embed/>
                  <p:pic>
                    <p:nvPicPr>
                      <p:cNvPr id="4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819400"/>
                        <a:ext cx="1190625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3"/>
          <p:cNvGraphicFramePr>
            <a:graphicFrameLocks noChangeAspect="1"/>
          </p:cNvGraphicFramePr>
          <p:nvPr/>
        </p:nvGraphicFramePr>
        <p:xfrm>
          <a:off x="5499100" y="3200400"/>
          <a:ext cx="9017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229" name="Equation" r:id="rId27" imgW="596900" imgH="355600" progId="Equation.DSMT4">
                  <p:embed/>
                </p:oleObj>
              </mc:Choice>
              <mc:Fallback>
                <p:oleObj name="Equation" r:id="rId27" imgW="596900" imgH="355600" progId="Equation.DSMT4">
                  <p:embed/>
                  <p:pic>
                    <p:nvPicPr>
                      <p:cNvPr id="5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9100" y="3200400"/>
                        <a:ext cx="9017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3"/>
          <p:cNvGraphicFramePr>
            <a:graphicFrameLocks noChangeAspect="1"/>
          </p:cNvGraphicFramePr>
          <p:nvPr/>
        </p:nvGraphicFramePr>
        <p:xfrm>
          <a:off x="6376987" y="3200400"/>
          <a:ext cx="709613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230" name="Equation" r:id="rId29" imgW="469900" imgH="355600" progId="Equation.DSMT4">
                  <p:embed/>
                </p:oleObj>
              </mc:Choice>
              <mc:Fallback>
                <p:oleObj name="Equation" r:id="rId29" imgW="469900" imgH="355600" progId="Equation.DSMT4">
                  <p:embed/>
                  <p:pic>
                    <p:nvPicPr>
                      <p:cNvPr id="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6987" y="3200400"/>
                        <a:ext cx="709613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3"/>
          <p:cNvGraphicFramePr>
            <a:graphicFrameLocks noChangeAspect="1"/>
          </p:cNvGraphicFramePr>
          <p:nvPr/>
        </p:nvGraphicFramePr>
        <p:xfrm>
          <a:off x="7086600" y="3225800"/>
          <a:ext cx="3651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231" name="Equation" r:id="rId31" imgW="241300" imgH="203200" progId="Equation.DSMT4">
                  <p:embed/>
                </p:oleObj>
              </mc:Choice>
              <mc:Fallback>
                <p:oleObj name="Equation" r:id="rId31" imgW="241300" imgH="203200" progId="Equation.DSMT4">
                  <p:embed/>
                  <p:pic>
                    <p:nvPicPr>
                      <p:cNvPr id="5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3225800"/>
                        <a:ext cx="36512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3"/>
          <p:cNvGraphicFramePr>
            <a:graphicFrameLocks noChangeAspect="1"/>
          </p:cNvGraphicFramePr>
          <p:nvPr/>
        </p:nvGraphicFramePr>
        <p:xfrm>
          <a:off x="3519487" y="3810000"/>
          <a:ext cx="747713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232" name="Equation" r:id="rId33" imgW="495300" imgH="393700" progId="Equation.DSMT4">
                  <p:embed/>
                </p:oleObj>
              </mc:Choice>
              <mc:Fallback>
                <p:oleObj name="Equation" r:id="rId33" imgW="495300" imgH="393700" progId="Equation.DSMT4">
                  <p:embed/>
                  <p:pic>
                    <p:nvPicPr>
                      <p:cNvPr id="5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9487" y="3810000"/>
                        <a:ext cx="747713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3"/>
          <p:cNvGraphicFramePr>
            <a:graphicFrameLocks noChangeAspect="1"/>
          </p:cNvGraphicFramePr>
          <p:nvPr/>
        </p:nvGraphicFramePr>
        <p:xfrm>
          <a:off x="4191000" y="3771900"/>
          <a:ext cx="16891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233" name="Equation" r:id="rId35" imgW="1117600" imgH="457200" progId="Equation.DSMT4">
                  <p:embed/>
                </p:oleObj>
              </mc:Choice>
              <mc:Fallback>
                <p:oleObj name="Equation" r:id="rId35" imgW="1117600" imgH="457200" progId="Equation.DSMT4">
                  <p:embed/>
                  <p:pic>
                    <p:nvPicPr>
                      <p:cNvPr id="5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771900"/>
                        <a:ext cx="16891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3"/>
          <p:cNvGraphicFramePr>
            <a:graphicFrameLocks noChangeAspect="1"/>
          </p:cNvGraphicFramePr>
          <p:nvPr/>
        </p:nvGraphicFramePr>
        <p:xfrm>
          <a:off x="5867400" y="3771900"/>
          <a:ext cx="1611313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234" name="Equation" r:id="rId37" imgW="1066800" imgH="457200" progId="Equation.DSMT4">
                  <p:embed/>
                </p:oleObj>
              </mc:Choice>
              <mc:Fallback>
                <p:oleObj name="Equation" r:id="rId37" imgW="1066800" imgH="457200" progId="Equation.DSMT4">
                  <p:embed/>
                  <p:pic>
                    <p:nvPicPr>
                      <p:cNvPr id="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771900"/>
                        <a:ext cx="1611313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3"/>
          <p:cNvGraphicFramePr>
            <a:graphicFrameLocks noChangeAspect="1"/>
          </p:cNvGraphicFramePr>
          <p:nvPr/>
        </p:nvGraphicFramePr>
        <p:xfrm>
          <a:off x="7461250" y="3581400"/>
          <a:ext cx="76835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235" name="Equation" r:id="rId39" imgW="508000" imgH="533400" progId="Equation.DSMT4">
                  <p:embed/>
                </p:oleObj>
              </mc:Choice>
              <mc:Fallback>
                <p:oleObj name="Equation" r:id="rId39" imgW="508000" imgH="533400" progId="Equation.DSMT4">
                  <p:embed/>
                  <p:pic>
                    <p:nvPicPr>
                      <p:cNvPr id="5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250" y="3581400"/>
                        <a:ext cx="76835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3"/>
          <p:cNvGraphicFramePr>
            <a:graphicFrameLocks noChangeAspect="1"/>
          </p:cNvGraphicFramePr>
          <p:nvPr/>
        </p:nvGraphicFramePr>
        <p:xfrm>
          <a:off x="3843337" y="5029200"/>
          <a:ext cx="576263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236" name="Equation" r:id="rId41" imgW="381000" imgH="165100" progId="Equation.DSMT4">
                  <p:embed/>
                </p:oleObj>
              </mc:Choice>
              <mc:Fallback>
                <p:oleObj name="Equation" r:id="rId41" imgW="381000" imgH="165100" progId="Equation.DSMT4">
                  <p:embed/>
                  <p:pic>
                    <p:nvPicPr>
                      <p:cNvPr id="5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3337" y="5029200"/>
                        <a:ext cx="576263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3"/>
          <p:cNvGraphicFramePr>
            <a:graphicFrameLocks noChangeAspect="1"/>
          </p:cNvGraphicFramePr>
          <p:nvPr/>
        </p:nvGraphicFramePr>
        <p:xfrm>
          <a:off x="4429125" y="4800600"/>
          <a:ext cx="11334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237" name="Equation" r:id="rId43" imgW="749300" imgH="457200" progId="Equation.DSMT4">
                  <p:embed/>
                </p:oleObj>
              </mc:Choice>
              <mc:Fallback>
                <p:oleObj name="Equation" r:id="rId43" imgW="749300" imgH="457200" progId="Equation.DSMT4">
                  <p:embed/>
                  <p:pic>
                    <p:nvPicPr>
                      <p:cNvPr id="5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5" y="4800600"/>
                        <a:ext cx="1133475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3"/>
          <p:cNvGraphicFramePr>
            <a:graphicFrameLocks noChangeAspect="1"/>
          </p:cNvGraphicFramePr>
          <p:nvPr/>
        </p:nvGraphicFramePr>
        <p:xfrm>
          <a:off x="5519737" y="4873625"/>
          <a:ext cx="500063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238" name="Equation" r:id="rId45" imgW="330200" imgH="393700" progId="Equation.DSMT4">
                  <p:embed/>
                </p:oleObj>
              </mc:Choice>
              <mc:Fallback>
                <p:oleObj name="Equation" r:id="rId45" imgW="330200" imgH="393700" progId="Equation.DSMT4">
                  <p:embed/>
                  <p:pic>
                    <p:nvPicPr>
                      <p:cNvPr id="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9737" y="4873625"/>
                        <a:ext cx="500063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3"/>
          <p:cNvGraphicFramePr>
            <a:graphicFrameLocks noChangeAspect="1"/>
          </p:cNvGraphicFramePr>
          <p:nvPr/>
        </p:nvGraphicFramePr>
        <p:xfrm>
          <a:off x="3886200" y="5753100"/>
          <a:ext cx="36512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239" name="Equation" r:id="rId47" imgW="241300" imgH="152400" progId="Equation.DSMT4">
                  <p:embed/>
                </p:oleObj>
              </mc:Choice>
              <mc:Fallback>
                <p:oleObj name="Equation" r:id="rId47" imgW="241300" imgH="152400" progId="Equation.DSMT4">
                  <p:embed/>
                  <p:pic>
                    <p:nvPicPr>
                      <p:cNvPr id="6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753100"/>
                        <a:ext cx="365125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3"/>
          <p:cNvGraphicFramePr>
            <a:graphicFrameLocks noChangeAspect="1"/>
          </p:cNvGraphicFramePr>
          <p:nvPr/>
        </p:nvGraphicFramePr>
        <p:xfrm>
          <a:off x="4224337" y="5562600"/>
          <a:ext cx="500063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240" name="Equation" r:id="rId49" imgW="330200" imgH="393700" progId="Equation.DSMT4">
                  <p:embed/>
                </p:oleObj>
              </mc:Choice>
              <mc:Fallback>
                <p:oleObj name="Equation" r:id="rId49" imgW="330200" imgH="393700" progId="Equation.DSMT4">
                  <p:embed/>
                  <p:pic>
                    <p:nvPicPr>
                      <p:cNvPr id="6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4337" y="5562600"/>
                        <a:ext cx="500063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99244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7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7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67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67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67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367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67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367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19" grpId="0" build="p" autoUpdateAnimBg="0"/>
      <p:bldP spid="367620" grpId="0" animBg="1" autoUpdateAnimBg="0"/>
      <p:bldP spid="367622" grpId="0" animBg="1" autoUpdateAnimBg="0"/>
      <p:bldP spid="367624" grpId="0" animBg="1" autoUpdateAnimBg="0"/>
      <p:bldP spid="367626" grpId="0" animBg="1" autoUpdateAnimBg="0"/>
      <p:bldP spid="367628" grpId="0" animBg="1"/>
      <p:bldP spid="367629" grpId="0" animBg="1" autoUpdateAnimBg="0"/>
      <p:bldP spid="367631" grpId="0" animBg="1" autoUpdateAnimBg="0"/>
      <p:bldP spid="367632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April 12,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1443-003, Spring 2021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3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610600" cy="609600"/>
          </a:xfrm>
        </p:spPr>
        <p:txBody>
          <a:bodyPr/>
          <a:lstStyle/>
          <a:p>
            <a:r>
              <a:rPr lang="en-US" dirty="0"/>
              <a:t>Reminder SP#6: Electric Power Usage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39200" cy="5410200"/>
          </a:xfrm>
        </p:spPr>
        <p:txBody>
          <a:bodyPr/>
          <a:lstStyle/>
          <a:p>
            <a:r>
              <a:rPr lang="en-US" sz="2000" dirty="0"/>
              <a:t>Make a list of the power consumption of all electric and electronic devices at your home and compile them in a table. (10 points total for the first 10 items and 0.5 points each additional item.)</a:t>
            </a:r>
          </a:p>
          <a:p>
            <a:pPr lvl="1"/>
            <a:r>
              <a:rPr lang="en-US" sz="2000" dirty="0"/>
              <a:t>Similar electric/electronic devices count as one item.</a:t>
            </a:r>
          </a:p>
          <a:p>
            <a:pPr lvl="2"/>
            <a:r>
              <a:rPr lang="en-US" sz="1600" dirty="0"/>
              <a:t>All light bulbs make up one item, computers another, refrigerators, TVs, dryers (hair and clothes), electric cooktops, heaters, microwave ovens, electric ovens, dishwashers, etc.  </a:t>
            </a:r>
          </a:p>
          <a:p>
            <a:pPr lvl="2"/>
            <a:r>
              <a:rPr lang="en-US" sz="1600" dirty="0"/>
              <a:t>All you have to do is to count add all wattages of the light bulbs together as the power of the item</a:t>
            </a:r>
            <a:endParaRPr lang="en-US" dirty="0"/>
          </a:p>
          <a:p>
            <a:r>
              <a:rPr lang="en-US" sz="2000" dirty="0"/>
              <a:t>Estimate the cost of electricity for each of the items on the table using your own electric cost per kWh (if you don’t find your own, use $0.12/kWh) and put them in the relevant column.  (5 points total for the first 10 items and 0.2 points each additional items)</a:t>
            </a:r>
          </a:p>
          <a:p>
            <a:r>
              <a:rPr lang="en-US" sz="2000" dirty="0"/>
              <a:t>Estimate the the total amount of energy in Joules and the total electricity cost per day, per month and per year for your home.  (8 points)</a:t>
            </a:r>
          </a:p>
          <a:p>
            <a:r>
              <a:rPr lang="en-US" sz="2000" dirty="0"/>
              <a:t>Due: Beginning of the class, 2:30pm, Monday, Apr. 19</a:t>
            </a:r>
          </a:p>
          <a:p>
            <a:pPr lvl="1"/>
            <a:r>
              <a:rPr lang="en-US" sz="1800" dirty="0"/>
              <a:t>Scan all pages of your special project into the pdf format</a:t>
            </a:r>
          </a:p>
          <a:p>
            <a:pPr lvl="1"/>
            <a:r>
              <a:rPr lang="en-US" sz="1800" dirty="0"/>
              <a:t>Save all pages into one file with the filename SP6-YourLastName-YourFirstName.pdf</a:t>
            </a:r>
          </a:p>
          <a:p>
            <a:pPr lvl="1"/>
            <a:r>
              <a:rPr lang="en-US" sz="1800" dirty="0"/>
              <a:t>Submit on CANVAS</a:t>
            </a:r>
          </a:p>
        </p:txBody>
      </p:sp>
    </p:spTree>
    <p:extLst>
      <p:ext uri="{BB962C8B-B14F-4D97-AF65-F5344CB8AC3E}">
        <p14:creationId xmlns:p14="http://schemas.microsoft.com/office/powerpoint/2010/main" val="2098181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D1CD67-20EB-0049-9442-2C0F77E19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April 12, 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146B24-B3ED-F14F-8580-B61B5BB95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1443-003, Spring 2021                    Dr. Jaehoon Yu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BB679-9464-6342-B665-34933D4E0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570D97-35D3-694E-8F89-38AD08BC9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0" y="0"/>
            <a:ext cx="9601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872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April 12, 2021</a:t>
            </a:r>
          </a:p>
        </p:txBody>
      </p:sp>
      <p:sp>
        <p:nvSpPr>
          <p:cNvPr id="2356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>
                <a:solidFill>
                  <a:srgbClr val="003300"/>
                </a:solidFill>
                <a:latin typeface="Arial Narrow" charset="0"/>
              </a:rPr>
              <a:t>PHYS 1443-003, Spring 2021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35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7D2E4C2-1EB1-DA4C-AFA0-3AF8FC53D19E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35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848600" cy="838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Collisions </a:t>
            </a:r>
          </a:p>
        </p:txBody>
      </p:sp>
      <p:sp>
        <p:nvSpPr>
          <p:cNvPr id="354307" name="Text Box 3"/>
          <p:cNvSpPr txBox="1">
            <a:spLocks noChangeArrowheads="1"/>
          </p:cNvSpPr>
          <p:nvPr/>
        </p:nvSpPr>
        <p:spPr bwMode="auto">
          <a:xfrm>
            <a:off x="304800" y="1752600"/>
            <a:ext cx="3657600" cy="790575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rgbClr val="FF0000"/>
                </a:solidFill>
                <a:latin typeface="Arial Narrow" charset="0"/>
              </a:rPr>
              <a:t>Consider a case of a collision between a proton on a helium ion. </a:t>
            </a:r>
            <a:endParaRPr lang="en-US" sz="2200" b="1">
              <a:solidFill>
                <a:srgbClr val="FF0000"/>
              </a:solidFill>
              <a:latin typeface="Monotype Corsiva" charset="0"/>
            </a:endParaRPr>
          </a:p>
        </p:txBody>
      </p:sp>
      <p:sp>
        <p:nvSpPr>
          <p:cNvPr id="354308" name="Text Box 4"/>
          <p:cNvSpPr txBox="1">
            <a:spLocks noChangeArrowheads="1"/>
          </p:cNvSpPr>
          <p:nvPr/>
        </p:nvSpPr>
        <p:spPr bwMode="auto">
          <a:xfrm>
            <a:off x="4114800" y="1600200"/>
            <a:ext cx="48768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rgbClr val="FF0000"/>
                </a:solidFill>
                <a:latin typeface="Monotype Corsiva" charset="0"/>
              </a:rPr>
              <a:t>The collisions of these ions never involve physical contact because the electromagnetic repulsive force between these two become great as they get closer causing a collision.</a:t>
            </a:r>
          </a:p>
        </p:txBody>
      </p:sp>
      <p:sp>
        <p:nvSpPr>
          <p:cNvPr id="354309" name="Text Box 5"/>
          <p:cNvSpPr txBox="1">
            <a:spLocks noChangeArrowheads="1"/>
          </p:cNvSpPr>
          <p:nvPr/>
        </p:nvSpPr>
        <p:spPr bwMode="auto">
          <a:xfrm>
            <a:off x="304800" y="838200"/>
            <a:ext cx="8686800" cy="769441"/>
          </a:xfrm>
          <a:prstGeom prst="rect">
            <a:avLst/>
          </a:prstGeom>
          <a:solidFill>
            <a:srgbClr val="FFFF99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 dirty="0">
                <a:solidFill>
                  <a:srgbClr val="FF0000"/>
                </a:solidFill>
                <a:latin typeface="Monotype Corsiva" charset="0"/>
              </a:rPr>
              <a:t>Generalized collisions must cover not only the physical contact but also the collisions without a physical contact such as that of electromagnetic ones on a microscopic scale.</a:t>
            </a:r>
          </a:p>
        </p:txBody>
      </p:sp>
      <p:graphicFrame>
        <p:nvGraphicFramePr>
          <p:cNvPr id="354310" name="Object 2"/>
          <p:cNvGraphicFramePr>
            <a:graphicFrameLocks noChangeAspect="1"/>
          </p:cNvGraphicFramePr>
          <p:nvPr/>
        </p:nvGraphicFramePr>
        <p:xfrm>
          <a:off x="7388225" y="3243263"/>
          <a:ext cx="1281113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009" name="Equation" r:id="rId3" imgW="698500" imgH="254000" progId="Equation.DSMT4">
                  <p:embed/>
                </p:oleObj>
              </mc:Choice>
              <mc:Fallback>
                <p:oleObj name="Equation" r:id="rId3" imgW="698500" imgH="254000" progId="Equation.DSMT4">
                  <p:embed/>
                  <p:pic>
                    <p:nvPicPr>
                      <p:cNvPr id="3543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8225" y="3243263"/>
                        <a:ext cx="1281113" cy="5667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" y="3457575"/>
            <a:ext cx="2093913" cy="457200"/>
            <a:chOff x="288" y="2253"/>
            <a:chExt cx="1319" cy="288"/>
          </a:xfrm>
        </p:grpSpPr>
        <p:sp>
          <p:nvSpPr>
            <p:cNvPr id="23587" name="Line 8"/>
            <p:cNvSpPr>
              <a:spLocks noChangeShapeType="1"/>
            </p:cNvSpPr>
            <p:nvPr/>
          </p:nvSpPr>
          <p:spPr bwMode="auto">
            <a:xfrm>
              <a:off x="288" y="2400"/>
              <a:ext cx="115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8" name="Text Box 9"/>
            <p:cNvSpPr txBox="1">
              <a:spLocks noChangeArrowheads="1"/>
            </p:cNvSpPr>
            <p:nvPr/>
          </p:nvSpPr>
          <p:spPr bwMode="auto">
            <a:xfrm>
              <a:off x="1430" y="2253"/>
              <a:ext cx="1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Monotype Corsiva" charset="0"/>
                </a:rPr>
                <a:t>t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04800" y="2743200"/>
            <a:ext cx="381000" cy="1905000"/>
            <a:chOff x="192" y="1728"/>
            <a:chExt cx="240" cy="1200"/>
          </a:xfrm>
        </p:grpSpPr>
        <p:sp>
          <p:nvSpPr>
            <p:cNvPr id="23585" name="Line 11"/>
            <p:cNvSpPr>
              <a:spLocks noChangeShapeType="1"/>
            </p:cNvSpPr>
            <p:nvPr/>
          </p:nvSpPr>
          <p:spPr bwMode="auto">
            <a:xfrm rot="-5400000">
              <a:off x="-144" y="2352"/>
              <a:ext cx="115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6" name="Text Box 12"/>
            <p:cNvSpPr txBox="1">
              <a:spLocks noChangeArrowheads="1"/>
            </p:cNvSpPr>
            <p:nvPr/>
          </p:nvSpPr>
          <p:spPr bwMode="auto">
            <a:xfrm>
              <a:off x="192" y="1728"/>
              <a:ext cx="22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chemeClr val="accent2"/>
                  </a:solidFill>
                  <a:latin typeface="Monotype Corsiva" charset="0"/>
                </a:rPr>
                <a:t>F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838200" y="2895600"/>
            <a:ext cx="1163638" cy="846138"/>
            <a:chOff x="528" y="1899"/>
            <a:chExt cx="733" cy="533"/>
          </a:xfrm>
        </p:grpSpPr>
        <p:sp>
          <p:nvSpPr>
            <p:cNvPr id="23583" name="Freeform 14"/>
            <p:cNvSpPr>
              <a:spLocks/>
            </p:cNvSpPr>
            <p:nvPr/>
          </p:nvSpPr>
          <p:spPr bwMode="auto">
            <a:xfrm>
              <a:off x="528" y="1920"/>
              <a:ext cx="672" cy="512"/>
            </a:xfrm>
            <a:custGeom>
              <a:avLst/>
              <a:gdLst>
                <a:gd name="T0" fmla="*/ 0 w 672"/>
                <a:gd name="T1" fmla="*/ 480 h 512"/>
                <a:gd name="T2" fmla="*/ 96 w 672"/>
                <a:gd name="T3" fmla="*/ 432 h 512"/>
                <a:gd name="T4" fmla="*/ 336 w 672"/>
                <a:gd name="T5" fmla="*/ 0 h 512"/>
                <a:gd name="T6" fmla="*/ 576 w 672"/>
                <a:gd name="T7" fmla="*/ 432 h 512"/>
                <a:gd name="T8" fmla="*/ 672 w 672"/>
                <a:gd name="T9" fmla="*/ 480 h 5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512"/>
                <a:gd name="T17" fmla="*/ 672 w 672"/>
                <a:gd name="T18" fmla="*/ 512 h 5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512">
                  <a:moveTo>
                    <a:pt x="0" y="480"/>
                  </a:moveTo>
                  <a:cubicBezTo>
                    <a:pt x="20" y="496"/>
                    <a:pt x="40" y="512"/>
                    <a:pt x="96" y="432"/>
                  </a:cubicBezTo>
                  <a:cubicBezTo>
                    <a:pt x="152" y="352"/>
                    <a:pt x="256" y="0"/>
                    <a:pt x="336" y="0"/>
                  </a:cubicBezTo>
                  <a:cubicBezTo>
                    <a:pt x="416" y="0"/>
                    <a:pt x="520" y="352"/>
                    <a:pt x="576" y="432"/>
                  </a:cubicBezTo>
                  <a:cubicBezTo>
                    <a:pt x="632" y="512"/>
                    <a:pt x="652" y="496"/>
                    <a:pt x="672" y="48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4" name="Text Box 15"/>
            <p:cNvSpPr txBox="1">
              <a:spLocks noChangeArrowheads="1"/>
            </p:cNvSpPr>
            <p:nvPr/>
          </p:nvSpPr>
          <p:spPr bwMode="auto">
            <a:xfrm>
              <a:off x="960" y="1899"/>
              <a:ext cx="30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chemeClr val="accent2"/>
                  </a:solidFill>
                  <a:latin typeface="Monotype Corsiva" charset="0"/>
                </a:rPr>
                <a:t>F</a:t>
              </a:r>
              <a:r>
                <a:rPr lang="en-US" sz="2000" b="1" baseline="-25000">
                  <a:solidFill>
                    <a:schemeClr val="accent2"/>
                  </a:solidFill>
                  <a:latin typeface="Monotype Corsiva" charset="0"/>
                </a:rPr>
                <a:t>12</a:t>
              </a:r>
              <a:endParaRPr lang="en-US" sz="2000" b="1">
                <a:solidFill>
                  <a:schemeClr val="accent2"/>
                </a:solidFill>
                <a:latin typeface="Monotype Corsiva" charset="0"/>
              </a:endParaRP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838200" y="3716338"/>
            <a:ext cx="1239838" cy="812800"/>
            <a:chOff x="528" y="2416"/>
            <a:chExt cx="781" cy="512"/>
          </a:xfrm>
        </p:grpSpPr>
        <p:sp>
          <p:nvSpPr>
            <p:cNvPr id="23581" name="Freeform 17"/>
            <p:cNvSpPr>
              <a:spLocks/>
            </p:cNvSpPr>
            <p:nvPr/>
          </p:nvSpPr>
          <p:spPr bwMode="auto">
            <a:xfrm flipV="1">
              <a:off x="528" y="2416"/>
              <a:ext cx="672" cy="512"/>
            </a:xfrm>
            <a:custGeom>
              <a:avLst/>
              <a:gdLst>
                <a:gd name="T0" fmla="*/ 0 w 672"/>
                <a:gd name="T1" fmla="*/ 480 h 512"/>
                <a:gd name="T2" fmla="*/ 96 w 672"/>
                <a:gd name="T3" fmla="*/ 432 h 512"/>
                <a:gd name="T4" fmla="*/ 336 w 672"/>
                <a:gd name="T5" fmla="*/ 0 h 512"/>
                <a:gd name="T6" fmla="*/ 576 w 672"/>
                <a:gd name="T7" fmla="*/ 432 h 512"/>
                <a:gd name="T8" fmla="*/ 672 w 672"/>
                <a:gd name="T9" fmla="*/ 480 h 5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512"/>
                <a:gd name="T17" fmla="*/ 672 w 672"/>
                <a:gd name="T18" fmla="*/ 512 h 5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512">
                  <a:moveTo>
                    <a:pt x="0" y="480"/>
                  </a:moveTo>
                  <a:cubicBezTo>
                    <a:pt x="20" y="496"/>
                    <a:pt x="40" y="512"/>
                    <a:pt x="96" y="432"/>
                  </a:cubicBezTo>
                  <a:cubicBezTo>
                    <a:pt x="152" y="352"/>
                    <a:pt x="256" y="0"/>
                    <a:pt x="336" y="0"/>
                  </a:cubicBezTo>
                  <a:cubicBezTo>
                    <a:pt x="416" y="0"/>
                    <a:pt x="520" y="352"/>
                    <a:pt x="576" y="432"/>
                  </a:cubicBezTo>
                  <a:cubicBezTo>
                    <a:pt x="632" y="512"/>
                    <a:pt x="652" y="496"/>
                    <a:pt x="672" y="480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2" name="Text Box 18"/>
            <p:cNvSpPr txBox="1">
              <a:spLocks noChangeArrowheads="1"/>
            </p:cNvSpPr>
            <p:nvPr/>
          </p:nvSpPr>
          <p:spPr bwMode="auto">
            <a:xfrm>
              <a:off x="1008" y="2582"/>
              <a:ext cx="30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chemeClr val="accent2"/>
                  </a:solidFill>
                  <a:latin typeface="Monotype Corsiva" charset="0"/>
                </a:rPr>
                <a:t>F</a:t>
              </a:r>
              <a:r>
                <a:rPr lang="en-US" sz="2000" b="1" baseline="-25000">
                  <a:solidFill>
                    <a:schemeClr val="accent2"/>
                  </a:solidFill>
                  <a:latin typeface="Monotype Corsiva" charset="0"/>
                </a:rPr>
                <a:t>21</a:t>
              </a:r>
              <a:endParaRPr lang="en-US" sz="2000" b="1">
                <a:solidFill>
                  <a:schemeClr val="accent2"/>
                </a:solidFill>
                <a:latin typeface="Monotype Corsiva" charset="0"/>
              </a:endParaRPr>
            </a:p>
          </p:txBody>
        </p:sp>
      </p:grpSp>
      <p:sp>
        <p:nvSpPr>
          <p:cNvPr id="354323" name="Text Box 19"/>
          <p:cNvSpPr txBox="1">
            <a:spLocks noChangeArrowheads="1"/>
          </p:cNvSpPr>
          <p:nvPr/>
        </p:nvSpPr>
        <p:spPr bwMode="auto">
          <a:xfrm>
            <a:off x="2667000" y="3052763"/>
            <a:ext cx="4038600" cy="103505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Assuming no external forces, the force exerted on particle 1 by particle 2, </a:t>
            </a:r>
            <a:r>
              <a:rPr lang="en-US" sz="2000" b="1" dirty="0">
                <a:solidFill>
                  <a:srgbClr val="FF0000"/>
                </a:solidFill>
                <a:latin typeface="Monotype Corsiva" charset="0"/>
              </a:rPr>
              <a:t>F</a:t>
            </a:r>
            <a:r>
              <a:rPr lang="en-US" sz="2000" b="1" baseline="-25000" dirty="0">
                <a:solidFill>
                  <a:srgbClr val="FF0000"/>
                </a:solidFill>
                <a:latin typeface="Monotype Corsiva" charset="0"/>
              </a:rPr>
              <a:t>21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, changes the momentum of particle 1 by  </a:t>
            </a:r>
            <a:endParaRPr lang="en-US" sz="2000" b="1" dirty="0">
              <a:solidFill>
                <a:srgbClr val="FF0000"/>
              </a:solidFill>
              <a:latin typeface="Monotype Corsiva" charset="0"/>
            </a:endParaRPr>
          </a:p>
        </p:txBody>
      </p:sp>
      <p:sp>
        <p:nvSpPr>
          <p:cNvPr id="354324" name="Text Box 20"/>
          <p:cNvSpPr txBox="1">
            <a:spLocks noChangeArrowheads="1"/>
          </p:cNvSpPr>
          <p:nvPr/>
        </p:nvSpPr>
        <p:spPr bwMode="auto">
          <a:xfrm>
            <a:off x="2667000" y="4148138"/>
            <a:ext cx="3429000" cy="42545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Likewise for particle 2 by particle 1  </a:t>
            </a:r>
            <a:endParaRPr lang="en-US" sz="2000" b="1">
              <a:solidFill>
                <a:srgbClr val="FF0000"/>
              </a:solidFill>
              <a:latin typeface="Monotype Corsiva" charset="0"/>
            </a:endParaRPr>
          </a:p>
        </p:txBody>
      </p:sp>
      <p:graphicFrame>
        <p:nvGraphicFramePr>
          <p:cNvPr id="354325" name="Object 3"/>
          <p:cNvGraphicFramePr>
            <a:graphicFrameLocks noChangeAspect="1"/>
          </p:cNvGraphicFramePr>
          <p:nvPr/>
        </p:nvGraphicFramePr>
        <p:xfrm>
          <a:off x="7396163" y="4129088"/>
          <a:ext cx="132397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010" name="Equation" r:id="rId5" imgW="723900" imgH="254000" progId="Equation.DSMT4">
                  <p:embed/>
                </p:oleObj>
              </mc:Choice>
              <mc:Fallback>
                <p:oleObj name="Equation" r:id="rId5" imgW="723900" imgH="254000" progId="Equation.DSMT4">
                  <p:embed/>
                  <p:pic>
                    <p:nvPicPr>
                      <p:cNvPr id="35432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6163" y="4129088"/>
                        <a:ext cx="1323975" cy="5651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4326" name="Text Box 22"/>
          <p:cNvSpPr txBox="1">
            <a:spLocks noChangeArrowheads="1"/>
          </p:cNvSpPr>
          <p:nvPr/>
        </p:nvSpPr>
        <p:spPr bwMode="auto">
          <a:xfrm>
            <a:off x="228600" y="4876800"/>
            <a:ext cx="3276600" cy="40011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Using Newton’s 3</a:t>
            </a:r>
            <a:r>
              <a:rPr lang="en-US" sz="2000" baseline="30000" dirty="0">
                <a:solidFill>
                  <a:srgbClr val="FF0000"/>
                </a:solidFill>
                <a:latin typeface="Arial Narrow" charset="0"/>
              </a:rPr>
              <a:t>rd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 law we obtain   </a:t>
            </a:r>
            <a:endParaRPr lang="en-US" sz="2000" b="1" dirty="0">
              <a:solidFill>
                <a:srgbClr val="FF0000"/>
              </a:solidFill>
              <a:latin typeface="Monotype Corsiva" charset="0"/>
            </a:endParaRPr>
          </a:p>
        </p:txBody>
      </p:sp>
      <p:sp>
        <p:nvSpPr>
          <p:cNvPr id="354327" name="Text Box 23"/>
          <p:cNvSpPr txBox="1">
            <a:spLocks noChangeArrowheads="1"/>
          </p:cNvSpPr>
          <p:nvPr/>
        </p:nvSpPr>
        <p:spPr bwMode="auto">
          <a:xfrm>
            <a:off x="228600" y="5486400"/>
            <a:ext cx="4572000" cy="73025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So the </a:t>
            </a:r>
            <a:r>
              <a:rPr lang="en-US" sz="2000" b="1" dirty="0">
                <a:solidFill>
                  <a:srgbClr val="CC00CC"/>
                </a:solidFill>
                <a:latin typeface="Arial Narrow" charset="0"/>
              </a:rPr>
              <a:t>momentum change of the system 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in a collision is </a:t>
            </a:r>
            <a:r>
              <a:rPr lang="en-US" sz="2000" b="1" dirty="0">
                <a:solidFill>
                  <a:srgbClr val="CC00CC"/>
                </a:solidFill>
                <a:latin typeface="Arial Narrow" charset="0"/>
              </a:rPr>
              <a:t>0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, and the momentum is conserved</a:t>
            </a:r>
            <a:endParaRPr lang="en-US" sz="2000" b="1" dirty="0">
              <a:solidFill>
                <a:srgbClr val="FF0000"/>
              </a:solidFill>
              <a:latin typeface="Monotype Corsiva" charset="0"/>
            </a:endParaRPr>
          </a:p>
        </p:txBody>
      </p:sp>
      <p:graphicFrame>
        <p:nvGraphicFramePr>
          <p:cNvPr id="354328" name="Object 4"/>
          <p:cNvGraphicFramePr>
            <a:graphicFrameLocks noChangeAspect="1"/>
          </p:cNvGraphicFramePr>
          <p:nvPr/>
        </p:nvGraphicFramePr>
        <p:xfrm>
          <a:off x="3971925" y="4781550"/>
          <a:ext cx="45402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011" name="Equation" r:id="rId7" imgW="292100" imgH="292100" progId="Equation.DSMT4">
                  <p:embed/>
                </p:oleObj>
              </mc:Choice>
              <mc:Fallback>
                <p:oleObj name="Equation" r:id="rId7" imgW="292100" imgH="292100" progId="Equation.DSMT4">
                  <p:embed/>
                  <p:pic>
                    <p:nvPicPr>
                      <p:cNvPr id="3543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1925" y="4781550"/>
                        <a:ext cx="454025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4329" name="Object 5"/>
          <p:cNvGraphicFramePr>
            <a:graphicFrameLocks noChangeAspect="1"/>
          </p:cNvGraphicFramePr>
          <p:nvPr/>
        </p:nvGraphicFramePr>
        <p:xfrm>
          <a:off x="5257800" y="5330825"/>
          <a:ext cx="585788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012" name="Equation" r:id="rId9" imgW="241300" imgH="266700" progId="Equation.DSMT4">
                  <p:embed/>
                </p:oleObj>
              </mc:Choice>
              <mc:Fallback>
                <p:oleObj name="Equation" r:id="rId9" imgW="241300" imgH="266700" progId="Equation.DSMT4">
                  <p:embed/>
                  <p:pic>
                    <p:nvPicPr>
                      <p:cNvPr id="3543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330825"/>
                        <a:ext cx="585788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4330" name="Object 6"/>
          <p:cNvGraphicFramePr>
            <a:graphicFrameLocks noChangeAspect="1"/>
          </p:cNvGraphicFramePr>
          <p:nvPr/>
        </p:nvGraphicFramePr>
        <p:xfrm>
          <a:off x="4529138" y="4867275"/>
          <a:ext cx="728662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013" name="Equation" r:id="rId11" imgW="469900" imgH="254000" progId="Equation.DSMT4">
                  <p:embed/>
                </p:oleObj>
              </mc:Choice>
              <mc:Fallback>
                <p:oleObj name="Equation" r:id="rId11" imgW="469900" imgH="254000" progId="Equation.DSMT4">
                  <p:embed/>
                  <p:pic>
                    <p:nvPicPr>
                      <p:cNvPr id="35433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9138" y="4867275"/>
                        <a:ext cx="728662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4331" name="Object 7"/>
          <p:cNvGraphicFramePr>
            <a:graphicFrameLocks noChangeAspect="1"/>
          </p:cNvGraphicFramePr>
          <p:nvPr/>
        </p:nvGraphicFramePr>
        <p:xfrm>
          <a:off x="5324475" y="4867275"/>
          <a:ext cx="8890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014" name="Equation" r:id="rId13" imgW="571500" imgH="254000" progId="Equation.DSMT4">
                  <p:embed/>
                </p:oleObj>
              </mc:Choice>
              <mc:Fallback>
                <p:oleObj name="Equation" r:id="rId13" imgW="571500" imgH="254000" progId="Equation.DSMT4">
                  <p:embed/>
                  <p:pic>
                    <p:nvPicPr>
                      <p:cNvPr id="35433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4475" y="4867275"/>
                        <a:ext cx="889000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4332" name="Object 8"/>
          <p:cNvGraphicFramePr>
            <a:graphicFrameLocks noChangeAspect="1"/>
          </p:cNvGraphicFramePr>
          <p:nvPr/>
        </p:nvGraphicFramePr>
        <p:xfrm>
          <a:off x="6238875" y="4778375"/>
          <a:ext cx="76835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015" name="Equation" r:id="rId15" imgW="495300" imgH="292100" progId="Equation.DSMT4">
                  <p:embed/>
                </p:oleObj>
              </mc:Choice>
              <mc:Fallback>
                <p:oleObj name="Equation" r:id="rId15" imgW="495300" imgH="292100" progId="Equation.DSMT4">
                  <p:embed/>
                  <p:pic>
                    <p:nvPicPr>
                      <p:cNvPr id="35433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75" y="4778375"/>
                        <a:ext cx="768350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4333" name="Object 9"/>
          <p:cNvGraphicFramePr>
            <a:graphicFrameLocks noChangeAspect="1"/>
          </p:cNvGraphicFramePr>
          <p:nvPr/>
        </p:nvGraphicFramePr>
        <p:xfrm>
          <a:off x="5837238" y="5299075"/>
          <a:ext cx="1630362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016" name="Equation" r:id="rId17" imgW="800100" imgH="292100" progId="Equation.DSMT4">
                  <p:embed/>
                </p:oleObj>
              </mc:Choice>
              <mc:Fallback>
                <p:oleObj name="Equation" r:id="rId17" imgW="800100" imgH="292100" progId="Equation.DSMT4">
                  <p:embed/>
                  <p:pic>
                    <p:nvPicPr>
                      <p:cNvPr id="35433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7238" y="5299075"/>
                        <a:ext cx="1630362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4334" name="Object 10"/>
          <p:cNvGraphicFramePr>
            <a:graphicFrameLocks noChangeAspect="1"/>
          </p:cNvGraphicFramePr>
          <p:nvPr/>
        </p:nvGraphicFramePr>
        <p:xfrm>
          <a:off x="5268913" y="5784850"/>
          <a:ext cx="73025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017" name="Equation" r:id="rId19" imgW="381000" imgH="304800" progId="Equation.DSMT4">
                  <p:embed/>
                </p:oleObj>
              </mc:Choice>
              <mc:Fallback>
                <p:oleObj name="Equation" r:id="rId19" imgW="381000" imgH="304800" progId="Equation.DSMT4">
                  <p:embed/>
                  <p:pic>
                    <p:nvPicPr>
                      <p:cNvPr id="35433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8913" y="5784850"/>
                        <a:ext cx="730250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4335" name="Object 11"/>
          <p:cNvGraphicFramePr>
            <a:graphicFrameLocks noChangeAspect="1"/>
          </p:cNvGraphicFramePr>
          <p:nvPr/>
        </p:nvGraphicFramePr>
        <p:xfrm>
          <a:off x="6076950" y="5799138"/>
          <a:ext cx="1108075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018" name="Equation" r:id="rId21" imgW="609600" imgH="292100" progId="Equation.DSMT4">
                  <p:embed/>
                </p:oleObj>
              </mc:Choice>
              <mc:Fallback>
                <p:oleObj name="Equation" r:id="rId21" imgW="609600" imgH="292100" progId="Equation.DSMT4">
                  <p:embed/>
                  <p:pic>
                    <p:nvPicPr>
                      <p:cNvPr id="35433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6950" y="5799138"/>
                        <a:ext cx="1108075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4336" name="Object 12"/>
          <p:cNvGraphicFramePr>
            <a:graphicFrameLocks noChangeAspect="1"/>
          </p:cNvGraphicFramePr>
          <p:nvPr/>
        </p:nvGraphicFramePr>
        <p:xfrm>
          <a:off x="7391400" y="5870575"/>
          <a:ext cx="1579563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019" name="Equation" r:id="rId23" imgW="672840" imgH="164880" progId="Equation.3">
                  <p:embed/>
                </p:oleObj>
              </mc:Choice>
              <mc:Fallback>
                <p:oleObj name="Equation" r:id="rId23" imgW="672840" imgH="164880" progId="Equation.3">
                  <p:embed/>
                  <p:pic>
                    <p:nvPicPr>
                      <p:cNvPr id="35433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5870575"/>
                        <a:ext cx="1579563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4337" name="Object 13"/>
          <p:cNvGraphicFramePr>
            <a:graphicFrameLocks noChangeAspect="1"/>
          </p:cNvGraphicFramePr>
          <p:nvPr/>
        </p:nvGraphicFramePr>
        <p:xfrm>
          <a:off x="7508875" y="5438775"/>
          <a:ext cx="4921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020" name="Equation" r:id="rId25" imgW="241200" imgH="177480" progId="Equation.DSMT4">
                  <p:embed/>
                </p:oleObj>
              </mc:Choice>
              <mc:Fallback>
                <p:oleObj name="Equation" r:id="rId25" imgW="241200" imgH="177480" progId="Equation.DSMT4">
                  <p:embed/>
                  <p:pic>
                    <p:nvPicPr>
                      <p:cNvPr id="35433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8875" y="5438775"/>
                        <a:ext cx="49212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63852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43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43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43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54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4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3543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3543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3543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54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5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5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54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5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54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54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54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5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54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54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5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54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54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54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07" grpId="0" animBg="1" autoUpdateAnimBg="0"/>
      <p:bldP spid="354308" grpId="0" build="p" autoUpdateAnimBg="0"/>
      <p:bldP spid="354309" grpId="0" animBg="1" autoUpdateAnimBg="0"/>
      <p:bldP spid="354323" grpId="0" animBg="1" autoUpdateAnimBg="0"/>
      <p:bldP spid="354324" grpId="0" animBg="1" autoUpdateAnimBg="0"/>
      <p:bldP spid="354326" grpId="0" animBg="1" autoUpdateAnimBg="0"/>
      <p:bldP spid="354327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April 12, 2021</a:t>
            </a:r>
            <a:endParaRPr lang="en-US" altLang="ko-KR" sz="1400">
              <a:solidFill>
                <a:srgbClr val="FF0066"/>
              </a:solidFill>
              <a:latin typeface="Arial Narrow" charset="0"/>
              <a:cs typeface="Gulim" charset="0"/>
            </a:endParaRP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>
                <a:solidFill>
                  <a:srgbClr val="003300"/>
                </a:solidFill>
                <a:latin typeface="Arial Narrow" charset="0"/>
              </a:rPr>
              <a:t>PHYS 1443-003, Spring 2021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3078ECC-FF53-BC45-81F0-781E19B7C17E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848600" cy="8382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Elastic and Inelastic Collisions </a:t>
            </a:r>
          </a:p>
        </p:txBody>
      </p:sp>
      <p:sp>
        <p:nvSpPr>
          <p:cNvPr id="727043" name="Text Box 3"/>
          <p:cNvSpPr txBox="1">
            <a:spLocks noChangeArrowheads="1"/>
          </p:cNvSpPr>
          <p:nvPr/>
        </p:nvSpPr>
        <p:spPr bwMode="auto">
          <a:xfrm>
            <a:off x="457200" y="129540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 dirty="0">
                <a:solidFill>
                  <a:schemeClr val="accent2"/>
                </a:solidFill>
                <a:latin typeface="Monotype Corsiva" charset="0"/>
              </a:rPr>
              <a:t>Collisions are classified as </a:t>
            </a:r>
            <a:r>
              <a:rPr lang="en-US" sz="2200" dirty="0">
                <a:solidFill>
                  <a:srgbClr val="FF0000"/>
                </a:solidFill>
                <a:latin typeface="Monotype Corsiva" charset="0"/>
              </a:rPr>
              <a:t>elastic or inelastic</a:t>
            </a:r>
            <a:r>
              <a:rPr lang="en-US" sz="2200" dirty="0">
                <a:solidFill>
                  <a:schemeClr val="accent2"/>
                </a:solidFill>
                <a:latin typeface="Monotype Corsiva" charset="0"/>
              </a:rPr>
              <a:t> based on whether the </a:t>
            </a:r>
            <a:r>
              <a:rPr lang="en-US" sz="2200" b="1" u="sng" dirty="0">
                <a:solidFill>
                  <a:srgbClr val="A50021"/>
                </a:solidFill>
                <a:latin typeface="Monotype Corsiva" charset="0"/>
              </a:rPr>
              <a:t>kinetic energy is conserved, meaning whether KE is the same</a:t>
            </a:r>
            <a:r>
              <a:rPr lang="en-US" sz="2200" dirty="0">
                <a:solidFill>
                  <a:schemeClr val="accent2"/>
                </a:solidFill>
                <a:latin typeface="Monotype Corsiva" charset="0"/>
              </a:rPr>
              <a:t> before and after the collision.</a:t>
            </a:r>
          </a:p>
        </p:txBody>
      </p:sp>
      <p:sp>
        <p:nvSpPr>
          <p:cNvPr id="727044" name="Text Box 4"/>
          <p:cNvSpPr txBox="1">
            <a:spLocks noChangeArrowheads="1"/>
          </p:cNvSpPr>
          <p:nvPr/>
        </p:nvSpPr>
        <p:spPr bwMode="auto">
          <a:xfrm>
            <a:off x="2209800" y="2133600"/>
            <a:ext cx="6172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rgbClr val="FF0000"/>
                </a:solidFill>
                <a:latin typeface="Monotype Corsiva" charset="0"/>
              </a:rPr>
              <a:t>A collision in which </a:t>
            </a:r>
            <a:r>
              <a:rPr lang="en-US" sz="2200" b="1" u="sng">
                <a:solidFill>
                  <a:srgbClr val="0000FF"/>
                </a:solidFill>
                <a:latin typeface="Monotype Corsiva" charset="0"/>
              </a:rPr>
              <a:t>the total kinetic energy and momentum </a:t>
            </a:r>
            <a:r>
              <a:rPr lang="en-US" sz="2200">
                <a:solidFill>
                  <a:srgbClr val="FF0000"/>
                </a:solidFill>
                <a:latin typeface="Monotype Corsiva" charset="0"/>
              </a:rPr>
              <a:t>are the same before and after the collision.  </a:t>
            </a:r>
          </a:p>
        </p:txBody>
      </p:sp>
      <p:sp>
        <p:nvSpPr>
          <p:cNvPr id="727045" name="Text Box 5"/>
          <p:cNvSpPr txBox="1">
            <a:spLocks noChangeArrowheads="1"/>
          </p:cNvSpPr>
          <p:nvPr/>
        </p:nvSpPr>
        <p:spPr bwMode="auto">
          <a:xfrm>
            <a:off x="457200" y="838200"/>
            <a:ext cx="8153400" cy="430887"/>
          </a:xfrm>
          <a:prstGeom prst="rect">
            <a:avLst/>
          </a:prstGeom>
          <a:solidFill>
            <a:srgbClr val="FFFF99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 b="1" u="sng" dirty="0">
                <a:solidFill>
                  <a:srgbClr val="CC00CC"/>
                </a:solidFill>
                <a:latin typeface="Monotype Corsiva" charset="0"/>
              </a:rPr>
              <a:t>Momentum is conserved in any collisions </a:t>
            </a:r>
            <a:r>
              <a:rPr lang="en-US" sz="2200" dirty="0">
                <a:solidFill>
                  <a:srgbClr val="FF0000"/>
                </a:solidFill>
                <a:latin typeface="Monotype Corsiva" charset="0"/>
              </a:rPr>
              <a:t>as long as external forces are negligible.</a:t>
            </a:r>
          </a:p>
        </p:txBody>
      </p:sp>
      <p:sp>
        <p:nvSpPr>
          <p:cNvPr id="727046" name="Text Box 6"/>
          <p:cNvSpPr txBox="1">
            <a:spLocks noChangeArrowheads="1"/>
          </p:cNvSpPr>
          <p:nvPr/>
        </p:nvSpPr>
        <p:spPr bwMode="auto">
          <a:xfrm>
            <a:off x="762000" y="2133600"/>
            <a:ext cx="1066800" cy="73025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b="1">
                <a:solidFill>
                  <a:srgbClr val="FF0000"/>
                </a:solidFill>
                <a:latin typeface="Monotype Corsiva" charset="0"/>
              </a:rPr>
              <a:t>Elastic Collision</a:t>
            </a:r>
          </a:p>
        </p:txBody>
      </p:sp>
      <p:sp>
        <p:nvSpPr>
          <p:cNvPr id="727047" name="Text Box 7"/>
          <p:cNvSpPr txBox="1">
            <a:spLocks noChangeArrowheads="1"/>
          </p:cNvSpPr>
          <p:nvPr/>
        </p:nvSpPr>
        <p:spPr bwMode="auto">
          <a:xfrm>
            <a:off x="762000" y="3810000"/>
            <a:ext cx="6019800" cy="42545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Two types of inelastic collisions:Perfectly inelastic and inelastic  </a:t>
            </a:r>
            <a:endParaRPr lang="en-US" sz="2000" b="1">
              <a:solidFill>
                <a:srgbClr val="FF0000"/>
              </a:solidFill>
              <a:latin typeface="Monotype Corsiva" charset="0"/>
            </a:endParaRPr>
          </a:p>
        </p:txBody>
      </p:sp>
      <p:sp>
        <p:nvSpPr>
          <p:cNvPr id="727048" name="Text Box 8"/>
          <p:cNvSpPr txBox="1">
            <a:spLocks noChangeArrowheads="1"/>
          </p:cNvSpPr>
          <p:nvPr/>
        </p:nvSpPr>
        <p:spPr bwMode="auto">
          <a:xfrm>
            <a:off x="685800" y="4267200"/>
            <a:ext cx="7239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b="1">
                <a:solidFill>
                  <a:srgbClr val="FF0000"/>
                </a:solidFill>
                <a:latin typeface="Monotype Corsiva" charset="0"/>
              </a:rPr>
              <a:t>Perfectly Inelastic: </a:t>
            </a:r>
            <a:r>
              <a:rPr lang="en-US">
                <a:solidFill>
                  <a:srgbClr val="003300"/>
                </a:solidFill>
                <a:latin typeface="Monotype Corsiva" charset="0"/>
              </a:rPr>
              <a:t>Two objects stick together after the collision, moving together with the same velocity.</a:t>
            </a:r>
            <a:endParaRPr lang="en-US" b="1">
              <a:solidFill>
                <a:srgbClr val="003300"/>
              </a:solidFill>
              <a:latin typeface="Monotype Corsiva" charset="0"/>
            </a:endParaRPr>
          </a:p>
        </p:txBody>
      </p:sp>
      <p:sp>
        <p:nvSpPr>
          <p:cNvPr id="727049" name="Text Box 9"/>
          <p:cNvSpPr txBox="1">
            <a:spLocks noChangeArrowheads="1"/>
          </p:cNvSpPr>
          <p:nvPr/>
        </p:nvSpPr>
        <p:spPr bwMode="auto">
          <a:xfrm>
            <a:off x="685800" y="4953000"/>
            <a:ext cx="7848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b="1">
                <a:solidFill>
                  <a:srgbClr val="FF0000"/>
                </a:solidFill>
                <a:latin typeface="Monotype Corsiva" charset="0"/>
              </a:rPr>
              <a:t>Inelastic: </a:t>
            </a:r>
            <a:r>
              <a:rPr lang="en-US">
                <a:solidFill>
                  <a:srgbClr val="003300"/>
                </a:solidFill>
                <a:latin typeface="Monotype Corsiva" charset="0"/>
              </a:rPr>
              <a:t>Colliding objects do not stick together after the collision but some kinetic energy is lost.</a:t>
            </a:r>
            <a:endParaRPr lang="en-US" b="1">
              <a:solidFill>
                <a:srgbClr val="003300"/>
              </a:solidFill>
              <a:latin typeface="Monotype Corsiva" charset="0"/>
            </a:endParaRPr>
          </a:p>
        </p:txBody>
      </p:sp>
      <p:sp>
        <p:nvSpPr>
          <p:cNvPr id="727050" name="Text Box 10"/>
          <p:cNvSpPr txBox="1">
            <a:spLocks noChangeArrowheads="1"/>
          </p:cNvSpPr>
          <p:nvPr/>
        </p:nvSpPr>
        <p:spPr bwMode="auto">
          <a:xfrm>
            <a:off x="762000" y="2971800"/>
            <a:ext cx="1066800" cy="73025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b="1">
                <a:solidFill>
                  <a:srgbClr val="FF0000"/>
                </a:solidFill>
                <a:latin typeface="Monotype Corsiva" charset="0"/>
              </a:rPr>
              <a:t>Inelastic Collision</a:t>
            </a:r>
          </a:p>
        </p:txBody>
      </p:sp>
      <p:sp>
        <p:nvSpPr>
          <p:cNvPr id="727051" name="Text Box 11"/>
          <p:cNvSpPr txBox="1">
            <a:spLocks noChangeArrowheads="1"/>
          </p:cNvSpPr>
          <p:nvPr/>
        </p:nvSpPr>
        <p:spPr bwMode="auto">
          <a:xfrm>
            <a:off x="2209800" y="2971800"/>
            <a:ext cx="6172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rgbClr val="FF0000"/>
                </a:solidFill>
                <a:latin typeface="Monotype Corsiva" charset="0"/>
              </a:rPr>
              <a:t>A collision in which </a:t>
            </a:r>
            <a:r>
              <a:rPr lang="en-US" sz="2200" b="1" u="sng">
                <a:solidFill>
                  <a:srgbClr val="0000FF"/>
                </a:solidFill>
                <a:latin typeface="Monotype Corsiva" charset="0"/>
              </a:rPr>
              <a:t>the momentum </a:t>
            </a:r>
            <a:r>
              <a:rPr lang="en-US" sz="2200">
                <a:solidFill>
                  <a:srgbClr val="FF0000"/>
                </a:solidFill>
                <a:latin typeface="Monotype Corsiva" charset="0"/>
              </a:rPr>
              <a:t>is the same before and after the collision but not the total kinetic energy .</a:t>
            </a:r>
          </a:p>
        </p:txBody>
      </p:sp>
      <p:sp>
        <p:nvSpPr>
          <p:cNvPr id="727052" name="Text Box 12"/>
          <p:cNvSpPr txBox="1">
            <a:spLocks noChangeArrowheads="1"/>
          </p:cNvSpPr>
          <p:nvPr/>
        </p:nvSpPr>
        <p:spPr bwMode="auto">
          <a:xfrm>
            <a:off x="304800" y="5746750"/>
            <a:ext cx="8610600" cy="40011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Note: Momentum is conserved in all collisions but kinetic energy is only in elastic collisions.  </a:t>
            </a:r>
            <a:endParaRPr lang="en-US" sz="2000" b="1" dirty="0">
              <a:solidFill>
                <a:srgbClr val="FF0000"/>
              </a:solidFill>
              <a:latin typeface="Monotype Corsi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67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27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27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2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27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27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27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43" grpId="0" build="p" autoUpdateAnimBg="0"/>
      <p:bldP spid="727044" grpId="0" build="p" autoUpdateAnimBg="0"/>
      <p:bldP spid="727045" grpId="0" animBg="1" autoUpdateAnimBg="0"/>
      <p:bldP spid="727046" grpId="0" animBg="1" autoUpdateAnimBg="0"/>
      <p:bldP spid="727047" grpId="0" animBg="1" autoUpdateAnimBg="0"/>
      <p:bldP spid="727048" grpId="0" build="p" autoUpdateAnimBg="0"/>
      <p:bldP spid="727049" grpId="0" build="p" autoUpdateAnimBg="0"/>
      <p:bldP spid="727050" grpId="0" animBg="1" autoUpdateAnimBg="0"/>
      <p:bldP spid="727051" grpId="0" build="p" autoUpdateAnimBg="0"/>
      <p:bldP spid="727052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5800" y="6172200"/>
            <a:ext cx="2209800" cy="457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April 12, 2021</a:t>
            </a:r>
            <a:endParaRPr lang="en-US" altLang="ko-KR" sz="1400">
              <a:solidFill>
                <a:srgbClr val="FF0066"/>
              </a:solidFill>
              <a:latin typeface="Arial Narrow" charset="0"/>
              <a:cs typeface="Gulim" charset="0"/>
            </a:endParaRPr>
          </a:p>
        </p:txBody>
      </p:sp>
      <p:sp>
        <p:nvSpPr>
          <p:cNvPr id="2561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>
                <a:solidFill>
                  <a:srgbClr val="003300"/>
                </a:solidFill>
                <a:latin typeface="Arial Narrow" charset="0"/>
              </a:rPr>
              <a:t>PHYS 1443-003, Spring 2021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56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0B43862-F0B9-5640-9045-ADEC64407A4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56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848600" cy="609600"/>
          </a:xfrm>
        </p:spPr>
        <p:txBody>
          <a:bodyPr/>
          <a:lstStyle/>
          <a:p>
            <a:r>
              <a:rPr lang="en-US" sz="3600" dirty="0">
                <a:latin typeface="Arial Narrow" charset="0"/>
                <a:ea typeface="ＭＳ Ｐゴシック" charset="0"/>
                <a:cs typeface="ＭＳ Ｐゴシック" charset="0"/>
              </a:rPr>
              <a:t>Elastic and Perfectly Inelastic Collisions </a:t>
            </a:r>
          </a:p>
        </p:txBody>
      </p:sp>
      <p:sp>
        <p:nvSpPr>
          <p:cNvPr id="728067" name="Text Box 3"/>
          <p:cNvSpPr txBox="1">
            <a:spLocks noChangeArrowheads="1"/>
          </p:cNvSpPr>
          <p:nvPr/>
        </p:nvSpPr>
        <p:spPr bwMode="auto">
          <a:xfrm>
            <a:off x="304800" y="685800"/>
            <a:ext cx="5410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In a </a:t>
            </a: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perfectly inelastic collision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, the objects </a:t>
            </a: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stick together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 after the collision, moving together.  Momentum is conserved in this collision, so the final velocity of the stuck system is</a:t>
            </a:r>
          </a:p>
        </p:txBody>
      </p:sp>
      <p:sp>
        <p:nvSpPr>
          <p:cNvPr id="728068" name="Text Box 4"/>
          <p:cNvSpPr txBox="1">
            <a:spLocks noChangeArrowheads="1"/>
          </p:cNvSpPr>
          <p:nvPr/>
        </p:nvSpPr>
        <p:spPr bwMode="auto">
          <a:xfrm>
            <a:off x="381000" y="2362200"/>
            <a:ext cx="3048000" cy="40011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Monotype Corsiva" charset="0"/>
              </a:rPr>
              <a:t>How about an elastic collision?</a:t>
            </a:r>
          </a:p>
        </p:txBody>
      </p:sp>
      <p:graphicFrame>
        <p:nvGraphicFramePr>
          <p:cNvPr id="728069" name="Object 2"/>
          <p:cNvGraphicFramePr>
            <a:graphicFrameLocks noChangeAspect="1"/>
          </p:cNvGraphicFramePr>
          <p:nvPr/>
        </p:nvGraphicFramePr>
        <p:xfrm>
          <a:off x="5945188" y="815975"/>
          <a:ext cx="140176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45" name="Equation" r:id="rId3" imgW="812800" imgH="279400" progId="Equation.DSMT4">
                  <p:embed/>
                </p:oleObj>
              </mc:Choice>
              <mc:Fallback>
                <p:oleObj name="Equation" r:id="rId3" imgW="812800" imgH="279400" progId="Equation.DSMT4">
                  <p:embed/>
                  <p:pic>
                    <p:nvPicPr>
                      <p:cNvPr id="72806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5188" y="815975"/>
                        <a:ext cx="1401762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8070" name="Text Box 6"/>
          <p:cNvSpPr txBox="1">
            <a:spLocks noChangeArrowheads="1"/>
          </p:cNvSpPr>
          <p:nvPr/>
        </p:nvSpPr>
        <p:spPr bwMode="auto">
          <a:xfrm>
            <a:off x="381000" y="2895600"/>
            <a:ext cx="3810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>
                <a:solidFill>
                  <a:srgbClr val="003300"/>
                </a:solidFill>
                <a:latin typeface="Monotype Corsiva" charset="0"/>
              </a:rPr>
              <a:t>In an elastic collision, both the momentum and the </a:t>
            </a: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kinetic energy are conserved.</a:t>
            </a:r>
            <a:r>
              <a:rPr lang="en-US" dirty="0">
                <a:solidFill>
                  <a:srgbClr val="003300"/>
                </a:solidFill>
                <a:latin typeface="Monotype Corsiva" charset="0"/>
              </a:rPr>
              <a:t>  Therefore, the final speeds in an elastic collision can be obtained in terms of initial speeds as </a:t>
            </a:r>
          </a:p>
        </p:txBody>
      </p:sp>
      <p:graphicFrame>
        <p:nvGraphicFramePr>
          <p:cNvPr id="728071" name="Object 3"/>
          <p:cNvGraphicFramePr>
            <a:graphicFrameLocks noChangeAspect="1"/>
          </p:cNvGraphicFramePr>
          <p:nvPr/>
        </p:nvGraphicFramePr>
        <p:xfrm>
          <a:off x="4556125" y="2308225"/>
          <a:ext cx="1420813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46" name="Equation" r:id="rId5" imgW="812800" imgH="279400" progId="Equation.DSMT4">
                  <p:embed/>
                </p:oleObj>
              </mc:Choice>
              <mc:Fallback>
                <p:oleObj name="Equation" r:id="rId5" imgW="812800" imgH="279400" progId="Equation.DSMT4">
                  <p:embed/>
                  <p:pic>
                    <p:nvPicPr>
                      <p:cNvPr id="7280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25" y="2308225"/>
                        <a:ext cx="1420813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8072" name="Object 4"/>
          <p:cNvGraphicFramePr>
            <a:graphicFrameLocks noChangeAspect="1"/>
          </p:cNvGraphicFramePr>
          <p:nvPr/>
        </p:nvGraphicFramePr>
        <p:xfrm>
          <a:off x="4495800" y="3657600"/>
          <a:ext cx="1182688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47" name="Equation" r:id="rId7" imgW="736560" imgH="253800" progId="Equation.3">
                  <p:embed/>
                </p:oleObj>
              </mc:Choice>
              <mc:Fallback>
                <p:oleObj name="Equation" r:id="rId7" imgW="736560" imgH="253800" progId="Equation.3">
                  <p:embed/>
                  <p:pic>
                    <p:nvPicPr>
                      <p:cNvPr id="7280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657600"/>
                        <a:ext cx="1182688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8073" name="Object 5"/>
          <p:cNvGraphicFramePr>
            <a:graphicFrameLocks noChangeAspect="1"/>
          </p:cNvGraphicFramePr>
          <p:nvPr/>
        </p:nvGraphicFramePr>
        <p:xfrm>
          <a:off x="6567488" y="4616450"/>
          <a:ext cx="2411412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48" name="Equation" r:id="rId9" imgW="1714500" imgH="279400" progId="Equation.DSMT4">
                  <p:embed/>
                </p:oleObj>
              </mc:Choice>
              <mc:Fallback>
                <p:oleObj name="Equation" r:id="rId9" imgW="1714500" imgH="279400" progId="Equation.DSMT4">
                  <p:embed/>
                  <p:pic>
                    <p:nvPicPr>
                      <p:cNvPr id="7280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7488" y="4616450"/>
                        <a:ext cx="2411412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8074" name="Object 6"/>
          <p:cNvGraphicFramePr>
            <a:graphicFrameLocks noChangeAspect="1"/>
          </p:cNvGraphicFramePr>
          <p:nvPr/>
        </p:nvGraphicFramePr>
        <p:xfrm>
          <a:off x="1006475" y="5286375"/>
          <a:ext cx="3425825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49" name="Equation" r:id="rId11" imgW="2133600" imgH="469900" progId="Equation.DSMT4">
                  <p:embed/>
                </p:oleObj>
              </mc:Choice>
              <mc:Fallback>
                <p:oleObj name="Equation" r:id="rId11" imgW="2133600" imgH="469900" progId="Equation.DSMT4">
                  <p:embed/>
                  <p:pic>
                    <p:nvPicPr>
                      <p:cNvPr id="72807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6475" y="5286375"/>
                        <a:ext cx="3425825" cy="7223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8075" name="Object 7"/>
          <p:cNvGraphicFramePr>
            <a:graphicFrameLocks noChangeAspect="1"/>
          </p:cNvGraphicFramePr>
          <p:nvPr/>
        </p:nvGraphicFramePr>
        <p:xfrm>
          <a:off x="7402513" y="815975"/>
          <a:ext cx="149225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50" name="Equation" r:id="rId13" imgW="863600" imgH="279400" progId="Equation.DSMT4">
                  <p:embed/>
                </p:oleObj>
              </mc:Choice>
              <mc:Fallback>
                <p:oleObj name="Equation" r:id="rId13" imgW="863600" imgH="279400" progId="Equation.DSMT4">
                  <p:embed/>
                  <p:pic>
                    <p:nvPicPr>
                      <p:cNvPr id="72807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2513" y="815975"/>
                        <a:ext cx="1492250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8076" name="Object 8"/>
          <p:cNvGraphicFramePr>
            <a:graphicFrameLocks noChangeAspect="1"/>
          </p:cNvGraphicFramePr>
          <p:nvPr/>
        </p:nvGraphicFramePr>
        <p:xfrm>
          <a:off x="5951538" y="1343025"/>
          <a:ext cx="2108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51" name="Equation" r:id="rId15" imgW="1155700" imgH="508000" progId="Equation.DSMT4">
                  <p:embed/>
                </p:oleObj>
              </mc:Choice>
              <mc:Fallback>
                <p:oleObj name="Equation" r:id="rId15" imgW="1155700" imgH="508000" progId="Equation.DSMT4">
                  <p:embed/>
                  <p:pic>
                    <p:nvPicPr>
                      <p:cNvPr id="72807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1538" y="1343025"/>
                        <a:ext cx="2108200" cy="8890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8077" name="Object 9"/>
          <p:cNvGraphicFramePr>
            <a:graphicFrameLocks noChangeAspect="1"/>
          </p:cNvGraphicFramePr>
          <p:nvPr/>
        </p:nvGraphicFramePr>
        <p:xfrm>
          <a:off x="6015038" y="2306638"/>
          <a:ext cx="1604962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52" name="Equation" r:id="rId17" imgW="1003300" imgH="279400" progId="Equation.DSMT4">
                  <p:embed/>
                </p:oleObj>
              </mc:Choice>
              <mc:Fallback>
                <p:oleObj name="Equation" r:id="rId17" imgW="1003300" imgH="279400" progId="Equation.DSMT4">
                  <p:embed/>
                  <p:pic>
                    <p:nvPicPr>
                      <p:cNvPr id="72807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5038" y="2306638"/>
                        <a:ext cx="1604962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8078" name="Object 10"/>
          <p:cNvGraphicFramePr>
            <a:graphicFrameLocks noChangeAspect="1"/>
          </p:cNvGraphicFramePr>
          <p:nvPr/>
        </p:nvGraphicFramePr>
        <p:xfrm>
          <a:off x="4572000" y="2841625"/>
          <a:ext cx="163830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53" name="Equation" r:id="rId19" imgW="1015920" imgH="393480" progId="Equation.3">
                  <p:embed/>
                </p:oleObj>
              </mc:Choice>
              <mc:Fallback>
                <p:oleObj name="Equation" r:id="rId19" imgW="1015920" imgH="393480" progId="Equation.3">
                  <p:embed/>
                  <p:pic>
                    <p:nvPicPr>
                      <p:cNvPr id="72807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841625"/>
                        <a:ext cx="1638300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8079" name="Object 11"/>
          <p:cNvGraphicFramePr>
            <a:graphicFrameLocks noChangeAspect="1"/>
          </p:cNvGraphicFramePr>
          <p:nvPr/>
        </p:nvGraphicFramePr>
        <p:xfrm>
          <a:off x="6284913" y="2841625"/>
          <a:ext cx="1944687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54" name="Equation" r:id="rId21" imgW="1206360" imgH="393480" progId="Equation.3">
                  <p:embed/>
                </p:oleObj>
              </mc:Choice>
              <mc:Fallback>
                <p:oleObj name="Equation" r:id="rId21" imgW="1206360" imgH="393480" progId="Equation.3">
                  <p:embed/>
                  <p:pic>
                    <p:nvPicPr>
                      <p:cNvPr id="72807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4913" y="2841625"/>
                        <a:ext cx="1944687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8080" name="Object 12"/>
          <p:cNvGraphicFramePr>
            <a:graphicFrameLocks noChangeAspect="1"/>
          </p:cNvGraphicFramePr>
          <p:nvPr/>
        </p:nvGraphicFramePr>
        <p:xfrm>
          <a:off x="5715000" y="3657600"/>
          <a:ext cx="14478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55" name="Equation" r:id="rId23" imgW="901440" imgH="253800" progId="Equation.3">
                  <p:embed/>
                </p:oleObj>
              </mc:Choice>
              <mc:Fallback>
                <p:oleObj name="Equation" r:id="rId23" imgW="901440" imgH="253800" progId="Equation.3">
                  <p:embed/>
                  <p:pic>
                    <p:nvPicPr>
                      <p:cNvPr id="72808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657600"/>
                        <a:ext cx="14478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8081" name="Object 13"/>
          <p:cNvGraphicFramePr>
            <a:graphicFrameLocks noChangeAspect="1"/>
          </p:cNvGraphicFramePr>
          <p:nvPr/>
        </p:nvGraphicFramePr>
        <p:xfrm>
          <a:off x="4435475" y="4087813"/>
          <a:ext cx="2181225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56" name="Equation" r:id="rId25" imgW="1358900" imgH="279400" progId="Equation.DSMT4">
                  <p:embed/>
                </p:oleObj>
              </mc:Choice>
              <mc:Fallback>
                <p:oleObj name="Equation" r:id="rId25" imgW="1358900" imgH="279400" progId="Equation.DSMT4">
                  <p:embed/>
                  <p:pic>
                    <p:nvPicPr>
                      <p:cNvPr id="72808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5475" y="4087813"/>
                        <a:ext cx="2181225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8082" name="Object 14"/>
          <p:cNvGraphicFramePr>
            <a:graphicFrameLocks noChangeAspect="1"/>
          </p:cNvGraphicFramePr>
          <p:nvPr/>
        </p:nvGraphicFramePr>
        <p:xfrm>
          <a:off x="6629400" y="4086225"/>
          <a:ext cx="2487613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57" name="Equation" r:id="rId27" imgW="1549400" imgH="279400" progId="Equation.DSMT4">
                  <p:embed/>
                </p:oleObj>
              </mc:Choice>
              <mc:Fallback>
                <p:oleObj name="Equation" r:id="rId27" imgW="1549400" imgH="279400" progId="Equation.DSMT4">
                  <p:embed/>
                  <p:pic>
                    <p:nvPicPr>
                      <p:cNvPr id="72808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086225"/>
                        <a:ext cx="2487613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8083" name="AutoShape 19"/>
          <p:cNvSpPr>
            <a:spLocks noChangeArrowheads="1"/>
          </p:cNvSpPr>
          <p:nvPr/>
        </p:nvSpPr>
        <p:spPr bwMode="auto">
          <a:xfrm>
            <a:off x="4191000" y="4572000"/>
            <a:ext cx="2286000" cy="609600"/>
          </a:xfrm>
          <a:prstGeom prst="homePlate">
            <a:avLst>
              <a:gd name="adj" fmla="val 93750"/>
            </a:avLst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0000"/>
                </a:solidFill>
                <a:latin typeface="Arial Narrow" charset="0"/>
              </a:rPr>
              <a:t>From momentum </a:t>
            </a:r>
          </a:p>
          <a:p>
            <a:pPr algn="ctr"/>
            <a:r>
              <a:rPr lang="en-US" sz="2000">
                <a:solidFill>
                  <a:srgbClr val="FF0000"/>
                </a:solidFill>
                <a:latin typeface="Arial Narrow" charset="0"/>
              </a:rPr>
              <a:t>conservation above</a:t>
            </a:r>
          </a:p>
        </p:txBody>
      </p:sp>
      <p:graphicFrame>
        <p:nvGraphicFramePr>
          <p:cNvPr id="728084" name="Object 15"/>
          <p:cNvGraphicFramePr>
            <a:graphicFrameLocks noChangeAspect="1"/>
          </p:cNvGraphicFramePr>
          <p:nvPr/>
        </p:nvGraphicFramePr>
        <p:xfrm>
          <a:off x="4554538" y="5286375"/>
          <a:ext cx="3446462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58" name="Equation" r:id="rId29" imgW="2146300" imgH="469900" progId="Equation.DSMT4">
                  <p:embed/>
                </p:oleObj>
              </mc:Choice>
              <mc:Fallback>
                <p:oleObj name="Equation" r:id="rId29" imgW="2146300" imgH="469900" progId="Equation.DSMT4">
                  <p:embed/>
                  <p:pic>
                    <p:nvPicPr>
                      <p:cNvPr id="728084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4538" y="5286375"/>
                        <a:ext cx="3446462" cy="7223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8085" name="Text Box 21"/>
          <p:cNvSpPr txBox="1">
            <a:spLocks noChangeArrowheads="1"/>
          </p:cNvSpPr>
          <p:nvPr/>
        </p:nvSpPr>
        <p:spPr bwMode="auto">
          <a:xfrm>
            <a:off x="1524000" y="6096000"/>
            <a:ext cx="6096000" cy="40011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Monotype Corsiva" charset="0"/>
              </a:rPr>
              <a:t>What happens when the two masses are the same? – See the video</a:t>
            </a:r>
          </a:p>
        </p:txBody>
      </p:sp>
    </p:spTree>
    <p:extLst>
      <p:ext uri="{BB962C8B-B14F-4D97-AF65-F5344CB8AC3E}">
        <p14:creationId xmlns:p14="http://schemas.microsoft.com/office/powerpoint/2010/main" val="266813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8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8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2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28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2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28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28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28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2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28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28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28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28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28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28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28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28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067" grpId="0" build="p" autoUpdateAnimBg="0"/>
      <p:bldP spid="728068" grpId="0" animBg="1" autoUpdateAnimBg="0"/>
      <p:bldP spid="728070" grpId="0" build="p" autoUpdateAnimBg="0"/>
      <p:bldP spid="728083" grpId="0" animBg="1" autoUpdateAnimBg="0"/>
      <p:bldP spid="728085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April 12, 2021</a:t>
            </a:r>
          </a:p>
        </p:txBody>
      </p:sp>
      <p:sp>
        <p:nvSpPr>
          <p:cNvPr id="266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>
                <a:solidFill>
                  <a:srgbClr val="003300"/>
                </a:solidFill>
                <a:latin typeface="Arial Narrow" charset="0"/>
              </a:rPr>
              <a:t>PHYS 1443-003, Spring 2021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66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74FCA11-736E-D345-8D97-8922BA48CC4A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66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Example for a Collision in 1D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7379" name="Text Box 3"/>
          <p:cNvSpPr txBox="1">
            <a:spLocks noChangeArrowheads="1"/>
          </p:cNvSpPr>
          <p:nvPr/>
        </p:nvSpPr>
        <p:spPr bwMode="auto">
          <a:xfrm>
            <a:off x="685800" y="717550"/>
            <a:ext cx="8001000" cy="103505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800000"/>
                </a:solidFill>
                <a:latin typeface="Arial Narrow" charset="0"/>
              </a:rPr>
              <a:t>A car of mass 1800kg stopped at a traffic light is rear-ended by a 900kg car, and the two become entangled.  If the lighter car was moving at 20.0m/s before the collision what is the velocity of the entangled cars after the collision?</a:t>
            </a:r>
          </a:p>
        </p:txBody>
      </p:sp>
      <p:graphicFrame>
        <p:nvGraphicFramePr>
          <p:cNvPr id="357380" name="Object 2"/>
          <p:cNvGraphicFramePr>
            <a:graphicFrameLocks noChangeAspect="1"/>
          </p:cNvGraphicFramePr>
          <p:nvPr/>
        </p:nvGraphicFramePr>
        <p:xfrm>
          <a:off x="3975100" y="2235200"/>
          <a:ext cx="347663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33" name="Equation" r:id="rId3" imgW="165100" imgH="241300" progId="Equation.DSMT4">
                  <p:embed/>
                </p:oleObj>
              </mc:Choice>
              <mc:Fallback>
                <p:oleObj name="Equation" r:id="rId3" imgW="165100" imgH="241300" progId="Equation.DSMT4">
                  <p:embed/>
                  <p:pic>
                    <p:nvPicPr>
                      <p:cNvPr id="35738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5100" y="2235200"/>
                        <a:ext cx="347663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7381" name="Text Box 5"/>
          <p:cNvSpPr txBox="1">
            <a:spLocks noChangeArrowheads="1"/>
          </p:cNvSpPr>
          <p:nvPr/>
        </p:nvSpPr>
        <p:spPr bwMode="auto">
          <a:xfrm>
            <a:off x="3314700" y="1828800"/>
            <a:ext cx="4762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The momenta before and after the collision are</a:t>
            </a:r>
          </a:p>
        </p:txBody>
      </p:sp>
      <p:sp>
        <p:nvSpPr>
          <p:cNvPr id="357382" name="Text Box 6"/>
          <p:cNvSpPr txBox="1">
            <a:spLocks noChangeArrowheads="1"/>
          </p:cNvSpPr>
          <p:nvPr/>
        </p:nvSpPr>
        <p:spPr bwMode="auto">
          <a:xfrm>
            <a:off x="228600" y="5334000"/>
            <a:ext cx="3657600" cy="915988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>
                <a:solidFill>
                  <a:srgbClr val="FF0000"/>
                </a:solidFill>
                <a:latin typeface="Arial Narrow" charset="0"/>
              </a:rPr>
              <a:t>What can we learn from these equations on the direction and magnitude of the velocity before and after the collision?</a:t>
            </a:r>
          </a:p>
        </p:txBody>
      </p:sp>
      <p:pic>
        <p:nvPicPr>
          <p:cNvPr id="357383" name="Picture 7" descr="bd07304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4572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33400" y="2605088"/>
            <a:ext cx="914400" cy="671512"/>
            <a:chOff x="336" y="1440"/>
            <a:chExt cx="576" cy="423"/>
          </a:xfrm>
        </p:grpSpPr>
        <p:pic>
          <p:nvPicPr>
            <p:cNvPr id="26667" name="Picture 9" descr="tn00332_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440"/>
              <a:ext cx="576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68" name="Text Box 10"/>
            <p:cNvSpPr txBox="1">
              <a:spLocks noChangeArrowheads="1"/>
            </p:cNvSpPr>
            <p:nvPr/>
          </p:nvSpPr>
          <p:spPr bwMode="auto">
            <a:xfrm>
              <a:off x="432" y="1632"/>
              <a:ext cx="24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accent2"/>
                  </a:solidFill>
                  <a:latin typeface="Monotype Corsiva" charset="0"/>
                </a:rPr>
                <a:t>m</a:t>
              </a:r>
              <a:r>
                <a:rPr lang="en-US" sz="1800" baseline="-25000">
                  <a:solidFill>
                    <a:schemeClr val="accent2"/>
                  </a:solidFill>
                  <a:latin typeface="Monotype Corsiva" charset="0"/>
                </a:rPr>
                <a:t>1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447800" y="2254250"/>
            <a:ext cx="1066800" cy="793750"/>
            <a:chOff x="912" y="1113"/>
            <a:chExt cx="672" cy="500"/>
          </a:xfrm>
        </p:grpSpPr>
        <p:pic>
          <p:nvPicPr>
            <p:cNvPr id="26663" name="Picture 12" descr="tn00332_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1200"/>
              <a:ext cx="432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64" name="Line 13"/>
            <p:cNvSpPr>
              <a:spLocks noChangeShapeType="1"/>
            </p:cNvSpPr>
            <p:nvPr/>
          </p:nvSpPr>
          <p:spPr bwMode="auto">
            <a:xfrm flipH="1">
              <a:off x="960" y="1344"/>
              <a:ext cx="288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5" name="Text Box 14"/>
            <p:cNvSpPr txBox="1">
              <a:spLocks noChangeArrowheads="1"/>
            </p:cNvSpPr>
            <p:nvPr/>
          </p:nvSpPr>
          <p:spPr bwMode="auto">
            <a:xfrm>
              <a:off x="960" y="1382"/>
              <a:ext cx="52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accent2"/>
                  </a:solidFill>
                  <a:latin typeface="Monotype Corsiva" charset="0"/>
                </a:rPr>
                <a:t>20.0m/s</a:t>
              </a:r>
            </a:p>
          </p:txBody>
        </p:sp>
        <p:sp>
          <p:nvSpPr>
            <p:cNvPr id="26666" name="Text Box 15"/>
            <p:cNvSpPr txBox="1">
              <a:spLocks noChangeArrowheads="1"/>
            </p:cNvSpPr>
            <p:nvPr/>
          </p:nvSpPr>
          <p:spPr bwMode="auto">
            <a:xfrm>
              <a:off x="912" y="1113"/>
              <a:ext cx="24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accent2"/>
                  </a:solidFill>
                  <a:latin typeface="Monotype Corsiva" charset="0"/>
                </a:rPr>
                <a:t>m</a:t>
              </a:r>
              <a:r>
                <a:rPr lang="en-US" sz="1800" baseline="-25000">
                  <a:solidFill>
                    <a:schemeClr val="accent2"/>
                  </a:solidFill>
                  <a:latin typeface="Monotype Corsiva" charset="0"/>
                </a:rPr>
                <a:t>2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98488" y="4510088"/>
            <a:ext cx="485775" cy="442912"/>
            <a:chOff x="377" y="2697"/>
            <a:chExt cx="306" cy="279"/>
          </a:xfrm>
        </p:grpSpPr>
        <p:sp>
          <p:nvSpPr>
            <p:cNvPr id="26661" name="Line 17"/>
            <p:cNvSpPr>
              <a:spLocks noChangeShapeType="1"/>
            </p:cNvSpPr>
            <p:nvPr/>
          </p:nvSpPr>
          <p:spPr bwMode="auto">
            <a:xfrm flipH="1">
              <a:off x="377" y="2697"/>
              <a:ext cx="288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2" name="Text Box 18"/>
            <p:cNvSpPr txBox="1">
              <a:spLocks noChangeArrowheads="1"/>
            </p:cNvSpPr>
            <p:nvPr/>
          </p:nvSpPr>
          <p:spPr bwMode="auto">
            <a:xfrm>
              <a:off x="473" y="2745"/>
              <a:ext cx="21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chemeClr val="accent2"/>
                  </a:solidFill>
                  <a:latin typeface="Monotype Corsiva" charset="0"/>
                </a:rPr>
                <a:t>v</a:t>
              </a:r>
              <a:r>
                <a:rPr lang="en-US" sz="1800" b="1" baseline="-25000">
                  <a:solidFill>
                    <a:schemeClr val="accent2"/>
                  </a:solidFill>
                  <a:latin typeface="Monotype Corsiva" charset="0"/>
                </a:rPr>
                <a:t>f</a:t>
              </a:r>
              <a:endParaRPr lang="en-US" sz="1800" b="1">
                <a:solidFill>
                  <a:schemeClr val="accent2"/>
                </a:solidFill>
                <a:latin typeface="Monotype Corsiva" charset="0"/>
              </a:endParaRP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055688" y="3976688"/>
            <a:ext cx="1611312" cy="823912"/>
            <a:chOff x="768" y="1824"/>
            <a:chExt cx="1015" cy="519"/>
          </a:xfrm>
        </p:grpSpPr>
        <p:grpSp>
          <p:nvGrpSpPr>
            <p:cNvPr id="26656" name="Group 20"/>
            <p:cNvGrpSpPr>
              <a:grpSpLocks/>
            </p:cNvGrpSpPr>
            <p:nvPr/>
          </p:nvGrpSpPr>
          <p:grpSpPr bwMode="auto">
            <a:xfrm>
              <a:off x="768" y="1920"/>
              <a:ext cx="576" cy="423"/>
              <a:chOff x="336" y="1440"/>
              <a:chExt cx="576" cy="423"/>
            </a:xfrm>
          </p:grpSpPr>
          <p:pic>
            <p:nvPicPr>
              <p:cNvPr id="26659" name="Picture 21" descr="tn00332_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1440"/>
                <a:ext cx="576" cy="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660" name="Text Box 22"/>
              <p:cNvSpPr txBox="1">
                <a:spLocks noChangeArrowheads="1"/>
              </p:cNvSpPr>
              <p:nvPr/>
            </p:nvSpPr>
            <p:spPr bwMode="auto">
              <a:xfrm>
                <a:off x="432" y="1632"/>
                <a:ext cx="24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>
                    <a:solidFill>
                      <a:schemeClr val="accent2"/>
                    </a:solidFill>
                    <a:latin typeface="Monotype Corsiva" charset="0"/>
                  </a:rPr>
                  <a:t>m</a:t>
                </a:r>
                <a:r>
                  <a:rPr lang="en-US" sz="1800" baseline="-25000">
                    <a:solidFill>
                      <a:schemeClr val="accent2"/>
                    </a:solidFill>
                    <a:latin typeface="Monotype Corsiva" charset="0"/>
                  </a:rPr>
                  <a:t>1</a:t>
                </a:r>
              </a:p>
            </p:txBody>
          </p:sp>
        </p:grpSp>
        <p:pic>
          <p:nvPicPr>
            <p:cNvPr id="26657" name="Picture 23" descr="tn00332_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1920"/>
              <a:ext cx="432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58" name="Text Box 24"/>
            <p:cNvSpPr txBox="1">
              <a:spLocks noChangeArrowheads="1"/>
            </p:cNvSpPr>
            <p:nvPr/>
          </p:nvSpPr>
          <p:spPr bwMode="auto">
            <a:xfrm>
              <a:off x="1536" y="1824"/>
              <a:ext cx="24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accent2"/>
                  </a:solidFill>
                  <a:latin typeface="Monotype Corsiva" charset="0"/>
                </a:rPr>
                <a:t>m</a:t>
              </a:r>
              <a:r>
                <a:rPr lang="en-US" sz="1800" baseline="-25000">
                  <a:solidFill>
                    <a:schemeClr val="accent2"/>
                  </a:solidFill>
                  <a:latin typeface="Monotype Corsiva" charset="0"/>
                </a:rPr>
                <a:t>2</a:t>
              </a:r>
            </a:p>
          </p:txBody>
        </p:sp>
      </p:grpSp>
      <p:sp>
        <p:nvSpPr>
          <p:cNvPr id="357401" name="Text Box 25"/>
          <p:cNvSpPr txBox="1">
            <a:spLocks noChangeArrowheads="1"/>
          </p:cNvSpPr>
          <p:nvPr/>
        </p:nvSpPr>
        <p:spPr bwMode="auto">
          <a:xfrm>
            <a:off x="3086100" y="3429000"/>
            <a:ext cx="495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Since momentum of the system must be conserved</a:t>
            </a:r>
          </a:p>
        </p:txBody>
      </p:sp>
      <p:graphicFrame>
        <p:nvGraphicFramePr>
          <p:cNvPr id="357402" name="Object 3"/>
          <p:cNvGraphicFramePr>
            <a:graphicFrameLocks noChangeAspect="1"/>
          </p:cNvGraphicFramePr>
          <p:nvPr/>
        </p:nvGraphicFramePr>
        <p:xfrm>
          <a:off x="3527425" y="3937000"/>
          <a:ext cx="863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34" name="Equation" r:id="rId7" imgW="495300" imgH="266700" progId="Equation.DSMT4">
                  <p:embed/>
                </p:oleObj>
              </mc:Choice>
              <mc:Fallback>
                <p:oleObj name="Equation" r:id="rId7" imgW="495300" imgH="266700" progId="Equation.DSMT4">
                  <p:embed/>
                  <p:pic>
                    <p:nvPicPr>
                      <p:cNvPr id="35740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3937000"/>
                        <a:ext cx="8636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7403" name="Picture 27" descr="bd07304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84575"/>
            <a:ext cx="4572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7404" name="Text Box 28"/>
          <p:cNvSpPr txBox="1">
            <a:spLocks noChangeArrowheads="1"/>
          </p:cNvSpPr>
          <p:nvPr/>
        </p:nvSpPr>
        <p:spPr bwMode="auto">
          <a:xfrm>
            <a:off x="3962400" y="5334000"/>
            <a:ext cx="4953000" cy="9715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The cars are moving in the same direction as the lighter car’s original direction to conserve momentum. </a:t>
            </a:r>
          </a:p>
          <a:p>
            <a:pPr eaLnBrk="1" hangingPunct="1">
              <a:spcBef>
                <a:spcPct val="20000"/>
              </a:spcBef>
            </a:pP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The magnitude is inversely proportional to its own mass.</a:t>
            </a:r>
          </a:p>
        </p:txBody>
      </p:sp>
      <p:sp>
        <p:nvSpPr>
          <p:cNvPr id="357405" name="Text Box 29"/>
          <p:cNvSpPr txBox="1">
            <a:spLocks noChangeArrowheads="1"/>
          </p:cNvSpPr>
          <p:nvPr/>
        </p:nvSpPr>
        <p:spPr bwMode="auto">
          <a:xfrm>
            <a:off x="762000" y="1889125"/>
            <a:ext cx="1550988" cy="3968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Monotype Corsiva" charset="0"/>
              </a:rPr>
              <a:t>Before collision</a:t>
            </a:r>
          </a:p>
        </p:txBody>
      </p:sp>
      <p:sp>
        <p:nvSpPr>
          <p:cNvPr id="357406" name="Text Box 30"/>
          <p:cNvSpPr txBox="1">
            <a:spLocks noChangeArrowheads="1"/>
          </p:cNvSpPr>
          <p:nvPr/>
        </p:nvSpPr>
        <p:spPr bwMode="auto">
          <a:xfrm>
            <a:off x="838200" y="3260725"/>
            <a:ext cx="1550988" cy="3968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Monotype Corsiva" charset="0"/>
              </a:rPr>
              <a:t>After collision</a:t>
            </a:r>
          </a:p>
        </p:txBody>
      </p:sp>
      <p:graphicFrame>
        <p:nvGraphicFramePr>
          <p:cNvPr id="357407" name="Object 4"/>
          <p:cNvGraphicFramePr>
            <a:graphicFrameLocks noChangeAspect="1"/>
          </p:cNvGraphicFramePr>
          <p:nvPr/>
        </p:nvGraphicFramePr>
        <p:xfrm>
          <a:off x="4440238" y="2235200"/>
          <a:ext cx="1903412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35" name="Equation" r:id="rId9" imgW="901700" imgH="241300" progId="Equation.DSMT4">
                  <p:embed/>
                </p:oleObj>
              </mc:Choice>
              <mc:Fallback>
                <p:oleObj name="Equation" r:id="rId9" imgW="901700" imgH="241300" progId="Equation.DSMT4">
                  <p:embed/>
                  <p:pic>
                    <p:nvPicPr>
                      <p:cNvPr id="35740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0238" y="2235200"/>
                        <a:ext cx="1903412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7408" name="Object 5"/>
          <p:cNvGraphicFramePr>
            <a:graphicFrameLocks noChangeAspect="1"/>
          </p:cNvGraphicFramePr>
          <p:nvPr/>
        </p:nvGraphicFramePr>
        <p:xfrm>
          <a:off x="6448425" y="2235200"/>
          <a:ext cx="147637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36" name="Equation" r:id="rId11" imgW="698500" imgH="241300" progId="Equation.DSMT4">
                  <p:embed/>
                </p:oleObj>
              </mc:Choice>
              <mc:Fallback>
                <p:oleObj name="Equation" r:id="rId11" imgW="698500" imgH="241300" progId="Equation.DSMT4">
                  <p:embed/>
                  <p:pic>
                    <p:nvPicPr>
                      <p:cNvPr id="35740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8425" y="2235200"/>
                        <a:ext cx="1476375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7409" name="Object 6"/>
          <p:cNvGraphicFramePr>
            <a:graphicFrameLocks noChangeAspect="1"/>
          </p:cNvGraphicFramePr>
          <p:nvPr/>
        </p:nvGraphicFramePr>
        <p:xfrm>
          <a:off x="3946525" y="2908300"/>
          <a:ext cx="427038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37" name="Equation" r:id="rId13" imgW="203200" imgH="266700" progId="Equation.DSMT4">
                  <p:embed/>
                </p:oleObj>
              </mc:Choice>
              <mc:Fallback>
                <p:oleObj name="Equation" r:id="rId13" imgW="203200" imgH="266700" progId="Equation.DSMT4">
                  <p:embed/>
                  <p:pic>
                    <p:nvPicPr>
                      <p:cNvPr id="35740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6525" y="2908300"/>
                        <a:ext cx="427038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7410" name="Object 7"/>
          <p:cNvGraphicFramePr>
            <a:graphicFrameLocks noChangeAspect="1"/>
          </p:cNvGraphicFramePr>
          <p:nvPr/>
        </p:nvGraphicFramePr>
        <p:xfrm>
          <a:off x="4464050" y="2921000"/>
          <a:ext cx="20669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38" name="Equation" r:id="rId15" imgW="977900" imgH="266700" progId="Equation.DSMT4">
                  <p:embed/>
                </p:oleObj>
              </mc:Choice>
              <mc:Fallback>
                <p:oleObj name="Equation" r:id="rId15" imgW="977900" imgH="266700" progId="Equation.DSMT4">
                  <p:embed/>
                  <p:pic>
                    <p:nvPicPr>
                      <p:cNvPr id="35741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050" y="2921000"/>
                        <a:ext cx="2066925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7411" name="Object 8"/>
          <p:cNvGraphicFramePr>
            <a:graphicFrameLocks noChangeAspect="1"/>
          </p:cNvGraphicFramePr>
          <p:nvPr/>
        </p:nvGraphicFramePr>
        <p:xfrm>
          <a:off x="6580188" y="2908300"/>
          <a:ext cx="1878012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39" name="Equation" r:id="rId17" imgW="889000" imgH="279400" progId="Equation.DSMT4">
                  <p:embed/>
                </p:oleObj>
              </mc:Choice>
              <mc:Fallback>
                <p:oleObj name="Equation" r:id="rId17" imgW="889000" imgH="279400" progId="Equation.DSMT4">
                  <p:embed/>
                  <p:pic>
                    <p:nvPicPr>
                      <p:cNvPr id="35741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0188" y="2908300"/>
                        <a:ext cx="1878012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7412" name="Object 9"/>
          <p:cNvGraphicFramePr>
            <a:graphicFrameLocks noChangeAspect="1"/>
          </p:cNvGraphicFramePr>
          <p:nvPr/>
        </p:nvGraphicFramePr>
        <p:xfrm>
          <a:off x="5789613" y="3938588"/>
          <a:ext cx="130810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40" name="Equation" r:id="rId19" imgW="749300" imgH="279400" progId="Equation.DSMT4">
                  <p:embed/>
                </p:oleObj>
              </mc:Choice>
              <mc:Fallback>
                <p:oleObj name="Equation" r:id="rId19" imgW="749300" imgH="279400" progId="Equation.DSMT4">
                  <p:embed/>
                  <p:pic>
                    <p:nvPicPr>
                      <p:cNvPr id="35741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9613" y="3938588"/>
                        <a:ext cx="1308100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7413" name="Object 10"/>
          <p:cNvGraphicFramePr>
            <a:graphicFrameLocks noChangeAspect="1"/>
          </p:cNvGraphicFramePr>
          <p:nvPr/>
        </p:nvGraphicFramePr>
        <p:xfrm>
          <a:off x="7156450" y="3973513"/>
          <a:ext cx="822325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41" name="Equation" r:id="rId21" imgW="469900" imgH="241300" progId="Equation.DSMT4">
                  <p:embed/>
                </p:oleObj>
              </mc:Choice>
              <mc:Fallback>
                <p:oleObj name="Equation" r:id="rId21" imgW="469900" imgH="241300" progId="Equation.DSMT4">
                  <p:embed/>
                  <p:pic>
                    <p:nvPicPr>
                      <p:cNvPr id="35741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6450" y="3973513"/>
                        <a:ext cx="822325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7414" name="Object 11"/>
          <p:cNvGraphicFramePr>
            <a:graphicFrameLocks noChangeAspect="1"/>
          </p:cNvGraphicFramePr>
          <p:nvPr/>
        </p:nvGraphicFramePr>
        <p:xfrm>
          <a:off x="3595688" y="4699000"/>
          <a:ext cx="407987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42" name="Equation" r:id="rId23" imgW="177800" imgH="266700" progId="Equation.DSMT4">
                  <p:embed/>
                </p:oleObj>
              </mc:Choice>
              <mc:Fallback>
                <p:oleObj name="Equation" r:id="rId23" imgW="177800" imgH="266700" progId="Equation.DSMT4">
                  <p:embed/>
                  <p:pic>
                    <p:nvPicPr>
                      <p:cNvPr id="35741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5688" y="4699000"/>
                        <a:ext cx="407987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7415" name="Object 12"/>
          <p:cNvGraphicFramePr>
            <a:graphicFrameLocks noChangeAspect="1"/>
          </p:cNvGraphicFramePr>
          <p:nvPr/>
        </p:nvGraphicFramePr>
        <p:xfrm>
          <a:off x="4090988" y="4552950"/>
          <a:ext cx="1330325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43" name="Equation" r:id="rId25" imgW="762000" imgH="508000" progId="Equation.DSMT4">
                  <p:embed/>
                </p:oleObj>
              </mc:Choice>
              <mc:Fallback>
                <p:oleObj name="Equation" r:id="rId25" imgW="762000" imgH="508000" progId="Equation.DSMT4">
                  <p:embed/>
                  <p:pic>
                    <p:nvPicPr>
                      <p:cNvPr id="35741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0988" y="4552950"/>
                        <a:ext cx="1330325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7416" name="Object 13"/>
          <p:cNvGraphicFramePr>
            <a:graphicFrameLocks noChangeAspect="1"/>
          </p:cNvGraphicFramePr>
          <p:nvPr/>
        </p:nvGraphicFramePr>
        <p:xfrm>
          <a:off x="5527675" y="4652963"/>
          <a:ext cx="2284413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44" name="Equation" r:id="rId27" imgW="1562100" imgH="419100" progId="Equation.DSMT4">
                  <p:embed/>
                </p:oleObj>
              </mc:Choice>
              <mc:Fallback>
                <p:oleObj name="Equation" r:id="rId27" imgW="1562100" imgH="419100" progId="Equation.DSMT4">
                  <p:embed/>
                  <p:pic>
                    <p:nvPicPr>
                      <p:cNvPr id="357416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7675" y="4652963"/>
                        <a:ext cx="2284413" cy="56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7417" name="AutoShape 41"/>
          <p:cNvSpPr>
            <a:spLocks noChangeArrowheads="1"/>
          </p:cNvSpPr>
          <p:nvPr/>
        </p:nvSpPr>
        <p:spPr bwMode="auto">
          <a:xfrm>
            <a:off x="4572000" y="3886200"/>
            <a:ext cx="1066800" cy="609600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1734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7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7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7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7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7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7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57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57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57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5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5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5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57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57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5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5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5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5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5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5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57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57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79" grpId="0" animBg="1" autoUpdateAnimBg="0"/>
      <p:bldP spid="357381" grpId="0" build="p" autoUpdateAnimBg="0"/>
      <p:bldP spid="357382" grpId="0" animBg="1" autoUpdateAnimBg="0"/>
      <p:bldP spid="357401" grpId="0" build="p" autoUpdateAnimBg="0"/>
      <p:bldP spid="357404" grpId="0" animBg="1" autoUpdateAnimBg="0"/>
      <p:bldP spid="357405" grpId="0" animBg="1" autoUpdateAnimBg="0"/>
      <p:bldP spid="357406" grpId="0" animBg="1" autoUpdateAnimBg="0"/>
      <p:bldP spid="3574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7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April 12, 2021</a:t>
            </a:r>
            <a:endParaRPr lang="en-US" altLang="ko-KR" sz="1400">
              <a:solidFill>
                <a:srgbClr val="FF0066"/>
              </a:solidFill>
              <a:latin typeface="Arial Narrow" charset="0"/>
              <a:cs typeface="Gulim" charset="0"/>
            </a:endParaRPr>
          </a:p>
        </p:txBody>
      </p:sp>
      <p:sp>
        <p:nvSpPr>
          <p:cNvPr id="2765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>
                <a:solidFill>
                  <a:srgbClr val="003300"/>
                </a:solidFill>
                <a:latin typeface="Arial Narrow" charset="0"/>
              </a:rPr>
              <a:t>PHYS 1443-003, Spring 2021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765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B4BFB74-33D9-7D4F-9B83-B215C4ED4100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793603" name="Text Box 3"/>
          <p:cNvSpPr txBox="1">
            <a:spLocks noChangeArrowheads="1"/>
          </p:cNvSpPr>
          <p:nvPr/>
        </p:nvSpPr>
        <p:spPr bwMode="auto">
          <a:xfrm>
            <a:off x="365125" y="685800"/>
            <a:ext cx="481647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The mass of a block of wood</a:t>
            </a:r>
            <a:r>
              <a:rPr lang="en-US" altLang="ko-KR" sz="2000" dirty="0">
                <a:solidFill>
                  <a:schemeClr val="accent2"/>
                </a:solidFill>
                <a:latin typeface="Arial Narrow" charset="0"/>
                <a:cs typeface="Gulim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  <a:ea typeface="Gulim" charset="0"/>
                <a:cs typeface="Gulim" charset="0"/>
              </a:rPr>
              <a:t>is 2.50-kg and the mass of the bullet is 0.0100-kg.  The block</a:t>
            </a:r>
            <a:r>
              <a:rPr lang="en-US" altLang="ko-KR" sz="2000" dirty="0">
                <a:solidFill>
                  <a:schemeClr val="accent2"/>
                </a:solidFill>
                <a:latin typeface="Arial Narrow" charset="0"/>
                <a:cs typeface="Gulim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  <a:ea typeface="Gulim" charset="0"/>
                <a:cs typeface="Gulim" charset="0"/>
              </a:rPr>
              <a:t>swings to a maximum height of</a:t>
            </a:r>
            <a:r>
              <a:rPr lang="en-US" altLang="ko-KR" sz="2000" dirty="0">
                <a:solidFill>
                  <a:schemeClr val="accent2"/>
                </a:solidFill>
                <a:latin typeface="Arial Narrow" charset="0"/>
                <a:cs typeface="Gulim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  <a:ea typeface="Gulim" charset="0"/>
                <a:cs typeface="Gulim" charset="0"/>
              </a:rPr>
              <a:t>0.650 m above the initial position.</a:t>
            </a:r>
            <a:r>
              <a:rPr lang="en-US" altLang="ko-KR" sz="2000" dirty="0">
                <a:solidFill>
                  <a:schemeClr val="accent2"/>
                </a:solidFill>
                <a:latin typeface="Arial Narrow" charset="0"/>
                <a:cs typeface="Gulim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  <a:ea typeface="Gulim" charset="0"/>
                <a:cs typeface="Gulim" charset="0"/>
              </a:rPr>
              <a:t>Find the initial speed of the </a:t>
            </a:r>
            <a:r>
              <a:rPr lang="en-US" altLang="ko-KR" sz="2000" dirty="0">
                <a:solidFill>
                  <a:schemeClr val="accent2"/>
                </a:solidFill>
                <a:latin typeface="Arial Narrow" charset="0"/>
                <a:cs typeface="Gulim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  <a:ea typeface="Gulim" charset="0"/>
                <a:cs typeface="Gulim" charset="0"/>
              </a:rPr>
              <a:t>bullet. Ignore the resistance from the air and the pivot point.</a:t>
            </a:r>
          </a:p>
        </p:txBody>
      </p:sp>
      <p:pic>
        <p:nvPicPr>
          <p:cNvPr id="793604" name="Picture 4" descr="afg0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5" y="1295400"/>
            <a:ext cx="361156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2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2565"/>
          </a:xfrm>
        </p:spPr>
        <p:txBody>
          <a:bodyPr/>
          <a:lstStyle/>
          <a:p>
            <a:r>
              <a:rPr lang="en-US" altLang="ko-KR" dirty="0">
                <a:latin typeface="Arial Narrow" charset="0"/>
                <a:ea typeface="ＭＳ Ｐゴシック" charset="0"/>
                <a:cs typeface="Gulim" charset="0"/>
              </a:rPr>
              <a:t>Example: A Ballistic Pendulum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93606" name="Rectangle 6"/>
          <p:cNvSpPr>
            <a:spLocks noChangeArrowheads="1"/>
          </p:cNvSpPr>
          <p:nvPr/>
        </p:nvSpPr>
        <p:spPr bwMode="auto">
          <a:xfrm>
            <a:off x="4953000" y="3657600"/>
            <a:ext cx="3886200" cy="2667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793607" name="Object 2"/>
          <p:cNvGraphicFramePr>
            <a:graphicFrameLocks noChangeAspect="1"/>
          </p:cNvGraphicFramePr>
          <p:nvPr/>
        </p:nvGraphicFramePr>
        <p:xfrm>
          <a:off x="609600" y="3021013"/>
          <a:ext cx="20526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733" name="Equation" r:id="rId5" imgW="977900" imgH="266700" progId="Equation.DSMT4">
                  <p:embed/>
                </p:oleObj>
              </mc:Choice>
              <mc:Fallback>
                <p:oleObj name="Equation" r:id="rId5" imgW="977900" imgH="266700" progId="Equation.DSMT4">
                  <p:embed/>
                  <p:pic>
                    <p:nvPicPr>
                      <p:cNvPr id="79360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021013"/>
                        <a:ext cx="2052638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3608" name="Object 3"/>
          <p:cNvGraphicFramePr>
            <a:graphicFrameLocks noChangeAspect="1"/>
          </p:cNvGraphicFramePr>
          <p:nvPr/>
        </p:nvGraphicFramePr>
        <p:xfrm>
          <a:off x="914400" y="3478213"/>
          <a:ext cx="1306513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734" name="Equation" r:id="rId7" imgW="622300" imgH="279400" progId="Equation.DSMT4">
                  <p:embed/>
                </p:oleObj>
              </mc:Choice>
              <mc:Fallback>
                <p:oleObj name="Equation" r:id="rId7" imgW="622300" imgH="279400" progId="Equation.DSMT4">
                  <p:embed/>
                  <p:pic>
                    <p:nvPicPr>
                      <p:cNvPr id="79360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478213"/>
                        <a:ext cx="1306513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3609" name="Object 4"/>
          <p:cNvGraphicFramePr>
            <a:graphicFrameLocks noChangeAspect="1"/>
          </p:cNvGraphicFramePr>
          <p:nvPr/>
        </p:nvGraphicFramePr>
        <p:xfrm>
          <a:off x="2133600" y="4346575"/>
          <a:ext cx="6350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735" name="Equation" r:id="rId9" imgW="330200" imgH="241300" progId="Equation.DSMT4">
                  <p:embed/>
                </p:oleObj>
              </mc:Choice>
              <mc:Fallback>
                <p:oleObj name="Equation" r:id="rId9" imgW="330200" imgH="241300" progId="Equation.DSMT4">
                  <p:embed/>
                  <p:pic>
                    <p:nvPicPr>
                      <p:cNvPr id="79360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346575"/>
                        <a:ext cx="635000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3610" name="Text Box 10"/>
          <p:cNvSpPr txBox="1">
            <a:spLocks noChangeArrowheads="1"/>
          </p:cNvSpPr>
          <p:nvPr/>
        </p:nvSpPr>
        <p:spPr bwMode="auto">
          <a:xfrm>
            <a:off x="304800" y="2286000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 sz="2000">
                <a:solidFill>
                  <a:schemeClr val="accent2"/>
                </a:solidFill>
                <a:latin typeface="Arial Narrow" charset="0"/>
                <a:cs typeface="Gulim" charset="0"/>
              </a:rPr>
              <a:t>What kind of collision?</a:t>
            </a:r>
            <a:endParaRPr lang="en-US" sz="2000">
              <a:solidFill>
                <a:schemeClr val="accent2"/>
              </a:solidFill>
              <a:latin typeface="Arial Narrow" charset="0"/>
              <a:ea typeface="Gulim" charset="0"/>
              <a:cs typeface="Gulim" charset="0"/>
            </a:endParaRPr>
          </a:p>
        </p:txBody>
      </p:sp>
      <p:sp>
        <p:nvSpPr>
          <p:cNvPr id="793611" name="Text Box 11"/>
          <p:cNvSpPr txBox="1">
            <a:spLocks noChangeArrowheads="1"/>
          </p:cNvSpPr>
          <p:nvPr/>
        </p:nvSpPr>
        <p:spPr bwMode="auto">
          <a:xfrm>
            <a:off x="304800" y="2667000"/>
            <a:ext cx="4816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 sz="2000" dirty="0">
                <a:solidFill>
                  <a:schemeClr val="accent2"/>
                </a:solidFill>
                <a:latin typeface="Arial Narrow" charset="0"/>
                <a:cs typeface="Gulim" charset="0"/>
              </a:rPr>
              <a:t>No net external force</a:t>
            </a:r>
            <a:endParaRPr lang="en-US" sz="2000" dirty="0">
              <a:solidFill>
                <a:schemeClr val="accent2"/>
              </a:solidFill>
              <a:latin typeface="Arial Narrow" charset="0"/>
              <a:ea typeface="Gulim" charset="0"/>
              <a:cs typeface="Gulim" charset="0"/>
            </a:endParaRPr>
          </a:p>
        </p:txBody>
      </p:sp>
      <p:sp>
        <p:nvSpPr>
          <p:cNvPr id="793612" name="Text Box 12"/>
          <p:cNvSpPr txBox="1">
            <a:spLocks noChangeArrowheads="1"/>
          </p:cNvSpPr>
          <p:nvPr/>
        </p:nvSpPr>
        <p:spPr bwMode="auto">
          <a:xfrm>
            <a:off x="2590800" y="2286000"/>
            <a:ext cx="2667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 sz="2000">
                <a:solidFill>
                  <a:schemeClr val="accent2"/>
                </a:solidFill>
                <a:latin typeface="Arial Narrow" charset="0"/>
                <a:cs typeface="Gulim" charset="0"/>
              </a:rPr>
              <a:t>Perfectly inelastic collision</a:t>
            </a:r>
            <a:endParaRPr lang="en-US" sz="2000">
              <a:solidFill>
                <a:schemeClr val="accent2"/>
              </a:solidFill>
              <a:latin typeface="Arial Narrow" charset="0"/>
              <a:ea typeface="Gulim" charset="0"/>
              <a:cs typeface="Gulim" charset="0"/>
            </a:endParaRPr>
          </a:p>
        </p:txBody>
      </p:sp>
      <p:graphicFrame>
        <p:nvGraphicFramePr>
          <p:cNvPr id="793613" name="Object 5"/>
          <p:cNvGraphicFramePr>
            <a:graphicFrameLocks noChangeAspect="1"/>
          </p:cNvGraphicFramePr>
          <p:nvPr/>
        </p:nvGraphicFramePr>
        <p:xfrm>
          <a:off x="2727325" y="3035300"/>
          <a:ext cx="1706563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736" name="Equation" r:id="rId11" imgW="812800" imgH="241300" progId="Equation.DSMT4">
                  <p:embed/>
                </p:oleObj>
              </mc:Choice>
              <mc:Fallback>
                <p:oleObj name="Equation" r:id="rId11" imgW="812800" imgH="241300" progId="Equation.DSMT4">
                  <p:embed/>
                  <p:pic>
                    <p:nvPicPr>
                      <p:cNvPr id="7936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7325" y="3035300"/>
                        <a:ext cx="1706563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3614" name="Object 6"/>
          <p:cNvGraphicFramePr>
            <a:graphicFrameLocks noChangeAspect="1"/>
          </p:cNvGraphicFramePr>
          <p:nvPr/>
        </p:nvGraphicFramePr>
        <p:xfrm>
          <a:off x="2951163" y="3544888"/>
          <a:ext cx="7207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737" name="Equation" r:id="rId13" imgW="342900" imgH="241300" progId="Equation.DSMT4">
                  <p:embed/>
                </p:oleObj>
              </mc:Choice>
              <mc:Fallback>
                <p:oleObj name="Equation" r:id="rId13" imgW="342900" imgH="241300" progId="Equation.DSMT4">
                  <p:embed/>
                  <p:pic>
                    <p:nvPicPr>
                      <p:cNvPr id="79361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1163" y="3544888"/>
                        <a:ext cx="720725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3615" name="Object 7"/>
          <p:cNvGraphicFramePr>
            <a:graphicFrameLocks noChangeAspect="1"/>
          </p:cNvGraphicFramePr>
          <p:nvPr/>
        </p:nvGraphicFramePr>
        <p:xfrm>
          <a:off x="2255838" y="3529013"/>
          <a:ext cx="639762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738" name="Equation" r:id="rId15" imgW="304560" imgH="241200" progId="Equation.DSMT4">
                  <p:embed/>
                </p:oleObj>
              </mc:Choice>
              <mc:Fallback>
                <p:oleObj name="Equation" r:id="rId15" imgW="304560" imgH="241200" progId="Equation.DSMT4">
                  <p:embed/>
                  <p:pic>
                    <p:nvPicPr>
                      <p:cNvPr id="79361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5838" y="3529013"/>
                        <a:ext cx="639762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3616" name="AutoShape 16"/>
          <p:cNvSpPr>
            <a:spLocks noChangeArrowheads="1"/>
          </p:cNvSpPr>
          <p:nvPr/>
        </p:nvSpPr>
        <p:spPr bwMode="auto">
          <a:xfrm>
            <a:off x="457200" y="4191000"/>
            <a:ext cx="1524000" cy="671513"/>
          </a:xfrm>
          <a:prstGeom prst="rightArrow">
            <a:avLst>
              <a:gd name="adj1" fmla="val 50000"/>
              <a:gd name="adj2" fmla="val 56738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altLang="ko-KR" sz="1800" b="1">
                <a:solidFill>
                  <a:srgbClr val="A50021"/>
                </a:solidFill>
                <a:latin typeface="Arial Narrow" charset="0"/>
                <a:cs typeface="Gulim" charset="0"/>
              </a:rPr>
              <a:t>Solve for V</a:t>
            </a:r>
            <a:r>
              <a:rPr lang="en-US" altLang="ko-KR" sz="1800" b="1" baseline="-25000">
                <a:solidFill>
                  <a:srgbClr val="A50021"/>
                </a:solidFill>
                <a:latin typeface="Arial Narrow" charset="0"/>
                <a:cs typeface="Gulim" charset="0"/>
              </a:rPr>
              <a:t>01</a:t>
            </a:r>
            <a:endParaRPr lang="en-US" sz="1800" b="1" baseline="-25000">
              <a:solidFill>
                <a:srgbClr val="A50021"/>
              </a:solidFill>
              <a:latin typeface="Arial Narrow" charset="0"/>
              <a:ea typeface="Gulim" charset="0"/>
              <a:cs typeface="Gulim" charset="0"/>
            </a:endParaRPr>
          </a:p>
        </p:txBody>
      </p:sp>
      <p:graphicFrame>
        <p:nvGraphicFramePr>
          <p:cNvPr id="793617" name="Object 8"/>
          <p:cNvGraphicFramePr>
            <a:graphicFrameLocks noChangeAspect="1"/>
          </p:cNvGraphicFramePr>
          <p:nvPr/>
        </p:nvGraphicFramePr>
        <p:xfrm>
          <a:off x="2803525" y="4114800"/>
          <a:ext cx="1539875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739" name="Equation" r:id="rId17" imgW="799920" imgH="469800" progId="Equation.DSMT4">
                  <p:embed/>
                </p:oleObj>
              </mc:Choice>
              <mc:Fallback>
                <p:oleObj name="Equation" r:id="rId17" imgW="799920" imgH="469800" progId="Equation.DSMT4">
                  <p:embed/>
                  <p:pic>
                    <p:nvPicPr>
                      <p:cNvPr id="79361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3525" y="4114800"/>
                        <a:ext cx="1539875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3618" name="Text Box 18"/>
          <p:cNvSpPr txBox="1">
            <a:spLocks noChangeArrowheads="1"/>
          </p:cNvSpPr>
          <p:nvPr/>
        </p:nvSpPr>
        <p:spPr bwMode="auto">
          <a:xfrm>
            <a:off x="381000" y="4953000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 sz="2000">
                <a:solidFill>
                  <a:schemeClr val="accent2"/>
                </a:solidFill>
                <a:latin typeface="Arial Narrow" charset="0"/>
                <a:cs typeface="Gulim" charset="0"/>
              </a:rPr>
              <a:t>What do we not know?</a:t>
            </a:r>
            <a:endParaRPr lang="en-US" sz="2000">
              <a:solidFill>
                <a:schemeClr val="accent2"/>
              </a:solidFill>
              <a:latin typeface="Arial Narrow" charset="0"/>
              <a:ea typeface="Gulim" charset="0"/>
              <a:cs typeface="Gulim" charset="0"/>
            </a:endParaRPr>
          </a:p>
        </p:txBody>
      </p:sp>
      <p:sp>
        <p:nvSpPr>
          <p:cNvPr id="793619" name="Text Box 19"/>
          <p:cNvSpPr txBox="1">
            <a:spLocks noChangeArrowheads="1"/>
          </p:cNvSpPr>
          <p:nvPr/>
        </p:nvSpPr>
        <p:spPr bwMode="auto">
          <a:xfrm>
            <a:off x="2743199" y="4953000"/>
            <a:ext cx="264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 sz="2000" dirty="0">
                <a:solidFill>
                  <a:schemeClr val="accent2"/>
                </a:solidFill>
                <a:latin typeface="Arial Narrow" charset="0"/>
                <a:cs typeface="Gulim" charset="0"/>
              </a:rPr>
              <a:t>Final speed after collision!!</a:t>
            </a:r>
            <a:endParaRPr lang="en-US" sz="2000" dirty="0">
              <a:solidFill>
                <a:schemeClr val="accent2"/>
              </a:solidFill>
              <a:latin typeface="Arial Narrow" charset="0"/>
              <a:ea typeface="Gulim" charset="0"/>
              <a:cs typeface="Gulim" charset="0"/>
            </a:endParaRPr>
          </a:p>
        </p:txBody>
      </p:sp>
      <p:sp>
        <p:nvSpPr>
          <p:cNvPr id="793620" name="Text Box 20"/>
          <p:cNvSpPr txBox="1">
            <a:spLocks noChangeArrowheads="1"/>
          </p:cNvSpPr>
          <p:nvPr/>
        </p:nvSpPr>
        <p:spPr bwMode="auto">
          <a:xfrm>
            <a:off x="381000" y="5334000"/>
            <a:ext cx="2057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 sz="2000">
                <a:solidFill>
                  <a:schemeClr val="accent2"/>
                </a:solidFill>
                <a:latin typeface="Arial Narrow" charset="0"/>
                <a:cs typeface="Gulim" charset="0"/>
              </a:rPr>
              <a:t>How can we get it?</a:t>
            </a:r>
            <a:endParaRPr lang="en-US" sz="2000">
              <a:solidFill>
                <a:schemeClr val="accent2"/>
              </a:solidFill>
              <a:latin typeface="Arial Narrow" charset="0"/>
              <a:ea typeface="Gulim" charset="0"/>
              <a:cs typeface="Gulim" charset="0"/>
            </a:endParaRPr>
          </a:p>
        </p:txBody>
      </p:sp>
      <p:sp>
        <p:nvSpPr>
          <p:cNvPr id="793621" name="Text Box 21"/>
          <p:cNvSpPr txBox="1">
            <a:spLocks noChangeArrowheads="1"/>
          </p:cNvSpPr>
          <p:nvPr/>
        </p:nvSpPr>
        <p:spPr bwMode="auto">
          <a:xfrm>
            <a:off x="2286000" y="5334000"/>
            <a:ext cx="2514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 sz="2000">
                <a:solidFill>
                  <a:schemeClr val="accent2"/>
                </a:solidFill>
                <a:latin typeface="Arial Narrow" charset="0"/>
                <a:cs typeface="Gulim" charset="0"/>
              </a:rPr>
              <a:t>Using the mechanical energy conservation!</a:t>
            </a:r>
            <a:endParaRPr lang="en-US" sz="2000">
              <a:solidFill>
                <a:schemeClr val="accent2"/>
              </a:solidFill>
              <a:latin typeface="Arial Narrow" charset="0"/>
              <a:ea typeface="Gulim" charset="0"/>
              <a:cs typeface="Gulim" charset="0"/>
            </a:endParaRPr>
          </a:p>
        </p:txBody>
      </p:sp>
      <p:sp>
        <p:nvSpPr>
          <p:cNvPr id="24" name="Text Box 11">
            <a:extLst>
              <a:ext uri="{FF2B5EF4-FFF2-40B4-BE49-F238E27FC236}">
                <a16:creationId xmlns:a16="http://schemas.microsoft.com/office/drawing/2014/main" id="{0C8F120D-4E0C-594C-A48B-8D359C247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6638" y="2668690"/>
            <a:ext cx="264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 sz="2000" dirty="0">
                <a:solidFill>
                  <a:schemeClr val="accent2"/>
                </a:solidFill>
                <a:latin typeface="Arial Narrow" charset="0"/>
                <a:cs typeface="Gulim" charset="0"/>
                <a:sym typeface="Wingdings" charset="0"/>
              </a:rPr>
              <a:t> </a:t>
            </a:r>
            <a:r>
              <a:rPr lang="en-US" altLang="ko-KR" sz="2000" dirty="0">
                <a:solidFill>
                  <a:schemeClr val="accent2"/>
                </a:solidFill>
                <a:latin typeface="Arial Narrow" charset="0"/>
                <a:cs typeface="Gulim" charset="0"/>
              </a:rPr>
              <a:t>momentum conserved</a:t>
            </a:r>
            <a:endParaRPr lang="en-US" sz="2000" dirty="0">
              <a:solidFill>
                <a:schemeClr val="accent2"/>
              </a:solidFill>
              <a:latin typeface="Arial Narrow" charset="0"/>
              <a:ea typeface="Gulim" charset="0"/>
              <a:cs typeface="Guli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65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9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793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9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93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9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9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93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9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9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93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93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9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93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93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793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9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793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03" grpId="0"/>
      <p:bldP spid="793606" grpId="0" animBg="1"/>
      <p:bldP spid="793610" grpId="0"/>
      <p:bldP spid="793611" grpId="0"/>
      <p:bldP spid="793612" grpId="0"/>
      <p:bldP spid="793616" grpId="0" animBg="1"/>
      <p:bldP spid="793618" grpId="0"/>
      <p:bldP spid="793619" grpId="0"/>
      <p:bldP spid="793620" grpId="0"/>
      <p:bldP spid="793621" grpId="0"/>
      <p:bldP spid="24" grpId="0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64558</TotalTime>
  <Words>2545</Words>
  <Application>Microsoft Macintosh PowerPoint</Application>
  <PresentationFormat>On-screen Show (4:3)</PresentationFormat>
  <Paragraphs>283</Paragraphs>
  <Slides>22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Arial Narrow</vt:lpstr>
      <vt:lpstr>Lucida Grande</vt:lpstr>
      <vt:lpstr>Monotype Corsiva</vt:lpstr>
      <vt:lpstr>Symbol</vt:lpstr>
      <vt:lpstr>Times New Roman</vt:lpstr>
      <vt:lpstr>phys1443-spring02</vt:lpstr>
      <vt:lpstr>Equation</vt:lpstr>
      <vt:lpstr>PHYS 1443 – Section 003 Lecture #17</vt:lpstr>
      <vt:lpstr>Announcements</vt:lpstr>
      <vt:lpstr>Reminder SP#6: Electric Power Usage</vt:lpstr>
      <vt:lpstr>PowerPoint Presentation</vt:lpstr>
      <vt:lpstr>Collisions </vt:lpstr>
      <vt:lpstr>Elastic and Inelastic Collisions </vt:lpstr>
      <vt:lpstr>Elastic and Perfectly Inelastic Collisions </vt:lpstr>
      <vt:lpstr>Example for a Collision in 1D</vt:lpstr>
      <vt:lpstr>Example: A Ballistic Pendulum</vt:lpstr>
      <vt:lpstr>Ex.  A Ballistic Pendulum, cnt’d</vt:lpstr>
      <vt:lpstr>Two dimensional Collisions </vt:lpstr>
      <vt:lpstr>Example for Two Dimensional Collisions</vt:lpstr>
      <vt:lpstr>Center of Mass</vt:lpstr>
      <vt:lpstr>Motion of a Diver and the Center of Mass</vt:lpstr>
      <vt:lpstr>Example for CM</vt:lpstr>
      <vt:lpstr>Example for Center of Mass in 2-D</vt:lpstr>
      <vt:lpstr>Velocity of the Center of Mass</vt:lpstr>
      <vt:lpstr>The Ice Skater Problem</vt:lpstr>
      <vt:lpstr>Center of Mass of a Rigid Object</vt:lpstr>
      <vt:lpstr>Example: CM of a thin rod</vt:lpstr>
      <vt:lpstr>Center of Mass and Center of Gravity</vt:lpstr>
      <vt:lpstr>Motion of a Group of Particles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1340</cp:revision>
  <dcterms:created xsi:type="dcterms:W3CDTF">2012-01-19T04:21:20Z</dcterms:created>
  <dcterms:modified xsi:type="dcterms:W3CDTF">2021-04-12T20:57:35Z</dcterms:modified>
</cp:coreProperties>
</file>