
<file path=[Content_Types].xml><?xml version="1.0" encoding="utf-8"?>
<Types xmlns="http://schemas.openxmlformats.org/package/2006/content-types">
  <Default Extension="bin" ContentType="application/vnd.openxmlformats-officedocument.oleObject"/>
  <Default Extension="emf" ContentType="image/x-emf"/>
  <Default Extension="gif" ContentType="video/unknown"/>
  <Default Extension="jpeg" ContentType="image/jpeg"/>
  <Default Extension="pdf" ContentType="application/pd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391" r:id="rId2"/>
    <p:sldId id="335" r:id="rId3"/>
    <p:sldId id="719" r:id="rId4"/>
    <p:sldId id="720" r:id="rId5"/>
    <p:sldId id="739" r:id="rId6"/>
    <p:sldId id="740" r:id="rId7"/>
    <p:sldId id="741" r:id="rId8"/>
    <p:sldId id="742" r:id="rId9"/>
    <p:sldId id="743" r:id="rId10"/>
    <p:sldId id="744" r:id="rId11"/>
    <p:sldId id="713" r:id="rId12"/>
    <p:sldId id="690" r:id="rId13"/>
    <p:sldId id="746" r:id="rId14"/>
    <p:sldId id="747" r:id="rId15"/>
    <p:sldId id="748" r:id="rId16"/>
    <p:sldId id="749" r:id="rId17"/>
    <p:sldId id="750" r:id="rId18"/>
    <p:sldId id="751" r:id="rId19"/>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CC6600"/>
    <a:srgbClr val="660066"/>
    <a:srgbClr val="99FFCC"/>
    <a:srgbClr val="FFFFCC"/>
    <a:srgbClr val="FF0066"/>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05"/>
    <p:restoredTop sz="94660"/>
  </p:normalViewPr>
  <p:slideViewPr>
    <p:cSldViewPr>
      <p:cViewPr varScale="1">
        <p:scale>
          <a:sx n="123" d="100"/>
          <a:sy n="123" d="100"/>
        </p:scale>
        <p:origin x="138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emf"/><Relationship Id="rId18" Type="http://schemas.openxmlformats.org/officeDocument/2006/relationships/image" Target="../media/image23.emf"/><Relationship Id="rId3" Type="http://schemas.openxmlformats.org/officeDocument/2006/relationships/image" Target="../media/image8.emf"/><Relationship Id="rId21" Type="http://schemas.openxmlformats.org/officeDocument/2006/relationships/image" Target="../media/image26.emf"/><Relationship Id="rId7" Type="http://schemas.openxmlformats.org/officeDocument/2006/relationships/image" Target="../media/image12.emf"/><Relationship Id="rId12" Type="http://schemas.openxmlformats.org/officeDocument/2006/relationships/image" Target="../media/image17.emf"/><Relationship Id="rId17" Type="http://schemas.openxmlformats.org/officeDocument/2006/relationships/image" Target="../media/image22.emf"/><Relationship Id="rId2" Type="http://schemas.openxmlformats.org/officeDocument/2006/relationships/image" Target="../media/image7.emf"/><Relationship Id="rId16" Type="http://schemas.openxmlformats.org/officeDocument/2006/relationships/image" Target="../media/image21.emf"/><Relationship Id="rId20" Type="http://schemas.openxmlformats.org/officeDocument/2006/relationships/image" Target="../media/image25.emf"/><Relationship Id="rId1" Type="http://schemas.openxmlformats.org/officeDocument/2006/relationships/image" Target="../media/image6.emf"/><Relationship Id="rId6" Type="http://schemas.openxmlformats.org/officeDocument/2006/relationships/image" Target="../media/image11.emf"/><Relationship Id="rId11" Type="http://schemas.openxmlformats.org/officeDocument/2006/relationships/image" Target="../media/image16.emf"/><Relationship Id="rId24" Type="http://schemas.openxmlformats.org/officeDocument/2006/relationships/image" Target="../media/image29.emf"/><Relationship Id="rId5" Type="http://schemas.openxmlformats.org/officeDocument/2006/relationships/image" Target="../media/image10.emf"/><Relationship Id="rId15" Type="http://schemas.openxmlformats.org/officeDocument/2006/relationships/image" Target="../media/image20.emf"/><Relationship Id="rId23" Type="http://schemas.openxmlformats.org/officeDocument/2006/relationships/image" Target="../media/image28.emf"/><Relationship Id="rId10" Type="http://schemas.openxmlformats.org/officeDocument/2006/relationships/image" Target="../media/image15.emf"/><Relationship Id="rId19" Type="http://schemas.openxmlformats.org/officeDocument/2006/relationships/image" Target="../media/image24.emf"/><Relationship Id="rId4" Type="http://schemas.openxmlformats.org/officeDocument/2006/relationships/image" Target="../media/image9.emf"/><Relationship Id="rId9" Type="http://schemas.openxmlformats.org/officeDocument/2006/relationships/image" Target="../media/image14.emf"/><Relationship Id="rId14" Type="http://schemas.openxmlformats.org/officeDocument/2006/relationships/image" Target="../media/image19.emf"/><Relationship Id="rId22" Type="http://schemas.openxmlformats.org/officeDocument/2006/relationships/image" Target="../media/image27.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24.wmf"/><Relationship Id="rId13" Type="http://schemas.openxmlformats.org/officeDocument/2006/relationships/image" Target="../media/image128.wmf"/><Relationship Id="rId3" Type="http://schemas.openxmlformats.org/officeDocument/2006/relationships/image" Target="../media/image119.wmf"/><Relationship Id="rId7" Type="http://schemas.openxmlformats.org/officeDocument/2006/relationships/image" Target="../media/image123.wmf"/><Relationship Id="rId12" Type="http://schemas.openxmlformats.org/officeDocument/2006/relationships/image" Target="../media/image127.wmf"/><Relationship Id="rId2" Type="http://schemas.openxmlformats.org/officeDocument/2006/relationships/image" Target="../media/image118.wmf"/><Relationship Id="rId16" Type="http://schemas.openxmlformats.org/officeDocument/2006/relationships/image" Target="../media/image131.wmf"/><Relationship Id="rId1" Type="http://schemas.openxmlformats.org/officeDocument/2006/relationships/image" Target="../media/image117.wmf"/><Relationship Id="rId6" Type="http://schemas.openxmlformats.org/officeDocument/2006/relationships/image" Target="../media/image122.wmf"/><Relationship Id="rId11" Type="http://schemas.openxmlformats.org/officeDocument/2006/relationships/image" Target="../media/image126.wmf"/><Relationship Id="rId5" Type="http://schemas.openxmlformats.org/officeDocument/2006/relationships/image" Target="../media/image121.wmf"/><Relationship Id="rId15" Type="http://schemas.openxmlformats.org/officeDocument/2006/relationships/image" Target="../media/image130.wmf"/><Relationship Id="rId10" Type="http://schemas.openxmlformats.org/officeDocument/2006/relationships/image" Target="../media/image125.wmf"/><Relationship Id="rId4" Type="http://schemas.openxmlformats.org/officeDocument/2006/relationships/image" Target="../media/image120.wmf"/><Relationship Id="rId9" Type="http://schemas.openxmlformats.org/officeDocument/2006/relationships/image" Target="../media/image111.wmf"/><Relationship Id="rId14" Type="http://schemas.openxmlformats.org/officeDocument/2006/relationships/image" Target="../media/image12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 Id="rId6" Type="http://schemas.openxmlformats.org/officeDocument/2006/relationships/image" Target="../media/image137.wmf"/><Relationship Id="rId5" Type="http://schemas.openxmlformats.org/officeDocument/2006/relationships/image" Target="../media/image136.wmf"/><Relationship Id="rId4" Type="http://schemas.openxmlformats.org/officeDocument/2006/relationships/image" Target="../media/image135.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47.wmf"/><Relationship Id="rId13" Type="http://schemas.openxmlformats.org/officeDocument/2006/relationships/image" Target="../media/image152.wmf"/><Relationship Id="rId3" Type="http://schemas.openxmlformats.org/officeDocument/2006/relationships/image" Target="../media/image142.wmf"/><Relationship Id="rId7" Type="http://schemas.openxmlformats.org/officeDocument/2006/relationships/image" Target="../media/image146.wmf"/><Relationship Id="rId12" Type="http://schemas.openxmlformats.org/officeDocument/2006/relationships/image" Target="../media/image151.wmf"/><Relationship Id="rId2" Type="http://schemas.openxmlformats.org/officeDocument/2006/relationships/image" Target="../media/image141.wmf"/><Relationship Id="rId1" Type="http://schemas.openxmlformats.org/officeDocument/2006/relationships/image" Target="../media/image140.wmf"/><Relationship Id="rId6" Type="http://schemas.openxmlformats.org/officeDocument/2006/relationships/image" Target="../media/image145.wmf"/><Relationship Id="rId11" Type="http://schemas.openxmlformats.org/officeDocument/2006/relationships/image" Target="../media/image150.wmf"/><Relationship Id="rId5" Type="http://schemas.openxmlformats.org/officeDocument/2006/relationships/image" Target="../media/image144.wmf"/><Relationship Id="rId15" Type="http://schemas.openxmlformats.org/officeDocument/2006/relationships/image" Target="../media/image154.wmf"/><Relationship Id="rId10" Type="http://schemas.openxmlformats.org/officeDocument/2006/relationships/image" Target="../media/image149.wmf"/><Relationship Id="rId4" Type="http://schemas.openxmlformats.org/officeDocument/2006/relationships/image" Target="../media/image143.wmf"/><Relationship Id="rId9" Type="http://schemas.openxmlformats.org/officeDocument/2006/relationships/image" Target="../media/image148.wmf"/><Relationship Id="rId14" Type="http://schemas.openxmlformats.org/officeDocument/2006/relationships/image" Target="../media/image15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7.wmf"/><Relationship Id="rId7" Type="http://schemas.openxmlformats.org/officeDocument/2006/relationships/image" Target="../media/image41.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image" Target="../media/image57.wmf"/><Relationship Id="rId3" Type="http://schemas.openxmlformats.org/officeDocument/2006/relationships/image" Target="../media/image47.emf"/><Relationship Id="rId7" Type="http://schemas.openxmlformats.org/officeDocument/2006/relationships/image" Target="../media/image51.wmf"/><Relationship Id="rId12" Type="http://schemas.openxmlformats.org/officeDocument/2006/relationships/image" Target="../media/image56.wmf"/><Relationship Id="rId2" Type="http://schemas.openxmlformats.org/officeDocument/2006/relationships/image" Target="../media/image46.emf"/><Relationship Id="rId1" Type="http://schemas.openxmlformats.org/officeDocument/2006/relationships/image" Target="../media/image45.wmf"/><Relationship Id="rId6" Type="http://schemas.openxmlformats.org/officeDocument/2006/relationships/image" Target="../media/image50.wmf"/><Relationship Id="rId11" Type="http://schemas.openxmlformats.org/officeDocument/2006/relationships/image" Target="../media/image55.wmf"/><Relationship Id="rId5" Type="http://schemas.openxmlformats.org/officeDocument/2006/relationships/image" Target="../media/image49.emf"/><Relationship Id="rId10" Type="http://schemas.openxmlformats.org/officeDocument/2006/relationships/image" Target="../media/image54.wmf"/><Relationship Id="rId4" Type="http://schemas.openxmlformats.org/officeDocument/2006/relationships/image" Target="../media/image48.wmf"/><Relationship Id="rId9" Type="http://schemas.openxmlformats.org/officeDocument/2006/relationships/image" Target="../media/image53.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0.wmf"/><Relationship Id="rId7" Type="http://schemas.openxmlformats.org/officeDocument/2006/relationships/image" Target="../media/image64.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w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5" Type="http://schemas.openxmlformats.org/officeDocument/2006/relationships/image" Target="../media/image71.wmf"/><Relationship Id="rId10" Type="http://schemas.openxmlformats.org/officeDocument/2006/relationships/image" Target="../media/image76.wmf"/><Relationship Id="rId4" Type="http://schemas.openxmlformats.org/officeDocument/2006/relationships/image" Target="../media/image70.wmf"/><Relationship Id="rId9" Type="http://schemas.openxmlformats.org/officeDocument/2006/relationships/image" Target="../media/image7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89.emf"/><Relationship Id="rId13" Type="http://schemas.openxmlformats.org/officeDocument/2006/relationships/image" Target="../media/image94.emf"/><Relationship Id="rId3" Type="http://schemas.openxmlformats.org/officeDocument/2006/relationships/image" Target="../media/image84.emf"/><Relationship Id="rId7" Type="http://schemas.openxmlformats.org/officeDocument/2006/relationships/image" Target="../media/image88.emf"/><Relationship Id="rId12" Type="http://schemas.openxmlformats.org/officeDocument/2006/relationships/image" Target="../media/image93.emf"/><Relationship Id="rId2" Type="http://schemas.openxmlformats.org/officeDocument/2006/relationships/image" Target="../media/image83.emf"/><Relationship Id="rId1" Type="http://schemas.openxmlformats.org/officeDocument/2006/relationships/image" Target="../media/image82.emf"/><Relationship Id="rId6" Type="http://schemas.openxmlformats.org/officeDocument/2006/relationships/image" Target="../media/image87.emf"/><Relationship Id="rId11" Type="http://schemas.openxmlformats.org/officeDocument/2006/relationships/image" Target="../media/image92.emf"/><Relationship Id="rId5" Type="http://schemas.openxmlformats.org/officeDocument/2006/relationships/image" Target="../media/image86.emf"/><Relationship Id="rId10" Type="http://schemas.openxmlformats.org/officeDocument/2006/relationships/image" Target="../media/image91.emf"/><Relationship Id="rId4" Type="http://schemas.openxmlformats.org/officeDocument/2006/relationships/image" Target="../media/image85.emf"/><Relationship Id="rId9" Type="http://schemas.openxmlformats.org/officeDocument/2006/relationships/image" Target="../media/image90.emf"/><Relationship Id="rId14" Type="http://schemas.openxmlformats.org/officeDocument/2006/relationships/image" Target="../media/image9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 Id="rId6" Type="http://schemas.openxmlformats.org/officeDocument/2006/relationships/image" Target="../media/image116.wmf"/><Relationship Id="rId5" Type="http://schemas.openxmlformats.org/officeDocument/2006/relationships/image" Target="../media/image115.wmf"/><Relationship Id="rId4" Type="http://schemas.openxmlformats.org/officeDocument/2006/relationships/image" Target="../media/image1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F62FEFA-802A-3347-B0B0-8440EDB4C4DE}" type="slidenum">
              <a:rPr lang="en-US" sz="1200"/>
              <a:pPr eaLnBrk="1" hangingPunct="1"/>
              <a:t>5</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29B4CCA-21EC-5149-A91F-610A7DE37C18}" type="slidenum">
              <a:rPr lang="en-US" sz="1200"/>
              <a:pPr eaLnBrk="1" hangingPunct="1"/>
              <a:t>6</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29B4CCA-21EC-5149-A91F-610A7DE37C18}" type="slidenum">
              <a:rPr lang="en-US" sz="1200"/>
              <a:pPr eaLnBrk="1" hangingPunct="1"/>
              <a:t>7</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714B37C-E9EA-DF4C-A6EF-08FCDA27337D}" type="slidenum">
              <a:rPr lang="en-US" sz="1200"/>
              <a:pPr eaLnBrk="1" hangingPunct="1"/>
              <a:t>9</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2BB6BBE-6D0F-7343-9889-888D84CB1FAE}" type="slidenum">
              <a:rPr lang="en-US" sz="1200"/>
              <a:pPr eaLnBrk="1" hangingPunct="1"/>
              <a:t>10</a:t>
            </a:fld>
            <a:endParaRPr 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April 19, 2021</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9" name="Picture 8">
            <a:extLst>
              <a:ext uri="{FF2B5EF4-FFF2-40B4-BE49-F238E27FC236}">
                <a16:creationId xmlns:a16="http://schemas.microsoft.com/office/drawing/2014/main" id="{459A4FAA-97D4-0845-9099-C1DC655500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April 19,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April 19,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April 19,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April 19,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April 19,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April 19,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April 19,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April 19, 2021</a:t>
            </a:r>
          </a:p>
        </p:txBody>
      </p:sp>
      <p:sp>
        <p:nvSpPr>
          <p:cNvPr id="4" name="Footer Placeholder 3"/>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April 19, 2021</a:t>
            </a:r>
          </a:p>
        </p:txBody>
      </p:sp>
      <p:sp>
        <p:nvSpPr>
          <p:cNvPr id="3" name="Footer Placeholder 2"/>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April 19,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April 19,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April 19, 2021</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1443-003, Spring 2021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a:extLst>
              <a:ext uri="{FF2B5EF4-FFF2-40B4-BE49-F238E27FC236}">
                <a16:creationId xmlns:a16="http://schemas.microsoft.com/office/drawing/2014/main" id="{01AE5937-BECD-5C40-8ED3-6BC3751A49B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notesSlide" Target="../notesSlides/notesSlide5.xml"/><Relationship Id="rId7" Type="http://schemas.openxmlformats.org/officeDocument/2006/relationships/oleObject" Target="../embeddings/oleObject68.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78.wmf"/><Relationship Id="rId5" Type="http://schemas.openxmlformats.org/officeDocument/2006/relationships/oleObject" Target="../embeddings/oleObject67.bin"/><Relationship Id="rId10" Type="http://schemas.openxmlformats.org/officeDocument/2006/relationships/image" Target="../media/image80.wmf"/><Relationship Id="rId4" Type="http://schemas.openxmlformats.org/officeDocument/2006/relationships/image" Target="../media/image81.jpeg"/><Relationship Id="rId9" Type="http://schemas.openxmlformats.org/officeDocument/2006/relationships/oleObject" Target="../embeddings/oleObject69.bin"/></Relationships>
</file>

<file path=ppt/slides/_rels/slide11.xml.rels><?xml version="1.0" encoding="UTF-8" standalone="yes"?>
<Relationships xmlns="http://schemas.openxmlformats.org/package/2006/relationships"><Relationship Id="rId8" Type="http://schemas.openxmlformats.org/officeDocument/2006/relationships/image" Target="../media/image84.emf"/><Relationship Id="rId13" Type="http://schemas.openxmlformats.org/officeDocument/2006/relationships/oleObject" Target="../embeddings/oleObject75.bin"/><Relationship Id="rId18" Type="http://schemas.openxmlformats.org/officeDocument/2006/relationships/image" Target="../media/image89.emf"/><Relationship Id="rId26" Type="http://schemas.openxmlformats.org/officeDocument/2006/relationships/image" Target="../media/image93.emf"/><Relationship Id="rId3" Type="http://schemas.openxmlformats.org/officeDocument/2006/relationships/oleObject" Target="../embeddings/oleObject70.bin"/><Relationship Id="rId21" Type="http://schemas.openxmlformats.org/officeDocument/2006/relationships/oleObject" Target="../embeddings/oleObject79.bin"/><Relationship Id="rId7" Type="http://schemas.openxmlformats.org/officeDocument/2006/relationships/oleObject" Target="../embeddings/oleObject72.bin"/><Relationship Id="rId12" Type="http://schemas.openxmlformats.org/officeDocument/2006/relationships/image" Target="../media/image86.emf"/><Relationship Id="rId17" Type="http://schemas.openxmlformats.org/officeDocument/2006/relationships/oleObject" Target="../embeddings/oleObject77.bin"/><Relationship Id="rId25" Type="http://schemas.openxmlformats.org/officeDocument/2006/relationships/oleObject" Target="../embeddings/oleObject81.bin"/><Relationship Id="rId2" Type="http://schemas.openxmlformats.org/officeDocument/2006/relationships/slideLayout" Target="../slideLayouts/slideLayout2.xml"/><Relationship Id="rId16" Type="http://schemas.openxmlformats.org/officeDocument/2006/relationships/image" Target="../media/image88.emf"/><Relationship Id="rId20" Type="http://schemas.openxmlformats.org/officeDocument/2006/relationships/image" Target="../media/image90.emf"/><Relationship Id="rId29" Type="http://schemas.openxmlformats.org/officeDocument/2006/relationships/oleObject" Target="../embeddings/oleObject83.bin"/><Relationship Id="rId1" Type="http://schemas.openxmlformats.org/officeDocument/2006/relationships/vmlDrawing" Target="../drawings/vmlDrawing8.vml"/><Relationship Id="rId6" Type="http://schemas.openxmlformats.org/officeDocument/2006/relationships/image" Target="../media/image83.emf"/><Relationship Id="rId11" Type="http://schemas.openxmlformats.org/officeDocument/2006/relationships/oleObject" Target="../embeddings/oleObject74.bin"/><Relationship Id="rId24" Type="http://schemas.openxmlformats.org/officeDocument/2006/relationships/image" Target="../media/image92.emf"/><Relationship Id="rId5" Type="http://schemas.openxmlformats.org/officeDocument/2006/relationships/oleObject" Target="../embeddings/oleObject71.bin"/><Relationship Id="rId15" Type="http://schemas.openxmlformats.org/officeDocument/2006/relationships/oleObject" Target="../embeddings/oleObject76.bin"/><Relationship Id="rId23" Type="http://schemas.openxmlformats.org/officeDocument/2006/relationships/oleObject" Target="../embeddings/oleObject80.bin"/><Relationship Id="rId28" Type="http://schemas.openxmlformats.org/officeDocument/2006/relationships/image" Target="../media/image94.emf"/><Relationship Id="rId10" Type="http://schemas.openxmlformats.org/officeDocument/2006/relationships/image" Target="../media/image85.emf"/><Relationship Id="rId19" Type="http://schemas.openxmlformats.org/officeDocument/2006/relationships/oleObject" Target="../embeddings/oleObject78.bin"/><Relationship Id="rId4" Type="http://schemas.openxmlformats.org/officeDocument/2006/relationships/image" Target="../media/image82.emf"/><Relationship Id="rId9" Type="http://schemas.openxmlformats.org/officeDocument/2006/relationships/oleObject" Target="../embeddings/oleObject73.bin"/><Relationship Id="rId14" Type="http://schemas.openxmlformats.org/officeDocument/2006/relationships/image" Target="../media/image87.emf"/><Relationship Id="rId22" Type="http://schemas.openxmlformats.org/officeDocument/2006/relationships/image" Target="../media/image91.emf"/><Relationship Id="rId27" Type="http://schemas.openxmlformats.org/officeDocument/2006/relationships/oleObject" Target="../embeddings/oleObject82.bin"/><Relationship Id="rId30" Type="http://schemas.openxmlformats.org/officeDocument/2006/relationships/image" Target="../media/image95.emf"/></Relationships>
</file>

<file path=ppt/slides/_rels/slide12.xml.rels><?xml version="1.0" encoding="UTF-8" standalone="yes"?>
<Relationships xmlns="http://schemas.openxmlformats.org/package/2006/relationships"><Relationship Id="rId8" Type="http://schemas.openxmlformats.org/officeDocument/2006/relationships/image" Target="../media/image122.pdf"/><Relationship Id="rId13" Type="http://schemas.openxmlformats.org/officeDocument/2006/relationships/image" Target="../media/image101.png"/><Relationship Id="rId18" Type="http://schemas.openxmlformats.org/officeDocument/2006/relationships/image" Target="../media/image132.pdf"/><Relationship Id="rId26" Type="http://schemas.openxmlformats.org/officeDocument/2006/relationships/image" Target="../media/image140.pdf"/><Relationship Id="rId3" Type="http://schemas.openxmlformats.org/officeDocument/2006/relationships/image" Target="../media/image96.png"/><Relationship Id="rId21" Type="http://schemas.openxmlformats.org/officeDocument/2006/relationships/image" Target="../media/image105.png"/><Relationship Id="rId7" Type="http://schemas.openxmlformats.org/officeDocument/2006/relationships/image" Target="../media/image98.png"/><Relationship Id="rId12" Type="http://schemas.openxmlformats.org/officeDocument/2006/relationships/image" Target="../media/image126.pdf"/><Relationship Id="rId17" Type="http://schemas.openxmlformats.org/officeDocument/2006/relationships/image" Target="../media/image103.png"/><Relationship Id="rId25" Type="http://schemas.openxmlformats.org/officeDocument/2006/relationships/image" Target="../media/image107.png"/><Relationship Id="rId2" Type="http://schemas.openxmlformats.org/officeDocument/2006/relationships/image" Target="../media/image116.pdf"/><Relationship Id="rId16" Type="http://schemas.openxmlformats.org/officeDocument/2006/relationships/image" Target="../media/image130.pdf"/><Relationship Id="rId20" Type="http://schemas.openxmlformats.org/officeDocument/2006/relationships/image" Target="../media/image134.pdf"/><Relationship Id="rId29" Type="http://schemas.openxmlformats.org/officeDocument/2006/relationships/image" Target="../media/image109.png"/><Relationship Id="rId1" Type="http://schemas.openxmlformats.org/officeDocument/2006/relationships/slideLayout" Target="../slideLayouts/slideLayout2.xml"/><Relationship Id="rId6" Type="http://schemas.openxmlformats.org/officeDocument/2006/relationships/image" Target="../media/image120.pdf"/><Relationship Id="rId11" Type="http://schemas.openxmlformats.org/officeDocument/2006/relationships/image" Target="../media/image100.png"/><Relationship Id="rId24" Type="http://schemas.openxmlformats.org/officeDocument/2006/relationships/image" Target="../media/image138.pdf"/><Relationship Id="rId5" Type="http://schemas.openxmlformats.org/officeDocument/2006/relationships/image" Target="../media/image97.png"/><Relationship Id="rId15" Type="http://schemas.openxmlformats.org/officeDocument/2006/relationships/image" Target="../media/image102.png"/><Relationship Id="rId23" Type="http://schemas.openxmlformats.org/officeDocument/2006/relationships/image" Target="../media/image106.png"/><Relationship Id="rId28" Type="http://schemas.openxmlformats.org/officeDocument/2006/relationships/image" Target="../media/image142.pdf"/><Relationship Id="rId10" Type="http://schemas.openxmlformats.org/officeDocument/2006/relationships/image" Target="../media/image124.pdf"/><Relationship Id="rId19" Type="http://schemas.openxmlformats.org/officeDocument/2006/relationships/image" Target="../media/image104.png"/><Relationship Id="rId31" Type="http://schemas.openxmlformats.org/officeDocument/2006/relationships/image" Target="../media/image110.png"/><Relationship Id="rId4" Type="http://schemas.openxmlformats.org/officeDocument/2006/relationships/image" Target="../media/image118.pdf"/><Relationship Id="rId9" Type="http://schemas.openxmlformats.org/officeDocument/2006/relationships/image" Target="../media/image99.png"/><Relationship Id="rId14" Type="http://schemas.openxmlformats.org/officeDocument/2006/relationships/image" Target="../media/image128.pdf"/><Relationship Id="rId22" Type="http://schemas.openxmlformats.org/officeDocument/2006/relationships/image" Target="../media/image136.pdf"/><Relationship Id="rId27" Type="http://schemas.openxmlformats.org/officeDocument/2006/relationships/image" Target="../media/image108.png"/><Relationship Id="rId30" Type="http://schemas.openxmlformats.org/officeDocument/2006/relationships/image" Target="../media/image144.pd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3.wmf"/><Relationship Id="rId13" Type="http://schemas.openxmlformats.org/officeDocument/2006/relationships/oleObject" Target="../embeddings/oleObject89.bin"/><Relationship Id="rId3" Type="http://schemas.openxmlformats.org/officeDocument/2006/relationships/oleObject" Target="../embeddings/oleObject84.bin"/><Relationship Id="rId7" Type="http://schemas.openxmlformats.org/officeDocument/2006/relationships/oleObject" Target="../embeddings/oleObject86.bin"/><Relationship Id="rId12" Type="http://schemas.openxmlformats.org/officeDocument/2006/relationships/image" Target="../media/image115.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12.wmf"/><Relationship Id="rId11" Type="http://schemas.openxmlformats.org/officeDocument/2006/relationships/oleObject" Target="../embeddings/oleObject88.bin"/><Relationship Id="rId5" Type="http://schemas.openxmlformats.org/officeDocument/2006/relationships/oleObject" Target="../embeddings/oleObject85.bin"/><Relationship Id="rId10" Type="http://schemas.openxmlformats.org/officeDocument/2006/relationships/image" Target="../media/image114.wmf"/><Relationship Id="rId4" Type="http://schemas.openxmlformats.org/officeDocument/2006/relationships/image" Target="../media/image111.wmf"/><Relationship Id="rId9" Type="http://schemas.openxmlformats.org/officeDocument/2006/relationships/oleObject" Target="../embeddings/oleObject87.bin"/><Relationship Id="rId14" Type="http://schemas.openxmlformats.org/officeDocument/2006/relationships/image" Target="../media/image116.wmf"/></Relationships>
</file>

<file path=ppt/slides/_rels/slide15.xml.rels><?xml version="1.0" encoding="UTF-8" standalone="yes"?>
<Relationships xmlns="http://schemas.openxmlformats.org/package/2006/relationships"><Relationship Id="rId13" Type="http://schemas.openxmlformats.org/officeDocument/2006/relationships/oleObject" Target="../embeddings/oleObject95.bin"/><Relationship Id="rId18" Type="http://schemas.openxmlformats.org/officeDocument/2006/relationships/image" Target="../media/image124.wmf"/><Relationship Id="rId26" Type="http://schemas.openxmlformats.org/officeDocument/2006/relationships/image" Target="../media/image127.wmf"/><Relationship Id="rId3" Type="http://schemas.openxmlformats.org/officeDocument/2006/relationships/oleObject" Target="../embeddings/oleObject90.bin"/><Relationship Id="rId21" Type="http://schemas.openxmlformats.org/officeDocument/2006/relationships/oleObject" Target="../embeddings/oleObject99.bin"/><Relationship Id="rId34" Type="http://schemas.openxmlformats.org/officeDocument/2006/relationships/image" Target="../media/image131.wmf"/><Relationship Id="rId7" Type="http://schemas.openxmlformats.org/officeDocument/2006/relationships/oleObject" Target="../embeddings/oleObject92.bin"/><Relationship Id="rId12" Type="http://schemas.openxmlformats.org/officeDocument/2006/relationships/image" Target="../media/image121.wmf"/><Relationship Id="rId17" Type="http://schemas.openxmlformats.org/officeDocument/2006/relationships/oleObject" Target="../embeddings/oleObject97.bin"/><Relationship Id="rId25" Type="http://schemas.openxmlformats.org/officeDocument/2006/relationships/oleObject" Target="../embeddings/oleObject101.bin"/><Relationship Id="rId33" Type="http://schemas.openxmlformats.org/officeDocument/2006/relationships/oleObject" Target="../embeddings/oleObject105.bin"/><Relationship Id="rId2" Type="http://schemas.openxmlformats.org/officeDocument/2006/relationships/slideLayout" Target="../slideLayouts/slideLayout2.xml"/><Relationship Id="rId16" Type="http://schemas.openxmlformats.org/officeDocument/2006/relationships/image" Target="../media/image123.wmf"/><Relationship Id="rId20" Type="http://schemas.openxmlformats.org/officeDocument/2006/relationships/image" Target="../media/image111.wmf"/><Relationship Id="rId29" Type="http://schemas.openxmlformats.org/officeDocument/2006/relationships/oleObject" Target="../embeddings/oleObject103.bin"/><Relationship Id="rId1" Type="http://schemas.openxmlformats.org/officeDocument/2006/relationships/vmlDrawing" Target="../drawings/vmlDrawing10.vml"/><Relationship Id="rId6" Type="http://schemas.openxmlformats.org/officeDocument/2006/relationships/image" Target="../media/image118.wmf"/><Relationship Id="rId11" Type="http://schemas.openxmlformats.org/officeDocument/2006/relationships/oleObject" Target="../embeddings/oleObject94.bin"/><Relationship Id="rId24" Type="http://schemas.openxmlformats.org/officeDocument/2006/relationships/image" Target="../media/image126.wmf"/><Relationship Id="rId32" Type="http://schemas.openxmlformats.org/officeDocument/2006/relationships/image" Target="../media/image130.wmf"/><Relationship Id="rId5" Type="http://schemas.openxmlformats.org/officeDocument/2006/relationships/oleObject" Target="../embeddings/oleObject91.bin"/><Relationship Id="rId15" Type="http://schemas.openxmlformats.org/officeDocument/2006/relationships/oleObject" Target="../embeddings/oleObject96.bin"/><Relationship Id="rId23" Type="http://schemas.openxmlformats.org/officeDocument/2006/relationships/oleObject" Target="../embeddings/oleObject100.bin"/><Relationship Id="rId28" Type="http://schemas.openxmlformats.org/officeDocument/2006/relationships/image" Target="../media/image128.wmf"/><Relationship Id="rId10" Type="http://schemas.openxmlformats.org/officeDocument/2006/relationships/image" Target="../media/image120.wmf"/><Relationship Id="rId19" Type="http://schemas.openxmlformats.org/officeDocument/2006/relationships/oleObject" Target="../embeddings/oleObject98.bin"/><Relationship Id="rId31" Type="http://schemas.openxmlformats.org/officeDocument/2006/relationships/oleObject" Target="../embeddings/oleObject104.bin"/><Relationship Id="rId4" Type="http://schemas.openxmlformats.org/officeDocument/2006/relationships/image" Target="../media/image117.wmf"/><Relationship Id="rId9" Type="http://schemas.openxmlformats.org/officeDocument/2006/relationships/oleObject" Target="../embeddings/oleObject93.bin"/><Relationship Id="rId14" Type="http://schemas.openxmlformats.org/officeDocument/2006/relationships/image" Target="../media/image122.wmf"/><Relationship Id="rId22" Type="http://schemas.openxmlformats.org/officeDocument/2006/relationships/image" Target="../media/image125.wmf"/><Relationship Id="rId27" Type="http://schemas.openxmlformats.org/officeDocument/2006/relationships/oleObject" Target="../embeddings/oleObject102.bin"/><Relationship Id="rId30" Type="http://schemas.openxmlformats.org/officeDocument/2006/relationships/image" Target="../media/image129.wmf"/><Relationship Id="rId8" Type="http://schemas.openxmlformats.org/officeDocument/2006/relationships/image" Target="../media/image119.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08.bin"/><Relationship Id="rId13" Type="http://schemas.openxmlformats.org/officeDocument/2006/relationships/image" Target="../media/image136.wmf"/><Relationship Id="rId3" Type="http://schemas.openxmlformats.org/officeDocument/2006/relationships/image" Target="../media/image138.jpeg"/><Relationship Id="rId7" Type="http://schemas.openxmlformats.org/officeDocument/2006/relationships/image" Target="../media/image133.wmf"/><Relationship Id="rId12" Type="http://schemas.openxmlformats.org/officeDocument/2006/relationships/oleObject" Target="../embeddings/oleObject110.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07.bin"/><Relationship Id="rId11" Type="http://schemas.openxmlformats.org/officeDocument/2006/relationships/image" Target="../media/image135.wmf"/><Relationship Id="rId5" Type="http://schemas.openxmlformats.org/officeDocument/2006/relationships/image" Target="../media/image132.wmf"/><Relationship Id="rId15" Type="http://schemas.openxmlformats.org/officeDocument/2006/relationships/image" Target="../media/image137.wmf"/><Relationship Id="rId10" Type="http://schemas.openxmlformats.org/officeDocument/2006/relationships/oleObject" Target="../embeddings/oleObject109.bin"/><Relationship Id="rId4" Type="http://schemas.openxmlformats.org/officeDocument/2006/relationships/oleObject" Target="../embeddings/oleObject106.bin"/><Relationship Id="rId9" Type="http://schemas.openxmlformats.org/officeDocument/2006/relationships/image" Target="../media/image134.wmf"/><Relationship Id="rId14" Type="http://schemas.openxmlformats.org/officeDocument/2006/relationships/oleObject" Target="../embeddings/oleObject111.bin"/></Relationships>
</file>

<file path=ppt/slides/_rels/slide17.xml.rels><?xml version="1.0" encoding="UTF-8" standalone="yes"?>
<Relationships xmlns="http://schemas.openxmlformats.org/package/2006/relationships"><Relationship Id="rId2" Type="http://schemas.openxmlformats.org/officeDocument/2006/relationships/image" Target="../media/image1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3" Type="http://schemas.openxmlformats.org/officeDocument/2006/relationships/image" Target="../media/image144.wmf"/><Relationship Id="rId18" Type="http://schemas.openxmlformats.org/officeDocument/2006/relationships/oleObject" Target="../embeddings/oleObject119.bin"/><Relationship Id="rId26" Type="http://schemas.openxmlformats.org/officeDocument/2006/relationships/oleObject" Target="../embeddings/oleObject123.bin"/><Relationship Id="rId3" Type="http://schemas.openxmlformats.org/officeDocument/2006/relationships/image" Target="../media/image155.jpeg"/><Relationship Id="rId21" Type="http://schemas.openxmlformats.org/officeDocument/2006/relationships/image" Target="../media/image148.wmf"/><Relationship Id="rId7" Type="http://schemas.openxmlformats.org/officeDocument/2006/relationships/image" Target="../media/image141.wmf"/><Relationship Id="rId12" Type="http://schemas.openxmlformats.org/officeDocument/2006/relationships/oleObject" Target="../embeddings/oleObject116.bin"/><Relationship Id="rId17" Type="http://schemas.openxmlformats.org/officeDocument/2006/relationships/image" Target="../media/image146.wmf"/><Relationship Id="rId25" Type="http://schemas.openxmlformats.org/officeDocument/2006/relationships/image" Target="../media/image150.wmf"/><Relationship Id="rId33" Type="http://schemas.openxmlformats.org/officeDocument/2006/relationships/image" Target="../media/image154.wmf"/><Relationship Id="rId2" Type="http://schemas.openxmlformats.org/officeDocument/2006/relationships/slideLayout" Target="../slideLayouts/slideLayout2.xml"/><Relationship Id="rId16" Type="http://schemas.openxmlformats.org/officeDocument/2006/relationships/oleObject" Target="../embeddings/oleObject118.bin"/><Relationship Id="rId20" Type="http://schemas.openxmlformats.org/officeDocument/2006/relationships/oleObject" Target="../embeddings/oleObject120.bin"/><Relationship Id="rId29" Type="http://schemas.openxmlformats.org/officeDocument/2006/relationships/image" Target="../media/image152.wmf"/><Relationship Id="rId1" Type="http://schemas.openxmlformats.org/officeDocument/2006/relationships/vmlDrawing" Target="../drawings/vmlDrawing12.vml"/><Relationship Id="rId6" Type="http://schemas.openxmlformats.org/officeDocument/2006/relationships/oleObject" Target="../embeddings/oleObject113.bin"/><Relationship Id="rId11" Type="http://schemas.openxmlformats.org/officeDocument/2006/relationships/image" Target="../media/image143.wmf"/><Relationship Id="rId24" Type="http://schemas.openxmlformats.org/officeDocument/2006/relationships/oleObject" Target="../embeddings/oleObject122.bin"/><Relationship Id="rId32" Type="http://schemas.openxmlformats.org/officeDocument/2006/relationships/oleObject" Target="../embeddings/oleObject126.bin"/><Relationship Id="rId5" Type="http://schemas.openxmlformats.org/officeDocument/2006/relationships/image" Target="../media/image140.wmf"/><Relationship Id="rId15" Type="http://schemas.openxmlformats.org/officeDocument/2006/relationships/image" Target="../media/image145.wmf"/><Relationship Id="rId23" Type="http://schemas.openxmlformats.org/officeDocument/2006/relationships/image" Target="../media/image149.wmf"/><Relationship Id="rId28" Type="http://schemas.openxmlformats.org/officeDocument/2006/relationships/oleObject" Target="../embeddings/oleObject124.bin"/><Relationship Id="rId10" Type="http://schemas.openxmlformats.org/officeDocument/2006/relationships/oleObject" Target="../embeddings/oleObject115.bin"/><Relationship Id="rId19" Type="http://schemas.openxmlformats.org/officeDocument/2006/relationships/image" Target="../media/image147.wmf"/><Relationship Id="rId31" Type="http://schemas.openxmlformats.org/officeDocument/2006/relationships/image" Target="../media/image153.wmf"/><Relationship Id="rId4" Type="http://schemas.openxmlformats.org/officeDocument/2006/relationships/oleObject" Target="../embeddings/oleObject112.bin"/><Relationship Id="rId9" Type="http://schemas.openxmlformats.org/officeDocument/2006/relationships/image" Target="../media/image142.wmf"/><Relationship Id="rId14" Type="http://schemas.openxmlformats.org/officeDocument/2006/relationships/oleObject" Target="../embeddings/oleObject117.bin"/><Relationship Id="rId22" Type="http://schemas.openxmlformats.org/officeDocument/2006/relationships/oleObject" Target="../embeddings/oleObject121.bin"/><Relationship Id="rId27" Type="http://schemas.openxmlformats.org/officeDocument/2006/relationships/image" Target="../media/image151.wmf"/><Relationship Id="rId30" Type="http://schemas.openxmlformats.org/officeDocument/2006/relationships/oleObject" Target="../embeddings/oleObject125.bin"/><Relationship Id="rId8" Type="http://schemas.openxmlformats.org/officeDocument/2006/relationships/oleObject" Target="../embeddings/oleObject11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13" Type="http://schemas.openxmlformats.org/officeDocument/2006/relationships/oleObject" Target="../embeddings/oleObject6.bin"/><Relationship Id="rId18" Type="http://schemas.openxmlformats.org/officeDocument/2006/relationships/image" Target="../media/image13.emf"/><Relationship Id="rId26" Type="http://schemas.openxmlformats.org/officeDocument/2006/relationships/image" Target="../media/image17.emf"/><Relationship Id="rId39" Type="http://schemas.openxmlformats.org/officeDocument/2006/relationships/oleObject" Target="../embeddings/oleObject19.bin"/><Relationship Id="rId21" Type="http://schemas.openxmlformats.org/officeDocument/2006/relationships/oleObject" Target="../embeddings/oleObject10.bin"/><Relationship Id="rId34" Type="http://schemas.openxmlformats.org/officeDocument/2006/relationships/image" Target="../media/image21.emf"/><Relationship Id="rId42" Type="http://schemas.openxmlformats.org/officeDocument/2006/relationships/image" Target="../media/image25.emf"/><Relationship Id="rId47" Type="http://schemas.openxmlformats.org/officeDocument/2006/relationships/oleObject" Target="../embeddings/oleObject23.bin"/><Relationship Id="rId50" Type="http://schemas.openxmlformats.org/officeDocument/2006/relationships/image" Target="../media/image29.emf"/><Relationship Id="rId7" Type="http://schemas.openxmlformats.org/officeDocument/2006/relationships/oleObject" Target="../embeddings/oleObject3.bin"/><Relationship Id="rId2" Type="http://schemas.openxmlformats.org/officeDocument/2006/relationships/slideLayout" Target="../slideLayouts/slideLayout2.xml"/><Relationship Id="rId16" Type="http://schemas.openxmlformats.org/officeDocument/2006/relationships/image" Target="../media/image12.emf"/><Relationship Id="rId29" Type="http://schemas.openxmlformats.org/officeDocument/2006/relationships/oleObject" Target="../embeddings/oleObject14.bin"/><Relationship Id="rId11" Type="http://schemas.openxmlformats.org/officeDocument/2006/relationships/oleObject" Target="../embeddings/oleObject5.bin"/><Relationship Id="rId24" Type="http://schemas.openxmlformats.org/officeDocument/2006/relationships/image" Target="../media/image16.emf"/><Relationship Id="rId32" Type="http://schemas.openxmlformats.org/officeDocument/2006/relationships/image" Target="../media/image20.emf"/><Relationship Id="rId37" Type="http://schemas.openxmlformats.org/officeDocument/2006/relationships/oleObject" Target="../embeddings/oleObject18.bin"/><Relationship Id="rId40" Type="http://schemas.openxmlformats.org/officeDocument/2006/relationships/image" Target="../media/image24.emf"/><Relationship Id="rId45" Type="http://schemas.openxmlformats.org/officeDocument/2006/relationships/oleObject" Target="../embeddings/oleObject22.bin"/><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18.emf"/><Relationship Id="rId36" Type="http://schemas.openxmlformats.org/officeDocument/2006/relationships/image" Target="../media/image22.emf"/><Relationship Id="rId49" Type="http://schemas.openxmlformats.org/officeDocument/2006/relationships/oleObject" Target="../embeddings/oleObject24.bin"/><Relationship Id="rId10" Type="http://schemas.openxmlformats.org/officeDocument/2006/relationships/image" Target="../media/image9.emf"/><Relationship Id="rId19" Type="http://schemas.openxmlformats.org/officeDocument/2006/relationships/oleObject" Target="../embeddings/oleObject9.bin"/><Relationship Id="rId31" Type="http://schemas.openxmlformats.org/officeDocument/2006/relationships/oleObject" Target="../embeddings/oleObject15.bin"/><Relationship Id="rId44" Type="http://schemas.openxmlformats.org/officeDocument/2006/relationships/image" Target="../media/image26.emf"/><Relationship Id="rId4" Type="http://schemas.openxmlformats.org/officeDocument/2006/relationships/image" Target="../media/image6.emf"/><Relationship Id="rId9" Type="http://schemas.openxmlformats.org/officeDocument/2006/relationships/oleObject" Target="../embeddings/oleObject4.bin"/><Relationship Id="rId14" Type="http://schemas.openxmlformats.org/officeDocument/2006/relationships/image" Target="../media/image11.emf"/><Relationship Id="rId22" Type="http://schemas.openxmlformats.org/officeDocument/2006/relationships/image" Target="../media/image15.emf"/><Relationship Id="rId27" Type="http://schemas.openxmlformats.org/officeDocument/2006/relationships/oleObject" Target="../embeddings/oleObject13.bin"/><Relationship Id="rId30" Type="http://schemas.openxmlformats.org/officeDocument/2006/relationships/image" Target="../media/image19.emf"/><Relationship Id="rId35" Type="http://schemas.openxmlformats.org/officeDocument/2006/relationships/oleObject" Target="../embeddings/oleObject17.bin"/><Relationship Id="rId43" Type="http://schemas.openxmlformats.org/officeDocument/2006/relationships/oleObject" Target="../embeddings/oleObject21.bin"/><Relationship Id="rId48" Type="http://schemas.openxmlformats.org/officeDocument/2006/relationships/image" Target="../media/image28.emf"/><Relationship Id="rId8" Type="http://schemas.openxmlformats.org/officeDocument/2006/relationships/image" Target="../media/image8.emf"/><Relationship Id="rId3" Type="http://schemas.openxmlformats.org/officeDocument/2006/relationships/oleObject" Target="../embeddings/oleObject1.bin"/><Relationship Id="rId12" Type="http://schemas.openxmlformats.org/officeDocument/2006/relationships/image" Target="../media/image10.emf"/><Relationship Id="rId17" Type="http://schemas.openxmlformats.org/officeDocument/2006/relationships/oleObject" Target="../embeddings/oleObject8.bin"/><Relationship Id="rId25" Type="http://schemas.openxmlformats.org/officeDocument/2006/relationships/oleObject" Target="../embeddings/oleObject12.bin"/><Relationship Id="rId33" Type="http://schemas.openxmlformats.org/officeDocument/2006/relationships/oleObject" Target="../embeddings/oleObject16.bin"/><Relationship Id="rId38" Type="http://schemas.openxmlformats.org/officeDocument/2006/relationships/image" Target="../media/image23.emf"/><Relationship Id="rId46" Type="http://schemas.openxmlformats.org/officeDocument/2006/relationships/image" Target="../media/image27.emf"/><Relationship Id="rId20" Type="http://schemas.openxmlformats.org/officeDocument/2006/relationships/image" Target="../media/image14.emf"/><Relationship Id="rId41" Type="http://schemas.openxmlformats.org/officeDocument/2006/relationships/oleObject" Target="../embeddings/oleObject20.bin"/><Relationship Id="rId1" Type="http://schemas.openxmlformats.org/officeDocument/2006/relationships/vmlDrawing" Target="../drawings/vmlDrawing1.vml"/><Relationship Id="rId6" Type="http://schemas.openxmlformats.org/officeDocument/2006/relationships/image" Target="../media/image7.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1.xml"/><Relationship Id="rId7" Type="http://schemas.openxmlformats.org/officeDocument/2006/relationships/image" Target="../media/image30.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25.bin"/><Relationship Id="rId11" Type="http://schemas.openxmlformats.org/officeDocument/2006/relationships/image" Target="../media/image32.wmf"/><Relationship Id="rId5" Type="http://schemas.openxmlformats.org/officeDocument/2006/relationships/image" Target="../media/image34.jpeg"/><Relationship Id="rId10" Type="http://schemas.openxmlformats.org/officeDocument/2006/relationships/oleObject" Target="../embeddings/oleObject27.bin"/><Relationship Id="rId4" Type="http://schemas.openxmlformats.org/officeDocument/2006/relationships/image" Target="../media/image33.jpeg"/><Relationship Id="rId9" Type="http://schemas.openxmlformats.org/officeDocument/2006/relationships/image" Target="../media/image31.wmf"/></Relationships>
</file>

<file path=ppt/slides/_rels/slide6.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31.bin"/><Relationship Id="rId18" Type="http://schemas.openxmlformats.org/officeDocument/2006/relationships/image" Target="../media/image40.wmf"/><Relationship Id="rId3" Type="http://schemas.openxmlformats.org/officeDocument/2006/relationships/video" Target="../media/media1.gif"/><Relationship Id="rId21" Type="http://schemas.openxmlformats.org/officeDocument/2006/relationships/image" Target="../media/image44.png"/><Relationship Id="rId7" Type="http://schemas.openxmlformats.org/officeDocument/2006/relationships/oleObject" Target="../embeddings/oleObject28.bin"/><Relationship Id="rId12" Type="http://schemas.openxmlformats.org/officeDocument/2006/relationships/image" Target="../media/image37.wmf"/><Relationship Id="rId17" Type="http://schemas.openxmlformats.org/officeDocument/2006/relationships/oleObject" Target="../embeddings/oleObject33.bin"/><Relationship Id="rId2" Type="http://schemas.microsoft.com/office/2007/relationships/media" Target="../media/media1.gif"/><Relationship Id="rId16" Type="http://schemas.openxmlformats.org/officeDocument/2006/relationships/image" Target="../media/image39.wmf"/><Relationship Id="rId20" Type="http://schemas.openxmlformats.org/officeDocument/2006/relationships/image" Target="../media/image41.wmf"/><Relationship Id="rId1" Type="http://schemas.openxmlformats.org/officeDocument/2006/relationships/vmlDrawing" Target="../drawings/vmlDrawing3.vml"/><Relationship Id="rId6" Type="http://schemas.openxmlformats.org/officeDocument/2006/relationships/image" Target="../media/image43.jpeg"/><Relationship Id="rId11" Type="http://schemas.openxmlformats.org/officeDocument/2006/relationships/oleObject" Target="../embeddings/oleObject30.bin"/><Relationship Id="rId5" Type="http://schemas.openxmlformats.org/officeDocument/2006/relationships/notesSlide" Target="../notesSlides/notesSlide2.xml"/><Relationship Id="rId15" Type="http://schemas.openxmlformats.org/officeDocument/2006/relationships/oleObject" Target="../embeddings/oleObject32.bin"/><Relationship Id="rId23" Type="http://schemas.openxmlformats.org/officeDocument/2006/relationships/image" Target="../media/image42.emf"/><Relationship Id="rId10" Type="http://schemas.openxmlformats.org/officeDocument/2006/relationships/image" Target="../media/image36.wmf"/><Relationship Id="rId19" Type="http://schemas.openxmlformats.org/officeDocument/2006/relationships/oleObject" Target="../embeddings/oleObject34.bin"/><Relationship Id="rId4" Type="http://schemas.openxmlformats.org/officeDocument/2006/relationships/slideLayout" Target="../slideLayouts/slideLayout6.xml"/><Relationship Id="rId9" Type="http://schemas.openxmlformats.org/officeDocument/2006/relationships/oleObject" Target="../embeddings/oleObject29.bin"/><Relationship Id="rId14" Type="http://schemas.openxmlformats.org/officeDocument/2006/relationships/image" Target="../media/image38.wmf"/><Relationship Id="rId22" Type="http://schemas.openxmlformats.org/officeDocument/2006/relationships/oleObject" Target="../embeddings/oleObject35.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49.emf"/><Relationship Id="rId18" Type="http://schemas.openxmlformats.org/officeDocument/2006/relationships/oleObject" Target="../embeddings/oleObject43.bin"/><Relationship Id="rId26" Type="http://schemas.openxmlformats.org/officeDocument/2006/relationships/oleObject" Target="../embeddings/oleObject47.bin"/><Relationship Id="rId3" Type="http://schemas.openxmlformats.org/officeDocument/2006/relationships/notesSlide" Target="../notesSlides/notesSlide3.xml"/><Relationship Id="rId21" Type="http://schemas.openxmlformats.org/officeDocument/2006/relationships/image" Target="../media/image53.wmf"/><Relationship Id="rId7" Type="http://schemas.openxmlformats.org/officeDocument/2006/relationships/image" Target="../media/image46.emf"/><Relationship Id="rId12" Type="http://schemas.openxmlformats.org/officeDocument/2006/relationships/oleObject" Target="../embeddings/oleObject40.bin"/><Relationship Id="rId17" Type="http://schemas.openxmlformats.org/officeDocument/2006/relationships/image" Target="../media/image51.wmf"/><Relationship Id="rId25" Type="http://schemas.openxmlformats.org/officeDocument/2006/relationships/image" Target="../media/image55.wmf"/><Relationship Id="rId2" Type="http://schemas.openxmlformats.org/officeDocument/2006/relationships/slideLayout" Target="../slideLayouts/slideLayout6.xml"/><Relationship Id="rId16" Type="http://schemas.openxmlformats.org/officeDocument/2006/relationships/oleObject" Target="../embeddings/oleObject42.bin"/><Relationship Id="rId20" Type="http://schemas.openxmlformats.org/officeDocument/2006/relationships/oleObject" Target="../embeddings/oleObject44.bin"/><Relationship Id="rId29" Type="http://schemas.openxmlformats.org/officeDocument/2006/relationships/image" Target="../media/image57.wmf"/><Relationship Id="rId1" Type="http://schemas.openxmlformats.org/officeDocument/2006/relationships/vmlDrawing" Target="../drawings/vmlDrawing4.vml"/><Relationship Id="rId6" Type="http://schemas.openxmlformats.org/officeDocument/2006/relationships/oleObject" Target="../embeddings/oleObject37.bin"/><Relationship Id="rId11" Type="http://schemas.openxmlformats.org/officeDocument/2006/relationships/image" Target="../media/image48.wmf"/><Relationship Id="rId24" Type="http://schemas.openxmlformats.org/officeDocument/2006/relationships/oleObject" Target="../embeddings/oleObject46.bin"/><Relationship Id="rId5" Type="http://schemas.openxmlformats.org/officeDocument/2006/relationships/image" Target="../media/image45.wmf"/><Relationship Id="rId15" Type="http://schemas.openxmlformats.org/officeDocument/2006/relationships/image" Target="../media/image50.wmf"/><Relationship Id="rId23" Type="http://schemas.openxmlformats.org/officeDocument/2006/relationships/image" Target="../media/image54.wmf"/><Relationship Id="rId28" Type="http://schemas.openxmlformats.org/officeDocument/2006/relationships/oleObject" Target="../embeddings/oleObject48.bin"/><Relationship Id="rId10" Type="http://schemas.openxmlformats.org/officeDocument/2006/relationships/oleObject" Target="../embeddings/oleObject39.bin"/><Relationship Id="rId19" Type="http://schemas.openxmlformats.org/officeDocument/2006/relationships/image" Target="../media/image52.wmf"/><Relationship Id="rId4" Type="http://schemas.openxmlformats.org/officeDocument/2006/relationships/oleObject" Target="../embeddings/oleObject36.bin"/><Relationship Id="rId9" Type="http://schemas.openxmlformats.org/officeDocument/2006/relationships/image" Target="../media/image47.emf"/><Relationship Id="rId14" Type="http://schemas.openxmlformats.org/officeDocument/2006/relationships/oleObject" Target="../embeddings/oleObject41.bin"/><Relationship Id="rId22" Type="http://schemas.openxmlformats.org/officeDocument/2006/relationships/oleObject" Target="../embeddings/oleObject45.bin"/><Relationship Id="rId27" Type="http://schemas.openxmlformats.org/officeDocument/2006/relationships/image" Target="../media/image56.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62.wmf"/><Relationship Id="rId18" Type="http://schemas.openxmlformats.org/officeDocument/2006/relationships/oleObject" Target="../embeddings/oleObject56.bin"/><Relationship Id="rId3" Type="http://schemas.openxmlformats.org/officeDocument/2006/relationships/image" Target="../media/image66.jpeg"/><Relationship Id="rId7" Type="http://schemas.openxmlformats.org/officeDocument/2006/relationships/image" Target="../media/image59.wmf"/><Relationship Id="rId12" Type="http://schemas.openxmlformats.org/officeDocument/2006/relationships/oleObject" Target="../embeddings/oleObject53.bin"/><Relationship Id="rId17" Type="http://schemas.openxmlformats.org/officeDocument/2006/relationships/image" Target="../media/image64.wmf"/><Relationship Id="rId2" Type="http://schemas.openxmlformats.org/officeDocument/2006/relationships/slideLayout" Target="../slideLayouts/slideLayout2.xml"/><Relationship Id="rId16" Type="http://schemas.openxmlformats.org/officeDocument/2006/relationships/oleObject" Target="../embeddings/oleObject55.bin"/><Relationship Id="rId1" Type="http://schemas.openxmlformats.org/officeDocument/2006/relationships/vmlDrawing" Target="../drawings/vmlDrawing5.vml"/><Relationship Id="rId6" Type="http://schemas.openxmlformats.org/officeDocument/2006/relationships/oleObject" Target="../embeddings/oleObject50.bin"/><Relationship Id="rId11" Type="http://schemas.openxmlformats.org/officeDocument/2006/relationships/image" Target="../media/image61.wmf"/><Relationship Id="rId5" Type="http://schemas.openxmlformats.org/officeDocument/2006/relationships/image" Target="../media/image58.wmf"/><Relationship Id="rId15" Type="http://schemas.openxmlformats.org/officeDocument/2006/relationships/image" Target="../media/image63.wmf"/><Relationship Id="rId10" Type="http://schemas.openxmlformats.org/officeDocument/2006/relationships/oleObject" Target="../embeddings/oleObject52.bin"/><Relationship Id="rId19" Type="http://schemas.openxmlformats.org/officeDocument/2006/relationships/image" Target="../media/image65.wmf"/><Relationship Id="rId4" Type="http://schemas.openxmlformats.org/officeDocument/2006/relationships/oleObject" Target="../embeddings/oleObject49.bin"/><Relationship Id="rId9" Type="http://schemas.openxmlformats.org/officeDocument/2006/relationships/image" Target="../media/image60.wmf"/><Relationship Id="rId14" Type="http://schemas.openxmlformats.org/officeDocument/2006/relationships/oleObject" Target="../embeddings/oleObject54.bin"/></Relationships>
</file>

<file path=ppt/slides/_rels/slide9.x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oleObject" Target="../embeddings/oleObject61.bin"/><Relationship Id="rId18" Type="http://schemas.openxmlformats.org/officeDocument/2006/relationships/image" Target="../media/image73.wmf"/><Relationship Id="rId3" Type="http://schemas.openxmlformats.org/officeDocument/2006/relationships/notesSlide" Target="../notesSlides/notesSlide4.xml"/><Relationship Id="rId21" Type="http://schemas.openxmlformats.org/officeDocument/2006/relationships/oleObject" Target="../embeddings/oleObject65.bin"/><Relationship Id="rId7" Type="http://schemas.openxmlformats.org/officeDocument/2006/relationships/oleObject" Target="../embeddings/oleObject58.bin"/><Relationship Id="rId12" Type="http://schemas.openxmlformats.org/officeDocument/2006/relationships/image" Target="../media/image70.wmf"/><Relationship Id="rId17" Type="http://schemas.openxmlformats.org/officeDocument/2006/relationships/oleObject" Target="../embeddings/oleObject63.bin"/><Relationship Id="rId2" Type="http://schemas.openxmlformats.org/officeDocument/2006/relationships/slideLayout" Target="../slideLayouts/slideLayout6.xml"/><Relationship Id="rId16" Type="http://schemas.openxmlformats.org/officeDocument/2006/relationships/image" Target="../media/image72.wmf"/><Relationship Id="rId20" Type="http://schemas.openxmlformats.org/officeDocument/2006/relationships/image" Target="../media/image74.wmf"/><Relationship Id="rId1" Type="http://schemas.openxmlformats.org/officeDocument/2006/relationships/vmlDrawing" Target="../drawings/vmlDrawing6.vml"/><Relationship Id="rId6" Type="http://schemas.openxmlformats.org/officeDocument/2006/relationships/image" Target="../media/image67.wmf"/><Relationship Id="rId11" Type="http://schemas.openxmlformats.org/officeDocument/2006/relationships/oleObject" Target="../embeddings/oleObject60.bin"/><Relationship Id="rId24" Type="http://schemas.openxmlformats.org/officeDocument/2006/relationships/image" Target="../media/image76.wmf"/><Relationship Id="rId5" Type="http://schemas.openxmlformats.org/officeDocument/2006/relationships/oleObject" Target="../embeddings/oleObject57.bin"/><Relationship Id="rId15" Type="http://schemas.openxmlformats.org/officeDocument/2006/relationships/oleObject" Target="../embeddings/oleObject62.bin"/><Relationship Id="rId23" Type="http://schemas.openxmlformats.org/officeDocument/2006/relationships/oleObject" Target="../embeddings/oleObject66.bin"/><Relationship Id="rId10" Type="http://schemas.openxmlformats.org/officeDocument/2006/relationships/image" Target="../media/image69.wmf"/><Relationship Id="rId19" Type="http://schemas.openxmlformats.org/officeDocument/2006/relationships/oleObject" Target="../embeddings/oleObject64.bin"/><Relationship Id="rId4" Type="http://schemas.openxmlformats.org/officeDocument/2006/relationships/image" Target="../media/image77.jpeg"/><Relationship Id="rId9" Type="http://schemas.openxmlformats.org/officeDocument/2006/relationships/oleObject" Target="../embeddings/oleObject59.bin"/><Relationship Id="rId14" Type="http://schemas.openxmlformats.org/officeDocument/2006/relationships/image" Target="../media/image71.wmf"/><Relationship Id="rId22" Type="http://schemas.openxmlformats.org/officeDocument/2006/relationships/image" Target="../media/image75.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April 19, 2021</a:t>
            </a:r>
          </a:p>
        </p:txBody>
      </p:sp>
      <p:sp>
        <p:nvSpPr>
          <p:cNvPr id="7" name="Rectangle 5"/>
          <p:cNvSpPr>
            <a:spLocks noGrp="1" noChangeArrowheads="1"/>
          </p:cNvSpPr>
          <p:nvPr>
            <p:ph type="ftr" sz="quarter" idx="11"/>
          </p:nvPr>
        </p:nvSpPr>
        <p:spPr/>
        <p:txBody>
          <a:bodyPr/>
          <a:lstStyle/>
          <a:p>
            <a:pPr>
              <a:defRPr/>
            </a:pPr>
            <a:r>
              <a:rPr lang="de-DE"/>
              <a:t>PHYS 1443-003, Spring 2021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003</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#18</a:t>
            </a:r>
          </a:p>
        </p:txBody>
      </p:sp>
      <p:sp>
        <p:nvSpPr>
          <p:cNvPr id="18438" name="Text Box 4"/>
          <p:cNvSpPr txBox="1">
            <a:spLocks noChangeArrowheads="1"/>
          </p:cNvSpPr>
          <p:nvPr/>
        </p:nvSpPr>
        <p:spPr bwMode="auto">
          <a:xfrm>
            <a:off x="3015226" y="1447800"/>
            <a:ext cx="2805576"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April 19, 2021</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71600" y="2133600"/>
            <a:ext cx="7162800" cy="4198937"/>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CH7: Linear Momentum</a:t>
            </a:r>
          </a:p>
          <a:p>
            <a:pPr marL="914400" lvl="1" indent="-457200">
              <a:spcBef>
                <a:spcPct val="20000"/>
              </a:spcBef>
              <a:buFont typeface="Arial"/>
              <a:buChar char="•"/>
            </a:pPr>
            <a:r>
              <a:rPr lang="en-US" sz="2800" dirty="0">
                <a:solidFill>
                  <a:srgbClr val="CC00CC"/>
                </a:solidFill>
                <a:latin typeface="Arial Narrow" charset="0"/>
              </a:rPr>
              <a:t>Motion of a Group of Objects</a:t>
            </a:r>
          </a:p>
          <a:p>
            <a:pPr marL="609600" indent="-609600">
              <a:spcBef>
                <a:spcPct val="20000"/>
              </a:spcBef>
              <a:buFontTx/>
              <a:buChar char="•"/>
            </a:pPr>
            <a:r>
              <a:rPr lang="en-US" sz="3200" dirty="0">
                <a:solidFill>
                  <a:schemeClr val="accent2"/>
                </a:solidFill>
                <a:latin typeface="Arial Narrow" pitchFamily="-84" charset="0"/>
              </a:rPr>
              <a:t>CH8: Rotational Motion</a:t>
            </a:r>
          </a:p>
          <a:p>
            <a:pPr marL="1066800" lvl="1" indent="-609600">
              <a:spcBef>
                <a:spcPct val="20000"/>
              </a:spcBef>
              <a:buFontTx/>
              <a:buChar char="•"/>
            </a:pPr>
            <a:r>
              <a:rPr lang="en-US" sz="2800" dirty="0">
                <a:solidFill>
                  <a:srgbClr val="CC00CC"/>
                </a:solidFill>
                <a:latin typeface="Arial Narrow" pitchFamily="-84" charset="0"/>
              </a:rPr>
              <a:t>Fundamentals of Rotational Motion</a:t>
            </a:r>
          </a:p>
          <a:p>
            <a:pPr marL="1066800" lvl="1" indent="-609600">
              <a:spcBef>
                <a:spcPct val="20000"/>
              </a:spcBef>
              <a:buFontTx/>
              <a:buChar char="•"/>
            </a:pPr>
            <a:r>
              <a:rPr lang="en-US" sz="2800" dirty="0">
                <a:solidFill>
                  <a:srgbClr val="CC00CC"/>
                </a:solidFill>
                <a:latin typeface="Arial Narrow" pitchFamily="-84" charset="0"/>
              </a:rPr>
              <a:t>Rotational Kinematics</a:t>
            </a:r>
          </a:p>
          <a:p>
            <a:pPr marL="1066800" lvl="1" indent="-609600">
              <a:spcBef>
                <a:spcPct val="20000"/>
              </a:spcBef>
              <a:buFontTx/>
              <a:buChar char="•"/>
            </a:pPr>
            <a:r>
              <a:rPr lang="en-US" sz="2800" dirty="0">
                <a:solidFill>
                  <a:srgbClr val="CC00CC"/>
                </a:solidFill>
                <a:latin typeface="Arial Narrow" pitchFamily="-84" charset="0"/>
              </a:rPr>
              <a:t>Torque &amp; Vector Product</a:t>
            </a:r>
          </a:p>
          <a:p>
            <a:pPr marL="1066800" lvl="1" indent="-609600">
              <a:spcBef>
                <a:spcPct val="20000"/>
              </a:spcBef>
              <a:buFontTx/>
              <a:buChar char="•"/>
            </a:pPr>
            <a:r>
              <a:rPr lang="en-US" sz="2800" dirty="0">
                <a:solidFill>
                  <a:srgbClr val="CC00CC"/>
                </a:solidFill>
                <a:latin typeface="Arial Narrow" pitchFamily="-84" charset="0"/>
              </a:rPr>
              <a:t>Moment of Inertia</a:t>
            </a:r>
          </a:p>
        </p:txBody>
      </p:sp>
      <p:sp>
        <p:nvSpPr>
          <p:cNvPr id="9" name="Text Box 13">
            <a:extLst>
              <a:ext uri="{FF2B5EF4-FFF2-40B4-BE49-F238E27FC236}">
                <a16:creationId xmlns:a16="http://schemas.microsoft.com/office/drawing/2014/main" id="{F958049D-1C08-504E-893D-007E124F1B51}"/>
              </a:ext>
            </a:extLst>
          </p:cNvPr>
          <p:cNvSpPr txBox="1">
            <a:spLocks noChangeArrowheads="1"/>
          </p:cNvSpPr>
          <p:nvPr/>
        </p:nvSpPr>
        <p:spPr bwMode="auto">
          <a:xfrm>
            <a:off x="1026621" y="5870872"/>
            <a:ext cx="7562263"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charset="0"/>
              </a:rPr>
              <a:t>Today’s homework is homework #10, due 11pm, Tuesday, May 4!!</a:t>
            </a:r>
          </a:p>
        </p:txBody>
      </p:sp>
    </p:spTree>
    <p:extLst>
      <p:ext uri="{BB962C8B-B14F-4D97-AF65-F5344CB8AC3E}">
        <p14:creationId xmlns:p14="http://schemas.microsoft.com/office/powerpoint/2010/main" val="695416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Date Placeholder 2"/>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19, 2021</a:t>
            </a:r>
            <a:endParaRPr lang="en-US" altLang="ko-KR" sz="1400">
              <a:solidFill>
                <a:srgbClr val="FF0066"/>
              </a:solidFill>
              <a:latin typeface="Arial Narrow" charset="0"/>
              <a:ea typeface="굴림" charset="0"/>
              <a:cs typeface="굴림" charset="0"/>
            </a:endParaRPr>
          </a:p>
        </p:txBody>
      </p:sp>
      <p:sp>
        <p:nvSpPr>
          <p:cNvPr id="49158"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49159"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56DD629-1A8E-EA44-8D64-8D322B14BE93}"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839683" name="Text Box 3"/>
          <p:cNvSpPr txBox="1">
            <a:spLocks noChangeArrowheads="1"/>
          </p:cNvSpPr>
          <p:nvPr/>
        </p:nvSpPr>
        <p:spPr bwMode="auto">
          <a:xfrm>
            <a:off x="381000" y="685800"/>
            <a:ext cx="82296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dirty="0">
                <a:solidFill>
                  <a:schemeClr val="accent2"/>
                </a:solidFill>
                <a:latin typeface="Arial Narrow" charset="0"/>
              </a:rPr>
              <a:t>The diameter of the Sun is about 400 times greater than that of the moon.  By coincidence, the sun is also about 400 times farther from the earth than is the moon.</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For an observer on the earth, compare the angle subtended</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by the moon to the angle subtended by the sun and explain</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why this result leads to a total solar eclipse.</a:t>
            </a:r>
          </a:p>
        </p:txBody>
      </p:sp>
      <p:pic>
        <p:nvPicPr>
          <p:cNvPr id="839684" name="Picture 4" descr="F08.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895600"/>
            <a:ext cx="53340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62" name="Rectangle 5"/>
          <p:cNvSpPr>
            <a:spLocks noGrp="1" noChangeArrowheads="1"/>
          </p:cNvSpPr>
          <p:nvPr>
            <p:ph type="title"/>
          </p:nvPr>
        </p:nvSpPr>
        <p:spPr>
          <a:xfrm>
            <a:off x="685800" y="0"/>
            <a:ext cx="7772400" cy="685800"/>
          </a:xfrm>
        </p:spPr>
        <p:txBody>
          <a:bodyPr/>
          <a:lstStyle/>
          <a:p>
            <a:r>
              <a:rPr lang="en-US" altLang="ko-KR" sz="4000">
                <a:latin typeface="Arial Narrow" charset="0"/>
                <a:ea typeface="굴림" charset="0"/>
                <a:cs typeface="굴림" charset="0"/>
              </a:rPr>
              <a:t>Ex.  A Total Eclipse of the Sun</a:t>
            </a:r>
            <a:endParaRPr lang="en-US" sz="4000">
              <a:latin typeface="Arial Narrow" charset="0"/>
              <a:ea typeface="ＭＳ Ｐゴシック" charset="0"/>
              <a:cs typeface="ＭＳ Ｐゴシック" charset="0"/>
            </a:endParaRPr>
          </a:p>
        </p:txBody>
      </p:sp>
      <p:graphicFrame>
        <p:nvGraphicFramePr>
          <p:cNvPr id="839686" name="Object 2"/>
          <p:cNvGraphicFramePr>
            <a:graphicFrameLocks noChangeAspect="1"/>
          </p:cNvGraphicFramePr>
          <p:nvPr/>
        </p:nvGraphicFramePr>
        <p:xfrm>
          <a:off x="533400" y="2784475"/>
          <a:ext cx="2028825" cy="415925"/>
        </p:xfrm>
        <a:graphic>
          <a:graphicData uri="http://schemas.openxmlformats.org/presentationml/2006/ole">
            <mc:AlternateContent xmlns:mc="http://schemas.openxmlformats.org/markup-compatibility/2006">
              <mc:Choice xmlns:v="urn:schemas-microsoft-com:vml" Requires="v">
                <p:oleObj spid="_x0000_s369896" name="Equation" r:id="rId5" imgW="990360" imgH="203040" progId="Equation.DSMT4">
                  <p:embed/>
                </p:oleObj>
              </mc:Choice>
              <mc:Fallback>
                <p:oleObj name="Equation" r:id="rId5" imgW="990360" imgH="203040" progId="Equation.DSMT4">
                  <p:embed/>
                  <p:pic>
                    <p:nvPicPr>
                      <p:cNvPr id="83968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784475"/>
                        <a:ext cx="2028825" cy="4159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9688" name="Object 3"/>
          <p:cNvGraphicFramePr>
            <a:graphicFrameLocks noChangeAspect="1"/>
          </p:cNvGraphicFramePr>
          <p:nvPr/>
        </p:nvGraphicFramePr>
        <p:xfrm>
          <a:off x="609600" y="3232150"/>
          <a:ext cx="1717675" cy="806450"/>
        </p:xfrm>
        <a:graphic>
          <a:graphicData uri="http://schemas.openxmlformats.org/presentationml/2006/ole">
            <mc:AlternateContent xmlns:mc="http://schemas.openxmlformats.org/markup-compatibility/2006">
              <mc:Choice xmlns:v="urn:schemas-microsoft-com:vml" Requires="v">
                <p:oleObj spid="_x0000_s369897" name="Equation" r:id="rId7" imgW="838080" imgH="393480" progId="Equation.DSMT4">
                  <p:embed/>
                </p:oleObj>
              </mc:Choice>
              <mc:Fallback>
                <p:oleObj name="Equation" r:id="rId7" imgW="838080" imgH="393480" progId="Equation.DSMT4">
                  <p:embed/>
                  <p:pic>
                    <p:nvPicPr>
                      <p:cNvPr id="839688"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3232150"/>
                        <a:ext cx="1717675" cy="8064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9689" name="Object 4"/>
          <p:cNvGraphicFramePr>
            <a:graphicFrameLocks noChangeAspect="1"/>
          </p:cNvGraphicFramePr>
          <p:nvPr/>
        </p:nvGraphicFramePr>
        <p:xfrm>
          <a:off x="2430463" y="3276600"/>
          <a:ext cx="287337" cy="806450"/>
        </p:xfrm>
        <a:graphic>
          <a:graphicData uri="http://schemas.openxmlformats.org/presentationml/2006/ole">
            <mc:AlternateContent xmlns:mc="http://schemas.openxmlformats.org/markup-compatibility/2006">
              <mc:Choice xmlns:v="urn:schemas-microsoft-com:vml" Requires="v">
                <p:oleObj spid="_x0000_s369898" name="Equation" r:id="rId9" imgW="139680" imgH="393480" progId="Equation.DSMT4">
                  <p:embed/>
                </p:oleObj>
              </mc:Choice>
              <mc:Fallback>
                <p:oleObj name="Equation" r:id="rId9" imgW="139680" imgH="393480" progId="Equation.DSMT4">
                  <p:embed/>
                  <p:pic>
                    <p:nvPicPr>
                      <p:cNvPr id="839689"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0463" y="3276600"/>
                        <a:ext cx="287337" cy="8064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9690" name="Text Box 10"/>
          <p:cNvSpPr txBox="1">
            <a:spLocks noChangeArrowheads="1"/>
          </p:cNvSpPr>
          <p:nvPr/>
        </p:nvSpPr>
        <p:spPr bwMode="auto">
          <a:xfrm>
            <a:off x="228600" y="5578475"/>
            <a:ext cx="32766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altLang="ko-KR" dirty="0">
                <a:solidFill>
                  <a:schemeClr val="accent2"/>
                </a:solidFill>
                <a:latin typeface="Arial Narrow" charset="0"/>
                <a:ea typeface="굴림" charset="0"/>
                <a:cs typeface="굴림" charset="0"/>
              </a:rPr>
              <a:t>I can even cover the entire sun with my thumb!!  Why?</a:t>
            </a:r>
            <a:endParaRPr lang="en-US" dirty="0">
              <a:solidFill>
                <a:schemeClr val="accent2"/>
              </a:solidFill>
              <a:latin typeface="Arial Narrow" charset="0"/>
              <a:ea typeface="굴림" charset="0"/>
              <a:cs typeface="굴림" charset="0"/>
            </a:endParaRPr>
          </a:p>
        </p:txBody>
      </p:sp>
      <p:sp>
        <p:nvSpPr>
          <p:cNvPr id="839691" name="Text Box 11"/>
          <p:cNvSpPr txBox="1">
            <a:spLocks noChangeArrowheads="1"/>
          </p:cNvSpPr>
          <p:nvPr/>
        </p:nvSpPr>
        <p:spPr bwMode="auto">
          <a:xfrm>
            <a:off x="3505200" y="5654675"/>
            <a:ext cx="5257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altLang="ko-KR" dirty="0">
                <a:solidFill>
                  <a:schemeClr val="accent2"/>
                </a:solidFill>
                <a:latin typeface="Arial Narrow" charset="0"/>
                <a:ea typeface="굴림" charset="0"/>
                <a:cs typeface="굴림" charset="0"/>
              </a:rPr>
              <a:t>Because the distance (r) from my eyes to my thumb is far shorter than that to the sun.</a:t>
            </a:r>
            <a:endParaRPr lang="en-US" dirty="0">
              <a:solidFill>
                <a:schemeClr val="accent2"/>
              </a:solidFill>
              <a:latin typeface="Arial Narrow" charset="0"/>
              <a:ea typeface="굴림" charset="0"/>
              <a:cs typeface="굴림" charset="0"/>
            </a:endParaRPr>
          </a:p>
        </p:txBody>
      </p:sp>
    </p:spTree>
    <p:extLst>
      <p:ext uri="{BB962C8B-B14F-4D97-AF65-F5344CB8AC3E}">
        <p14:creationId xmlns:p14="http://schemas.microsoft.com/office/powerpoint/2010/main" val="3056757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 name="Date Placeholder 3"/>
          <p:cNvSpPr>
            <a:spLocks noGrp="1"/>
          </p:cNvSpPr>
          <p:nvPr>
            <p:ph type="dt" sz="half" idx="10"/>
          </p:nvPr>
        </p:nvSpPr>
        <p:spPr/>
        <p:txBody>
          <a:bodyPr/>
          <a:lstStyle/>
          <a:p>
            <a:r>
              <a:rPr lang="en-US"/>
              <a:t>Monday, April 19, 2021</a:t>
            </a:r>
          </a:p>
        </p:txBody>
      </p:sp>
      <p:sp>
        <p:nvSpPr>
          <p:cNvPr id="42" name="Footer Placeholder 4"/>
          <p:cNvSpPr>
            <a:spLocks noGrp="1"/>
          </p:cNvSpPr>
          <p:nvPr>
            <p:ph type="ftr" sz="quarter" idx="11"/>
          </p:nvPr>
        </p:nvSpPr>
        <p:spPr/>
        <p:txBody>
          <a:bodyPr/>
          <a:lstStyle/>
          <a:p>
            <a:r>
              <a:rPr lang="en-US"/>
              <a:t>PHYS 1443-003, Spring 2021                    Dr. Jaehoon Yu</a:t>
            </a:r>
          </a:p>
        </p:txBody>
      </p:sp>
      <p:sp>
        <p:nvSpPr>
          <p:cNvPr id="43" name="Slide Number Placeholder 5"/>
          <p:cNvSpPr>
            <a:spLocks noGrp="1"/>
          </p:cNvSpPr>
          <p:nvPr>
            <p:ph type="sldNum" sz="quarter" idx="12"/>
          </p:nvPr>
        </p:nvSpPr>
        <p:spPr/>
        <p:txBody>
          <a:bodyPr/>
          <a:lstStyle/>
          <a:p>
            <a:fld id="{43436560-03A6-3A45-A8B2-8C1B07443A30}" type="slidenum">
              <a:rPr lang="en-US"/>
              <a:pPr/>
              <a:t>11</a:t>
            </a:fld>
            <a:endParaRPr lang="en-US"/>
          </a:p>
        </p:txBody>
      </p:sp>
      <p:sp>
        <p:nvSpPr>
          <p:cNvPr id="371714" name="Text Box 2"/>
          <p:cNvSpPr txBox="1">
            <a:spLocks noChangeArrowheads="1"/>
          </p:cNvSpPr>
          <p:nvPr/>
        </p:nvSpPr>
        <p:spPr bwMode="auto">
          <a:xfrm>
            <a:off x="457200" y="762000"/>
            <a:ext cx="5715000" cy="76200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dirty="0">
                <a:solidFill>
                  <a:schemeClr val="accent2"/>
                </a:solidFill>
                <a:latin typeface="Arial Narrow" charset="0"/>
              </a:rPr>
              <a:t>Using what we have learned earlier, how would you define the angular displacement?</a:t>
            </a:r>
          </a:p>
        </p:txBody>
      </p:sp>
      <p:graphicFrame>
        <p:nvGraphicFramePr>
          <p:cNvPr id="371715" name="Object 3"/>
          <p:cNvGraphicFramePr>
            <a:graphicFrameLocks noChangeAspect="1"/>
          </p:cNvGraphicFramePr>
          <p:nvPr/>
        </p:nvGraphicFramePr>
        <p:xfrm>
          <a:off x="6477000" y="892175"/>
          <a:ext cx="963613" cy="471488"/>
        </p:xfrm>
        <a:graphic>
          <a:graphicData uri="http://schemas.openxmlformats.org/presentationml/2006/ole">
            <mc:AlternateContent xmlns:mc="http://schemas.openxmlformats.org/markup-compatibility/2006">
              <mc:Choice xmlns:v="urn:schemas-microsoft-com:vml" Requires="v">
                <p:oleObj spid="_x0000_s427219" name="Equation" r:id="rId3" imgW="355320" imgH="177480" progId="Equation.3">
                  <p:embed/>
                </p:oleObj>
              </mc:Choice>
              <mc:Fallback>
                <p:oleObj name="Equation" r:id="rId3" imgW="355320" imgH="177480" progId="Equation.3">
                  <p:embed/>
                  <p:pic>
                    <p:nvPicPr>
                      <p:cNvPr id="37171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892175"/>
                        <a:ext cx="963613" cy="4714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sp>
        <p:nvSpPr>
          <p:cNvPr id="371716" name="Rectangle 4"/>
          <p:cNvSpPr>
            <a:spLocks noGrp="1" noChangeArrowheads="1"/>
          </p:cNvSpPr>
          <p:nvPr>
            <p:ph type="title"/>
          </p:nvPr>
        </p:nvSpPr>
        <p:spPr>
          <a:xfrm>
            <a:off x="152400" y="152400"/>
            <a:ext cx="8839200" cy="685800"/>
          </a:xfrm>
          <a:noFill/>
          <a:ln/>
        </p:spPr>
        <p:txBody>
          <a:bodyPr/>
          <a:lstStyle/>
          <a:p>
            <a:r>
              <a:rPr lang="en-US" sz="3600"/>
              <a:t>Angular Displacement, Velocity, and Acceleration</a:t>
            </a:r>
          </a:p>
        </p:txBody>
      </p:sp>
      <p:sp>
        <p:nvSpPr>
          <p:cNvPr id="371717" name="Text Box 5"/>
          <p:cNvSpPr txBox="1">
            <a:spLocks noChangeArrowheads="1"/>
          </p:cNvSpPr>
          <p:nvPr/>
        </p:nvSpPr>
        <p:spPr bwMode="auto">
          <a:xfrm>
            <a:off x="457200" y="1828800"/>
            <a:ext cx="4343400" cy="42703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chemeClr val="accent2"/>
                </a:solidFill>
                <a:latin typeface="Arial Narrow" charset="0"/>
              </a:rPr>
              <a:t>How about the average angular speed?</a:t>
            </a:r>
          </a:p>
        </p:txBody>
      </p:sp>
      <p:graphicFrame>
        <p:nvGraphicFramePr>
          <p:cNvPr id="371718" name="Object 6"/>
          <p:cNvGraphicFramePr>
            <a:graphicFrameLocks noChangeAspect="1"/>
          </p:cNvGraphicFramePr>
          <p:nvPr/>
        </p:nvGraphicFramePr>
        <p:xfrm>
          <a:off x="5092700" y="1778000"/>
          <a:ext cx="546100" cy="431800"/>
        </p:xfrm>
        <a:graphic>
          <a:graphicData uri="http://schemas.openxmlformats.org/presentationml/2006/ole">
            <mc:AlternateContent xmlns:mc="http://schemas.openxmlformats.org/markup-compatibility/2006">
              <mc:Choice xmlns:v="urn:schemas-microsoft-com:vml" Requires="v">
                <p:oleObj spid="_x0000_s427220" name="Equation" r:id="rId5" imgW="266400" imgH="215640" progId="Equation.3">
                  <p:embed/>
                </p:oleObj>
              </mc:Choice>
              <mc:Fallback>
                <p:oleObj name="Equation" r:id="rId5" imgW="266400" imgH="215640" progId="Equation.3">
                  <p:embed/>
                  <p:pic>
                    <p:nvPicPr>
                      <p:cNvPr id="371718"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2700" y="1778000"/>
                        <a:ext cx="546100" cy="431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sp>
        <p:nvSpPr>
          <p:cNvPr id="371719" name="Text Box 7"/>
          <p:cNvSpPr txBox="1">
            <a:spLocks noChangeArrowheads="1"/>
          </p:cNvSpPr>
          <p:nvPr/>
        </p:nvSpPr>
        <p:spPr bwMode="auto">
          <a:xfrm>
            <a:off x="457200" y="2857500"/>
            <a:ext cx="4343400" cy="42703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chemeClr val="accent2"/>
                </a:solidFill>
                <a:latin typeface="Arial Narrow" charset="0"/>
              </a:rPr>
              <a:t>And the instantaneous angular speed?</a:t>
            </a:r>
          </a:p>
        </p:txBody>
      </p:sp>
      <p:graphicFrame>
        <p:nvGraphicFramePr>
          <p:cNvPr id="371720" name="Object 8"/>
          <p:cNvGraphicFramePr>
            <a:graphicFrameLocks noChangeAspect="1"/>
          </p:cNvGraphicFramePr>
          <p:nvPr/>
        </p:nvGraphicFramePr>
        <p:xfrm>
          <a:off x="5092700" y="2921000"/>
          <a:ext cx="544513" cy="279400"/>
        </p:xfrm>
        <a:graphic>
          <a:graphicData uri="http://schemas.openxmlformats.org/presentationml/2006/ole">
            <mc:AlternateContent xmlns:mc="http://schemas.openxmlformats.org/markup-compatibility/2006">
              <mc:Choice xmlns:v="urn:schemas-microsoft-com:vml" Requires="v">
                <p:oleObj spid="_x0000_s427221" name="Equation" r:id="rId7" imgW="266400" imgH="139680" progId="Equation.3">
                  <p:embed/>
                </p:oleObj>
              </mc:Choice>
              <mc:Fallback>
                <p:oleObj name="Equation" r:id="rId7" imgW="266400" imgH="139680" progId="Equation.3">
                  <p:embed/>
                  <p:pic>
                    <p:nvPicPr>
                      <p:cNvPr id="37172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2700" y="2921000"/>
                        <a:ext cx="544513" cy="279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sp>
        <p:nvSpPr>
          <p:cNvPr id="371721" name="Text Box 9"/>
          <p:cNvSpPr txBox="1">
            <a:spLocks noChangeArrowheads="1"/>
          </p:cNvSpPr>
          <p:nvPr/>
        </p:nvSpPr>
        <p:spPr bwMode="auto">
          <a:xfrm>
            <a:off x="457200" y="3657600"/>
            <a:ext cx="4343400" cy="76200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chemeClr val="accent2"/>
                </a:solidFill>
                <a:latin typeface="Arial Narrow" charset="0"/>
              </a:rPr>
              <a:t>By the same token, the average angular acceleration is defined as…</a:t>
            </a:r>
          </a:p>
        </p:txBody>
      </p:sp>
      <p:graphicFrame>
        <p:nvGraphicFramePr>
          <p:cNvPr id="371722" name="Object 10"/>
          <p:cNvGraphicFramePr>
            <a:graphicFrameLocks noChangeAspect="1"/>
          </p:cNvGraphicFramePr>
          <p:nvPr/>
        </p:nvGraphicFramePr>
        <p:xfrm>
          <a:off x="5092700" y="3759200"/>
          <a:ext cx="544513" cy="431800"/>
        </p:xfrm>
        <a:graphic>
          <a:graphicData uri="http://schemas.openxmlformats.org/presentationml/2006/ole">
            <mc:AlternateContent xmlns:mc="http://schemas.openxmlformats.org/markup-compatibility/2006">
              <mc:Choice xmlns:v="urn:schemas-microsoft-com:vml" Requires="v">
                <p:oleObj spid="_x0000_s427222" name="Equation" r:id="rId9" imgW="266400" imgH="215640" progId="Equation.3">
                  <p:embed/>
                </p:oleObj>
              </mc:Choice>
              <mc:Fallback>
                <p:oleObj name="Equation" r:id="rId9" imgW="266400" imgH="215640" progId="Equation.3">
                  <p:embed/>
                  <p:pic>
                    <p:nvPicPr>
                      <p:cNvPr id="371722"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92700" y="3759200"/>
                        <a:ext cx="544513" cy="431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sp>
        <p:nvSpPr>
          <p:cNvPr id="371723" name="Text Box 11"/>
          <p:cNvSpPr txBox="1">
            <a:spLocks noChangeArrowheads="1"/>
          </p:cNvSpPr>
          <p:nvPr/>
        </p:nvSpPr>
        <p:spPr bwMode="auto">
          <a:xfrm>
            <a:off x="457200" y="4648200"/>
            <a:ext cx="4343400" cy="76200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chemeClr val="accent2"/>
                </a:solidFill>
                <a:latin typeface="Arial Narrow" charset="0"/>
              </a:rPr>
              <a:t>And the instantaneous angular acceleration?</a:t>
            </a:r>
          </a:p>
        </p:txBody>
      </p:sp>
      <p:graphicFrame>
        <p:nvGraphicFramePr>
          <p:cNvPr id="371724" name="Object 12"/>
          <p:cNvGraphicFramePr>
            <a:graphicFrameLocks noChangeAspect="1"/>
          </p:cNvGraphicFramePr>
          <p:nvPr/>
        </p:nvGraphicFramePr>
        <p:xfrm>
          <a:off x="5092700" y="4914900"/>
          <a:ext cx="546100" cy="279400"/>
        </p:xfrm>
        <a:graphic>
          <a:graphicData uri="http://schemas.openxmlformats.org/presentationml/2006/ole">
            <mc:AlternateContent xmlns:mc="http://schemas.openxmlformats.org/markup-compatibility/2006">
              <mc:Choice xmlns:v="urn:schemas-microsoft-com:vml" Requires="v">
                <p:oleObj spid="_x0000_s427223" name="Equation" r:id="rId11" imgW="266400" imgH="139680" progId="Equation.3">
                  <p:embed/>
                </p:oleObj>
              </mc:Choice>
              <mc:Fallback>
                <p:oleObj name="Equation" r:id="rId11" imgW="266400" imgH="139680" progId="Equation.3">
                  <p:embed/>
                  <p:pic>
                    <p:nvPicPr>
                      <p:cNvPr id="371724"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92700" y="4914900"/>
                        <a:ext cx="546100" cy="279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sp>
        <p:nvSpPr>
          <p:cNvPr id="371725" name="Text Box 13"/>
          <p:cNvSpPr txBox="1">
            <a:spLocks noChangeArrowheads="1"/>
          </p:cNvSpPr>
          <p:nvPr/>
        </p:nvSpPr>
        <p:spPr bwMode="auto">
          <a:xfrm>
            <a:off x="304800" y="5562600"/>
            <a:ext cx="8534400" cy="7620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200">
                <a:solidFill>
                  <a:srgbClr val="FF0000"/>
                </a:solidFill>
                <a:latin typeface="Arial Narrow" charset="0"/>
              </a:rPr>
              <a:t>When rotating about a fixed axis, every particle on a rigid object rotates through  the same angle and has the same angular speed and angular acceleration.</a:t>
            </a:r>
          </a:p>
        </p:txBody>
      </p:sp>
      <p:grpSp>
        <p:nvGrpSpPr>
          <p:cNvPr id="2" name="Group 14"/>
          <p:cNvGrpSpPr>
            <a:grpSpLocks/>
          </p:cNvGrpSpPr>
          <p:nvPr/>
        </p:nvGrpSpPr>
        <p:grpSpPr bwMode="auto">
          <a:xfrm>
            <a:off x="7543800" y="1600200"/>
            <a:ext cx="1371600" cy="1143000"/>
            <a:chOff x="4752" y="1008"/>
            <a:chExt cx="864" cy="720"/>
          </a:xfrm>
        </p:grpSpPr>
        <p:sp>
          <p:nvSpPr>
            <p:cNvPr id="371727" name="Line 15"/>
            <p:cNvSpPr>
              <a:spLocks noChangeShapeType="1"/>
            </p:cNvSpPr>
            <p:nvPr/>
          </p:nvSpPr>
          <p:spPr bwMode="auto">
            <a:xfrm rot="-5400000">
              <a:off x="4584" y="1368"/>
              <a:ext cx="720" cy="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371728" name="Line 16"/>
            <p:cNvSpPr>
              <a:spLocks noChangeShapeType="1"/>
            </p:cNvSpPr>
            <p:nvPr/>
          </p:nvSpPr>
          <p:spPr bwMode="auto">
            <a:xfrm>
              <a:off x="4752" y="1632"/>
              <a:ext cx="864" cy="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grpSp>
      <p:grpSp>
        <p:nvGrpSpPr>
          <p:cNvPr id="3" name="Group 17"/>
          <p:cNvGrpSpPr>
            <a:grpSpLocks/>
          </p:cNvGrpSpPr>
          <p:nvPr/>
        </p:nvGrpSpPr>
        <p:grpSpPr bwMode="auto">
          <a:xfrm>
            <a:off x="7848600" y="1828800"/>
            <a:ext cx="876300" cy="773113"/>
            <a:chOff x="4944" y="1152"/>
            <a:chExt cx="552" cy="487"/>
          </a:xfrm>
        </p:grpSpPr>
        <p:sp>
          <p:nvSpPr>
            <p:cNvPr id="371730" name="Text Box 18"/>
            <p:cNvSpPr txBox="1">
              <a:spLocks noChangeArrowheads="1"/>
            </p:cNvSpPr>
            <p:nvPr/>
          </p:nvSpPr>
          <p:spPr bwMode="auto">
            <a:xfrm>
              <a:off x="5185" y="1440"/>
              <a:ext cx="270" cy="174"/>
            </a:xfrm>
            <a:prstGeom prst="rect">
              <a:avLst/>
            </a:prstGeom>
            <a:noFill/>
            <a:ln w="9525">
              <a:noFill/>
              <a:miter lim="800000"/>
              <a:headEnd/>
              <a:tailEnd/>
            </a:ln>
            <a:effectLst/>
          </p:spPr>
          <p:txBody>
            <a:bodyPr wrap="none">
              <a:prstTxWarp prst="textNoShape">
                <a:avLst/>
              </a:prstTxWarp>
              <a:spAutoFit/>
            </a:bodyPr>
            <a:lstStyle/>
            <a:p>
              <a:r>
                <a:rPr lang="en-US" sz="1800" i="1" baseline="-25000" dirty="0" err="1">
                  <a:solidFill>
                    <a:schemeClr val="folHlink"/>
                  </a:solidFill>
                  <a:latin typeface="Monotype Corsiva" charset="0"/>
                </a:rPr>
                <a:t>θi</a:t>
              </a:r>
              <a:endParaRPr lang="en-US" sz="1800" dirty="0">
                <a:solidFill>
                  <a:schemeClr val="folHlink"/>
                </a:solidFill>
                <a:latin typeface="Symbol" charset="2"/>
              </a:endParaRPr>
            </a:p>
          </p:txBody>
        </p:sp>
        <p:sp>
          <p:nvSpPr>
            <p:cNvPr id="371731" name="Line 19"/>
            <p:cNvSpPr>
              <a:spLocks noChangeShapeType="1"/>
            </p:cNvSpPr>
            <p:nvPr/>
          </p:nvSpPr>
          <p:spPr bwMode="auto">
            <a:xfrm flipV="1">
              <a:off x="4944" y="1344"/>
              <a:ext cx="480" cy="288"/>
            </a:xfrm>
            <a:prstGeom prst="line">
              <a:avLst/>
            </a:prstGeom>
            <a:noFill/>
            <a:ln w="28575">
              <a:solidFill>
                <a:srgbClr val="800000"/>
              </a:solidFill>
              <a:round/>
              <a:headEnd/>
              <a:tailEnd type="oval" w="med" len="med"/>
            </a:ln>
            <a:effectLst/>
          </p:spPr>
          <p:txBody>
            <a:bodyPr>
              <a:prstTxWarp prst="textNoShape">
                <a:avLst/>
              </a:prstTxWarp>
            </a:bodyPr>
            <a:lstStyle/>
            <a:p>
              <a:endParaRPr lang="en-US"/>
            </a:p>
          </p:txBody>
        </p:sp>
        <p:sp>
          <p:nvSpPr>
            <p:cNvPr id="371732" name="Line 20"/>
            <p:cNvSpPr>
              <a:spLocks noChangeShapeType="1"/>
            </p:cNvSpPr>
            <p:nvPr/>
          </p:nvSpPr>
          <p:spPr bwMode="auto">
            <a:xfrm flipV="1">
              <a:off x="4944" y="1200"/>
              <a:ext cx="240" cy="432"/>
            </a:xfrm>
            <a:prstGeom prst="line">
              <a:avLst/>
            </a:prstGeom>
            <a:noFill/>
            <a:ln w="28575">
              <a:solidFill>
                <a:srgbClr val="0000FF"/>
              </a:solidFill>
              <a:round/>
              <a:headEnd/>
              <a:tailEnd type="oval" w="med" len="med"/>
            </a:ln>
            <a:effectLst/>
          </p:spPr>
          <p:txBody>
            <a:bodyPr>
              <a:prstTxWarp prst="textNoShape">
                <a:avLst/>
              </a:prstTxWarp>
            </a:bodyPr>
            <a:lstStyle/>
            <a:p>
              <a:endParaRPr lang="en-US"/>
            </a:p>
          </p:txBody>
        </p:sp>
        <p:sp>
          <p:nvSpPr>
            <p:cNvPr id="371733" name="Arc 21"/>
            <p:cNvSpPr>
              <a:spLocks/>
            </p:cNvSpPr>
            <p:nvPr/>
          </p:nvSpPr>
          <p:spPr bwMode="auto">
            <a:xfrm>
              <a:off x="5136" y="1536"/>
              <a:ext cx="48"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folHlink"/>
              </a:solidFill>
              <a:round/>
              <a:headEnd/>
              <a:tailEnd/>
            </a:ln>
            <a:effectLst/>
          </p:spPr>
          <p:txBody>
            <a:bodyPr wrap="none" anchor="ctr">
              <a:prstTxWarp prst="textNoShape">
                <a:avLst/>
              </a:prstTxWarp>
            </a:bodyPr>
            <a:lstStyle/>
            <a:p>
              <a:endParaRPr lang="en-US"/>
            </a:p>
          </p:txBody>
        </p:sp>
        <p:sp>
          <p:nvSpPr>
            <p:cNvPr id="371734" name="Text Box 22"/>
            <p:cNvSpPr txBox="1">
              <a:spLocks noChangeArrowheads="1"/>
            </p:cNvSpPr>
            <p:nvPr/>
          </p:nvSpPr>
          <p:spPr bwMode="auto">
            <a:xfrm>
              <a:off x="5210" y="1152"/>
              <a:ext cx="286" cy="174"/>
            </a:xfrm>
            <a:prstGeom prst="rect">
              <a:avLst/>
            </a:prstGeom>
            <a:noFill/>
            <a:ln w="9525">
              <a:noFill/>
              <a:miter lim="800000"/>
              <a:headEnd/>
              <a:tailEnd/>
            </a:ln>
            <a:effectLst/>
          </p:spPr>
          <p:txBody>
            <a:bodyPr wrap="none">
              <a:prstTxWarp prst="textNoShape">
                <a:avLst/>
              </a:prstTxWarp>
              <a:spAutoFit/>
            </a:bodyPr>
            <a:lstStyle/>
            <a:p>
              <a:r>
                <a:rPr lang="en-US" sz="1800" i="1" baseline="-25000" dirty="0" err="1">
                  <a:solidFill>
                    <a:schemeClr val="accent2"/>
                  </a:solidFill>
                  <a:latin typeface="Monotype Corsiva" charset="0"/>
                </a:rPr>
                <a:t>θf</a:t>
              </a:r>
              <a:endParaRPr lang="en-US" sz="1800" dirty="0">
                <a:solidFill>
                  <a:schemeClr val="accent2"/>
                </a:solidFill>
                <a:latin typeface="Symbol" charset="2"/>
              </a:endParaRPr>
            </a:p>
          </p:txBody>
        </p:sp>
        <p:sp>
          <p:nvSpPr>
            <p:cNvPr id="371735" name="Arc 23"/>
            <p:cNvSpPr>
              <a:spLocks/>
            </p:cNvSpPr>
            <p:nvPr/>
          </p:nvSpPr>
          <p:spPr bwMode="auto">
            <a:xfrm>
              <a:off x="5121" y="1349"/>
              <a:ext cx="303" cy="290"/>
            </a:xfrm>
            <a:custGeom>
              <a:avLst/>
              <a:gdLst>
                <a:gd name="G0" fmla="+- 1136 0 0"/>
                <a:gd name="G1" fmla="+- 21600 0 0"/>
                <a:gd name="G2" fmla="+- 21600 0 0"/>
                <a:gd name="T0" fmla="*/ 0 w 22736"/>
                <a:gd name="T1" fmla="*/ 30 h 26136"/>
                <a:gd name="T2" fmla="*/ 22254 w 22736"/>
                <a:gd name="T3" fmla="*/ 26136 h 26136"/>
                <a:gd name="T4" fmla="*/ 1136 w 22736"/>
                <a:gd name="T5" fmla="*/ 21600 h 26136"/>
              </a:gdLst>
              <a:ahLst/>
              <a:cxnLst>
                <a:cxn ang="0">
                  <a:pos x="T0" y="T1"/>
                </a:cxn>
                <a:cxn ang="0">
                  <a:pos x="T2" y="T3"/>
                </a:cxn>
                <a:cxn ang="0">
                  <a:pos x="T4" y="T5"/>
                </a:cxn>
              </a:cxnLst>
              <a:rect l="0" t="0" r="r" b="b"/>
              <a:pathLst>
                <a:path w="22736" h="26136" fill="none" extrusionOk="0">
                  <a:moveTo>
                    <a:pt x="-1" y="29"/>
                  </a:moveTo>
                  <a:cubicBezTo>
                    <a:pt x="378" y="9"/>
                    <a:pt x="757" y="-1"/>
                    <a:pt x="1136" y="-1"/>
                  </a:cubicBezTo>
                  <a:cubicBezTo>
                    <a:pt x="13065" y="0"/>
                    <a:pt x="22736" y="9670"/>
                    <a:pt x="22736" y="21600"/>
                  </a:cubicBezTo>
                  <a:cubicBezTo>
                    <a:pt x="22736" y="23124"/>
                    <a:pt x="22574" y="24645"/>
                    <a:pt x="22254" y="26136"/>
                  </a:cubicBezTo>
                </a:path>
                <a:path w="22736" h="26136" stroke="0" extrusionOk="0">
                  <a:moveTo>
                    <a:pt x="-1" y="29"/>
                  </a:moveTo>
                  <a:cubicBezTo>
                    <a:pt x="378" y="9"/>
                    <a:pt x="757" y="-1"/>
                    <a:pt x="1136" y="-1"/>
                  </a:cubicBezTo>
                  <a:cubicBezTo>
                    <a:pt x="13065" y="0"/>
                    <a:pt x="22736" y="9670"/>
                    <a:pt x="22736" y="21600"/>
                  </a:cubicBezTo>
                  <a:cubicBezTo>
                    <a:pt x="22736" y="23124"/>
                    <a:pt x="22574" y="24645"/>
                    <a:pt x="22254" y="26136"/>
                  </a:cubicBezTo>
                  <a:lnTo>
                    <a:pt x="1136" y="21600"/>
                  </a:lnTo>
                  <a:close/>
                </a:path>
              </a:pathLst>
            </a:custGeom>
            <a:noFill/>
            <a:ln w="28575">
              <a:solidFill>
                <a:schemeClr val="accent2"/>
              </a:solidFill>
              <a:round/>
              <a:headEnd/>
              <a:tailEnd/>
            </a:ln>
            <a:effectLst/>
          </p:spPr>
          <p:txBody>
            <a:bodyPr wrap="none" anchor="ctr">
              <a:prstTxWarp prst="textNoShape">
                <a:avLst/>
              </a:prstTxWarp>
            </a:bodyPr>
            <a:lstStyle/>
            <a:p>
              <a:endParaRPr lang="en-US"/>
            </a:p>
          </p:txBody>
        </p:sp>
      </p:grpSp>
      <p:graphicFrame>
        <p:nvGraphicFramePr>
          <p:cNvPr id="371736" name="Object 24"/>
          <p:cNvGraphicFramePr>
            <a:graphicFrameLocks noChangeAspect="1"/>
          </p:cNvGraphicFramePr>
          <p:nvPr/>
        </p:nvGraphicFramePr>
        <p:xfrm>
          <a:off x="7364413" y="838200"/>
          <a:ext cx="1169987" cy="639763"/>
        </p:xfrm>
        <a:graphic>
          <a:graphicData uri="http://schemas.openxmlformats.org/presentationml/2006/ole">
            <mc:AlternateContent xmlns:mc="http://schemas.openxmlformats.org/markup-compatibility/2006">
              <mc:Choice xmlns:v="urn:schemas-microsoft-com:vml" Requires="v">
                <p:oleObj spid="_x0000_s427224" name="Equation" r:id="rId13" imgW="431640" imgH="241200" progId="Equation.3">
                  <p:embed/>
                </p:oleObj>
              </mc:Choice>
              <mc:Fallback>
                <p:oleObj name="Equation" r:id="rId13" imgW="431640" imgH="241200" progId="Equation.3">
                  <p:embed/>
                  <p:pic>
                    <p:nvPicPr>
                      <p:cNvPr id="371736" name="Object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64413" y="838200"/>
                        <a:ext cx="1169987" cy="6397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aphicFrame>
        <p:nvGraphicFramePr>
          <p:cNvPr id="371737" name="Object 25"/>
          <p:cNvGraphicFramePr>
            <a:graphicFrameLocks noChangeAspect="1"/>
          </p:cNvGraphicFramePr>
          <p:nvPr/>
        </p:nvGraphicFramePr>
        <p:xfrm>
          <a:off x="5638800" y="1600200"/>
          <a:ext cx="1219200" cy="939800"/>
        </p:xfrm>
        <a:graphic>
          <a:graphicData uri="http://schemas.openxmlformats.org/presentationml/2006/ole">
            <mc:AlternateContent xmlns:mc="http://schemas.openxmlformats.org/markup-compatibility/2006">
              <mc:Choice xmlns:v="urn:schemas-microsoft-com:vml" Requires="v">
                <p:oleObj spid="_x0000_s427225" name="Equation" r:id="rId15" imgW="596880" imgH="469800" progId="Equation.3">
                  <p:embed/>
                </p:oleObj>
              </mc:Choice>
              <mc:Fallback>
                <p:oleObj name="Equation" r:id="rId15" imgW="596880" imgH="469800" progId="Equation.3">
                  <p:embed/>
                  <p:pic>
                    <p:nvPicPr>
                      <p:cNvPr id="371737" name="Object 2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38800" y="1600200"/>
                        <a:ext cx="1219200" cy="939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aphicFrame>
        <p:nvGraphicFramePr>
          <p:cNvPr id="371738" name="Object 26"/>
          <p:cNvGraphicFramePr>
            <a:graphicFrameLocks noChangeAspect="1"/>
          </p:cNvGraphicFramePr>
          <p:nvPr/>
        </p:nvGraphicFramePr>
        <p:xfrm>
          <a:off x="6846888" y="1651000"/>
          <a:ext cx="544512" cy="787400"/>
        </p:xfrm>
        <a:graphic>
          <a:graphicData uri="http://schemas.openxmlformats.org/presentationml/2006/ole">
            <mc:AlternateContent xmlns:mc="http://schemas.openxmlformats.org/markup-compatibility/2006">
              <mc:Choice xmlns:v="urn:schemas-microsoft-com:vml" Requires="v">
                <p:oleObj spid="_x0000_s427226" name="Equation" r:id="rId17" imgW="266400" imgH="393480" progId="Equation.3">
                  <p:embed/>
                </p:oleObj>
              </mc:Choice>
              <mc:Fallback>
                <p:oleObj name="Equation" r:id="rId17" imgW="266400" imgH="393480" progId="Equation.3">
                  <p:embed/>
                  <p:pic>
                    <p:nvPicPr>
                      <p:cNvPr id="371738" name="Object 2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46888" y="1651000"/>
                        <a:ext cx="544512" cy="787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aphicFrame>
        <p:nvGraphicFramePr>
          <p:cNvPr id="371739" name="Object 27"/>
          <p:cNvGraphicFramePr>
            <a:graphicFrameLocks noChangeAspect="1"/>
          </p:cNvGraphicFramePr>
          <p:nvPr/>
        </p:nvGraphicFramePr>
        <p:xfrm>
          <a:off x="5638800" y="2654300"/>
          <a:ext cx="1428750" cy="812800"/>
        </p:xfrm>
        <a:graphic>
          <a:graphicData uri="http://schemas.openxmlformats.org/presentationml/2006/ole">
            <mc:AlternateContent xmlns:mc="http://schemas.openxmlformats.org/markup-compatibility/2006">
              <mc:Choice xmlns:v="urn:schemas-microsoft-com:vml" Requires="v">
                <p:oleObj spid="_x0000_s427227" name="Equation" r:id="rId19" imgW="698400" imgH="406080" progId="Equation.3">
                  <p:embed/>
                </p:oleObj>
              </mc:Choice>
              <mc:Fallback>
                <p:oleObj name="Equation" r:id="rId19" imgW="698400" imgH="406080" progId="Equation.3">
                  <p:embed/>
                  <p:pic>
                    <p:nvPicPr>
                      <p:cNvPr id="371739" name="Object 2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38800" y="2654300"/>
                        <a:ext cx="1428750" cy="812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aphicFrame>
        <p:nvGraphicFramePr>
          <p:cNvPr id="371740" name="Object 28"/>
          <p:cNvGraphicFramePr>
            <a:graphicFrameLocks noChangeAspect="1"/>
          </p:cNvGraphicFramePr>
          <p:nvPr/>
        </p:nvGraphicFramePr>
        <p:xfrm>
          <a:off x="7086600" y="2667000"/>
          <a:ext cx="519113" cy="787400"/>
        </p:xfrm>
        <a:graphic>
          <a:graphicData uri="http://schemas.openxmlformats.org/presentationml/2006/ole">
            <mc:AlternateContent xmlns:mc="http://schemas.openxmlformats.org/markup-compatibility/2006">
              <mc:Choice xmlns:v="urn:schemas-microsoft-com:vml" Requires="v">
                <p:oleObj spid="_x0000_s427228" name="Equation" r:id="rId21" imgW="253800" imgH="393480" progId="Equation.3">
                  <p:embed/>
                </p:oleObj>
              </mc:Choice>
              <mc:Fallback>
                <p:oleObj name="Equation" r:id="rId21" imgW="253800" imgH="393480" progId="Equation.3">
                  <p:embed/>
                  <p:pic>
                    <p:nvPicPr>
                      <p:cNvPr id="371740" name="Object 2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086600" y="2667000"/>
                        <a:ext cx="519113" cy="787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aphicFrame>
        <p:nvGraphicFramePr>
          <p:cNvPr id="371741" name="Object 29"/>
          <p:cNvGraphicFramePr>
            <a:graphicFrameLocks noChangeAspect="1"/>
          </p:cNvGraphicFramePr>
          <p:nvPr/>
        </p:nvGraphicFramePr>
        <p:xfrm>
          <a:off x="5638800" y="3581400"/>
          <a:ext cx="1323975" cy="939800"/>
        </p:xfrm>
        <a:graphic>
          <a:graphicData uri="http://schemas.openxmlformats.org/presentationml/2006/ole">
            <mc:AlternateContent xmlns:mc="http://schemas.openxmlformats.org/markup-compatibility/2006">
              <mc:Choice xmlns:v="urn:schemas-microsoft-com:vml" Requires="v">
                <p:oleObj spid="_x0000_s427229" name="Equation" r:id="rId23" imgW="647640" imgH="469800" progId="Equation.3">
                  <p:embed/>
                </p:oleObj>
              </mc:Choice>
              <mc:Fallback>
                <p:oleObj name="Equation" r:id="rId23" imgW="647640" imgH="469800" progId="Equation.3">
                  <p:embed/>
                  <p:pic>
                    <p:nvPicPr>
                      <p:cNvPr id="371741" name="Object 2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638800" y="3581400"/>
                        <a:ext cx="1323975" cy="939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aphicFrame>
        <p:nvGraphicFramePr>
          <p:cNvPr id="371742" name="Object 30"/>
          <p:cNvGraphicFramePr>
            <a:graphicFrameLocks noChangeAspect="1"/>
          </p:cNvGraphicFramePr>
          <p:nvPr/>
        </p:nvGraphicFramePr>
        <p:xfrm>
          <a:off x="6934200" y="3632200"/>
          <a:ext cx="571500" cy="787400"/>
        </p:xfrm>
        <a:graphic>
          <a:graphicData uri="http://schemas.openxmlformats.org/presentationml/2006/ole">
            <mc:AlternateContent xmlns:mc="http://schemas.openxmlformats.org/markup-compatibility/2006">
              <mc:Choice xmlns:v="urn:schemas-microsoft-com:vml" Requires="v">
                <p:oleObj spid="_x0000_s427230" name="Equation" r:id="rId25" imgW="279360" imgH="393480" progId="Equation.3">
                  <p:embed/>
                </p:oleObj>
              </mc:Choice>
              <mc:Fallback>
                <p:oleObj name="Equation" r:id="rId25" imgW="279360" imgH="393480" progId="Equation.3">
                  <p:embed/>
                  <p:pic>
                    <p:nvPicPr>
                      <p:cNvPr id="371742" name="Object 3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934200" y="3632200"/>
                        <a:ext cx="571500" cy="787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aphicFrame>
        <p:nvGraphicFramePr>
          <p:cNvPr id="371743" name="Object 31"/>
          <p:cNvGraphicFramePr>
            <a:graphicFrameLocks noChangeAspect="1"/>
          </p:cNvGraphicFramePr>
          <p:nvPr/>
        </p:nvGraphicFramePr>
        <p:xfrm>
          <a:off x="5638800" y="4648200"/>
          <a:ext cx="1454150" cy="812800"/>
        </p:xfrm>
        <a:graphic>
          <a:graphicData uri="http://schemas.openxmlformats.org/presentationml/2006/ole">
            <mc:AlternateContent xmlns:mc="http://schemas.openxmlformats.org/markup-compatibility/2006">
              <mc:Choice xmlns:v="urn:schemas-microsoft-com:vml" Requires="v">
                <p:oleObj spid="_x0000_s427231" name="Equation" r:id="rId27" imgW="711000" imgH="406080" progId="Equation.3">
                  <p:embed/>
                </p:oleObj>
              </mc:Choice>
              <mc:Fallback>
                <p:oleObj name="Equation" r:id="rId27" imgW="711000" imgH="406080" progId="Equation.3">
                  <p:embed/>
                  <p:pic>
                    <p:nvPicPr>
                      <p:cNvPr id="371743" name="Object 3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638800" y="4648200"/>
                        <a:ext cx="1454150" cy="812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aphicFrame>
        <p:nvGraphicFramePr>
          <p:cNvPr id="371744" name="Object 32"/>
          <p:cNvGraphicFramePr>
            <a:graphicFrameLocks noChangeAspect="1"/>
          </p:cNvGraphicFramePr>
          <p:nvPr/>
        </p:nvGraphicFramePr>
        <p:xfrm>
          <a:off x="7075488" y="4648200"/>
          <a:ext cx="544512" cy="787400"/>
        </p:xfrm>
        <a:graphic>
          <a:graphicData uri="http://schemas.openxmlformats.org/presentationml/2006/ole">
            <mc:AlternateContent xmlns:mc="http://schemas.openxmlformats.org/markup-compatibility/2006">
              <mc:Choice xmlns:v="urn:schemas-microsoft-com:vml" Requires="v">
                <p:oleObj spid="_x0000_s427232" name="Equation" r:id="rId29" imgW="266400" imgH="393480" progId="Equation.DSMT4">
                  <p:embed/>
                </p:oleObj>
              </mc:Choice>
              <mc:Fallback>
                <p:oleObj name="Equation" r:id="rId29" imgW="266400" imgH="393480" progId="Equation.DSMT4">
                  <p:embed/>
                  <p:pic>
                    <p:nvPicPr>
                      <p:cNvPr id="371744" name="Object 3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075488" y="4648200"/>
                        <a:ext cx="544512" cy="787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sp>
        <p:nvSpPr>
          <p:cNvPr id="371745" name="Text Box 33"/>
          <p:cNvSpPr txBox="1">
            <a:spLocks noChangeArrowheads="1"/>
          </p:cNvSpPr>
          <p:nvPr/>
        </p:nvSpPr>
        <p:spPr bwMode="auto">
          <a:xfrm>
            <a:off x="533400" y="2239963"/>
            <a:ext cx="762000" cy="427037"/>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rgbClr val="A50021"/>
                </a:solidFill>
                <a:latin typeface="Arial Narrow" charset="0"/>
              </a:rPr>
              <a:t>Unit?</a:t>
            </a:r>
          </a:p>
        </p:txBody>
      </p:sp>
      <p:sp>
        <p:nvSpPr>
          <p:cNvPr id="371746" name="Text Box 34"/>
          <p:cNvSpPr txBox="1">
            <a:spLocks noChangeArrowheads="1"/>
          </p:cNvSpPr>
          <p:nvPr/>
        </p:nvSpPr>
        <p:spPr bwMode="auto">
          <a:xfrm>
            <a:off x="1371600" y="2239963"/>
            <a:ext cx="838200" cy="427037"/>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rgbClr val="A50021"/>
                </a:solidFill>
                <a:latin typeface="Arial Narrow" charset="0"/>
              </a:rPr>
              <a:t>rad/s</a:t>
            </a:r>
          </a:p>
        </p:txBody>
      </p:sp>
      <p:sp>
        <p:nvSpPr>
          <p:cNvPr id="371747" name="Text Box 35"/>
          <p:cNvSpPr txBox="1">
            <a:spLocks noChangeArrowheads="1"/>
          </p:cNvSpPr>
          <p:nvPr/>
        </p:nvSpPr>
        <p:spPr bwMode="auto">
          <a:xfrm>
            <a:off x="533400" y="3230563"/>
            <a:ext cx="762000" cy="427037"/>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rgbClr val="A50021"/>
                </a:solidFill>
                <a:latin typeface="Arial Narrow" charset="0"/>
              </a:rPr>
              <a:t>Unit?</a:t>
            </a:r>
          </a:p>
        </p:txBody>
      </p:sp>
      <p:sp>
        <p:nvSpPr>
          <p:cNvPr id="371748" name="Text Box 36"/>
          <p:cNvSpPr txBox="1">
            <a:spLocks noChangeArrowheads="1"/>
          </p:cNvSpPr>
          <p:nvPr/>
        </p:nvSpPr>
        <p:spPr bwMode="auto">
          <a:xfrm>
            <a:off x="1371600" y="3230563"/>
            <a:ext cx="838200" cy="427037"/>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rgbClr val="A50021"/>
                </a:solidFill>
                <a:latin typeface="Arial Narrow" charset="0"/>
              </a:rPr>
              <a:t>rad/s</a:t>
            </a:r>
          </a:p>
        </p:txBody>
      </p:sp>
      <p:sp>
        <p:nvSpPr>
          <p:cNvPr id="371749" name="Text Box 37"/>
          <p:cNvSpPr txBox="1">
            <a:spLocks noChangeArrowheads="1"/>
          </p:cNvSpPr>
          <p:nvPr/>
        </p:nvSpPr>
        <p:spPr bwMode="auto">
          <a:xfrm>
            <a:off x="533400" y="4343400"/>
            <a:ext cx="762000" cy="42703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rgbClr val="A50021"/>
                </a:solidFill>
                <a:latin typeface="Arial Narrow" charset="0"/>
              </a:rPr>
              <a:t>Unit?</a:t>
            </a:r>
          </a:p>
        </p:txBody>
      </p:sp>
      <p:sp>
        <p:nvSpPr>
          <p:cNvPr id="371750" name="Text Box 38"/>
          <p:cNvSpPr txBox="1">
            <a:spLocks noChangeArrowheads="1"/>
          </p:cNvSpPr>
          <p:nvPr/>
        </p:nvSpPr>
        <p:spPr bwMode="auto">
          <a:xfrm>
            <a:off x="1371600" y="4343400"/>
            <a:ext cx="838200" cy="42703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rgbClr val="A50021"/>
                </a:solidFill>
                <a:latin typeface="Arial Narrow" charset="0"/>
              </a:rPr>
              <a:t>rad/s</a:t>
            </a:r>
            <a:r>
              <a:rPr lang="en-US" sz="2200" baseline="30000">
                <a:solidFill>
                  <a:srgbClr val="A50021"/>
                </a:solidFill>
                <a:latin typeface="Arial Narrow" charset="0"/>
              </a:rPr>
              <a:t>2</a:t>
            </a:r>
            <a:endParaRPr lang="en-US" sz="2200">
              <a:solidFill>
                <a:srgbClr val="A50021"/>
              </a:solidFill>
              <a:latin typeface="Arial Narrow" charset="0"/>
            </a:endParaRPr>
          </a:p>
        </p:txBody>
      </p:sp>
      <p:sp>
        <p:nvSpPr>
          <p:cNvPr id="371751" name="Text Box 39"/>
          <p:cNvSpPr txBox="1">
            <a:spLocks noChangeArrowheads="1"/>
          </p:cNvSpPr>
          <p:nvPr/>
        </p:nvSpPr>
        <p:spPr bwMode="auto">
          <a:xfrm>
            <a:off x="2057400" y="5029200"/>
            <a:ext cx="762000" cy="42703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rgbClr val="A50021"/>
                </a:solidFill>
                <a:latin typeface="Arial Narrow" charset="0"/>
              </a:rPr>
              <a:t>Unit?</a:t>
            </a:r>
          </a:p>
        </p:txBody>
      </p:sp>
      <p:sp>
        <p:nvSpPr>
          <p:cNvPr id="371752" name="Text Box 40"/>
          <p:cNvSpPr txBox="1">
            <a:spLocks noChangeArrowheads="1"/>
          </p:cNvSpPr>
          <p:nvPr/>
        </p:nvSpPr>
        <p:spPr bwMode="auto">
          <a:xfrm>
            <a:off x="2895600" y="5029200"/>
            <a:ext cx="838200" cy="42703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rgbClr val="A50021"/>
                </a:solidFill>
                <a:latin typeface="Arial Narrow" charset="0"/>
              </a:rPr>
              <a:t>rad/s</a:t>
            </a:r>
            <a:r>
              <a:rPr lang="en-US" sz="2200" baseline="30000">
                <a:solidFill>
                  <a:srgbClr val="A50021"/>
                </a:solidFill>
                <a:latin typeface="Arial Narrow" charset="0"/>
              </a:rPr>
              <a:t>2</a:t>
            </a:r>
            <a:endParaRPr lang="en-US" sz="2200">
              <a:solidFill>
                <a:srgbClr val="A50021"/>
              </a:solidFill>
              <a:latin typeface="Arial Narrow" charset="0"/>
            </a:endParaRPr>
          </a:p>
        </p:txBody>
      </p:sp>
      <p:sp>
        <p:nvSpPr>
          <p:cNvPr id="44" name="Text Box 41">
            <a:extLst>
              <a:ext uri="{FF2B5EF4-FFF2-40B4-BE49-F238E27FC236}">
                <a16:creationId xmlns:a16="http://schemas.microsoft.com/office/drawing/2014/main" id="{C31C0A01-51CE-E847-9B18-D53DC1726DE7}"/>
              </a:ext>
            </a:extLst>
          </p:cNvPr>
          <p:cNvSpPr txBox="1">
            <a:spLocks noChangeArrowheads="1"/>
          </p:cNvSpPr>
          <p:nvPr/>
        </p:nvSpPr>
        <p:spPr bwMode="auto">
          <a:xfrm>
            <a:off x="2209800" y="2209800"/>
            <a:ext cx="22860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dirty="0">
                <a:solidFill>
                  <a:srgbClr val="A50021"/>
                </a:solidFill>
                <a:latin typeface="Arial Narrow" charset="0"/>
                <a:ea typeface="굴림" charset="0"/>
                <a:cs typeface="굴림" charset="0"/>
              </a:rPr>
              <a:t>Dimension (</a:t>
            </a:r>
            <a:r>
              <a:rPr lang="en-US" altLang="ko-KR" sz="1800" dirty="0">
                <a:solidFill>
                  <a:srgbClr val="CC00CC"/>
                </a:solidFill>
                <a:latin typeface="Arial Narrow" charset="0"/>
                <a:ea typeface="굴림" charset="0"/>
                <a:cs typeface="굴림" charset="0"/>
              </a:rPr>
              <a:t>poll 5</a:t>
            </a:r>
            <a:r>
              <a:rPr lang="en-US" altLang="ko-KR" sz="2200" dirty="0">
                <a:solidFill>
                  <a:srgbClr val="A50021"/>
                </a:solidFill>
                <a:latin typeface="Arial Narrow" charset="0"/>
                <a:ea typeface="굴림" charset="0"/>
                <a:cs typeface="굴림" charset="0"/>
              </a:rPr>
              <a:t>)</a:t>
            </a:r>
            <a:r>
              <a:rPr lang="en-US" sz="2200" dirty="0">
                <a:solidFill>
                  <a:srgbClr val="A50021"/>
                </a:solidFill>
                <a:latin typeface="Arial Narrow" charset="0"/>
                <a:ea typeface="굴림" charset="0"/>
                <a:cs typeface="굴림" charset="0"/>
              </a:rPr>
              <a:t>?</a:t>
            </a:r>
          </a:p>
        </p:txBody>
      </p:sp>
      <p:sp>
        <p:nvSpPr>
          <p:cNvPr id="45" name="Text Box 42">
            <a:extLst>
              <a:ext uri="{FF2B5EF4-FFF2-40B4-BE49-F238E27FC236}">
                <a16:creationId xmlns:a16="http://schemas.microsoft.com/office/drawing/2014/main" id="{871F720B-D701-5448-8206-BA83711DBD56}"/>
              </a:ext>
            </a:extLst>
          </p:cNvPr>
          <p:cNvSpPr txBox="1">
            <a:spLocks noChangeArrowheads="1"/>
          </p:cNvSpPr>
          <p:nvPr/>
        </p:nvSpPr>
        <p:spPr bwMode="auto">
          <a:xfrm>
            <a:off x="4267200" y="2209800"/>
            <a:ext cx="838200"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A50021"/>
                </a:solidFill>
                <a:latin typeface="Arial Narrow" charset="0"/>
                <a:ea typeface="굴림" charset="0"/>
                <a:cs typeface="굴림" charset="0"/>
              </a:rPr>
              <a:t>[T</a:t>
            </a:r>
            <a:r>
              <a:rPr lang="en-US" altLang="ko-KR" sz="2200" baseline="30000">
                <a:solidFill>
                  <a:srgbClr val="A50021"/>
                </a:solidFill>
                <a:latin typeface="Arial Narrow" charset="0"/>
                <a:ea typeface="굴림" charset="0"/>
                <a:cs typeface="굴림" charset="0"/>
              </a:rPr>
              <a:t>-1</a:t>
            </a:r>
            <a:r>
              <a:rPr lang="en-US" altLang="ko-KR" sz="2200">
                <a:solidFill>
                  <a:srgbClr val="A50021"/>
                </a:solidFill>
                <a:latin typeface="Arial Narrow" charset="0"/>
                <a:ea typeface="굴림" charset="0"/>
                <a:cs typeface="굴림" charset="0"/>
              </a:rPr>
              <a:t>]</a:t>
            </a:r>
            <a:endParaRPr lang="en-US" sz="2200">
              <a:solidFill>
                <a:srgbClr val="A50021"/>
              </a:solidFill>
              <a:latin typeface="Arial Narrow" charset="0"/>
              <a:ea typeface="굴림" charset="0"/>
              <a:cs typeface="굴림" charset="0"/>
            </a:endParaRPr>
          </a:p>
        </p:txBody>
      </p:sp>
      <p:sp>
        <p:nvSpPr>
          <p:cNvPr id="46" name="Text Box 41">
            <a:extLst>
              <a:ext uri="{FF2B5EF4-FFF2-40B4-BE49-F238E27FC236}">
                <a16:creationId xmlns:a16="http://schemas.microsoft.com/office/drawing/2014/main" id="{9784BD99-7282-2C41-86C5-475613B2834A}"/>
              </a:ext>
            </a:extLst>
          </p:cNvPr>
          <p:cNvSpPr txBox="1">
            <a:spLocks noChangeArrowheads="1"/>
          </p:cNvSpPr>
          <p:nvPr/>
        </p:nvSpPr>
        <p:spPr bwMode="auto">
          <a:xfrm>
            <a:off x="2209800" y="3226713"/>
            <a:ext cx="22860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dirty="0">
                <a:solidFill>
                  <a:srgbClr val="A50021"/>
                </a:solidFill>
                <a:latin typeface="Arial Narrow" charset="0"/>
                <a:ea typeface="굴림" charset="0"/>
                <a:cs typeface="굴림" charset="0"/>
              </a:rPr>
              <a:t>Dimension (</a:t>
            </a:r>
            <a:r>
              <a:rPr lang="en-US" altLang="ko-KR" sz="1800" dirty="0">
                <a:solidFill>
                  <a:srgbClr val="CC00CC"/>
                </a:solidFill>
                <a:latin typeface="Arial Narrow" charset="0"/>
                <a:ea typeface="굴림" charset="0"/>
                <a:cs typeface="굴림" charset="0"/>
              </a:rPr>
              <a:t>poll 5</a:t>
            </a:r>
            <a:r>
              <a:rPr lang="en-US" altLang="ko-KR" sz="2200" dirty="0">
                <a:solidFill>
                  <a:srgbClr val="A50021"/>
                </a:solidFill>
                <a:latin typeface="Arial Narrow" charset="0"/>
                <a:ea typeface="굴림" charset="0"/>
                <a:cs typeface="굴림" charset="0"/>
              </a:rPr>
              <a:t>)</a:t>
            </a:r>
            <a:r>
              <a:rPr lang="en-US" sz="2200" dirty="0">
                <a:solidFill>
                  <a:srgbClr val="A50021"/>
                </a:solidFill>
                <a:latin typeface="Arial Narrow" charset="0"/>
                <a:ea typeface="굴림" charset="0"/>
                <a:cs typeface="굴림" charset="0"/>
              </a:rPr>
              <a:t>?</a:t>
            </a:r>
          </a:p>
        </p:txBody>
      </p:sp>
      <p:sp>
        <p:nvSpPr>
          <p:cNvPr id="47" name="Text Box 42">
            <a:extLst>
              <a:ext uri="{FF2B5EF4-FFF2-40B4-BE49-F238E27FC236}">
                <a16:creationId xmlns:a16="http://schemas.microsoft.com/office/drawing/2014/main" id="{45933D1F-9379-3C49-AE24-AEEEC9A9DBB7}"/>
              </a:ext>
            </a:extLst>
          </p:cNvPr>
          <p:cNvSpPr txBox="1">
            <a:spLocks noChangeArrowheads="1"/>
          </p:cNvSpPr>
          <p:nvPr/>
        </p:nvSpPr>
        <p:spPr bwMode="auto">
          <a:xfrm>
            <a:off x="4267200" y="3226713"/>
            <a:ext cx="838200"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A50021"/>
                </a:solidFill>
                <a:latin typeface="Arial Narrow" charset="0"/>
                <a:ea typeface="굴림" charset="0"/>
                <a:cs typeface="굴림" charset="0"/>
              </a:rPr>
              <a:t>[T</a:t>
            </a:r>
            <a:r>
              <a:rPr lang="en-US" altLang="ko-KR" sz="2200" baseline="30000">
                <a:solidFill>
                  <a:srgbClr val="A50021"/>
                </a:solidFill>
                <a:latin typeface="Arial Narrow" charset="0"/>
                <a:ea typeface="굴림" charset="0"/>
                <a:cs typeface="굴림" charset="0"/>
              </a:rPr>
              <a:t>-1</a:t>
            </a:r>
            <a:r>
              <a:rPr lang="en-US" altLang="ko-KR" sz="2200">
                <a:solidFill>
                  <a:srgbClr val="A50021"/>
                </a:solidFill>
                <a:latin typeface="Arial Narrow" charset="0"/>
                <a:ea typeface="굴림" charset="0"/>
                <a:cs typeface="굴림" charset="0"/>
              </a:rPr>
              <a:t>]</a:t>
            </a:r>
            <a:endParaRPr lang="en-US" sz="2200">
              <a:solidFill>
                <a:srgbClr val="A50021"/>
              </a:solidFill>
              <a:latin typeface="Arial Narrow" charset="0"/>
              <a:ea typeface="굴림" charset="0"/>
              <a:cs typeface="굴림" charset="0"/>
            </a:endParaRPr>
          </a:p>
        </p:txBody>
      </p:sp>
      <p:sp>
        <p:nvSpPr>
          <p:cNvPr id="52" name="Text Box 43">
            <a:extLst>
              <a:ext uri="{FF2B5EF4-FFF2-40B4-BE49-F238E27FC236}">
                <a16:creationId xmlns:a16="http://schemas.microsoft.com/office/drawing/2014/main" id="{552F202E-E1F4-AC48-B5A9-780FBA42AB1A}"/>
              </a:ext>
            </a:extLst>
          </p:cNvPr>
          <p:cNvSpPr txBox="1">
            <a:spLocks noChangeArrowheads="1"/>
          </p:cNvSpPr>
          <p:nvPr/>
        </p:nvSpPr>
        <p:spPr bwMode="auto">
          <a:xfrm>
            <a:off x="2209800" y="4267200"/>
            <a:ext cx="2209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dirty="0">
                <a:solidFill>
                  <a:srgbClr val="A50021"/>
                </a:solidFill>
                <a:latin typeface="Arial Narrow" charset="0"/>
                <a:ea typeface="굴림" charset="0"/>
                <a:cs typeface="굴림" charset="0"/>
              </a:rPr>
              <a:t>Dimension </a:t>
            </a:r>
            <a:r>
              <a:rPr lang="en-US" altLang="ko-KR" sz="2800" dirty="0">
                <a:solidFill>
                  <a:srgbClr val="A50021"/>
                </a:solidFill>
                <a:latin typeface="Arial Narrow" charset="0"/>
                <a:ea typeface="굴림" charset="0"/>
                <a:cs typeface="굴림" charset="0"/>
              </a:rPr>
              <a:t>(</a:t>
            </a:r>
            <a:r>
              <a:rPr lang="en-US" altLang="ko-KR" sz="2000" dirty="0">
                <a:solidFill>
                  <a:srgbClr val="CC00CC"/>
                </a:solidFill>
                <a:latin typeface="Arial Narrow" charset="0"/>
                <a:ea typeface="굴림" charset="0"/>
                <a:cs typeface="굴림" charset="0"/>
              </a:rPr>
              <a:t>poll 5</a:t>
            </a:r>
            <a:r>
              <a:rPr lang="en-US" altLang="ko-KR" sz="2800" dirty="0">
                <a:solidFill>
                  <a:srgbClr val="A50021"/>
                </a:solidFill>
                <a:latin typeface="Arial Narrow" charset="0"/>
                <a:ea typeface="굴림" charset="0"/>
                <a:cs typeface="굴림" charset="0"/>
              </a:rPr>
              <a:t>)</a:t>
            </a:r>
            <a:r>
              <a:rPr lang="en-US" sz="2000" dirty="0">
                <a:solidFill>
                  <a:srgbClr val="A50021"/>
                </a:solidFill>
                <a:latin typeface="Arial Narrow" charset="0"/>
                <a:ea typeface="굴림" charset="0"/>
                <a:cs typeface="굴림" charset="0"/>
              </a:rPr>
              <a:t>?</a:t>
            </a:r>
            <a:endParaRPr lang="en-US" sz="2200" dirty="0">
              <a:solidFill>
                <a:srgbClr val="A50021"/>
              </a:solidFill>
              <a:latin typeface="Arial Narrow" charset="0"/>
              <a:ea typeface="굴림" charset="0"/>
              <a:cs typeface="굴림" charset="0"/>
            </a:endParaRPr>
          </a:p>
        </p:txBody>
      </p:sp>
      <p:sp>
        <p:nvSpPr>
          <p:cNvPr id="53" name="Text Box 44">
            <a:extLst>
              <a:ext uri="{FF2B5EF4-FFF2-40B4-BE49-F238E27FC236}">
                <a16:creationId xmlns:a16="http://schemas.microsoft.com/office/drawing/2014/main" id="{3E311856-2D27-D045-82FF-2C0B6A5D1D0E}"/>
              </a:ext>
            </a:extLst>
          </p:cNvPr>
          <p:cNvSpPr txBox="1">
            <a:spLocks noChangeArrowheads="1"/>
          </p:cNvSpPr>
          <p:nvPr/>
        </p:nvSpPr>
        <p:spPr bwMode="auto">
          <a:xfrm>
            <a:off x="4267200" y="4343400"/>
            <a:ext cx="838200"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dirty="0">
                <a:solidFill>
                  <a:srgbClr val="A50021"/>
                </a:solidFill>
                <a:latin typeface="Arial Narrow" charset="0"/>
                <a:ea typeface="굴림" charset="0"/>
                <a:cs typeface="굴림" charset="0"/>
              </a:rPr>
              <a:t>[T</a:t>
            </a:r>
            <a:r>
              <a:rPr lang="en-US" altLang="ko-KR" sz="2200" baseline="30000" dirty="0">
                <a:solidFill>
                  <a:srgbClr val="A50021"/>
                </a:solidFill>
                <a:latin typeface="Arial Narrow" charset="0"/>
                <a:ea typeface="굴림" charset="0"/>
                <a:cs typeface="굴림" charset="0"/>
              </a:rPr>
              <a:t>-2</a:t>
            </a:r>
            <a:r>
              <a:rPr lang="en-US" altLang="ko-KR" sz="2200" dirty="0">
                <a:solidFill>
                  <a:srgbClr val="A50021"/>
                </a:solidFill>
                <a:latin typeface="Arial Narrow" charset="0"/>
                <a:ea typeface="굴림" charset="0"/>
                <a:cs typeface="굴림" charset="0"/>
              </a:rPr>
              <a:t>]</a:t>
            </a:r>
            <a:endParaRPr lang="en-US" sz="2200" dirty="0">
              <a:solidFill>
                <a:srgbClr val="A50021"/>
              </a:solidFill>
              <a:latin typeface="Arial Narrow" charset="0"/>
              <a:ea typeface="굴림" charset="0"/>
              <a:cs typeface="굴림"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29" name="Date Placeholder 3"/>
          <p:cNvSpPr>
            <a:spLocks noGrp="1"/>
          </p:cNvSpPr>
          <p:nvPr>
            <p:ph type="dt" sz="quarter" idx="10"/>
          </p:nvPr>
        </p:nvSpPr>
        <p:spPr>
          <a:noFill/>
        </p:spPr>
        <p:txBody>
          <a:bodyPr/>
          <a:lstStyle/>
          <a:p>
            <a:r>
              <a:rPr lang="en-US"/>
              <a:t>Monday, April 19, 2021</a:t>
            </a:r>
            <a:endParaRPr lang="en-US" altLang="ko-KR">
              <a:ea typeface="굴림" charset="-127"/>
              <a:cs typeface="굴림" charset="-127"/>
            </a:endParaRPr>
          </a:p>
        </p:txBody>
      </p:sp>
      <p:sp>
        <p:nvSpPr>
          <p:cNvPr id="38930" name="Footer Placeholder 4"/>
          <p:cNvSpPr>
            <a:spLocks noGrp="1"/>
          </p:cNvSpPr>
          <p:nvPr>
            <p:ph type="ftr" sz="quarter" idx="11"/>
          </p:nvPr>
        </p:nvSpPr>
        <p:spPr>
          <a:noFill/>
        </p:spPr>
        <p:txBody>
          <a:bodyPr/>
          <a:lstStyle/>
          <a:p>
            <a:r>
              <a:rPr lang="en-US"/>
              <a:t>PHYS 1443-003, Spring 2021                    Dr. Jaehoon Yu</a:t>
            </a:r>
          </a:p>
        </p:txBody>
      </p:sp>
      <p:sp>
        <p:nvSpPr>
          <p:cNvPr id="38931" name="Slide Number Placeholder 5"/>
          <p:cNvSpPr>
            <a:spLocks noGrp="1"/>
          </p:cNvSpPr>
          <p:nvPr>
            <p:ph type="sldNum" sz="quarter" idx="12"/>
          </p:nvPr>
        </p:nvSpPr>
        <p:spPr>
          <a:noFill/>
        </p:spPr>
        <p:txBody>
          <a:bodyPr/>
          <a:lstStyle/>
          <a:p>
            <a:fld id="{5BF373DF-F3A4-0740-9941-CFA54EC602FF}" type="slidenum">
              <a:rPr lang="en-US"/>
              <a:pPr/>
              <a:t>12</a:t>
            </a:fld>
            <a:endParaRPr lang="en-US"/>
          </a:p>
        </p:txBody>
      </p:sp>
      <p:sp>
        <p:nvSpPr>
          <p:cNvPr id="851970" name="Rectangle 2"/>
          <p:cNvSpPr>
            <a:spLocks noChangeArrowheads="1"/>
          </p:cNvSpPr>
          <p:nvPr/>
        </p:nvSpPr>
        <p:spPr bwMode="auto">
          <a:xfrm>
            <a:off x="4648200" y="4038600"/>
            <a:ext cx="3810000" cy="1066800"/>
          </a:xfrm>
          <a:prstGeom prst="rect">
            <a:avLst/>
          </a:prstGeom>
          <a:solidFill>
            <a:srgbClr val="FFFFCC"/>
          </a:solidFill>
          <a:ln w="28575">
            <a:solidFill>
              <a:srgbClr val="A50021"/>
            </a:solidFill>
            <a:miter lim="800000"/>
            <a:headEnd/>
            <a:tailEnd/>
          </a:ln>
        </p:spPr>
        <p:txBody>
          <a:bodyPr anchor="ctr">
            <a:prstTxWarp prst="textNoShape">
              <a:avLst/>
            </a:prstTxWarp>
            <a:spAutoFit/>
          </a:bodyPr>
          <a:lstStyle/>
          <a:p>
            <a:endParaRPr lang="en-US"/>
          </a:p>
        </p:txBody>
      </p:sp>
      <p:sp>
        <p:nvSpPr>
          <p:cNvPr id="851971" name="Rectangle 3"/>
          <p:cNvSpPr>
            <a:spLocks noChangeArrowheads="1"/>
          </p:cNvSpPr>
          <p:nvPr/>
        </p:nvSpPr>
        <p:spPr bwMode="auto">
          <a:xfrm>
            <a:off x="4648200" y="5316538"/>
            <a:ext cx="4343400" cy="838200"/>
          </a:xfrm>
          <a:prstGeom prst="rect">
            <a:avLst/>
          </a:prstGeom>
          <a:solidFill>
            <a:srgbClr val="FFFFCC"/>
          </a:solidFill>
          <a:ln w="28575">
            <a:solidFill>
              <a:srgbClr val="A50021"/>
            </a:solidFill>
            <a:miter lim="800000"/>
            <a:headEnd/>
            <a:tailEnd/>
          </a:ln>
        </p:spPr>
        <p:txBody>
          <a:bodyPr anchor="ctr">
            <a:prstTxWarp prst="textNoShape">
              <a:avLst/>
            </a:prstTxWarp>
            <a:spAutoFit/>
          </a:bodyPr>
          <a:lstStyle/>
          <a:p>
            <a:endParaRPr lang="en-US"/>
          </a:p>
        </p:txBody>
      </p:sp>
      <p:sp>
        <p:nvSpPr>
          <p:cNvPr id="851972" name="Rectangle 4"/>
          <p:cNvSpPr>
            <a:spLocks noChangeArrowheads="1"/>
          </p:cNvSpPr>
          <p:nvPr/>
        </p:nvSpPr>
        <p:spPr bwMode="auto">
          <a:xfrm>
            <a:off x="4648200" y="3087688"/>
            <a:ext cx="2514600" cy="685800"/>
          </a:xfrm>
          <a:prstGeom prst="rect">
            <a:avLst/>
          </a:prstGeom>
          <a:solidFill>
            <a:srgbClr val="FFFFCC"/>
          </a:solidFill>
          <a:ln w="28575">
            <a:solidFill>
              <a:srgbClr val="A50021"/>
            </a:solidFill>
            <a:miter lim="800000"/>
            <a:headEnd/>
            <a:tailEnd/>
          </a:ln>
        </p:spPr>
        <p:txBody>
          <a:bodyPr wrap="square" anchor="ctr">
            <a:prstTxWarp prst="textNoShape">
              <a:avLst/>
            </a:prstTxWarp>
            <a:spAutoFit/>
          </a:bodyPr>
          <a:lstStyle/>
          <a:p>
            <a:endParaRPr lang="en-US"/>
          </a:p>
        </p:txBody>
      </p:sp>
      <p:pic>
        <p:nvPicPr>
          <p:cNvPr id="851973" name="Object 2"/>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4648200" y="3051175"/>
            <a:ext cx="1128713" cy="723900"/>
          </a:xfrm>
          <a:prstGeom prst="rect">
            <a:avLst/>
          </a:prstGeom>
          <a:noFill/>
          <a:ln w="28575">
            <a:miter lim="800000"/>
            <a:headEnd/>
            <a:tailEnd/>
          </a:ln>
        </p:spPr>
      </p:pic>
      <p:sp>
        <p:nvSpPr>
          <p:cNvPr id="38935" name="Rectangle 6"/>
          <p:cNvSpPr>
            <a:spLocks noGrp="1" noChangeArrowheads="1"/>
          </p:cNvSpPr>
          <p:nvPr>
            <p:ph type="title"/>
          </p:nvPr>
        </p:nvSpPr>
        <p:spPr>
          <a:xfrm>
            <a:off x="685800" y="152400"/>
            <a:ext cx="7772400" cy="609600"/>
          </a:xfrm>
        </p:spPr>
        <p:txBody>
          <a:bodyPr/>
          <a:lstStyle/>
          <a:p>
            <a:r>
              <a:rPr lang="en-US" sz="4000"/>
              <a:t>Rotational Kinematics</a:t>
            </a:r>
          </a:p>
        </p:txBody>
      </p:sp>
      <p:sp>
        <p:nvSpPr>
          <p:cNvPr id="851975" name="Text Box 7"/>
          <p:cNvSpPr txBox="1">
            <a:spLocks noChangeArrowheads="1"/>
          </p:cNvSpPr>
          <p:nvPr/>
        </p:nvSpPr>
        <p:spPr bwMode="auto">
          <a:xfrm>
            <a:off x="685800" y="762000"/>
            <a:ext cx="8001000" cy="15811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The first type of motion we have learned in linear kinematics was under the constant acceleration.  We will learn about the rotational motion under constant angular acceleration, because these are the simplest motions in both cases.</a:t>
            </a:r>
          </a:p>
        </p:txBody>
      </p:sp>
      <p:sp>
        <p:nvSpPr>
          <p:cNvPr id="851976" name="Text Box 8"/>
          <p:cNvSpPr txBox="1">
            <a:spLocks noChangeArrowheads="1"/>
          </p:cNvSpPr>
          <p:nvPr/>
        </p:nvSpPr>
        <p:spPr bwMode="auto">
          <a:xfrm>
            <a:off x="685800" y="2519363"/>
            <a:ext cx="57912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Just like the case in linear motion, one can obtain</a:t>
            </a:r>
          </a:p>
        </p:txBody>
      </p:sp>
      <p:sp>
        <p:nvSpPr>
          <p:cNvPr id="851977" name="Text Box 9"/>
          <p:cNvSpPr txBox="1">
            <a:spLocks noChangeArrowheads="1"/>
          </p:cNvSpPr>
          <p:nvPr/>
        </p:nvSpPr>
        <p:spPr bwMode="auto">
          <a:xfrm>
            <a:off x="685800" y="2971800"/>
            <a:ext cx="37338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Angular </a:t>
            </a:r>
            <a:r>
              <a:rPr lang="en-US" altLang="ko-KR">
                <a:solidFill>
                  <a:srgbClr val="FF0000"/>
                </a:solidFill>
                <a:latin typeface="Arial Narrow" charset="0"/>
                <a:ea typeface="굴림" charset="-127"/>
                <a:cs typeface="굴림" charset="-127"/>
              </a:rPr>
              <a:t>velocity</a:t>
            </a:r>
            <a:r>
              <a:rPr lang="en-US">
                <a:solidFill>
                  <a:srgbClr val="FF0000"/>
                </a:solidFill>
                <a:latin typeface="Arial Narrow" charset="0"/>
              </a:rPr>
              <a:t> under constant angular acceleration:</a:t>
            </a:r>
          </a:p>
        </p:txBody>
      </p:sp>
      <p:sp>
        <p:nvSpPr>
          <p:cNvPr id="851978" name="Text Box 10"/>
          <p:cNvSpPr txBox="1">
            <a:spLocks noChangeArrowheads="1"/>
          </p:cNvSpPr>
          <p:nvPr/>
        </p:nvSpPr>
        <p:spPr bwMode="auto">
          <a:xfrm>
            <a:off x="685800" y="4114800"/>
            <a:ext cx="37338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Angular displacement under constant angular acceleration:</a:t>
            </a:r>
          </a:p>
        </p:txBody>
      </p:sp>
      <p:pic>
        <p:nvPicPr>
          <p:cNvPr id="851979" name="Object 3"/>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4648200" y="4208463"/>
            <a:ext cx="962025" cy="668337"/>
          </a:xfrm>
          <a:prstGeom prst="rect">
            <a:avLst/>
          </a:prstGeom>
          <a:noFill/>
          <a:ln w="28575">
            <a:miter lim="800000"/>
            <a:headEnd/>
            <a:tailEnd/>
          </a:ln>
        </p:spPr>
      </p:pic>
      <p:sp>
        <p:nvSpPr>
          <p:cNvPr id="851980" name="Text Box 12"/>
          <p:cNvSpPr txBox="1">
            <a:spLocks noChangeArrowheads="1"/>
          </p:cNvSpPr>
          <p:nvPr/>
        </p:nvSpPr>
        <p:spPr bwMode="auto">
          <a:xfrm>
            <a:off x="685800" y="5354638"/>
            <a:ext cx="32766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One can also obtain </a:t>
            </a:r>
          </a:p>
        </p:txBody>
      </p:sp>
      <p:pic>
        <p:nvPicPr>
          <p:cNvPr id="851981" name="Object 4"/>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4676775" y="5392738"/>
            <a:ext cx="1038225" cy="741362"/>
          </a:xfrm>
          <a:prstGeom prst="rect">
            <a:avLst/>
          </a:prstGeom>
          <a:noFill/>
          <a:ln w="28575">
            <a:miter lim="800000"/>
            <a:headEnd/>
            <a:tailEnd/>
          </a:ln>
        </p:spPr>
      </p:pic>
      <p:pic>
        <p:nvPicPr>
          <p:cNvPr id="851982" name="Object 5"/>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8"/>
              <a:srcRect/>
              <a:stretch>
                <a:fillRect/>
              </a:stretch>
            </p:blipFill>
          </mc:Choice>
          <mc:Fallback>
            <p:blipFill>
              <a:blip r:embed="rId9"/>
              <a:srcRect/>
              <a:stretch>
                <a:fillRect/>
              </a:stretch>
            </p:blipFill>
          </mc:Fallback>
        </mc:AlternateContent>
        <p:spPr bwMode="auto">
          <a:xfrm>
            <a:off x="5605463" y="2990850"/>
            <a:ext cx="1087437" cy="765175"/>
          </a:xfrm>
          <a:prstGeom prst="rect">
            <a:avLst/>
          </a:prstGeom>
          <a:noFill/>
          <a:ln w="28575">
            <a:miter lim="800000"/>
            <a:headEnd/>
            <a:tailEnd/>
          </a:ln>
        </p:spPr>
      </p:pic>
      <p:pic>
        <p:nvPicPr>
          <p:cNvPr id="851983" name="Object 6"/>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5524500" y="4189413"/>
            <a:ext cx="884238" cy="706437"/>
          </a:xfrm>
          <a:prstGeom prst="rect">
            <a:avLst/>
          </a:prstGeom>
          <a:noFill/>
          <a:ln w="28575">
            <a:miter lim="800000"/>
            <a:headEnd/>
            <a:tailEnd/>
          </a:ln>
        </p:spPr>
      </p:pic>
      <p:pic>
        <p:nvPicPr>
          <p:cNvPr id="851984" name="Object 7"/>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12"/>
              <a:srcRect/>
              <a:stretch>
                <a:fillRect/>
              </a:stretch>
            </p:blipFill>
          </mc:Choice>
          <mc:Fallback>
            <p:blipFill>
              <a:blip r:embed="rId13"/>
              <a:srcRect/>
              <a:stretch>
                <a:fillRect/>
              </a:stretch>
            </p:blipFill>
          </mc:Fallback>
        </mc:AlternateContent>
        <p:spPr bwMode="auto">
          <a:xfrm>
            <a:off x="5600700" y="5319713"/>
            <a:ext cx="3306763" cy="889000"/>
          </a:xfrm>
          <a:prstGeom prst="rect">
            <a:avLst/>
          </a:prstGeom>
          <a:noFill/>
          <a:ln w="28575">
            <a:miter lim="800000"/>
            <a:headEnd/>
            <a:tailEnd/>
          </a:ln>
        </p:spPr>
      </p:pic>
      <p:pic>
        <p:nvPicPr>
          <p:cNvPr id="851985" name="Object 8"/>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14"/>
              <a:srcRect/>
              <a:stretch>
                <a:fillRect/>
              </a:stretch>
            </p:blipFill>
          </mc:Choice>
          <mc:Fallback>
            <p:blipFill>
              <a:blip r:embed="rId15"/>
              <a:srcRect/>
              <a:stretch>
                <a:fillRect/>
              </a:stretch>
            </p:blipFill>
          </mc:Fallback>
        </mc:AlternateContent>
        <p:spPr bwMode="auto">
          <a:xfrm>
            <a:off x="6535738" y="3138488"/>
            <a:ext cx="627062" cy="482600"/>
          </a:xfrm>
          <a:prstGeom prst="rect">
            <a:avLst/>
          </a:prstGeom>
          <a:noFill/>
          <a:ln w="28575">
            <a:miter lim="800000"/>
            <a:headEnd/>
            <a:tailEnd/>
          </a:ln>
        </p:spPr>
      </p:pic>
      <p:pic>
        <p:nvPicPr>
          <p:cNvPr id="851986" name="Object 9"/>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16"/>
              <a:srcRect/>
              <a:stretch>
                <a:fillRect/>
              </a:stretch>
            </p:blipFill>
          </mc:Choice>
          <mc:Fallback>
            <p:blipFill>
              <a:blip r:embed="rId17"/>
              <a:srcRect/>
              <a:stretch>
                <a:fillRect/>
              </a:stretch>
            </p:blipFill>
          </mc:Fallback>
        </mc:AlternateContent>
        <p:spPr bwMode="auto">
          <a:xfrm>
            <a:off x="6267450" y="4191000"/>
            <a:ext cx="1119188" cy="704850"/>
          </a:xfrm>
          <a:prstGeom prst="rect">
            <a:avLst/>
          </a:prstGeom>
          <a:noFill/>
          <a:ln w="28575">
            <a:miter lim="800000"/>
            <a:headEnd/>
            <a:tailEnd/>
          </a:ln>
        </p:spPr>
      </p:pic>
      <p:pic>
        <p:nvPicPr>
          <p:cNvPr id="851987" name="Object 10"/>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18"/>
              <a:srcRect/>
              <a:stretch>
                <a:fillRect/>
              </a:stretch>
            </p:blipFill>
          </mc:Choice>
          <mc:Fallback>
            <p:blipFill>
              <a:blip r:embed="rId19"/>
              <a:srcRect/>
              <a:stretch>
                <a:fillRect/>
              </a:stretch>
            </p:blipFill>
          </mc:Fallback>
        </mc:AlternateContent>
        <p:spPr bwMode="auto">
          <a:xfrm>
            <a:off x="7305675" y="3925888"/>
            <a:ext cx="1076325" cy="1223962"/>
          </a:xfrm>
          <a:prstGeom prst="rect">
            <a:avLst/>
          </a:prstGeom>
          <a:noFill/>
          <a:ln w="28575">
            <a:miter lim="800000"/>
            <a:headEnd/>
            <a:tailEnd/>
          </a:ln>
        </p:spPr>
      </p:pic>
      <p:pic>
        <p:nvPicPr>
          <p:cNvPr id="851988" name="Object 11"/>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20"/>
              <a:srcRect/>
              <a:stretch>
                <a:fillRect/>
              </a:stretch>
            </p:blipFill>
          </mc:Choice>
          <mc:Fallback>
            <p:blipFill>
              <a:blip r:embed="rId21"/>
              <a:srcRect/>
              <a:stretch>
                <a:fillRect/>
              </a:stretch>
            </p:blipFill>
          </mc:Fallback>
        </mc:AlternateContent>
        <p:spPr bwMode="auto">
          <a:xfrm>
            <a:off x="2209800" y="3913188"/>
            <a:ext cx="501650" cy="263525"/>
          </a:xfrm>
          <a:prstGeom prst="rect">
            <a:avLst/>
          </a:prstGeom>
          <a:noFill/>
        </p:spPr>
      </p:pic>
      <p:sp>
        <p:nvSpPr>
          <p:cNvPr id="851989" name="Text Box 21"/>
          <p:cNvSpPr txBox="1">
            <a:spLocks noChangeArrowheads="1"/>
          </p:cNvSpPr>
          <p:nvPr/>
        </p:nvSpPr>
        <p:spPr bwMode="auto">
          <a:xfrm>
            <a:off x="533400" y="3810000"/>
            <a:ext cx="1676400" cy="366713"/>
          </a:xfrm>
          <a:prstGeom prst="rect">
            <a:avLst/>
          </a:prstGeom>
          <a:noFill/>
          <a:ln w="28575">
            <a:noFill/>
            <a:miter lim="800000"/>
            <a:headEnd/>
            <a:tailEnd/>
          </a:ln>
        </p:spPr>
        <p:txBody>
          <a:bodyPr>
            <a:prstTxWarp prst="textNoShape">
              <a:avLst/>
            </a:prstTxWarp>
            <a:spAutoFit/>
          </a:bodyPr>
          <a:lstStyle/>
          <a:p>
            <a:pPr>
              <a:spcBef>
                <a:spcPct val="20000"/>
              </a:spcBef>
            </a:pPr>
            <a:r>
              <a:rPr lang="en-US" altLang="ko-KR" sz="1800">
                <a:solidFill>
                  <a:schemeClr val="accent2"/>
                </a:solidFill>
                <a:latin typeface="Monotype Corsiva" charset="0"/>
                <a:ea typeface="굴림" charset="-127"/>
                <a:cs typeface="굴림" charset="-127"/>
              </a:rPr>
              <a:t>Linear kinematics</a:t>
            </a:r>
            <a:endParaRPr lang="en-US" sz="1800">
              <a:solidFill>
                <a:schemeClr val="accent2"/>
              </a:solidFill>
              <a:latin typeface="Monotype Corsiva" charset="0"/>
            </a:endParaRPr>
          </a:p>
        </p:txBody>
      </p:sp>
      <p:sp>
        <p:nvSpPr>
          <p:cNvPr id="851990" name="Text Box 22"/>
          <p:cNvSpPr txBox="1">
            <a:spLocks noChangeArrowheads="1"/>
          </p:cNvSpPr>
          <p:nvPr/>
        </p:nvSpPr>
        <p:spPr bwMode="auto">
          <a:xfrm>
            <a:off x="457200" y="4953000"/>
            <a:ext cx="1676400" cy="366713"/>
          </a:xfrm>
          <a:prstGeom prst="rect">
            <a:avLst/>
          </a:prstGeom>
          <a:noFill/>
          <a:ln w="28575">
            <a:noFill/>
            <a:miter lim="800000"/>
            <a:headEnd/>
            <a:tailEnd/>
          </a:ln>
        </p:spPr>
        <p:txBody>
          <a:bodyPr>
            <a:prstTxWarp prst="textNoShape">
              <a:avLst/>
            </a:prstTxWarp>
            <a:spAutoFit/>
          </a:bodyPr>
          <a:lstStyle/>
          <a:p>
            <a:pPr>
              <a:spcBef>
                <a:spcPct val="20000"/>
              </a:spcBef>
            </a:pPr>
            <a:r>
              <a:rPr lang="en-US" altLang="ko-KR" sz="1800">
                <a:solidFill>
                  <a:schemeClr val="accent2"/>
                </a:solidFill>
                <a:latin typeface="Monotype Corsiva" charset="0"/>
                <a:ea typeface="굴림" charset="-127"/>
                <a:cs typeface="굴림" charset="-127"/>
              </a:rPr>
              <a:t>Linear kinematics</a:t>
            </a:r>
            <a:endParaRPr lang="en-US" sz="1800">
              <a:solidFill>
                <a:schemeClr val="accent2"/>
              </a:solidFill>
              <a:latin typeface="Monotype Corsiva" charset="0"/>
            </a:endParaRPr>
          </a:p>
        </p:txBody>
      </p:sp>
      <p:pic>
        <p:nvPicPr>
          <p:cNvPr id="851991" name="Object 12"/>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22"/>
              <a:srcRect/>
              <a:stretch>
                <a:fillRect/>
              </a:stretch>
            </p:blipFill>
          </mc:Choice>
          <mc:Fallback>
            <p:blipFill>
              <a:blip r:embed="rId23"/>
              <a:srcRect/>
              <a:stretch>
                <a:fillRect/>
              </a:stretch>
            </p:blipFill>
          </mc:Fallback>
        </mc:AlternateContent>
        <p:spPr bwMode="auto">
          <a:xfrm>
            <a:off x="2114550" y="4892675"/>
            <a:ext cx="628650" cy="530225"/>
          </a:xfrm>
          <a:prstGeom prst="rect">
            <a:avLst/>
          </a:prstGeom>
          <a:noFill/>
        </p:spPr>
      </p:pic>
      <p:pic>
        <p:nvPicPr>
          <p:cNvPr id="851992" name="Object 13"/>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24"/>
              <a:srcRect/>
              <a:stretch>
                <a:fillRect/>
              </a:stretch>
            </p:blipFill>
          </mc:Choice>
          <mc:Fallback>
            <p:blipFill>
              <a:blip r:embed="rId25"/>
              <a:srcRect/>
              <a:stretch>
                <a:fillRect/>
              </a:stretch>
            </p:blipFill>
          </mc:Fallback>
        </mc:AlternateContent>
        <p:spPr bwMode="auto">
          <a:xfrm>
            <a:off x="2724150" y="4851400"/>
            <a:ext cx="1784350" cy="528638"/>
          </a:xfrm>
          <a:prstGeom prst="rect">
            <a:avLst/>
          </a:prstGeom>
          <a:noFill/>
        </p:spPr>
      </p:pic>
      <p:sp>
        <p:nvSpPr>
          <p:cNvPr id="851993" name="Text Box 25"/>
          <p:cNvSpPr txBox="1">
            <a:spLocks noChangeArrowheads="1"/>
          </p:cNvSpPr>
          <p:nvPr/>
        </p:nvSpPr>
        <p:spPr bwMode="auto">
          <a:xfrm>
            <a:off x="457200" y="5791200"/>
            <a:ext cx="1676400" cy="366713"/>
          </a:xfrm>
          <a:prstGeom prst="rect">
            <a:avLst/>
          </a:prstGeom>
          <a:noFill/>
          <a:ln w="28575">
            <a:noFill/>
            <a:miter lim="800000"/>
            <a:headEnd/>
            <a:tailEnd/>
          </a:ln>
        </p:spPr>
        <p:txBody>
          <a:bodyPr>
            <a:prstTxWarp prst="textNoShape">
              <a:avLst/>
            </a:prstTxWarp>
            <a:spAutoFit/>
          </a:bodyPr>
          <a:lstStyle/>
          <a:p>
            <a:pPr>
              <a:spcBef>
                <a:spcPct val="20000"/>
              </a:spcBef>
            </a:pPr>
            <a:r>
              <a:rPr lang="en-US" altLang="ko-KR" sz="1800">
                <a:solidFill>
                  <a:schemeClr val="accent2"/>
                </a:solidFill>
                <a:latin typeface="Monotype Corsiva" charset="0"/>
                <a:ea typeface="굴림" charset="-127"/>
                <a:cs typeface="굴림" charset="-127"/>
              </a:rPr>
              <a:t>Linear kinematics</a:t>
            </a:r>
            <a:endParaRPr lang="en-US" sz="1800">
              <a:solidFill>
                <a:schemeClr val="accent2"/>
              </a:solidFill>
              <a:latin typeface="Monotype Corsiva" charset="0"/>
            </a:endParaRPr>
          </a:p>
        </p:txBody>
      </p:sp>
      <p:pic>
        <p:nvPicPr>
          <p:cNvPr id="851995" name="Object 14"/>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26"/>
              <a:srcRect/>
              <a:stretch>
                <a:fillRect/>
              </a:stretch>
            </p:blipFill>
          </mc:Choice>
          <mc:Fallback>
            <p:blipFill>
              <a:blip r:embed="rId27"/>
              <a:srcRect/>
              <a:stretch>
                <a:fillRect/>
              </a:stretch>
            </p:blipFill>
          </mc:Fallback>
        </mc:AlternateContent>
        <p:spPr bwMode="auto">
          <a:xfrm>
            <a:off x="2046288" y="5727700"/>
            <a:ext cx="592137" cy="520700"/>
          </a:xfrm>
          <a:prstGeom prst="rect">
            <a:avLst/>
          </a:prstGeom>
          <a:noFill/>
        </p:spPr>
      </p:pic>
      <p:pic>
        <p:nvPicPr>
          <p:cNvPr id="851996" name="Object 15"/>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28"/>
              <a:srcRect/>
              <a:stretch>
                <a:fillRect/>
              </a:stretch>
            </p:blipFill>
          </mc:Choice>
          <mc:Fallback>
            <p:blipFill>
              <a:blip r:embed="rId29"/>
              <a:srcRect/>
              <a:stretch>
                <a:fillRect/>
              </a:stretch>
            </p:blipFill>
          </mc:Fallback>
        </mc:AlternateContent>
        <p:spPr bwMode="auto">
          <a:xfrm>
            <a:off x="2667000" y="5703888"/>
            <a:ext cx="1917700" cy="568325"/>
          </a:xfrm>
          <a:prstGeom prst="rect">
            <a:avLst/>
          </a:prstGeom>
          <a:noFill/>
        </p:spPr>
      </p:pic>
      <p:pic>
        <p:nvPicPr>
          <p:cNvPr id="851997" name="Object 16"/>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30"/>
              <a:srcRect/>
              <a:stretch>
                <a:fillRect/>
              </a:stretch>
            </p:blipFill>
          </mc:Choice>
          <mc:Fallback>
            <p:blipFill>
              <a:blip r:embed="rId31"/>
              <a:srcRect/>
              <a:stretch>
                <a:fillRect/>
              </a:stretch>
            </p:blipFill>
          </mc:Fallback>
        </mc:AlternateContent>
        <p:spPr bwMode="auto">
          <a:xfrm>
            <a:off x="2717800" y="3779838"/>
            <a:ext cx="949325" cy="50006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p:spPr>
        <p:txBody>
          <a:bodyPr/>
          <a:lstStyle/>
          <a:p>
            <a:r>
              <a:rPr lang="en-US"/>
              <a:t>Monday, April 19, 2021</a:t>
            </a:r>
            <a:endParaRPr lang="en-US" altLang="ko-KR">
              <a:ea typeface="굴림" charset="-127"/>
              <a:cs typeface="굴림" charset="-127"/>
            </a:endParaRPr>
          </a:p>
        </p:txBody>
      </p:sp>
      <p:sp>
        <p:nvSpPr>
          <p:cNvPr id="39939" name="Footer Placeholder 4"/>
          <p:cNvSpPr>
            <a:spLocks noGrp="1"/>
          </p:cNvSpPr>
          <p:nvPr>
            <p:ph type="ftr" sz="quarter" idx="11"/>
          </p:nvPr>
        </p:nvSpPr>
        <p:spPr>
          <a:noFill/>
        </p:spPr>
        <p:txBody>
          <a:bodyPr/>
          <a:lstStyle/>
          <a:p>
            <a:r>
              <a:rPr lang="nl-NL"/>
              <a:t>PHYS 1443-003, Spring 2021                    Dr. Jaehoon Yu</a:t>
            </a:r>
            <a:endParaRPr lang="en-US"/>
          </a:p>
        </p:txBody>
      </p:sp>
      <p:sp>
        <p:nvSpPr>
          <p:cNvPr id="39940" name="Slide Number Placeholder 5"/>
          <p:cNvSpPr>
            <a:spLocks noGrp="1"/>
          </p:cNvSpPr>
          <p:nvPr>
            <p:ph type="sldNum" sz="quarter" idx="12"/>
          </p:nvPr>
        </p:nvSpPr>
        <p:spPr>
          <a:noFill/>
        </p:spPr>
        <p:txBody>
          <a:bodyPr/>
          <a:lstStyle/>
          <a:p>
            <a:fld id="{0445090F-ACA6-144F-83AF-E6C5C5C5F50A}" type="slidenum">
              <a:rPr lang="en-US"/>
              <a:pPr/>
              <a:t>13</a:t>
            </a:fld>
            <a:endParaRPr lang="en-US"/>
          </a:p>
        </p:txBody>
      </p:sp>
      <p:sp>
        <p:nvSpPr>
          <p:cNvPr id="39941" name="Rectangle 2"/>
          <p:cNvSpPr>
            <a:spLocks noGrp="1" noChangeArrowheads="1"/>
          </p:cNvSpPr>
          <p:nvPr>
            <p:ph type="title"/>
          </p:nvPr>
        </p:nvSpPr>
        <p:spPr>
          <a:xfrm>
            <a:off x="685800" y="76200"/>
            <a:ext cx="7772400" cy="685800"/>
          </a:xfrm>
        </p:spPr>
        <p:txBody>
          <a:bodyPr/>
          <a:lstStyle/>
          <a:p>
            <a:r>
              <a:rPr lang="en-US" altLang="ko-KR" sz="4000" dirty="0">
                <a:ea typeface="굴림" charset="-127"/>
                <a:cs typeface="굴림" charset="-127"/>
              </a:rPr>
              <a:t>Problem Solving Strategy</a:t>
            </a:r>
            <a:endParaRPr lang="en-US" sz="4000" dirty="0"/>
          </a:p>
        </p:txBody>
      </p:sp>
      <p:sp>
        <p:nvSpPr>
          <p:cNvPr id="859139" name="Rectangle 3"/>
          <p:cNvSpPr>
            <a:spLocks noGrp="1" noChangeArrowheads="1"/>
          </p:cNvSpPr>
          <p:nvPr>
            <p:ph type="body" idx="1"/>
          </p:nvPr>
        </p:nvSpPr>
        <p:spPr>
          <a:xfrm>
            <a:off x="381000" y="685800"/>
            <a:ext cx="8458200" cy="5562600"/>
          </a:xfrm>
        </p:spPr>
        <p:txBody>
          <a:bodyPr/>
          <a:lstStyle/>
          <a:p>
            <a:pPr algn="just">
              <a:lnSpc>
                <a:spcPct val="80000"/>
              </a:lnSpc>
              <a:spcAft>
                <a:spcPts val="600"/>
              </a:spcAft>
            </a:pPr>
            <a:r>
              <a:rPr lang="en-US" altLang="ko-KR" dirty="0">
                <a:ea typeface="굴림" charset="-127"/>
                <a:cs typeface="굴림" charset="-127"/>
              </a:rPr>
              <a:t>Visualize the problem by drawing a picture.</a:t>
            </a:r>
          </a:p>
          <a:p>
            <a:pPr algn="just">
              <a:lnSpc>
                <a:spcPct val="80000"/>
              </a:lnSpc>
              <a:spcAft>
                <a:spcPts val="600"/>
              </a:spcAft>
            </a:pPr>
            <a:r>
              <a:rPr lang="en-US" dirty="0"/>
              <a:t>Write down the values that are given for any of the five</a:t>
            </a:r>
            <a:r>
              <a:rPr lang="en-US" altLang="ko-KR" dirty="0">
                <a:ea typeface="굴림" charset="-127"/>
                <a:cs typeface="굴림" charset="-127"/>
              </a:rPr>
              <a:t> </a:t>
            </a:r>
            <a:r>
              <a:rPr lang="en-US" dirty="0"/>
              <a:t>kinematic variables</a:t>
            </a:r>
            <a:r>
              <a:rPr lang="en-US" altLang="ko-KR" dirty="0">
                <a:ea typeface="굴림" charset="-127"/>
                <a:cs typeface="굴림" charset="-127"/>
              </a:rPr>
              <a:t> and convert them to SI units.</a:t>
            </a:r>
          </a:p>
          <a:p>
            <a:pPr lvl="1" algn="just">
              <a:lnSpc>
                <a:spcPct val="80000"/>
              </a:lnSpc>
              <a:spcAft>
                <a:spcPts val="600"/>
              </a:spcAft>
            </a:pPr>
            <a:r>
              <a:rPr lang="en-US" dirty="0">
                <a:ea typeface="굴림" charset="-127"/>
                <a:cs typeface="굴림" charset="-127"/>
              </a:rPr>
              <a:t>Remember that the unit of the angle must be radians!!</a:t>
            </a:r>
            <a:endParaRPr lang="en-US" dirty="0"/>
          </a:p>
          <a:p>
            <a:pPr algn="just">
              <a:lnSpc>
                <a:spcPct val="80000"/>
              </a:lnSpc>
              <a:spcAft>
                <a:spcPts val="600"/>
              </a:spcAft>
            </a:pPr>
            <a:r>
              <a:rPr lang="en-US" dirty="0"/>
              <a:t>Verify that the information contains values for at least three</a:t>
            </a:r>
            <a:r>
              <a:rPr lang="en-US" altLang="ko-KR" dirty="0">
                <a:ea typeface="굴림" charset="-127"/>
                <a:cs typeface="굴림" charset="-127"/>
              </a:rPr>
              <a:t> </a:t>
            </a:r>
            <a:r>
              <a:rPr lang="en-US" dirty="0"/>
              <a:t>of the five kinematic variables.  Select the appropriate equation.</a:t>
            </a:r>
          </a:p>
          <a:p>
            <a:pPr algn="just">
              <a:lnSpc>
                <a:spcPct val="80000"/>
              </a:lnSpc>
              <a:spcAft>
                <a:spcPts val="600"/>
              </a:spcAft>
            </a:pPr>
            <a:r>
              <a:rPr lang="en-US" dirty="0"/>
              <a:t>When the motion is divided into segments, remember that</a:t>
            </a:r>
            <a:r>
              <a:rPr lang="en-US" altLang="ko-KR" dirty="0">
                <a:ea typeface="굴림" charset="-127"/>
                <a:cs typeface="굴림" charset="-127"/>
              </a:rPr>
              <a:t> </a:t>
            </a:r>
            <a:r>
              <a:rPr lang="en-US" dirty="0"/>
              <a:t>the final angular</a:t>
            </a:r>
            <a:r>
              <a:rPr lang="en-US" altLang="ko-KR" dirty="0">
                <a:ea typeface="굴림" charset="-127"/>
                <a:cs typeface="굴림" charset="-127"/>
              </a:rPr>
              <a:t> </a:t>
            </a:r>
            <a:r>
              <a:rPr lang="en-US" dirty="0"/>
              <a:t>velocity of one segment is the initial velocity </a:t>
            </a:r>
            <a:r>
              <a:rPr lang="en-US" altLang="ko-KR" dirty="0">
                <a:ea typeface="굴림" charset="-127"/>
                <a:cs typeface="굴림" charset="-127"/>
              </a:rPr>
              <a:t> </a:t>
            </a:r>
            <a:r>
              <a:rPr lang="en-US" dirty="0"/>
              <a:t>for the next.</a:t>
            </a:r>
            <a:endParaRPr lang="en-US" altLang="ko-KR" dirty="0">
              <a:ea typeface="굴림" charset="-127"/>
              <a:cs typeface="굴림" charset="-127"/>
            </a:endParaRPr>
          </a:p>
          <a:p>
            <a:pPr algn="just">
              <a:lnSpc>
                <a:spcPct val="80000"/>
              </a:lnSpc>
              <a:spcAft>
                <a:spcPts val="600"/>
              </a:spcAft>
            </a:pPr>
            <a:r>
              <a:rPr lang="en-US" dirty="0"/>
              <a:t>Keep in mind that there may be two possible answers to a kinematics problem.</a:t>
            </a:r>
          </a:p>
        </p:txBody>
      </p:sp>
    </p:spTree>
    <p:extLst>
      <p:ext uri="{BB962C8B-B14F-4D97-AF65-F5344CB8AC3E}">
        <p14:creationId xmlns:p14="http://schemas.microsoft.com/office/powerpoint/2010/main" val="700557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April 19, 2021</a:t>
            </a:r>
          </a:p>
        </p:txBody>
      </p:sp>
      <p:sp>
        <p:nvSpPr>
          <p:cNvPr id="12" name="Footer Placeholder 4"/>
          <p:cNvSpPr>
            <a:spLocks noGrp="1"/>
          </p:cNvSpPr>
          <p:nvPr>
            <p:ph type="ftr" sz="quarter" idx="11"/>
          </p:nvPr>
        </p:nvSpPr>
        <p:spPr/>
        <p:txBody>
          <a:bodyPr/>
          <a:lstStyle/>
          <a:p>
            <a:r>
              <a:rPr lang="nl-NL"/>
              <a:t>PHYS 1443-003, Spring 2021                    Dr. Jaehoon Yu</a:t>
            </a:r>
            <a:endParaRPr lang="en-US"/>
          </a:p>
        </p:txBody>
      </p:sp>
      <p:sp>
        <p:nvSpPr>
          <p:cNvPr id="13" name="Slide Number Placeholder 5"/>
          <p:cNvSpPr>
            <a:spLocks noGrp="1"/>
          </p:cNvSpPr>
          <p:nvPr>
            <p:ph type="sldNum" sz="quarter" idx="12"/>
          </p:nvPr>
        </p:nvSpPr>
        <p:spPr/>
        <p:txBody>
          <a:bodyPr/>
          <a:lstStyle/>
          <a:p>
            <a:fld id="{FAC138FC-7714-E34A-A624-33A405FDEF4E}" type="slidenum">
              <a:rPr lang="en-US"/>
              <a:pPr/>
              <a:t>14</a:t>
            </a:fld>
            <a:endParaRPr lang="en-US"/>
          </a:p>
        </p:txBody>
      </p:sp>
      <p:sp>
        <p:nvSpPr>
          <p:cNvPr id="372738" name="Rectangle 2"/>
          <p:cNvSpPr>
            <a:spLocks noGrp="1" noChangeArrowheads="1"/>
          </p:cNvSpPr>
          <p:nvPr>
            <p:ph type="title"/>
          </p:nvPr>
        </p:nvSpPr>
        <p:spPr>
          <a:xfrm>
            <a:off x="685800" y="152400"/>
            <a:ext cx="7772400" cy="609600"/>
          </a:xfrm>
        </p:spPr>
        <p:txBody>
          <a:bodyPr/>
          <a:lstStyle/>
          <a:p>
            <a:r>
              <a:rPr lang="en-US" sz="4000" dirty="0"/>
              <a:t>Ex. Rotational Kinematics</a:t>
            </a:r>
            <a:endParaRPr lang="en-US" dirty="0"/>
          </a:p>
        </p:txBody>
      </p:sp>
      <p:sp>
        <p:nvSpPr>
          <p:cNvPr id="372739" name="Text Box 3"/>
          <p:cNvSpPr txBox="1">
            <a:spLocks noChangeArrowheads="1"/>
          </p:cNvSpPr>
          <p:nvPr/>
        </p:nvSpPr>
        <p:spPr bwMode="auto">
          <a:xfrm>
            <a:off x="762000" y="762000"/>
            <a:ext cx="7620000" cy="1216025"/>
          </a:xfrm>
          <a:prstGeom prst="rect">
            <a:avLst/>
          </a:prstGeom>
          <a:solidFill>
            <a:srgbClr val="CCFFFF"/>
          </a:solidFill>
          <a:ln w="28575">
            <a:solidFill>
              <a:srgbClr val="990000"/>
            </a:solidFill>
            <a:miter lim="800000"/>
            <a:headEnd/>
            <a:tailEnd/>
          </a:ln>
          <a:effectLst/>
        </p:spPr>
        <p:txBody>
          <a:bodyPr wrap="square">
            <a:prstTxWarp prst="textNoShape">
              <a:avLst/>
            </a:prstTxWarp>
            <a:spAutoFit/>
          </a:bodyPr>
          <a:lstStyle/>
          <a:p>
            <a:pPr algn="just">
              <a:spcBef>
                <a:spcPct val="20000"/>
              </a:spcBef>
            </a:pPr>
            <a:r>
              <a:rPr lang="en-US" dirty="0">
                <a:solidFill>
                  <a:srgbClr val="800000"/>
                </a:solidFill>
                <a:latin typeface="Arial Narrow" charset="0"/>
              </a:rPr>
              <a:t>A wheel rotates with a constant angular acceleration of 3.50 rad/s</a:t>
            </a:r>
            <a:r>
              <a:rPr lang="en-US" baseline="30000" dirty="0">
                <a:solidFill>
                  <a:srgbClr val="800000"/>
                </a:solidFill>
                <a:latin typeface="Arial Narrow" charset="0"/>
              </a:rPr>
              <a:t>2</a:t>
            </a:r>
            <a:r>
              <a:rPr lang="en-US" dirty="0">
                <a:solidFill>
                  <a:srgbClr val="800000"/>
                </a:solidFill>
                <a:latin typeface="Arial Narrow" charset="0"/>
              </a:rPr>
              <a:t>.  If the angular speed of the wheel is 2.00 rad/s at </a:t>
            </a:r>
            <a:r>
              <a:rPr lang="en-US" dirty="0" err="1">
                <a:solidFill>
                  <a:srgbClr val="800000"/>
                </a:solidFill>
                <a:latin typeface="Monotype Corsiva" charset="0"/>
              </a:rPr>
              <a:t>t</a:t>
            </a:r>
            <a:r>
              <a:rPr lang="en-US" baseline="-25000" dirty="0" err="1">
                <a:solidFill>
                  <a:srgbClr val="800000"/>
                </a:solidFill>
                <a:latin typeface="Monotype Corsiva" charset="0"/>
              </a:rPr>
              <a:t>i</a:t>
            </a:r>
            <a:r>
              <a:rPr lang="en-US" dirty="0">
                <a:solidFill>
                  <a:srgbClr val="800000"/>
                </a:solidFill>
                <a:latin typeface="Arial Narrow" charset="0"/>
              </a:rPr>
              <a:t>=0, a) through what angle does the wheel rotate in 2.00s?</a:t>
            </a:r>
          </a:p>
        </p:txBody>
      </p:sp>
      <p:graphicFrame>
        <p:nvGraphicFramePr>
          <p:cNvPr id="372740" name="Object 4"/>
          <p:cNvGraphicFramePr>
            <a:graphicFrameLocks noChangeAspect="1"/>
          </p:cNvGraphicFramePr>
          <p:nvPr/>
        </p:nvGraphicFramePr>
        <p:xfrm>
          <a:off x="762000" y="2819400"/>
          <a:ext cx="1295400" cy="819150"/>
        </p:xfrm>
        <a:graphic>
          <a:graphicData uri="http://schemas.openxmlformats.org/presentationml/2006/ole">
            <mc:AlternateContent xmlns:mc="http://schemas.openxmlformats.org/markup-compatibility/2006">
              <mc:Choice xmlns:v="urn:schemas-microsoft-com:vml" Requires="v">
                <p:oleObj spid="_x0000_s372175" name="Equation" r:id="rId3" imgW="431640" imgH="241200" progId="Equation.3">
                  <p:embed/>
                </p:oleObj>
              </mc:Choice>
              <mc:Fallback>
                <p:oleObj name="Equation" r:id="rId3" imgW="431640" imgH="241200" progId="Equation.3">
                  <p:embed/>
                  <p:pic>
                    <p:nvPicPr>
                      <p:cNvPr id="37274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819400"/>
                        <a:ext cx="1295400" cy="8191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72741" name="Text Box 5"/>
          <p:cNvSpPr txBox="1">
            <a:spLocks noChangeArrowheads="1"/>
          </p:cNvSpPr>
          <p:nvPr/>
        </p:nvSpPr>
        <p:spPr bwMode="auto">
          <a:xfrm>
            <a:off x="533400" y="2133600"/>
            <a:ext cx="8001000" cy="457200"/>
          </a:xfrm>
          <a:prstGeom prst="rect">
            <a:avLst/>
          </a:prstGeom>
          <a:solidFill>
            <a:srgbClr val="FFFF99"/>
          </a:solidFill>
          <a:ln w="28575">
            <a:noFill/>
            <a:miter lim="800000"/>
            <a:headEnd/>
            <a:tailEnd/>
          </a:ln>
          <a:effectLst/>
        </p:spPr>
        <p:txBody>
          <a:bodyPr wrap="square">
            <a:prstTxWarp prst="textNoShape">
              <a:avLst/>
            </a:prstTxWarp>
            <a:spAutoFit/>
          </a:bodyPr>
          <a:lstStyle/>
          <a:p>
            <a:pPr algn="just">
              <a:spcBef>
                <a:spcPct val="20000"/>
              </a:spcBef>
            </a:pPr>
            <a:r>
              <a:rPr lang="en-US" dirty="0">
                <a:solidFill>
                  <a:srgbClr val="800000"/>
                </a:solidFill>
                <a:latin typeface="Arial Narrow" charset="0"/>
              </a:rPr>
              <a:t>Using the angular displacement formula in the previous slide, one gets</a:t>
            </a:r>
          </a:p>
        </p:txBody>
      </p:sp>
      <p:graphicFrame>
        <p:nvGraphicFramePr>
          <p:cNvPr id="372742" name="Object 6"/>
          <p:cNvGraphicFramePr>
            <a:graphicFrameLocks noChangeAspect="1"/>
          </p:cNvGraphicFramePr>
          <p:nvPr/>
        </p:nvGraphicFramePr>
        <p:xfrm>
          <a:off x="2362200" y="2944813"/>
          <a:ext cx="1128713" cy="446087"/>
        </p:xfrm>
        <a:graphic>
          <a:graphicData uri="http://schemas.openxmlformats.org/presentationml/2006/ole">
            <mc:AlternateContent xmlns:mc="http://schemas.openxmlformats.org/markup-compatibility/2006">
              <mc:Choice xmlns:v="urn:schemas-microsoft-com:vml" Requires="v">
                <p:oleObj spid="_x0000_s372176" name="Equation" r:id="rId5" imgW="317160" imgH="152280" progId="Equation.DSMT4">
                  <p:embed/>
                </p:oleObj>
              </mc:Choice>
              <mc:Fallback>
                <p:oleObj name="Equation" r:id="rId5" imgW="317160" imgH="152280" progId="Equation.DSMT4">
                  <p:embed/>
                  <p:pic>
                    <p:nvPicPr>
                      <p:cNvPr id="37274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944813"/>
                        <a:ext cx="1128713" cy="44608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2743" name="Object 7"/>
          <p:cNvGraphicFramePr>
            <a:graphicFrameLocks noChangeAspect="1"/>
          </p:cNvGraphicFramePr>
          <p:nvPr/>
        </p:nvGraphicFramePr>
        <p:xfrm>
          <a:off x="762000" y="3511550"/>
          <a:ext cx="5029200" cy="1212850"/>
        </p:xfrm>
        <a:graphic>
          <a:graphicData uri="http://schemas.openxmlformats.org/presentationml/2006/ole">
            <mc:AlternateContent xmlns:mc="http://schemas.openxmlformats.org/markup-compatibility/2006">
              <mc:Choice xmlns:v="urn:schemas-microsoft-com:vml" Requires="v">
                <p:oleObj spid="_x0000_s372177" name="Equation" r:id="rId7" imgW="1866600" imgH="393480" progId="Equation.3">
                  <p:embed/>
                </p:oleObj>
              </mc:Choice>
              <mc:Fallback>
                <p:oleObj name="Equation" r:id="rId7" imgW="1866600" imgH="393480" progId="Equation.3">
                  <p:embed/>
                  <p:pic>
                    <p:nvPicPr>
                      <p:cNvPr id="372743"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3511550"/>
                        <a:ext cx="5029200" cy="12128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2744" name="Object 8"/>
          <p:cNvGraphicFramePr>
            <a:graphicFrameLocks noChangeAspect="1"/>
          </p:cNvGraphicFramePr>
          <p:nvPr>
            <p:extLst>
              <p:ext uri="{D42A27DB-BD31-4B8C-83A1-F6EECF244321}">
                <p14:modId xmlns:p14="http://schemas.microsoft.com/office/powerpoint/2010/main" val="89130239"/>
              </p:ext>
            </p:extLst>
          </p:nvPr>
        </p:nvGraphicFramePr>
        <p:xfrm>
          <a:off x="5791200" y="3810000"/>
          <a:ext cx="1981200" cy="550863"/>
        </p:xfrm>
        <a:graphic>
          <a:graphicData uri="http://schemas.openxmlformats.org/presentationml/2006/ole">
            <mc:AlternateContent xmlns:mc="http://schemas.openxmlformats.org/markup-compatibility/2006">
              <mc:Choice xmlns:v="urn:schemas-microsoft-com:vml" Requires="v">
                <p:oleObj spid="_x0000_s372178" name="Equation" r:id="rId9" imgW="647640" imgH="177480" progId="Equation.3">
                  <p:embed/>
                </p:oleObj>
              </mc:Choice>
              <mc:Fallback>
                <p:oleObj name="Equation" r:id="rId9" imgW="647640" imgH="177480" progId="Equation.3">
                  <p:embed/>
                  <p:pic>
                    <p:nvPicPr>
                      <p:cNvPr id="372744"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1200" y="3810000"/>
                        <a:ext cx="1981200" cy="5508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2745" name="Object 9"/>
          <p:cNvGraphicFramePr>
            <a:graphicFrameLocks noChangeAspect="1"/>
          </p:cNvGraphicFramePr>
          <p:nvPr>
            <p:extLst>
              <p:ext uri="{D42A27DB-BD31-4B8C-83A1-F6EECF244321}">
                <p14:modId xmlns:p14="http://schemas.microsoft.com/office/powerpoint/2010/main" val="43512219"/>
              </p:ext>
            </p:extLst>
          </p:nvPr>
        </p:nvGraphicFramePr>
        <p:xfrm>
          <a:off x="762001" y="4656138"/>
          <a:ext cx="3886200" cy="1103935"/>
        </p:xfrm>
        <a:graphic>
          <a:graphicData uri="http://schemas.openxmlformats.org/presentationml/2006/ole">
            <mc:AlternateContent xmlns:mc="http://schemas.openxmlformats.org/markup-compatibility/2006">
              <mc:Choice xmlns:v="urn:schemas-microsoft-com:vml" Requires="v">
                <p:oleObj spid="_x0000_s372179" name="Equation" r:id="rId11" imgW="1307880" imgH="393480" progId="Equation.3">
                  <p:embed/>
                </p:oleObj>
              </mc:Choice>
              <mc:Fallback>
                <p:oleObj name="Equation" r:id="rId11" imgW="1307880" imgH="393480" progId="Equation.3">
                  <p:embed/>
                  <p:pic>
                    <p:nvPicPr>
                      <p:cNvPr id="372745"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1" y="4656138"/>
                        <a:ext cx="3886200" cy="110393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2746" name="Object 10"/>
          <p:cNvGraphicFramePr>
            <a:graphicFrameLocks noChangeAspect="1"/>
          </p:cNvGraphicFramePr>
          <p:nvPr/>
        </p:nvGraphicFramePr>
        <p:xfrm>
          <a:off x="3429000" y="2590800"/>
          <a:ext cx="1670050" cy="1154113"/>
        </p:xfrm>
        <a:graphic>
          <a:graphicData uri="http://schemas.openxmlformats.org/presentationml/2006/ole">
            <mc:AlternateContent xmlns:mc="http://schemas.openxmlformats.org/markup-compatibility/2006">
              <mc:Choice xmlns:v="urn:schemas-microsoft-com:vml" Requires="v">
                <p:oleObj spid="_x0000_s372180" name="Equation" r:id="rId13" imgW="469800" imgH="393480" progId="Equation.DSMT4">
                  <p:embed/>
                </p:oleObj>
              </mc:Choice>
              <mc:Fallback>
                <p:oleObj name="Equation" r:id="rId13" imgW="469800" imgH="393480" progId="Equation.DSMT4">
                  <p:embed/>
                  <p:pic>
                    <p:nvPicPr>
                      <p:cNvPr id="372746"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9000" y="2590800"/>
                        <a:ext cx="1670050" cy="11541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77522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a:t>Monday, April 19, 2021</a:t>
            </a:r>
          </a:p>
        </p:txBody>
      </p:sp>
      <p:sp>
        <p:nvSpPr>
          <p:cNvPr id="27" name="Footer Placeholder 4"/>
          <p:cNvSpPr>
            <a:spLocks noGrp="1"/>
          </p:cNvSpPr>
          <p:nvPr>
            <p:ph type="ftr" sz="quarter" idx="11"/>
          </p:nvPr>
        </p:nvSpPr>
        <p:spPr/>
        <p:txBody>
          <a:bodyPr/>
          <a:lstStyle/>
          <a:p>
            <a:r>
              <a:rPr lang="nl-NL"/>
              <a:t>PHYS 1443-003, Spring 2021                    Dr. Jaehoon Yu</a:t>
            </a:r>
            <a:endParaRPr lang="en-US"/>
          </a:p>
        </p:txBody>
      </p:sp>
      <p:sp>
        <p:nvSpPr>
          <p:cNvPr id="28" name="Slide Number Placeholder 5"/>
          <p:cNvSpPr>
            <a:spLocks noGrp="1"/>
          </p:cNvSpPr>
          <p:nvPr>
            <p:ph type="sldNum" sz="quarter" idx="12"/>
          </p:nvPr>
        </p:nvSpPr>
        <p:spPr/>
        <p:txBody>
          <a:bodyPr/>
          <a:lstStyle/>
          <a:p>
            <a:fld id="{3922590F-F5A9-F041-94EA-D8BA247EB146}" type="slidenum">
              <a:rPr lang="en-US"/>
              <a:pPr/>
              <a:t>15</a:t>
            </a:fld>
            <a:endParaRPr lang="en-US"/>
          </a:p>
        </p:txBody>
      </p:sp>
      <p:sp>
        <p:nvSpPr>
          <p:cNvPr id="373762" name="Rectangle 2"/>
          <p:cNvSpPr>
            <a:spLocks noGrp="1" noChangeArrowheads="1"/>
          </p:cNvSpPr>
          <p:nvPr>
            <p:ph type="title"/>
          </p:nvPr>
        </p:nvSpPr>
        <p:spPr>
          <a:xfrm>
            <a:off x="685800" y="152400"/>
            <a:ext cx="7772400" cy="609600"/>
          </a:xfrm>
        </p:spPr>
        <p:txBody>
          <a:bodyPr/>
          <a:lstStyle/>
          <a:p>
            <a:r>
              <a:rPr lang="en-US" sz="4000"/>
              <a:t>Example for Rotational Kinematics cnt’d</a:t>
            </a:r>
            <a:endParaRPr lang="en-US"/>
          </a:p>
        </p:txBody>
      </p:sp>
      <p:sp>
        <p:nvSpPr>
          <p:cNvPr id="373763" name="Text Box 3"/>
          <p:cNvSpPr txBox="1">
            <a:spLocks noChangeArrowheads="1"/>
          </p:cNvSpPr>
          <p:nvPr/>
        </p:nvSpPr>
        <p:spPr bwMode="auto">
          <a:xfrm>
            <a:off x="457200" y="914400"/>
            <a:ext cx="4419600" cy="461665"/>
          </a:xfrm>
          <a:prstGeom prst="rect">
            <a:avLst/>
          </a:prstGeom>
          <a:solidFill>
            <a:srgbClr val="CCFFFF"/>
          </a:solidFill>
          <a:ln w="28575">
            <a:solidFill>
              <a:srgbClr val="990000"/>
            </a:solidFill>
            <a:miter lim="800000"/>
            <a:headEnd/>
            <a:tailEnd/>
          </a:ln>
          <a:effectLst/>
        </p:spPr>
        <p:txBody>
          <a:bodyPr wrap="square">
            <a:prstTxWarp prst="textNoShape">
              <a:avLst/>
            </a:prstTxWarp>
            <a:spAutoFit/>
          </a:bodyPr>
          <a:lstStyle/>
          <a:p>
            <a:pPr>
              <a:spcBef>
                <a:spcPct val="20000"/>
              </a:spcBef>
            </a:pPr>
            <a:r>
              <a:rPr lang="en-US">
                <a:solidFill>
                  <a:srgbClr val="800000"/>
                </a:solidFill>
                <a:latin typeface="Arial Narrow" charset="0"/>
              </a:rPr>
              <a:t>What is the angular speed at t=2.00s?</a:t>
            </a:r>
          </a:p>
        </p:txBody>
      </p:sp>
      <p:graphicFrame>
        <p:nvGraphicFramePr>
          <p:cNvPr id="373764" name="Object 4"/>
          <p:cNvGraphicFramePr>
            <a:graphicFrameLocks noChangeAspect="1"/>
          </p:cNvGraphicFramePr>
          <p:nvPr/>
        </p:nvGraphicFramePr>
        <p:xfrm>
          <a:off x="457200" y="2057400"/>
          <a:ext cx="2133600" cy="661988"/>
        </p:xfrm>
        <a:graphic>
          <a:graphicData uri="http://schemas.openxmlformats.org/presentationml/2006/ole">
            <mc:AlternateContent xmlns:mc="http://schemas.openxmlformats.org/markup-compatibility/2006">
              <mc:Choice xmlns:v="urn:schemas-microsoft-com:vml" Requires="v">
                <p:oleObj spid="_x0000_s428241" name="Equation" r:id="rId3" imgW="787320" imgH="241200" progId="Equation.3">
                  <p:embed/>
                </p:oleObj>
              </mc:Choice>
              <mc:Fallback>
                <p:oleObj name="Equation" r:id="rId3" imgW="787320" imgH="241200" progId="Equation.3">
                  <p:embed/>
                  <p:pic>
                    <p:nvPicPr>
                      <p:cNvPr id="37376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57400"/>
                        <a:ext cx="2133600" cy="66198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73765" name="Text Box 5"/>
          <p:cNvSpPr txBox="1">
            <a:spLocks noChangeArrowheads="1"/>
          </p:cNvSpPr>
          <p:nvPr/>
        </p:nvSpPr>
        <p:spPr bwMode="auto">
          <a:xfrm>
            <a:off x="457200" y="1600200"/>
            <a:ext cx="6324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Using the angular speed and acceleration relationship</a:t>
            </a:r>
          </a:p>
        </p:txBody>
      </p:sp>
      <p:sp>
        <p:nvSpPr>
          <p:cNvPr id="373766" name="Text Box 6"/>
          <p:cNvSpPr txBox="1">
            <a:spLocks noChangeArrowheads="1"/>
          </p:cNvSpPr>
          <p:nvPr/>
        </p:nvSpPr>
        <p:spPr bwMode="auto">
          <a:xfrm>
            <a:off x="609600" y="2819400"/>
            <a:ext cx="7772400" cy="850900"/>
          </a:xfrm>
          <a:prstGeom prst="rect">
            <a:avLst/>
          </a:prstGeom>
          <a:solidFill>
            <a:srgbClr val="CCFFFF"/>
          </a:solidFill>
          <a:ln w="28575">
            <a:solidFill>
              <a:srgbClr val="990000"/>
            </a:solidFill>
            <a:miter lim="800000"/>
            <a:headEnd/>
            <a:tailEnd/>
          </a:ln>
          <a:effectLst/>
        </p:spPr>
        <p:txBody>
          <a:bodyPr wrap="square">
            <a:prstTxWarp prst="textNoShape">
              <a:avLst/>
            </a:prstTxWarp>
            <a:spAutoFit/>
          </a:bodyPr>
          <a:lstStyle/>
          <a:p>
            <a:pPr algn="just">
              <a:spcBef>
                <a:spcPct val="20000"/>
              </a:spcBef>
            </a:pPr>
            <a:r>
              <a:rPr lang="en-US" dirty="0">
                <a:solidFill>
                  <a:srgbClr val="800000"/>
                </a:solidFill>
                <a:latin typeface="Arial Narrow" charset="0"/>
              </a:rPr>
              <a:t>Find the angle through which the wheel rotates between t=2.00s and t=3.00s.  How many revolution is it?</a:t>
            </a:r>
          </a:p>
        </p:txBody>
      </p:sp>
      <p:graphicFrame>
        <p:nvGraphicFramePr>
          <p:cNvPr id="373767" name="Object 7"/>
          <p:cNvGraphicFramePr>
            <a:graphicFrameLocks noChangeAspect="1"/>
          </p:cNvGraphicFramePr>
          <p:nvPr/>
        </p:nvGraphicFramePr>
        <p:xfrm>
          <a:off x="2074863" y="4346575"/>
          <a:ext cx="712787" cy="431800"/>
        </p:xfrm>
        <a:graphic>
          <a:graphicData uri="http://schemas.openxmlformats.org/presentationml/2006/ole">
            <mc:AlternateContent xmlns:mc="http://schemas.openxmlformats.org/markup-compatibility/2006">
              <mc:Choice xmlns:v="urn:schemas-microsoft-com:vml" Requires="v">
                <p:oleObj spid="_x0000_s428242" name="Equation" r:id="rId5" imgW="380880" imgH="228600" progId="Equation.DSMT4">
                  <p:embed/>
                </p:oleObj>
              </mc:Choice>
              <mc:Fallback>
                <p:oleObj name="Equation" r:id="rId5" imgW="380880" imgH="228600" progId="Equation.DSMT4">
                  <p:embed/>
                  <p:pic>
                    <p:nvPicPr>
                      <p:cNvPr id="37376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4863" y="4346575"/>
                        <a:ext cx="712787" cy="4318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3768" name="Object 8"/>
          <p:cNvGraphicFramePr>
            <a:graphicFrameLocks noChangeAspect="1"/>
          </p:cNvGraphicFramePr>
          <p:nvPr/>
        </p:nvGraphicFramePr>
        <p:xfrm>
          <a:off x="2590800" y="2205038"/>
          <a:ext cx="4343400" cy="385762"/>
        </p:xfrm>
        <a:graphic>
          <a:graphicData uri="http://schemas.openxmlformats.org/presentationml/2006/ole">
            <mc:AlternateContent xmlns:mc="http://schemas.openxmlformats.org/markup-compatibility/2006">
              <mc:Choice xmlns:v="urn:schemas-microsoft-com:vml" Requires="v">
                <p:oleObj spid="_x0000_s428243" name="Equation" r:id="rId7" imgW="2019240" imgH="177480" progId="Equation.3">
                  <p:embed/>
                </p:oleObj>
              </mc:Choice>
              <mc:Fallback>
                <p:oleObj name="Equation" r:id="rId7" imgW="2019240" imgH="177480" progId="Equation.3">
                  <p:embed/>
                  <p:pic>
                    <p:nvPicPr>
                      <p:cNvPr id="373768"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2205038"/>
                        <a:ext cx="4343400" cy="3857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3769" name="Object 9"/>
          <p:cNvGraphicFramePr>
            <a:graphicFrameLocks noChangeAspect="1"/>
          </p:cNvGraphicFramePr>
          <p:nvPr/>
        </p:nvGraphicFramePr>
        <p:xfrm>
          <a:off x="2209800" y="5006975"/>
          <a:ext cx="676275" cy="407988"/>
        </p:xfrm>
        <a:graphic>
          <a:graphicData uri="http://schemas.openxmlformats.org/presentationml/2006/ole">
            <mc:AlternateContent xmlns:mc="http://schemas.openxmlformats.org/markup-compatibility/2006">
              <mc:Choice xmlns:v="urn:schemas-microsoft-com:vml" Requires="v">
                <p:oleObj spid="_x0000_s428244" name="Equation" r:id="rId9" imgW="380880" imgH="228600" progId="Equation.DSMT4">
                  <p:embed/>
                </p:oleObj>
              </mc:Choice>
              <mc:Fallback>
                <p:oleObj name="Equation" r:id="rId9" imgW="380880" imgH="228600" progId="Equation.DSMT4">
                  <p:embed/>
                  <p:pic>
                    <p:nvPicPr>
                      <p:cNvPr id="373769"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5006975"/>
                        <a:ext cx="676275" cy="40798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3770" name="Object 10"/>
          <p:cNvGraphicFramePr>
            <a:graphicFrameLocks noChangeAspect="1"/>
          </p:cNvGraphicFramePr>
          <p:nvPr/>
        </p:nvGraphicFramePr>
        <p:xfrm>
          <a:off x="2540000" y="5638800"/>
          <a:ext cx="736600" cy="434975"/>
        </p:xfrm>
        <a:graphic>
          <a:graphicData uri="http://schemas.openxmlformats.org/presentationml/2006/ole">
            <mc:AlternateContent xmlns:mc="http://schemas.openxmlformats.org/markup-compatibility/2006">
              <mc:Choice xmlns:v="urn:schemas-microsoft-com:vml" Requires="v">
                <p:oleObj spid="_x0000_s428245" name="Equation" r:id="rId11" imgW="241200" imgH="177480" progId="Equation.3">
                  <p:embed/>
                </p:oleObj>
              </mc:Choice>
              <mc:Fallback>
                <p:oleObj name="Equation" r:id="rId11" imgW="241200" imgH="177480" progId="Equation.3">
                  <p:embed/>
                  <p:pic>
                    <p:nvPicPr>
                      <p:cNvPr id="37377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40000" y="5638800"/>
                        <a:ext cx="736600" cy="4349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3771" name="Object 11"/>
          <p:cNvGraphicFramePr>
            <a:graphicFrameLocks noChangeAspect="1"/>
          </p:cNvGraphicFramePr>
          <p:nvPr/>
        </p:nvGraphicFramePr>
        <p:xfrm>
          <a:off x="3209925" y="5557838"/>
          <a:ext cx="1209675" cy="614362"/>
        </p:xfrm>
        <a:graphic>
          <a:graphicData uri="http://schemas.openxmlformats.org/presentationml/2006/ole">
            <mc:AlternateContent xmlns:mc="http://schemas.openxmlformats.org/markup-compatibility/2006">
              <mc:Choice xmlns:v="urn:schemas-microsoft-com:vml" Requires="v">
                <p:oleObj spid="_x0000_s428246" name="Equation" r:id="rId13" imgW="545760" imgH="228600" progId="Equation.3">
                  <p:embed/>
                </p:oleObj>
              </mc:Choice>
              <mc:Fallback>
                <p:oleObj name="Equation" r:id="rId13" imgW="545760" imgH="228600" progId="Equation.3">
                  <p:embed/>
                  <p:pic>
                    <p:nvPicPr>
                      <p:cNvPr id="373771"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09925" y="5557838"/>
                        <a:ext cx="1209675" cy="6143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3772" name="Object 12"/>
          <p:cNvGraphicFramePr>
            <a:graphicFrameLocks noChangeAspect="1"/>
          </p:cNvGraphicFramePr>
          <p:nvPr/>
        </p:nvGraphicFramePr>
        <p:xfrm>
          <a:off x="4432300" y="5613400"/>
          <a:ext cx="1435100" cy="434975"/>
        </p:xfrm>
        <a:graphic>
          <a:graphicData uri="http://schemas.openxmlformats.org/presentationml/2006/ole">
            <mc:AlternateContent xmlns:mc="http://schemas.openxmlformats.org/markup-compatibility/2006">
              <mc:Choice xmlns:v="urn:schemas-microsoft-com:vml" Requires="v">
                <p:oleObj spid="_x0000_s428247" name="Equation" r:id="rId15" imgW="647640" imgH="177480" progId="Equation.3">
                  <p:embed/>
                </p:oleObj>
              </mc:Choice>
              <mc:Fallback>
                <p:oleObj name="Equation" r:id="rId15" imgW="647640" imgH="177480" progId="Equation.3">
                  <p:embed/>
                  <p:pic>
                    <p:nvPicPr>
                      <p:cNvPr id="373772"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32300" y="5613400"/>
                        <a:ext cx="1435100" cy="4349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3773" name="Object 13"/>
          <p:cNvGraphicFramePr>
            <a:graphicFrameLocks noChangeAspect="1"/>
          </p:cNvGraphicFramePr>
          <p:nvPr/>
        </p:nvGraphicFramePr>
        <p:xfrm>
          <a:off x="5943600" y="5465763"/>
          <a:ext cx="2895600" cy="858837"/>
        </p:xfrm>
        <a:graphic>
          <a:graphicData uri="http://schemas.openxmlformats.org/presentationml/2006/ole">
            <mc:AlternateContent xmlns:mc="http://schemas.openxmlformats.org/markup-compatibility/2006">
              <mc:Choice xmlns:v="urn:schemas-microsoft-com:vml" Requires="v">
                <p:oleObj spid="_x0000_s428248" name="Equation" r:id="rId17" imgW="1307880" imgH="393480" progId="Equation.3">
                  <p:embed/>
                </p:oleObj>
              </mc:Choice>
              <mc:Fallback>
                <p:oleObj name="Equation" r:id="rId17" imgW="1307880" imgH="393480" progId="Equation.3">
                  <p:embed/>
                  <p:pic>
                    <p:nvPicPr>
                      <p:cNvPr id="373773"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43600" y="5465763"/>
                        <a:ext cx="2895600" cy="85883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3774" name="Object 14"/>
          <p:cNvGraphicFramePr>
            <a:graphicFrameLocks noChangeAspect="1"/>
          </p:cNvGraphicFramePr>
          <p:nvPr/>
        </p:nvGraphicFramePr>
        <p:xfrm>
          <a:off x="5029200" y="3748088"/>
          <a:ext cx="1063625" cy="671512"/>
        </p:xfrm>
        <a:graphic>
          <a:graphicData uri="http://schemas.openxmlformats.org/presentationml/2006/ole">
            <mc:AlternateContent xmlns:mc="http://schemas.openxmlformats.org/markup-compatibility/2006">
              <mc:Choice xmlns:v="urn:schemas-microsoft-com:vml" Requires="v">
                <p:oleObj spid="_x0000_s428249" name="Equation" r:id="rId19" imgW="431640" imgH="241200" progId="Equation.3">
                  <p:embed/>
                </p:oleObj>
              </mc:Choice>
              <mc:Fallback>
                <p:oleObj name="Equation" r:id="rId19" imgW="431640" imgH="241200" progId="Equation.3">
                  <p:embed/>
                  <p:pic>
                    <p:nvPicPr>
                      <p:cNvPr id="373774" name="Object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29200" y="3748088"/>
                        <a:ext cx="1063625" cy="6715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3775" name="Object 15"/>
          <p:cNvGraphicFramePr>
            <a:graphicFrameLocks noChangeAspect="1"/>
          </p:cNvGraphicFramePr>
          <p:nvPr/>
        </p:nvGraphicFramePr>
        <p:xfrm>
          <a:off x="6172200" y="3581400"/>
          <a:ext cx="2057400" cy="892175"/>
        </p:xfrm>
        <a:graphic>
          <a:graphicData uri="http://schemas.openxmlformats.org/presentationml/2006/ole">
            <mc:AlternateContent xmlns:mc="http://schemas.openxmlformats.org/markup-compatibility/2006">
              <mc:Choice xmlns:v="urn:schemas-microsoft-com:vml" Requires="v">
                <p:oleObj spid="_x0000_s428250" name="Equation" r:id="rId21" imgW="749160" imgH="393480" progId="Equation.3">
                  <p:embed/>
                </p:oleObj>
              </mc:Choice>
              <mc:Fallback>
                <p:oleObj name="Equation" r:id="rId21" imgW="749160" imgH="393480" progId="Equation.3">
                  <p:embed/>
                  <p:pic>
                    <p:nvPicPr>
                      <p:cNvPr id="373775" name="Object 1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72200" y="3581400"/>
                        <a:ext cx="2057400" cy="8921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73776" name="Text Box 16"/>
          <p:cNvSpPr txBox="1">
            <a:spLocks noChangeArrowheads="1"/>
          </p:cNvSpPr>
          <p:nvPr/>
        </p:nvSpPr>
        <p:spPr bwMode="auto">
          <a:xfrm>
            <a:off x="457200" y="3810000"/>
            <a:ext cx="4191000" cy="457200"/>
          </a:xfrm>
          <a:prstGeom prst="rect">
            <a:avLst/>
          </a:prstGeom>
          <a:solidFill>
            <a:srgbClr val="FFFF99"/>
          </a:solidFill>
          <a:ln w="28575">
            <a:noFill/>
            <a:miter lim="800000"/>
            <a:headEnd/>
            <a:tailEnd/>
          </a:ln>
          <a:effectLst/>
        </p:spPr>
        <p:txBody>
          <a:bodyPr wrap="square">
            <a:prstTxWarp prst="textNoShape">
              <a:avLst/>
            </a:prstTxWarp>
            <a:spAutoFit/>
          </a:bodyPr>
          <a:lstStyle/>
          <a:p>
            <a:pPr algn="just">
              <a:spcBef>
                <a:spcPct val="20000"/>
              </a:spcBef>
            </a:pPr>
            <a:r>
              <a:rPr lang="en-US" dirty="0">
                <a:solidFill>
                  <a:srgbClr val="800000"/>
                </a:solidFill>
                <a:latin typeface="Arial Narrow" charset="0"/>
              </a:rPr>
              <a:t>Using the angular kinematic formula</a:t>
            </a:r>
          </a:p>
        </p:txBody>
      </p:sp>
      <p:sp>
        <p:nvSpPr>
          <p:cNvPr id="373777" name="Text Box 17"/>
          <p:cNvSpPr txBox="1">
            <a:spLocks noChangeArrowheads="1"/>
          </p:cNvSpPr>
          <p:nvPr/>
        </p:nvSpPr>
        <p:spPr bwMode="auto">
          <a:xfrm>
            <a:off x="457200" y="4419600"/>
            <a:ext cx="1371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At t=2.00s</a:t>
            </a:r>
          </a:p>
        </p:txBody>
      </p:sp>
      <p:sp>
        <p:nvSpPr>
          <p:cNvPr id="373778" name="Text Box 18"/>
          <p:cNvSpPr txBox="1">
            <a:spLocks noChangeArrowheads="1"/>
          </p:cNvSpPr>
          <p:nvPr/>
        </p:nvSpPr>
        <p:spPr bwMode="auto">
          <a:xfrm>
            <a:off x="457200" y="5029200"/>
            <a:ext cx="1371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At t=3.00s</a:t>
            </a:r>
          </a:p>
        </p:txBody>
      </p:sp>
      <p:sp>
        <p:nvSpPr>
          <p:cNvPr id="373779" name="Text Box 19"/>
          <p:cNvSpPr txBox="1">
            <a:spLocks noChangeArrowheads="1"/>
          </p:cNvSpPr>
          <p:nvPr/>
        </p:nvSpPr>
        <p:spPr bwMode="auto">
          <a:xfrm>
            <a:off x="457200" y="5562600"/>
            <a:ext cx="1676400" cy="830997"/>
          </a:xfrm>
          <a:prstGeom prst="rect">
            <a:avLst/>
          </a:prstGeom>
          <a:solidFill>
            <a:srgbClr val="FFFF99"/>
          </a:solidFill>
          <a:ln w="28575">
            <a:noFill/>
            <a:miter lim="800000"/>
            <a:headEnd/>
            <a:tailEnd/>
          </a:ln>
          <a:effectLst/>
        </p:spPr>
        <p:txBody>
          <a:bodyPr wrap="square">
            <a:prstTxWarp prst="textNoShape">
              <a:avLst/>
            </a:prstTxWarp>
            <a:spAutoFit/>
          </a:bodyPr>
          <a:lstStyle/>
          <a:p>
            <a:pPr>
              <a:spcBef>
                <a:spcPct val="20000"/>
              </a:spcBef>
            </a:pPr>
            <a:r>
              <a:rPr lang="en-US" dirty="0">
                <a:solidFill>
                  <a:srgbClr val="800000"/>
                </a:solidFill>
                <a:latin typeface="Arial Narrow" charset="0"/>
              </a:rPr>
              <a:t>Angular displacement</a:t>
            </a:r>
          </a:p>
        </p:txBody>
      </p:sp>
      <p:graphicFrame>
        <p:nvGraphicFramePr>
          <p:cNvPr id="373780" name="Object 20"/>
          <p:cNvGraphicFramePr>
            <a:graphicFrameLocks noChangeAspect="1"/>
          </p:cNvGraphicFramePr>
          <p:nvPr/>
        </p:nvGraphicFramePr>
        <p:xfrm>
          <a:off x="2900363" y="4394200"/>
          <a:ext cx="1308100" cy="336550"/>
        </p:xfrm>
        <a:graphic>
          <a:graphicData uri="http://schemas.openxmlformats.org/presentationml/2006/ole">
            <mc:AlternateContent xmlns:mc="http://schemas.openxmlformats.org/markup-compatibility/2006">
              <mc:Choice xmlns:v="urn:schemas-microsoft-com:vml" Requires="v">
                <p:oleObj spid="_x0000_s428251" name="Equation" r:id="rId23" imgW="698400" imgH="177480" progId="Equation.DSMT4">
                  <p:embed/>
                </p:oleObj>
              </mc:Choice>
              <mc:Fallback>
                <p:oleObj name="Equation" r:id="rId23" imgW="698400" imgH="177480" progId="Equation.DSMT4">
                  <p:embed/>
                  <p:pic>
                    <p:nvPicPr>
                      <p:cNvPr id="373780" name="Object 2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00363" y="4394200"/>
                        <a:ext cx="1308100" cy="3365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3781" name="Object 21"/>
          <p:cNvGraphicFramePr>
            <a:graphicFrameLocks noChangeAspect="1"/>
          </p:cNvGraphicFramePr>
          <p:nvPr/>
        </p:nvGraphicFramePr>
        <p:xfrm>
          <a:off x="4224338" y="4191000"/>
          <a:ext cx="1736725" cy="742950"/>
        </p:xfrm>
        <a:graphic>
          <a:graphicData uri="http://schemas.openxmlformats.org/presentationml/2006/ole">
            <mc:AlternateContent xmlns:mc="http://schemas.openxmlformats.org/markup-compatibility/2006">
              <mc:Choice xmlns:v="urn:schemas-microsoft-com:vml" Requires="v">
                <p:oleObj spid="_x0000_s428252" name="Equation" r:id="rId25" imgW="927000" imgH="393480" progId="Equation.DSMT4">
                  <p:embed/>
                </p:oleObj>
              </mc:Choice>
              <mc:Fallback>
                <p:oleObj name="Equation" r:id="rId25" imgW="927000" imgH="393480" progId="Equation.DSMT4">
                  <p:embed/>
                  <p:pic>
                    <p:nvPicPr>
                      <p:cNvPr id="373781" name="Object 2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24338" y="4191000"/>
                        <a:ext cx="1736725" cy="7429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3782" name="Object 22"/>
          <p:cNvGraphicFramePr>
            <a:graphicFrameLocks noChangeAspect="1"/>
          </p:cNvGraphicFramePr>
          <p:nvPr/>
        </p:nvGraphicFramePr>
        <p:xfrm>
          <a:off x="6027738" y="4343400"/>
          <a:ext cx="1287462" cy="334963"/>
        </p:xfrm>
        <a:graphic>
          <a:graphicData uri="http://schemas.openxmlformats.org/presentationml/2006/ole">
            <mc:AlternateContent xmlns:mc="http://schemas.openxmlformats.org/markup-compatibility/2006">
              <mc:Choice xmlns:v="urn:schemas-microsoft-com:vml" Requires="v">
                <p:oleObj spid="_x0000_s428253" name="Equation" r:id="rId27" imgW="647640" imgH="177480" progId="Equation.DSMT4">
                  <p:embed/>
                </p:oleObj>
              </mc:Choice>
              <mc:Fallback>
                <p:oleObj name="Equation" r:id="rId27" imgW="647640" imgH="177480" progId="Equation.DSMT4">
                  <p:embed/>
                  <p:pic>
                    <p:nvPicPr>
                      <p:cNvPr id="373782" name="Object 2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027738" y="4343400"/>
                        <a:ext cx="1287462" cy="3349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3783" name="Object 23"/>
          <p:cNvGraphicFramePr>
            <a:graphicFrameLocks noChangeAspect="1"/>
          </p:cNvGraphicFramePr>
          <p:nvPr/>
        </p:nvGraphicFramePr>
        <p:xfrm>
          <a:off x="2876550" y="5051425"/>
          <a:ext cx="1238250" cy="317500"/>
        </p:xfrm>
        <a:graphic>
          <a:graphicData uri="http://schemas.openxmlformats.org/presentationml/2006/ole">
            <mc:AlternateContent xmlns:mc="http://schemas.openxmlformats.org/markup-compatibility/2006">
              <mc:Choice xmlns:v="urn:schemas-microsoft-com:vml" Requires="v">
                <p:oleObj spid="_x0000_s428254" name="Equation" r:id="rId29" imgW="698400" imgH="177480" progId="Equation.DSMT4">
                  <p:embed/>
                </p:oleObj>
              </mc:Choice>
              <mc:Fallback>
                <p:oleObj name="Equation" r:id="rId29" imgW="698400" imgH="177480" progId="Equation.DSMT4">
                  <p:embed/>
                  <p:pic>
                    <p:nvPicPr>
                      <p:cNvPr id="373783" name="Object 2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876550" y="5051425"/>
                        <a:ext cx="1238250" cy="3175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3784" name="Object 24"/>
          <p:cNvGraphicFramePr>
            <a:graphicFrameLocks noChangeAspect="1"/>
          </p:cNvGraphicFramePr>
          <p:nvPr/>
        </p:nvGraphicFramePr>
        <p:xfrm>
          <a:off x="4257675" y="4860925"/>
          <a:ext cx="1914525" cy="701675"/>
        </p:xfrm>
        <a:graphic>
          <a:graphicData uri="http://schemas.openxmlformats.org/presentationml/2006/ole">
            <mc:AlternateContent xmlns:mc="http://schemas.openxmlformats.org/markup-compatibility/2006">
              <mc:Choice xmlns:v="urn:schemas-microsoft-com:vml" Requires="v">
                <p:oleObj spid="_x0000_s428255" name="Equation" r:id="rId31" imgW="1079280" imgH="393480" progId="Equation.DSMT4">
                  <p:embed/>
                </p:oleObj>
              </mc:Choice>
              <mc:Fallback>
                <p:oleObj name="Equation" r:id="rId31" imgW="1079280" imgH="393480" progId="Equation.DSMT4">
                  <p:embed/>
                  <p:pic>
                    <p:nvPicPr>
                      <p:cNvPr id="373784" name="Object 2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257675" y="4860925"/>
                        <a:ext cx="1914525" cy="7016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3785" name="Object 25"/>
          <p:cNvGraphicFramePr>
            <a:graphicFrameLocks noChangeAspect="1"/>
          </p:cNvGraphicFramePr>
          <p:nvPr/>
        </p:nvGraphicFramePr>
        <p:xfrm>
          <a:off x="6297613" y="5051425"/>
          <a:ext cx="1398587" cy="317500"/>
        </p:xfrm>
        <a:graphic>
          <a:graphicData uri="http://schemas.openxmlformats.org/presentationml/2006/ole">
            <mc:AlternateContent xmlns:mc="http://schemas.openxmlformats.org/markup-compatibility/2006">
              <mc:Choice xmlns:v="urn:schemas-microsoft-com:vml" Requires="v">
                <p:oleObj spid="_x0000_s428256" name="Equation" r:id="rId33" imgW="660240" imgH="177480" progId="Equation.DSMT4">
                  <p:embed/>
                </p:oleObj>
              </mc:Choice>
              <mc:Fallback>
                <p:oleObj name="Equation" r:id="rId33" imgW="660240" imgH="177480" progId="Equation.DSMT4">
                  <p:embed/>
                  <p:pic>
                    <p:nvPicPr>
                      <p:cNvPr id="373785" name="Object 25"/>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297613" y="5051425"/>
                        <a:ext cx="1398587" cy="3175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24646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a:t>Monday, April 19, 2021</a:t>
            </a:r>
          </a:p>
        </p:txBody>
      </p:sp>
      <p:sp>
        <p:nvSpPr>
          <p:cNvPr id="22" name="Footer Placeholder 4"/>
          <p:cNvSpPr>
            <a:spLocks noGrp="1"/>
          </p:cNvSpPr>
          <p:nvPr>
            <p:ph type="ftr" sz="quarter" idx="11"/>
          </p:nvPr>
        </p:nvSpPr>
        <p:spPr/>
        <p:txBody>
          <a:bodyPr/>
          <a:lstStyle/>
          <a:p>
            <a:r>
              <a:rPr lang="nl-NL"/>
              <a:t>PHYS 1443-003, Spring 2021                    Dr. Jaehoon Yu</a:t>
            </a:r>
            <a:endParaRPr lang="en-US"/>
          </a:p>
        </p:txBody>
      </p:sp>
      <p:sp>
        <p:nvSpPr>
          <p:cNvPr id="23" name="Slide Number Placeholder 5"/>
          <p:cNvSpPr>
            <a:spLocks noGrp="1"/>
          </p:cNvSpPr>
          <p:nvPr>
            <p:ph type="sldNum" sz="quarter" idx="12"/>
          </p:nvPr>
        </p:nvSpPr>
        <p:spPr/>
        <p:txBody>
          <a:bodyPr/>
          <a:lstStyle/>
          <a:p>
            <a:fld id="{0B4BDD04-2894-3544-9A42-8E955BAAB76D}" type="slidenum">
              <a:rPr lang="en-US"/>
              <a:pPr/>
              <a:t>16</a:t>
            </a:fld>
            <a:endParaRPr lang="en-US"/>
          </a:p>
        </p:txBody>
      </p:sp>
      <p:pic>
        <p:nvPicPr>
          <p:cNvPr id="374786" name="Picture 2" descr="FG10_005"/>
          <p:cNvPicPr>
            <a:picLocks noChangeAspect="1" noChangeArrowheads="1"/>
          </p:cNvPicPr>
          <p:nvPr/>
        </p:nvPicPr>
        <p:blipFill>
          <a:blip r:embed="rId3"/>
          <a:srcRect/>
          <a:stretch>
            <a:fillRect/>
          </a:stretch>
        </p:blipFill>
        <p:spPr bwMode="auto">
          <a:xfrm>
            <a:off x="-76200" y="2455863"/>
            <a:ext cx="2743200" cy="2116137"/>
          </a:xfrm>
          <a:prstGeom prst="rect">
            <a:avLst/>
          </a:prstGeom>
          <a:noFill/>
        </p:spPr>
      </p:pic>
      <p:sp>
        <p:nvSpPr>
          <p:cNvPr id="374787" name="Rectangle 3"/>
          <p:cNvSpPr>
            <a:spLocks noGrp="1" noChangeArrowheads="1"/>
          </p:cNvSpPr>
          <p:nvPr>
            <p:ph type="title"/>
          </p:nvPr>
        </p:nvSpPr>
        <p:spPr>
          <a:xfrm>
            <a:off x="685800" y="0"/>
            <a:ext cx="8153400" cy="609600"/>
          </a:xfrm>
        </p:spPr>
        <p:txBody>
          <a:bodyPr/>
          <a:lstStyle/>
          <a:p>
            <a:r>
              <a:rPr lang="en-US" sz="3200" dirty="0"/>
              <a:t>Relationship Between Angular and Linear Quantities</a:t>
            </a:r>
          </a:p>
        </p:txBody>
      </p:sp>
      <p:sp>
        <p:nvSpPr>
          <p:cNvPr id="374788" name="Text Box 4"/>
          <p:cNvSpPr txBox="1">
            <a:spLocks noChangeArrowheads="1"/>
          </p:cNvSpPr>
          <p:nvPr/>
        </p:nvSpPr>
        <p:spPr bwMode="auto">
          <a:xfrm>
            <a:off x="1447800" y="762000"/>
            <a:ext cx="5867400" cy="822325"/>
          </a:xfrm>
          <a:prstGeom prst="rect">
            <a:avLst/>
          </a:prstGeom>
          <a:solidFill>
            <a:srgbClr val="CCFFFF"/>
          </a:solidFill>
          <a:ln w="28575">
            <a:noFill/>
            <a:miter lim="800000"/>
            <a:headEnd/>
            <a:tailEnd/>
          </a:ln>
          <a:effectLst/>
        </p:spPr>
        <p:txBody>
          <a:bodyPr>
            <a:prstTxWarp prst="textNoShape">
              <a:avLst/>
            </a:prstTxWarp>
            <a:spAutoFit/>
          </a:bodyPr>
          <a:lstStyle/>
          <a:p>
            <a:pPr algn="ctr">
              <a:spcBef>
                <a:spcPct val="20000"/>
              </a:spcBef>
            </a:pPr>
            <a:r>
              <a:rPr lang="en-US">
                <a:solidFill>
                  <a:srgbClr val="800000"/>
                </a:solidFill>
                <a:latin typeface="Arial Narrow" charset="0"/>
              </a:rPr>
              <a:t>What do we know about a rigid object that rotates about a fixed axis of rotation?</a:t>
            </a:r>
          </a:p>
        </p:txBody>
      </p:sp>
      <p:sp>
        <p:nvSpPr>
          <p:cNvPr id="374789" name="Text Box 5"/>
          <p:cNvSpPr txBox="1">
            <a:spLocks noChangeArrowheads="1"/>
          </p:cNvSpPr>
          <p:nvPr/>
        </p:nvSpPr>
        <p:spPr bwMode="auto">
          <a:xfrm>
            <a:off x="2438400" y="2362200"/>
            <a:ext cx="5410200" cy="1077218"/>
          </a:xfrm>
          <a:prstGeom prst="rect">
            <a:avLst/>
          </a:prstGeom>
          <a:noFill/>
          <a:ln w="28575">
            <a:noFill/>
            <a:miter lim="800000"/>
            <a:headEnd/>
            <a:tailEnd/>
          </a:ln>
          <a:effectLst/>
        </p:spPr>
        <p:txBody>
          <a:bodyPr>
            <a:prstTxWarp prst="textNoShape">
              <a:avLst/>
            </a:prstTxWarp>
            <a:spAutoFit/>
          </a:bodyPr>
          <a:lstStyle/>
          <a:p>
            <a:pPr algn="just">
              <a:spcBef>
                <a:spcPct val="20000"/>
              </a:spcBef>
            </a:pPr>
            <a:r>
              <a:rPr lang="en-US" sz="2000" dirty="0">
                <a:solidFill>
                  <a:schemeClr val="accent2"/>
                </a:solidFill>
                <a:latin typeface="Arial Narrow" charset="0"/>
              </a:rPr>
              <a:t>When a point rotates, it has both the linear and angular  components in its motion.  </a:t>
            </a:r>
          </a:p>
          <a:p>
            <a:pPr algn="just">
              <a:spcBef>
                <a:spcPct val="20000"/>
              </a:spcBef>
            </a:pPr>
            <a:r>
              <a:rPr lang="en-US" sz="2000" dirty="0">
                <a:solidFill>
                  <a:schemeClr val="accent2"/>
                </a:solidFill>
                <a:latin typeface="Arial Narrow" charset="0"/>
              </a:rPr>
              <a:t>What is the linear component of the motion you see?</a:t>
            </a:r>
          </a:p>
        </p:txBody>
      </p:sp>
      <p:graphicFrame>
        <p:nvGraphicFramePr>
          <p:cNvPr id="374790" name="Object 6"/>
          <p:cNvGraphicFramePr>
            <a:graphicFrameLocks noChangeAspect="1"/>
          </p:cNvGraphicFramePr>
          <p:nvPr/>
        </p:nvGraphicFramePr>
        <p:xfrm>
          <a:off x="5892800" y="4632325"/>
          <a:ext cx="239713" cy="279400"/>
        </p:xfrm>
        <a:graphic>
          <a:graphicData uri="http://schemas.openxmlformats.org/presentationml/2006/ole">
            <mc:AlternateContent xmlns:mc="http://schemas.openxmlformats.org/markup-compatibility/2006">
              <mc:Choice xmlns:v="urn:schemas-microsoft-com:vml" Requires="v">
                <p:oleObj spid="_x0000_s374223" name="Equation" r:id="rId4" imgW="114120" imgH="139680" progId="Equation.DSMT4">
                  <p:embed/>
                </p:oleObj>
              </mc:Choice>
              <mc:Fallback>
                <p:oleObj name="Equation" r:id="rId4" imgW="114120" imgH="139680" progId="Equation.DSMT4">
                  <p:embed/>
                  <p:pic>
                    <p:nvPicPr>
                      <p:cNvPr id="37479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2800" y="4632325"/>
                        <a:ext cx="239713" cy="2794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74791" name="Text Box 7"/>
          <p:cNvSpPr txBox="1">
            <a:spLocks noChangeArrowheads="1"/>
          </p:cNvSpPr>
          <p:nvPr/>
        </p:nvSpPr>
        <p:spPr bwMode="auto">
          <a:xfrm>
            <a:off x="1447800" y="1616075"/>
            <a:ext cx="5867400" cy="830997"/>
          </a:xfrm>
          <a:prstGeom prst="rect">
            <a:avLst/>
          </a:prstGeom>
          <a:solidFill>
            <a:srgbClr val="FFFF99"/>
          </a:solidFill>
          <a:ln w="9525">
            <a:noFill/>
            <a:miter lim="800000"/>
            <a:headEnd/>
            <a:tailEnd/>
          </a:ln>
          <a:effectLst/>
        </p:spPr>
        <p:txBody>
          <a:bodyPr>
            <a:prstTxWarp prst="textNoShape">
              <a:avLst/>
            </a:prstTxWarp>
            <a:spAutoFit/>
          </a:bodyPr>
          <a:lstStyle/>
          <a:p>
            <a:pPr>
              <a:spcBef>
                <a:spcPct val="20000"/>
              </a:spcBef>
            </a:pPr>
            <a:r>
              <a:rPr lang="en-US" dirty="0">
                <a:solidFill>
                  <a:srgbClr val="FF0000"/>
                </a:solidFill>
                <a:latin typeface="Arial Narrow" charset="0"/>
              </a:rPr>
              <a:t>Every particle (or </a:t>
            </a:r>
            <a:r>
              <a:rPr lang="en-US" dirty="0" err="1">
                <a:solidFill>
                  <a:srgbClr val="FF0000"/>
                </a:solidFill>
                <a:latin typeface="Arial Narrow" charset="0"/>
              </a:rPr>
              <a:t>masslet</a:t>
            </a:r>
            <a:r>
              <a:rPr lang="en-US" dirty="0">
                <a:solidFill>
                  <a:srgbClr val="FF0000"/>
                </a:solidFill>
                <a:latin typeface="Arial Narrow" charset="0"/>
              </a:rPr>
              <a:t>) in the object moves in a circle centered at the same axis of rotation.</a:t>
            </a:r>
            <a:endParaRPr lang="en-US" dirty="0">
              <a:solidFill>
                <a:srgbClr val="FF0000"/>
              </a:solidFill>
              <a:latin typeface="Monotype Corsiva" charset="0"/>
            </a:endParaRPr>
          </a:p>
        </p:txBody>
      </p:sp>
      <p:sp>
        <p:nvSpPr>
          <p:cNvPr id="374792" name="Text Box 8"/>
          <p:cNvSpPr txBox="1">
            <a:spLocks noChangeArrowheads="1"/>
          </p:cNvSpPr>
          <p:nvPr/>
        </p:nvSpPr>
        <p:spPr bwMode="auto">
          <a:xfrm>
            <a:off x="2438400" y="3429000"/>
            <a:ext cx="5181600" cy="457200"/>
          </a:xfrm>
          <a:prstGeom prst="rect">
            <a:avLst/>
          </a:prstGeom>
          <a:solidFill>
            <a:srgbClr val="FFFF99"/>
          </a:solidFill>
          <a:ln w="28575">
            <a:noFill/>
            <a:miter lim="800000"/>
            <a:headEnd/>
            <a:tailEnd/>
          </a:ln>
          <a:effectLst/>
        </p:spPr>
        <p:txBody>
          <a:bodyPr wrap="square">
            <a:prstTxWarp prst="textNoShape">
              <a:avLst/>
            </a:prstTxWarp>
            <a:spAutoFit/>
          </a:bodyPr>
          <a:lstStyle/>
          <a:p>
            <a:pPr algn="just">
              <a:spcBef>
                <a:spcPct val="20000"/>
              </a:spcBef>
            </a:pPr>
            <a:r>
              <a:rPr lang="en-US" dirty="0">
                <a:solidFill>
                  <a:srgbClr val="FF0000"/>
                </a:solidFill>
                <a:latin typeface="Arial Narrow" charset="0"/>
              </a:rPr>
              <a:t>Linear velocity along the tangential direction.</a:t>
            </a:r>
          </a:p>
        </p:txBody>
      </p:sp>
      <p:sp>
        <p:nvSpPr>
          <p:cNvPr id="374793" name="Text Box 9"/>
          <p:cNvSpPr txBox="1">
            <a:spLocks noChangeArrowheads="1"/>
          </p:cNvSpPr>
          <p:nvPr/>
        </p:nvSpPr>
        <p:spPr bwMode="auto">
          <a:xfrm>
            <a:off x="2438400" y="3886200"/>
            <a:ext cx="5257800" cy="701675"/>
          </a:xfrm>
          <a:prstGeom prst="rect">
            <a:avLst/>
          </a:prstGeom>
          <a:noFill/>
          <a:ln w="28575">
            <a:noFill/>
            <a:miter lim="800000"/>
            <a:headEnd/>
            <a:tailEnd/>
          </a:ln>
          <a:effectLst/>
        </p:spPr>
        <p:txBody>
          <a:bodyPr>
            <a:prstTxWarp prst="textNoShape">
              <a:avLst/>
            </a:prstTxWarp>
            <a:spAutoFit/>
          </a:bodyPr>
          <a:lstStyle/>
          <a:p>
            <a:pPr algn="just">
              <a:spcBef>
                <a:spcPct val="20000"/>
              </a:spcBef>
            </a:pPr>
            <a:r>
              <a:rPr lang="en-US" sz="2000" dirty="0">
                <a:solidFill>
                  <a:schemeClr val="accent2"/>
                </a:solidFill>
                <a:latin typeface="Arial Narrow" charset="0"/>
              </a:rPr>
              <a:t>How do we relate this linear component of the motion with angular component?</a:t>
            </a:r>
          </a:p>
        </p:txBody>
      </p:sp>
      <p:graphicFrame>
        <p:nvGraphicFramePr>
          <p:cNvPr id="374794" name="Object 10"/>
          <p:cNvGraphicFramePr>
            <a:graphicFrameLocks noChangeAspect="1"/>
          </p:cNvGraphicFramePr>
          <p:nvPr/>
        </p:nvGraphicFramePr>
        <p:xfrm>
          <a:off x="2170113" y="4605338"/>
          <a:ext cx="765175" cy="331787"/>
        </p:xfrm>
        <a:graphic>
          <a:graphicData uri="http://schemas.openxmlformats.org/presentationml/2006/ole">
            <mc:AlternateContent xmlns:mc="http://schemas.openxmlformats.org/markup-compatibility/2006">
              <mc:Choice xmlns:v="urn:schemas-microsoft-com:vml" Requires="v">
                <p:oleObj spid="_x0000_s374224" name="Equation" r:id="rId6" imgW="393480" imgH="177480" progId="Equation.DSMT4">
                  <p:embed/>
                </p:oleObj>
              </mc:Choice>
              <mc:Fallback>
                <p:oleObj name="Equation" r:id="rId6" imgW="393480" imgH="177480" progId="Equation.DSMT4">
                  <p:embed/>
                  <p:pic>
                    <p:nvPicPr>
                      <p:cNvPr id="374794"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0113" y="4605338"/>
                        <a:ext cx="765175" cy="331787"/>
                      </a:xfrm>
                      <a:prstGeom prst="rect">
                        <a:avLst/>
                      </a:prstGeom>
                      <a:solidFill>
                        <a:srgbClr val="FFFF99"/>
                      </a:solidFill>
                      <a:ln w="28575">
                        <a:solidFill>
                          <a:srgbClr val="003300"/>
                        </a:solidFill>
                        <a:miter lim="800000"/>
                        <a:headEnd/>
                        <a:tailEnd/>
                      </a:ln>
                    </p:spPr>
                  </p:pic>
                </p:oleObj>
              </mc:Fallback>
            </mc:AlternateContent>
          </a:graphicData>
        </a:graphic>
      </p:graphicFrame>
      <p:sp>
        <p:nvSpPr>
          <p:cNvPr id="374795" name="Text Box 11"/>
          <p:cNvSpPr txBox="1">
            <a:spLocks noChangeArrowheads="1"/>
          </p:cNvSpPr>
          <p:nvPr/>
        </p:nvSpPr>
        <p:spPr bwMode="auto">
          <a:xfrm>
            <a:off x="381000" y="4573588"/>
            <a:ext cx="1828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arc-length is </a:t>
            </a:r>
          </a:p>
        </p:txBody>
      </p:sp>
      <p:sp>
        <p:nvSpPr>
          <p:cNvPr id="374796" name="Text Box 12"/>
          <p:cNvSpPr txBox="1">
            <a:spLocks noChangeArrowheads="1"/>
          </p:cNvSpPr>
          <p:nvPr/>
        </p:nvSpPr>
        <p:spPr bwMode="auto">
          <a:xfrm>
            <a:off x="2971800" y="4573588"/>
            <a:ext cx="28956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dirty="0">
                <a:solidFill>
                  <a:srgbClr val="FF0000"/>
                </a:solidFill>
                <a:latin typeface="Arial Narrow" charset="0"/>
              </a:rPr>
              <a:t>So, the tangential speed </a:t>
            </a:r>
            <a:r>
              <a:rPr lang="en-US" sz="2000" dirty="0">
                <a:solidFill>
                  <a:srgbClr val="FF0000"/>
                </a:solidFill>
                <a:latin typeface="Monotype Corsiva" charset="0"/>
              </a:rPr>
              <a:t>v</a:t>
            </a:r>
            <a:r>
              <a:rPr lang="en-US" sz="2000" b="1" baseline="-25000" dirty="0">
                <a:solidFill>
                  <a:srgbClr val="FF0000"/>
                </a:solidFill>
                <a:latin typeface="Monotype Corsiva" charset="0"/>
              </a:rPr>
              <a:t> </a:t>
            </a:r>
            <a:r>
              <a:rPr lang="en-US" sz="2000" dirty="0">
                <a:solidFill>
                  <a:srgbClr val="FF0000"/>
                </a:solidFill>
                <a:latin typeface="Arial Narrow" charset="0"/>
              </a:rPr>
              <a:t>is</a:t>
            </a:r>
          </a:p>
        </p:txBody>
      </p:sp>
      <p:sp>
        <p:nvSpPr>
          <p:cNvPr id="374797" name="Text Box 13"/>
          <p:cNvSpPr txBox="1">
            <a:spLocks noChangeArrowheads="1"/>
          </p:cNvSpPr>
          <p:nvPr/>
        </p:nvSpPr>
        <p:spPr bwMode="auto">
          <a:xfrm>
            <a:off x="152400" y="5135563"/>
            <a:ext cx="3886200" cy="1015663"/>
          </a:xfrm>
          <a:prstGeom prst="rect">
            <a:avLst/>
          </a:prstGeom>
          <a:noFill/>
          <a:ln w="28575">
            <a:noFill/>
            <a:miter lim="800000"/>
            <a:headEnd/>
            <a:tailEnd/>
          </a:ln>
          <a:effectLst/>
        </p:spPr>
        <p:txBody>
          <a:bodyPr wrap="square">
            <a:prstTxWarp prst="textNoShape">
              <a:avLst/>
            </a:prstTxWarp>
            <a:spAutoFit/>
          </a:bodyPr>
          <a:lstStyle/>
          <a:p>
            <a:pPr algn="just">
              <a:spcBef>
                <a:spcPct val="20000"/>
              </a:spcBef>
            </a:pPr>
            <a:r>
              <a:rPr lang="en-US" sz="2000" dirty="0">
                <a:solidFill>
                  <a:schemeClr val="accent2"/>
                </a:solidFill>
                <a:latin typeface="Arial Narrow" charset="0"/>
              </a:rPr>
              <a:t>What does this relationship tell you about the tangential speed of the points in the object and their angular speed?:</a:t>
            </a:r>
          </a:p>
        </p:txBody>
      </p:sp>
      <p:sp>
        <p:nvSpPr>
          <p:cNvPr id="374798" name="Text Box 14"/>
          <p:cNvSpPr txBox="1">
            <a:spLocks noChangeArrowheads="1"/>
          </p:cNvSpPr>
          <p:nvPr/>
        </p:nvSpPr>
        <p:spPr bwMode="auto">
          <a:xfrm>
            <a:off x="4114800" y="5135563"/>
            <a:ext cx="4953000" cy="1006475"/>
          </a:xfrm>
          <a:prstGeom prst="rect">
            <a:avLst/>
          </a:prstGeom>
          <a:solidFill>
            <a:srgbClr val="FFFF99"/>
          </a:solidFill>
          <a:ln w="28575">
            <a:noFill/>
            <a:miter lim="800000"/>
            <a:headEnd/>
            <a:tailEnd/>
          </a:ln>
          <a:effectLst/>
        </p:spPr>
        <p:txBody>
          <a:bodyPr>
            <a:prstTxWarp prst="textNoShape">
              <a:avLst/>
            </a:prstTxWarp>
            <a:spAutoFit/>
          </a:bodyPr>
          <a:lstStyle/>
          <a:p>
            <a:pPr algn="just">
              <a:spcBef>
                <a:spcPct val="20000"/>
              </a:spcBef>
            </a:pPr>
            <a:r>
              <a:rPr lang="en-US" sz="2000" dirty="0">
                <a:solidFill>
                  <a:srgbClr val="FF0000"/>
                </a:solidFill>
                <a:latin typeface="Arial Narrow" charset="0"/>
              </a:rPr>
              <a:t>Although every particle in the object has the same angular speed, its tangential speed differs and is proportional to its distance from the axis of rotation.</a:t>
            </a:r>
          </a:p>
        </p:txBody>
      </p:sp>
      <p:sp>
        <p:nvSpPr>
          <p:cNvPr id="374799" name="Text Box 15"/>
          <p:cNvSpPr txBox="1">
            <a:spLocks noChangeArrowheads="1"/>
          </p:cNvSpPr>
          <p:nvPr/>
        </p:nvSpPr>
        <p:spPr bwMode="auto">
          <a:xfrm>
            <a:off x="4191000" y="6200775"/>
            <a:ext cx="3810000" cy="58102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1600" dirty="0">
                <a:solidFill>
                  <a:srgbClr val="FF0000"/>
                </a:solidFill>
                <a:latin typeface="Arial Narrow" charset="0"/>
              </a:rPr>
              <a:t>The farther away the particle is from the center of rotation, the higher the tangential speed.</a:t>
            </a:r>
          </a:p>
        </p:txBody>
      </p:sp>
      <p:sp>
        <p:nvSpPr>
          <p:cNvPr id="374800" name="Text Box 16"/>
          <p:cNvSpPr txBox="1">
            <a:spLocks noChangeArrowheads="1"/>
          </p:cNvSpPr>
          <p:nvPr/>
        </p:nvSpPr>
        <p:spPr bwMode="auto">
          <a:xfrm>
            <a:off x="7696200" y="2784475"/>
            <a:ext cx="1295400" cy="1077218"/>
          </a:xfrm>
          <a:prstGeom prst="rect">
            <a:avLst/>
          </a:prstGeom>
          <a:solidFill>
            <a:srgbClr val="CCFFFF"/>
          </a:solidFill>
          <a:ln w="28575">
            <a:noFill/>
            <a:miter lim="800000"/>
            <a:headEnd/>
            <a:tailEnd/>
          </a:ln>
          <a:effectLst/>
        </p:spPr>
        <p:txBody>
          <a:bodyPr wrap="square">
            <a:prstTxWarp prst="textNoShape">
              <a:avLst/>
            </a:prstTxWarp>
            <a:spAutoFit/>
          </a:bodyPr>
          <a:lstStyle/>
          <a:p>
            <a:pPr algn="just">
              <a:spcBef>
                <a:spcPct val="20000"/>
              </a:spcBef>
            </a:pPr>
            <a:r>
              <a:rPr lang="en-US" sz="1600" dirty="0">
                <a:solidFill>
                  <a:schemeClr val="accent2"/>
                </a:solidFill>
                <a:latin typeface="Arial Narrow" charset="0"/>
              </a:rPr>
              <a:t>The direction of </a:t>
            </a:r>
            <a:r>
              <a:rPr lang="en-US" sz="1600" dirty="0" err="1">
                <a:solidFill>
                  <a:schemeClr val="accent2"/>
                </a:solidFill>
                <a:latin typeface="Arial Narrow" charset="0"/>
              </a:rPr>
              <a:t>ω</a:t>
            </a:r>
            <a:r>
              <a:rPr lang="en-US" sz="1600" dirty="0">
                <a:solidFill>
                  <a:schemeClr val="accent2"/>
                </a:solidFill>
                <a:latin typeface="Arial Narrow" charset="0"/>
              </a:rPr>
              <a:t> follows the righthand rule.</a:t>
            </a:r>
          </a:p>
        </p:txBody>
      </p:sp>
      <p:graphicFrame>
        <p:nvGraphicFramePr>
          <p:cNvPr id="374801" name="Object 17"/>
          <p:cNvGraphicFramePr>
            <a:graphicFrameLocks noChangeAspect="1"/>
          </p:cNvGraphicFramePr>
          <p:nvPr/>
        </p:nvGraphicFramePr>
        <p:xfrm>
          <a:off x="6181725" y="4495800"/>
          <a:ext cx="461963" cy="552450"/>
        </p:xfrm>
        <a:graphic>
          <a:graphicData uri="http://schemas.openxmlformats.org/presentationml/2006/ole">
            <mc:AlternateContent xmlns:mc="http://schemas.openxmlformats.org/markup-compatibility/2006">
              <mc:Choice xmlns:v="urn:schemas-microsoft-com:vml" Requires="v">
                <p:oleObj spid="_x0000_s374225" name="Equation" r:id="rId8" imgW="317160" imgH="393480" progId="Equation.DSMT4">
                  <p:embed/>
                </p:oleObj>
              </mc:Choice>
              <mc:Fallback>
                <p:oleObj name="Equation" r:id="rId8" imgW="317160" imgH="393480" progId="Equation.DSMT4">
                  <p:embed/>
                  <p:pic>
                    <p:nvPicPr>
                      <p:cNvPr id="374801"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1725" y="4495800"/>
                        <a:ext cx="461963" cy="5524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4802" name="Object 18"/>
          <p:cNvGraphicFramePr>
            <a:graphicFrameLocks noChangeAspect="1"/>
          </p:cNvGraphicFramePr>
          <p:nvPr/>
        </p:nvGraphicFramePr>
        <p:xfrm>
          <a:off x="6664325" y="4495800"/>
          <a:ext cx="889000" cy="552450"/>
        </p:xfrm>
        <a:graphic>
          <a:graphicData uri="http://schemas.openxmlformats.org/presentationml/2006/ole">
            <mc:AlternateContent xmlns:mc="http://schemas.openxmlformats.org/markup-compatibility/2006">
              <mc:Choice xmlns:v="urn:schemas-microsoft-com:vml" Requires="v">
                <p:oleObj spid="_x0000_s374226" name="Equation" r:id="rId10" imgW="609480" imgH="393480" progId="Equation.DSMT4">
                  <p:embed/>
                </p:oleObj>
              </mc:Choice>
              <mc:Fallback>
                <p:oleObj name="Equation" r:id="rId10" imgW="609480" imgH="393480" progId="Equation.DSMT4">
                  <p:embed/>
                  <p:pic>
                    <p:nvPicPr>
                      <p:cNvPr id="374802"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64325" y="4495800"/>
                        <a:ext cx="889000" cy="5524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4803" name="Object 19"/>
          <p:cNvGraphicFramePr>
            <a:graphicFrameLocks noChangeAspect="1"/>
          </p:cNvGraphicFramePr>
          <p:nvPr/>
        </p:nvGraphicFramePr>
        <p:xfrm>
          <a:off x="7543800" y="4495800"/>
          <a:ext cx="666750" cy="552450"/>
        </p:xfrm>
        <a:graphic>
          <a:graphicData uri="http://schemas.openxmlformats.org/presentationml/2006/ole">
            <mc:AlternateContent xmlns:mc="http://schemas.openxmlformats.org/markup-compatibility/2006">
              <mc:Choice xmlns:v="urn:schemas-microsoft-com:vml" Requires="v">
                <p:oleObj spid="_x0000_s374227" name="Equation" r:id="rId12" imgW="457200" imgH="393480" progId="Equation.DSMT4">
                  <p:embed/>
                </p:oleObj>
              </mc:Choice>
              <mc:Fallback>
                <p:oleObj name="Equation" r:id="rId12" imgW="457200" imgH="393480" progId="Equation.DSMT4">
                  <p:embed/>
                  <p:pic>
                    <p:nvPicPr>
                      <p:cNvPr id="374803" name="Object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3800" y="4495800"/>
                        <a:ext cx="666750" cy="5524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4804" name="Object 20"/>
          <p:cNvGraphicFramePr>
            <a:graphicFrameLocks noChangeAspect="1"/>
          </p:cNvGraphicFramePr>
          <p:nvPr/>
        </p:nvGraphicFramePr>
        <p:xfrm>
          <a:off x="8229600" y="4605338"/>
          <a:ext cx="609600" cy="331787"/>
        </p:xfrm>
        <a:graphic>
          <a:graphicData uri="http://schemas.openxmlformats.org/presentationml/2006/ole">
            <mc:AlternateContent xmlns:mc="http://schemas.openxmlformats.org/markup-compatibility/2006">
              <mc:Choice xmlns:v="urn:schemas-microsoft-com:vml" Requires="v">
                <p:oleObj spid="_x0000_s374228" name="Equation" r:id="rId14" imgW="342720" imgH="139680" progId="Equation.DSMT4">
                  <p:embed/>
                </p:oleObj>
              </mc:Choice>
              <mc:Fallback>
                <p:oleObj name="Equation" r:id="rId14" imgW="342720" imgH="139680" progId="Equation.DSMT4">
                  <p:embed/>
                  <p:pic>
                    <p:nvPicPr>
                      <p:cNvPr id="374804" name="Object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29600" y="4605338"/>
                        <a:ext cx="609600" cy="33178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30811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p>
            <a:r>
              <a:rPr lang="en-US"/>
              <a:t>Monday, April 19, 2021</a:t>
            </a:r>
            <a:endParaRPr lang="en-US" altLang="ko-KR">
              <a:ea typeface="굴림" charset="-127"/>
              <a:cs typeface="굴림" charset="-127"/>
            </a:endParaRPr>
          </a:p>
        </p:txBody>
      </p:sp>
      <p:sp>
        <p:nvSpPr>
          <p:cNvPr id="44035" name="Footer Placeholder 4"/>
          <p:cNvSpPr>
            <a:spLocks noGrp="1"/>
          </p:cNvSpPr>
          <p:nvPr>
            <p:ph type="ftr" sz="quarter" idx="11"/>
          </p:nvPr>
        </p:nvSpPr>
        <p:spPr>
          <a:noFill/>
        </p:spPr>
        <p:txBody>
          <a:bodyPr/>
          <a:lstStyle/>
          <a:p>
            <a:r>
              <a:rPr lang="nl-NL"/>
              <a:t>PHYS 1443-003, Spring 2021                    Dr. Jaehoon Yu</a:t>
            </a:r>
            <a:endParaRPr lang="en-US"/>
          </a:p>
        </p:txBody>
      </p:sp>
      <p:sp>
        <p:nvSpPr>
          <p:cNvPr id="44036" name="Slide Number Placeholder 5"/>
          <p:cNvSpPr>
            <a:spLocks noGrp="1"/>
          </p:cNvSpPr>
          <p:nvPr>
            <p:ph type="sldNum" sz="quarter" idx="12"/>
          </p:nvPr>
        </p:nvSpPr>
        <p:spPr>
          <a:noFill/>
        </p:spPr>
        <p:txBody>
          <a:bodyPr/>
          <a:lstStyle/>
          <a:p>
            <a:fld id="{CDD628B9-B458-814F-9835-9A69E94D85F6}" type="slidenum">
              <a:rPr lang="en-US"/>
              <a:pPr/>
              <a:t>17</a:t>
            </a:fld>
            <a:endParaRPr lang="en-US"/>
          </a:p>
        </p:txBody>
      </p:sp>
      <p:pic>
        <p:nvPicPr>
          <p:cNvPr id="813058" name="Picture 2" descr="FG10_006"/>
          <p:cNvPicPr>
            <a:picLocks noChangeAspect="1" noChangeArrowheads="1"/>
          </p:cNvPicPr>
          <p:nvPr/>
        </p:nvPicPr>
        <p:blipFill>
          <a:blip r:embed="rId2"/>
          <a:srcRect/>
          <a:stretch>
            <a:fillRect/>
          </a:stretch>
        </p:blipFill>
        <p:spPr bwMode="auto">
          <a:xfrm>
            <a:off x="0" y="2286000"/>
            <a:ext cx="3429000" cy="2571750"/>
          </a:xfrm>
          <a:prstGeom prst="rect">
            <a:avLst/>
          </a:prstGeom>
          <a:noFill/>
          <a:ln w="9525">
            <a:noFill/>
            <a:miter lim="800000"/>
            <a:headEnd/>
            <a:tailEnd/>
          </a:ln>
        </p:spPr>
      </p:pic>
      <p:sp>
        <p:nvSpPr>
          <p:cNvPr id="44038" name="Rectangle 3"/>
          <p:cNvSpPr>
            <a:spLocks noGrp="1" noChangeArrowheads="1"/>
          </p:cNvSpPr>
          <p:nvPr>
            <p:ph type="title"/>
          </p:nvPr>
        </p:nvSpPr>
        <p:spPr>
          <a:xfrm>
            <a:off x="685800" y="152400"/>
            <a:ext cx="8153400" cy="609600"/>
          </a:xfrm>
        </p:spPr>
        <p:txBody>
          <a:bodyPr/>
          <a:lstStyle/>
          <a:p>
            <a:r>
              <a:rPr lang="en-US" sz="3600"/>
              <a:t>Is the lion faster than the horse?</a:t>
            </a:r>
          </a:p>
        </p:txBody>
      </p:sp>
      <p:sp>
        <p:nvSpPr>
          <p:cNvPr id="813060" name="Text Box 4"/>
          <p:cNvSpPr txBox="1">
            <a:spLocks noChangeArrowheads="1"/>
          </p:cNvSpPr>
          <p:nvPr/>
        </p:nvSpPr>
        <p:spPr bwMode="auto">
          <a:xfrm>
            <a:off x="381000" y="869950"/>
            <a:ext cx="8534400" cy="1200150"/>
          </a:xfrm>
          <a:prstGeom prst="rect">
            <a:avLst/>
          </a:prstGeom>
          <a:solidFill>
            <a:srgbClr val="CCFFFF"/>
          </a:solidFill>
          <a:ln w="28575">
            <a:noFill/>
            <a:miter lim="800000"/>
            <a:headEnd/>
            <a:tailEnd/>
          </a:ln>
        </p:spPr>
        <p:txBody>
          <a:bodyPr>
            <a:prstTxWarp prst="textNoShape">
              <a:avLst/>
            </a:prstTxWarp>
            <a:spAutoFit/>
          </a:bodyPr>
          <a:lstStyle/>
          <a:p>
            <a:pPr algn="just">
              <a:spcBef>
                <a:spcPct val="20000"/>
              </a:spcBef>
            </a:pPr>
            <a:r>
              <a:rPr lang="en-US" dirty="0">
                <a:solidFill>
                  <a:srgbClr val="800000"/>
                </a:solidFill>
                <a:latin typeface="Arial Narrow" charset="0"/>
              </a:rPr>
              <a:t>A rotating carousel has one child sitting on a horse near the outer edge and another on a lion halfway out from the center. (a) Which child has the greater linear speed? (b) Which child has the greater angular speed?</a:t>
            </a:r>
          </a:p>
        </p:txBody>
      </p:sp>
      <p:sp>
        <p:nvSpPr>
          <p:cNvPr id="813061" name="Text Box 5"/>
          <p:cNvSpPr txBox="1">
            <a:spLocks noChangeArrowheads="1"/>
          </p:cNvSpPr>
          <p:nvPr/>
        </p:nvSpPr>
        <p:spPr bwMode="auto">
          <a:xfrm>
            <a:off x="3276600" y="2362200"/>
            <a:ext cx="5486400" cy="2308324"/>
          </a:xfrm>
          <a:prstGeom prst="rect">
            <a:avLst/>
          </a:prstGeom>
          <a:solidFill>
            <a:srgbClr val="FFFF99"/>
          </a:solidFill>
          <a:ln w="9525">
            <a:noFill/>
            <a:miter lim="800000"/>
            <a:headEnd/>
            <a:tailEnd/>
          </a:ln>
        </p:spPr>
        <p:txBody>
          <a:bodyPr>
            <a:prstTxWarp prst="textNoShape">
              <a:avLst/>
            </a:prstTxWarp>
            <a:spAutoFit/>
          </a:bodyPr>
          <a:lstStyle/>
          <a:p>
            <a:pPr marL="457200" indent="-457200" algn="just">
              <a:spcBef>
                <a:spcPct val="20000"/>
              </a:spcBef>
              <a:buFontTx/>
              <a:buAutoNum type="alphaLcParenBoth"/>
            </a:pPr>
            <a:r>
              <a:rPr lang="en-US" dirty="0">
                <a:solidFill>
                  <a:srgbClr val="FF0000"/>
                </a:solidFill>
                <a:latin typeface="Arial Narrow" charset="0"/>
              </a:rPr>
              <a:t>Linear speed is the distance traveled divided by the time interval.  So, the child sitting at the outer edge travels more distance within the given time than the child sitting closer to the center.  Thus, the horse is faster than the lion.</a:t>
            </a:r>
            <a:endParaRPr lang="en-US" dirty="0">
              <a:solidFill>
                <a:srgbClr val="FF0000"/>
              </a:solidFill>
              <a:latin typeface="Monotype Corsiva" charset="0"/>
            </a:endParaRPr>
          </a:p>
        </p:txBody>
      </p:sp>
      <p:sp>
        <p:nvSpPr>
          <p:cNvPr id="813062" name="Text Box 6"/>
          <p:cNvSpPr txBox="1">
            <a:spLocks noChangeArrowheads="1"/>
          </p:cNvSpPr>
          <p:nvPr/>
        </p:nvSpPr>
        <p:spPr bwMode="auto">
          <a:xfrm>
            <a:off x="609600" y="4953000"/>
            <a:ext cx="8153400" cy="1200328"/>
          </a:xfrm>
          <a:prstGeom prst="rect">
            <a:avLst/>
          </a:prstGeom>
          <a:solidFill>
            <a:srgbClr val="FFFF99"/>
          </a:solidFill>
          <a:ln w="9525">
            <a:noFill/>
            <a:miter lim="800000"/>
            <a:headEnd/>
            <a:tailEnd/>
          </a:ln>
        </p:spPr>
        <p:txBody>
          <a:bodyPr wrap="square">
            <a:prstTxWarp prst="textNoShape">
              <a:avLst/>
            </a:prstTxWarp>
            <a:spAutoFit/>
          </a:bodyPr>
          <a:lstStyle/>
          <a:p>
            <a:pPr marL="457200" indent="-457200" algn="just">
              <a:spcBef>
                <a:spcPct val="20000"/>
              </a:spcBef>
            </a:pPr>
            <a:r>
              <a:rPr lang="en-US" dirty="0">
                <a:solidFill>
                  <a:srgbClr val="FF0000"/>
                </a:solidFill>
                <a:latin typeface="Arial Narrow" charset="0"/>
              </a:rPr>
              <a:t>(b) Angular speed is the angle traveled divided by the time interval.  The angle both the children travel in the given time interval is the same.  Thus, both the horse and the lion have the same angular speed.</a:t>
            </a:r>
            <a:endParaRPr lang="en-US" dirty="0">
              <a:solidFill>
                <a:srgbClr val="FF0000"/>
              </a:solidFill>
              <a:latin typeface="Monotype Corsiva" charset="0"/>
            </a:endParaRPr>
          </a:p>
        </p:txBody>
      </p:sp>
    </p:spTree>
    <p:extLst>
      <p:ext uri="{BB962C8B-B14F-4D97-AF65-F5344CB8AC3E}">
        <p14:creationId xmlns:p14="http://schemas.microsoft.com/office/powerpoint/2010/main" val="1029800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 name="Date Placeholder 3"/>
          <p:cNvSpPr>
            <a:spLocks noGrp="1"/>
          </p:cNvSpPr>
          <p:nvPr>
            <p:ph type="dt" sz="half" idx="10"/>
          </p:nvPr>
        </p:nvSpPr>
        <p:spPr/>
        <p:txBody>
          <a:bodyPr/>
          <a:lstStyle/>
          <a:p>
            <a:r>
              <a:rPr lang="en-US"/>
              <a:t>Monday, April 19, 2021</a:t>
            </a:r>
          </a:p>
        </p:txBody>
      </p:sp>
      <p:sp>
        <p:nvSpPr>
          <p:cNvPr id="31" name="Footer Placeholder 4"/>
          <p:cNvSpPr>
            <a:spLocks noGrp="1"/>
          </p:cNvSpPr>
          <p:nvPr>
            <p:ph type="ftr" sz="quarter" idx="11"/>
          </p:nvPr>
        </p:nvSpPr>
        <p:spPr/>
        <p:txBody>
          <a:bodyPr/>
          <a:lstStyle/>
          <a:p>
            <a:r>
              <a:rPr lang="nl-NL"/>
              <a:t>PHYS 1443-003, Spring 2021                    Dr. Jaehoon Yu</a:t>
            </a:r>
            <a:endParaRPr lang="en-US"/>
          </a:p>
        </p:txBody>
      </p:sp>
      <p:sp>
        <p:nvSpPr>
          <p:cNvPr id="32" name="Slide Number Placeholder 5"/>
          <p:cNvSpPr>
            <a:spLocks noGrp="1"/>
          </p:cNvSpPr>
          <p:nvPr>
            <p:ph type="sldNum" sz="quarter" idx="12"/>
          </p:nvPr>
        </p:nvSpPr>
        <p:spPr/>
        <p:txBody>
          <a:bodyPr/>
          <a:lstStyle/>
          <a:p>
            <a:fld id="{79E5D43C-13BF-5343-A123-22456A35D13F}" type="slidenum">
              <a:rPr lang="en-US"/>
              <a:pPr/>
              <a:t>18</a:t>
            </a:fld>
            <a:endParaRPr lang="en-US"/>
          </a:p>
        </p:txBody>
      </p:sp>
      <p:pic>
        <p:nvPicPr>
          <p:cNvPr id="376834" name="Picture 2" descr="FG10_007"/>
          <p:cNvPicPr>
            <a:picLocks noChangeAspect="1" noChangeArrowheads="1"/>
          </p:cNvPicPr>
          <p:nvPr/>
        </p:nvPicPr>
        <p:blipFill>
          <a:blip r:embed="rId3"/>
          <a:srcRect/>
          <a:stretch>
            <a:fillRect/>
          </a:stretch>
        </p:blipFill>
        <p:spPr bwMode="auto">
          <a:xfrm>
            <a:off x="-381000" y="533400"/>
            <a:ext cx="3505200" cy="2628900"/>
          </a:xfrm>
          <a:prstGeom prst="rect">
            <a:avLst/>
          </a:prstGeom>
          <a:noFill/>
        </p:spPr>
      </p:pic>
      <p:sp>
        <p:nvSpPr>
          <p:cNvPr id="376835" name="Rectangle 3"/>
          <p:cNvSpPr>
            <a:spLocks noGrp="1" noChangeArrowheads="1"/>
          </p:cNvSpPr>
          <p:nvPr>
            <p:ph type="title"/>
          </p:nvPr>
        </p:nvSpPr>
        <p:spPr>
          <a:xfrm>
            <a:off x="1676400" y="76200"/>
            <a:ext cx="7467600" cy="609600"/>
          </a:xfrm>
        </p:spPr>
        <p:txBody>
          <a:bodyPr/>
          <a:lstStyle/>
          <a:p>
            <a:r>
              <a:rPr lang="en-US" sz="3200"/>
              <a:t>How about the acceleration?</a:t>
            </a:r>
          </a:p>
        </p:txBody>
      </p:sp>
      <p:graphicFrame>
        <p:nvGraphicFramePr>
          <p:cNvPr id="376836" name="Object 4"/>
          <p:cNvGraphicFramePr>
            <a:graphicFrameLocks noChangeAspect="1"/>
          </p:cNvGraphicFramePr>
          <p:nvPr/>
        </p:nvGraphicFramePr>
        <p:xfrm>
          <a:off x="6015038" y="2228850"/>
          <a:ext cx="538162" cy="300038"/>
        </p:xfrm>
        <a:graphic>
          <a:graphicData uri="http://schemas.openxmlformats.org/presentationml/2006/ole">
            <mc:AlternateContent xmlns:mc="http://schemas.openxmlformats.org/markup-compatibility/2006">
              <mc:Choice xmlns:v="urn:schemas-microsoft-com:vml" Requires="v">
                <p:oleObj spid="_x0000_s429188" name="Equation" r:id="rId4" imgW="241200" imgH="139680" progId="Equation.DSMT4">
                  <p:embed/>
                </p:oleObj>
              </mc:Choice>
              <mc:Fallback>
                <p:oleObj name="Equation" r:id="rId4" imgW="241200" imgH="139680" progId="Equation.DSMT4">
                  <p:embed/>
                  <p:pic>
                    <p:nvPicPr>
                      <p:cNvPr id="37683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5038" y="2228850"/>
                        <a:ext cx="538162" cy="30003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76837" name="Text Box 5"/>
          <p:cNvSpPr txBox="1">
            <a:spLocks noChangeArrowheads="1"/>
          </p:cNvSpPr>
          <p:nvPr/>
        </p:nvSpPr>
        <p:spPr bwMode="auto">
          <a:xfrm>
            <a:off x="7924800" y="1066800"/>
            <a:ext cx="6858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FF0000"/>
                </a:solidFill>
                <a:latin typeface="Arial Narrow" charset="0"/>
              </a:rPr>
              <a:t>Two</a:t>
            </a:r>
          </a:p>
        </p:txBody>
      </p:sp>
      <p:sp>
        <p:nvSpPr>
          <p:cNvPr id="376838" name="Text Box 6"/>
          <p:cNvSpPr txBox="1">
            <a:spLocks noChangeArrowheads="1"/>
          </p:cNvSpPr>
          <p:nvPr/>
        </p:nvSpPr>
        <p:spPr bwMode="auto">
          <a:xfrm>
            <a:off x="2514600" y="685800"/>
            <a:ext cx="6324600" cy="82232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dirty="0">
                <a:solidFill>
                  <a:schemeClr val="accent2"/>
                </a:solidFill>
                <a:latin typeface="Arial Narrow" charset="0"/>
              </a:rPr>
              <a:t>How many different linear acceleration components do you see in a circular motion and what are they?</a:t>
            </a:r>
          </a:p>
        </p:txBody>
      </p:sp>
      <p:sp>
        <p:nvSpPr>
          <p:cNvPr id="376839" name="Text Box 7"/>
          <p:cNvSpPr txBox="1">
            <a:spLocks noChangeArrowheads="1"/>
          </p:cNvSpPr>
          <p:nvPr/>
        </p:nvSpPr>
        <p:spPr bwMode="auto">
          <a:xfrm>
            <a:off x="381000" y="5726113"/>
            <a:ext cx="2819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Total linear acceleration is</a:t>
            </a:r>
          </a:p>
        </p:txBody>
      </p:sp>
      <p:sp>
        <p:nvSpPr>
          <p:cNvPr id="376840" name="Text Box 8"/>
          <p:cNvSpPr txBox="1">
            <a:spLocks noChangeArrowheads="1"/>
          </p:cNvSpPr>
          <p:nvPr/>
        </p:nvSpPr>
        <p:spPr bwMode="auto">
          <a:xfrm>
            <a:off x="2743200" y="2133600"/>
            <a:ext cx="3352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Since the tangential speed </a:t>
            </a:r>
            <a:r>
              <a:rPr lang="en-US" sz="2000" b="1">
                <a:solidFill>
                  <a:srgbClr val="FF0000"/>
                </a:solidFill>
                <a:latin typeface="Monotype Corsiva" charset="0"/>
              </a:rPr>
              <a:t>v</a:t>
            </a:r>
            <a:r>
              <a:rPr lang="en-US" sz="2000">
                <a:solidFill>
                  <a:srgbClr val="FF0000"/>
                </a:solidFill>
                <a:latin typeface="Monotype Corsiva" charset="0"/>
              </a:rPr>
              <a:t> </a:t>
            </a:r>
            <a:r>
              <a:rPr lang="en-US" sz="2000">
                <a:solidFill>
                  <a:srgbClr val="FF0000"/>
                </a:solidFill>
                <a:latin typeface="Arial Narrow" charset="0"/>
              </a:rPr>
              <a:t>is</a:t>
            </a:r>
          </a:p>
        </p:txBody>
      </p:sp>
      <p:sp>
        <p:nvSpPr>
          <p:cNvPr id="376841" name="Text Box 9"/>
          <p:cNvSpPr txBox="1">
            <a:spLocks noChangeArrowheads="1"/>
          </p:cNvSpPr>
          <p:nvPr/>
        </p:nvSpPr>
        <p:spPr bwMode="auto">
          <a:xfrm>
            <a:off x="381000" y="3271838"/>
            <a:ext cx="21336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What does this relationship tell you?</a:t>
            </a:r>
          </a:p>
        </p:txBody>
      </p:sp>
      <p:sp>
        <p:nvSpPr>
          <p:cNvPr id="376842" name="Text Box 10"/>
          <p:cNvSpPr txBox="1">
            <a:spLocks noChangeArrowheads="1"/>
          </p:cNvSpPr>
          <p:nvPr/>
        </p:nvSpPr>
        <p:spPr bwMode="auto">
          <a:xfrm>
            <a:off x="2743200" y="3211513"/>
            <a:ext cx="5562600" cy="1006475"/>
          </a:xfrm>
          <a:prstGeom prst="rect">
            <a:avLst/>
          </a:prstGeom>
          <a:solidFill>
            <a:srgbClr val="FFFF99"/>
          </a:solidFill>
          <a:ln w="28575">
            <a:noFill/>
            <a:miter lim="800000"/>
            <a:headEnd/>
            <a:tailEnd/>
          </a:ln>
          <a:effectLst/>
        </p:spPr>
        <p:txBody>
          <a:bodyPr wrap="square">
            <a:prstTxWarp prst="textNoShape">
              <a:avLst/>
            </a:prstTxWarp>
            <a:spAutoFit/>
          </a:bodyPr>
          <a:lstStyle/>
          <a:p>
            <a:pPr algn="just">
              <a:spcBef>
                <a:spcPct val="20000"/>
              </a:spcBef>
            </a:pPr>
            <a:r>
              <a:rPr lang="en-US" sz="2000" dirty="0">
                <a:solidFill>
                  <a:srgbClr val="FF0000"/>
                </a:solidFill>
                <a:latin typeface="Arial Narrow" charset="0"/>
              </a:rPr>
              <a:t>Although every particle in the object has the same angular acceleration, its tangential acceleration differs proportional to its distance from the axis of rotation.</a:t>
            </a:r>
          </a:p>
        </p:txBody>
      </p:sp>
      <p:sp>
        <p:nvSpPr>
          <p:cNvPr id="376843" name="Text Box 11"/>
          <p:cNvSpPr txBox="1">
            <a:spLocks noChangeArrowheads="1"/>
          </p:cNvSpPr>
          <p:nvPr/>
        </p:nvSpPr>
        <p:spPr bwMode="auto">
          <a:xfrm>
            <a:off x="2667000" y="1600200"/>
            <a:ext cx="5181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FF0000"/>
                </a:solidFill>
                <a:latin typeface="Arial Narrow" charset="0"/>
              </a:rPr>
              <a:t>Tangential, </a:t>
            </a:r>
            <a:r>
              <a:rPr lang="en-US" b="1">
                <a:solidFill>
                  <a:srgbClr val="FF0000"/>
                </a:solidFill>
                <a:latin typeface="Monotype Corsiva" charset="0"/>
              </a:rPr>
              <a:t>a</a:t>
            </a:r>
            <a:r>
              <a:rPr lang="en-US" b="1" baseline="-25000">
                <a:solidFill>
                  <a:srgbClr val="FF0000"/>
                </a:solidFill>
                <a:latin typeface="Monotype Corsiva" charset="0"/>
              </a:rPr>
              <a:t>t</a:t>
            </a:r>
            <a:r>
              <a:rPr lang="en-US">
                <a:solidFill>
                  <a:srgbClr val="FF0000"/>
                </a:solidFill>
                <a:latin typeface="Arial Narrow" charset="0"/>
              </a:rPr>
              <a:t>, and the radial acceleration, </a:t>
            </a:r>
            <a:r>
              <a:rPr lang="en-US" b="1">
                <a:solidFill>
                  <a:srgbClr val="FF0000"/>
                </a:solidFill>
                <a:latin typeface="Monotype Corsiva" charset="0"/>
              </a:rPr>
              <a:t>a</a:t>
            </a:r>
            <a:r>
              <a:rPr lang="en-US" b="1" baseline="-25000">
                <a:solidFill>
                  <a:srgbClr val="FF0000"/>
                </a:solidFill>
                <a:latin typeface="Monotype Corsiva" charset="0"/>
              </a:rPr>
              <a:t>r</a:t>
            </a:r>
            <a:r>
              <a:rPr lang="en-US">
                <a:solidFill>
                  <a:srgbClr val="FF0000"/>
                </a:solidFill>
                <a:latin typeface="Arial Narrow" charset="0"/>
              </a:rPr>
              <a:t>.</a:t>
            </a:r>
          </a:p>
        </p:txBody>
      </p:sp>
      <p:graphicFrame>
        <p:nvGraphicFramePr>
          <p:cNvPr id="376844" name="Object 12"/>
          <p:cNvGraphicFramePr>
            <a:graphicFrameLocks noChangeAspect="1"/>
          </p:cNvGraphicFramePr>
          <p:nvPr/>
        </p:nvGraphicFramePr>
        <p:xfrm>
          <a:off x="5562600" y="2667000"/>
          <a:ext cx="249238" cy="360363"/>
        </p:xfrm>
        <a:graphic>
          <a:graphicData uri="http://schemas.openxmlformats.org/presentationml/2006/ole">
            <mc:AlternateContent xmlns:mc="http://schemas.openxmlformats.org/markup-compatibility/2006">
              <mc:Choice xmlns:v="urn:schemas-microsoft-com:vml" Requires="v">
                <p:oleObj spid="_x0000_s429189" name="Equation" r:id="rId6" imgW="152280" imgH="228600" progId="Equation.3">
                  <p:embed/>
                </p:oleObj>
              </mc:Choice>
              <mc:Fallback>
                <p:oleObj name="Equation" r:id="rId6" imgW="152280" imgH="228600" progId="Equation.3">
                  <p:embed/>
                  <p:pic>
                    <p:nvPicPr>
                      <p:cNvPr id="376844"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2667000"/>
                        <a:ext cx="249238" cy="3603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76845" name="Text Box 13"/>
          <p:cNvSpPr txBox="1">
            <a:spLocks noChangeArrowheads="1"/>
          </p:cNvSpPr>
          <p:nvPr/>
        </p:nvSpPr>
        <p:spPr bwMode="auto">
          <a:xfrm>
            <a:off x="2743200" y="2514600"/>
            <a:ext cx="29718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magnitude of tangential acceleration </a:t>
            </a:r>
            <a:r>
              <a:rPr lang="en-US" sz="2000">
                <a:solidFill>
                  <a:srgbClr val="FF0000"/>
                </a:solidFill>
                <a:latin typeface="Monotype Corsiva" charset="0"/>
              </a:rPr>
              <a:t>a</a:t>
            </a:r>
            <a:r>
              <a:rPr lang="en-US" sz="2000" baseline="-25000">
                <a:solidFill>
                  <a:srgbClr val="FF0000"/>
                </a:solidFill>
                <a:latin typeface="Monotype Corsiva" charset="0"/>
              </a:rPr>
              <a:t>t</a:t>
            </a:r>
            <a:r>
              <a:rPr lang="en-US" sz="2000">
                <a:solidFill>
                  <a:srgbClr val="FF0000"/>
                </a:solidFill>
                <a:latin typeface="Monotype Corsiva" charset="0"/>
              </a:rPr>
              <a:t> </a:t>
            </a:r>
            <a:r>
              <a:rPr lang="en-US" sz="2000">
                <a:solidFill>
                  <a:srgbClr val="FF0000"/>
                </a:solidFill>
                <a:latin typeface="Arial Narrow" charset="0"/>
              </a:rPr>
              <a:t>is</a:t>
            </a:r>
          </a:p>
        </p:txBody>
      </p:sp>
      <p:sp>
        <p:nvSpPr>
          <p:cNvPr id="376846" name="Text Box 14"/>
          <p:cNvSpPr txBox="1">
            <a:spLocks noChangeArrowheads="1"/>
          </p:cNvSpPr>
          <p:nvPr/>
        </p:nvSpPr>
        <p:spPr bwMode="auto">
          <a:xfrm>
            <a:off x="457200" y="4354513"/>
            <a:ext cx="40386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radial or centripetal acceleration </a:t>
            </a:r>
            <a:r>
              <a:rPr lang="en-US" sz="2000">
                <a:solidFill>
                  <a:srgbClr val="FF0000"/>
                </a:solidFill>
                <a:latin typeface="Monotype Corsiva" charset="0"/>
              </a:rPr>
              <a:t>a</a:t>
            </a:r>
            <a:r>
              <a:rPr lang="en-US" sz="2000" baseline="-25000">
                <a:solidFill>
                  <a:srgbClr val="FF0000"/>
                </a:solidFill>
                <a:latin typeface="Monotype Corsiva" charset="0"/>
              </a:rPr>
              <a:t>r</a:t>
            </a:r>
            <a:r>
              <a:rPr lang="en-US" sz="2000">
                <a:solidFill>
                  <a:srgbClr val="FF0000"/>
                </a:solidFill>
                <a:latin typeface="Monotype Corsiva" charset="0"/>
              </a:rPr>
              <a:t> </a:t>
            </a:r>
            <a:r>
              <a:rPr lang="en-US" sz="2000">
                <a:solidFill>
                  <a:srgbClr val="FF0000"/>
                </a:solidFill>
                <a:latin typeface="Arial Narrow" charset="0"/>
              </a:rPr>
              <a:t>is</a:t>
            </a:r>
          </a:p>
        </p:txBody>
      </p:sp>
      <p:graphicFrame>
        <p:nvGraphicFramePr>
          <p:cNvPr id="376847" name="Object 15"/>
          <p:cNvGraphicFramePr>
            <a:graphicFrameLocks noChangeAspect="1"/>
          </p:cNvGraphicFramePr>
          <p:nvPr/>
        </p:nvGraphicFramePr>
        <p:xfrm>
          <a:off x="4572000" y="4256088"/>
          <a:ext cx="430213" cy="544512"/>
        </p:xfrm>
        <a:graphic>
          <a:graphicData uri="http://schemas.openxmlformats.org/presentationml/2006/ole">
            <mc:AlternateContent xmlns:mc="http://schemas.openxmlformats.org/markup-compatibility/2006">
              <mc:Choice xmlns:v="urn:schemas-microsoft-com:vml" Requires="v">
                <p:oleObj spid="_x0000_s429190" name="Equation" r:id="rId8" imgW="164880" imgH="215640" progId="Equation.3">
                  <p:embed/>
                </p:oleObj>
              </mc:Choice>
              <mc:Fallback>
                <p:oleObj name="Equation" r:id="rId8" imgW="164880" imgH="215640" progId="Equation.3">
                  <p:embed/>
                  <p:pic>
                    <p:nvPicPr>
                      <p:cNvPr id="376847"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4256088"/>
                        <a:ext cx="430213" cy="5445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76848" name="Text Box 16"/>
          <p:cNvSpPr txBox="1">
            <a:spLocks noChangeArrowheads="1"/>
          </p:cNvSpPr>
          <p:nvPr/>
        </p:nvSpPr>
        <p:spPr bwMode="auto">
          <a:xfrm>
            <a:off x="304800" y="4948238"/>
            <a:ext cx="14478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What does this tell you?</a:t>
            </a:r>
          </a:p>
        </p:txBody>
      </p:sp>
      <p:sp>
        <p:nvSpPr>
          <p:cNvPr id="376849" name="Text Box 17"/>
          <p:cNvSpPr txBox="1">
            <a:spLocks noChangeArrowheads="1"/>
          </p:cNvSpPr>
          <p:nvPr/>
        </p:nvSpPr>
        <p:spPr bwMode="auto">
          <a:xfrm>
            <a:off x="1676400" y="4948238"/>
            <a:ext cx="7010400" cy="701675"/>
          </a:xfrm>
          <a:prstGeom prst="rect">
            <a:avLst/>
          </a:prstGeom>
          <a:solidFill>
            <a:srgbClr val="FFFF99"/>
          </a:solidFill>
          <a:ln w="28575">
            <a:noFill/>
            <a:miter lim="800000"/>
            <a:headEnd/>
            <a:tailEnd/>
          </a:ln>
          <a:effectLst/>
        </p:spPr>
        <p:txBody>
          <a:bodyPr wrap="square">
            <a:prstTxWarp prst="textNoShape">
              <a:avLst/>
            </a:prstTxWarp>
            <a:spAutoFit/>
          </a:bodyPr>
          <a:lstStyle/>
          <a:p>
            <a:pPr algn="just">
              <a:spcBef>
                <a:spcPct val="20000"/>
              </a:spcBef>
            </a:pPr>
            <a:r>
              <a:rPr lang="en-US" sz="2000" dirty="0">
                <a:solidFill>
                  <a:srgbClr val="FF0000"/>
                </a:solidFill>
                <a:latin typeface="Arial Narrow" charset="0"/>
              </a:rPr>
              <a:t>The father away the particle is from the rotation axis, the more radial acceleration it receives.  In other words, it receives more centripetal force.</a:t>
            </a:r>
          </a:p>
        </p:txBody>
      </p:sp>
      <p:graphicFrame>
        <p:nvGraphicFramePr>
          <p:cNvPr id="376850" name="Object 18"/>
          <p:cNvGraphicFramePr>
            <a:graphicFrameLocks noChangeAspect="1"/>
          </p:cNvGraphicFramePr>
          <p:nvPr/>
        </p:nvGraphicFramePr>
        <p:xfrm>
          <a:off x="3048000" y="5838825"/>
          <a:ext cx="312738" cy="331788"/>
        </p:xfrm>
        <a:graphic>
          <a:graphicData uri="http://schemas.openxmlformats.org/presentationml/2006/ole">
            <mc:AlternateContent xmlns:mc="http://schemas.openxmlformats.org/markup-compatibility/2006">
              <mc:Choice xmlns:v="urn:schemas-microsoft-com:vml" Requires="v">
                <p:oleObj spid="_x0000_s429191" name="Equation" r:id="rId10" imgW="126720" imgH="139680" progId="Equation.3">
                  <p:embed/>
                </p:oleObj>
              </mc:Choice>
              <mc:Fallback>
                <p:oleObj name="Equation" r:id="rId10" imgW="126720" imgH="139680" progId="Equation.3">
                  <p:embed/>
                  <p:pic>
                    <p:nvPicPr>
                      <p:cNvPr id="376850"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0" y="5838825"/>
                        <a:ext cx="312738" cy="33178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6851" name="Object 19"/>
          <p:cNvGraphicFramePr>
            <a:graphicFrameLocks noChangeAspect="1"/>
          </p:cNvGraphicFramePr>
          <p:nvPr/>
        </p:nvGraphicFramePr>
        <p:xfrm>
          <a:off x="5873750" y="2590800"/>
          <a:ext cx="498475" cy="552450"/>
        </p:xfrm>
        <a:graphic>
          <a:graphicData uri="http://schemas.openxmlformats.org/presentationml/2006/ole">
            <mc:AlternateContent xmlns:mc="http://schemas.openxmlformats.org/markup-compatibility/2006">
              <mc:Choice xmlns:v="urn:schemas-microsoft-com:vml" Requires="v">
                <p:oleObj spid="_x0000_s429192" name="Equation" r:id="rId12" imgW="342720" imgH="393480" progId="Equation.DSMT4">
                  <p:embed/>
                </p:oleObj>
              </mc:Choice>
              <mc:Fallback>
                <p:oleObj name="Equation" r:id="rId12" imgW="342720" imgH="393480" progId="Equation.DSMT4">
                  <p:embed/>
                  <p:pic>
                    <p:nvPicPr>
                      <p:cNvPr id="376851" name="Object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73750" y="2590800"/>
                        <a:ext cx="498475" cy="5524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6852" name="Object 20"/>
          <p:cNvGraphicFramePr>
            <a:graphicFrameLocks noChangeAspect="1"/>
          </p:cNvGraphicFramePr>
          <p:nvPr/>
        </p:nvGraphicFramePr>
        <p:xfrm>
          <a:off x="6392863" y="2590800"/>
          <a:ext cx="906462" cy="552450"/>
        </p:xfrm>
        <a:graphic>
          <a:graphicData uri="http://schemas.openxmlformats.org/presentationml/2006/ole">
            <mc:AlternateContent xmlns:mc="http://schemas.openxmlformats.org/markup-compatibility/2006">
              <mc:Choice xmlns:v="urn:schemas-microsoft-com:vml" Requires="v">
                <p:oleObj spid="_x0000_s429193" name="Equation" r:id="rId14" imgW="622080" imgH="393480" progId="Equation.DSMT4">
                  <p:embed/>
                </p:oleObj>
              </mc:Choice>
              <mc:Fallback>
                <p:oleObj name="Equation" r:id="rId14" imgW="622080" imgH="393480" progId="Equation.DSMT4">
                  <p:embed/>
                  <p:pic>
                    <p:nvPicPr>
                      <p:cNvPr id="376852" name="Object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92863" y="2590800"/>
                        <a:ext cx="906462" cy="5524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6853" name="Object 21"/>
          <p:cNvGraphicFramePr>
            <a:graphicFrameLocks noChangeAspect="1"/>
          </p:cNvGraphicFramePr>
          <p:nvPr/>
        </p:nvGraphicFramePr>
        <p:xfrm>
          <a:off x="7316788" y="2590800"/>
          <a:ext cx="684212" cy="552450"/>
        </p:xfrm>
        <a:graphic>
          <a:graphicData uri="http://schemas.openxmlformats.org/presentationml/2006/ole">
            <mc:AlternateContent xmlns:mc="http://schemas.openxmlformats.org/markup-compatibility/2006">
              <mc:Choice xmlns:v="urn:schemas-microsoft-com:vml" Requires="v">
                <p:oleObj spid="_x0000_s429194" name="Equation" r:id="rId16" imgW="469800" imgH="393480" progId="Equation.DSMT4">
                  <p:embed/>
                </p:oleObj>
              </mc:Choice>
              <mc:Fallback>
                <p:oleObj name="Equation" r:id="rId16" imgW="469800" imgH="393480" progId="Equation.DSMT4">
                  <p:embed/>
                  <p:pic>
                    <p:nvPicPr>
                      <p:cNvPr id="376853" name="Object 2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16788" y="2590800"/>
                        <a:ext cx="684212" cy="5524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6854" name="Object 22"/>
          <p:cNvGraphicFramePr>
            <a:graphicFrameLocks noChangeAspect="1"/>
          </p:cNvGraphicFramePr>
          <p:nvPr/>
        </p:nvGraphicFramePr>
        <p:xfrm>
          <a:off x="8034338" y="2730500"/>
          <a:ext cx="500062" cy="273050"/>
        </p:xfrm>
        <a:graphic>
          <a:graphicData uri="http://schemas.openxmlformats.org/presentationml/2006/ole">
            <mc:AlternateContent xmlns:mc="http://schemas.openxmlformats.org/markup-compatibility/2006">
              <mc:Choice xmlns:v="urn:schemas-microsoft-com:vml" Requires="v">
                <p:oleObj spid="_x0000_s429195" name="Equation" r:id="rId18" imgW="342720" imgH="139680" progId="Equation.3">
                  <p:embed/>
                </p:oleObj>
              </mc:Choice>
              <mc:Fallback>
                <p:oleObj name="Equation" r:id="rId18" imgW="342720" imgH="139680" progId="Equation.3">
                  <p:embed/>
                  <p:pic>
                    <p:nvPicPr>
                      <p:cNvPr id="376854" name="Object 2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34338" y="2730500"/>
                        <a:ext cx="500062" cy="2730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6855" name="Object 23"/>
          <p:cNvGraphicFramePr>
            <a:graphicFrameLocks noChangeAspect="1"/>
          </p:cNvGraphicFramePr>
          <p:nvPr/>
        </p:nvGraphicFramePr>
        <p:xfrm>
          <a:off x="4953000" y="4114800"/>
          <a:ext cx="687388" cy="838200"/>
        </p:xfrm>
        <a:graphic>
          <a:graphicData uri="http://schemas.openxmlformats.org/presentationml/2006/ole">
            <mc:AlternateContent xmlns:mc="http://schemas.openxmlformats.org/markup-compatibility/2006">
              <mc:Choice xmlns:v="urn:schemas-microsoft-com:vml" Requires="v">
                <p:oleObj spid="_x0000_s429196" name="Equation" r:id="rId20" imgW="330120" imgH="419040" progId="Equation.3">
                  <p:embed/>
                </p:oleObj>
              </mc:Choice>
              <mc:Fallback>
                <p:oleObj name="Equation" r:id="rId20" imgW="330120" imgH="419040" progId="Equation.3">
                  <p:embed/>
                  <p:pic>
                    <p:nvPicPr>
                      <p:cNvPr id="376855" name="Object 2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53000" y="4114800"/>
                        <a:ext cx="687388" cy="8382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6856" name="Object 24"/>
          <p:cNvGraphicFramePr>
            <a:graphicFrameLocks noChangeAspect="1"/>
          </p:cNvGraphicFramePr>
          <p:nvPr/>
        </p:nvGraphicFramePr>
        <p:xfrm>
          <a:off x="5699125" y="4168775"/>
          <a:ext cx="1006475" cy="784225"/>
        </p:xfrm>
        <a:graphic>
          <a:graphicData uri="http://schemas.openxmlformats.org/presentationml/2006/ole">
            <mc:AlternateContent xmlns:mc="http://schemas.openxmlformats.org/markup-compatibility/2006">
              <mc:Choice xmlns:v="urn:schemas-microsoft-com:vml" Requires="v">
                <p:oleObj spid="_x0000_s429197" name="Equation" r:id="rId22" imgW="533160" imgH="431640" progId="Equation.3">
                  <p:embed/>
                </p:oleObj>
              </mc:Choice>
              <mc:Fallback>
                <p:oleObj name="Equation" r:id="rId22" imgW="533160" imgH="431640" progId="Equation.3">
                  <p:embed/>
                  <p:pic>
                    <p:nvPicPr>
                      <p:cNvPr id="376856" name="Object 2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699125" y="4168775"/>
                        <a:ext cx="1006475" cy="7842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6857" name="Object 25"/>
          <p:cNvGraphicFramePr>
            <a:graphicFrameLocks noChangeAspect="1"/>
          </p:cNvGraphicFramePr>
          <p:nvPr/>
        </p:nvGraphicFramePr>
        <p:xfrm>
          <a:off x="6664325" y="4230688"/>
          <a:ext cx="803275" cy="531812"/>
        </p:xfrm>
        <a:graphic>
          <a:graphicData uri="http://schemas.openxmlformats.org/presentationml/2006/ole">
            <mc:AlternateContent xmlns:mc="http://schemas.openxmlformats.org/markup-compatibility/2006">
              <mc:Choice xmlns:v="urn:schemas-microsoft-com:vml" Requires="v">
                <p:oleObj spid="_x0000_s429198" name="Equation" r:id="rId24" imgW="393480" imgH="203040" progId="Equation.3">
                  <p:embed/>
                </p:oleObj>
              </mc:Choice>
              <mc:Fallback>
                <p:oleObj name="Equation" r:id="rId24" imgW="393480" imgH="203040" progId="Equation.3">
                  <p:embed/>
                  <p:pic>
                    <p:nvPicPr>
                      <p:cNvPr id="376857" name="Object 2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664325" y="4230688"/>
                        <a:ext cx="803275" cy="5318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6858" name="Object 26"/>
          <p:cNvGraphicFramePr>
            <a:graphicFrameLocks noChangeAspect="1"/>
          </p:cNvGraphicFramePr>
          <p:nvPr/>
        </p:nvGraphicFramePr>
        <p:xfrm>
          <a:off x="3352800" y="5680075"/>
          <a:ext cx="1219200" cy="568325"/>
        </p:xfrm>
        <a:graphic>
          <a:graphicData uri="http://schemas.openxmlformats.org/presentationml/2006/ole">
            <mc:AlternateContent xmlns:mc="http://schemas.openxmlformats.org/markup-compatibility/2006">
              <mc:Choice xmlns:v="urn:schemas-microsoft-com:vml" Requires="v">
                <p:oleObj spid="_x0000_s429199" name="Equation" r:id="rId26" imgW="711000" imgH="291960" progId="Equation.3">
                  <p:embed/>
                </p:oleObj>
              </mc:Choice>
              <mc:Fallback>
                <p:oleObj name="Equation" r:id="rId26" imgW="711000" imgH="291960" progId="Equation.3">
                  <p:embed/>
                  <p:pic>
                    <p:nvPicPr>
                      <p:cNvPr id="376858" name="Object 2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352800" y="5680075"/>
                        <a:ext cx="1219200" cy="5683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6859" name="Object 27"/>
          <p:cNvGraphicFramePr>
            <a:graphicFrameLocks noChangeAspect="1"/>
          </p:cNvGraphicFramePr>
          <p:nvPr/>
        </p:nvGraphicFramePr>
        <p:xfrm>
          <a:off x="4572000" y="5667375"/>
          <a:ext cx="1897063" cy="581025"/>
        </p:xfrm>
        <a:graphic>
          <a:graphicData uri="http://schemas.openxmlformats.org/presentationml/2006/ole">
            <mc:AlternateContent xmlns:mc="http://schemas.openxmlformats.org/markup-compatibility/2006">
              <mc:Choice xmlns:v="urn:schemas-microsoft-com:vml" Requires="v">
                <p:oleObj spid="_x0000_s429200" name="Equation" r:id="rId28" imgW="1143000" imgH="304560" progId="Equation.3">
                  <p:embed/>
                </p:oleObj>
              </mc:Choice>
              <mc:Fallback>
                <p:oleObj name="Equation" r:id="rId28" imgW="1143000" imgH="304560" progId="Equation.3">
                  <p:embed/>
                  <p:pic>
                    <p:nvPicPr>
                      <p:cNvPr id="376859" name="Object 2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572000" y="5667375"/>
                        <a:ext cx="1897063" cy="5810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6860" name="Object 28"/>
          <p:cNvGraphicFramePr>
            <a:graphicFrameLocks noChangeAspect="1"/>
          </p:cNvGraphicFramePr>
          <p:nvPr/>
        </p:nvGraphicFramePr>
        <p:xfrm>
          <a:off x="6491288" y="5715000"/>
          <a:ext cx="1509712" cy="509588"/>
        </p:xfrm>
        <a:graphic>
          <a:graphicData uri="http://schemas.openxmlformats.org/presentationml/2006/ole">
            <mc:AlternateContent xmlns:mc="http://schemas.openxmlformats.org/markup-compatibility/2006">
              <mc:Choice xmlns:v="urn:schemas-microsoft-com:vml" Requires="v">
                <p:oleObj spid="_x0000_s429201" name="Equation" r:id="rId30" imgW="825480" imgH="253800" progId="Equation.3">
                  <p:embed/>
                </p:oleObj>
              </mc:Choice>
              <mc:Fallback>
                <p:oleObj name="Equation" r:id="rId30" imgW="825480" imgH="253800" progId="Equation.3">
                  <p:embed/>
                  <p:pic>
                    <p:nvPicPr>
                      <p:cNvPr id="376860" name="Object 2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491288" y="5715000"/>
                        <a:ext cx="1509712" cy="50958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6861" name="Object 29"/>
          <p:cNvGraphicFramePr>
            <a:graphicFrameLocks noChangeAspect="1"/>
          </p:cNvGraphicFramePr>
          <p:nvPr/>
        </p:nvGraphicFramePr>
        <p:xfrm>
          <a:off x="6477000" y="2209800"/>
          <a:ext cx="481013" cy="300038"/>
        </p:xfrm>
        <a:graphic>
          <a:graphicData uri="http://schemas.openxmlformats.org/presentationml/2006/ole">
            <mc:AlternateContent xmlns:mc="http://schemas.openxmlformats.org/markup-compatibility/2006">
              <mc:Choice xmlns:v="urn:schemas-microsoft-com:vml" Requires="v">
                <p:oleObj spid="_x0000_s429202" name="Equation" r:id="rId32" imgW="215640" imgH="139680" progId="Equation.DSMT4">
                  <p:embed/>
                </p:oleObj>
              </mc:Choice>
              <mc:Fallback>
                <p:oleObj name="Equation" r:id="rId32" imgW="215640" imgH="139680" progId="Equation.DSMT4">
                  <p:embed/>
                  <p:pic>
                    <p:nvPicPr>
                      <p:cNvPr id="376861" name="Object 29"/>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477000" y="2209800"/>
                        <a:ext cx="481013" cy="30003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69677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Monday, April 19, 2021</a:t>
            </a:r>
          </a:p>
        </p:txBody>
      </p:sp>
      <p:sp>
        <p:nvSpPr>
          <p:cNvPr id="5" name="Footer Placeholder 4"/>
          <p:cNvSpPr>
            <a:spLocks noGrp="1"/>
          </p:cNvSpPr>
          <p:nvPr>
            <p:ph type="ftr" sz="quarter" idx="11"/>
          </p:nvPr>
        </p:nvSpPr>
        <p:spPr/>
        <p:txBody>
          <a:bodyPr/>
          <a:lstStyle/>
          <a:p>
            <a:pPr>
              <a:defRPr/>
            </a:pPr>
            <a:r>
              <a:rPr lang="nl-NL" dirty="0"/>
              <a:t>PHYS 1443-003, Spring 2021                    Dr. Jaehoon Yu</a:t>
            </a:r>
            <a:endParaRPr lang="en-US" dirty="0"/>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76200"/>
            <a:ext cx="7772400" cy="685800"/>
          </a:xfrm>
        </p:spPr>
        <p:txBody>
          <a:bodyPr/>
          <a:lstStyle/>
          <a:p>
            <a:pPr eaLnBrk="1" hangingPunct="1"/>
            <a:r>
              <a:rPr lang="en-US" dirty="0">
                <a:ea typeface="ＭＳ Ｐゴシック" pitchFamily="-84" charset="-128"/>
                <a:cs typeface="ＭＳ Ｐゴシック" pitchFamily="-84" charset="-128"/>
              </a:rPr>
              <a:t>  Announcements</a:t>
            </a:r>
          </a:p>
        </p:txBody>
      </p:sp>
      <p:sp>
        <p:nvSpPr>
          <p:cNvPr id="111619" name="Rectangle 3"/>
          <p:cNvSpPr>
            <a:spLocks noGrp="1" noChangeArrowheads="1"/>
          </p:cNvSpPr>
          <p:nvPr>
            <p:ph type="body" idx="1"/>
          </p:nvPr>
        </p:nvSpPr>
        <p:spPr>
          <a:xfrm>
            <a:off x="114300" y="533400"/>
            <a:ext cx="8915400" cy="5334000"/>
          </a:xfrm>
        </p:spPr>
        <p:txBody>
          <a:bodyPr/>
          <a:lstStyle/>
          <a:p>
            <a:pPr eaLnBrk="1" hangingPunct="1"/>
            <a:r>
              <a:rPr lang="en-US" sz="2400" b="1" u="sng" dirty="0">
                <a:solidFill>
                  <a:srgbClr val="C00000"/>
                </a:solidFill>
              </a:rPr>
              <a:t>The skipped homework #9 is due 11pm, Tuesday, April 27!!</a:t>
            </a:r>
          </a:p>
          <a:p>
            <a:pPr eaLnBrk="1" hangingPunct="1"/>
            <a:r>
              <a:rPr lang="en-US" sz="2400" dirty="0"/>
              <a:t>Special project #6 deadline extended to next Monday, Apr. 26 </a:t>
            </a:r>
          </a:p>
          <a:p>
            <a:pPr eaLnBrk="1" hangingPunct="1"/>
            <a:r>
              <a:rPr lang="en-US" sz="2400" dirty="0"/>
              <a:t>2</a:t>
            </a:r>
            <a:r>
              <a:rPr lang="en-US" sz="2400" baseline="30000" dirty="0"/>
              <a:t>nd</a:t>
            </a:r>
            <a:r>
              <a:rPr lang="en-US" sz="2400" dirty="0"/>
              <a:t> non-comprehensive exam results</a:t>
            </a:r>
          </a:p>
          <a:p>
            <a:pPr lvl="1" eaLnBrk="1" hangingPunct="1"/>
            <a:r>
              <a:rPr lang="en-US" sz="2000" dirty="0"/>
              <a:t>Class average: 63.3/102</a:t>
            </a:r>
          </a:p>
          <a:p>
            <a:pPr lvl="2" eaLnBrk="1" hangingPunct="1"/>
            <a:r>
              <a:rPr lang="en-US" sz="1800" dirty="0"/>
              <a:t>Equivalent to 62/100</a:t>
            </a:r>
          </a:p>
          <a:p>
            <a:pPr lvl="2" eaLnBrk="1" hangingPunct="1"/>
            <a:r>
              <a:rPr lang="en-US" sz="1800" dirty="0"/>
              <a:t>Previous results: 77.3/100 and 50.2/100</a:t>
            </a:r>
          </a:p>
          <a:p>
            <a:pPr lvl="1" eaLnBrk="1" hangingPunct="1"/>
            <a:r>
              <a:rPr lang="en-US" sz="2000" dirty="0"/>
              <a:t>Top score: 96/102</a:t>
            </a:r>
          </a:p>
          <a:p>
            <a:pPr eaLnBrk="1" hangingPunct="1"/>
            <a:r>
              <a:rPr lang="en-US" sz="2400" dirty="0"/>
              <a:t>Evaluation Policy</a:t>
            </a:r>
          </a:p>
          <a:p>
            <a:pPr lvl="1" eaLnBrk="1" hangingPunct="1"/>
            <a:r>
              <a:rPr lang="en-US" sz="2000" dirty="0"/>
              <a:t>Homework: 25%</a:t>
            </a:r>
          </a:p>
          <a:p>
            <a:pPr lvl="1" eaLnBrk="1" hangingPunct="1"/>
            <a:r>
              <a:rPr lang="en-US" sz="2000" dirty="0"/>
              <a:t>Final exam: 23%</a:t>
            </a:r>
          </a:p>
          <a:p>
            <a:pPr lvl="1" eaLnBrk="1" hangingPunct="1"/>
            <a:r>
              <a:rPr lang="en-US" sz="2000" dirty="0"/>
              <a:t>Mid-term exam: 20%</a:t>
            </a:r>
          </a:p>
          <a:p>
            <a:pPr lvl="1" eaLnBrk="1" hangingPunct="1"/>
            <a:r>
              <a:rPr lang="en-US" sz="2000" dirty="0"/>
              <a:t>One better of the two term exams: 12%</a:t>
            </a:r>
          </a:p>
          <a:p>
            <a:pPr lvl="1" eaLnBrk="1" hangingPunct="1"/>
            <a:r>
              <a:rPr lang="en-US" sz="2000" dirty="0"/>
              <a:t>Lab: 10%</a:t>
            </a:r>
          </a:p>
          <a:p>
            <a:pPr lvl="1" eaLnBrk="1" hangingPunct="1"/>
            <a:r>
              <a:rPr lang="en-US" sz="2000" dirty="0"/>
              <a:t>Quizzes: 10%</a:t>
            </a:r>
          </a:p>
          <a:p>
            <a:pPr lvl="1" eaLnBrk="1" hangingPunct="1"/>
            <a:r>
              <a:rPr lang="en-US" sz="2000" dirty="0"/>
              <a:t>Extra credit: 10%</a:t>
            </a:r>
          </a:p>
        </p:txBody>
      </p:sp>
    </p:spTree>
    <p:extLst>
      <p:ext uri="{BB962C8B-B14F-4D97-AF65-F5344CB8AC3E}">
        <p14:creationId xmlns:p14="http://schemas.microsoft.com/office/powerpoint/2010/main" val="3177439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4" name="Date Placeholder 3"/>
          <p:cNvSpPr>
            <a:spLocks noGrp="1"/>
          </p:cNvSpPr>
          <p:nvPr>
            <p:ph type="dt" sz="quarter" idx="10"/>
          </p:nvPr>
        </p:nvSpPr>
        <p:spPr>
          <a:noFill/>
        </p:spPr>
        <p:txBody>
          <a:bodyPr/>
          <a:lstStyle/>
          <a:p>
            <a:r>
              <a:rPr lang="en-US"/>
              <a:t>Monday, April 19, 2021</a:t>
            </a:r>
          </a:p>
        </p:txBody>
      </p:sp>
      <p:sp>
        <p:nvSpPr>
          <p:cNvPr id="22535" name="Footer Placeholder 4"/>
          <p:cNvSpPr>
            <a:spLocks noGrp="1"/>
          </p:cNvSpPr>
          <p:nvPr>
            <p:ph type="ftr" sz="quarter" idx="11"/>
          </p:nvPr>
        </p:nvSpPr>
        <p:spPr>
          <a:noFill/>
        </p:spPr>
        <p:txBody>
          <a:bodyPr/>
          <a:lstStyle/>
          <a:p>
            <a:r>
              <a:rPr lang="nl-NL"/>
              <a:t>PHYS 1443-003, Spring 2021                    Dr. Jaehoon Yu</a:t>
            </a:r>
            <a:endParaRPr lang="en-US"/>
          </a:p>
        </p:txBody>
      </p:sp>
      <p:sp>
        <p:nvSpPr>
          <p:cNvPr id="22536" name="Slide Number Placeholder 5"/>
          <p:cNvSpPr>
            <a:spLocks noGrp="1"/>
          </p:cNvSpPr>
          <p:nvPr>
            <p:ph type="sldNum" sz="quarter" idx="12"/>
          </p:nvPr>
        </p:nvSpPr>
        <p:spPr>
          <a:noFill/>
        </p:spPr>
        <p:txBody>
          <a:bodyPr/>
          <a:lstStyle/>
          <a:p>
            <a:fld id="{683D7476-ED5B-5C46-A741-A80B8ED80A1A}" type="slidenum">
              <a:rPr lang="en-US"/>
              <a:pPr/>
              <a:t>3</a:t>
            </a:fld>
            <a:endParaRPr lang="en-US"/>
          </a:p>
        </p:txBody>
      </p:sp>
      <p:sp>
        <p:nvSpPr>
          <p:cNvPr id="366594" name="Text Box 2"/>
          <p:cNvSpPr txBox="1">
            <a:spLocks noChangeArrowheads="1"/>
          </p:cNvSpPr>
          <p:nvPr/>
        </p:nvSpPr>
        <p:spPr bwMode="auto">
          <a:xfrm>
            <a:off x="4572000" y="5257800"/>
            <a:ext cx="4435475" cy="1006475"/>
          </a:xfrm>
          <a:prstGeom prst="rect">
            <a:avLst/>
          </a:prstGeom>
          <a:solidFill>
            <a:srgbClr val="FFFFCC"/>
          </a:solidFill>
          <a:ln w="9525">
            <a:noFill/>
            <a:miter lim="800000"/>
            <a:headEnd/>
            <a:tailEnd/>
          </a:ln>
        </p:spPr>
        <p:txBody>
          <a:bodyPr>
            <a:prstTxWarp prst="textNoShape">
              <a:avLst/>
            </a:prstTxWarp>
            <a:spAutoFit/>
          </a:bodyPr>
          <a:lstStyle/>
          <a:p>
            <a:pPr algn="just">
              <a:spcBef>
                <a:spcPct val="20000"/>
              </a:spcBef>
            </a:pPr>
            <a:r>
              <a:rPr lang="en-US" sz="2000" dirty="0">
                <a:solidFill>
                  <a:schemeClr val="accent2"/>
                </a:solidFill>
                <a:latin typeface="Arial Narrow" charset="0"/>
              </a:rPr>
              <a:t>The net effect of these small gravitational forces is equivalent to a single force acting on a point (</a:t>
            </a:r>
            <a:r>
              <a:rPr lang="en-US" sz="2000" dirty="0">
                <a:solidFill>
                  <a:srgbClr val="FF0000"/>
                </a:solidFill>
                <a:latin typeface="Arial Narrow" charset="0"/>
              </a:rPr>
              <a:t>Center of Gravity</a:t>
            </a:r>
            <a:r>
              <a:rPr lang="en-US" sz="2000" dirty="0">
                <a:solidFill>
                  <a:schemeClr val="accent2"/>
                </a:solidFill>
                <a:latin typeface="Arial Narrow" charset="0"/>
              </a:rPr>
              <a:t>) with mass M.</a:t>
            </a:r>
            <a:endParaRPr lang="en-US" dirty="0">
              <a:latin typeface="Monotype Corsiva" charset="0"/>
            </a:endParaRPr>
          </a:p>
        </p:txBody>
      </p:sp>
      <p:sp>
        <p:nvSpPr>
          <p:cNvPr id="22538" name="Rectangle 3"/>
          <p:cNvSpPr>
            <a:spLocks noGrp="1" noChangeArrowheads="1"/>
          </p:cNvSpPr>
          <p:nvPr>
            <p:ph type="title"/>
          </p:nvPr>
        </p:nvSpPr>
        <p:spPr>
          <a:xfrm>
            <a:off x="685800" y="228600"/>
            <a:ext cx="7772400" cy="533400"/>
          </a:xfrm>
        </p:spPr>
        <p:txBody>
          <a:bodyPr/>
          <a:lstStyle/>
          <a:p>
            <a:r>
              <a:rPr lang="en-US" sz="3600"/>
              <a:t>Center of Mass and Center of Gravity</a:t>
            </a:r>
          </a:p>
        </p:txBody>
      </p:sp>
      <p:sp>
        <p:nvSpPr>
          <p:cNvPr id="366596" name="Text Box 4"/>
          <p:cNvSpPr txBox="1">
            <a:spLocks noChangeArrowheads="1"/>
          </p:cNvSpPr>
          <p:nvPr/>
        </p:nvSpPr>
        <p:spPr bwMode="auto">
          <a:xfrm>
            <a:off x="457200" y="762000"/>
            <a:ext cx="6096000" cy="1200328"/>
          </a:xfrm>
          <a:prstGeom prst="rect">
            <a:avLst/>
          </a:prstGeom>
          <a:noFill/>
          <a:ln w="28575">
            <a:noFill/>
            <a:miter lim="800000"/>
            <a:headEnd/>
            <a:tailEnd/>
          </a:ln>
        </p:spPr>
        <p:txBody>
          <a:bodyPr wrap="square">
            <a:prstTxWarp prst="textNoShape">
              <a:avLst/>
            </a:prstTxWarp>
            <a:spAutoFit/>
          </a:bodyPr>
          <a:lstStyle/>
          <a:p>
            <a:pPr algn="just">
              <a:spcBef>
                <a:spcPct val="20000"/>
              </a:spcBef>
            </a:pPr>
            <a:r>
              <a:rPr lang="en-US" dirty="0">
                <a:solidFill>
                  <a:srgbClr val="FF0000"/>
                </a:solidFill>
                <a:latin typeface="Monotype Corsiva" charset="0"/>
              </a:rPr>
              <a:t>The center of mass of any symmetric object lies on the axis of symmetry and on any plane of symmetry, if  the object’s mass is evenly distributed throughout the body.</a:t>
            </a:r>
          </a:p>
        </p:txBody>
      </p:sp>
      <p:sp>
        <p:nvSpPr>
          <p:cNvPr id="366597" name="Text Box 5"/>
          <p:cNvSpPr txBox="1">
            <a:spLocks noChangeArrowheads="1"/>
          </p:cNvSpPr>
          <p:nvPr/>
        </p:nvSpPr>
        <p:spPr bwMode="auto">
          <a:xfrm>
            <a:off x="685800" y="3733800"/>
            <a:ext cx="2133600" cy="485775"/>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Center of Gravity</a:t>
            </a:r>
          </a:p>
        </p:txBody>
      </p:sp>
      <p:sp>
        <p:nvSpPr>
          <p:cNvPr id="366598" name="Text Box 6"/>
          <p:cNvSpPr txBox="1">
            <a:spLocks noChangeArrowheads="1"/>
          </p:cNvSpPr>
          <p:nvPr/>
        </p:nvSpPr>
        <p:spPr bwMode="auto">
          <a:xfrm>
            <a:off x="533400" y="2133600"/>
            <a:ext cx="2590800" cy="133985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lgn="just">
              <a:spcBef>
                <a:spcPct val="20000"/>
              </a:spcBef>
            </a:pPr>
            <a:r>
              <a:rPr lang="en-US" sz="2000" dirty="0">
                <a:solidFill>
                  <a:srgbClr val="FF0000"/>
                </a:solidFill>
                <a:latin typeface="Arial Narrow" charset="0"/>
              </a:rPr>
              <a:t>How do you think you can determine the CM of the objects that are not symmetric?</a:t>
            </a:r>
          </a:p>
        </p:txBody>
      </p:sp>
      <p:pic>
        <p:nvPicPr>
          <p:cNvPr id="366599" name="Object 2"/>
          <p:cNvPicPr>
            <a:picLocks noChangeAspect="1" noChangeArrowheads="1"/>
          </p:cNvPicPr>
          <p:nvPr/>
        </p:nvPicPr>
        <p:blipFill>
          <a:blip r:embed="rId2"/>
          <a:srcRect/>
          <a:stretch>
            <a:fillRect/>
          </a:stretch>
        </p:blipFill>
        <p:spPr bwMode="auto">
          <a:xfrm>
            <a:off x="3505200" y="4713288"/>
            <a:ext cx="384175" cy="411162"/>
          </a:xfrm>
          <a:prstGeom prst="rect">
            <a:avLst/>
          </a:prstGeom>
          <a:noFill/>
          <a:ln w="38100">
            <a:miter lim="800000"/>
            <a:headEnd/>
            <a:tailEnd/>
          </a:ln>
        </p:spPr>
      </p:pic>
      <p:grpSp>
        <p:nvGrpSpPr>
          <p:cNvPr id="2" name="Group 8"/>
          <p:cNvGrpSpPr>
            <a:grpSpLocks/>
          </p:cNvGrpSpPr>
          <p:nvPr/>
        </p:nvGrpSpPr>
        <p:grpSpPr bwMode="auto">
          <a:xfrm>
            <a:off x="962025" y="4343400"/>
            <a:ext cx="981075" cy="979488"/>
            <a:chOff x="606" y="2832"/>
            <a:chExt cx="618" cy="617"/>
          </a:xfrm>
        </p:grpSpPr>
        <p:sp>
          <p:nvSpPr>
            <p:cNvPr id="22557" name="Freeform 9"/>
            <p:cNvSpPr>
              <a:spLocks/>
            </p:cNvSpPr>
            <p:nvPr/>
          </p:nvSpPr>
          <p:spPr bwMode="auto">
            <a:xfrm>
              <a:off x="606" y="2832"/>
              <a:ext cx="594" cy="617"/>
            </a:xfrm>
            <a:custGeom>
              <a:avLst/>
              <a:gdLst>
                <a:gd name="T0" fmla="*/ 888 w 354"/>
                <a:gd name="T1" fmla="*/ 343 h 569"/>
                <a:gd name="T2" fmla="*/ 2571 w 354"/>
                <a:gd name="T3" fmla="*/ 378 h 569"/>
                <a:gd name="T4" fmla="*/ 3393 w 354"/>
                <a:gd name="T5" fmla="*/ 449 h 569"/>
                <a:gd name="T6" fmla="*/ 4398 w 354"/>
                <a:gd name="T7" fmla="*/ 768 h 569"/>
                <a:gd name="T8" fmla="*/ 5890 w 354"/>
                <a:gd name="T9" fmla="*/ 924 h 569"/>
                <a:gd name="T10" fmla="*/ 6745 w 354"/>
                <a:gd name="T11" fmla="*/ 902 h 569"/>
                <a:gd name="T12" fmla="*/ 6886 w 354"/>
                <a:gd name="T13" fmla="*/ 621 h 569"/>
                <a:gd name="T14" fmla="*/ 7742 w 354"/>
                <a:gd name="T15" fmla="*/ 440 h 569"/>
                <a:gd name="T16" fmla="*/ 7413 w 354"/>
                <a:gd name="T17" fmla="*/ 218 h 569"/>
                <a:gd name="T18" fmla="*/ 3908 w 354"/>
                <a:gd name="T19" fmla="*/ 1 h 569"/>
                <a:gd name="T20" fmla="*/ 2396 w 354"/>
                <a:gd name="T21" fmla="*/ 14 h 569"/>
                <a:gd name="T22" fmla="*/ 2047 w 354"/>
                <a:gd name="T23" fmla="*/ 86 h 569"/>
                <a:gd name="T24" fmla="*/ 389 w 354"/>
                <a:gd name="T25" fmla="*/ 292 h 569"/>
                <a:gd name="T26" fmla="*/ 37 w 354"/>
                <a:gd name="T27" fmla="*/ 331 h 569"/>
                <a:gd name="T28" fmla="*/ 888 w 354"/>
                <a:gd name="T29" fmla="*/ 343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2F1800"/>
                </a:gs>
                <a:gs pos="50000">
                  <a:srgbClr val="663300"/>
                </a:gs>
                <a:gs pos="100000">
                  <a:srgbClr val="2F1800"/>
                </a:gs>
              </a:gsLst>
              <a:lin ang="18900000" scaled="1"/>
            </a:gradFill>
            <a:ln w="9525">
              <a:noFill/>
              <a:round/>
              <a:headEnd/>
              <a:tailEnd/>
            </a:ln>
          </p:spPr>
          <p:txBody>
            <a:bodyPr>
              <a:prstTxWarp prst="textNoShape">
                <a:avLst/>
              </a:prstTxWarp>
            </a:bodyPr>
            <a:lstStyle/>
            <a:p>
              <a:endParaRPr lang="en-US"/>
            </a:p>
          </p:txBody>
        </p:sp>
        <p:grpSp>
          <p:nvGrpSpPr>
            <p:cNvPr id="22558" name="Group 10"/>
            <p:cNvGrpSpPr>
              <a:grpSpLocks/>
            </p:cNvGrpSpPr>
            <p:nvPr/>
          </p:nvGrpSpPr>
          <p:grpSpPr bwMode="auto">
            <a:xfrm>
              <a:off x="864" y="2880"/>
              <a:ext cx="360" cy="213"/>
              <a:chOff x="576" y="2877"/>
              <a:chExt cx="360" cy="213"/>
            </a:xfrm>
          </p:grpSpPr>
          <p:sp>
            <p:nvSpPr>
              <p:cNvPr id="22559" name="AutoShape 11"/>
              <p:cNvSpPr>
                <a:spLocks noChangeArrowheads="1"/>
              </p:cNvSpPr>
              <p:nvPr/>
            </p:nvSpPr>
            <p:spPr bwMode="auto">
              <a:xfrm>
                <a:off x="576" y="2928"/>
                <a:ext cx="96" cy="96"/>
              </a:xfrm>
              <a:prstGeom prst="cube">
                <a:avLst>
                  <a:gd name="adj" fmla="val 25000"/>
                </a:avLst>
              </a:prstGeom>
              <a:solidFill>
                <a:srgbClr val="FFFF99"/>
              </a:solidFill>
              <a:ln w="9525">
                <a:solidFill>
                  <a:schemeClr val="tx1"/>
                </a:solidFill>
                <a:miter lim="800000"/>
                <a:headEnd/>
                <a:tailEnd/>
              </a:ln>
            </p:spPr>
            <p:txBody>
              <a:bodyPr wrap="none" anchor="ctr">
                <a:prstTxWarp prst="textNoShape">
                  <a:avLst/>
                </a:prstTxWarp>
              </a:bodyPr>
              <a:lstStyle/>
              <a:p>
                <a:endParaRPr lang="en-US"/>
              </a:p>
            </p:txBody>
          </p:sp>
          <p:sp>
            <p:nvSpPr>
              <p:cNvPr id="22560" name="Text Box 12"/>
              <p:cNvSpPr txBox="1">
                <a:spLocks noChangeArrowheads="1"/>
              </p:cNvSpPr>
              <p:nvPr/>
            </p:nvSpPr>
            <p:spPr bwMode="auto">
              <a:xfrm>
                <a:off x="618" y="2877"/>
                <a:ext cx="318" cy="213"/>
              </a:xfrm>
              <a:prstGeom prst="rect">
                <a:avLst/>
              </a:prstGeom>
              <a:noFill/>
              <a:ln w="9525">
                <a:noFill/>
                <a:miter lim="800000"/>
                <a:headEnd/>
                <a:tailEnd/>
              </a:ln>
            </p:spPr>
            <p:txBody>
              <a:bodyPr wrap="none">
                <a:prstTxWarp prst="textNoShape">
                  <a:avLst/>
                </a:prstTxWarp>
                <a:spAutoFit/>
              </a:bodyPr>
              <a:lstStyle/>
              <a:p>
                <a:r>
                  <a:rPr lang="en-US" sz="1600" dirty="0" err="1">
                    <a:solidFill>
                      <a:srgbClr val="FFFF99"/>
                    </a:solidFill>
                    <a:latin typeface="Symbol" charset="2"/>
                  </a:rPr>
                  <a:t>Δ</a:t>
                </a:r>
                <a:r>
                  <a:rPr lang="en-US" sz="1600" dirty="0" err="1">
                    <a:solidFill>
                      <a:srgbClr val="FFFF99"/>
                    </a:solidFill>
                    <a:latin typeface="Monotype Corsiva" charset="0"/>
                  </a:rPr>
                  <a:t>m</a:t>
                </a:r>
                <a:r>
                  <a:rPr lang="en-US" sz="1600" baseline="-25000" dirty="0" err="1">
                    <a:solidFill>
                      <a:srgbClr val="FFFF99"/>
                    </a:solidFill>
                    <a:latin typeface="Monotype Corsiva" charset="0"/>
                  </a:rPr>
                  <a:t>i</a:t>
                </a:r>
                <a:endParaRPr lang="en-US" sz="1600" dirty="0">
                  <a:solidFill>
                    <a:srgbClr val="FFFF99"/>
                  </a:solidFill>
                  <a:latin typeface="Monotype Corsiva" charset="0"/>
                </a:endParaRPr>
              </a:p>
            </p:txBody>
          </p:sp>
        </p:grpSp>
      </p:grpSp>
      <p:sp>
        <p:nvSpPr>
          <p:cNvPr id="366605" name="Oval 13"/>
          <p:cNvSpPr>
            <a:spLocks noChangeArrowheads="1"/>
          </p:cNvSpPr>
          <p:nvPr/>
        </p:nvSpPr>
        <p:spPr bwMode="auto">
          <a:xfrm>
            <a:off x="7010400" y="1066800"/>
            <a:ext cx="762000" cy="685800"/>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prstTxWarp prst="textNoShape">
              <a:avLst/>
            </a:prstTxWarp>
          </a:bodyPr>
          <a:lstStyle/>
          <a:p>
            <a:pPr>
              <a:defRPr/>
            </a:pPr>
            <a:endParaRPr lang="en-US"/>
          </a:p>
        </p:txBody>
      </p:sp>
      <p:grpSp>
        <p:nvGrpSpPr>
          <p:cNvPr id="4" name="Group 14"/>
          <p:cNvGrpSpPr>
            <a:grpSpLocks/>
          </p:cNvGrpSpPr>
          <p:nvPr/>
        </p:nvGrpSpPr>
        <p:grpSpPr bwMode="auto">
          <a:xfrm>
            <a:off x="7391400" y="569913"/>
            <a:ext cx="1335088" cy="877887"/>
            <a:chOff x="4656" y="359"/>
            <a:chExt cx="841" cy="553"/>
          </a:xfrm>
        </p:grpSpPr>
        <p:sp>
          <p:nvSpPr>
            <p:cNvPr id="22555" name="Line 15"/>
            <p:cNvSpPr>
              <a:spLocks noChangeShapeType="1"/>
            </p:cNvSpPr>
            <p:nvPr/>
          </p:nvSpPr>
          <p:spPr bwMode="auto">
            <a:xfrm flipH="1">
              <a:off x="4656" y="528"/>
              <a:ext cx="480" cy="384"/>
            </a:xfrm>
            <a:prstGeom prst="line">
              <a:avLst/>
            </a:prstGeom>
            <a:noFill/>
            <a:ln w="28575">
              <a:solidFill>
                <a:srgbClr val="FF3399"/>
              </a:solidFill>
              <a:round/>
              <a:headEnd/>
              <a:tailEnd type="triangle" w="med" len="med"/>
            </a:ln>
          </p:spPr>
          <p:txBody>
            <a:bodyPr>
              <a:prstTxWarp prst="textNoShape">
                <a:avLst/>
              </a:prstTxWarp>
            </a:bodyPr>
            <a:lstStyle/>
            <a:p>
              <a:endParaRPr lang="en-US"/>
            </a:p>
          </p:txBody>
        </p:sp>
        <p:sp>
          <p:nvSpPr>
            <p:cNvPr id="22556" name="Text Box 16"/>
            <p:cNvSpPr txBox="1">
              <a:spLocks noChangeArrowheads="1"/>
            </p:cNvSpPr>
            <p:nvPr/>
          </p:nvSpPr>
          <p:spPr bwMode="auto">
            <a:xfrm>
              <a:off x="5136" y="359"/>
              <a:ext cx="361" cy="288"/>
            </a:xfrm>
            <a:prstGeom prst="rect">
              <a:avLst/>
            </a:prstGeom>
            <a:noFill/>
            <a:ln w="9525">
              <a:noFill/>
              <a:miter lim="800000"/>
              <a:headEnd/>
              <a:tailEnd/>
            </a:ln>
          </p:spPr>
          <p:txBody>
            <a:bodyPr wrap="none">
              <a:prstTxWarp prst="textNoShape">
                <a:avLst/>
              </a:prstTxWarp>
              <a:spAutoFit/>
            </a:bodyPr>
            <a:lstStyle/>
            <a:p>
              <a:r>
                <a:rPr lang="en-US" b="1">
                  <a:solidFill>
                    <a:srgbClr val="FF0000"/>
                  </a:solidFill>
                  <a:latin typeface="Arial Narrow" charset="0"/>
                </a:rPr>
                <a:t>CM</a:t>
              </a:r>
            </a:p>
          </p:txBody>
        </p:sp>
      </p:grpSp>
      <p:grpSp>
        <p:nvGrpSpPr>
          <p:cNvPr id="5" name="Group 17"/>
          <p:cNvGrpSpPr>
            <a:grpSpLocks/>
          </p:cNvGrpSpPr>
          <p:nvPr/>
        </p:nvGrpSpPr>
        <p:grpSpPr bwMode="auto">
          <a:xfrm>
            <a:off x="7391400" y="762000"/>
            <a:ext cx="1311275" cy="1616075"/>
            <a:chOff x="4656" y="480"/>
            <a:chExt cx="826" cy="1018"/>
          </a:xfrm>
        </p:grpSpPr>
        <p:sp>
          <p:nvSpPr>
            <p:cNvPr id="22553" name="Line 18"/>
            <p:cNvSpPr>
              <a:spLocks noChangeShapeType="1"/>
            </p:cNvSpPr>
            <p:nvPr/>
          </p:nvSpPr>
          <p:spPr bwMode="auto">
            <a:xfrm flipV="1">
              <a:off x="4656" y="480"/>
              <a:ext cx="0" cy="864"/>
            </a:xfrm>
            <a:prstGeom prst="line">
              <a:avLst/>
            </a:prstGeom>
            <a:noFill/>
            <a:ln w="38100">
              <a:solidFill>
                <a:srgbClr val="FF3399"/>
              </a:solidFill>
              <a:prstDash val="sysDot"/>
              <a:round/>
              <a:headEnd/>
              <a:tailEnd type="triangle" w="med" len="med"/>
            </a:ln>
          </p:spPr>
          <p:txBody>
            <a:bodyPr>
              <a:prstTxWarp prst="textNoShape">
                <a:avLst/>
              </a:prstTxWarp>
            </a:bodyPr>
            <a:lstStyle/>
            <a:p>
              <a:endParaRPr lang="en-US"/>
            </a:p>
          </p:txBody>
        </p:sp>
        <p:sp>
          <p:nvSpPr>
            <p:cNvPr id="22554" name="Text Box 19"/>
            <p:cNvSpPr txBox="1">
              <a:spLocks noChangeArrowheads="1"/>
            </p:cNvSpPr>
            <p:nvPr/>
          </p:nvSpPr>
          <p:spPr bwMode="auto">
            <a:xfrm>
              <a:off x="4704" y="1056"/>
              <a:ext cx="778" cy="442"/>
            </a:xfrm>
            <a:prstGeom prst="rect">
              <a:avLst/>
            </a:prstGeom>
            <a:noFill/>
            <a:ln w="9525">
              <a:noFill/>
              <a:miter lim="800000"/>
              <a:headEnd/>
              <a:tailEnd/>
            </a:ln>
          </p:spPr>
          <p:txBody>
            <a:bodyPr>
              <a:prstTxWarp prst="textNoShape">
                <a:avLst/>
              </a:prstTxWarp>
              <a:spAutoFit/>
            </a:bodyPr>
            <a:lstStyle/>
            <a:p>
              <a:r>
                <a:rPr lang="en-US" sz="2000">
                  <a:solidFill>
                    <a:srgbClr val="FF0000"/>
                  </a:solidFill>
                  <a:latin typeface="Arial Narrow" charset="0"/>
                </a:rPr>
                <a:t>Axis of symmetry</a:t>
              </a:r>
            </a:p>
          </p:txBody>
        </p:sp>
      </p:grpSp>
      <p:sp>
        <p:nvSpPr>
          <p:cNvPr id="366612" name="Text Box 20"/>
          <p:cNvSpPr txBox="1">
            <a:spLocks noChangeArrowheads="1"/>
          </p:cNvSpPr>
          <p:nvPr/>
        </p:nvSpPr>
        <p:spPr bwMode="auto">
          <a:xfrm>
            <a:off x="3336925" y="1905000"/>
            <a:ext cx="5349875" cy="1815882"/>
          </a:xfrm>
          <a:prstGeom prst="rect">
            <a:avLst/>
          </a:prstGeom>
          <a:noFill/>
          <a:ln w="9525">
            <a:noFill/>
            <a:miter lim="800000"/>
            <a:headEnd/>
            <a:tailEnd/>
          </a:ln>
        </p:spPr>
        <p:txBody>
          <a:bodyPr wrap="square">
            <a:prstTxWarp prst="textNoShape">
              <a:avLst/>
            </a:prstTxWarp>
            <a:spAutoFit/>
          </a:bodyPr>
          <a:lstStyle/>
          <a:p>
            <a:pPr marL="457200" indent="-457200" algn="just">
              <a:spcBef>
                <a:spcPct val="20000"/>
              </a:spcBef>
            </a:pPr>
            <a:r>
              <a:rPr lang="en-US" sz="2000" dirty="0">
                <a:solidFill>
                  <a:schemeClr val="accent2"/>
                </a:solidFill>
                <a:latin typeface="Arial Narrow" charset="0"/>
              </a:rPr>
              <a:t>One can use gravity to locate CM.</a:t>
            </a:r>
          </a:p>
          <a:p>
            <a:pPr marL="457200" indent="-457200" algn="just">
              <a:spcBef>
                <a:spcPct val="20000"/>
              </a:spcBef>
              <a:buFontTx/>
              <a:buAutoNum type="arabicPeriod"/>
            </a:pPr>
            <a:r>
              <a:rPr lang="en-US" sz="2000" dirty="0">
                <a:solidFill>
                  <a:schemeClr val="accent2"/>
                </a:solidFill>
                <a:latin typeface="Arial Narrow" charset="0"/>
              </a:rPr>
              <a:t>Hang the object by one point and draw a vertical line following a plum-bob.</a:t>
            </a:r>
          </a:p>
          <a:p>
            <a:pPr marL="457200" indent="-457200" algn="just">
              <a:spcBef>
                <a:spcPct val="20000"/>
              </a:spcBef>
              <a:buFontTx/>
              <a:buAutoNum type="arabicPeriod"/>
            </a:pPr>
            <a:r>
              <a:rPr lang="en-US" sz="2000" dirty="0">
                <a:solidFill>
                  <a:schemeClr val="accent2"/>
                </a:solidFill>
                <a:latin typeface="Arial Narrow" charset="0"/>
              </a:rPr>
              <a:t>Hang the object by another point and do the same.</a:t>
            </a:r>
          </a:p>
          <a:p>
            <a:pPr marL="457200" indent="-457200" algn="just">
              <a:spcBef>
                <a:spcPct val="20000"/>
              </a:spcBef>
              <a:buFontTx/>
              <a:buAutoNum type="arabicPeriod"/>
            </a:pPr>
            <a:r>
              <a:rPr lang="en-US" sz="2000" dirty="0">
                <a:solidFill>
                  <a:schemeClr val="accent2"/>
                </a:solidFill>
                <a:latin typeface="Arial Narrow" charset="0"/>
              </a:rPr>
              <a:t>The point where the two lines meet is the CM. </a:t>
            </a:r>
          </a:p>
        </p:txBody>
      </p:sp>
      <p:grpSp>
        <p:nvGrpSpPr>
          <p:cNvPr id="6" name="Group 21"/>
          <p:cNvGrpSpPr>
            <a:grpSpLocks/>
          </p:cNvGrpSpPr>
          <p:nvPr/>
        </p:nvGrpSpPr>
        <p:grpSpPr bwMode="auto">
          <a:xfrm>
            <a:off x="1114425" y="4648200"/>
            <a:ext cx="708025" cy="1185863"/>
            <a:chOff x="702" y="3024"/>
            <a:chExt cx="446" cy="747"/>
          </a:xfrm>
        </p:grpSpPr>
        <p:sp>
          <p:nvSpPr>
            <p:cNvPr id="22551" name="Line 22"/>
            <p:cNvSpPr>
              <a:spLocks noChangeShapeType="1"/>
            </p:cNvSpPr>
            <p:nvPr/>
          </p:nvSpPr>
          <p:spPr bwMode="auto">
            <a:xfrm>
              <a:off x="912" y="3024"/>
              <a:ext cx="0" cy="528"/>
            </a:xfrm>
            <a:prstGeom prst="line">
              <a:avLst/>
            </a:prstGeom>
            <a:noFill/>
            <a:ln w="28575">
              <a:solidFill>
                <a:srgbClr val="FF3399"/>
              </a:solidFill>
              <a:round/>
              <a:headEnd/>
              <a:tailEnd type="triangle" w="med" len="med"/>
            </a:ln>
          </p:spPr>
          <p:txBody>
            <a:bodyPr>
              <a:prstTxWarp prst="textNoShape">
                <a:avLst/>
              </a:prstTxWarp>
            </a:bodyPr>
            <a:lstStyle/>
            <a:p>
              <a:endParaRPr lang="en-US"/>
            </a:p>
          </p:txBody>
        </p:sp>
        <p:sp>
          <p:nvSpPr>
            <p:cNvPr id="22552" name="Text Box 23"/>
            <p:cNvSpPr txBox="1">
              <a:spLocks noChangeArrowheads="1"/>
            </p:cNvSpPr>
            <p:nvPr/>
          </p:nvSpPr>
          <p:spPr bwMode="auto">
            <a:xfrm>
              <a:off x="702" y="3519"/>
              <a:ext cx="446" cy="252"/>
            </a:xfrm>
            <a:prstGeom prst="rect">
              <a:avLst/>
            </a:prstGeom>
            <a:noFill/>
            <a:ln w="9525">
              <a:noFill/>
              <a:miter lim="800000"/>
              <a:headEnd/>
              <a:tailEnd/>
            </a:ln>
          </p:spPr>
          <p:txBody>
            <a:bodyPr wrap="none">
              <a:prstTxWarp prst="textNoShape">
                <a:avLst/>
              </a:prstTxWarp>
              <a:spAutoFit/>
            </a:bodyPr>
            <a:lstStyle/>
            <a:p>
              <a:r>
                <a:rPr lang="en-US" sz="2000" dirty="0" err="1">
                  <a:solidFill>
                    <a:schemeClr val="accent2"/>
                  </a:solidFill>
                  <a:latin typeface="Symbol" charset="2"/>
                </a:rPr>
                <a:t>Δ</a:t>
              </a:r>
              <a:r>
                <a:rPr lang="en-US" sz="2000" dirty="0" err="1">
                  <a:solidFill>
                    <a:schemeClr val="accent2"/>
                  </a:solidFill>
                  <a:latin typeface="Monotype Corsiva" charset="0"/>
                </a:rPr>
                <a:t>m</a:t>
              </a:r>
              <a:r>
                <a:rPr lang="en-US" sz="2000" baseline="-25000" dirty="0" err="1">
                  <a:solidFill>
                    <a:schemeClr val="accent2"/>
                  </a:solidFill>
                  <a:latin typeface="Monotype Corsiva" charset="0"/>
                </a:rPr>
                <a:t>i</a:t>
              </a:r>
              <a:r>
                <a:rPr lang="en-US" sz="2000" b="1" dirty="0" err="1">
                  <a:solidFill>
                    <a:schemeClr val="accent2"/>
                  </a:solidFill>
                  <a:latin typeface="Monotype Corsiva" charset="0"/>
                </a:rPr>
                <a:t>g</a:t>
              </a:r>
              <a:endParaRPr lang="en-US" sz="2000" b="1" dirty="0">
                <a:solidFill>
                  <a:schemeClr val="accent2"/>
                </a:solidFill>
                <a:latin typeface="Monotype Corsiva" charset="0"/>
              </a:endParaRPr>
            </a:p>
          </p:txBody>
        </p:sp>
      </p:grpSp>
      <p:sp>
        <p:nvSpPr>
          <p:cNvPr id="366616" name="Text Box 24"/>
          <p:cNvSpPr txBox="1">
            <a:spLocks noChangeArrowheads="1"/>
          </p:cNvSpPr>
          <p:nvPr/>
        </p:nvSpPr>
        <p:spPr bwMode="auto">
          <a:xfrm>
            <a:off x="3260725" y="3668713"/>
            <a:ext cx="5197475" cy="1006475"/>
          </a:xfrm>
          <a:prstGeom prst="rect">
            <a:avLst/>
          </a:prstGeom>
          <a:solidFill>
            <a:srgbClr val="FFFFCC"/>
          </a:solidFill>
          <a:ln w="9525">
            <a:noFill/>
            <a:miter lim="800000"/>
            <a:headEnd/>
            <a:tailEnd/>
          </a:ln>
        </p:spPr>
        <p:txBody>
          <a:bodyPr wrap="square">
            <a:prstTxWarp prst="textNoShape">
              <a:avLst/>
            </a:prstTxWarp>
            <a:spAutoFit/>
          </a:bodyPr>
          <a:lstStyle/>
          <a:p>
            <a:pPr algn="just">
              <a:spcBef>
                <a:spcPct val="20000"/>
              </a:spcBef>
            </a:pPr>
            <a:r>
              <a:rPr lang="en-US" sz="2000" dirty="0">
                <a:solidFill>
                  <a:schemeClr val="accent2"/>
                </a:solidFill>
                <a:latin typeface="Arial Narrow" charset="0"/>
              </a:rPr>
              <a:t>Since a rigid object can be considered as a </a:t>
            </a:r>
            <a:r>
              <a:rPr lang="en-US" sz="2000" b="1" u="sng" dirty="0">
                <a:solidFill>
                  <a:srgbClr val="FF0000"/>
                </a:solidFill>
                <a:latin typeface="Arial Narrow" charset="0"/>
              </a:rPr>
              <a:t>collection of small masses</a:t>
            </a:r>
            <a:r>
              <a:rPr lang="en-US" sz="2000" dirty="0">
                <a:solidFill>
                  <a:schemeClr val="accent2"/>
                </a:solidFill>
                <a:latin typeface="Arial Narrow" charset="0"/>
              </a:rPr>
              <a:t>, one can see the total gravitational force exerted on the object as </a:t>
            </a:r>
            <a:endParaRPr lang="en-US" dirty="0">
              <a:latin typeface="Monotype Corsiva" charset="0"/>
            </a:endParaRPr>
          </a:p>
        </p:txBody>
      </p:sp>
      <p:sp>
        <p:nvSpPr>
          <p:cNvPr id="366617" name="Text Box 25"/>
          <p:cNvSpPr txBox="1">
            <a:spLocks noChangeArrowheads="1"/>
          </p:cNvSpPr>
          <p:nvPr/>
        </p:nvSpPr>
        <p:spPr bwMode="auto">
          <a:xfrm>
            <a:off x="2209800" y="5334000"/>
            <a:ext cx="2209800" cy="850900"/>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lgn="just">
              <a:spcBef>
                <a:spcPct val="20000"/>
              </a:spcBef>
            </a:pPr>
            <a:r>
              <a:rPr lang="en-US" dirty="0">
                <a:solidFill>
                  <a:srgbClr val="FF0000"/>
                </a:solidFill>
                <a:latin typeface="Arial Narrow" charset="0"/>
              </a:rPr>
              <a:t>What does this equation tell you?</a:t>
            </a:r>
          </a:p>
        </p:txBody>
      </p:sp>
      <p:pic>
        <p:nvPicPr>
          <p:cNvPr id="366618" name="Object 3"/>
          <p:cNvPicPr>
            <a:picLocks noChangeAspect="1" noChangeArrowheads="1"/>
          </p:cNvPicPr>
          <p:nvPr/>
        </p:nvPicPr>
        <p:blipFill>
          <a:blip r:embed="rId3"/>
          <a:srcRect/>
          <a:stretch>
            <a:fillRect/>
          </a:stretch>
        </p:blipFill>
        <p:spPr bwMode="auto">
          <a:xfrm>
            <a:off x="3908425" y="4703763"/>
            <a:ext cx="811213" cy="577850"/>
          </a:xfrm>
          <a:prstGeom prst="rect">
            <a:avLst/>
          </a:prstGeom>
          <a:noFill/>
          <a:ln w="38100">
            <a:miter lim="800000"/>
            <a:headEnd/>
            <a:tailEnd/>
          </a:ln>
        </p:spPr>
      </p:pic>
      <p:pic>
        <p:nvPicPr>
          <p:cNvPr id="366619" name="Object 4"/>
          <p:cNvPicPr>
            <a:picLocks noChangeAspect="1" noChangeArrowheads="1"/>
          </p:cNvPicPr>
          <p:nvPr/>
        </p:nvPicPr>
        <p:blipFill>
          <a:blip r:embed="rId4"/>
          <a:srcRect/>
          <a:stretch>
            <a:fillRect/>
          </a:stretch>
        </p:blipFill>
        <p:spPr bwMode="auto">
          <a:xfrm>
            <a:off x="4724400" y="4705350"/>
            <a:ext cx="1150938" cy="576263"/>
          </a:xfrm>
          <a:prstGeom prst="rect">
            <a:avLst/>
          </a:prstGeom>
          <a:noFill/>
          <a:ln w="38100">
            <a:miter lim="800000"/>
            <a:headEnd/>
            <a:tailEnd/>
          </a:ln>
        </p:spPr>
      </p:pic>
      <p:pic>
        <p:nvPicPr>
          <p:cNvPr id="366620" name="Object 5"/>
          <p:cNvPicPr>
            <a:picLocks noChangeAspect="1" noChangeArrowheads="1"/>
          </p:cNvPicPr>
          <p:nvPr/>
        </p:nvPicPr>
        <p:blipFill>
          <a:blip r:embed="rId5"/>
          <a:srcRect/>
          <a:stretch>
            <a:fillRect/>
          </a:stretch>
        </p:blipFill>
        <p:spPr bwMode="auto">
          <a:xfrm>
            <a:off x="5857875" y="4706938"/>
            <a:ext cx="723900" cy="407987"/>
          </a:xfrm>
          <a:prstGeom prst="rect">
            <a:avLst/>
          </a:prstGeom>
          <a:noFill/>
          <a:ln w="38100">
            <a:miter lim="800000"/>
            <a:headEnd/>
            <a:tailEnd/>
          </a:ln>
        </p:spPr>
      </p:pic>
      <p:sp>
        <p:nvSpPr>
          <p:cNvPr id="366621" name="Text Box 29"/>
          <p:cNvSpPr txBox="1">
            <a:spLocks noChangeArrowheads="1"/>
          </p:cNvSpPr>
          <p:nvPr/>
        </p:nvSpPr>
        <p:spPr bwMode="auto">
          <a:xfrm>
            <a:off x="762000" y="6308725"/>
            <a:ext cx="7772400" cy="425450"/>
          </a:xfrm>
          <a:prstGeom prst="rect">
            <a:avLst/>
          </a:prstGeom>
          <a:solidFill>
            <a:srgbClr val="FFFFCC"/>
          </a:solidFill>
          <a:ln w="28575">
            <a:solidFill>
              <a:srgbClr val="A50021"/>
            </a:solidFill>
            <a:miter lim="800000"/>
            <a:headEnd/>
            <a:tailEnd/>
          </a:ln>
        </p:spPr>
        <p:txBody>
          <a:bodyPr>
            <a:prstTxWarp prst="textNoShape">
              <a:avLst/>
            </a:prstTxWarp>
            <a:spAutoFit/>
          </a:bodyPr>
          <a:lstStyle/>
          <a:p>
            <a:pPr>
              <a:spcBef>
                <a:spcPct val="20000"/>
              </a:spcBef>
            </a:pPr>
            <a:r>
              <a:rPr lang="en-US" sz="2000" b="1">
                <a:solidFill>
                  <a:srgbClr val="A50021"/>
                </a:solidFill>
                <a:latin typeface="Arial Narrow" charset="0"/>
              </a:rPr>
              <a:t>The CoG is the point in an object as if all the gravitational force is acting on!</a:t>
            </a:r>
            <a:endParaRPr lang="en-US" b="1">
              <a:solidFill>
                <a:srgbClr val="A50021"/>
              </a:solidFill>
              <a:latin typeface="Monotype Corsiva" charset="0"/>
            </a:endParaRPr>
          </a:p>
        </p:txBody>
      </p:sp>
    </p:spTree>
    <p:extLst>
      <p:ext uri="{BB962C8B-B14F-4D97-AF65-F5344CB8AC3E}">
        <p14:creationId xmlns:p14="http://schemas.microsoft.com/office/powerpoint/2010/main" val="360117031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76" name="Date Placeholder 3"/>
          <p:cNvSpPr>
            <a:spLocks noGrp="1"/>
          </p:cNvSpPr>
          <p:nvPr>
            <p:ph type="dt" sz="quarter" idx="10"/>
          </p:nvPr>
        </p:nvSpPr>
        <p:spPr>
          <a:noFill/>
        </p:spPr>
        <p:txBody>
          <a:bodyPr/>
          <a:lstStyle/>
          <a:p>
            <a:r>
              <a:rPr lang="en-US"/>
              <a:t>Monday, April 19, 2021</a:t>
            </a:r>
          </a:p>
        </p:txBody>
      </p:sp>
      <p:sp>
        <p:nvSpPr>
          <p:cNvPr id="23577" name="Footer Placeholder 4"/>
          <p:cNvSpPr>
            <a:spLocks noGrp="1"/>
          </p:cNvSpPr>
          <p:nvPr>
            <p:ph type="ftr" sz="quarter" idx="11"/>
          </p:nvPr>
        </p:nvSpPr>
        <p:spPr>
          <a:noFill/>
        </p:spPr>
        <p:txBody>
          <a:bodyPr/>
          <a:lstStyle/>
          <a:p>
            <a:r>
              <a:rPr lang="nl-NL"/>
              <a:t>PHYS 1443-003, Spring 2021                    Dr. Jaehoon Yu</a:t>
            </a:r>
            <a:endParaRPr lang="en-US"/>
          </a:p>
        </p:txBody>
      </p:sp>
      <p:sp>
        <p:nvSpPr>
          <p:cNvPr id="23578" name="Slide Number Placeholder 5"/>
          <p:cNvSpPr>
            <a:spLocks noGrp="1"/>
          </p:cNvSpPr>
          <p:nvPr>
            <p:ph type="sldNum" sz="quarter" idx="12"/>
          </p:nvPr>
        </p:nvSpPr>
        <p:spPr>
          <a:noFill/>
        </p:spPr>
        <p:txBody>
          <a:bodyPr/>
          <a:lstStyle/>
          <a:p>
            <a:fld id="{12139347-D20B-6B41-BC3D-5D6265375BE6}" type="slidenum">
              <a:rPr lang="en-US"/>
              <a:pPr/>
              <a:t>4</a:t>
            </a:fld>
            <a:endParaRPr lang="en-US"/>
          </a:p>
        </p:txBody>
      </p:sp>
      <p:sp>
        <p:nvSpPr>
          <p:cNvPr id="23579" name="Rectangle 2"/>
          <p:cNvSpPr>
            <a:spLocks noGrp="1" noChangeArrowheads="1"/>
          </p:cNvSpPr>
          <p:nvPr>
            <p:ph type="title"/>
          </p:nvPr>
        </p:nvSpPr>
        <p:spPr>
          <a:xfrm>
            <a:off x="685800" y="228600"/>
            <a:ext cx="7772400" cy="533400"/>
          </a:xfrm>
        </p:spPr>
        <p:txBody>
          <a:bodyPr/>
          <a:lstStyle/>
          <a:p>
            <a:r>
              <a:rPr lang="en-US" sz="3600"/>
              <a:t>Motion of a Group of Particles</a:t>
            </a:r>
          </a:p>
        </p:txBody>
      </p:sp>
      <p:sp>
        <p:nvSpPr>
          <p:cNvPr id="367619" name="Text Box 3"/>
          <p:cNvSpPr txBox="1">
            <a:spLocks noChangeArrowheads="1"/>
          </p:cNvSpPr>
          <p:nvPr/>
        </p:nvSpPr>
        <p:spPr bwMode="auto">
          <a:xfrm>
            <a:off x="457200" y="838200"/>
            <a:ext cx="8382000" cy="1200328"/>
          </a:xfrm>
          <a:prstGeom prst="rect">
            <a:avLst/>
          </a:prstGeom>
          <a:noFill/>
          <a:ln w="28575">
            <a:noFill/>
            <a:miter lim="800000"/>
            <a:headEnd/>
            <a:tailEnd/>
          </a:ln>
        </p:spPr>
        <p:txBody>
          <a:bodyPr>
            <a:prstTxWarp prst="textNoShape">
              <a:avLst/>
            </a:prstTxWarp>
            <a:spAutoFit/>
          </a:bodyPr>
          <a:lstStyle/>
          <a:p>
            <a:pPr algn="just">
              <a:spcBef>
                <a:spcPct val="20000"/>
              </a:spcBef>
            </a:pPr>
            <a:r>
              <a:rPr lang="en-US" dirty="0">
                <a:solidFill>
                  <a:srgbClr val="333399"/>
                </a:solidFill>
                <a:latin typeface="Monotype Corsiva" charset="0"/>
              </a:rPr>
              <a:t>We’ve learned that the CM of a system can represent the motion of a system.  Therefore, for an isolated system of many particles in which the total mass M is preserved, the velocity, total momentum, acceleration of the system are</a:t>
            </a:r>
          </a:p>
        </p:txBody>
      </p:sp>
      <p:sp>
        <p:nvSpPr>
          <p:cNvPr id="367620" name="Text Box 4"/>
          <p:cNvSpPr txBox="1">
            <a:spLocks noChangeArrowheads="1"/>
          </p:cNvSpPr>
          <p:nvPr/>
        </p:nvSpPr>
        <p:spPr bwMode="auto">
          <a:xfrm>
            <a:off x="381000" y="2241550"/>
            <a:ext cx="2286000" cy="42545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Velocity of the system</a:t>
            </a:r>
          </a:p>
        </p:txBody>
      </p:sp>
      <p:sp>
        <p:nvSpPr>
          <p:cNvPr id="367622" name="Text Box 6"/>
          <p:cNvSpPr txBox="1">
            <a:spLocks noChangeArrowheads="1"/>
          </p:cNvSpPr>
          <p:nvPr/>
        </p:nvSpPr>
        <p:spPr bwMode="auto">
          <a:xfrm>
            <a:off x="381000" y="2895600"/>
            <a:ext cx="1752600" cy="730250"/>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lgn="just">
              <a:spcBef>
                <a:spcPct val="20000"/>
              </a:spcBef>
            </a:pPr>
            <a:r>
              <a:rPr lang="en-US" sz="2000">
                <a:solidFill>
                  <a:srgbClr val="FF0000"/>
                </a:solidFill>
                <a:latin typeface="Arial Narrow" charset="0"/>
              </a:rPr>
              <a:t>Total Momentum of the system</a:t>
            </a:r>
          </a:p>
        </p:txBody>
      </p:sp>
      <p:sp>
        <p:nvSpPr>
          <p:cNvPr id="367624" name="Text Box 8"/>
          <p:cNvSpPr txBox="1">
            <a:spLocks noChangeArrowheads="1"/>
          </p:cNvSpPr>
          <p:nvPr/>
        </p:nvSpPr>
        <p:spPr bwMode="auto">
          <a:xfrm>
            <a:off x="381000" y="3810000"/>
            <a:ext cx="1600200" cy="730250"/>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lgn="just">
              <a:spcBef>
                <a:spcPct val="20000"/>
              </a:spcBef>
            </a:pPr>
            <a:r>
              <a:rPr lang="en-US" sz="2000">
                <a:solidFill>
                  <a:srgbClr val="FF0000"/>
                </a:solidFill>
                <a:latin typeface="Arial Narrow" charset="0"/>
              </a:rPr>
              <a:t>Acceleration of the system</a:t>
            </a:r>
          </a:p>
        </p:txBody>
      </p:sp>
      <p:sp>
        <p:nvSpPr>
          <p:cNvPr id="367626" name="Text Box 10"/>
          <p:cNvSpPr txBox="1">
            <a:spLocks noChangeArrowheads="1"/>
          </p:cNvSpPr>
          <p:nvPr/>
        </p:nvSpPr>
        <p:spPr bwMode="auto">
          <a:xfrm>
            <a:off x="381000" y="4800600"/>
            <a:ext cx="2133600" cy="730250"/>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lgn="just">
              <a:spcBef>
                <a:spcPct val="20000"/>
              </a:spcBef>
            </a:pPr>
            <a:r>
              <a:rPr lang="en-US" sz="2000" dirty="0">
                <a:solidFill>
                  <a:srgbClr val="FF0000"/>
                </a:solidFill>
                <a:latin typeface="Arial Narrow" charset="0"/>
              </a:rPr>
              <a:t>The external force acting on the system</a:t>
            </a:r>
          </a:p>
        </p:txBody>
      </p:sp>
      <p:sp>
        <p:nvSpPr>
          <p:cNvPr id="367628" name="Line 12"/>
          <p:cNvSpPr>
            <a:spLocks noChangeShapeType="1"/>
          </p:cNvSpPr>
          <p:nvPr/>
        </p:nvSpPr>
        <p:spPr bwMode="auto">
          <a:xfrm>
            <a:off x="152400" y="4648200"/>
            <a:ext cx="8763000" cy="0"/>
          </a:xfrm>
          <a:prstGeom prst="line">
            <a:avLst/>
          </a:prstGeom>
          <a:noFill/>
          <a:ln w="38100">
            <a:solidFill>
              <a:srgbClr val="33CC33"/>
            </a:solidFill>
            <a:round/>
            <a:headEnd/>
            <a:tailEnd/>
          </a:ln>
        </p:spPr>
        <p:txBody>
          <a:bodyPr>
            <a:prstTxWarp prst="textNoShape">
              <a:avLst/>
            </a:prstTxWarp>
          </a:bodyPr>
          <a:lstStyle/>
          <a:p>
            <a:endParaRPr lang="en-US"/>
          </a:p>
        </p:txBody>
      </p:sp>
      <p:sp>
        <p:nvSpPr>
          <p:cNvPr id="367629" name="Text Box 13"/>
          <p:cNvSpPr txBox="1">
            <a:spLocks noChangeArrowheads="1"/>
          </p:cNvSpPr>
          <p:nvPr/>
        </p:nvSpPr>
        <p:spPr bwMode="auto">
          <a:xfrm>
            <a:off x="381000" y="5741988"/>
            <a:ext cx="2362200" cy="400110"/>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lgn="just">
              <a:spcBef>
                <a:spcPct val="20000"/>
              </a:spcBef>
            </a:pPr>
            <a:r>
              <a:rPr lang="en-US" sz="2000" dirty="0">
                <a:solidFill>
                  <a:srgbClr val="FF0000"/>
                </a:solidFill>
                <a:latin typeface="Arial Narrow" charset="0"/>
              </a:rPr>
              <a:t>If net external force is 0</a:t>
            </a:r>
          </a:p>
        </p:txBody>
      </p:sp>
      <p:sp>
        <p:nvSpPr>
          <p:cNvPr id="367631" name="Text Box 15"/>
          <p:cNvSpPr txBox="1">
            <a:spLocks noChangeArrowheads="1"/>
          </p:cNvSpPr>
          <p:nvPr/>
        </p:nvSpPr>
        <p:spPr bwMode="auto">
          <a:xfrm>
            <a:off x="6248400" y="5589588"/>
            <a:ext cx="2133600" cy="730250"/>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lgn="just">
              <a:spcBef>
                <a:spcPct val="20000"/>
              </a:spcBef>
            </a:pPr>
            <a:r>
              <a:rPr lang="en-US" sz="2000" dirty="0">
                <a:solidFill>
                  <a:srgbClr val="FF0000"/>
                </a:solidFill>
                <a:latin typeface="Arial Narrow" charset="0"/>
              </a:rPr>
              <a:t>System’s momentum is conserved.</a:t>
            </a:r>
          </a:p>
        </p:txBody>
      </p:sp>
      <p:sp>
        <p:nvSpPr>
          <p:cNvPr id="367632" name="Text Box 16"/>
          <p:cNvSpPr txBox="1">
            <a:spLocks noChangeArrowheads="1"/>
          </p:cNvSpPr>
          <p:nvPr/>
        </p:nvSpPr>
        <p:spPr bwMode="auto">
          <a:xfrm>
            <a:off x="6324600" y="4800600"/>
            <a:ext cx="1676400" cy="730250"/>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lgn="just">
              <a:spcBef>
                <a:spcPct val="20000"/>
              </a:spcBef>
            </a:pPr>
            <a:r>
              <a:rPr lang="en-US" sz="2000">
                <a:solidFill>
                  <a:srgbClr val="FF0000"/>
                </a:solidFill>
                <a:latin typeface="Monotype Corsiva" charset="0"/>
              </a:rPr>
              <a:t>What about the internal forces?</a:t>
            </a:r>
          </a:p>
        </p:txBody>
      </p:sp>
      <p:graphicFrame>
        <p:nvGraphicFramePr>
          <p:cNvPr id="38" name="Object 3"/>
          <p:cNvGraphicFramePr>
            <a:graphicFrameLocks noChangeAspect="1"/>
          </p:cNvGraphicFramePr>
          <p:nvPr/>
        </p:nvGraphicFramePr>
        <p:xfrm>
          <a:off x="2909887" y="2311400"/>
          <a:ext cx="595313" cy="355600"/>
        </p:xfrm>
        <a:graphic>
          <a:graphicData uri="http://schemas.openxmlformats.org/presentationml/2006/ole">
            <mc:AlternateContent xmlns:mc="http://schemas.openxmlformats.org/markup-compatibility/2006">
              <mc:Choice xmlns:v="urn:schemas-microsoft-com:vml" Requires="v">
                <p:oleObj spid="_x0000_s397113" name="Equation" r:id="rId3" imgW="393700" imgH="203200" progId="Equation.DSMT4">
                  <p:embed/>
                </p:oleObj>
              </mc:Choice>
              <mc:Fallback>
                <p:oleObj name="Equation" r:id="rId3" imgW="393700" imgH="203200" progId="Equation.DSMT4">
                  <p:embed/>
                  <p:pic>
                    <p:nvPicPr>
                      <p:cNvPr id="38" name="Object 3"/>
                      <p:cNvPicPr>
                        <a:picLocks noChangeAspect="1" noChangeArrowheads="1"/>
                      </p:cNvPicPr>
                      <p:nvPr/>
                    </p:nvPicPr>
                    <p:blipFill>
                      <a:blip r:embed="rId4"/>
                      <a:srcRect/>
                      <a:stretch>
                        <a:fillRect/>
                      </a:stretch>
                    </p:blipFill>
                    <p:spPr bwMode="auto">
                      <a:xfrm>
                        <a:off x="2909887" y="2311400"/>
                        <a:ext cx="595313" cy="355600"/>
                      </a:xfrm>
                      <a:prstGeom prst="rect">
                        <a:avLst/>
                      </a:prstGeom>
                      <a:noFill/>
                      <a:ln>
                        <a:noFill/>
                      </a:ln>
                      <a:effectLst/>
                    </p:spPr>
                  </p:pic>
                </p:oleObj>
              </mc:Fallback>
            </mc:AlternateContent>
          </a:graphicData>
        </a:graphic>
      </p:graphicFrame>
      <p:graphicFrame>
        <p:nvGraphicFramePr>
          <p:cNvPr id="39" name="Object 3"/>
          <p:cNvGraphicFramePr>
            <a:graphicFrameLocks noChangeAspect="1"/>
          </p:cNvGraphicFramePr>
          <p:nvPr/>
        </p:nvGraphicFramePr>
        <p:xfrm>
          <a:off x="2971800" y="3225800"/>
          <a:ext cx="633412" cy="355600"/>
        </p:xfrm>
        <a:graphic>
          <a:graphicData uri="http://schemas.openxmlformats.org/presentationml/2006/ole">
            <mc:AlternateContent xmlns:mc="http://schemas.openxmlformats.org/markup-compatibility/2006">
              <mc:Choice xmlns:v="urn:schemas-microsoft-com:vml" Requires="v">
                <p:oleObj spid="_x0000_s397114" name="Equation" r:id="rId5" imgW="419100" imgH="203200" progId="Equation.DSMT4">
                  <p:embed/>
                </p:oleObj>
              </mc:Choice>
              <mc:Fallback>
                <p:oleObj name="Equation" r:id="rId5" imgW="419100" imgH="203200" progId="Equation.DSMT4">
                  <p:embed/>
                  <p:pic>
                    <p:nvPicPr>
                      <p:cNvPr id="39" name="Object 3"/>
                      <p:cNvPicPr>
                        <a:picLocks noChangeAspect="1" noChangeArrowheads="1"/>
                      </p:cNvPicPr>
                      <p:nvPr/>
                    </p:nvPicPr>
                    <p:blipFill>
                      <a:blip r:embed="rId6"/>
                      <a:srcRect/>
                      <a:stretch>
                        <a:fillRect/>
                      </a:stretch>
                    </p:blipFill>
                    <p:spPr bwMode="auto">
                      <a:xfrm>
                        <a:off x="2971800" y="3225800"/>
                        <a:ext cx="633412" cy="355600"/>
                      </a:xfrm>
                      <a:prstGeom prst="rect">
                        <a:avLst/>
                      </a:prstGeom>
                      <a:noFill/>
                      <a:ln>
                        <a:noFill/>
                      </a:ln>
                      <a:effectLst/>
                    </p:spPr>
                  </p:pic>
                </p:oleObj>
              </mc:Fallback>
            </mc:AlternateContent>
          </a:graphicData>
        </a:graphic>
      </p:graphicFrame>
      <p:graphicFrame>
        <p:nvGraphicFramePr>
          <p:cNvPr id="40" name="Object 3"/>
          <p:cNvGraphicFramePr>
            <a:graphicFrameLocks noChangeAspect="1"/>
          </p:cNvGraphicFramePr>
          <p:nvPr/>
        </p:nvGraphicFramePr>
        <p:xfrm>
          <a:off x="2971800" y="3987800"/>
          <a:ext cx="614363" cy="355600"/>
        </p:xfrm>
        <a:graphic>
          <a:graphicData uri="http://schemas.openxmlformats.org/presentationml/2006/ole">
            <mc:AlternateContent xmlns:mc="http://schemas.openxmlformats.org/markup-compatibility/2006">
              <mc:Choice xmlns:v="urn:schemas-microsoft-com:vml" Requires="v">
                <p:oleObj spid="_x0000_s397115" name="Equation" r:id="rId7" imgW="406400" imgH="203200" progId="Equation.DSMT4">
                  <p:embed/>
                </p:oleObj>
              </mc:Choice>
              <mc:Fallback>
                <p:oleObj name="Equation" r:id="rId7" imgW="406400" imgH="203200" progId="Equation.DSMT4">
                  <p:embed/>
                  <p:pic>
                    <p:nvPicPr>
                      <p:cNvPr id="40" name="Object 3"/>
                      <p:cNvPicPr>
                        <a:picLocks noChangeAspect="1" noChangeArrowheads="1"/>
                      </p:cNvPicPr>
                      <p:nvPr/>
                    </p:nvPicPr>
                    <p:blipFill>
                      <a:blip r:embed="rId8"/>
                      <a:srcRect/>
                      <a:stretch>
                        <a:fillRect/>
                      </a:stretch>
                    </p:blipFill>
                    <p:spPr bwMode="auto">
                      <a:xfrm>
                        <a:off x="2971800" y="3987800"/>
                        <a:ext cx="614363" cy="355600"/>
                      </a:xfrm>
                      <a:prstGeom prst="rect">
                        <a:avLst/>
                      </a:prstGeom>
                      <a:noFill/>
                      <a:ln>
                        <a:noFill/>
                      </a:ln>
                      <a:effectLst/>
                    </p:spPr>
                  </p:pic>
                </p:oleObj>
              </mc:Fallback>
            </mc:AlternateContent>
          </a:graphicData>
        </a:graphic>
      </p:graphicFrame>
      <p:graphicFrame>
        <p:nvGraphicFramePr>
          <p:cNvPr id="41" name="Object 3"/>
          <p:cNvGraphicFramePr>
            <a:graphicFrameLocks noChangeAspect="1"/>
          </p:cNvGraphicFramePr>
          <p:nvPr/>
        </p:nvGraphicFramePr>
        <p:xfrm>
          <a:off x="3048000" y="4967288"/>
          <a:ext cx="825500" cy="466725"/>
        </p:xfrm>
        <a:graphic>
          <a:graphicData uri="http://schemas.openxmlformats.org/presentationml/2006/ole">
            <mc:AlternateContent xmlns:mc="http://schemas.openxmlformats.org/markup-compatibility/2006">
              <mc:Choice xmlns:v="urn:schemas-microsoft-com:vml" Requires="v">
                <p:oleObj spid="_x0000_s397116" name="Equation" r:id="rId9" imgW="546100" imgH="266700" progId="Equation.DSMT4">
                  <p:embed/>
                </p:oleObj>
              </mc:Choice>
              <mc:Fallback>
                <p:oleObj name="Equation" r:id="rId9" imgW="546100" imgH="266700" progId="Equation.DSMT4">
                  <p:embed/>
                  <p:pic>
                    <p:nvPicPr>
                      <p:cNvPr id="41" name="Object 3"/>
                      <p:cNvPicPr>
                        <a:picLocks noChangeAspect="1" noChangeArrowheads="1"/>
                      </p:cNvPicPr>
                      <p:nvPr/>
                    </p:nvPicPr>
                    <p:blipFill>
                      <a:blip r:embed="rId10"/>
                      <a:srcRect/>
                      <a:stretch>
                        <a:fillRect/>
                      </a:stretch>
                    </p:blipFill>
                    <p:spPr bwMode="auto">
                      <a:xfrm>
                        <a:off x="3048000" y="4967288"/>
                        <a:ext cx="825500" cy="466725"/>
                      </a:xfrm>
                      <a:prstGeom prst="rect">
                        <a:avLst/>
                      </a:prstGeom>
                      <a:noFill/>
                      <a:ln>
                        <a:noFill/>
                      </a:ln>
                      <a:effectLst/>
                    </p:spPr>
                  </p:pic>
                </p:oleObj>
              </mc:Fallback>
            </mc:AlternateContent>
          </a:graphicData>
        </a:graphic>
      </p:graphicFrame>
      <p:graphicFrame>
        <p:nvGraphicFramePr>
          <p:cNvPr id="42" name="Object 3"/>
          <p:cNvGraphicFramePr>
            <a:graphicFrameLocks noChangeAspect="1"/>
          </p:cNvGraphicFramePr>
          <p:nvPr/>
        </p:nvGraphicFramePr>
        <p:xfrm>
          <a:off x="3048000" y="5638800"/>
          <a:ext cx="825500" cy="466725"/>
        </p:xfrm>
        <a:graphic>
          <a:graphicData uri="http://schemas.openxmlformats.org/presentationml/2006/ole">
            <mc:AlternateContent xmlns:mc="http://schemas.openxmlformats.org/markup-compatibility/2006">
              <mc:Choice xmlns:v="urn:schemas-microsoft-com:vml" Requires="v">
                <p:oleObj spid="_x0000_s397117" name="Equation" r:id="rId11" imgW="546100" imgH="266700" progId="Equation.DSMT4">
                  <p:embed/>
                </p:oleObj>
              </mc:Choice>
              <mc:Fallback>
                <p:oleObj name="Equation" r:id="rId11" imgW="546100" imgH="266700" progId="Equation.DSMT4">
                  <p:embed/>
                  <p:pic>
                    <p:nvPicPr>
                      <p:cNvPr id="42" name="Object 3"/>
                      <p:cNvPicPr>
                        <a:picLocks noChangeAspect="1" noChangeArrowheads="1"/>
                      </p:cNvPicPr>
                      <p:nvPr/>
                    </p:nvPicPr>
                    <p:blipFill>
                      <a:blip r:embed="rId12"/>
                      <a:srcRect/>
                      <a:stretch>
                        <a:fillRect/>
                      </a:stretch>
                    </p:blipFill>
                    <p:spPr bwMode="auto">
                      <a:xfrm>
                        <a:off x="3048000" y="5638800"/>
                        <a:ext cx="825500" cy="466725"/>
                      </a:xfrm>
                      <a:prstGeom prst="rect">
                        <a:avLst/>
                      </a:prstGeom>
                      <a:noFill/>
                      <a:ln>
                        <a:noFill/>
                      </a:ln>
                      <a:effectLst/>
                    </p:spPr>
                  </p:pic>
                </p:oleObj>
              </mc:Fallback>
            </mc:AlternateContent>
          </a:graphicData>
        </a:graphic>
      </p:graphicFrame>
      <p:graphicFrame>
        <p:nvGraphicFramePr>
          <p:cNvPr id="43" name="Object 3"/>
          <p:cNvGraphicFramePr>
            <a:graphicFrameLocks noChangeAspect="1"/>
          </p:cNvGraphicFramePr>
          <p:nvPr/>
        </p:nvGraphicFramePr>
        <p:xfrm>
          <a:off x="4905375" y="5715000"/>
          <a:ext cx="1114425" cy="355600"/>
        </p:xfrm>
        <a:graphic>
          <a:graphicData uri="http://schemas.openxmlformats.org/presentationml/2006/ole">
            <mc:AlternateContent xmlns:mc="http://schemas.openxmlformats.org/markup-compatibility/2006">
              <mc:Choice xmlns:v="urn:schemas-microsoft-com:vml" Requires="v">
                <p:oleObj spid="_x0000_s397118" name="Equation" r:id="rId13" imgW="736600" imgH="203200" progId="Equation.DSMT4">
                  <p:embed/>
                </p:oleObj>
              </mc:Choice>
              <mc:Fallback>
                <p:oleObj name="Equation" r:id="rId13" imgW="736600" imgH="203200" progId="Equation.DSMT4">
                  <p:embed/>
                  <p:pic>
                    <p:nvPicPr>
                      <p:cNvPr id="43" name="Object 3"/>
                      <p:cNvPicPr>
                        <a:picLocks noChangeAspect="1" noChangeArrowheads="1"/>
                      </p:cNvPicPr>
                      <p:nvPr/>
                    </p:nvPicPr>
                    <p:blipFill>
                      <a:blip r:embed="rId14"/>
                      <a:srcRect/>
                      <a:stretch>
                        <a:fillRect/>
                      </a:stretch>
                    </p:blipFill>
                    <p:spPr bwMode="auto">
                      <a:xfrm>
                        <a:off x="4905375" y="5715000"/>
                        <a:ext cx="1114425" cy="355600"/>
                      </a:xfrm>
                      <a:prstGeom prst="rect">
                        <a:avLst/>
                      </a:prstGeom>
                      <a:solidFill>
                        <a:srgbClr val="FFFFCC"/>
                      </a:solidFill>
                      <a:ln w="38100" cmpd="sng">
                        <a:solidFill>
                          <a:srgbClr val="FF0066"/>
                        </a:solidFill>
                      </a:ln>
                      <a:effectLst/>
                    </p:spPr>
                  </p:pic>
                </p:oleObj>
              </mc:Fallback>
            </mc:AlternateContent>
          </a:graphicData>
        </a:graphic>
      </p:graphicFrame>
      <p:graphicFrame>
        <p:nvGraphicFramePr>
          <p:cNvPr id="44" name="Object 3"/>
          <p:cNvGraphicFramePr>
            <a:graphicFrameLocks noChangeAspect="1"/>
          </p:cNvGraphicFramePr>
          <p:nvPr/>
        </p:nvGraphicFramePr>
        <p:xfrm>
          <a:off x="3557587" y="2133600"/>
          <a:ext cx="709613" cy="688975"/>
        </p:xfrm>
        <a:graphic>
          <a:graphicData uri="http://schemas.openxmlformats.org/presentationml/2006/ole">
            <mc:AlternateContent xmlns:mc="http://schemas.openxmlformats.org/markup-compatibility/2006">
              <mc:Choice xmlns:v="urn:schemas-microsoft-com:vml" Requires="v">
                <p:oleObj spid="_x0000_s397119" name="Equation" r:id="rId15" imgW="469900" imgH="393700" progId="Equation.DSMT4">
                  <p:embed/>
                </p:oleObj>
              </mc:Choice>
              <mc:Fallback>
                <p:oleObj name="Equation" r:id="rId15" imgW="469900" imgH="393700" progId="Equation.DSMT4">
                  <p:embed/>
                  <p:pic>
                    <p:nvPicPr>
                      <p:cNvPr id="44" name="Object 3"/>
                      <p:cNvPicPr>
                        <a:picLocks noChangeAspect="1" noChangeArrowheads="1"/>
                      </p:cNvPicPr>
                      <p:nvPr/>
                    </p:nvPicPr>
                    <p:blipFill>
                      <a:blip r:embed="rId16"/>
                      <a:srcRect/>
                      <a:stretch>
                        <a:fillRect/>
                      </a:stretch>
                    </p:blipFill>
                    <p:spPr bwMode="auto">
                      <a:xfrm>
                        <a:off x="3557587" y="2133600"/>
                        <a:ext cx="709613" cy="688975"/>
                      </a:xfrm>
                      <a:prstGeom prst="rect">
                        <a:avLst/>
                      </a:prstGeom>
                      <a:noFill/>
                      <a:ln>
                        <a:noFill/>
                      </a:ln>
                      <a:effectLst/>
                    </p:spPr>
                  </p:pic>
                </p:oleObj>
              </mc:Fallback>
            </mc:AlternateContent>
          </a:graphicData>
        </a:graphic>
      </p:graphicFrame>
      <p:graphicFrame>
        <p:nvGraphicFramePr>
          <p:cNvPr id="45" name="Object 3"/>
          <p:cNvGraphicFramePr>
            <a:graphicFrameLocks noChangeAspect="1"/>
          </p:cNvGraphicFramePr>
          <p:nvPr/>
        </p:nvGraphicFramePr>
        <p:xfrm>
          <a:off x="4217987" y="2095500"/>
          <a:ext cx="1649413" cy="800100"/>
        </p:xfrm>
        <a:graphic>
          <a:graphicData uri="http://schemas.openxmlformats.org/presentationml/2006/ole">
            <mc:AlternateContent xmlns:mc="http://schemas.openxmlformats.org/markup-compatibility/2006">
              <mc:Choice xmlns:v="urn:schemas-microsoft-com:vml" Requires="v">
                <p:oleObj spid="_x0000_s397120" name="Equation" r:id="rId17" imgW="1092200" imgH="457200" progId="Equation.DSMT4">
                  <p:embed/>
                </p:oleObj>
              </mc:Choice>
              <mc:Fallback>
                <p:oleObj name="Equation" r:id="rId17" imgW="1092200" imgH="457200" progId="Equation.DSMT4">
                  <p:embed/>
                  <p:pic>
                    <p:nvPicPr>
                      <p:cNvPr id="45" name="Object 3"/>
                      <p:cNvPicPr>
                        <a:picLocks noChangeAspect="1" noChangeArrowheads="1"/>
                      </p:cNvPicPr>
                      <p:nvPr/>
                    </p:nvPicPr>
                    <p:blipFill>
                      <a:blip r:embed="rId18"/>
                      <a:srcRect/>
                      <a:stretch>
                        <a:fillRect/>
                      </a:stretch>
                    </p:blipFill>
                    <p:spPr bwMode="auto">
                      <a:xfrm>
                        <a:off x="4217987" y="2095500"/>
                        <a:ext cx="1649413" cy="800100"/>
                      </a:xfrm>
                      <a:prstGeom prst="rect">
                        <a:avLst/>
                      </a:prstGeom>
                      <a:noFill/>
                      <a:ln>
                        <a:noFill/>
                      </a:ln>
                      <a:effectLst/>
                    </p:spPr>
                  </p:pic>
                </p:oleObj>
              </mc:Fallback>
            </mc:AlternateContent>
          </a:graphicData>
        </a:graphic>
      </p:graphicFrame>
      <p:graphicFrame>
        <p:nvGraphicFramePr>
          <p:cNvPr id="46" name="Object 3"/>
          <p:cNvGraphicFramePr>
            <a:graphicFrameLocks noChangeAspect="1"/>
          </p:cNvGraphicFramePr>
          <p:nvPr/>
        </p:nvGraphicFramePr>
        <p:xfrm>
          <a:off x="5857875" y="2133600"/>
          <a:ext cx="1304925" cy="733425"/>
        </p:xfrm>
        <a:graphic>
          <a:graphicData uri="http://schemas.openxmlformats.org/presentationml/2006/ole">
            <mc:AlternateContent xmlns:mc="http://schemas.openxmlformats.org/markup-compatibility/2006">
              <mc:Choice xmlns:v="urn:schemas-microsoft-com:vml" Requires="v">
                <p:oleObj spid="_x0000_s397121" name="Equation" r:id="rId19" imgW="863600" imgH="419100" progId="Equation.DSMT4">
                  <p:embed/>
                </p:oleObj>
              </mc:Choice>
              <mc:Fallback>
                <p:oleObj name="Equation" r:id="rId19" imgW="863600" imgH="419100" progId="Equation.DSMT4">
                  <p:embed/>
                  <p:pic>
                    <p:nvPicPr>
                      <p:cNvPr id="46" name="Object 3"/>
                      <p:cNvPicPr>
                        <a:picLocks noChangeAspect="1" noChangeArrowheads="1"/>
                      </p:cNvPicPr>
                      <p:nvPr/>
                    </p:nvPicPr>
                    <p:blipFill>
                      <a:blip r:embed="rId20"/>
                      <a:srcRect/>
                      <a:stretch>
                        <a:fillRect/>
                      </a:stretch>
                    </p:blipFill>
                    <p:spPr bwMode="auto">
                      <a:xfrm>
                        <a:off x="5857875" y="2133600"/>
                        <a:ext cx="1304925" cy="733425"/>
                      </a:xfrm>
                      <a:prstGeom prst="rect">
                        <a:avLst/>
                      </a:prstGeom>
                      <a:noFill/>
                      <a:ln>
                        <a:noFill/>
                      </a:ln>
                      <a:effectLst/>
                    </p:spPr>
                  </p:pic>
                </p:oleObj>
              </mc:Fallback>
            </mc:AlternateContent>
          </a:graphicData>
        </a:graphic>
      </p:graphicFrame>
      <p:graphicFrame>
        <p:nvGraphicFramePr>
          <p:cNvPr id="47" name="Object 3"/>
          <p:cNvGraphicFramePr>
            <a:graphicFrameLocks noChangeAspect="1"/>
          </p:cNvGraphicFramePr>
          <p:nvPr/>
        </p:nvGraphicFramePr>
        <p:xfrm>
          <a:off x="7251700" y="2038350"/>
          <a:ext cx="749300" cy="933450"/>
        </p:xfrm>
        <a:graphic>
          <a:graphicData uri="http://schemas.openxmlformats.org/presentationml/2006/ole">
            <mc:AlternateContent xmlns:mc="http://schemas.openxmlformats.org/markup-compatibility/2006">
              <mc:Choice xmlns:v="urn:schemas-microsoft-com:vml" Requires="v">
                <p:oleObj spid="_x0000_s397122" name="Equation" r:id="rId21" imgW="495300" imgH="533400" progId="Equation.DSMT4">
                  <p:embed/>
                </p:oleObj>
              </mc:Choice>
              <mc:Fallback>
                <p:oleObj name="Equation" r:id="rId21" imgW="495300" imgH="533400" progId="Equation.DSMT4">
                  <p:embed/>
                  <p:pic>
                    <p:nvPicPr>
                      <p:cNvPr id="47" name="Object 3"/>
                      <p:cNvPicPr>
                        <a:picLocks noChangeAspect="1" noChangeArrowheads="1"/>
                      </p:cNvPicPr>
                      <p:nvPr/>
                    </p:nvPicPr>
                    <p:blipFill>
                      <a:blip r:embed="rId22"/>
                      <a:srcRect/>
                      <a:stretch>
                        <a:fillRect/>
                      </a:stretch>
                    </p:blipFill>
                    <p:spPr bwMode="auto">
                      <a:xfrm>
                        <a:off x="7251700" y="2038350"/>
                        <a:ext cx="749300" cy="933450"/>
                      </a:xfrm>
                      <a:prstGeom prst="rect">
                        <a:avLst/>
                      </a:prstGeom>
                      <a:noFill/>
                      <a:ln>
                        <a:noFill/>
                      </a:ln>
                      <a:effectLst/>
                    </p:spPr>
                  </p:pic>
                </p:oleObj>
              </mc:Fallback>
            </mc:AlternateContent>
          </a:graphicData>
        </a:graphic>
      </p:graphicFrame>
      <p:graphicFrame>
        <p:nvGraphicFramePr>
          <p:cNvPr id="48" name="Object 3"/>
          <p:cNvGraphicFramePr>
            <a:graphicFrameLocks noChangeAspect="1"/>
          </p:cNvGraphicFramePr>
          <p:nvPr/>
        </p:nvGraphicFramePr>
        <p:xfrm>
          <a:off x="3581400" y="3276600"/>
          <a:ext cx="787400" cy="355600"/>
        </p:xfrm>
        <a:graphic>
          <a:graphicData uri="http://schemas.openxmlformats.org/presentationml/2006/ole">
            <mc:AlternateContent xmlns:mc="http://schemas.openxmlformats.org/markup-compatibility/2006">
              <mc:Choice xmlns:v="urn:schemas-microsoft-com:vml" Requires="v">
                <p:oleObj spid="_x0000_s397123" name="Equation" r:id="rId23" imgW="520700" imgH="203200" progId="Equation.DSMT4">
                  <p:embed/>
                </p:oleObj>
              </mc:Choice>
              <mc:Fallback>
                <p:oleObj name="Equation" r:id="rId23" imgW="520700" imgH="203200" progId="Equation.DSMT4">
                  <p:embed/>
                  <p:pic>
                    <p:nvPicPr>
                      <p:cNvPr id="48" name="Object 3"/>
                      <p:cNvPicPr>
                        <a:picLocks noChangeAspect="1" noChangeArrowheads="1"/>
                      </p:cNvPicPr>
                      <p:nvPr/>
                    </p:nvPicPr>
                    <p:blipFill>
                      <a:blip r:embed="rId24"/>
                      <a:srcRect/>
                      <a:stretch>
                        <a:fillRect/>
                      </a:stretch>
                    </p:blipFill>
                    <p:spPr bwMode="auto">
                      <a:xfrm>
                        <a:off x="3581400" y="3276600"/>
                        <a:ext cx="787400" cy="355600"/>
                      </a:xfrm>
                      <a:prstGeom prst="rect">
                        <a:avLst/>
                      </a:prstGeom>
                      <a:noFill/>
                      <a:ln>
                        <a:noFill/>
                      </a:ln>
                      <a:effectLst/>
                    </p:spPr>
                  </p:pic>
                </p:oleObj>
              </mc:Fallback>
            </mc:AlternateContent>
          </a:graphicData>
        </a:graphic>
      </p:graphicFrame>
      <p:graphicFrame>
        <p:nvGraphicFramePr>
          <p:cNvPr id="49" name="Object 3"/>
          <p:cNvGraphicFramePr>
            <a:graphicFrameLocks noChangeAspect="1"/>
          </p:cNvGraphicFramePr>
          <p:nvPr/>
        </p:nvGraphicFramePr>
        <p:xfrm>
          <a:off x="4343400" y="2819400"/>
          <a:ext cx="1190625" cy="933450"/>
        </p:xfrm>
        <a:graphic>
          <a:graphicData uri="http://schemas.openxmlformats.org/presentationml/2006/ole">
            <mc:AlternateContent xmlns:mc="http://schemas.openxmlformats.org/markup-compatibility/2006">
              <mc:Choice xmlns:v="urn:schemas-microsoft-com:vml" Requires="v">
                <p:oleObj spid="_x0000_s397124" name="Equation" r:id="rId25" imgW="787400" imgH="533400" progId="Equation.DSMT4">
                  <p:embed/>
                </p:oleObj>
              </mc:Choice>
              <mc:Fallback>
                <p:oleObj name="Equation" r:id="rId25" imgW="787400" imgH="533400" progId="Equation.DSMT4">
                  <p:embed/>
                  <p:pic>
                    <p:nvPicPr>
                      <p:cNvPr id="49" name="Object 3"/>
                      <p:cNvPicPr>
                        <a:picLocks noChangeAspect="1" noChangeArrowheads="1"/>
                      </p:cNvPicPr>
                      <p:nvPr/>
                    </p:nvPicPr>
                    <p:blipFill>
                      <a:blip r:embed="rId26"/>
                      <a:srcRect/>
                      <a:stretch>
                        <a:fillRect/>
                      </a:stretch>
                    </p:blipFill>
                    <p:spPr bwMode="auto">
                      <a:xfrm>
                        <a:off x="4343400" y="2819400"/>
                        <a:ext cx="1190625" cy="933450"/>
                      </a:xfrm>
                      <a:prstGeom prst="rect">
                        <a:avLst/>
                      </a:prstGeom>
                      <a:noFill/>
                      <a:ln>
                        <a:noFill/>
                      </a:ln>
                      <a:effectLst/>
                    </p:spPr>
                  </p:pic>
                </p:oleObj>
              </mc:Fallback>
            </mc:AlternateContent>
          </a:graphicData>
        </a:graphic>
      </p:graphicFrame>
      <p:graphicFrame>
        <p:nvGraphicFramePr>
          <p:cNvPr id="50" name="Object 3"/>
          <p:cNvGraphicFramePr>
            <a:graphicFrameLocks noChangeAspect="1"/>
          </p:cNvGraphicFramePr>
          <p:nvPr/>
        </p:nvGraphicFramePr>
        <p:xfrm>
          <a:off x="5499100" y="3200400"/>
          <a:ext cx="901700" cy="622300"/>
        </p:xfrm>
        <a:graphic>
          <a:graphicData uri="http://schemas.openxmlformats.org/presentationml/2006/ole">
            <mc:AlternateContent xmlns:mc="http://schemas.openxmlformats.org/markup-compatibility/2006">
              <mc:Choice xmlns:v="urn:schemas-microsoft-com:vml" Requires="v">
                <p:oleObj spid="_x0000_s397125" name="Equation" r:id="rId27" imgW="596900" imgH="355600" progId="Equation.DSMT4">
                  <p:embed/>
                </p:oleObj>
              </mc:Choice>
              <mc:Fallback>
                <p:oleObj name="Equation" r:id="rId27" imgW="596900" imgH="355600" progId="Equation.DSMT4">
                  <p:embed/>
                  <p:pic>
                    <p:nvPicPr>
                      <p:cNvPr id="50" name="Object 3"/>
                      <p:cNvPicPr>
                        <a:picLocks noChangeAspect="1" noChangeArrowheads="1"/>
                      </p:cNvPicPr>
                      <p:nvPr/>
                    </p:nvPicPr>
                    <p:blipFill>
                      <a:blip r:embed="rId28"/>
                      <a:srcRect/>
                      <a:stretch>
                        <a:fillRect/>
                      </a:stretch>
                    </p:blipFill>
                    <p:spPr bwMode="auto">
                      <a:xfrm>
                        <a:off x="5499100" y="3200400"/>
                        <a:ext cx="901700" cy="622300"/>
                      </a:xfrm>
                      <a:prstGeom prst="rect">
                        <a:avLst/>
                      </a:prstGeom>
                      <a:noFill/>
                      <a:ln>
                        <a:noFill/>
                      </a:ln>
                      <a:effectLst/>
                    </p:spPr>
                  </p:pic>
                </p:oleObj>
              </mc:Fallback>
            </mc:AlternateContent>
          </a:graphicData>
        </a:graphic>
      </p:graphicFrame>
      <p:graphicFrame>
        <p:nvGraphicFramePr>
          <p:cNvPr id="51" name="Object 3"/>
          <p:cNvGraphicFramePr>
            <a:graphicFrameLocks noChangeAspect="1"/>
          </p:cNvGraphicFramePr>
          <p:nvPr/>
        </p:nvGraphicFramePr>
        <p:xfrm>
          <a:off x="6376987" y="3200400"/>
          <a:ext cx="709613" cy="622300"/>
        </p:xfrm>
        <a:graphic>
          <a:graphicData uri="http://schemas.openxmlformats.org/presentationml/2006/ole">
            <mc:AlternateContent xmlns:mc="http://schemas.openxmlformats.org/markup-compatibility/2006">
              <mc:Choice xmlns:v="urn:schemas-microsoft-com:vml" Requires="v">
                <p:oleObj spid="_x0000_s397126" name="Equation" r:id="rId29" imgW="469900" imgH="355600" progId="Equation.DSMT4">
                  <p:embed/>
                </p:oleObj>
              </mc:Choice>
              <mc:Fallback>
                <p:oleObj name="Equation" r:id="rId29" imgW="469900" imgH="355600" progId="Equation.DSMT4">
                  <p:embed/>
                  <p:pic>
                    <p:nvPicPr>
                      <p:cNvPr id="51" name="Object 3"/>
                      <p:cNvPicPr>
                        <a:picLocks noChangeAspect="1" noChangeArrowheads="1"/>
                      </p:cNvPicPr>
                      <p:nvPr/>
                    </p:nvPicPr>
                    <p:blipFill>
                      <a:blip r:embed="rId30"/>
                      <a:srcRect/>
                      <a:stretch>
                        <a:fillRect/>
                      </a:stretch>
                    </p:blipFill>
                    <p:spPr bwMode="auto">
                      <a:xfrm>
                        <a:off x="6376987" y="3200400"/>
                        <a:ext cx="709613" cy="622300"/>
                      </a:xfrm>
                      <a:prstGeom prst="rect">
                        <a:avLst/>
                      </a:prstGeom>
                      <a:noFill/>
                      <a:ln>
                        <a:noFill/>
                      </a:ln>
                      <a:effectLst/>
                    </p:spPr>
                  </p:pic>
                </p:oleObj>
              </mc:Fallback>
            </mc:AlternateContent>
          </a:graphicData>
        </a:graphic>
      </p:graphicFrame>
      <p:graphicFrame>
        <p:nvGraphicFramePr>
          <p:cNvPr id="52" name="Object 3"/>
          <p:cNvGraphicFramePr>
            <a:graphicFrameLocks noChangeAspect="1"/>
          </p:cNvGraphicFramePr>
          <p:nvPr/>
        </p:nvGraphicFramePr>
        <p:xfrm>
          <a:off x="7086600" y="3225800"/>
          <a:ext cx="365125" cy="355600"/>
        </p:xfrm>
        <a:graphic>
          <a:graphicData uri="http://schemas.openxmlformats.org/presentationml/2006/ole">
            <mc:AlternateContent xmlns:mc="http://schemas.openxmlformats.org/markup-compatibility/2006">
              <mc:Choice xmlns:v="urn:schemas-microsoft-com:vml" Requires="v">
                <p:oleObj spid="_x0000_s397127" name="Equation" r:id="rId31" imgW="241300" imgH="203200" progId="Equation.DSMT4">
                  <p:embed/>
                </p:oleObj>
              </mc:Choice>
              <mc:Fallback>
                <p:oleObj name="Equation" r:id="rId31" imgW="241300" imgH="203200" progId="Equation.DSMT4">
                  <p:embed/>
                  <p:pic>
                    <p:nvPicPr>
                      <p:cNvPr id="52" name="Object 3"/>
                      <p:cNvPicPr>
                        <a:picLocks noChangeAspect="1" noChangeArrowheads="1"/>
                      </p:cNvPicPr>
                      <p:nvPr/>
                    </p:nvPicPr>
                    <p:blipFill>
                      <a:blip r:embed="rId32"/>
                      <a:srcRect/>
                      <a:stretch>
                        <a:fillRect/>
                      </a:stretch>
                    </p:blipFill>
                    <p:spPr bwMode="auto">
                      <a:xfrm>
                        <a:off x="7086600" y="3225800"/>
                        <a:ext cx="365125" cy="355600"/>
                      </a:xfrm>
                      <a:prstGeom prst="rect">
                        <a:avLst/>
                      </a:prstGeom>
                      <a:noFill/>
                      <a:ln>
                        <a:noFill/>
                      </a:ln>
                      <a:effectLst/>
                    </p:spPr>
                  </p:pic>
                </p:oleObj>
              </mc:Fallback>
            </mc:AlternateContent>
          </a:graphicData>
        </a:graphic>
      </p:graphicFrame>
      <p:graphicFrame>
        <p:nvGraphicFramePr>
          <p:cNvPr id="53" name="Object 3"/>
          <p:cNvGraphicFramePr>
            <a:graphicFrameLocks noChangeAspect="1"/>
          </p:cNvGraphicFramePr>
          <p:nvPr/>
        </p:nvGraphicFramePr>
        <p:xfrm>
          <a:off x="3519487" y="3810000"/>
          <a:ext cx="747713" cy="688975"/>
        </p:xfrm>
        <a:graphic>
          <a:graphicData uri="http://schemas.openxmlformats.org/presentationml/2006/ole">
            <mc:AlternateContent xmlns:mc="http://schemas.openxmlformats.org/markup-compatibility/2006">
              <mc:Choice xmlns:v="urn:schemas-microsoft-com:vml" Requires="v">
                <p:oleObj spid="_x0000_s397128" name="Equation" r:id="rId33" imgW="495300" imgH="393700" progId="Equation.DSMT4">
                  <p:embed/>
                </p:oleObj>
              </mc:Choice>
              <mc:Fallback>
                <p:oleObj name="Equation" r:id="rId33" imgW="495300" imgH="393700" progId="Equation.DSMT4">
                  <p:embed/>
                  <p:pic>
                    <p:nvPicPr>
                      <p:cNvPr id="53" name="Object 3"/>
                      <p:cNvPicPr>
                        <a:picLocks noChangeAspect="1" noChangeArrowheads="1"/>
                      </p:cNvPicPr>
                      <p:nvPr/>
                    </p:nvPicPr>
                    <p:blipFill>
                      <a:blip r:embed="rId34"/>
                      <a:srcRect/>
                      <a:stretch>
                        <a:fillRect/>
                      </a:stretch>
                    </p:blipFill>
                    <p:spPr bwMode="auto">
                      <a:xfrm>
                        <a:off x="3519487" y="3810000"/>
                        <a:ext cx="747713" cy="688975"/>
                      </a:xfrm>
                      <a:prstGeom prst="rect">
                        <a:avLst/>
                      </a:prstGeom>
                      <a:noFill/>
                      <a:ln>
                        <a:noFill/>
                      </a:ln>
                      <a:effectLst/>
                    </p:spPr>
                  </p:pic>
                </p:oleObj>
              </mc:Fallback>
            </mc:AlternateContent>
          </a:graphicData>
        </a:graphic>
      </p:graphicFrame>
      <p:graphicFrame>
        <p:nvGraphicFramePr>
          <p:cNvPr id="54" name="Object 3"/>
          <p:cNvGraphicFramePr>
            <a:graphicFrameLocks noChangeAspect="1"/>
          </p:cNvGraphicFramePr>
          <p:nvPr/>
        </p:nvGraphicFramePr>
        <p:xfrm>
          <a:off x="4191000" y="3771900"/>
          <a:ext cx="1689100" cy="800100"/>
        </p:xfrm>
        <a:graphic>
          <a:graphicData uri="http://schemas.openxmlformats.org/presentationml/2006/ole">
            <mc:AlternateContent xmlns:mc="http://schemas.openxmlformats.org/markup-compatibility/2006">
              <mc:Choice xmlns:v="urn:schemas-microsoft-com:vml" Requires="v">
                <p:oleObj spid="_x0000_s397129" name="Equation" r:id="rId35" imgW="1117600" imgH="457200" progId="Equation.DSMT4">
                  <p:embed/>
                </p:oleObj>
              </mc:Choice>
              <mc:Fallback>
                <p:oleObj name="Equation" r:id="rId35" imgW="1117600" imgH="457200" progId="Equation.DSMT4">
                  <p:embed/>
                  <p:pic>
                    <p:nvPicPr>
                      <p:cNvPr id="54" name="Object 3"/>
                      <p:cNvPicPr>
                        <a:picLocks noChangeAspect="1" noChangeArrowheads="1"/>
                      </p:cNvPicPr>
                      <p:nvPr/>
                    </p:nvPicPr>
                    <p:blipFill>
                      <a:blip r:embed="rId36"/>
                      <a:srcRect/>
                      <a:stretch>
                        <a:fillRect/>
                      </a:stretch>
                    </p:blipFill>
                    <p:spPr bwMode="auto">
                      <a:xfrm>
                        <a:off x="4191000" y="3771900"/>
                        <a:ext cx="1689100" cy="800100"/>
                      </a:xfrm>
                      <a:prstGeom prst="rect">
                        <a:avLst/>
                      </a:prstGeom>
                      <a:noFill/>
                      <a:ln>
                        <a:noFill/>
                      </a:ln>
                      <a:effectLst/>
                    </p:spPr>
                  </p:pic>
                </p:oleObj>
              </mc:Fallback>
            </mc:AlternateContent>
          </a:graphicData>
        </a:graphic>
      </p:graphicFrame>
      <p:graphicFrame>
        <p:nvGraphicFramePr>
          <p:cNvPr id="55" name="Object 3"/>
          <p:cNvGraphicFramePr>
            <a:graphicFrameLocks noChangeAspect="1"/>
          </p:cNvGraphicFramePr>
          <p:nvPr/>
        </p:nvGraphicFramePr>
        <p:xfrm>
          <a:off x="5867400" y="3771900"/>
          <a:ext cx="1611313" cy="800100"/>
        </p:xfrm>
        <a:graphic>
          <a:graphicData uri="http://schemas.openxmlformats.org/presentationml/2006/ole">
            <mc:AlternateContent xmlns:mc="http://schemas.openxmlformats.org/markup-compatibility/2006">
              <mc:Choice xmlns:v="urn:schemas-microsoft-com:vml" Requires="v">
                <p:oleObj spid="_x0000_s397130" name="Equation" r:id="rId37" imgW="1066800" imgH="457200" progId="Equation.DSMT4">
                  <p:embed/>
                </p:oleObj>
              </mc:Choice>
              <mc:Fallback>
                <p:oleObj name="Equation" r:id="rId37" imgW="1066800" imgH="457200" progId="Equation.DSMT4">
                  <p:embed/>
                  <p:pic>
                    <p:nvPicPr>
                      <p:cNvPr id="55" name="Object 3"/>
                      <p:cNvPicPr>
                        <a:picLocks noChangeAspect="1" noChangeArrowheads="1"/>
                      </p:cNvPicPr>
                      <p:nvPr/>
                    </p:nvPicPr>
                    <p:blipFill>
                      <a:blip r:embed="rId38"/>
                      <a:srcRect/>
                      <a:stretch>
                        <a:fillRect/>
                      </a:stretch>
                    </p:blipFill>
                    <p:spPr bwMode="auto">
                      <a:xfrm>
                        <a:off x="5867400" y="3771900"/>
                        <a:ext cx="1611313" cy="800100"/>
                      </a:xfrm>
                      <a:prstGeom prst="rect">
                        <a:avLst/>
                      </a:prstGeom>
                      <a:noFill/>
                      <a:ln>
                        <a:noFill/>
                      </a:ln>
                      <a:effectLst/>
                    </p:spPr>
                  </p:pic>
                </p:oleObj>
              </mc:Fallback>
            </mc:AlternateContent>
          </a:graphicData>
        </a:graphic>
      </p:graphicFrame>
      <p:graphicFrame>
        <p:nvGraphicFramePr>
          <p:cNvPr id="56" name="Object 3"/>
          <p:cNvGraphicFramePr>
            <a:graphicFrameLocks noChangeAspect="1"/>
          </p:cNvGraphicFramePr>
          <p:nvPr/>
        </p:nvGraphicFramePr>
        <p:xfrm>
          <a:off x="7461250" y="3581400"/>
          <a:ext cx="768350" cy="933450"/>
        </p:xfrm>
        <a:graphic>
          <a:graphicData uri="http://schemas.openxmlformats.org/presentationml/2006/ole">
            <mc:AlternateContent xmlns:mc="http://schemas.openxmlformats.org/markup-compatibility/2006">
              <mc:Choice xmlns:v="urn:schemas-microsoft-com:vml" Requires="v">
                <p:oleObj spid="_x0000_s397131" name="Equation" r:id="rId39" imgW="508000" imgH="533400" progId="Equation.DSMT4">
                  <p:embed/>
                </p:oleObj>
              </mc:Choice>
              <mc:Fallback>
                <p:oleObj name="Equation" r:id="rId39" imgW="508000" imgH="533400" progId="Equation.DSMT4">
                  <p:embed/>
                  <p:pic>
                    <p:nvPicPr>
                      <p:cNvPr id="56" name="Object 3"/>
                      <p:cNvPicPr>
                        <a:picLocks noChangeAspect="1" noChangeArrowheads="1"/>
                      </p:cNvPicPr>
                      <p:nvPr/>
                    </p:nvPicPr>
                    <p:blipFill>
                      <a:blip r:embed="rId40"/>
                      <a:srcRect/>
                      <a:stretch>
                        <a:fillRect/>
                      </a:stretch>
                    </p:blipFill>
                    <p:spPr bwMode="auto">
                      <a:xfrm>
                        <a:off x="7461250" y="3581400"/>
                        <a:ext cx="768350" cy="933450"/>
                      </a:xfrm>
                      <a:prstGeom prst="rect">
                        <a:avLst/>
                      </a:prstGeom>
                      <a:noFill/>
                      <a:ln>
                        <a:noFill/>
                      </a:ln>
                      <a:effectLst/>
                    </p:spPr>
                  </p:pic>
                </p:oleObj>
              </mc:Fallback>
            </mc:AlternateContent>
          </a:graphicData>
        </a:graphic>
      </p:graphicFrame>
      <p:graphicFrame>
        <p:nvGraphicFramePr>
          <p:cNvPr id="57" name="Object 3"/>
          <p:cNvGraphicFramePr>
            <a:graphicFrameLocks noChangeAspect="1"/>
          </p:cNvGraphicFramePr>
          <p:nvPr/>
        </p:nvGraphicFramePr>
        <p:xfrm>
          <a:off x="3843337" y="5029200"/>
          <a:ext cx="576263" cy="288925"/>
        </p:xfrm>
        <a:graphic>
          <a:graphicData uri="http://schemas.openxmlformats.org/presentationml/2006/ole">
            <mc:AlternateContent xmlns:mc="http://schemas.openxmlformats.org/markup-compatibility/2006">
              <mc:Choice xmlns:v="urn:schemas-microsoft-com:vml" Requires="v">
                <p:oleObj spid="_x0000_s397132" name="Equation" r:id="rId41" imgW="381000" imgH="165100" progId="Equation.DSMT4">
                  <p:embed/>
                </p:oleObj>
              </mc:Choice>
              <mc:Fallback>
                <p:oleObj name="Equation" r:id="rId41" imgW="381000" imgH="165100" progId="Equation.DSMT4">
                  <p:embed/>
                  <p:pic>
                    <p:nvPicPr>
                      <p:cNvPr id="57" name="Object 3"/>
                      <p:cNvPicPr>
                        <a:picLocks noChangeAspect="1" noChangeArrowheads="1"/>
                      </p:cNvPicPr>
                      <p:nvPr/>
                    </p:nvPicPr>
                    <p:blipFill>
                      <a:blip r:embed="rId42"/>
                      <a:srcRect/>
                      <a:stretch>
                        <a:fillRect/>
                      </a:stretch>
                    </p:blipFill>
                    <p:spPr bwMode="auto">
                      <a:xfrm>
                        <a:off x="3843337" y="5029200"/>
                        <a:ext cx="576263" cy="288925"/>
                      </a:xfrm>
                      <a:prstGeom prst="rect">
                        <a:avLst/>
                      </a:prstGeom>
                      <a:noFill/>
                      <a:ln>
                        <a:noFill/>
                      </a:ln>
                      <a:effectLst/>
                    </p:spPr>
                  </p:pic>
                </p:oleObj>
              </mc:Fallback>
            </mc:AlternateContent>
          </a:graphicData>
        </a:graphic>
      </p:graphicFrame>
      <p:graphicFrame>
        <p:nvGraphicFramePr>
          <p:cNvPr id="58" name="Object 3"/>
          <p:cNvGraphicFramePr>
            <a:graphicFrameLocks noChangeAspect="1"/>
          </p:cNvGraphicFramePr>
          <p:nvPr/>
        </p:nvGraphicFramePr>
        <p:xfrm>
          <a:off x="4429125" y="4800600"/>
          <a:ext cx="1133475" cy="800100"/>
        </p:xfrm>
        <a:graphic>
          <a:graphicData uri="http://schemas.openxmlformats.org/presentationml/2006/ole">
            <mc:AlternateContent xmlns:mc="http://schemas.openxmlformats.org/markup-compatibility/2006">
              <mc:Choice xmlns:v="urn:schemas-microsoft-com:vml" Requires="v">
                <p:oleObj spid="_x0000_s397133" name="Equation" r:id="rId43" imgW="749300" imgH="457200" progId="Equation.DSMT4">
                  <p:embed/>
                </p:oleObj>
              </mc:Choice>
              <mc:Fallback>
                <p:oleObj name="Equation" r:id="rId43" imgW="749300" imgH="457200" progId="Equation.DSMT4">
                  <p:embed/>
                  <p:pic>
                    <p:nvPicPr>
                      <p:cNvPr id="58" name="Object 3"/>
                      <p:cNvPicPr>
                        <a:picLocks noChangeAspect="1" noChangeArrowheads="1"/>
                      </p:cNvPicPr>
                      <p:nvPr/>
                    </p:nvPicPr>
                    <p:blipFill>
                      <a:blip r:embed="rId44"/>
                      <a:srcRect/>
                      <a:stretch>
                        <a:fillRect/>
                      </a:stretch>
                    </p:blipFill>
                    <p:spPr bwMode="auto">
                      <a:xfrm>
                        <a:off x="4429125" y="4800600"/>
                        <a:ext cx="1133475" cy="800100"/>
                      </a:xfrm>
                      <a:prstGeom prst="rect">
                        <a:avLst/>
                      </a:prstGeom>
                      <a:noFill/>
                      <a:ln>
                        <a:noFill/>
                      </a:ln>
                      <a:effectLst/>
                    </p:spPr>
                  </p:pic>
                </p:oleObj>
              </mc:Fallback>
            </mc:AlternateContent>
          </a:graphicData>
        </a:graphic>
      </p:graphicFrame>
      <p:graphicFrame>
        <p:nvGraphicFramePr>
          <p:cNvPr id="59" name="Object 3"/>
          <p:cNvGraphicFramePr>
            <a:graphicFrameLocks noChangeAspect="1"/>
          </p:cNvGraphicFramePr>
          <p:nvPr/>
        </p:nvGraphicFramePr>
        <p:xfrm>
          <a:off x="5519737" y="4873625"/>
          <a:ext cx="500063" cy="688975"/>
        </p:xfrm>
        <a:graphic>
          <a:graphicData uri="http://schemas.openxmlformats.org/presentationml/2006/ole">
            <mc:AlternateContent xmlns:mc="http://schemas.openxmlformats.org/markup-compatibility/2006">
              <mc:Choice xmlns:v="urn:schemas-microsoft-com:vml" Requires="v">
                <p:oleObj spid="_x0000_s397134" name="Equation" r:id="rId45" imgW="330200" imgH="393700" progId="Equation.DSMT4">
                  <p:embed/>
                </p:oleObj>
              </mc:Choice>
              <mc:Fallback>
                <p:oleObj name="Equation" r:id="rId45" imgW="330200" imgH="393700" progId="Equation.DSMT4">
                  <p:embed/>
                  <p:pic>
                    <p:nvPicPr>
                      <p:cNvPr id="59" name="Object 3"/>
                      <p:cNvPicPr>
                        <a:picLocks noChangeAspect="1" noChangeArrowheads="1"/>
                      </p:cNvPicPr>
                      <p:nvPr/>
                    </p:nvPicPr>
                    <p:blipFill>
                      <a:blip r:embed="rId46"/>
                      <a:srcRect/>
                      <a:stretch>
                        <a:fillRect/>
                      </a:stretch>
                    </p:blipFill>
                    <p:spPr bwMode="auto">
                      <a:xfrm>
                        <a:off x="5519737" y="4873625"/>
                        <a:ext cx="500063" cy="688975"/>
                      </a:xfrm>
                      <a:prstGeom prst="rect">
                        <a:avLst/>
                      </a:prstGeom>
                      <a:noFill/>
                      <a:ln>
                        <a:noFill/>
                      </a:ln>
                      <a:effectLst/>
                    </p:spPr>
                  </p:pic>
                </p:oleObj>
              </mc:Fallback>
            </mc:AlternateContent>
          </a:graphicData>
        </a:graphic>
      </p:graphicFrame>
      <p:graphicFrame>
        <p:nvGraphicFramePr>
          <p:cNvPr id="60" name="Object 3"/>
          <p:cNvGraphicFramePr>
            <a:graphicFrameLocks noChangeAspect="1"/>
          </p:cNvGraphicFramePr>
          <p:nvPr/>
        </p:nvGraphicFramePr>
        <p:xfrm>
          <a:off x="3886200" y="5753100"/>
          <a:ext cx="365125" cy="266700"/>
        </p:xfrm>
        <a:graphic>
          <a:graphicData uri="http://schemas.openxmlformats.org/presentationml/2006/ole">
            <mc:AlternateContent xmlns:mc="http://schemas.openxmlformats.org/markup-compatibility/2006">
              <mc:Choice xmlns:v="urn:schemas-microsoft-com:vml" Requires="v">
                <p:oleObj spid="_x0000_s397135" name="Equation" r:id="rId47" imgW="241300" imgH="152400" progId="Equation.DSMT4">
                  <p:embed/>
                </p:oleObj>
              </mc:Choice>
              <mc:Fallback>
                <p:oleObj name="Equation" r:id="rId47" imgW="241300" imgH="152400" progId="Equation.DSMT4">
                  <p:embed/>
                  <p:pic>
                    <p:nvPicPr>
                      <p:cNvPr id="60" name="Object 3"/>
                      <p:cNvPicPr>
                        <a:picLocks noChangeAspect="1" noChangeArrowheads="1"/>
                      </p:cNvPicPr>
                      <p:nvPr/>
                    </p:nvPicPr>
                    <p:blipFill>
                      <a:blip r:embed="rId48"/>
                      <a:srcRect/>
                      <a:stretch>
                        <a:fillRect/>
                      </a:stretch>
                    </p:blipFill>
                    <p:spPr bwMode="auto">
                      <a:xfrm>
                        <a:off x="3886200" y="5753100"/>
                        <a:ext cx="365125" cy="266700"/>
                      </a:xfrm>
                      <a:prstGeom prst="rect">
                        <a:avLst/>
                      </a:prstGeom>
                      <a:noFill/>
                      <a:ln>
                        <a:noFill/>
                      </a:ln>
                      <a:effectLst/>
                    </p:spPr>
                  </p:pic>
                </p:oleObj>
              </mc:Fallback>
            </mc:AlternateContent>
          </a:graphicData>
        </a:graphic>
      </p:graphicFrame>
      <p:graphicFrame>
        <p:nvGraphicFramePr>
          <p:cNvPr id="61" name="Object 3"/>
          <p:cNvGraphicFramePr>
            <a:graphicFrameLocks noChangeAspect="1"/>
          </p:cNvGraphicFramePr>
          <p:nvPr/>
        </p:nvGraphicFramePr>
        <p:xfrm>
          <a:off x="4224337" y="5562600"/>
          <a:ext cx="500063" cy="688975"/>
        </p:xfrm>
        <a:graphic>
          <a:graphicData uri="http://schemas.openxmlformats.org/presentationml/2006/ole">
            <mc:AlternateContent xmlns:mc="http://schemas.openxmlformats.org/markup-compatibility/2006">
              <mc:Choice xmlns:v="urn:schemas-microsoft-com:vml" Requires="v">
                <p:oleObj spid="_x0000_s397136" name="Equation" r:id="rId49" imgW="330200" imgH="393700" progId="Equation.DSMT4">
                  <p:embed/>
                </p:oleObj>
              </mc:Choice>
              <mc:Fallback>
                <p:oleObj name="Equation" r:id="rId49" imgW="330200" imgH="393700" progId="Equation.DSMT4">
                  <p:embed/>
                  <p:pic>
                    <p:nvPicPr>
                      <p:cNvPr id="61" name="Object 3"/>
                      <p:cNvPicPr>
                        <a:picLocks noChangeAspect="1" noChangeArrowheads="1"/>
                      </p:cNvPicPr>
                      <p:nvPr/>
                    </p:nvPicPr>
                    <p:blipFill>
                      <a:blip r:embed="rId50"/>
                      <a:srcRect/>
                      <a:stretch>
                        <a:fillRect/>
                      </a:stretch>
                    </p:blipFill>
                    <p:spPr bwMode="auto">
                      <a:xfrm>
                        <a:off x="4224337" y="5562600"/>
                        <a:ext cx="500063" cy="6889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7992448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Date Placeholder 2"/>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19, 2021</a:t>
            </a:r>
            <a:endParaRPr lang="en-US" altLang="ko-KR" sz="1400">
              <a:solidFill>
                <a:srgbClr val="FF0066"/>
              </a:solidFill>
              <a:latin typeface="Arial Narrow" charset="0"/>
              <a:ea typeface="굴림" charset="0"/>
              <a:cs typeface="굴림" charset="0"/>
            </a:endParaRPr>
          </a:p>
        </p:txBody>
      </p:sp>
      <p:sp>
        <p:nvSpPr>
          <p:cNvPr id="43014"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43015"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A3113D8-6364-9047-9693-611C950E47FC}"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pic>
        <p:nvPicPr>
          <p:cNvPr id="827395" name="Picture 3" descr="F08.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066800"/>
            <a:ext cx="2811463" cy="522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7396" name="Text Box 4"/>
          <p:cNvSpPr txBox="1">
            <a:spLocks noChangeArrowheads="1"/>
          </p:cNvSpPr>
          <p:nvPr/>
        </p:nvSpPr>
        <p:spPr bwMode="auto">
          <a:xfrm>
            <a:off x="914400" y="914400"/>
            <a:ext cx="5181600" cy="1200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dirty="0">
                <a:solidFill>
                  <a:schemeClr val="accent2"/>
                </a:solidFill>
                <a:latin typeface="Arial Narrow" charset="0"/>
              </a:rPr>
              <a:t>In the simplest kind of rotation,</a:t>
            </a:r>
            <a:r>
              <a:rPr lang="en-US" altLang="ko-KR" dirty="0">
                <a:solidFill>
                  <a:schemeClr val="accent2"/>
                </a:solidFill>
                <a:latin typeface="Arial Narrow" charset="0"/>
                <a:ea typeface="굴림" charset="0"/>
                <a:cs typeface="굴림" charset="0"/>
              </a:rPr>
              <a:t> all </a:t>
            </a:r>
            <a:r>
              <a:rPr lang="en-US" dirty="0">
                <a:solidFill>
                  <a:schemeClr val="accent2"/>
                </a:solidFill>
                <a:latin typeface="Arial Narrow" charset="0"/>
                <a:ea typeface="굴림" charset="0"/>
                <a:cs typeface="굴림" charset="0"/>
              </a:rPr>
              <a:t>points on a rigid object move on</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circular paths around an </a:t>
            </a:r>
            <a:r>
              <a:rPr lang="en-US" b="1" i="1" dirty="0">
                <a:solidFill>
                  <a:schemeClr val="accent2"/>
                </a:solidFill>
                <a:latin typeface="Arial Narrow" charset="0"/>
                <a:ea typeface="굴림" charset="0"/>
                <a:cs typeface="굴림" charset="0"/>
              </a:rPr>
              <a:t>axis of</a:t>
            </a:r>
            <a:r>
              <a:rPr lang="en-US" altLang="ko-KR" b="1" i="1" dirty="0">
                <a:solidFill>
                  <a:schemeClr val="accent2"/>
                </a:solidFill>
                <a:latin typeface="Arial Narrow" charset="0"/>
                <a:ea typeface="굴림" charset="0"/>
                <a:cs typeface="굴림" charset="0"/>
              </a:rPr>
              <a:t> </a:t>
            </a:r>
            <a:r>
              <a:rPr lang="en-US" b="1" i="1" dirty="0">
                <a:solidFill>
                  <a:schemeClr val="accent2"/>
                </a:solidFill>
                <a:latin typeface="Arial Narrow" charset="0"/>
                <a:ea typeface="굴림" charset="0"/>
                <a:cs typeface="굴림" charset="0"/>
              </a:rPr>
              <a:t>rotation.</a:t>
            </a:r>
            <a:endParaRPr lang="en-US" dirty="0">
              <a:solidFill>
                <a:schemeClr val="accent2"/>
              </a:solidFill>
              <a:latin typeface="Arial Narrow" charset="0"/>
              <a:ea typeface="굴림" charset="0"/>
              <a:cs typeface="굴림" charset="0"/>
            </a:endParaRPr>
          </a:p>
        </p:txBody>
      </p:sp>
      <p:sp>
        <p:nvSpPr>
          <p:cNvPr id="43018" name="Rectangle 5"/>
          <p:cNvSpPr>
            <a:spLocks noGrp="1" noChangeArrowheads="1"/>
          </p:cNvSpPr>
          <p:nvPr>
            <p:ph type="title"/>
          </p:nvPr>
        </p:nvSpPr>
        <p:spPr>
          <a:xfrm>
            <a:off x="76200" y="76200"/>
            <a:ext cx="8686800" cy="838200"/>
          </a:xfrm>
        </p:spPr>
        <p:txBody>
          <a:bodyPr/>
          <a:lstStyle/>
          <a:p>
            <a:r>
              <a:rPr lang="en-US" altLang="ko-KR" sz="4000">
                <a:latin typeface="Arial Narrow" charset="0"/>
                <a:ea typeface="굴림" charset="0"/>
                <a:cs typeface="굴림" charset="0"/>
              </a:rPr>
              <a:t>Rotational Motion and Angular Displacement</a:t>
            </a:r>
            <a:endParaRPr lang="en-US" sz="4000">
              <a:latin typeface="Arial Narrow" charset="0"/>
              <a:ea typeface="ＭＳ Ｐゴシック" charset="0"/>
              <a:cs typeface="ＭＳ Ｐゴシック" charset="0"/>
            </a:endParaRPr>
          </a:p>
        </p:txBody>
      </p:sp>
      <p:pic>
        <p:nvPicPr>
          <p:cNvPr id="827398" name="Picture 6" descr="F08.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2144713"/>
            <a:ext cx="32004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7399" name="Text Box 7"/>
          <p:cNvSpPr txBox="1">
            <a:spLocks noChangeArrowheads="1"/>
          </p:cNvSpPr>
          <p:nvPr/>
        </p:nvSpPr>
        <p:spPr bwMode="auto">
          <a:xfrm>
            <a:off x="3581400" y="1981200"/>
            <a:ext cx="2667000" cy="222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sz="2000" dirty="0">
                <a:solidFill>
                  <a:schemeClr val="accent2"/>
                </a:solidFill>
                <a:latin typeface="Arial Narrow" charset="0"/>
              </a:rPr>
              <a:t>The angle </a:t>
            </a:r>
            <a:r>
              <a:rPr lang="en-US" altLang="ko-KR" sz="2000" dirty="0">
                <a:solidFill>
                  <a:schemeClr val="accent2"/>
                </a:solidFill>
                <a:latin typeface="Arial Narrow" charset="0"/>
                <a:ea typeface="굴림" charset="0"/>
                <a:cs typeface="굴림" charset="0"/>
              </a:rPr>
              <a:t>swept </a:t>
            </a:r>
            <a:r>
              <a:rPr lang="en-US" sz="2000" dirty="0">
                <a:solidFill>
                  <a:schemeClr val="accent2"/>
                </a:solidFill>
                <a:latin typeface="Arial Narrow" charset="0"/>
                <a:ea typeface="굴림" charset="0"/>
                <a:cs typeface="굴림" charset="0"/>
              </a:rPr>
              <a:t>out by the line passing</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through</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any point on the</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body and intersecting the</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axis of </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rotation</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perpendicularly</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is called the</a:t>
            </a:r>
            <a:r>
              <a:rPr lang="en-US" altLang="ko-KR" sz="2000" dirty="0">
                <a:solidFill>
                  <a:schemeClr val="accent2"/>
                </a:solidFill>
                <a:latin typeface="Arial Narrow" charset="0"/>
                <a:ea typeface="굴림" charset="0"/>
                <a:cs typeface="굴림" charset="0"/>
              </a:rPr>
              <a:t> </a:t>
            </a:r>
            <a:r>
              <a:rPr lang="en-US" sz="2000" b="1" i="1" dirty="0">
                <a:solidFill>
                  <a:schemeClr val="accent2"/>
                </a:solidFill>
                <a:latin typeface="Arial Narrow" charset="0"/>
                <a:ea typeface="굴림" charset="0"/>
                <a:cs typeface="굴림" charset="0"/>
              </a:rPr>
              <a:t>angular</a:t>
            </a:r>
            <a:r>
              <a:rPr lang="en-US" altLang="ko-KR" sz="2000" b="1" i="1" dirty="0">
                <a:solidFill>
                  <a:schemeClr val="accent2"/>
                </a:solidFill>
                <a:latin typeface="Arial Narrow" charset="0"/>
                <a:ea typeface="굴림" charset="0"/>
                <a:cs typeface="굴림" charset="0"/>
              </a:rPr>
              <a:t> </a:t>
            </a:r>
            <a:r>
              <a:rPr lang="en-US" sz="2000" b="1" i="1" dirty="0">
                <a:solidFill>
                  <a:schemeClr val="accent2"/>
                </a:solidFill>
                <a:latin typeface="Arial Narrow" charset="0"/>
                <a:ea typeface="굴림" charset="0"/>
                <a:cs typeface="굴림" charset="0"/>
              </a:rPr>
              <a:t>displacement.</a:t>
            </a:r>
          </a:p>
        </p:txBody>
      </p:sp>
      <p:graphicFrame>
        <p:nvGraphicFramePr>
          <p:cNvPr id="827400" name="Object 2"/>
          <p:cNvGraphicFramePr>
            <a:graphicFrameLocks noChangeAspect="1"/>
          </p:cNvGraphicFramePr>
          <p:nvPr/>
        </p:nvGraphicFramePr>
        <p:xfrm>
          <a:off x="3279775" y="4343400"/>
          <a:ext cx="1139825" cy="571500"/>
        </p:xfrm>
        <a:graphic>
          <a:graphicData uri="http://schemas.openxmlformats.org/presentationml/2006/ole">
            <mc:AlternateContent xmlns:mc="http://schemas.openxmlformats.org/markup-compatibility/2006">
              <mc:Choice xmlns:v="urn:schemas-microsoft-com:vml" Requires="v">
                <p:oleObj spid="_x0000_s364776" name="Equation" r:id="rId6" imgW="355320" imgH="177480" progId="Equation.DSMT4">
                  <p:embed/>
                </p:oleObj>
              </mc:Choice>
              <mc:Fallback>
                <p:oleObj name="Equation" r:id="rId6" imgW="355320" imgH="177480" progId="Equation.DSMT4">
                  <p:embed/>
                  <p:pic>
                    <p:nvPicPr>
                      <p:cNvPr id="82740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9775" y="4343400"/>
                        <a:ext cx="1139825" cy="571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27401" name="Object 3"/>
          <p:cNvGraphicFramePr>
            <a:graphicFrameLocks noChangeAspect="1"/>
          </p:cNvGraphicFramePr>
          <p:nvPr/>
        </p:nvGraphicFramePr>
        <p:xfrm>
          <a:off x="4316413" y="4343400"/>
          <a:ext cx="407987" cy="571500"/>
        </p:xfrm>
        <a:graphic>
          <a:graphicData uri="http://schemas.openxmlformats.org/presentationml/2006/ole">
            <mc:AlternateContent xmlns:mc="http://schemas.openxmlformats.org/markup-compatibility/2006">
              <mc:Choice xmlns:v="urn:schemas-microsoft-com:vml" Requires="v">
                <p:oleObj spid="_x0000_s364777" name="Equation" r:id="rId8" imgW="126720" imgH="177480" progId="Equation.DSMT4">
                  <p:embed/>
                </p:oleObj>
              </mc:Choice>
              <mc:Fallback>
                <p:oleObj name="Equation" r:id="rId8" imgW="126720" imgH="177480" progId="Equation.DSMT4">
                  <p:embed/>
                  <p:pic>
                    <p:nvPicPr>
                      <p:cNvPr id="827401"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16413" y="4343400"/>
                        <a:ext cx="407987" cy="571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27402" name="Object 4"/>
          <p:cNvGraphicFramePr>
            <a:graphicFrameLocks noChangeAspect="1"/>
          </p:cNvGraphicFramePr>
          <p:nvPr/>
        </p:nvGraphicFramePr>
        <p:xfrm>
          <a:off x="4748213" y="4295775"/>
          <a:ext cx="814387" cy="733425"/>
        </p:xfrm>
        <a:graphic>
          <a:graphicData uri="http://schemas.openxmlformats.org/presentationml/2006/ole">
            <mc:AlternateContent xmlns:mc="http://schemas.openxmlformats.org/markup-compatibility/2006">
              <mc:Choice xmlns:v="urn:schemas-microsoft-com:vml" Requires="v">
                <p:oleObj spid="_x0000_s364778" name="Equation" r:id="rId10" imgW="253800" imgH="228600" progId="Equation.DSMT4">
                  <p:embed/>
                </p:oleObj>
              </mc:Choice>
              <mc:Fallback>
                <p:oleObj name="Equation" r:id="rId10" imgW="253800" imgH="228600" progId="Equation.DSMT4">
                  <p:embed/>
                  <p:pic>
                    <p:nvPicPr>
                      <p:cNvPr id="827402"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48213" y="4295775"/>
                        <a:ext cx="814387" cy="733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27403" name="Text Box 11"/>
          <p:cNvSpPr txBox="1">
            <a:spLocks noChangeArrowheads="1"/>
          </p:cNvSpPr>
          <p:nvPr/>
        </p:nvSpPr>
        <p:spPr bwMode="auto">
          <a:xfrm>
            <a:off x="381000" y="5029200"/>
            <a:ext cx="6019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dirty="0">
                <a:solidFill>
                  <a:schemeClr val="accent2"/>
                </a:solidFill>
                <a:latin typeface="Arial Narrow" charset="0"/>
                <a:ea typeface="굴림" charset="0"/>
                <a:cs typeface="굴림" charset="0"/>
              </a:rPr>
              <a:t>It’s a vector!!  So, there must be a direction… (</a:t>
            </a:r>
            <a:r>
              <a:rPr lang="en-US" altLang="ko-KR" dirty="0">
                <a:solidFill>
                  <a:srgbClr val="CC00CC"/>
                </a:solidFill>
                <a:latin typeface="Arial Narrow" charset="0"/>
                <a:ea typeface="굴림" charset="0"/>
                <a:cs typeface="굴림" charset="0"/>
              </a:rPr>
              <a:t>poll 6</a:t>
            </a:r>
            <a:r>
              <a:rPr lang="en-US" altLang="ko-KR" dirty="0">
                <a:solidFill>
                  <a:schemeClr val="accent2"/>
                </a:solidFill>
                <a:latin typeface="Arial Narrow" charset="0"/>
                <a:ea typeface="굴림" charset="0"/>
                <a:cs typeface="굴림" charset="0"/>
              </a:rPr>
              <a:t>)</a:t>
            </a:r>
            <a:endParaRPr lang="en-US" dirty="0">
              <a:solidFill>
                <a:schemeClr val="accent2"/>
              </a:solidFill>
              <a:latin typeface="Arial Narrow" charset="0"/>
              <a:ea typeface="굴림" charset="0"/>
              <a:cs typeface="굴림" charset="0"/>
            </a:endParaRPr>
          </a:p>
        </p:txBody>
      </p:sp>
      <p:sp>
        <p:nvSpPr>
          <p:cNvPr id="827404" name="Text Box 12"/>
          <p:cNvSpPr txBox="1">
            <a:spLocks noChangeArrowheads="1"/>
          </p:cNvSpPr>
          <p:nvPr/>
        </p:nvSpPr>
        <p:spPr bwMode="auto">
          <a:xfrm>
            <a:off x="381000" y="5562600"/>
            <a:ext cx="3581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a:solidFill>
                  <a:schemeClr val="accent2"/>
                </a:solidFill>
                <a:latin typeface="Arial Narrow" charset="0"/>
                <a:ea typeface="굴림" charset="0"/>
                <a:cs typeface="굴림" charset="0"/>
              </a:rPr>
              <a:t>How do we define directions?</a:t>
            </a:r>
            <a:endParaRPr lang="en-US">
              <a:solidFill>
                <a:schemeClr val="accent2"/>
              </a:solidFill>
              <a:latin typeface="Arial Narrow" charset="0"/>
              <a:ea typeface="굴림" charset="0"/>
              <a:cs typeface="굴림" charset="0"/>
            </a:endParaRPr>
          </a:p>
        </p:txBody>
      </p:sp>
      <p:sp>
        <p:nvSpPr>
          <p:cNvPr id="827405" name="Text Box 13"/>
          <p:cNvSpPr txBox="1">
            <a:spLocks noChangeArrowheads="1"/>
          </p:cNvSpPr>
          <p:nvPr/>
        </p:nvSpPr>
        <p:spPr bwMode="auto">
          <a:xfrm>
            <a:off x="3962400" y="5486400"/>
            <a:ext cx="3581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dirty="0">
                <a:solidFill>
                  <a:schemeClr val="accent2"/>
                </a:solidFill>
                <a:latin typeface="Arial Narrow" charset="0"/>
                <a:ea typeface="굴림" charset="0"/>
                <a:cs typeface="굴림" charset="0"/>
              </a:rPr>
              <a:t>+:if counter-clockwise</a:t>
            </a:r>
            <a:endParaRPr lang="en-US" dirty="0">
              <a:solidFill>
                <a:schemeClr val="accent2"/>
              </a:solidFill>
              <a:latin typeface="Arial Narrow" charset="0"/>
              <a:ea typeface="굴림" charset="0"/>
              <a:cs typeface="굴림" charset="0"/>
            </a:endParaRPr>
          </a:p>
        </p:txBody>
      </p:sp>
      <p:sp>
        <p:nvSpPr>
          <p:cNvPr id="827406" name="Text Box 14"/>
          <p:cNvSpPr txBox="1">
            <a:spLocks noChangeArrowheads="1"/>
          </p:cNvSpPr>
          <p:nvPr/>
        </p:nvSpPr>
        <p:spPr bwMode="auto">
          <a:xfrm>
            <a:off x="3962400" y="5867400"/>
            <a:ext cx="3581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a:solidFill>
                  <a:schemeClr val="accent2"/>
                </a:solidFill>
                <a:latin typeface="Arial Narrow" charset="0"/>
                <a:ea typeface="굴림" charset="0"/>
                <a:cs typeface="굴림" charset="0"/>
              </a:rPr>
              <a:t>-:if clockwise</a:t>
            </a:r>
            <a:endParaRPr lang="en-US">
              <a:solidFill>
                <a:schemeClr val="accent2"/>
              </a:solidFill>
              <a:latin typeface="Arial Narrow" charset="0"/>
              <a:ea typeface="굴림" charset="0"/>
              <a:cs typeface="굴림" charset="0"/>
            </a:endParaRPr>
          </a:p>
        </p:txBody>
      </p:sp>
      <p:sp>
        <p:nvSpPr>
          <p:cNvPr id="827407" name="Text Box 15"/>
          <p:cNvSpPr txBox="1">
            <a:spLocks noChangeArrowheads="1"/>
          </p:cNvSpPr>
          <p:nvPr/>
        </p:nvSpPr>
        <p:spPr bwMode="auto">
          <a:xfrm>
            <a:off x="381000" y="6262688"/>
            <a:ext cx="6705600" cy="3667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1800">
                <a:solidFill>
                  <a:schemeClr val="accent2"/>
                </a:solidFill>
                <a:latin typeface="Arial Narrow" charset="0"/>
                <a:ea typeface="굴림" charset="0"/>
                <a:cs typeface="굴림" charset="0"/>
              </a:rPr>
              <a:t>The direction vector points gets determined based on the right-hand rule.</a:t>
            </a:r>
            <a:endParaRPr lang="en-US" sz="1800">
              <a:solidFill>
                <a:schemeClr val="accent2"/>
              </a:solidFill>
              <a:latin typeface="Arial Narrow" charset="0"/>
              <a:ea typeface="굴림" charset="0"/>
              <a:cs typeface="굴림" charset="0"/>
            </a:endParaRPr>
          </a:p>
        </p:txBody>
      </p:sp>
      <p:sp>
        <p:nvSpPr>
          <p:cNvPr id="827410" name="Text Box 18"/>
          <p:cNvSpPr txBox="1">
            <a:spLocks noChangeArrowheads="1"/>
          </p:cNvSpPr>
          <p:nvPr/>
        </p:nvSpPr>
        <p:spPr bwMode="auto">
          <a:xfrm>
            <a:off x="6629400" y="6292850"/>
            <a:ext cx="2362200" cy="3365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1600">
                <a:solidFill>
                  <a:srgbClr val="A50021"/>
                </a:solidFill>
                <a:latin typeface="Arial Narrow" charset="0"/>
                <a:ea typeface="굴림" charset="0"/>
                <a:cs typeface="굴림" charset="0"/>
              </a:rPr>
              <a:t>These are just conventions!!</a:t>
            </a:r>
            <a:endParaRPr lang="en-US" sz="1600">
              <a:solidFill>
                <a:srgbClr val="A50021"/>
              </a:solidFill>
              <a:latin typeface="Arial Narrow" charset="0"/>
              <a:ea typeface="굴림" charset="0"/>
              <a:cs typeface="굴림" charset="0"/>
            </a:endParaRPr>
          </a:p>
        </p:txBody>
      </p:sp>
      <p:sp>
        <p:nvSpPr>
          <p:cNvPr id="2" name="Oval 1">
            <a:extLst>
              <a:ext uri="{FF2B5EF4-FFF2-40B4-BE49-F238E27FC236}">
                <a16:creationId xmlns:a16="http://schemas.microsoft.com/office/drawing/2014/main" id="{4235E765-58EE-7340-BC4F-A0D28F089518}"/>
              </a:ext>
            </a:extLst>
          </p:cNvPr>
          <p:cNvSpPr/>
          <p:nvPr/>
        </p:nvSpPr>
        <p:spPr bwMode="auto">
          <a:xfrm>
            <a:off x="1600200" y="2937052"/>
            <a:ext cx="609600" cy="415747"/>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0" name="Oval 19">
            <a:extLst>
              <a:ext uri="{FF2B5EF4-FFF2-40B4-BE49-F238E27FC236}">
                <a16:creationId xmlns:a16="http://schemas.microsoft.com/office/drawing/2014/main" id="{4B7B9D6F-8AA3-B54D-95E0-CD4E285056D4}"/>
              </a:ext>
            </a:extLst>
          </p:cNvPr>
          <p:cNvSpPr/>
          <p:nvPr/>
        </p:nvSpPr>
        <p:spPr bwMode="auto">
          <a:xfrm>
            <a:off x="2362200" y="2736495"/>
            <a:ext cx="533400" cy="34625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1" name="Oval 20">
            <a:extLst>
              <a:ext uri="{FF2B5EF4-FFF2-40B4-BE49-F238E27FC236}">
                <a16:creationId xmlns:a16="http://schemas.microsoft.com/office/drawing/2014/main" id="{03B2959A-5AB4-5D42-A850-BB020E78B6E6}"/>
              </a:ext>
            </a:extLst>
          </p:cNvPr>
          <p:cNvSpPr/>
          <p:nvPr/>
        </p:nvSpPr>
        <p:spPr bwMode="auto">
          <a:xfrm>
            <a:off x="2362200" y="3158947"/>
            <a:ext cx="533400" cy="34625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6808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3539" name="Picture 3" descr="F08.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914400"/>
            <a:ext cx="5553075" cy="235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833540" name="Object 2"/>
          <p:cNvGraphicFramePr>
            <a:graphicFrameLocks noChangeAspect="1"/>
          </p:cNvGraphicFramePr>
          <p:nvPr/>
        </p:nvGraphicFramePr>
        <p:xfrm>
          <a:off x="4572000" y="989013"/>
          <a:ext cx="2030413" cy="415925"/>
        </p:xfrm>
        <a:graphic>
          <a:graphicData uri="http://schemas.openxmlformats.org/presentationml/2006/ole">
            <mc:AlternateContent xmlns:mc="http://schemas.openxmlformats.org/markup-compatibility/2006">
              <mc:Choice xmlns:v="urn:schemas-microsoft-com:vml" Requires="v">
                <p:oleObj spid="_x0000_s366185" name="Equation" r:id="rId7" imgW="990360" imgH="203040" progId="Equation.DSMT4">
                  <p:embed/>
                </p:oleObj>
              </mc:Choice>
              <mc:Fallback>
                <p:oleObj name="Equation" r:id="rId7" imgW="990360" imgH="203040" progId="Equation.DSMT4">
                  <p:embed/>
                  <p:pic>
                    <p:nvPicPr>
                      <p:cNvPr id="83354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989013"/>
                        <a:ext cx="2030413" cy="4159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41" name="Text Box 5"/>
          <p:cNvSpPr txBox="1">
            <a:spLocks noChangeArrowheads="1"/>
          </p:cNvSpPr>
          <p:nvPr/>
        </p:nvSpPr>
        <p:spPr bwMode="auto">
          <a:xfrm>
            <a:off x="6172200" y="2286000"/>
            <a:ext cx="26654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chemeClr val="accent2"/>
                </a:solidFill>
                <a:latin typeface="Arial Narrow" charset="0"/>
              </a:rPr>
              <a:t>For </a:t>
            </a:r>
            <a:r>
              <a:rPr lang="en-US" altLang="ko-KR" dirty="0">
                <a:solidFill>
                  <a:schemeClr val="accent2"/>
                </a:solidFill>
                <a:latin typeface="Arial Narrow" charset="0"/>
                <a:ea typeface="굴림" charset="0"/>
                <a:cs typeface="굴림" charset="0"/>
              </a:rPr>
              <a:t>one</a:t>
            </a:r>
            <a:r>
              <a:rPr lang="en-US" dirty="0">
                <a:solidFill>
                  <a:schemeClr val="accent2"/>
                </a:solidFill>
                <a:latin typeface="Arial Narrow" charset="0"/>
                <a:ea typeface="굴림" charset="0"/>
                <a:cs typeface="굴림" charset="0"/>
              </a:rPr>
              <a:t> full revolution:</a:t>
            </a:r>
          </a:p>
        </p:txBody>
      </p:sp>
      <p:sp>
        <p:nvSpPr>
          <p:cNvPr id="833543" name="AutoShape 7"/>
          <p:cNvSpPr>
            <a:spLocks noChangeArrowheads="1"/>
          </p:cNvSpPr>
          <p:nvPr/>
        </p:nvSpPr>
        <p:spPr bwMode="auto">
          <a:xfrm>
            <a:off x="5913438" y="3429000"/>
            <a:ext cx="685800" cy="228600"/>
          </a:xfrm>
          <a:prstGeom prst="rightArrow">
            <a:avLst>
              <a:gd name="adj1" fmla="val 50000"/>
              <a:gd name="adj2" fmla="val 75000"/>
            </a:avLst>
          </a:prstGeom>
          <a:solidFill>
            <a:srgbClr val="008000"/>
          </a:solidFill>
          <a:ln w="9525">
            <a:solidFill>
              <a:schemeClr val="tx1"/>
            </a:solidFill>
            <a:miter lim="800000"/>
            <a:headEnd/>
            <a:tailEnd/>
          </a:ln>
        </p:spPr>
        <p:txBody>
          <a:bodyPr wrap="none" anchor="ctr"/>
          <a:lstStyle/>
          <a:p>
            <a:endParaRPr lang="en-US"/>
          </a:p>
        </p:txBody>
      </p:sp>
      <p:graphicFrame>
        <p:nvGraphicFramePr>
          <p:cNvPr id="833544" name="Object 4"/>
          <p:cNvGraphicFramePr>
            <a:graphicFrameLocks noChangeAspect="1"/>
          </p:cNvGraphicFramePr>
          <p:nvPr/>
        </p:nvGraphicFramePr>
        <p:xfrm>
          <a:off x="3200400" y="3352800"/>
          <a:ext cx="625475" cy="363538"/>
        </p:xfrm>
        <a:graphic>
          <a:graphicData uri="http://schemas.openxmlformats.org/presentationml/2006/ole">
            <mc:AlternateContent xmlns:mc="http://schemas.openxmlformats.org/markup-compatibility/2006">
              <mc:Choice xmlns:v="urn:schemas-microsoft-com:vml" Requires="v">
                <p:oleObj spid="_x0000_s366186" name="Equation" r:id="rId9" imgW="304560" imgH="177480" progId="Equation.DSMT4">
                  <p:embed/>
                </p:oleObj>
              </mc:Choice>
              <mc:Fallback>
                <p:oleObj name="Equation" r:id="rId9" imgW="304560" imgH="177480" progId="Equation.DSMT4">
                  <p:embed/>
                  <p:pic>
                    <p:nvPicPr>
                      <p:cNvPr id="833544"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400" y="3352800"/>
                        <a:ext cx="625475"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5085" name="Rectangle 9"/>
          <p:cNvSpPr>
            <a:spLocks noGrp="1" noChangeArrowheads="1"/>
          </p:cNvSpPr>
          <p:nvPr>
            <p:ph type="title"/>
          </p:nvPr>
        </p:nvSpPr>
        <p:spPr>
          <a:xfrm>
            <a:off x="609600" y="76200"/>
            <a:ext cx="7772400" cy="838200"/>
          </a:xfrm>
        </p:spPr>
        <p:txBody>
          <a:bodyPr/>
          <a:lstStyle/>
          <a:p>
            <a:r>
              <a:rPr lang="en-US" altLang="ko-KR">
                <a:latin typeface="Arial Narrow" charset="0"/>
                <a:ea typeface="굴림" charset="0"/>
                <a:cs typeface="굴림" charset="0"/>
              </a:rPr>
              <a:t>SI Unit of the Angular Displacement</a:t>
            </a:r>
            <a:endParaRPr lang="en-US">
              <a:latin typeface="Arial Narrow" charset="0"/>
              <a:ea typeface="ＭＳ Ｐゴシック" charset="0"/>
              <a:cs typeface="ＭＳ Ｐゴシック" charset="0"/>
            </a:endParaRPr>
          </a:p>
        </p:txBody>
      </p:sp>
      <p:graphicFrame>
        <p:nvGraphicFramePr>
          <p:cNvPr id="833546" name="Object 5"/>
          <p:cNvGraphicFramePr>
            <a:graphicFrameLocks noChangeAspect="1"/>
          </p:cNvGraphicFramePr>
          <p:nvPr/>
        </p:nvGraphicFramePr>
        <p:xfrm>
          <a:off x="6629400" y="793750"/>
          <a:ext cx="1717675" cy="806450"/>
        </p:xfrm>
        <a:graphic>
          <a:graphicData uri="http://schemas.openxmlformats.org/presentationml/2006/ole">
            <mc:AlternateContent xmlns:mc="http://schemas.openxmlformats.org/markup-compatibility/2006">
              <mc:Choice xmlns:v="urn:schemas-microsoft-com:vml" Requires="v">
                <p:oleObj spid="_x0000_s366187" name="Equation" r:id="rId11" imgW="838080" imgH="393480" progId="Equation.DSMT4">
                  <p:embed/>
                </p:oleObj>
              </mc:Choice>
              <mc:Fallback>
                <p:oleObj name="Equation" r:id="rId11" imgW="838080" imgH="393480" progId="Equation.DSMT4">
                  <p:embed/>
                  <p:pic>
                    <p:nvPicPr>
                      <p:cNvPr id="833546"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793750"/>
                        <a:ext cx="1717675" cy="8064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47" name="Object 6"/>
          <p:cNvGraphicFramePr>
            <a:graphicFrameLocks noChangeAspect="1"/>
          </p:cNvGraphicFramePr>
          <p:nvPr/>
        </p:nvGraphicFramePr>
        <p:xfrm>
          <a:off x="8305800" y="793750"/>
          <a:ext cx="287338" cy="806450"/>
        </p:xfrm>
        <a:graphic>
          <a:graphicData uri="http://schemas.openxmlformats.org/presentationml/2006/ole">
            <mc:AlternateContent xmlns:mc="http://schemas.openxmlformats.org/markup-compatibility/2006">
              <mc:Choice xmlns:v="urn:schemas-microsoft-com:vml" Requires="v">
                <p:oleObj spid="_x0000_s366188" name="Equation" r:id="rId13" imgW="139680" imgH="393480" progId="Equation.DSMT4">
                  <p:embed/>
                </p:oleObj>
              </mc:Choice>
              <mc:Fallback>
                <p:oleObj name="Equation" r:id="rId13" imgW="139680" imgH="393480" progId="Equation.DSMT4">
                  <p:embed/>
                  <p:pic>
                    <p:nvPicPr>
                      <p:cNvPr id="833547"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05800" y="793750"/>
                        <a:ext cx="287338" cy="8064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49" name="Text Box 13"/>
          <p:cNvSpPr txBox="1">
            <a:spLocks noChangeArrowheads="1"/>
          </p:cNvSpPr>
          <p:nvPr/>
        </p:nvSpPr>
        <p:spPr bwMode="auto">
          <a:xfrm>
            <a:off x="4343400" y="2819400"/>
            <a:ext cx="3810000"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Since the circumference of a circle is </a:t>
            </a:r>
          </a:p>
        </p:txBody>
      </p:sp>
      <p:sp>
        <p:nvSpPr>
          <p:cNvPr id="833558" name="Text Box 22"/>
          <p:cNvSpPr txBox="1">
            <a:spLocks noChangeArrowheads="1"/>
          </p:cNvSpPr>
          <p:nvPr/>
        </p:nvSpPr>
        <p:spPr bwMode="auto">
          <a:xfrm>
            <a:off x="7924800" y="2819400"/>
            <a:ext cx="685800"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Monotype Corsiva" charset="0"/>
              </a:rPr>
              <a:t>2</a:t>
            </a:r>
            <a:r>
              <a:rPr lang="en-US" sz="2200" dirty="0">
                <a:solidFill>
                  <a:srgbClr val="FF0000"/>
                </a:solidFill>
                <a:latin typeface="Symbol" charset="0"/>
              </a:rPr>
              <a:t>π</a:t>
            </a:r>
            <a:r>
              <a:rPr lang="en-US" sz="2200" dirty="0">
                <a:solidFill>
                  <a:srgbClr val="FF0000"/>
                </a:solidFill>
                <a:latin typeface="Monotype Corsiva" charset="0"/>
              </a:rPr>
              <a:t>r</a:t>
            </a:r>
          </a:p>
        </p:txBody>
      </p:sp>
      <p:graphicFrame>
        <p:nvGraphicFramePr>
          <p:cNvPr id="833568" name="Object 17"/>
          <p:cNvGraphicFramePr>
            <a:graphicFrameLocks noChangeAspect="1"/>
          </p:cNvGraphicFramePr>
          <p:nvPr>
            <p:extLst>
              <p:ext uri="{D42A27DB-BD31-4B8C-83A1-F6EECF244321}">
                <p14:modId xmlns:p14="http://schemas.microsoft.com/office/powerpoint/2010/main" val="1113745306"/>
              </p:ext>
            </p:extLst>
          </p:nvPr>
        </p:nvGraphicFramePr>
        <p:xfrm>
          <a:off x="8039100" y="3296228"/>
          <a:ext cx="685800" cy="457200"/>
        </p:xfrm>
        <a:graphic>
          <a:graphicData uri="http://schemas.openxmlformats.org/presentationml/2006/ole">
            <mc:AlternateContent xmlns:mc="http://schemas.openxmlformats.org/markup-compatibility/2006">
              <mc:Choice xmlns:v="urn:schemas-microsoft-com:vml" Requires="v">
                <p:oleObj spid="_x0000_s366189" name="Equation" r:id="rId15" imgW="304560" imgH="203040" progId="Equation.DSMT4">
                  <p:embed/>
                </p:oleObj>
              </mc:Choice>
              <mc:Fallback>
                <p:oleObj name="Equation" r:id="rId15" imgW="304560" imgH="203040" progId="Equation.DSMT4">
                  <p:embed/>
                  <p:pic>
                    <p:nvPicPr>
                      <p:cNvPr id="833568"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39100" y="3296228"/>
                        <a:ext cx="685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69" name="Object 18"/>
          <p:cNvGraphicFramePr>
            <a:graphicFrameLocks noChangeAspect="1"/>
          </p:cNvGraphicFramePr>
          <p:nvPr/>
        </p:nvGraphicFramePr>
        <p:xfrm>
          <a:off x="3813175" y="3155950"/>
          <a:ext cx="911225" cy="806450"/>
        </p:xfrm>
        <a:graphic>
          <a:graphicData uri="http://schemas.openxmlformats.org/presentationml/2006/ole">
            <mc:AlternateContent xmlns:mc="http://schemas.openxmlformats.org/markup-compatibility/2006">
              <mc:Choice xmlns:v="urn:schemas-microsoft-com:vml" Requires="v">
                <p:oleObj spid="_x0000_s366190" name="Equation" r:id="rId17" imgW="444240" imgH="393480" progId="Equation.DSMT4">
                  <p:embed/>
                </p:oleObj>
              </mc:Choice>
              <mc:Fallback>
                <p:oleObj name="Equation" r:id="rId17" imgW="444240" imgH="393480" progId="Equation.DSMT4">
                  <p:embed/>
                  <p:pic>
                    <p:nvPicPr>
                      <p:cNvPr id="833569"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13175" y="3155950"/>
                        <a:ext cx="911225" cy="8064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70" name="Object 19"/>
          <p:cNvGraphicFramePr>
            <a:graphicFrameLocks noChangeAspect="1"/>
          </p:cNvGraphicFramePr>
          <p:nvPr/>
        </p:nvGraphicFramePr>
        <p:xfrm>
          <a:off x="4673600" y="3370263"/>
          <a:ext cx="965200" cy="363537"/>
        </p:xfrm>
        <a:graphic>
          <a:graphicData uri="http://schemas.openxmlformats.org/presentationml/2006/ole">
            <mc:AlternateContent xmlns:mc="http://schemas.openxmlformats.org/markup-compatibility/2006">
              <mc:Choice xmlns:v="urn:schemas-microsoft-com:vml" Requires="v">
                <p:oleObj spid="_x0000_s366191" name="Equation" r:id="rId19" imgW="469800" imgH="177480" progId="Equation.DSMT4">
                  <p:embed/>
                </p:oleObj>
              </mc:Choice>
              <mc:Fallback>
                <p:oleObj name="Equation" r:id="rId19" imgW="469800" imgH="177480" progId="Equation.DSMT4">
                  <p:embed/>
                  <p:pic>
                    <p:nvPicPr>
                      <p:cNvPr id="833570" name="Object 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73600" y="3370263"/>
                        <a:ext cx="965200" cy="3635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71" name="Text Box 35"/>
          <p:cNvSpPr txBox="1">
            <a:spLocks noChangeArrowheads="1"/>
          </p:cNvSpPr>
          <p:nvPr/>
        </p:nvSpPr>
        <p:spPr bwMode="auto">
          <a:xfrm>
            <a:off x="6175375" y="1828800"/>
            <a:ext cx="12842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dirty="0">
                <a:solidFill>
                  <a:srgbClr val="A50021"/>
                </a:solidFill>
                <a:latin typeface="Arial Narrow" charset="0"/>
                <a:ea typeface="굴림" charset="0"/>
                <a:cs typeface="굴림" charset="0"/>
              </a:rPr>
              <a:t>Dimension?</a:t>
            </a:r>
            <a:endParaRPr lang="en-US" sz="2000" dirty="0">
              <a:solidFill>
                <a:srgbClr val="A50021"/>
              </a:solidFill>
              <a:latin typeface="Arial Narrow" charset="0"/>
              <a:ea typeface="굴림" charset="0"/>
              <a:cs typeface="굴림" charset="0"/>
            </a:endParaRPr>
          </a:p>
        </p:txBody>
      </p:sp>
      <p:sp>
        <p:nvSpPr>
          <p:cNvPr id="833572" name="Text Box 36"/>
          <p:cNvSpPr txBox="1">
            <a:spLocks noChangeArrowheads="1"/>
          </p:cNvSpPr>
          <p:nvPr/>
        </p:nvSpPr>
        <p:spPr bwMode="auto">
          <a:xfrm>
            <a:off x="7394575" y="1828800"/>
            <a:ext cx="6826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dirty="0">
                <a:solidFill>
                  <a:srgbClr val="A50021"/>
                </a:solidFill>
                <a:latin typeface="Arial Narrow" charset="0"/>
                <a:ea typeface="굴림" charset="0"/>
                <a:cs typeface="굴림" charset="0"/>
              </a:rPr>
              <a:t>None</a:t>
            </a:r>
            <a:endParaRPr lang="en-US" sz="2000" dirty="0">
              <a:solidFill>
                <a:srgbClr val="A50021"/>
              </a:solidFill>
              <a:latin typeface="Arial Narrow" charset="0"/>
              <a:ea typeface="굴림" charset="0"/>
              <a:cs typeface="굴림" charset="0"/>
            </a:endParaRPr>
          </a:p>
        </p:txBody>
      </p:sp>
      <p:sp>
        <p:nvSpPr>
          <p:cNvPr id="42" name="Text Box 35"/>
          <p:cNvSpPr txBox="1">
            <a:spLocks noChangeArrowheads="1"/>
          </p:cNvSpPr>
          <p:nvPr/>
        </p:nvSpPr>
        <p:spPr bwMode="auto">
          <a:xfrm>
            <a:off x="457200" y="4114800"/>
            <a:ext cx="36576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altLang="ko-KR" sz="2000" b="1" dirty="0">
                <a:solidFill>
                  <a:srgbClr val="A50021"/>
                </a:solidFill>
                <a:latin typeface="Arial Narrow" charset="0"/>
                <a:ea typeface="굴림" charset="0"/>
                <a:cs typeface="굴림" charset="0"/>
              </a:rPr>
              <a:t>One radian is an angle subtended by an arc of the same length as the radius!  </a:t>
            </a:r>
            <a:endParaRPr lang="en-US" sz="2000" b="1" dirty="0">
              <a:solidFill>
                <a:srgbClr val="A50021"/>
              </a:solidFill>
              <a:latin typeface="Arial Narrow" charset="0"/>
              <a:ea typeface="굴림" charset="0"/>
              <a:cs typeface="굴림" charset="0"/>
            </a:endParaRPr>
          </a:p>
        </p:txBody>
      </p:sp>
      <p:pic>
        <p:nvPicPr>
          <p:cNvPr id="43" name="Circle_radians.gif">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21"/>
          <a:stretch>
            <a:fillRect/>
          </a:stretch>
        </p:blipFill>
        <p:spPr>
          <a:xfrm>
            <a:off x="4724400" y="3810000"/>
            <a:ext cx="2895600" cy="2895600"/>
          </a:xfrm>
          <a:prstGeom prst="rect">
            <a:avLst/>
          </a:prstGeom>
        </p:spPr>
      </p:pic>
      <p:sp>
        <p:nvSpPr>
          <p:cNvPr id="2" name="Date Placeholder 1"/>
          <p:cNvSpPr>
            <a:spLocks noGrp="1"/>
          </p:cNvSpPr>
          <p:nvPr>
            <p:ph type="dt" sz="half" idx="10"/>
          </p:nvPr>
        </p:nvSpPr>
        <p:spPr/>
        <p:txBody>
          <a:bodyPr/>
          <a:lstStyle/>
          <a:p>
            <a:pPr>
              <a:defRPr/>
            </a:pPr>
            <a:r>
              <a:rPr lang="en-US"/>
              <a:t>Monday, April 19, 2021</a:t>
            </a:r>
          </a:p>
        </p:txBody>
      </p:sp>
      <p:sp>
        <p:nvSpPr>
          <p:cNvPr id="3" name="Footer Placeholder 2"/>
          <p:cNvSpPr>
            <a:spLocks noGrp="1"/>
          </p:cNvSpPr>
          <p:nvPr>
            <p:ph type="ftr" sz="quarter" idx="11"/>
          </p:nvPr>
        </p:nvSpPr>
        <p:spPr/>
        <p:txBody>
          <a:bodyPr/>
          <a:lstStyle/>
          <a:p>
            <a:pPr>
              <a:defRPr/>
            </a:pPr>
            <a:r>
              <a:rPr lang="nl-NL"/>
              <a:t>PHYS 1443-003, Spring 2021                    Dr. Jaehoon Yu</a:t>
            </a:r>
            <a:endParaRPr lang="en-US"/>
          </a:p>
        </p:txBody>
      </p:sp>
      <p:sp>
        <p:nvSpPr>
          <p:cNvPr id="4" name="Slide Number Placeholder 3"/>
          <p:cNvSpPr>
            <a:spLocks noGrp="1"/>
          </p:cNvSpPr>
          <p:nvPr>
            <p:ph type="sldNum" sz="quarter" idx="12"/>
          </p:nvPr>
        </p:nvSpPr>
        <p:spPr/>
        <p:txBody>
          <a:bodyPr/>
          <a:lstStyle/>
          <a:p>
            <a:pPr>
              <a:defRPr/>
            </a:pPr>
            <a:fld id="{892F9CF5-C078-EB47-929F-B0A3FA3F9506}" type="slidenum">
              <a:rPr lang="en-US" smtClean="0"/>
              <a:pPr>
                <a:defRPr/>
              </a:pPr>
              <a:t>6</a:t>
            </a:fld>
            <a:endParaRPr lang="en-US"/>
          </a:p>
        </p:txBody>
      </p:sp>
      <p:graphicFrame>
        <p:nvGraphicFramePr>
          <p:cNvPr id="833542" name="Object 3"/>
          <p:cNvGraphicFramePr>
            <a:graphicFrameLocks noChangeAspect="1"/>
          </p:cNvGraphicFramePr>
          <p:nvPr>
            <p:extLst>
              <p:ext uri="{D42A27DB-BD31-4B8C-83A1-F6EECF244321}">
                <p14:modId xmlns:p14="http://schemas.microsoft.com/office/powerpoint/2010/main" val="1171649162"/>
              </p:ext>
            </p:extLst>
          </p:nvPr>
        </p:nvGraphicFramePr>
        <p:xfrm>
          <a:off x="6733219" y="3322638"/>
          <a:ext cx="1267150" cy="467808"/>
        </p:xfrm>
        <a:graphic>
          <a:graphicData uri="http://schemas.openxmlformats.org/presentationml/2006/ole">
            <mc:AlternateContent xmlns:mc="http://schemas.openxmlformats.org/markup-compatibility/2006">
              <mc:Choice xmlns:v="urn:schemas-microsoft-com:vml" Requires="v">
                <p:oleObj spid="_x0000_s366192" name="Equation" r:id="rId22" imgW="584200" imgH="177800" progId="Equation.DSMT4">
                  <p:embed/>
                </p:oleObj>
              </mc:Choice>
              <mc:Fallback>
                <p:oleObj name="Equation" r:id="rId22" imgW="584200" imgH="177800" progId="Equation.DSMT4">
                  <p:embed/>
                  <p:pic>
                    <p:nvPicPr>
                      <p:cNvPr id="833542" name="Object 3"/>
                      <p:cNvPicPr>
                        <a:picLocks noChangeAspect="1" noChangeArrowheads="1"/>
                      </p:cNvPicPr>
                      <p:nvPr/>
                    </p:nvPicPr>
                    <p:blipFill>
                      <a:blip r:embed="rId23"/>
                      <a:srcRect/>
                      <a:stretch>
                        <a:fillRect/>
                      </a:stretch>
                    </p:blipFill>
                    <p:spPr bwMode="auto">
                      <a:xfrm>
                        <a:off x="6733219" y="3322638"/>
                        <a:ext cx="1267150" cy="46780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7962105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3"/>
                                        </p:tgtEl>
                                      </p:cBhvr>
                                    </p:cmd>
                                  </p:childTnLst>
                                </p:cTn>
                              </p:par>
                            </p:childTnLst>
                          </p:cTn>
                        </p:par>
                      </p:childTnLst>
                    </p:cTn>
                  </p:par>
                </p:childTnLst>
              </p:cTn>
              <p:nextCondLst>
                <p:cond evt="onClick" delay="0">
                  <p:tgtEl>
                    <p:spTgt spid="43"/>
                  </p:tgtEl>
                </p:cond>
              </p:nextCondLst>
            </p:seq>
            <p:video>
              <p:cMediaNode vol="80000" mute="1">
                <p:cTn id="7" fill="hold" display="0">
                  <p:stCondLst>
                    <p:cond delay="indefinite"/>
                  </p:stCondLst>
                </p:cTn>
                <p:tgtEl>
                  <p:spTgt spid="4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9" name="Date Placeholder 2"/>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19, 2021</a:t>
            </a:r>
            <a:endParaRPr lang="en-US" altLang="ko-KR" sz="1400">
              <a:solidFill>
                <a:srgbClr val="FF0066"/>
              </a:solidFill>
              <a:latin typeface="Arial Narrow" charset="0"/>
              <a:ea typeface="굴림" charset="0"/>
              <a:cs typeface="굴림" charset="0"/>
            </a:endParaRPr>
          </a:p>
        </p:txBody>
      </p:sp>
      <p:sp>
        <p:nvSpPr>
          <p:cNvPr id="45080"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45081"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AA662E1-79EB-5242-BE34-07717277C64A}"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45085" name="Rectangle 9"/>
          <p:cNvSpPr>
            <a:spLocks noGrp="1" noChangeArrowheads="1"/>
          </p:cNvSpPr>
          <p:nvPr>
            <p:ph type="title"/>
          </p:nvPr>
        </p:nvSpPr>
        <p:spPr>
          <a:xfrm>
            <a:off x="609600" y="76200"/>
            <a:ext cx="7772400" cy="838200"/>
          </a:xfrm>
        </p:spPr>
        <p:txBody>
          <a:bodyPr/>
          <a:lstStyle/>
          <a:p>
            <a:r>
              <a:rPr lang="en-US" altLang="ko-KR" dirty="0">
                <a:latin typeface="Arial Narrow" charset="0"/>
                <a:ea typeface="굴림" charset="0"/>
                <a:cs typeface="굴림" charset="0"/>
              </a:rPr>
              <a:t>Unit of the Angular Displacement</a:t>
            </a:r>
            <a:endParaRPr lang="en-US" dirty="0">
              <a:latin typeface="Arial Narrow" charset="0"/>
              <a:ea typeface="ＭＳ Ｐゴシック" charset="0"/>
              <a:cs typeface="ＭＳ Ｐゴシック" charset="0"/>
            </a:endParaRPr>
          </a:p>
        </p:txBody>
      </p:sp>
      <p:sp>
        <p:nvSpPr>
          <p:cNvPr id="833550" name="Text Box 14"/>
          <p:cNvSpPr txBox="1">
            <a:spLocks noChangeArrowheads="1"/>
          </p:cNvSpPr>
          <p:nvPr/>
        </p:nvSpPr>
        <p:spPr bwMode="auto">
          <a:xfrm>
            <a:off x="685800" y="1447800"/>
            <a:ext cx="1828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800" dirty="0">
                <a:solidFill>
                  <a:srgbClr val="FF0000"/>
                </a:solidFill>
                <a:latin typeface="Monotype Corsiva" charset="0"/>
                <a:ea typeface="굴림" charset="0"/>
                <a:cs typeface="굴림" charset="0"/>
              </a:rPr>
              <a:t>1 </a:t>
            </a:r>
            <a:r>
              <a:rPr lang="en-US" sz="2800" dirty="0">
                <a:solidFill>
                  <a:srgbClr val="FF0000"/>
                </a:solidFill>
                <a:latin typeface="Monotype Corsiva" charset="0"/>
                <a:ea typeface="굴림" charset="0"/>
                <a:cs typeface="굴림" charset="0"/>
              </a:rPr>
              <a:t>radian is</a:t>
            </a:r>
          </a:p>
        </p:txBody>
      </p:sp>
      <p:graphicFrame>
        <p:nvGraphicFramePr>
          <p:cNvPr id="833551" name="Object 7"/>
          <p:cNvGraphicFramePr>
            <a:graphicFrameLocks noChangeAspect="1"/>
          </p:cNvGraphicFramePr>
          <p:nvPr/>
        </p:nvGraphicFramePr>
        <p:xfrm>
          <a:off x="2706688" y="1681163"/>
          <a:ext cx="606425" cy="320675"/>
        </p:xfrm>
        <a:graphic>
          <a:graphicData uri="http://schemas.openxmlformats.org/presentationml/2006/ole">
            <mc:AlternateContent xmlns:mc="http://schemas.openxmlformats.org/markup-compatibility/2006">
              <mc:Choice xmlns:v="urn:schemas-microsoft-com:vml" Requires="v">
                <p:oleObj spid="_x0000_s367594" name="Equation" r:id="rId4" imgW="330120" imgH="177480" progId="Equation.DSMT4">
                  <p:embed/>
                </p:oleObj>
              </mc:Choice>
              <mc:Fallback>
                <p:oleObj name="Equation" r:id="rId4" imgW="330120" imgH="177480" progId="Equation.DSMT4">
                  <p:embed/>
                  <p:pic>
                    <p:nvPicPr>
                      <p:cNvPr id="83355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6688" y="1681163"/>
                        <a:ext cx="606425" cy="320675"/>
                      </a:xfrm>
                      <a:prstGeom prst="rect">
                        <a:avLst/>
                      </a:prstGeom>
                      <a:noFill/>
                      <a:ln>
                        <a:noFill/>
                      </a:ln>
                      <a:effectLst/>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38100">
                            <a:solidFill>
                              <a:srgbClr val="333399"/>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54" name="Object 8"/>
          <p:cNvGraphicFramePr>
            <a:graphicFrameLocks noChangeAspect="1"/>
          </p:cNvGraphicFramePr>
          <p:nvPr/>
        </p:nvGraphicFramePr>
        <p:xfrm>
          <a:off x="3228975" y="1452563"/>
          <a:ext cx="1727200" cy="777875"/>
        </p:xfrm>
        <a:graphic>
          <a:graphicData uri="http://schemas.openxmlformats.org/presentationml/2006/ole">
            <mc:AlternateContent xmlns:mc="http://schemas.openxmlformats.org/markup-compatibility/2006">
              <mc:Choice xmlns:v="urn:schemas-microsoft-com:vml" Requires="v">
                <p:oleObj spid="_x0000_s367595" name="Equation" r:id="rId6" imgW="939800" imgH="431800" progId="Equation.3">
                  <p:embed/>
                </p:oleObj>
              </mc:Choice>
              <mc:Fallback>
                <p:oleObj name="Equation" r:id="rId6" imgW="939800" imgH="431800" progId="Equation.3">
                  <p:embed/>
                  <p:pic>
                    <p:nvPicPr>
                      <p:cNvPr id="833554" name="Object 8"/>
                      <p:cNvPicPr>
                        <a:picLocks noChangeAspect="1" noChangeArrowheads="1"/>
                      </p:cNvPicPr>
                      <p:nvPr/>
                    </p:nvPicPr>
                    <p:blipFill>
                      <a:blip r:embed="rId7"/>
                      <a:srcRect/>
                      <a:stretch>
                        <a:fillRect/>
                      </a:stretch>
                    </p:blipFill>
                    <p:spPr bwMode="auto">
                      <a:xfrm>
                        <a:off x="3228975" y="1452563"/>
                        <a:ext cx="1727200" cy="777875"/>
                      </a:xfrm>
                      <a:prstGeom prst="rect">
                        <a:avLst/>
                      </a:prstGeom>
                      <a:noFill/>
                      <a:ln>
                        <a:noFill/>
                      </a:ln>
                      <a:effectLst/>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38100">
                            <a:solidFill>
                              <a:srgbClr val="333399"/>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55" name="Object 9"/>
          <p:cNvGraphicFramePr>
            <a:graphicFrameLocks noChangeAspect="1"/>
          </p:cNvGraphicFramePr>
          <p:nvPr/>
        </p:nvGraphicFramePr>
        <p:xfrm>
          <a:off x="5003800" y="1452563"/>
          <a:ext cx="841375" cy="777875"/>
        </p:xfrm>
        <a:graphic>
          <a:graphicData uri="http://schemas.openxmlformats.org/presentationml/2006/ole">
            <mc:AlternateContent xmlns:mc="http://schemas.openxmlformats.org/markup-compatibility/2006">
              <mc:Choice xmlns:v="urn:schemas-microsoft-com:vml" Requires="v">
                <p:oleObj spid="_x0000_s367596" name="Equation" r:id="rId8" imgW="457200" imgH="431800" progId="Equation.3">
                  <p:embed/>
                </p:oleObj>
              </mc:Choice>
              <mc:Fallback>
                <p:oleObj name="Equation" r:id="rId8" imgW="457200" imgH="431800" progId="Equation.3">
                  <p:embed/>
                  <p:pic>
                    <p:nvPicPr>
                      <p:cNvPr id="833555" name="Object 9"/>
                      <p:cNvPicPr>
                        <a:picLocks noChangeAspect="1" noChangeArrowheads="1"/>
                      </p:cNvPicPr>
                      <p:nvPr/>
                    </p:nvPicPr>
                    <p:blipFill>
                      <a:blip r:embed="rId9"/>
                      <a:srcRect/>
                      <a:stretch>
                        <a:fillRect/>
                      </a:stretch>
                    </p:blipFill>
                    <p:spPr bwMode="auto">
                      <a:xfrm>
                        <a:off x="5003800" y="1452563"/>
                        <a:ext cx="841375" cy="777875"/>
                      </a:xfrm>
                      <a:prstGeom prst="rect">
                        <a:avLst/>
                      </a:prstGeom>
                      <a:noFill/>
                      <a:ln>
                        <a:noFill/>
                      </a:ln>
                      <a:effectLst/>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38100">
                            <a:solidFill>
                              <a:srgbClr val="333399"/>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56" name="Object 10"/>
          <p:cNvGraphicFramePr>
            <a:graphicFrameLocks noChangeAspect="1"/>
          </p:cNvGraphicFramePr>
          <p:nvPr/>
        </p:nvGraphicFramePr>
        <p:xfrm>
          <a:off x="6985000" y="1671638"/>
          <a:ext cx="863600" cy="366712"/>
        </p:xfrm>
        <a:graphic>
          <a:graphicData uri="http://schemas.openxmlformats.org/presentationml/2006/ole">
            <mc:AlternateContent xmlns:mc="http://schemas.openxmlformats.org/markup-compatibility/2006">
              <mc:Choice xmlns:v="urn:schemas-microsoft-com:vml" Requires="v">
                <p:oleObj spid="_x0000_s367597" name="Equation" r:id="rId10" imgW="469800" imgH="203040" progId="Equation.DSMT4">
                  <p:embed/>
                </p:oleObj>
              </mc:Choice>
              <mc:Fallback>
                <p:oleObj name="Equation" r:id="rId10" imgW="469800" imgH="203040" progId="Equation.DSMT4">
                  <p:embed/>
                  <p:pic>
                    <p:nvPicPr>
                      <p:cNvPr id="833556"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85000" y="1671638"/>
                        <a:ext cx="863600" cy="366712"/>
                      </a:xfrm>
                      <a:prstGeom prst="rect">
                        <a:avLst/>
                      </a:prstGeom>
                      <a:noFill/>
                      <a:ln>
                        <a:noFill/>
                      </a:ln>
                      <a:effectLst/>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38100">
                            <a:solidFill>
                              <a:srgbClr val="333399"/>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57" name="Object 11"/>
          <p:cNvGraphicFramePr>
            <a:graphicFrameLocks noChangeAspect="1"/>
          </p:cNvGraphicFramePr>
          <p:nvPr/>
        </p:nvGraphicFramePr>
        <p:xfrm>
          <a:off x="5918200" y="1436688"/>
          <a:ext cx="865188" cy="779462"/>
        </p:xfrm>
        <a:graphic>
          <a:graphicData uri="http://schemas.openxmlformats.org/presentationml/2006/ole">
            <mc:AlternateContent xmlns:mc="http://schemas.openxmlformats.org/markup-compatibility/2006">
              <mc:Choice xmlns:v="urn:schemas-microsoft-com:vml" Requires="v">
                <p:oleObj spid="_x0000_s367598" name="Equation" r:id="rId12" imgW="469900" imgH="431800" progId="Equation.3">
                  <p:embed/>
                </p:oleObj>
              </mc:Choice>
              <mc:Fallback>
                <p:oleObj name="Equation" r:id="rId12" imgW="469900" imgH="431800" progId="Equation.3">
                  <p:embed/>
                  <p:pic>
                    <p:nvPicPr>
                      <p:cNvPr id="833557" name="Object 11"/>
                      <p:cNvPicPr>
                        <a:picLocks noChangeAspect="1" noChangeArrowheads="1"/>
                      </p:cNvPicPr>
                      <p:nvPr/>
                    </p:nvPicPr>
                    <p:blipFill>
                      <a:blip r:embed="rId13"/>
                      <a:srcRect/>
                      <a:stretch>
                        <a:fillRect/>
                      </a:stretch>
                    </p:blipFill>
                    <p:spPr bwMode="auto">
                      <a:xfrm>
                        <a:off x="5918200" y="1436688"/>
                        <a:ext cx="865188" cy="779462"/>
                      </a:xfrm>
                      <a:prstGeom prst="rect">
                        <a:avLst/>
                      </a:prstGeom>
                      <a:noFill/>
                      <a:ln>
                        <a:noFill/>
                      </a:ln>
                      <a:effectLst/>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38100">
                            <a:solidFill>
                              <a:srgbClr val="333399"/>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59" name="Text Box 23"/>
          <p:cNvSpPr txBox="1">
            <a:spLocks noChangeArrowheads="1"/>
          </p:cNvSpPr>
          <p:nvPr/>
        </p:nvSpPr>
        <p:spPr bwMode="auto">
          <a:xfrm>
            <a:off x="762000" y="2971800"/>
            <a:ext cx="19812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800" dirty="0">
                <a:solidFill>
                  <a:srgbClr val="FF0000"/>
                </a:solidFill>
                <a:latin typeface="Monotype Corsiva" charset="0"/>
                <a:ea typeface="굴림" charset="0"/>
                <a:cs typeface="굴림" charset="0"/>
              </a:rPr>
              <a:t>And one</a:t>
            </a:r>
            <a:r>
              <a:rPr lang="en-US" sz="2800" dirty="0">
                <a:solidFill>
                  <a:srgbClr val="FF0000"/>
                </a:solidFill>
                <a:latin typeface="Monotype Corsiva" charset="0"/>
                <a:ea typeface="굴림" charset="0"/>
                <a:cs typeface="굴림" charset="0"/>
              </a:rPr>
              <a:t> degrees is</a:t>
            </a:r>
          </a:p>
        </p:txBody>
      </p:sp>
      <p:graphicFrame>
        <p:nvGraphicFramePr>
          <p:cNvPr id="833560" name="Object 12"/>
          <p:cNvGraphicFramePr>
            <a:graphicFrameLocks noChangeAspect="1"/>
          </p:cNvGraphicFramePr>
          <p:nvPr/>
        </p:nvGraphicFramePr>
        <p:xfrm>
          <a:off x="2819400" y="3316287"/>
          <a:ext cx="257175" cy="342900"/>
        </p:xfrm>
        <a:graphic>
          <a:graphicData uri="http://schemas.openxmlformats.org/presentationml/2006/ole">
            <mc:AlternateContent xmlns:mc="http://schemas.openxmlformats.org/markup-compatibility/2006">
              <mc:Choice xmlns:v="urn:schemas-microsoft-com:vml" Requires="v">
                <p:oleObj spid="_x0000_s367599" name="Equation" r:id="rId14" imgW="139680" imgH="190440" progId="Equation.DSMT4">
                  <p:embed/>
                </p:oleObj>
              </mc:Choice>
              <mc:Fallback>
                <p:oleObj name="Equation" r:id="rId14" imgW="139680" imgH="190440" progId="Equation.DSMT4">
                  <p:embed/>
                  <p:pic>
                    <p:nvPicPr>
                      <p:cNvPr id="83356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19400" y="3316287"/>
                        <a:ext cx="257175" cy="342900"/>
                      </a:xfrm>
                      <a:prstGeom prst="rect">
                        <a:avLst/>
                      </a:prstGeom>
                      <a:noFill/>
                      <a:ln>
                        <a:noFill/>
                      </a:ln>
                      <a:effectLst/>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38100">
                            <a:solidFill>
                              <a:srgbClr val="333399"/>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61" name="Object 13"/>
          <p:cNvGraphicFramePr>
            <a:graphicFrameLocks noChangeAspect="1"/>
          </p:cNvGraphicFramePr>
          <p:nvPr/>
        </p:nvGraphicFramePr>
        <p:xfrm>
          <a:off x="3049588" y="3124200"/>
          <a:ext cx="1143000" cy="709613"/>
        </p:xfrm>
        <a:graphic>
          <a:graphicData uri="http://schemas.openxmlformats.org/presentationml/2006/ole">
            <mc:AlternateContent xmlns:mc="http://schemas.openxmlformats.org/markup-compatibility/2006">
              <mc:Choice xmlns:v="urn:schemas-microsoft-com:vml" Requires="v">
                <p:oleObj spid="_x0000_s367600" name="Equation" r:id="rId16" imgW="622080" imgH="393480" progId="Equation.DSMT4">
                  <p:embed/>
                </p:oleObj>
              </mc:Choice>
              <mc:Fallback>
                <p:oleObj name="Equation" r:id="rId16" imgW="622080" imgH="393480" progId="Equation.DSMT4">
                  <p:embed/>
                  <p:pic>
                    <p:nvPicPr>
                      <p:cNvPr id="833561"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49588" y="3124200"/>
                        <a:ext cx="1143000" cy="709613"/>
                      </a:xfrm>
                      <a:prstGeom prst="rect">
                        <a:avLst/>
                      </a:prstGeom>
                      <a:noFill/>
                      <a:ln>
                        <a:noFill/>
                      </a:ln>
                      <a:effectLst/>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38100">
                            <a:solidFill>
                              <a:srgbClr val="333399"/>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62" name="Object 14"/>
          <p:cNvGraphicFramePr>
            <a:graphicFrameLocks noChangeAspect="1"/>
          </p:cNvGraphicFramePr>
          <p:nvPr/>
        </p:nvGraphicFramePr>
        <p:xfrm>
          <a:off x="4343400" y="3124200"/>
          <a:ext cx="1144588" cy="711200"/>
        </p:xfrm>
        <a:graphic>
          <a:graphicData uri="http://schemas.openxmlformats.org/presentationml/2006/ole">
            <mc:AlternateContent xmlns:mc="http://schemas.openxmlformats.org/markup-compatibility/2006">
              <mc:Choice xmlns:v="urn:schemas-microsoft-com:vml" Requires="v">
                <p:oleObj spid="_x0000_s367601" name="Equation" r:id="rId18" imgW="622080" imgH="393480" progId="Equation.DSMT4">
                  <p:embed/>
                </p:oleObj>
              </mc:Choice>
              <mc:Fallback>
                <p:oleObj name="Equation" r:id="rId18" imgW="622080" imgH="393480" progId="Equation.DSMT4">
                  <p:embed/>
                  <p:pic>
                    <p:nvPicPr>
                      <p:cNvPr id="833562" name="Object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43400" y="3124200"/>
                        <a:ext cx="1144588" cy="711200"/>
                      </a:xfrm>
                      <a:prstGeom prst="rect">
                        <a:avLst/>
                      </a:prstGeom>
                      <a:noFill/>
                      <a:ln>
                        <a:noFill/>
                      </a:ln>
                      <a:effectLst/>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38100">
                            <a:solidFill>
                              <a:srgbClr val="333399"/>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63" name="Object 15"/>
          <p:cNvGraphicFramePr>
            <a:graphicFrameLocks noChangeAspect="1"/>
          </p:cNvGraphicFramePr>
          <p:nvPr/>
        </p:nvGraphicFramePr>
        <p:xfrm>
          <a:off x="6832600" y="3309937"/>
          <a:ext cx="1493838" cy="322263"/>
        </p:xfrm>
        <a:graphic>
          <a:graphicData uri="http://schemas.openxmlformats.org/presentationml/2006/ole">
            <mc:AlternateContent xmlns:mc="http://schemas.openxmlformats.org/markup-compatibility/2006">
              <mc:Choice xmlns:v="urn:schemas-microsoft-com:vml" Requires="v">
                <p:oleObj spid="_x0000_s367602" name="Equation" r:id="rId20" imgW="812520" imgH="177480" progId="Equation.DSMT4">
                  <p:embed/>
                </p:oleObj>
              </mc:Choice>
              <mc:Fallback>
                <p:oleObj name="Equation" r:id="rId20" imgW="812520" imgH="177480" progId="Equation.DSMT4">
                  <p:embed/>
                  <p:pic>
                    <p:nvPicPr>
                      <p:cNvPr id="833563" name="Object 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32600" y="3309937"/>
                        <a:ext cx="1493838" cy="322263"/>
                      </a:xfrm>
                      <a:prstGeom prst="rect">
                        <a:avLst/>
                      </a:prstGeom>
                      <a:noFill/>
                      <a:ln>
                        <a:noFill/>
                      </a:ln>
                      <a:effectLst/>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38100">
                            <a:solidFill>
                              <a:srgbClr val="333399"/>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64" name="Object 16"/>
          <p:cNvGraphicFramePr>
            <a:graphicFrameLocks noChangeAspect="1"/>
          </p:cNvGraphicFramePr>
          <p:nvPr/>
        </p:nvGraphicFramePr>
        <p:xfrm>
          <a:off x="5537200" y="3098800"/>
          <a:ext cx="1169988" cy="711200"/>
        </p:xfrm>
        <a:graphic>
          <a:graphicData uri="http://schemas.openxmlformats.org/presentationml/2006/ole">
            <mc:AlternateContent xmlns:mc="http://schemas.openxmlformats.org/markup-compatibility/2006">
              <mc:Choice xmlns:v="urn:schemas-microsoft-com:vml" Requires="v">
                <p:oleObj spid="_x0000_s367603" name="Equation" r:id="rId22" imgW="634680" imgH="393480" progId="Equation.DSMT4">
                  <p:embed/>
                </p:oleObj>
              </mc:Choice>
              <mc:Fallback>
                <p:oleObj name="Equation" r:id="rId22" imgW="634680" imgH="393480" progId="Equation.DSMT4">
                  <p:embed/>
                  <p:pic>
                    <p:nvPicPr>
                      <p:cNvPr id="833564" name="Object 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37200" y="3098800"/>
                        <a:ext cx="1169988" cy="711200"/>
                      </a:xfrm>
                      <a:prstGeom prst="rect">
                        <a:avLst/>
                      </a:prstGeom>
                      <a:noFill/>
                      <a:ln>
                        <a:noFill/>
                      </a:ln>
                      <a:effectLst/>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38100">
                            <a:solidFill>
                              <a:srgbClr val="333399"/>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65" name="Text Box 29"/>
          <p:cNvSpPr txBox="1">
            <a:spLocks noChangeArrowheads="1"/>
          </p:cNvSpPr>
          <p:nvPr/>
        </p:nvSpPr>
        <p:spPr bwMode="auto">
          <a:xfrm>
            <a:off x="609600" y="762000"/>
            <a:ext cx="55626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800" dirty="0">
                <a:solidFill>
                  <a:srgbClr val="FF0000"/>
                </a:solidFill>
                <a:latin typeface="Monotype Corsiva" charset="0"/>
                <a:ea typeface="굴림" charset="0"/>
                <a:cs typeface="굴림" charset="0"/>
              </a:rPr>
              <a:t>How many degrees are in one radian?</a:t>
            </a:r>
            <a:endParaRPr lang="en-US" sz="2800" dirty="0">
              <a:solidFill>
                <a:srgbClr val="FF0000"/>
              </a:solidFill>
              <a:latin typeface="Monotype Corsiva" charset="0"/>
              <a:ea typeface="굴림" charset="0"/>
              <a:cs typeface="굴림" charset="0"/>
            </a:endParaRPr>
          </a:p>
        </p:txBody>
      </p:sp>
      <p:sp>
        <p:nvSpPr>
          <p:cNvPr id="833566" name="Text Box 30"/>
          <p:cNvSpPr txBox="1">
            <a:spLocks noChangeArrowheads="1"/>
          </p:cNvSpPr>
          <p:nvPr/>
        </p:nvSpPr>
        <p:spPr bwMode="auto">
          <a:xfrm>
            <a:off x="685800" y="2362200"/>
            <a:ext cx="43434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800" dirty="0">
                <a:solidFill>
                  <a:srgbClr val="FF0000"/>
                </a:solidFill>
                <a:latin typeface="Monotype Corsiva" charset="0"/>
                <a:ea typeface="굴림" charset="0"/>
                <a:cs typeface="굴림" charset="0"/>
              </a:rPr>
              <a:t>How radians is one degree?</a:t>
            </a:r>
            <a:endParaRPr lang="en-US" sz="2800" dirty="0">
              <a:solidFill>
                <a:srgbClr val="FF0000"/>
              </a:solidFill>
              <a:latin typeface="Monotype Corsiva" charset="0"/>
              <a:ea typeface="굴림" charset="0"/>
              <a:cs typeface="굴림" charset="0"/>
            </a:endParaRPr>
          </a:p>
        </p:txBody>
      </p:sp>
      <p:sp>
        <p:nvSpPr>
          <p:cNvPr id="833567" name="Text Box 31"/>
          <p:cNvSpPr txBox="1">
            <a:spLocks noChangeArrowheads="1"/>
          </p:cNvSpPr>
          <p:nvPr/>
        </p:nvSpPr>
        <p:spPr bwMode="auto">
          <a:xfrm>
            <a:off x="762000" y="3938587"/>
            <a:ext cx="60960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800" dirty="0">
                <a:solidFill>
                  <a:srgbClr val="FF0000"/>
                </a:solidFill>
                <a:latin typeface="Monotype Corsiva" charset="0"/>
                <a:ea typeface="굴림" charset="0"/>
                <a:cs typeface="굴림" charset="0"/>
              </a:rPr>
              <a:t>How many radians are in 10.5 revolutions?</a:t>
            </a:r>
            <a:endParaRPr lang="en-US" sz="2800" dirty="0">
              <a:solidFill>
                <a:srgbClr val="FF0000"/>
              </a:solidFill>
              <a:latin typeface="Monotype Corsiva" charset="0"/>
              <a:ea typeface="굴림" charset="0"/>
              <a:cs typeface="굴림" charset="0"/>
            </a:endParaRPr>
          </a:p>
        </p:txBody>
      </p:sp>
      <p:graphicFrame>
        <p:nvGraphicFramePr>
          <p:cNvPr id="833575" name="Object 20"/>
          <p:cNvGraphicFramePr>
            <a:graphicFrameLocks noChangeAspect="1"/>
          </p:cNvGraphicFramePr>
          <p:nvPr/>
        </p:nvGraphicFramePr>
        <p:xfrm>
          <a:off x="1066800" y="4800600"/>
          <a:ext cx="1676400" cy="480330"/>
        </p:xfrm>
        <a:graphic>
          <a:graphicData uri="http://schemas.openxmlformats.org/presentationml/2006/ole">
            <mc:AlternateContent xmlns:mc="http://schemas.openxmlformats.org/markup-compatibility/2006">
              <mc:Choice xmlns:v="urn:schemas-microsoft-com:vml" Requires="v">
                <p:oleObj spid="_x0000_s367604" name="Equation" r:id="rId24" imgW="609480" imgH="177480" progId="Equation.DSMT4">
                  <p:embed/>
                </p:oleObj>
              </mc:Choice>
              <mc:Fallback>
                <p:oleObj name="Equation" r:id="rId24" imgW="609480" imgH="177480" progId="Equation.DSMT4">
                  <p:embed/>
                  <p:pic>
                    <p:nvPicPr>
                      <p:cNvPr id="833575" name="Object 2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66800" y="4800600"/>
                        <a:ext cx="1676400" cy="480330"/>
                      </a:xfrm>
                      <a:prstGeom prst="rect">
                        <a:avLst/>
                      </a:prstGeom>
                      <a:noFill/>
                      <a:ln>
                        <a:noFill/>
                      </a:ln>
                      <a:effectLst/>
                    </p:spPr>
                  </p:pic>
                </p:oleObj>
              </mc:Fallback>
            </mc:AlternateContent>
          </a:graphicData>
        </a:graphic>
      </p:graphicFrame>
      <p:sp>
        <p:nvSpPr>
          <p:cNvPr id="833576" name="Text Box 40"/>
          <p:cNvSpPr txBox="1">
            <a:spLocks noChangeArrowheads="1"/>
          </p:cNvSpPr>
          <p:nvPr/>
        </p:nvSpPr>
        <p:spPr bwMode="auto">
          <a:xfrm>
            <a:off x="152400" y="5867400"/>
            <a:ext cx="8839200" cy="369332"/>
          </a:xfrm>
          <a:prstGeom prst="rect">
            <a:avLst/>
          </a:prstGeom>
          <a:solidFill>
            <a:srgbClr val="FFFFCC"/>
          </a:solidFill>
          <a:ln w="28575">
            <a:solidFill>
              <a:srgbClr val="A5002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dirty="0">
                <a:solidFill>
                  <a:srgbClr val="FF0000"/>
                </a:solidFill>
                <a:latin typeface="Monotype Corsiva" charset="0"/>
                <a:ea typeface="굴림" charset="0"/>
                <a:cs typeface="굴림" charset="0"/>
              </a:rPr>
              <a:t>Very important: In solving angular problems, all units, degrees or revolutions, must be converted to radians!</a:t>
            </a:r>
            <a:endParaRPr lang="en-US" sz="1800" dirty="0">
              <a:solidFill>
                <a:srgbClr val="FF0000"/>
              </a:solidFill>
              <a:latin typeface="Monotype Corsiva" charset="0"/>
              <a:ea typeface="굴림" charset="0"/>
              <a:cs typeface="굴림" charset="0"/>
            </a:endParaRPr>
          </a:p>
        </p:txBody>
      </p:sp>
      <p:graphicFrame>
        <p:nvGraphicFramePr>
          <p:cNvPr id="833577" name="Object 21"/>
          <p:cNvGraphicFramePr>
            <a:graphicFrameLocks noChangeAspect="1"/>
          </p:cNvGraphicFramePr>
          <p:nvPr/>
        </p:nvGraphicFramePr>
        <p:xfrm>
          <a:off x="2909542" y="4575890"/>
          <a:ext cx="3110258" cy="1062910"/>
        </p:xfrm>
        <a:graphic>
          <a:graphicData uri="http://schemas.openxmlformats.org/presentationml/2006/ole">
            <mc:AlternateContent xmlns:mc="http://schemas.openxmlformats.org/markup-compatibility/2006">
              <mc:Choice xmlns:v="urn:schemas-microsoft-com:vml" Requires="v">
                <p:oleObj spid="_x0000_s367605" name="Equation" r:id="rId26" imgW="1130040" imgH="393480" progId="Equation.DSMT4">
                  <p:embed/>
                </p:oleObj>
              </mc:Choice>
              <mc:Fallback>
                <p:oleObj name="Equation" r:id="rId26" imgW="1130040" imgH="393480" progId="Equation.DSMT4">
                  <p:embed/>
                  <p:pic>
                    <p:nvPicPr>
                      <p:cNvPr id="833577" name="Object 2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09542" y="4575890"/>
                        <a:ext cx="3110258" cy="1062910"/>
                      </a:xfrm>
                      <a:prstGeom prst="rect">
                        <a:avLst/>
                      </a:prstGeom>
                      <a:noFill/>
                      <a:ln>
                        <a:noFill/>
                      </a:ln>
                      <a:effectLst/>
                    </p:spPr>
                  </p:pic>
                </p:oleObj>
              </mc:Fallback>
            </mc:AlternateContent>
          </a:graphicData>
        </a:graphic>
      </p:graphicFrame>
      <p:graphicFrame>
        <p:nvGraphicFramePr>
          <p:cNvPr id="833578" name="Object 22"/>
          <p:cNvGraphicFramePr>
            <a:graphicFrameLocks noChangeAspect="1"/>
          </p:cNvGraphicFramePr>
          <p:nvPr/>
        </p:nvGraphicFramePr>
        <p:xfrm>
          <a:off x="6172200" y="4724400"/>
          <a:ext cx="1783405" cy="684828"/>
        </p:xfrm>
        <a:graphic>
          <a:graphicData uri="http://schemas.openxmlformats.org/presentationml/2006/ole">
            <mc:AlternateContent xmlns:mc="http://schemas.openxmlformats.org/markup-compatibility/2006">
              <mc:Choice xmlns:v="urn:schemas-microsoft-com:vml" Requires="v">
                <p:oleObj spid="_x0000_s367606" name="Equation" r:id="rId28" imgW="647640" imgH="253800" progId="Equation.DSMT4">
                  <p:embed/>
                </p:oleObj>
              </mc:Choice>
              <mc:Fallback>
                <p:oleObj name="Equation" r:id="rId28" imgW="647640" imgH="253800" progId="Equation.DSMT4">
                  <p:embed/>
                  <p:pic>
                    <p:nvPicPr>
                      <p:cNvPr id="833578" name="Object 2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172200" y="4724400"/>
                        <a:ext cx="1783405" cy="68482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135188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April 19, 2021</a:t>
            </a:r>
          </a:p>
        </p:txBody>
      </p:sp>
      <p:sp>
        <p:nvSpPr>
          <p:cNvPr id="16" name="Footer Placeholder 4"/>
          <p:cNvSpPr>
            <a:spLocks noGrp="1"/>
          </p:cNvSpPr>
          <p:nvPr>
            <p:ph type="ftr" sz="quarter" idx="11"/>
          </p:nvPr>
        </p:nvSpPr>
        <p:spPr/>
        <p:txBody>
          <a:bodyPr/>
          <a:lstStyle/>
          <a:p>
            <a:r>
              <a:rPr lang="nl-NL"/>
              <a:t>PHYS 1443-003, Spring 2021                    Dr. Jaehoon Yu</a:t>
            </a:r>
            <a:endParaRPr lang="en-US"/>
          </a:p>
        </p:txBody>
      </p:sp>
      <p:sp>
        <p:nvSpPr>
          <p:cNvPr id="17" name="Slide Number Placeholder 5"/>
          <p:cNvSpPr>
            <a:spLocks noGrp="1"/>
          </p:cNvSpPr>
          <p:nvPr>
            <p:ph type="sldNum" sz="quarter" idx="12"/>
          </p:nvPr>
        </p:nvSpPr>
        <p:spPr/>
        <p:txBody>
          <a:bodyPr/>
          <a:lstStyle/>
          <a:p>
            <a:fld id="{4A4D32D0-1E2F-FD47-AED6-CCEF2F79F02A}" type="slidenum">
              <a:rPr lang="en-US"/>
              <a:pPr/>
              <a:t>8</a:t>
            </a:fld>
            <a:endParaRPr lang="en-US"/>
          </a:p>
        </p:txBody>
      </p:sp>
      <p:pic>
        <p:nvPicPr>
          <p:cNvPr id="335886" name="Picture 14" descr="FG10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76400"/>
            <a:ext cx="8229600" cy="5181600"/>
          </a:xfrm>
          <a:prstGeom prst="rect">
            <a:avLst/>
          </a:prstGeom>
          <a:noFill/>
          <a:extLst>
            <a:ext uri="{909E8E84-426E-40dd-AFC4-6F175D3DCCD1}">
              <a14:hiddenFill xmlns:a14="http://schemas.microsoft.com/office/drawing/2010/main" xmlns="">
                <a:solidFill>
                  <a:srgbClr val="FFFFFF"/>
                </a:solidFill>
              </a14:hiddenFill>
            </a:ext>
          </a:extLst>
        </p:spPr>
      </p:pic>
      <p:sp>
        <p:nvSpPr>
          <p:cNvPr id="335875" name="Rectangle 3"/>
          <p:cNvSpPr>
            <a:spLocks noGrp="1" noChangeArrowheads="1"/>
          </p:cNvSpPr>
          <p:nvPr>
            <p:ph type="title"/>
          </p:nvPr>
        </p:nvSpPr>
        <p:spPr>
          <a:xfrm>
            <a:off x="685800" y="0"/>
            <a:ext cx="7772400" cy="609600"/>
          </a:xfrm>
        </p:spPr>
        <p:txBody>
          <a:bodyPr/>
          <a:lstStyle/>
          <a:p>
            <a:r>
              <a:rPr lang="en-US" sz="4000" dirty="0"/>
              <a:t>Example</a:t>
            </a:r>
            <a:endParaRPr lang="en-US" dirty="0"/>
          </a:p>
        </p:txBody>
      </p:sp>
      <p:sp>
        <p:nvSpPr>
          <p:cNvPr id="335876" name="Text Box 4"/>
          <p:cNvSpPr txBox="1">
            <a:spLocks noChangeArrowheads="1"/>
          </p:cNvSpPr>
          <p:nvPr/>
        </p:nvSpPr>
        <p:spPr bwMode="auto">
          <a:xfrm>
            <a:off x="533400" y="550863"/>
            <a:ext cx="8077200" cy="1107996"/>
          </a:xfrm>
          <a:prstGeom prst="rect">
            <a:avLst/>
          </a:prstGeom>
          <a:solidFill>
            <a:srgbClr val="CCFFFF"/>
          </a:solidFill>
          <a:ln w="28575">
            <a:solidFill>
              <a:srgbClr val="99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just">
              <a:spcBef>
                <a:spcPct val="20000"/>
              </a:spcBef>
            </a:pPr>
            <a:r>
              <a:rPr lang="en-US" sz="2200" dirty="0">
                <a:solidFill>
                  <a:srgbClr val="800000"/>
                </a:solidFill>
                <a:latin typeface="Arial Narrow" charset="0"/>
              </a:rPr>
              <a:t>A particular bird</a:t>
            </a:r>
            <a:r>
              <a:rPr lang="en-US" sz="2200" dirty="0">
                <a:solidFill>
                  <a:srgbClr val="800000"/>
                </a:solidFill>
                <a:latin typeface="Arial"/>
              </a:rPr>
              <a:t>’</a:t>
            </a:r>
            <a:r>
              <a:rPr lang="en-US" sz="2200" dirty="0">
                <a:solidFill>
                  <a:srgbClr val="800000"/>
                </a:solidFill>
                <a:latin typeface="Arial Narrow" charset="0"/>
              </a:rPr>
              <a:t>s eyes can distinguish objects that subtend an angle no smaller than about 3x10</a:t>
            </a:r>
            <a:r>
              <a:rPr lang="en-US" sz="2200" baseline="30000" dirty="0">
                <a:solidFill>
                  <a:srgbClr val="800000"/>
                </a:solidFill>
                <a:latin typeface="Arial Narrow" charset="0"/>
              </a:rPr>
              <a:t>-4 </a:t>
            </a:r>
            <a:r>
              <a:rPr lang="en-US" sz="2200" dirty="0">
                <a:solidFill>
                  <a:srgbClr val="800000"/>
                </a:solidFill>
                <a:latin typeface="Arial Narrow" charset="0"/>
              </a:rPr>
              <a:t>rad.  (a) How many degrees is this?  (b) How small an object can the bird just distinguish when flying at a height of 100m? </a:t>
            </a:r>
          </a:p>
        </p:txBody>
      </p:sp>
      <p:sp>
        <p:nvSpPr>
          <p:cNvPr id="335877" name="Text Box 5"/>
          <p:cNvSpPr txBox="1">
            <a:spLocks noChangeArrowheads="1"/>
          </p:cNvSpPr>
          <p:nvPr/>
        </p:nvSpPr>
        <p:spPr bwMode="auto">
          <a:xfrm>
            <a:off x="4495800" y="1828800"/>
            <a:ext cx="4114800" cy="457200"/>
          </a:xfrm>
          <a:prstGeom prst="rect">
            <a:avLst/>
          </a:prstGeom>
          <a:noFill/>
          <a:ln>
            <a:noFill/>
          </a:ln>
          <a:effectLst/>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99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dirty="0">
                <a:solidFill>
                  <a:srgbClr val="FF0000"/>
                </a:solidFill>
                <a:latin typeface="Arial Narrow" charset="0"/>
              </a:rPr>
              <a:t>(a) One radian is 360</a:t>
            </a:r>
            <a:r>
              <a:rPr lang="en-US" baseline="30000" dirty="0">
                <a:solidFill>
                  <a:srgbClr val="FF0000"/>
                </a:solidFill>
                <a:latin typeface="Arial Narrow" charset="0"/>
              </a:rPr>
              <a:t>o</a:t>
            </a:r>
            <a:r>
              <a:rPr lang="en-US" dirty="0">
                <a:solidFill>
                  <a:srgbClr val="FF0000"/>
                </a:solidFill>
                <a:latin typeface="Arial Narrow" charset="0"/>
              </a:rPr>
              <a:t>/2</a:t>
            </a:r>
            <a:r>
              <a:rPr lang="en-US" dirty="0">
                <a:solidFill>
                  <a:srgbClr val="FF0000"/>
                </a:solidFill>
                <a:latin typeface="Symbol" charset="0"/>
              </a:rPr>
              <a:t>π</a:t>
            </a:r>
            <a:r>
              <a:rPr lang="en-US" dirty="0">
                <a:solidFill>
                  <a:srgbClr val="FF0000"/>
                </a:solidFill>
                <a:latin typeface="Arial Narrow" charset="0"/>
              </a:rPr>
              <a:t>. Thus</a:t>
            </a:r>
          </a:p>
        </p:txBody>
      </p:sp>
      <p:graphicFrame>
        <p:nvGraphicFramePr>
          <p:cNvPr id="335878" name="Object 6"/>
          <p:cNvGraphicFramePr>
            <a:graphicFrameLocks noChangeAspect="1"/>
          </p:cNvGraphicFramePr>
          <p:nvPr/>
        </p:nvGraphicFramePr>
        <p:xfrm>
          <a:off x="3657600" y="2209800"/>
          <a:ext cx="2163763" cy="571500"/>
        </p:xfrm>
        <a:graphic>
          <a:graphicData uri="http://schemas.openxmlformats.org/presentationml/2006/ole">
            <mc:AlternateContent xmlns:mc="http://schemas.openxmlformats.org/markup-compatibility/2006">
              <mc:Choice xmlns:v="urn:schemas-microsoft-com:vml" Requires="v">
                <p:oleObj spid="_x0000_s368233" name="Equation" r:id="rId4" imgW="711000" imgH="203040" progId="Equation.DSMT4">
                  <p:embed/>
                </p:oleObj>
              </mc:Choice>
              <mc:Fallback>
                <p:oleObj name="Equation" r:id="rId4" imgW="711000" imgH="203040" progId="Equation.DSMT4">
                  <p:embed/>
                  <p:pic>
                    <p:nvPicPr>
                      <p:cNvPr id="33587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209800"/>
                        <a:ext cx="2163763" cy="5715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38100">
                            <a:solidFill>
                              <a:srgbClr val="FF3399"/>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80" name="Object 8"/>
          <p:cNvGraphicFramePr>
            <a:graphicFrameLocks noChangeAspect="1"/>
          </p:cNvGraphicFramePr>
          <p:nvPr/>
        </p:nvGraphicFramePr>
        <p:xfrm>
          <a:off x="4876800" y="4648200"/>
          <a:ext cx="630238" cy="604838"/>
        </p:xfrm>
        <a:graphic>
          <a:graphicData uri="http://schemas.openxmlformats.org/presentationml/2006/ole">
            <mc:AlternateContent xmlns:mc="http://schemas.openxmlformats.org/markup-compatibility/2006">
              <mc:Choice xmlns:v="urn:schemas-microsoft-com:vml" Requires="v">
                <p:oleObj spid="_x0000_s368234" name="Equation" r:id="rId6" imgW="215640" imgH="177480" progId="Equation.DSMT4">
                  <p:embed/>
                </p:oleObj>
              </mc:Choice>
              <mc:Fallback>
                <p:oleObj name="Equation" r:id="rId6" imgW="215640" imgH="177480" progId="Equation.DSMT4">
                  <p:embed/>
                  <p:pic>
                    <p:nvPicPr>
                      <p:cNvPr id="33588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4648200"/>
                        <a:ext cx="630238" cy="60483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38100">
                            <a:solidFill>
                              <a:srgbClr val="FF3399"/>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87" name="Object 15"/>
          <p:cNvGraphicFramePr>
            <a:graphicFrameLocks noChangeAspect="1"/>
          </p:cNvGraphicFramePr>
          <p:nvPr/>
        </p:nvGraphicFramePr>
        <p:xfrm>
          <a:off x="5746750" y="2133600"/>
          <a:ext cx="3168650" cy="784225"/>
        </p:xfrm>
        <a:graphic>
          <a:graphicData uri="http://schemas.openxmlformats.org/presentationml/2006/ole">
            <mc:AlternateContent xmlns:mc="http://schemas.openxmlformats.org/markup-compatibility/2006">
              <mc:Choice xmlns:v="urn:schemas-microsoft-com:vml" Requires="v">
                <p:oleObj spid="_x0000_s368235" name="Equation" r:id="rId8" imgW="1041120" imgH="279360" progId="Equation.DSMT4">
                  <p:embed/>
                </p:oleObj>
              </mc:Choice>
              <mc:Fallback>
                <p:oleObj name="Equation" r:id="rId8" imgW="1041120" imgH="279360" progId="Equation.DSMT4">
                  <p:embed/>
                  <p:pic>
                    <p:nvPicPr>
                      <p:cNvPr id="335887"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46750" y="2133600"/>
                        <a:ext cx="3168650" cy="7842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38100">
                            <a:solidFill>
                              <a:srgbClr val="FF3399"/>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88" name="Object 16"/>
          <p:cNvGraphicFramePr>
            <a:graphicFrameLocks noChangeAspect="1"/>
          </p:cNvGraphicFramePr>
          <p:nvPr/>
        </p:nvGraphicFramePr>
        <p:xfrm>
          <a:off x="4343400" y="2819400"/>
          <a:ext cx="2819400" cy="784225"/>
        </p:xfrm>
        <a:graphic>
          <a:graphicData uri="http://schemas.openxmlformats.org/presentationml/2006/ole">
            <mc:AlternateContent xmlns:mc="http://schemas.openxmlformats.org/markup-compatibility/2006">
              <mc:Choice xmlns:v="urn:schemas-microsoft-com:vml" Requires="v">
                <p:oleObj spid="_x0000_s368236" name="Equation" r:id="rId10" imgW="927000" imgH="279360" progId="Equation.DSMT4">
                  <p:embed/>
                </p:oleObj>
              </mc:Choice>
              <mc:Fallback>
                <p:oleObj name="Equation" r:id="rId10" imgW="927000" imgH="279360" progId="Equation.DSMT4">
                  <p:embed/>
                  <p:pic>
                    <p:nvPicPr>
                      <p:cNvPr id="335888"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3400" y="2819400"/>
                        <a:ext cx="2819400" cy="7842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38100">
                            <a:solidFill>
                              <a:srgbClr val="FF3399"/>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89" name="Object 17"/>
          <p:cNvGraphicFramePr>
            <a:graphicFrameLocks noChangeAspect="1"/>
          </p:cNvGraphicFramePr>
          <p:nvPr/>
        </p:nvGraphicFramePr>
        <p:xfrm>
          <a:off x="7215188" y="2859088"/>
          <a:ext cx="1700212" cy="569912"/>
        </p:xfrm>
        <a:graphic>
          <a:graphicData uri="http://schemas.openxmlformats.org/presentationml/2006/ole">
            <mc:AlternateContent xmlns:mc="http://schemas.openxmlformats.org/markup-compatibility/2006">
              <mc:Choice xmlns:v="urn:schemas-microsoft-com:vml" Requires="v">
                <p:oleObj spid="_x0000_s368237" name="Equation" r:id="rId12" imgW="558720" imgH="203040" progId="Equation.DSMT4">
                  <p:embed/>
                </p:oleObj>
              </mc:Choice>
              <mc:Fallback>
                <p:oleObj name="Equation" r:id="rId12" imgW="558720" imgH="203040" progId="Equation.DSMT4">
                  <p:embed/>
                  <p:pic>
                    <p:nvPicPr>
                      <p:cNvPr id="335889"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15188" y="2859088"/>
                        <a:ext cx="1700212" cy="5699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38100">
                            <a:solidFill>
                              <a:srgbClr val="FF3399"/>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35890" name="Text Box 18"/>
          <p:cNvSpPr txBox="1">
            <a:spLocks noChangeArrowheads="1"/>
          </p:cNvSpPr>
          <p:nvPr/>
        </p:nvSpPr>
        <p:spPr bwMode="auto">
          <a:xfrm>
            <a:off x="4419600" y="3505200"/>
            <a:ext cx="4114800" cy="1200328"/>
          </a:xfrm>
          <a:prstGeom prst="rect">
            <a:avLst/>
          </a:prstGeom>
          <a:noFill/>
          <a:ln>
            <a:noFill/>
          </a:ln>
          <a:effectLst/>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99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dirty="0">
                <a:solidFill>
                  <a:srgbClr val="FF0000"/>
                </a:solidFill>
                <a:latin typeface="Arial Narrow" charset="0"/>
              </a:rPr>
              <a:t>(b) Since l=</a:t>
            </a:r>
            <a:r>
              <a:rPr lang="en-US" dirty="0" err="1">
                <a:solidFill>
                  <a:srgbClr val="FF0000"/>
                </a:solidFill>
                <a:latin typeface="Arial Narrow" charset="0"/>
              </a:rPr>
              <a:t>r</a:t>
            </a:r>
            <a:r>
              <a:rPr lang="en-US" dirty="0" err="1">
                <a:solidFill>
                  <a:srgbClr val="FF0000"/>
                </a:solidFill>
                <a:latin typeface="Symbol" charset="0"/>
              </a:rPr>
              <a:t>θ</a:t>
            </a:r>
            <a:r>
              <a:rPr lang="en-US" dirty="0">
                <a:solidFill>
                  <a:srgbClr val="FF0000"/>
                </a:solidFill>
                <a:latin typeface="Arial Narrow" charset="0"/>
              </a:rPr>
              <a:t> and for small angle arc length is approximately the same as the chord length.</a:t>
            </a:r>
          </a:p>
        </p:txBody>
      </p:sp>
      <p:graphicFrame>
        <p:nvGraphicFramePr>
          <p:cNvPr id="335891" name="Object 19"/>
          <p:cNvGraphicFramePr>
            <a:graphicFrameLocks noChangeAspect="1"/>
          </p:cNvGraphicFramePr>
          <p:nvPr/>
        </p:nvGraphicFramePr>
        <p:xfrm>
          <a:off x="5638800" y="4648200"/>
          <a:ext cx="927100" cy="604838"/>
        </p:xfrm>
        <a:graphic>
          <a:graphicData uri="http://schemas.openxmlformats.org/presentationml/2006/ole">
            <mc:AlternateContent xmlns:mc="http://schemas.openxmlformats.org/markup-compatibility/2006">
              <mc:Choice xmlns:v="urn:schemas-microsoft-com:vml" Requires="v">
                <p:oleObj spid="_x0000_s368238" name="Equation" r:id="rId14" imgW="317160" imgH="177480" progId="Equation.DSMT4">
                  <p:embed/>
                </p:oleObj>
              </mc:Choice>
              <mc:Fallback>
                <p:oleObj name="Equation" r:id="rId14" imgW="317160" imgH="177480" progId="Equation.DSMT4">
                  <p:embed/>
                  <p:pic>
                    <p:nvPicPr>
                      <p:cNvPr id="335891"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38800" y="4648200"/>
                        <a:ext cx="927100" cy="60483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38100">
                            <a:solidFill>
                              <a:srgbClr val="FF3399"/>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92" name="Object 20"/>
          <p:cNvGraphicFramePr>
            <a:graphicFrameLocks noChangeAspect="1"/>
          </p:cNvGraphicFramePr>
          <p:nvPr/>
        </p:nvGraphicFramePr>
        <p:xfrm>
          <a:off x="4791075" y="5105400"/>
          <a:ext cx="3743325" cy="614363"/>
        </p:xfrm>
        <a:graphic>
          <a:graphicData uri="http://schemas.openxmlformats.org/presentationml/2006/ole">
            <mc:AlternateContent xmlns:mc="http://schemas.openxmlformats.org/markup-compatibility/2006">
              <mc:Choice xmlns:v="urn:schemas-microsoft-com:vml" Requires="v">
                <p:oleObj spid="_x0000_s368239" name="Equation" r:id="rId16" imgW="1282680" imgH="203040" progId="Equation.DSMT4">
                  <p:embed/>
                </p:oleObj>
              </mc:Choice>
              <mc:Fallback>
                <p:oleObj name="Equation" r:id="rId16" imgW="1282680" imgH="203040" progId="Equation.DSMT4">
                  <p:embed/>
                  <p:pic>
                    <p:nvPicPr>
                      <p:cNvPr id="335892" name="Object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91075" y="5105400"/>
                        <a:ext cx="3743325" cy="6143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38100">
                            <a:solidFill>
                              <a:srgbClr val="FF3399"/>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93" name="Object 21"/>
          <p:cNvGraphicFramePr>
            <a:graphicFrameLocks noChangeAspect="1"/>
          </p:cNvGraphicFramePr>
          <p:nvPr/>
        </p:nvGraphicFramePr>
        <p:xfrm>
          <a:off x="4805363" y="5791200"/>
          <a:ext cx="2890837" cy="614363"/>
        </p:xfrm>
        <a:graphic>
          <a:graphicData uri="http://schemas.openxmlformats.org/presentationml/2006/ole">
            <mc:AlternateContent xmlns:mc="http://schemas.openxmlformats.org/markup-compatibility/2006">
              <mc:Choice xmlns:v="urn:schemas-microsoft-com:vml" Requires="v">
                <p:oleObj spid="_x0000_s368240" name="Equation" r:id="rId18" imgW="990360" imgH="203040" progId="Equation.DSMT4">
                  <p:embed/>
                </p:oleObj>
              </mc:Choice>
              <mc:Fallback>
                <p:oleObj name="Equation" r:id="rId18" imgW="990360" imgH="203040" progId="Equation.DSMT4">
                  <p:embed/>
                  <p:pic>
                    <p:nvPicPr>
                      <p:cNvPr id="335893" name="Object 2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05363" y="5791200"/>
                        <a:ext cx="2890837" cy="6143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38100">
                            <a:solidFill>
                              <a:srgbClr val="FF3399"/>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044287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6" name="Date Placeholder 2"/>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19, 2021</a:t>
            </a:r>
            <a:endParaRPr lang="en-US" altLang="ko-KR" sz="1400">
              <a:solidFill>
                <a:srgbClr val="FF0066"/>
              </a:solidFill>
              <a:latin typeface="Arial Narrow" charset="0"/>
              <a:ea typeface="굴림" charset="0"/>
              <a:cs typeface="굴림" charset="0"/>
            </a:endParaRPr>
          </a:p>
        </p:txBody>
      </p:sp>
      <p:sp>
        <p:nvSpPr>
          <p:cNvPr id="47117"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47118"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9074006-1798-1D48-AD66-47933788B882}"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pic>
        <p:nvPicPr>
          <p:cNvPr id="835587" name="Picture 3" descr="F08.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825" y="990600"/>
            <a:ext cx="3330575"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35588" name="Text Box 4"/>
          <p:cNvSpPr txBox="1">
            <a:spLocks noChangeArrowheads="1"/>
          </p:cNvSpPr>
          <p:nvPr/>
        </p:nvSpPr>
        <p:spPr bwMode="auto">
          <a:xfrm>
            <a:off x="246063" y="752231"/>
            <a:ext cx="54864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dirty="0">
                <a:solidFill>
                  <a:schemeClr val="accent2"/>
                </a:solidFill>
                <a:latin typeface="Arial Narrow" charset="0"/>
              </a:rPr>
              <a:t>Synchronous satellites are put into an orbit whose </a:t>
            </a:r>
            <a:r>
              <a:rPr lang="en-US" dirty="0">
                <a:solidFill>
                  <a:srgbClr val="FF0000"/>
                </a:solidFill>
                <a:latin typeface="Arial Narrow" charset="0"/>
              </a:rPr>
              <a:t>radius is 4.23</a:t>
            </a:r>
            <a:r>
              <a:rPr lang="en-US" dirty="0">
                <a:solidFill>
                  <a:srgbClr val="FF0000"/>
                </a:solidFill>
                <a:latin typeface="Arial Narrow" charset="0"/>
                <a:cs typeface="Arial" charset="0"/>
              </a:rPr>
              <a:t>×10</a:t>
            </a:r>
            <a:r>
              <a:rPr lang="en-US" baseline="30000" dirty="0">
                <a:solidFill>
                  <a:srgbClr val="FF0000"/>
                </a:solidFill>
                <a:latin typeface="Arial Narrow" charset="0"/>
                <a:cs typeface="Arial" charset="0"/>
              </a:rPr>
              <a:t>7</a:t>
            </a:r>
            <a:r>
              <a:rPr lang="en-US" dirty="0">
                <a:solidFill>
                  <a:srgbClr val="FF0000"/>
                </a:solidFill>
                <a:latin typeface="Arial Narrow" charset="0"/>
                <a:cs typeface="Arial" charset="0"/>
              </a:rPr>
              <a:t>m</a:t>
            </a:r>
            <a:r>
              <a:rPr lang="en-US" dirty="0">
                <a:solidFill>
                  <a:schemeClr val="accent2"/>
                </a:solidFill>
                <a:latin typeface="Arial Narrow" charset="0"/>
                <a:cs typeface="Arial" charset="0"/>
              </a:rPr>
              <a:t>.</a:t>
            </a:r>
            <a:r>
              <a:rPr lang="en-US" altLang="ko-KR" dirty="0">
                <a:solidFill>
                  <a:schemeClr val="accent2"/>
                </a:solidFill>
                <a:latin typeface="Arial Narrow" charset="0"/>
                <a:cs typeface="Arial" charset="0"/>
              </a:rPr>
              <a:t> </a:t>
            </a:r>
            <a:r>
              <a:rPr lang="en-US" dirty="0">
                <a:solidFill>
                  <a:schemeClr val="accent2"/>
                </a:solidFill>
                <a:latin typeface="Arial Narrow" charset="0"/>
                <a:cs typeface="Arial" charset="0"/>
              </a:rPr>
              <a:t>If the </a:t>
            </a:r>
            <a:r>
              <a:rPr lang="en-US" dirty="0">
                <a:solidFill>
                  <a:srgbClr val="FF0000"/>
                </a:solidFill>
                <a:latin typeface="Arial Narrow" charset="0"/>
                <a:cs typeface="Arial" charset="0"/>
              </a:rPr>
              <a:t>angular separation</a:t>
            </a:r>
            <a:r>
              <a:rPr lang="en-US" dirty="0">
                <a:solidFill>
                  <a:schemeClr val="accent2"/>
                </a:solidFill>
                <a:latin typeface="Arial Narrow" charset="0"/>
                <a:cs typeface="Arial" charset="0"/>
              </a:rPr>
              <a:t> of the two</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cs typeface="Arial" charset="0"/>
              </a:rPr>
              <a:t>satellites is 2.00 degrees, find the </a:t>
            </a:r>
            <a:r>
              <a:rPr lang="en-US" dirty="0">
                <a:solidFill>
                  <a:srgbClr val="FF0000"/>
                </a:solidFill>
                <a:latin typeface="Arial Narrow" charset="0"/>
                <a:cs typeface="Arial" charset="0"/>
              </a:rPr>
              <a:t>arc length </a:t>
            </a:r>
            <a:r>
              <a:rPr lang="en-US" dirty="0">
                <a:solidFill>
                  <a:schemeClr val="accent2"/>
                </a:solidFill>
                <a:latin typeface="Arial Narrow" charset="0"/>
                <a:cs typeface="Arial" charset="0"/>
              </a:rPr>
              <a:t>that separates them.</a:t>
            </a:r>
          </a:p>
        </p:txBody>
      </p:sp>
      <p:sp>
        <p:nvSpPr>
          <p:cNvPr id="47121" name="Rectangle 5"/>
          <p:cNvSpPr>
            <a:spLocks noGrp="1" noChangeArrowheads="1"/>
          </p:cNvSpPr>
          <p:nvPr>
            <p:ph type="title"/>
          </p:nvPr>
        </p:nvSpPr>
        <p:spPr>
          <a:xfrm>
            <a:off x="457200" y="76200"/>
            <a:ext cx="7772400" cy="685800"/>
          </a:xfrm>
        </p:spPr>
        <p:txBody>
          <a:bodyPr/>
          <a:lstStyle/>
          <a:p>
            <a:r>
              <a:rPr lang="en-US" altLang="ko-KR" sz="4000" dirty="0">
                <a:latin typeface="Arial Narrow" charset="0"/>
                <a:ea typeface="굴림" charset="0"/>
                <a:cs typeface="굴림" charset="0"/>
              </a:rPr>
              <a:t>Ex. Adjacent Synchronous Satellites</a:t>
            </a:r>
            <a:endParaRPr lang="en-US" sz="4000" dirty="0">
              <a:latin typeface="Arial Narrow" charset="0"/>
              <a:ea typeface="ＭＳ Ｐゴシック" charset="0"/>
              <a:cs typeface="ＭＳ Ｐゴシック" charset="0"/>
            </a:endParaRPr>
          </a:p>
        </p:txBody>
      </p:sp>
      <p:graphicFrame>
        <p:nvGraphicFramePr>
          <p:cNvPr id="835590" name="Object 2"/>
          <p:cNvGraphicFramePr>
            <a:graphicFrameLocks noChangeAspect="1"/>
          </p:cNvGraphicFramePr>
          <p:nvPr>
            <p:extLst>
              <p:ext uri="{D42A27DB-BD31-4B8C-83A1-F6EECF244321}">
                <p14:modId xmlns:p14="http://schemas.microsoft.com/office/powerpoint/2010/main" val="2109043905"/>
              </p:ext>
            </p:extLst>
          </p:nvPr>
        </p:nvGraphicFramePr>
        <p:xfrm>
          <a:off x="1293813" y="4162425"/>
          <a:ext cx="1144587" cy="415925"/>
        </p:xfrm>
        <a:graphic>
          <a:graphicData uri="http://schemas.openxmlformats.org/presentationml/2006/ole">
            <mc:AlternateContent xmlns:mc="http://schemas.openxmlformats.org/markup-compatibility/2006">
              <mc:Choice xmlns:v="urn:schemas-microsoft-com:vml" Requires="v">
                <p:oleObj spid="_x0000_s369411" name="Equation" r:id="rId5" imgW="558720" imgH="203040" progId="Equation.DSMT4">
                  <p:embed/>
                </p:oleObj>
              </mc:Choice>
              <mc:Fallback>
                <p:oleObj name="Equation" r:id="rId5" imgW="558720" imgH="203040" progId="Equation.DSMT4">
                  <p:embed/>
                  <p:pic>
                    <p:nvPicPr>
                      <p:cNvPr id="83559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3813" y="4162425"/>
                        <a:ext cx="1144587" cy="4159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1" name="Object 3"/>
          <p:cNvGraphicFramePr>
            <a:graphicFrameLocks noChangeAspect="1"/>
          </p:cNvGraphicFramePr>
          <p:nvPr>
            <p:extLst>
              <p:ext uri="{D42A27DB-BD31-4B8C-83A1-F6EECF244321}">
                <p14:modId xmlns:p14="http://schemas.microsoft.com/office/powerpoint/2010/main" val="2724994425"/>
              </p:ext>
            </p:extLst>
          </p:nvPr>
        </p:nvGraphicFramePr>
        <p:xfrm>
          <a:off x="457200" y="5197475"/>
          <a:ext cx="468313" cy="285750"/>
        </p:xfrm>
        <a:graphic>
          <a:graphicData uri="http://schemas.openxmlformats.org/presentationml/2006/ole">
            <mc:AlternateContent xmlns:mc="http://schemas.openxmlformats.org/markup-compatibility/2006">
              <mc:Choice xmlns:v="urn:schemas-microsoft-com:vml" Requires="v">
                <p:oleObj spid="_x0000_s369412" name="Equation" r:id="rId7" imgW="228600" imgH="139680" progId="Equation.DSMT4">
                  <p:embed/>
                </p:oleObj>
              </mc:Choice>
              <mc:Fallback>
                <p:oleObj name="Equation" r:id="rId7" imgW="228600" imgH="139680" progId="Equation.DSMT4">
                  <p:embed/>
                  <p:pic>
                    <p:nvPicPr>
                      <p:cNvPr id="835591"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5197475"/>
                        <a:ext cx="468313" cy="285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2" name="Object 4"/>
          <p:cNvGraphicFramePr>
            <a:graphicFrameLocks noChangeAspect="1"/>
          </p:cNvGraphicFramePr>
          <p:nvPr>
            <p:extLst>
              <p:ext uri="{D42A27DB-BD31-4B8C-83A1-F6EECF244321}">
                <p14:modId xmlns:p14="http://schemas.microsoft.com/office/powerpoint/2010/main" val="1407961498"/>
              </p:ext>
            </p:extLst>
          </p:nvPr>
        </p:nvGraphicFramePr>
        <p:xfrm>
          <a:off x="882650" y="3089275"/>
          <a:ext cx="2030413" cy="417513"/>
        </p:xfrm>
        <a:graphic>
          <a:graphicData uri="http://schemas.openxmlformats.org/presentationml/2006/ole">
            <mc:AlternateContent xmlns:mc="http://schemas.openxmlformats.org/markup-compatibility/2006">
              <mc:Choice xmlns:v="urn:schemas-microsoft-com:vml" Requires="v">
                <p:oleObj spid="_x0000_s369413" name="Equation" r:id="rId9" imgW="990360" imgH="203040" progId="Equation.DSMT4">
                  <p:embed/>
                </p:oleObj>
              </mc:Choice>
              <mc:Fallback>
                <p:oleObj name="Equation" r:id="rId9" imgW="990360" imgH="203040" progId="Equation.DSMT4">
                  <p:embed/>
                  <p:pic>
                    <p:nvPicPr>
                      <p:cNvPr id="835592"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2650" y="3089275"/>
                        <a:ext cx="2030413" cy="4175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3" name="Object 5"/>
          <p:cNvGraphicFramePr>
            <a:graphicFrameLocks noChangeAspect="1"/>
          </p:cNvGraphicFramePr>
          <p:nvPr>
            <p:extLst>
              <p:ext uri="{D42A27DB-BD31-4B8C-83A1-F6EECF244321}">
                <p14:modId xmlns:p14="http://schemas.microsoft.com/office/powerpoint/2010/main" val="1416053853"/>
              </p:ext>
            </p:extLst>
          </p:nvPr>
        </p:nvGraphicFramePr>
        <p:xfrm>
          <a:off x="2989263" y="2895600"/>
          <a:ext cx="1717675" cy="806450"/>
        </p:xfrm>
        <a:graphic>
          <a:graphicData uri="http://schemas.openxmlformats.org/presentationml/2006/ole">
            <mc:AlternateContent xmlns:mc="http://schemas.openxmlformats.org/markup-compatibility/2006">
              <mc:Choice xmlns:v="urn:schemas-microsoft-com:vml" Requires="v">
                <p:oleObj spid="_x0000_s369414" name="Equation" r:id="rId11" imgW="838080" imgH="393480" progId="Equation.DSMT4">
                  <p:embed/>
                </p:oleObj>
              </mc:Choice>
              <mc:Fallback>
                <p:oleObj name="Equation" r:id="rId11" imgW="838080" imgH="393480" progId="Equation.DSMT4">
                  <p:embed/>
                  <p:pic>
                    <p:nvPicPr>
                      <p:cNvPr id="835593"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89263" y="2895600"/>
                        <a:ext cx="1717675" cy="8064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4" name="Object 6"/>
          <p:cNvGraphicFramePr>
            <a:graphicFrameLocks noChangeAspect="1"/>
          </p:cNvGraphicFramePr>
          <p:nvPr>
            <p:extLst>
              <p:ext uri="{D42A27DB-BD31-4B8C-83A1-F6EECF244321}">
                <p14:modId xmlns:p14="http://schemas.microsoft.com/office/powerpoint/2010/main" val="3389861965"/>
              </p:ext>
            </p:extLst>
          </p:nvPr>
        </p:nvGraphicFramePr>
        <p:xfrm>
          <a:off x="4665663" y="2895600"/>
          <a:ext cx="287337" cy="806450"/>
        </p:xfrm>
        <a:graphic>
          <a:graphicData uri="http://schemas.openxmlformats.org/presentationml/2006/ole">
            <mc:AlternateContent xmlns:mc="http://schemas.openxmlformats.org/markup-compatibility/2006">
              <mc:Choice xmlns:v="urn:schemas-microsoft-com:vml" Requires="v">
                <p:oleObj spid="_x0000_s369415" name="Equation" r:id="rId13" imgW="139680" imgH="393480" progId="Equation.DSMT4">
                  <p:embed/>
                </p:oleObj>
              </mc:Choice>
              <mc:Fallback>
                <p:oleObj name="Equation" r:id="rId13" imgW="139680" imgH="393480" progId="Equation.DSMT4">
                  <p:embed/>
                  <p:pic>
                    <p:nvPicPr>
                      <p:cNvPr id="835594"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65663" y="2895600"/>
                        <a:ext cx="287337" cy="8064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5595" name="AutoShape 11"/>
          <p:cNvSpPr>
            <a:spLocks noChangeArrowheads="1"/>
          </p:cNvSpPr>
          <p:nvPr/>
        </p:nvSpPr>
        <p:spPr bwMode="auto">
          <a:xfrm>
            <a:off x="76200" y="3533775"/>
            <a:ext cx="1143000" cy="1587500"/>
          </a:xfrm>
          <a:prstGeom prst="rightArrow">
            <a:avLst>
              <a:gd name="adj1" fmla="val 50000"/>
              <a:gd name="adj2" fmla="val 25000"/>
            </a:avLst>
          </a:prstGeom>
          <a:solidFill>
            <a:srgbClr val="FFFFCC"/>
          </a:solidFill>
          <a:ln w="28575">
            <a:solidFill>
              <a:srgbClr val="A50021"/>
            </a:solidFill>
            <a:miter lim="800000"/>
            <a:headEnd/>
            <a:tailEnd/>
          </a:ln>
        </p:spPr>
        <p:txBody>
          <a:bodyPr anchor="ctr">
            <a:spAutoFit/>
          </a:bodyPr>
          <a:lstStyle/>
          <a:p>
            <a:pPr algn="ctr"/>
            <a:r>
              <a:rPr lang="en-US" altLang="ko-KR" sz="1600">
                <a:solidFill>
                  <a:srgbClr val="A50021"/>
                </a:solidFill>
                <a:latin typeface="Arial Narrow" charset="0"/>
                <a:ea typeface="굴림" charset="0"/>
                <a:cs typeface="굴림" charset="0"/>
              </a:rPr>
              <a:t>Convert degrees to radians</a:t>
            </a:r>
            <a:endParaRPr lang="en-US" sz="1600">
              <a:solidFill>
                <a:srgbClr val="A50021"/>
              </a:solidFill>
              <a:latin typeface="Arial Narrow" charset="0"/>
              <a:ea typeface="굴림" charset="0"/>
              <a:cs typeface="굴림" charset="0"/>
            </a:endParaRPr>
          </a:p>
        </p:txBody>
      </p:sp>
      <p:graphicFrame>
        <p:nvGraphicFramePr>
          <p:cNvPr id="835596" name="Object 7"/>
          <p:cNvGraphicFramePr>
            <a:graphicFrameLocks noChangeAspect="1"/>
          </p:cNvGraphicFramePr>
          <p:nvPr>
            <p:extLst>
              <p:ext uri="{D42A27DB-BD31-4B8C-83A1-F6EECF244321}">
                <p14:modId xmlns:p14="http://schemas.microsoft.com/office/powerpoint/2010/main" val="2120067329"/>
              </p:ext>
            </p:extLst>
          </p:nvPr>
        </p:nvGraphicFramePr>
        <p:xfrm>
          <a:off x="2362200" y="3902075"/>
          <a:ext cx="1638300" cy="936625"/>
        </p:xfrm>
        <a:graphic>
          <a:graphicData uri="http://schemas.openxmlformats.org/presentationml/2006/ole">
            <mc:AlternateContent xmlns:mc="http://schemas.openxmlformats.org/markup-compatibility/2006">
              <mc:Choice xmlns:v="urn:schemas-microsoft-com:vml" Requires="v">
                <p:oleObj spid="_x0000_s369416" name="Equation" r:id="rId15" imgW="799920" imgH="457200" progId="Equation.DSMT4">
                  <p:embed/>
                </p:oleObj>
              </mc:Choice>
              <mc:Fallback>
                <p:oleObj name="Equation" r:id="rId15" imgW="799920" imgH="457200" progId="Equation.DSMT4">
                  <p:embed/>
                  <p:pic>
                    <p:nvPicPr>
                      <p:cNvPr id="835596"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62200" y="3902075"/>
                        <a:ext cx="1638300" cy="936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7" name="Object 8"/>
          <p:cNvGraphicFramePr>
            <a:graphicFrameLocks noChangeAspect="1"/>
          </p:cNvGraphicFramePr>
          <p:nvPr>
            <p:extLst>
              <p:ext uri="{D42A27DB-BD31-4B8C-83A1-F6EECF244321}">
                <p14:modId xmlns:p14="http://schemas.microsoft.com/office/powerpoint/2010/main" val="4088123416"/>
              </p:ext>
            </p:extLst>
          </p:nvPr>
        </p:nvGraphicFramePr>
        <p:xfrm>
          <a:off x="3962400" y="4130675"/>
          <a:ext cx="1430338" cy="363538"/>
        </p:xfrm>
        <a:graphic>
          <a:graphicData uri="http://schemas.openxmlformats.org/presentationml/2006/ole">
            <mc:AlternateContent xmlns:mc="http://schemas.openxmlformats.org/markup-compatibility/2006">
              <mc:Choice xmlns:v="urn:schemas-microsoft-com:vml" Requires="v">
                <p:oleObj spid="_x0000_s369417" name="Equation" r:id="rId17" imgW="698400" imgH="177480" progId="Equation.DSMT4">
                  <p:embed/>
                </p:oleObj>
              </mc:Choice>
              <mc:Fallback>
                <p:oleObj name="Equation" r:id="rId17" imgW="698400" imgH="177480" progId="Equation.DSMT4">
                  <p:embed/>
                  <p:pic>
                    <p:nvPicPr>
                      <p:cNvPr id="835597"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62400" y="4130675"/>
                        <a:ext cx="1430338"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8" name="Object 9"/>
          <p:cNvGraphicFramePr>
            <a:graphicFrameLocks noChangeAspect="1"/>
          </p:cNvGraphicFramePr>
          <p:nvPr>
            <p:extLst>
              <p:ext uri="{D42A27DB-BD31-4B8C-83A1-F6EECF244321}">
                <p14:modId xmlns:p14="http://schemas.microsoft.com/office/powerpoint/2010/main" val="3166862917"/>
              </p:ext>
            </p:extLst>
          </p:nvPr>
        </p:nvGraphicFramePr>
        <p:xfrm>
          <a:off x="949325" y="5121275"/>
          <a:ext cx="650875" cy="365125"/>
        </p:xfrm>
        <a:graphic>
          <a:graphicData uri="http://schemas.openxmlformats.org/presentationml/2006/ole">
            <mc:AlternateContent xmlns:mc="http://schemas.openxmlformats.org/markup-compatibility/2006">
              <mc:Choice xmlns:v="urn:schemas-microsoft-com:vml" Requires="v">
                <p:oleObj spid="_x0000_s369418" name="Equation" r:id="rId19" imgW="317160" imgH="177480" progId="Equation.DSMT4">
                  <p:embed/>
                </p:oleObj>
              </mc:Choice>
              <mc:Fallback>
                <p:oleObj name="Equation" r:id="rId19" imgW="317160" imgH="177480" progId="Equation.DSMT4">
                  <p:embed/>
                  <p:pic>
                    <p:nvPicPr>
                      <p:cNvPr id="835598" name="Object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9325" y="5121275"/>
                        <a:ext cx="650875"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9" name="Object 10"/>
          <p:cNvGraphicFramePr>
            <a:graphicFrameLocks noChangeAspect="1"/>
          </p:cNvGraphicFramePr>
          <p:nvPr>
            <p:extLst>
              <p:ext uri="{D42A27DB-BD31-4B8C-83A1-F6EECF244321}">
                <p14:modId xmlns:p14="http://schemas.microsoft.com/office/powerpoint/2010/main" val="694976672"/>
              </p:ext>
            </p:extLst>
          </p:nvPr>
        </p:nvGraphicFramePr>
        <p:xfrm>
          <a:off x="1600200" y="5045075"/>
          <a:ext cx="3408363" cy="573088"/>
        </p:xfrm>
        <a:graphic>
          <a:graphicData uri="http://schemas.openxmlformats.org/presentationml/2006/ole">
            <mc:AlternateContent xmlns:mc="http://schemas.openxmlformats.org/markup-compatibility/2006">
              <mc:Choice xmlns:v="urn:schemas-microsoft-com:vml" Requires="v">
                <p:oleObj spid="_x0000_s369419" name="Equation" r:id="rId21" imgW="1663560" imgH="279360" progId="Equation.DSMT4">
                  <p:embed/>
                </p:oleObj>
              </mc:Choice>
              <mc:Fallback>
                <p:oleObj name="Equation" r:id="rId21" imgW="1663560" imgH="279360" progId="Equation.DSMT4">
                  <p:embed/>
                  <p:pic>
                    <p:nvPicPr>
                      <p:cNvPr id="835599" name="Object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00200" y="5045075"/>
                        <a:ext cx="3408363" cy="5730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600" name="Object 11"/>
          <p:cNvGraphicFramePr>
            <a:graphicFrameLocks noChangeAspect="1"/>
          </p:cNvGraphicFramePr>
          <p:nvPr>
            <p:extLst>
              <p:ext uri="{D42A27DB-BD31-4B8C-83A1-F6EECF244321}">
                <p14:modId xmlns:p14="http://schemas.microsoft.com/office/powerpoint/2010/main" val="2617676030"/>
              </p:ext>
            </p:extLst>
          </p:nvPr>
        </p:nvGraphicFramePr>
        <p:xfrm>
          <a:off x="533400" y="5641975"/>
          <a:ext cx="3330575" cy="469900"/>
        </p:xfrm>
        <a:graphic>
          <a:graphicData uri="http://schemas.openxmlformats.org/presentationml/2006/ole">
            <mc:AlternateContent xmlns:mc="http://schemas.openxmlformats.org/markup-compatibility/2006">
              <mc:Choice xmlns:v="urn:schemas-microsoft-com:vml" Requires="v">
                <p:oleObj spid="_x0000_s369420" name="Equation" r:id="rId23" imgW="1625400" imgH="228600" progId="Equation.DSMT4">
                  <p:embed/>
                </p:oleObj>
              </mc:Choice>
              <mc:Fallback>
                <p:oleObj name="Equation" r:id="rId23" imgW="1625400" imgH="228600" progId="Equation.DSMT4">
                  <p:embed/>
                  <p:pic>
                    <p:nvPicPr>
                      <p:cNvPr id="835600" name="Object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3400" y="5641975"/>
                        <a:ext cx="3330575" cy="469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5601" name="Text Box 17"/>
          <p:cNvSpPr txBox="1">
            <a:spLocks noChangeArrowheads="1"/>
          </p:cNvSpPr>
          <p:nvPr/>
        </p:nvSpPr>
        <p:spPr bwMode="auto">
          <a:xfrm>
            <a:off x="178247" y="2420292"/>
            <a:ext cx="349802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dirty="0">
                <a:solidFill>
                  <a:schemeClr val="accent2"/>
                </a:solidFill>
                <a:latin typeface="Arial Narrow" charset="0"/>
                <a:ea typeface="굴림" charset="0"/>
                <a:cs typeface="굴림" charset="0"/>
              </a:rPr>
              <a:t>What do we need to find out?</a:t>
            </a:r>
            <a:endParaRPr lang="en-US" dirty="0">
              <a:solidFill>
                <a:schemeClr val="accent2"/>
              </a:solidFill>
              <a:latin typeface="Arial Narrow" charset="0"/>
              <a:cs typeface="Arial" charset="0"/>
            </a:endParaRPr>
          </a:p>
        </p:txBody>
      </p:sp>
      <p:sp>
        <p:nvSpPr>
          <p:cNvPr id="835602" name="Text Box 18"/>
          <p:cNvSpPr txBox="1">
            <a:spLocks noChangeArrowheads="1"/>
          </p:cNvSpPr>
          <p:nvPr/>
        </p:nvSpPr>
        <p:spPr bwMode="auto">
          <a:xfrm>
            <a:off x="3566318" y="2433935"/>
            <a:ext cx="201136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dirty="0">
                <a:solidFill>
                  <a:schemeClr val="accent2"/>
                </a:solidFill>
                <a:latin typeface="Arial Narrow" charset="0"/>
                <a:ea typeface="굴림" charset="0"/>
                <a:cs typeface="굴림" charset="0"/>
              </a:rPr>
              <a:t>The Arc length!!!</a:t>
            </a:r>
            <a:endParaRPr lang="en-US" dirty="0">
              <a:solidFill>
                <a:schemeClr val="accent2"/>
              </a:solidFill>
              <a:latin typeface="Arial Narrow" charset="0"/>
              <a:cs typeface="Arial" charset="0"/>
            </a:endParaRPr>
          </a:p>
        </p:txBody>
      </p:sp>
    </p:spTree>
    <p:extLst>
      <p:ext uri="{BB962C8B-B14F-4D97-AF65-F5344CB8AC3E}">
        <p14:creationId xmlns:p14="http://schemas.microsoft.com/office/powerpoint/2010/main" val="1524722482"/>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66626</TotalTime>
  <Words>2035</Words>
  <Application>Microsoft Macintosh PowerPoint</Application>
  <PresentationFormat>On-screen Show (4:3)</PresentationFormat>
  <Paragraphs>226</Paragraphs>
  <Slides>18</Slides>
  <Notes>5</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Arial Narrow</vt:lpstr>
      <vt:lpstr>Monotype Corsiva</vt:lpstr>
      <vt:lpstr>Symbol</vt:lpstr>
      <vt:lpstr>Times New Roman</vt:lpstr>
      <vt:lpstr>phys1443-spring02</vt:lpstr>
      <vt:lpstr>Equation</vt:lpstr>
      <vt:lpstr>PHYS 1443 – Section 003 Lecture #18</vt:lpstr>
      <vt:lpstr>  Announcements</vt:lpstr>
      <vt:lpstr>Center of Mass and Center of Gravity</vt:lpstr>
      <vt:lpstr>Motion of a Group of Particles</vt:lpstr>
      <vt:lpstr>Rotational Motion and Angular Displacement</vt:lpstr>
      <vt:lpstr>SI Unit of the Angular Displacement</vt:lpstr>
      <vt:lpstr>Unit of the Angular Displacement</vt:lpstr>
      <vt:lpstr>Example</vt:lpstr>
      <vt:lpstr>Ex. Adjacent Synchronous Satellites</vt:lpstr>
      <vt:lpstr>Ex.  A Total Eclipse of the Sun</vt:lpstr>
      <vt:lpstr>Angular Displacement, Velocity, and Acceleration</vt:lpstr>
      <vt:lpstr>Rotational Kinematics</vt:lpstr>
      <vt:lpstr>Problem Solving Strategy</vt:lpstr>
      <vt:lpstr>Ex. Rotational Kinematics</vt:lpstr>
      <vt:lpstr>Example for Rotational Kinematics cnt’d</vt:lpstr>
      <vt:lpstr>Relationship Between Angular and Linear Quantities</vt:lpstr>
      <vt:lpstr>Is the lion faster than the horse?</vt:lpstr>
      <vt:lpstr>How about the acceleration?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1379</cp:revision>
  <dcterms:created xsi:type="dcterms:W3CDTF">2012-01-19T04:21:20Z</dcterms:created>
  <dcterms:modified xsi:type="dcterms:W3CDTF">2021-04-19T21:17:39Z</dcterms:modified>
</cp:coreProperties>
</file>