
<file path=[Content_Types].xml><?xml version="1.0" encoding="utf-8"?>
<Types xmlns="http://schemas.openxmlformats.org/package/2006/content-types">
  <Default Extension="bin" ContentType="application/vnd.openxmlformats-officedocument.oleObject"/>
  <Default Extension="emf" ContentType="image/x-emf"/>
  <Default Extension="gif" ContentType="video/unknown"/>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335" r:id="rId3"/>
    <p:sldId id="719" r:id="rId4"/>
    <p:sldId id="720" r:id="rId5"/>
    <p:sldId id="739" r:id="rId6"/>
    <p:sldId id="740" r:id="rId7"/>
    <p:sldId id="741" r:id="rId8"/>
    <p:sldId id="742" r:id="rId9"/>
    <p:sldId id="743" r:id="rId10"/>
    <p:sldId id="744" r:id="rId11"/>
    <p:sldId id="713" r:id="rId12"/>
    <p:sldId id="690" r:id="rId13"/>
    <p:sldId id="746" r:id="rId14"/>
    <p:sldId id="747" r:id="rId15"/>
    <p:sldId id="748" r:id="rId16"/>
    <p:sldId id="749" r:id="rId17"/>
    <p:sldId id="750" r:id="rId18"/>
    <p:sldId id="751"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p:restoredTop sz="94660"/>
  </p:normalViewPr>
  <p:slideViewPr>
    <p:cSldViewPr>
      <p:cViewPr varScale="1">
        <p:scale>
          <a:sx n="123" d="100"/>
          <a:sy n="123" d="100"/>
        </p:scale>
        <p:origin x="11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24" Type="http://schemas.openxmlformats.org/officeDocument/2006/relationships/image" Target="../media/image29.emf"/><Relationship Id="rId5" Type="http://schemas.openxmlformats.org/officeDocument/2006/relationships/image" Target="../media/image10.emf"/><Relationship Id="rId15" Type="http://schemas.openxmlformats.org/officeDocument/2006/relationships/image" Target="../media/image20.emf"/><Relationship Id="rId23" Type="http://schemas.openxmlformats.org/officeDocument/2006/relationships/image" Target="../media/image28.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image" Target="../media/image128.wmf"/><Relationship Id="rId3" Type="http://schemas.openxmlformats.org/officeDocument/2006/relationships/image" Target="../media/image119.wmf"/><Relationship Id="rId7" Type="http://schemas.openxmlformats.org/officeDocument/2006/relationships/image" Target="../media/image123.wmf"/><Relationship Id="rId12" Type="http://schemas.openxmlformats.org/officeDocument/2006/relationships/image" Target="../media/image127.wmf"/><Relationship Id="rId2" Type="http://schemas.openxmlformats.org/officeDocument/2006/relationships/image" Target="../media/image118.wmf"/><Relationship Id="rId16" Type="http://schemas.openxmlformats.org/officeDocument/2006/relationships/image" Target="../media/image131.wmf"/><Relationship Id="rId1" Type="http://schemas.openxmlformats.org/officeDocument/2006/relationships/image" Target="../media/image117.wmf"/><Relationship Id="rId6" Type="http://schemas.openxmlformats.org/officeDocument/2006/relationships/image" Target="../media/image122.wmf"/><Relationship Id="rId11" Type="http://schemas.openxmlformats.org/officeDocument/2006/relationships/image" Target="../media/image126.wmf"/><Relationship Id="rId5" Type="http://schemas.openxmlformats.org/officeDocument/2006/relationships/image" Target="../media/image121.wmf"/><Relationship Id="rId15" Type="http://schemas.openxmlformats.org/officeDocument/2006/relationships/image" Target="../media/image130.wmf"/><Relationship Id="rId10" Type="http://schemas.openxmlformats.org/officeDocument/2006/relationships/image" Target="../media/image125.wmf"/><Relationship Id="rId4" Type="http://schemas.openxmlformats.org/officeDocument/2006/relationships/image" Target="../media/image120.wmf"/><Relationship Id="rId9" Type="http://schemas.openxmlformats.org/officeDocument/2006/relationships/image" Target="../media/image111.wmf"/><Relationship Id="rId14" Type="http://schemas.openxmlformats.org/officeDocument/2006/relationships/image" Target="../media/image1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image" Target="../media/image152.wmf"/><Relationship Id="rId3" Type="http://schemas.openxmlformats.org/officeDocument/2006/relationships/image" Target="../media/image142.wmf"/><Relationship Id="rId7" Type="http://schemas.openxmlformats.org/officeDocument/2006/relationships/image" Target="../media/image146.wmf"/><Relationship Id="rId12" Type="http://schemas.openxmlformats.org/officeDocument/2006/relationships/image" Target="../media/image151.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11" Type="http://schemas.openxmlformats.org/officeDocument/2006/relationships/image" Target="../media/image150.wmf"/><Relationship Id="rId5" Type="http://schemas.openxmlformats.org/officeDocument/2006/relationships/image" Target="../media/image144.wmf"/><Relationship Id="rId15" Type="http://schemas.openxmlformats.org/officeDocument/2006/relationships/image" Target="../media/image154.wmf"/><Relationship Id="rId10" Type="http://schemas.openxmlformats.org/officeDocument/2006/relationships/image" Target="../media/image149.wmf"/><Relationship Id="rId4" Type="http://schemas.openxmlformats.org/officeDocument/2006/relationships/image" Target="../media/image143.wmf"/><Relationship Id="rId9" Type="http://schemas.openxmlformats.org/officeDocument/2006/relationships/image" Target="../media/image148.wmf"/><Relationship Id="rId14" Type="http://schemas.openxmlformats.org/officeDocument/2006/relationships/image" Target="../media/image1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e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e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image" Target="../media/image94.emf"/><Relationship Id="rId3" Type="http://schemas.openxmlformats.org/officeDocument/2006/relationships/image" Target="../media/image84.emf"/><Relationship Id="rId7" Type="http://schemas.openxmlformats.org/officeDocument/2006/relationships/image" Target="../media/image88.emf"/><Relationship Id="rId12" Type="http://schemas.openxmlformats.org/officeDocument/2006/relationships/image" Target="../media/image93.emf"/><Relationship Id="rId2" Type="http://schemas.openxmlformats.org/officeDocument/2006/relationships/image" Target="../media/image83.emf"/><Relationship Id="rId1" Type="http://schemas.openxmlformats.org/officeDocument/2006/relationships/image" Target="../media/image82.emf"/><Relationship Id="rId6" Type="http://schemas.openxmlformats.org/officeDocument/2006/relationships/image" Target="../media/image87.emf"/><Relationship Id="rId11" Type="http://schemas.openxmlformats.org/officeDocument/2006/relationships/image" Target="../media/image92.emf"/><Relationship Id="rId5" Type="http://schemas.openxmlformats.org/officeDocument/2006/relationships/image" Target="../media/image86.emf"/><Relationship Id="rId10" Type="http://schemas.openxmlformats.org/officeDocument/2006/relationships/image" Target="../media/image91.emf"/><Relationship Id="rId4" Type="http://schemas.openxmlformats.org/officeDocument/2006/relationships/image" Target="../media/image85.emf"/><Relationship Id="rId9" Type="http://schemas.openxmlformats.org/officeDocument/2006/relationships/image" Target="../media/image90.emf"/><Relationship Id="rId14" Type="http://schemas.openxmlformats.org/officeDocument/2006/relationships/image" Target="../media/image9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62FEFA-802A-3347-B0B0-8440EDB4C4DE}" type="slidenum">
              <a:rPr lang="en-US" sz="1200"/>
              <a:pPr eaLnBrk="1" hangingPunct="1"/>
              <a:t>5</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6</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14B37C-E9EA-DF4C-A6EF-08FCDA27337D}" type="slidenum">
              <a:rPr lang="en-US" sz="1200"/>
              <a:pPr eaLnBrk="1" hangingPunct="1"/>
              <a:t>9</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BB6BBE-6D0F-7343-9889-888D84CB1FAE}" type="slidenum">
              <a:rPr lang="en-US" sz="1200"/>
              <a:pPr eaLnBrk="1" hangingPunct="1"/>
              <a:t>10</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April 19,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19,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April 19,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April 19,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19,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April 19,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April 19,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19,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19,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April 19,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notesSlide" Target="../notesSlides/notesSlide5.xml"/><Relationship Id="rId7" Type="http://schemas.openxmlformats.org/officeDocument/2006/relationships/oleObject" Target="../embeddings/oleObject68.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78.wmf"/><Relationship Id="rId5" Type="http://schemas.openxmlformats.org/officeDocument/2006/relationships/oleObject" Target="../embeddings/oleObject67.bin"/><Relationship Id="rId10" Type="http://schemas.openxmlformats.org/officeDocument/2006/relationships/image" Target="../media/image80.wmf"/><Relationship Id="rId4" Type="http://schemas.openxmlformats.org/officeDocument/2006/relationships/image" Target="../media/image81.jpeg"/><Relationship Id="rId9" Type="http://schemas.openxmlformats.org/officeDocument/2006/relationships/oleObject" Target="../embeddings/oleObject69.bin"/></Relationships>
</file>

<file path=ppt/slides/_rels/slide11.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oleObject" Target="../embeddings/oleObject75.bin"/><Relationship Id="rId18" Type="http://schemas.openxmlformats.org/officeDocument/2006/relationships/image" Target="../media/image89.emf"/><Relationship Id="rId26" Type="http://schemas.openxmlformats.org/officeDocument/2006/relationships/image" Target="../media/image93.emf"/><Relationship Id="rId3" Type="http://schemas.openxmlformats.org/officeDocument/2006/relationships/oleObject" Target="../embeddings/oleObject70.bin"/><Relationship Id="rId21" Type="http://schemas.openxmlformats.org/officeDocument/2006/relationships/oleObject" Target="../embeddings/oleObject79.bin"/><Relationship Id="rId7" Type="http://schemas.openxmlformats.org/officeDocument/2006/relationships/oleObject" Target="../embeddings/oleObject72.bin"/><Relationship Id="rId12" Type="http://schemas.openxmlformats.org/officeDocument/2006/relationships/image" Target="../media/image86.emf"/><Relationship Id="rId17" Type="http://schemas.openxmlformats.org/officeDocument/2006/relationships/oleObject" Target="../embeddings/oleObject77.bin"/><Relationship Id="rId25" Type="http://schemas.openxmlformats.org/officeDocument/2006/relationships/oleObject" Target="../embeddings/oleObject81.bin"/><Relationship Id="rId2" Type="http://schemas.openxmlformats.org/officeDocument/2006/relationships/slideLayout" Target="../slideLayouts/slideLayout2.xml"/><Relationship Id="rId16" Type="http://schemas.openxmlformats.org/officeDocument/2006/relationships/image" Target="../media/image88.emf"/><Relationship Id="rId20" Type="http://schemas.openxmlformats.org/officeDocument/2006/relationships/image" Target="../media/image90.emf"/><Relationship Id="rId29" Type="http://schemas.openxmlformats.org/officeDocument/2006/relationships/oleObject" Target="../embeddings/oleObject83.bin"/><Relationship Id="rId1" Type="http://schemas.openxmlformats.org/officeDocument/2006/relationships/vmlDrawing" Target="../drawings/vmlDrawing8.vml"/><Relationship Id="rId6" Type="http://schemas.openxmlformats.org/officeDocument/2006/relationships/image" Target="../media/image83.emf"/><Relationship Id="rId11" Type="http://schemas.openxmlformats.org/officeDocument/2006/relationships/oleObject" Target="../embeddings/oleObject74.bin"/><Relationship Id="rId24" Type="http://schemas.openxmlformats.org/officeDocument/2006/relationships/image" Target="../media/image92.e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94.emf"/><Relationship Id="rId10" Type="http://schemas.openxmlformats.org/officeDocument/2006/relationships/image" Target="../media/image85.emf"/><Relationship Id="rId19" Type="http://schemas.openxmlformats.org/officeDocument/2006/relationships/oleObject" Target="../embeddings/oleObject78.bin"/><Relationship Id="rId4" Type="http://schemas.openxmlformats.org/officeDocument/2006/relationships/image" Target="../media/image82.emf"/><Relationship Id="rId9" Type="http://schemas.openxmlformats.org/officeDocument/2006/relationships/oleObject" Target="../embeddings/oleObject73.bin"/><Relationship Id="rId14" Type="http://schemas.openxmlformats.org/officeDocument/2006/relationships/image" Target="../media/image87.emf"/><Relationship Id="rId22" Type="http://schemas.openxmlformats.org/officeDocument/2006/relationships/image" Target="../media/image91.emf"/><Relationship Id="rId27" Type="http://schemas.openxmlformats.org/officeDocument/2006/relationships/oleObject" Target="../embeddings/oleObject82.bin"/><Relationship Id="rId30" Type="http://schemas.openxmlformats.org/officeDocument/2006/relationships/image" Target="../media/image95.emf"/></Relationships>
</file>

<file path=ppt/slides/_rels/slide12.xml.rels><?xml version="1.0" encoding="UTF-8" standalone="yes"?>
<Relationships xmlns="http://schemas.openxmlformats.org/package/2006/relationships"><Relationship Id="rId8" Type="http://schemas.openxmlformats.org/officeDocument/2006/relationships/image" Target="../media/image122.pdf"/><Relationship Id="rId13" Type="http://schemas.openxmlformats.org/officeDocument/2006/relationships/image" Target="../media/image101.png"/><Relationship Id="rId18" Type="http://schemas.openxmlformats.org/officeDocument/2006/relationships/image" Target="../media/image132.pdf"/><Relationship Id="rId26" Type="http://schemas.openxmlformats.org/officeDocument/2006/relationships/image" Target="../media/image140.pdf"/><Relationship Id="rId3" Type="http://schemas.openxmlformats.org/officeDocument/2006/relationships/image" Target="../media/image96.png"/><Relationship Id="rId21" Type="http://schemas.openxmlformats.org/officeDocument/2006/relationships/image" Target="../media/image105.png"/><Relationship Id="rId7" Type="http://schemas.openxmlformats.org/officeDocument/2006/relationships/image" Target="../media/image98.png"/><Relationship Id="rId12" Type="http://schemas.openxmlformats.org/officeDocument/2006/relationships/image" Target="../media/image126.pdf"/><Relationship Id="rId17" Type="http://schemas.openxmlformats.org/officeDocument/2006/relationships/image" Target="../media/image103.png"/><Relationship Id="rId25" Type="http://schemas.openxmlformats.org/officeDocument/2006/relationships/image" Target="../media/image107.png"/><Relationship Id="rId2" Type="http://schemas.openxmlformats.org/officeDocument/2006/relationships/image" Target="../media/image116.pdf"/><Relationship Id="rId16" Type="http://schemas.openxmlformats.org/officeDocument/2006/relationships/image" Target="../media/image130.pdf"/><Relationship Id="rId20" Type="http://schemas.openxmlformats.org/officeDocument/2006/relationships/image" Target="../media/image134.pdf"/><Relationship Id="rId29"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20.pdf"/><Relationship Id="rId11" Type="http://schemas.openxmlformats.org/officeDocument/2006/relationships/image" Target="../media/image100.png"/><Relationship Id="rId24" Type="http://schemas.openxmlformats.org/officeDocument/2006/relationships/image" Target="../media/image138.pdf"/><Relationship Id="rId5" Type="http://schemas.openxmlformats.org/officeDocument/2006/relationships/image" Target="../media/image97.png"/><Relationship Id="rId15" Type="http://schemas.openxmlformats.org/officeDocument/2006/relationships/image" Target="../media/image102.png"/><Relationship Id="rId23" Type="http://schemas.openxmlformats.org/officeDocument/2006/relationships/image" Target="../media/image106.png"/><Relationship Id="rId28" Type="http://schemas.openxmlformats.org/officeDocument/2006/relationships/image" Target="../media/image142.pdf"/><Relationship Id="rId10" Type="http://schemas.openxmlformats.org/officeDocument/2006/relationships/image" Target="../media/image124.pdf"/><Relationship Id="rId19" Type="http://schemas.openxmlformats.org/officeDocument/2006/relationships/image" Target="../media/image104.png"/><Relationship Id="rId31" Type="http://schemas.openxmlformats.org/officeDocument/2006/relationships/image" Target="../media/image110.png"/><Relationship Id="rId4" Type="http://schemas.openxmlformats.org/officeDocument/2006/relationships/image" Target="../media/image118.pdf"/><Relationship Id="rId9" Type="http://schemas.openxmlformats.org/officeDocument/2006/relationships/image" Target="../media/image99.png"/><Relationship Id="rId14" Type="http://schemas.openxmlformats.org/officeDocument/2006/relationships/image" Target="../media/image128.pdf"/><Relationship Id="rId22" Type="http://schemas.openxmlformats.org/officeDocument/2006/relationships/image" Target="../media/image136.pdf"/><Relationship Id="rId27" Type="http://schemas.openxmlformats.org/officeDocument/2006/relationships/image" Target="../media/image108.png"/><Relationship Id="rId30" Type="http://schemas.openxmlformats.org/officeDocument/2006/relationships/image" Target="../media/image144.pd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2.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87.bin"/><Relationship Id="rId14" Type="http://schemas.openxmlformats.org/officeDocument/2006/relationships/image" Target="../media/image116.w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95.bin"/><Relationship Id="rId18" Type="http://schemas.openxmlformats.org/officeDocument/2006/relationships/image" Target="../media/image124.wmf"/><Relationship Id="rId26" Type="http://schemas.openxmlformats.org/officeDocument/2006/relationships/image" Target="../media/image127.wmf"/><Relationship Id="rId3" Type="http://schemas.openxmlformats.org/officeDocument/2006/relationships/oleObject" Target="../embeddings/oleObject90.bin"/><Relationship Id="rId21" Type="http://schemas.openxmlformats.org/officeDocument/2006/relationships/oleObject" Target="../embeddings/oleObject99.bin"/><Relationship Id="rId34" Type="http://schemas.openxmlformats.org/officeDocument/2006/relationships/image" Target="../media/image131.wmf"/><Relationship Id="rId7" Type="http://schemas.openxmlformats.org/officeDocument/2006/relationships/oleObject" Target="../embeddings/oleObject92.bin"/><Relationship Id="rId12" Type="http://schemas.openxmlformats.org/officeDocument/2006/relationships/image" Target="../media/image121.wmf"/><Relationship Id="rId17" Type="http://schemas.openxmlformats.org/officeDocument/2006/relationships/oleObject" Target="../embeddings/oleObject97.bin"/><Relationship Id="rId25" Type="http://schemas.openxmlformats.org/officeDocument/2006/relationships/oleObject" Target="../embeddings/oleObject101.bin"/><Relationship Id="rId33"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image" Target="../media/image123.wmf"/><Relationship Id="rId20" Type="http://schemas.openxmlformats.org/officeDocument/2006/relationships/image" Target="../media/image111.wmf"/><Relationship Id="rId29" Type="http://schemas.openxmlformats.org/officeDocument/2006/relationships/oleObject" Target="../embeddings/oleObject103.bin"/><Relationship Id="rId1" Type="http://schemas.openxmlformats.org/officeDocument/2006/relationships/vmlDrawing" Target="../drawings/vmlDrawing10.vml"/><Relationship Id="rId6" Type="http://schemas.openxmlformats.org/officeDocument/2006/relationships/image" Target="../media/image118.wmf"/><Relationship Id="rId11" Type="http://schemas.openxmlformats.org/officeDocument/2006/relationships/oleObject" Target="../embeddings/oleObject94.bin"/><Relationship Id="rId24" Type="http://schemas.openxmlformats.org/officeDocument/2006/relationships/image" Target="../media/image126.wmf"/><Relationship Id="rId32" Type="http://schemas.openxmlformats.org/officeDocument/2006/relationships/image" Target="../media/image130.wmf"/><Relationship Id="rId5" Type="http://schemas.openxmlformats.org/officeDocument/2006/relationships/oleObject" Target="../embeddings/oleObject91.bin"/><Relationship Id="rId15" Type="http://schemas.openxmlformats.org/officeDocument/2006/relationships/oleObject" Target="../embeddings/oleObject96.bin"/><Relationship Id="rId23" Type="http://schemas.openxmlformats.org/officeDocument/2006/relationships/oleObject" Target="../embeddings/oleObject100.bin"/><Relationship Id="rId28" Type="http://schemas.openxmlformats.org/officeDocument/2006/relationships/image" Target="../media/image128.wmf"/><Relationship Id="rId10" Type="http://schemas.openxmlformats.org/officeDocument/2006/relationships/image" Target="../media/image120.wmf"/><Relationship Id="rId19" Type="http://schemas.openxmlformats.org/officeDocument/2006/relationships/oleObject" Target="../embeddings/oleObject98.bin"/><Relationship Id="rId31" Type="http://schemas.openxmlformats.org/officeDocument/2006/relationships/oleObject" Target="../embeddings/oleObject104.bin"/><Relationship Id="rId4" Type="http://schemas.openxmlformats.org/officeDocument/2006/relationships/image" Target="../media/image117.wmf"/><Relationship Id="rId9" Type="http://schemas.openxmlformats.org/officeDocument/2006/relationships/oleObject" Target="../embeddings/oleObject93.bin"/><Relationship Id="rId14" Type="http://schemas.openxmlformats.org/officeDocument/2006/relationships/image" Target="../media/image122.wmf"/><Relationship Id="rId22" Type="http://schemas.openxmlformats.org/officeDocument/2006/relationships/image" Target="../media/image125.wmf"/><Relationship Id="rId27" Type="http://schemas.openxmlformats.org/officeDocument/2006/relationships/oleObject" Target="../embeddings/oleObject102.bin"/><Relationship Id="rId30" Type="http://schemas.openxmlformats.org/officeDocument/2006/relationships/image" Target="../media/image129.wmf"/><Relationship Id="rId8" Type="http://schemas.openxmlformats.org/officeDocument/2006/relationships/image" Target="../media/image1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36.wmf"/><Relationship Id="rId3" Type="http://schemas.openxmlformats.org/officeDocument/2006/relationships/image" Target="../media/image138.jpeg"/><Relationship Id="rId7" Type="http://schemas.openxmlformats.org/officeDocument/2006/relationships/image" Target="../media/image133.wmf"/><Relationship Id="rId12"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07.bin"/><Relationship Id="rId11" Type="http://schemas.openxmlformats.org/officeDocument/2006/relationships/image" Target="../media/image135.wmf"/><Relationship Id="rId5" Type="http://schemas.openxmlformats.org/officeDocument/2006/relationships/image" Target="../media/image132.wmf"/><Relationship Id="rId15" Type="http://schemas.openxmlformats.org/officeDocument/2006/relationships/image" Target="../media/image137.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34.wmf"/><Relationship Id="rId14" Type="http://schemas.openxmlformats.org/officeDocument/2006/relationships/oleObject" Target="../embeddings/oleObject111.bin"/></Relationships>
</file>

<file path=ppt/slides/_rels/slide17.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44.wmf"/><Relationship Id="rId18" Type="http://schemas.openxmlformats.org/officeDocument/2006/relationships/oleObject" Target="../embeddings/oleObject119.bin"/><Relationship Id="rId26" Type="http://schemas.openxmlformats.org/officeDocument/2006/relationships/oleObject" Target="../embeddings/oleObject123.bin"/><Relationship Id="rId3" Type="http://schemas.openxmlformats.org/officeDocument/2006/relationships/image" Target="../media/image155.jpeg"/><Relationship Id="rId21" Type="http://schemas.openxmlformats.org/officeDocument/2006/relationships/image" Target="../media/image148.wmf"/><Relationship Id="rId7" Type="http://schemas.openxmlformats.org/officeDocument/2006/relationships/image" Target="../media/image141.wmf"/><Relationship Id="rId12" Type="http://schemas.openxmlformats.org/officeDocument/2006/relationships/oleObject" Target="../embeddings/oleObject116.bin"/><Relationship Id="rId17" Type="http://schemas.openxmlformats.org/officeDocument/2006/relationships/image" Target="../media/image146.wmf"/><Relationship Id="rId25" Type="http://schemas.openxmlformats.org/officeDocument/2006/relationships/image" Target="../media/image150.wmf"/><Relationship Id="rId33" Type="http://schemas.openxmlformats.org/officeDocument/2006/relationships/image" Target="../media/image154.wmf"/><Relationship Id="rId2" Type="http://schemas.openxmlformats.org/officeDocument/2006/relationships/slideLayout" Target="../slideLayouts/slideLayout2.xml"/><Relationship Id="rId16" Type="http://schemas.openxmlformats.org/officeDocument/2006/relationships/oleObject" Target="../embeddings/oleObject118.bin"/><Relationship Id="rId20" Type="http://schemas.openxmlformats.org/officeDocument/2006/relationships/oleObject" Target="../embeddings/oleObject120.bin"/><Relationship Id="rId29" Type="http://schemas.openxmlformats.org/officeDocument/2006/relationships/image" Target="../media/image152.wmf"/><Relationship Id="rId1" Type="http://schemas.openxmlformats.org/officeDocument/2006/relationships/vmlDrawing" Target="../drawings/vmlDrawing12.vml"/><Relationship Id="rId6" Type="http://schemas.openxmlformats.org/officeDocument/2006/relationships/oleObject" Target="../embeddings/oleObject113.bin"/><Relationship Id="rId11" Type="http://schemas.openxmlformats.org/officeDocument/2006/relationships/image" Target="../media/image143.wmf"/><Relationship Id="rId24" Type="http://schemas.openxmlformats.org/officeDocument/2006/relationships/oleObject" Target="../embeddings/oleObject122.bin"/><Relationship Id="rId32" Type="http://schemas.openxmlformats.org/officeDocument/2006/relationships/oleObject" Target="../embeddings/oleObject126.bin"/><Relationship Id="rId5" Type="http://schemas.openxmlformats.org/officeDocument/2006/relationships/image" Target="../media/image140.wmf"/><Relationship Id="rId15" Type="http://schemas.openxmlformats.org/officeDocument/2006/relationships/image" Target="../media/image145.wmf"/><Relationship Id="rId23" Type="http://schemas.openxmlformats.org/officeDocument/2006/relationships/image" Target="../media/image149.wmf"/><Relationship Id="rId28" Type="http://schemas.openxmlformats.org/officeDocument/2006/relationships/oleObject" Target="../embeddings/oleObject124.bin"/><Relationship Id="rId10" Type="http://schemas.openxmlformats.org/officeDocument/2006/relationships/oleObject" Target="../embeddings/oleObject115.bin"/><Relationship Id="rId19" Type="http://schemas.openxmlformats.org/officeDocument/2006/relationships/image" Target="../media/image147.wmf"/><Relationship Id="rId31" Type="http://schemas.openxmlformats.org/officeDocument/2006/relationships/image" Target="../media/image153.wmf"/><Relationship Id="rId4" Type="http://schemas.openxmlformats.org/officeDocument/2006/relationships/oleObject" Target="../embeddings/oleObject112.bin"/><Relationship Id="rId9" Type="http://schemas.openxmlformats.org/officeDocument/2006/relationships/image" Target="../media/image142.wmf"/><Relationship Id="rId14" Type="http://schemas.openxmlformats.org/officeDocument/2006/relationships/oleObject" Target="../embeddings/oleObject117.bin"/><Relationship Id="rId22" Type="http://schemas.openxmlformats.org/officeDocument/2006/relationships/oleObject" Target="../embeddings/oleObject121.bin"/><Relationship Id="rId27" Type="http://schemas.openxmlformats.org/officeDocument/2006/relationships/image" Target="../media/image151.wmf"/><Relationship Id="rId30" Type="http://schemas.openxmlformats.org/officeDocument/2006/relationships/oleObject" Target="../embeddings/oleObject125.bin"/><Relationship Id="rId8" Type="http://schemas.openxmlformats.org/officeDocument/2006/relationships/oleObject" Target="../embeddings/oleObject1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3.emf"/><Relationship Id="rId26" Type="http://schemas.openxmlformats.org/officeDocument/2006/relationships/image" Target="../media/image17.emf"/><Relationship Id="rId39" Type="http://schemas.openxmlformats.org/officeDocument/2006/relationships/oleObject" Target="../embeddings/oleObject19.bin"/><Relationship Id="rId21" Type="http://schemas.openxmlformats.org/officeDocument/2006/relationships/oleObject" Target="../embeddings/oleObject10.bin"/><Relationship Id="rId34" Type="http://schemas.openxmlformats.org/officeDocument/2006/relationships/image" Target="../media/image21.emf"/><Relationship Id="rId42" Type="http://schemas.openxmlformats.org/officeDocument/2006/relationships/image" Target="../media/image25.emf"/><Relationship Id="rId47" Type="http://schemas.openxmlformats.org/officeDocument/2006/relationships/oleObject" Target="../embeddings/oleObject23.bin"/><Relationship Id="rId50" Type="http://schemas.openxmlformats.org/officeDocument/2006/relationships/image" Target="../media/image29.emf"/><Relationship Id="rId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12.emf"/><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6.emf"/><Relationship Id="rId32" Type="http://schemas.openxmlformats.org/officeDocument/2006/relationships/image" Target="../media/image20.emf"/><Relationship Id="rId37" Type="http://schemas.openxmlformats.org/officeDocument/2006/relationships/oleObject" Target="../embeddings/oleObject18.bin"/><Relationship Id="rId40" Type="http://schemas.openxmlformats.org/officeDocument/2006/relationships/image" Target="../media/image24.emf"/><Relationship Id="rId45" Type="http://schemas.openxmlformats.org/officeDocument/2006/relationships/oleObject" Target="../embeddings/oleObject22.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emf"/><Relationship Id="rId36" Type="http://schemas.openxmlformats.org/officeDocument/2006/relationships/image" Target="../media/image22.emf"/><Relationship Id="rId49" Type="http://schemas.openxmlformats.org/officeDocument/2006/relationships/oleObject" Target="../embeddings/oleObject24.bin"/><Relationship Id="rId10" Type="http://schemas.openxmlformats.org/officeDocument/2006/relationships/image" Target="../media/image9.e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image" Target="../media/image26.emf"/><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oleObject" Target="../embeddings/oleObject13.bin"/><Relationship Id="rId30" Type="http://schemas.openxmlformats.org/officeDocument/2006/relationships/image" Target="../media/image19.e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28.emf"/><Relationship Id="rId8" Type="http://schemas.openxmlformats.org/officeDocument/2006/relationships/image" Target="../media/image8.emf"/><Relationship Id="rId3" Type="http://schemas.openxmlformats.org/officeDocument/2006/relationships/oleObject" Target="../embeddings/oleObject1.bin"/><Relationship Id="rId12" Type="http://schemas.openxmlformats.org/officeDocument/2006/relationships/image" Target="../media/image10.e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3.emf"/><Relationship Id="rId46" Type="http://schemas.openxmlformats.org/officeDocument/2006/relationships/image" Target="../media/image27.emf"/><Relationship Id="rId20" Type="http://schemas.openxmlformats.org/officeDocument/2006/relationships/image" Target="../media/image14.emf"/><Relationship Id="rId41" Type="http://schemas.openxmlformats.org/officeDocument/2006/relationships/oleObject" Target="../embeddings/oleObject20.bin"/><Relationship Id="rId1" Type="http://schemas.openxmlformats.org/officeDocument/2006/relationships/vmlDrawing" Target="../drawings/vmlDrawing1.vml"/><Relationship Id="rId6"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xml"/><Relationship Id="rId7"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5.bin"/><Relationship Id="rId11" Type="http://schemas.openxmlformats.org/officeDocument/2006/relationships/image" Target="../media/image32.wmf"/><Relationship Id="rId5" Type="http://schemas.openxmlformats.org/officeDocument/2006/relationships/image" Target="../media/image34.jpeg"/><Relationship Id="rId10" Type="http://schemas.openxmlformats.org/officeDocument/2006/relationships/oleObject" Target="../embeddings/oleObject27.bin"/><Relationship Id="rId4" Type="http://schemas.openxmlformats.org/officeDocument/2006/relationships/image" Target="../media/image33.jpeg"/><Relationship Id="rId9" Type="http://schemas.openxmlformats.org/officeDocument/2006/relationships/image" Target="../media/image31.wmf"/></Relationships>
</file>

<file path=ppt/slides/_rels/slide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1.bin"/><Relationship Id="rId18" Type="http://schemas.openxmlformats.org/officeDocument/2006/relationships/image" Target="../media/image40.wmf"/><Relationship Id="rId3" Type="http://schemas.openxmlformats.org/officeDocument/2006/relationships/video" Target="../media/media1.gif"/><Relationship Id="rId21" Type="http://schemas.openxmlformats.org/officeDocument/2006/relationships/image" Target="../media/image44.png"/><Relationship Id="rId7" Type="http://schemas.openxmlformats.org/officeDocument/2006/relationships/oleObject" Target="../embeddings/oleObject28.bin"/><Relationship Id="rId12" Type="http://schemas.openxmlformats.org/officeDocument/2006/relationships/image" Target="../media/image37.wmf"/><Relationship Id="rId17" Type="http://schemas.openxmlformats.org/officeDocument/2006/relationships/oleObject" Target="../embeddings/oleObject33.bin"/><Relationship Id="rId2" Type="http://schemas.microsoft.com/office/2007/relationships/media" Target="../media/media1.gif"/><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vmlDrawing" Target="../drawings/vmlDrawing3.vml"/><Relationship Id="rId6" Type="http://schemas.openxmlformats.org/officeDocument/2006/relationships/image" Target="../media/image43.jpeg"/><Relationship Id="rId11" Type="http://schemas.openxmlformats.org/officeDocument/2006/relationships/oleObject" Target="../embeddings/oleObject30.bin"/><Relationship Id="rId5" Type="http://schemas.openxmlformats.org/officeDocument/2006/relationships/notesSlide" Target="../notesSlides/notesSlide2.xml"/><Relationship Id="rId15" Type="http://schemas.openxmlformats.org/officeDocument/2006/relationships/oleObject" Target="../embeddings/oleObject32.bin"/><Relationship Id="rId23" Type="http://schemas.openxmlformats.org/officeDocument/2006/relationships/image" Target="../media/image42.emf"/><Relationship Id="rId10" Type="http://schemas.openxmlformats.org/officeDocument/2006/relationships/image" Target="../media/image36.wmf"/><Relationship Id="rId19" Type="http://schemas.openxmlformats.org/officeDocument/2006/relationships/oleObject" Target="../embeddings/oleObject34.bin"/><Relationship Id="rId4" Type="http://schemas.openxmlformats.org/officeDocument/2006/relationships/slideLayout" Target="../slideLayouts/slideLayout6.xml"/><Relationship Id="rId9" Type="http://schemas.openxmlformats.org/officeDocument/2006/relationships/oleObject" Target="../embeddings/oleObject29.bin"/><Relationship Id="rId14" Type="http://schemas.openxmlformats.org/officeDocument/2006/relationships/image" Target="../media/image38.wmf"/><Relationship Id="rId22" Type="http://schemas.openxmlformats.org/officeDocument/2006/relationships/oleObject" Target="../embeddings/oleObject3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9.emf"/><Relationship Id="rId18" Type="http://schemas.openxmlformats.org/officeDocument/2006/relationships/oleObject" Target="../embeddings/oleObject43.bin"/><Relationship Id="rId26" Type="http://schemas.openxmlformats.org/officeDocument/2006/relationships/oleObject" Target="../embeddings/oleObject47.bin"/><Relationship Id="rId3" Type="http://schemas.openxmlformats.org/officeDocument/2006/relationships/notesSlide" Target="../notesSlides/notesSlide3.xml"/><Relationship Id="rId21" Type="http://schemas.openxmlformats.org/officeDocument/2006/relationships/image" Target="../media/image53.wmf"/><Relationship Id="rId7" Type="http://schemas.openxmlformats.org/officeDocument/2006/relationships/image" Target="../media/image46.emf"/><Relationship Id="rId12" Type="http://schemas.openxmlformats.org/officeDocument/2006/relationships/oleObject" Target="../embeddings/oleObject40.bin"/><Relationship Id="rId17" Type="http://schemas.openxmlformats.org/officeDocument/2006/relationships/image" Target="../media/image51.wmf"/><Relationship Id="rId25" Type="http://schemas.openxmlformats.org/officeDocument/2006/relationships/image" Target="../media/image55.wmf"/><Relationship Id="rId2" Type="http://schemas.openxmlformats.org/officeDocument/2006/relationships/slideLayout" Target="../slideLayouts/slideLayout6.xml"/><Relationship Id="rId16" Type="http://schemas.openxmlformats.org/officeDocument/2006/relationships/oleObject" Target="../embeddings/oleObject42.bin"/><Relationship Id="rId20" Type="http://schemas.openxmlformats.org/officeDocument/2006/relationships/oleObject" Target="../embeddings/oleObject44.bin"/><Relationship Id="rId29" Type="http://schemas.openxmlformats.org/officeDocument/2006/relationships/image" Target="../media/image57.wmf"/><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image" Target="../media/image48.wmf"/><Relationship Id="rId24" Type="http://schemas.openxmlformats.org/officeDocument/2006/relationships/oleObject" Target="../embeddings/oleObject46.bin"/><Relationship Id="rId5" Type="http://schemas.openxmlformats.org/officeDocument/2006/relationships/image" Target="../media/image45.wmf"/><Relationship Id="rId15" Type="http://schemas.openxmlformats.org/officeDocument/2006/relationships/image" Target="../media/image50.wmf"/><Relationship Id="rId23" Type="http://schemas.openxmlformats.org/officeDocument/2006/relationships/image" Target="../media/image54.wmf"/><Relationship Id="rId28" Type="http://schemas.openxmlformats.org/officeDocument/2006/relationships/oleObject" Target="../embeddings/oleObject48.bin"/><Relationship Id="rId10" Type="http://schemas.openxmlformats.org/officeDocument/2006/relationships/oleObject" Target="../embeddings/oleObject39.bin"/><Relationship Id="rId19" Type="http://schemas.openxmlformats.org/officeDocument/2006/relationships/image" Target="../media/image52.wmf"/><Relationship Id="rId4" Type="http://schemas.openxmlformats.org/officeDocument/2006/relationships/oleObject" Target="../embeddings/oleObject36.bin"/><Relationship Id="rId9" Type="http://schemas.openxmlformats.org/officeDocument/2006/relationships/image" Target="../media/image47.emf"/><Relationship Id="rId14" Type="http://schemas.openxmlformats.org/officeDocument/2006/relationships/oleObject" Target="../embeddings/oleObject41.bin"/><Relationship Id="rId22" Type="http://schemas.openxmlformats.org/officeDocument/2006/relationships/oleObject" Target="../embeddings/oleObject45.bin"/><Relationship Id="rId27" Type="http://schemas.openxmlformats.org/officeDocument/2006/relationships/image" Target="../media/image5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2.wmf"/><Relationship Id="rId18" Type="http://schemas.openxmlformats.org/officeDocument/2006/relationships/oleObject" Target="../embeddings/oleObject56.bin"/><Relationship Id="rId3" Type="http://schemas.openxmlformats.org/officeDocument/2006/relationships/image" Target="../media/image66.jpeg"/><Relationship Id="rId7" Type="http://schemas.openxmlformats.org/officeDocument/2006/relationships/image" Target="../media/image59.wmf"/><Relationship Id="rId12" Type="http://schemas.openxmlformats.org/officeDocument/2006/relationships/oleObject" Target="../embeddings/oleObject53.bin"/><Relationship Id="rId17" Type="http://schemas.openxmlformats.org/officeDocument/2006/relationships/image" Target="../media/image64.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5.vml"/><Relationship Id="rId6" Type="http://schemas.openxmlformats.org/officeDocument/2006/relationships/oleObject" Target="../embeddings/oleObject50.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52.bin"/><Relationship Id="rId19" Type="http://schemas.openxmlformats.org/officeDocument/2006/relationships/image" Target="../media/image65.wmf"/><Relationship Id="rId4" Type="http://schemas.openxmlformats.org/officeDocument/2006/relationships/oleObject" Target="../embeddings/oleObject49.bin"/><Relationship Id="rId9" Type="http://schemas.openxmlformats.org/officeDocument/2006/relationships/image" Target="../media/image60.wmf"/><Relationship Id="rId14" Type="http://schemas.openxmlformats.org/officeDocument/2006/relationships/oleObject" Target="../embeddings/oleObject54.bin"/></Relationships>
</file>

<file path=ppt/slides/_rels/slide9.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1.bin"/><Relationship Id="rId18" Type="http://schemas.openxmlformats.org/officeDocument/2006/relationships/image" Target="../media/image73.wmf"/><Relationship Id="rId3" Type="http://schemas.openxmlformats.org/officeDocument/2006/relationships/notesSlide" Target="../notesSlides/notesSlide4.xml"/><Relationship Id="rId21" Type="http://schemas.openxmlformats.org/officeDocument/2006/relationships/oleObject" Target="../embeddings/oleObject65.bin"/><Relationship Id="rId7" Type="http://schemas.openxmlformats.org/officeDocument/2006/relationships/oleObject" Target="../embeddings/oleObject58.bin"/><Relationship Id="rId12" Type="http://schemas.openxmlformats.org/officeDocument/2006/relationships/image" Target="../media/image70.wmf"/><Relationship Id="rId17" Type="http://schemas.openxmlformats.org/officeDocument/2006/relationships/oleObject" Target="../embeddings/oleObject63.bin"/><Relationship Id="rId2" Type="http://schemas.openxmlformats.org/officeDocument/2006/relationships/slideLayout" Target="../slideLayouts/slideLayout6.xml"/><Relationship Id="rId16" Type="http://schemas.openxmlformats.org/officeDocument/2006/relationships/image" Target="../media/image72.wmf"/><Relationship Id="rId20" Type="http://schemas.openxmlformats.org/officeDocument/2006/relationships/image" Target="../media/image74.wmf"/><Relationship Id="rId1" Type="http://schemas.openxmlformats.org/officeDocument/2006/relationships/vmlDrawing" Target="../drawings/vmlDrawing6.vml"/><Relationship Id="rId6" Type="http://schemas.openxmlformats.org/officeDocument/2006/relationships/image" Target="../media/image67.wmf"/><Relationship Id="rId11" Type="http://schemas.openxmlformats.org/officeDocument/2006/relationships/oleObject" Target="../embeddings/oleObject60.bin"/><Relationship Id="rId24" Type="http://schemas.openxmlformats.org/officeDocument/2006/relationships/image" Target="../media/image76.wmf"/><Relationship Id="rId5" Type="http://schemas.openxmlformats.org/officeDocument/2006/relationships/oleObject" Target="../embeddings/oleObject57.bin"/><Relationship Id="rId15" Type="http://schemas.openxmlformats.org/officeDocument/2006/relationships/oleObject" Target="../embeddings/oleObject62.bin"/><Relationship Id="rId23" Type="http://schemas.openxmlformats.org/officeDocument/2006/relationships/oleObject" Target="../embeddings/oleObject66.bin"/><Relationship Id="rId10" Type="http://schemas.openxmlformats.org/officeDocument/2006/relationships/image" Target="../media/image69.wmf"/><Relationship Id="rId19" Type="http://schemas.openxmlformats.org/officeDocument/2006/relationships/oleObject" Target="../embeddings/oleObject64.bin"/><Relationship Id="rId4" Type="http://schemas.openxmlformats.org/officeDocument/2006/relationships/image" Target="../media/image77.jpeg"/><Relationship Id="rId9" Type="http://schemas.openxmlformats.org/officeDocument/2006/relationships/oleObject" Target="../embeddings/oleObject59.bin"/><Relationship Id="rId14" Type="http://schemas.openxmlformats.org/officeDocument/2006/relationships/image" Target="../media/image71.wmf"/><Relationship Id="rId22" Type="http://schemas.openxmlformats.org/officeDocument/2006/relationships/image" Target="../media/image7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April 19,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#18</a:t>
            </a:r>
          </a:p>
        </p:txBody>
      </p:sp>
      <p:sp>
        <p:nvSpPr>
          <p:cNvPr id="18438" name="Text Box 4"/>
          <p:cNvSpPr txBox="1">
            <a:spLocks noChangeArrowheads="1"/>
          </p:cNvSpPr>
          <p:nvPr/>
        </p:nvSpPr>
        <p:spPr bwMode="auto">
          <a:xfrm>
            <a:off x="3015226" y="1447800"/>
            <a:ext cx="280557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19,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0"/>
            <a:ext cx="7162800" cy="4198937"/>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CH7: Linear Momentum</a:t>
            </a:r>
          </a:p>
          <a:p>
            <a:pPr marL="914400" lvl="1" indent="-457200">
              <a:spcBef>
                <a:spcPct val="20000"/>
              </a:spcBef>
              <a:buFont typeface="Arial"/>
              <a:buChar char="•"/>
            </a:pPr>
            <a:r>
              <a:rPr lang="en-US" sz="2800" dirty="0">
                <a:solidFill>
                  <a:srgbClr val="CC00CC"/>
                </a:solidFill>
                <a:latin typeface="Arial Narrow" charset="0"/>
              </a:rPr>
              <a:t>Motion of a Group of Objects</a:t>
            </a:r>
          </a:p>
          <a:p>
            <a:pPr marL="609600" indent="-609600">
              <a:spcBef>
                <a:spcPct val="20000"/>
              </a:spcBef>
              <a:buFontTx/>
              <a:buChar char="•"/>
            </a:pPr>
            <a:r>
              <a:rPr lang="en-US" sz="3200" dirty="0">
                <a:solidFill>
                  <a:schemeClr val="accent2"/>
                </a:solidFill>
                <a:latin typeface="Arial Narrow" pitchFamily="-84" charset="0"/>
              </a:rPr>
              <a:t>CH8: Rotational Motion</a:t>
            </a:r>
          </a:p>
          <a:p>
            <a:pPr marL="1066800" lvl="1" indent="-609600">
              <a:spcBef>
                <a:spcPct val="20000"/>
              </a:spcBef>
              <a:buFontTx/>
              <a:buChar char="•"/>
            </a:pPr>
            <a:r>
              <a:rPr lang="en-US" sz="2800" dirty="0">
                <a:solidFill>
                  <a:srgbClr val="CC00CC"/>
                </a:solidFill>
                <a:latin typeface="Arial Narrow" pitchFamily="-84" charset="0"/>
              </a:rPr>
              <a:t>Fundamentals of Rotational Motion</a:t>
            </a:r>
          </a:p>
          <a:p>
            <a:pPr marL="1066800" lvl="1" indent="-609600">
              <a:spcBef>
                <a:spcPct val="20000"/>
              </a:spcBef>
              <a:buFontTx/>
              <a:buChar char="•"/>
            </a:pPr>
            <a:r>
              <a:rPr lang="en-US" sz="2800" dirty="0">
                <a:solidFill>
                  <a:srgbClr val="CC00CC"/>
                </a:solidFill>
                <a:latin typeface="Arial Narrow" pitchFamily="-84" charset="0"/>
              </a:rPr>
              <a:t>Rotational Kinematics</a:t>
            </a:r>
          </a:p>
          <a:p>
            <a:pPr marL="1066800" lvl="1" indent="-609600">
              <a:spcBef>
                <a:spcPct val="20000"/>
              </a:spcBef>
              <a:buFontTx/>
              <a:buChar char="•"/>
            </a:pPr>
            <a:r>
              <a:rPr lang="en-US" sz="2800" dirty="0">
                <a:solidFill>
                  <a:srgbClr val="CC00CC"/>
                </a:solidFill>
                <a:latin typeface="Arial Narrow" pitchFamily="-84" charset="0"/>
              </a:rPr>
              <a:t>Torque &amp; Vector Product</a:t>
            </a:r>
          </a:p>
          <a:p>
            <a:pPr marL="1066800" lvl="1" indent="-609600">
              <a:spcBef>
                <a:spcPct val="20000"/>
              </a:spcBef>
              <a:buFontTx/>
              <a:buChar char="•"/>
            </a:pPr>
            <a:r>
              <a:rPr lang="en-US" sz="2800" dirty="0">
                <a:solidFill>
                  <a:srgbClr val="CC00CC"/>
                </a:solidFill>
                <a:latin typeface="Arial Narrow" pitchFamily="-84" charset="0"/>
              </a:rPr>
              <a:t>Moment of Inertia</a:t>
            </a:r>
          </a:p>
        </p:txBody>
      </p:sp>
      <p:sp>
        <p:nvSpPr>
          <p:cNvPr id="9" name="Text Box 13">
            <a:extLst>
              <a:ext uri="{FF2B5EF4-FFF2-40B4-BE49-F238E27FC236}">
                <a16:creationId xmlns:a16="http://schemas.microsoft.com/office/drawing/2014/main" id="{F958049D-1C08-504E-893D-007E124F1B51}"/>
              </a:ext>
            </a:extLst>
          </p:cNvPr>
          <p:cNvSpPr txBox="1">
            <a:spLocks noChangeArrowheads="1"/>
          </p:cNvSpPr>
          <p:nvPr/>
        </p:nvSpPr>
        <p:spPr bwMode="auto">
          <a:xfrm>
            <a:off x="1026621" y="5870872"/>
            <a:ext cx="756226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#10, due 11pm, Tuesday, May 4!!</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915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9159"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DD629-1A8E-EA44-8D64-8D322B14BE93}"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839683" name="Text Box 3"/>
          <p:cNvSpPr txBox="1">
            <a:spLocks noChangeArrowheads="1"/>
          </p:cNvSpPr>
          <p:nvPr/>
        </p:nvSpPr>
        <p:spPr bwMode="auto">
          <a:xfrm>
            <a:off x="381000" y="685800"/>
            <a:ext cx="82296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The diameter of the Sun is about 400 times greater than that of the moon.  By coincidence, the sun is also about 400 times farther from the earth than is the moon.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an observer on the earth, compare the angle subtended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by the moon to the angle subtended by the sun and explain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why this result leads to a total solar eclipse.</a:t>
            </a:r>
          </a:p>
        </p:txBody>
      </p:sp>
      <p:pic>
        <p:nvPicPr>
          <p:cNvPr id="839684" name="Picture 4" descr="F0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5334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2" name="Rectangle 5"/>
          <p:cNvSpPr>
            <a:spLocks noGrp="1" noChangeArrowheads="1"/>
          </p:cNvSpPr>
          <p:nvPr>
            <p:ph type="title"/>
          </p:nvPr>
        </p:nvSpPr>
        <p:spPr>
          <a:xfrm>
            <a:off x="685800" y="0"/>
            <a:ext cx="7772400" cy="685800"/>
          </a:xfrm>
        </p:spPr>
        <p:txBody>
          <a:bodyPr/>
          <a:lstStyle/>
          <a:p>
            <a:r>
              <a:rPr lang="en-US" altLang="ko-KR" sz="4000">
                <a:latin typeface="Arial Narrow" charset="0"/>
                <a:ea typeface="굴림" charset="0"/>
                <a:cs typeface="굴림" charset="0"/>
              </a:rPr>
              <a:t>Ex.  A Total Eclipse of the Sun</a:t>
            </a:r>
            <a:endParaRPr lang="en-US" sz="4000">
              <a:latin typeface="Arial Narrow" charset="0"/>
              <a:ea typeface="ＭＳ Ｐゴシック" charset="0"/>
              <a:cs typeface="ＭＳ Ｐゴシック" charset="0"/>
            </a:endParaRPr>
          </a:p>
        </p:txBody>
      </p:sp>
      <p:graphicFrame>
        <p:nvGraphicFramePr>
          <p:cNvPr id="839686" name="Object 2"/>
          <p:cNvGraphicFramePr>
            <a:graphicFrameLocks noChangeAspect="1"/>
          </p:cNvGraphicFramePr>
          <p:nvPr/>
        </p:nvGraphicFramePr>
        <p:xfrm>
          <a:off x="533400" y="2784475"/>
          <a:ext cx="2028825" cy="415925"/>
        </p:xfrm>
        <a:graphic>
          <a:graphicData uri="http://schemas.openxmlformats.org/presentationml/2006/ole">
            <mc:AlternateContent xmlns:mc="http://schemas.openxmlformats.org/markup-compatibility/2006">
              <mc:Choice xmlns:v="urn:schemas-microsoft-com:vml" Requires="v">
                <p:oleObj spid="_x0000_s369890" name="Equation" r:id="rId5" imgW="990360" imgH="203040" progId="Equation.DSMT4">
                  <p:embed/>
                </p:oleObj>
              </mc:Choice>
              <mc:Fallback>
                <p:oleObj name="Equation" r:id="rId5" imgW="990360" imgH="203040" progId="Equation.DSMT4">
                  <p:embed/>
                  <p:pic>
                    <p:nvPicPr>
                      <p:cNvPr id="8396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84475"/>
                        <a:ext cx="2028825" cy="415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8" name="Object 3"/>
          <p:cNvGraphicFramePr>
            <a:graphicFrameLocks noChangeAspect="1"/>
          </p:cNvGraphicFramePr>
          <p:nvPr/>
        </p:nvGraphicFramePr>
        <p:xfrm>
          <a:off x="609600" y="3232150"/>
          <a:ext cx="1717675" cy="806450"/>
        </p:xfrm>
        <a:graphic>
          <a:graphicData uri="http://schemas.openxmlformats.org/presentationml/2006/ole">
            <mc:AlternateContent xmlns:mc="http://schemas.openxmlformats.org/markup-compatibility/2006">
              <mc:Choice xmlns:v="urn:schemas-microsoft-com:vml" Requires="v">
                <p:oleObj spid="_x0000_s369891" name="Equation" r:id="rId7" imgW="838080" imgH="393480" progId="Equation.DSMT4">
                  <p:embed/>
                </p:oleObj>
              </mc:Choice>
              <mc:Fallback>
                <p:oleObj name="Equation" r:id="rId7" imgW="838080" imgH="393480" progId="Equation.DSMT4">
                  <p:embed/>
                  <p:pic>
                    <p:nvPicPr>
                      <p:cNvPr id="83968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32150"/>
                        <a:ext cx="1717675"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9" name="Object 4"/>
          <p:cNvGraphicFramePr>
            <a:graphicFrameLocks noChangeAspect="1"/>
          </p:cNvGraphicFramePr>
          <p:nvPr/>
        </p:nvGraphicFramePr>
        <p:xfrm>
          <a:off x="2430463" y="3276600"/>
          <a:ext cx="287337" cy="806450"/>
        </p:xfrm>
        <a:graphic>
          <a:graphicData uri="http://schemas.openxmlformats.org/presentationml/2006/ole">
            <mc:AlternateContent xmlns:mc="http://schemas.openxmlformats.org/markup-compatibility/2006">
              <mc:Choice xmlns:v="urn:schemas-microsoft-com:vml" Requires="v">
                <p:oleObj spid="_x0000_s369892" name="Equation" r:id="rId9" imgW="139680" imgH="393480" progId="Equation.DSMT4">
                  <p:embed/>
                </p:oleObj>
              </mc:Choice>
              <mc:Fallback>
                <p:oleObj name="Equation" r:id="rId9" imgW="139680" imgH="393480" progId="Equation.DSMT4">
                  <p:embed/>
                  <p:pic>
                    <p:nvPicPr>
                      <p:cNvPr id="839689"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0463" y="3276600"/>
                        <a:ext cx="287337"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690" name="Text Box 10"/>
          <p:cNvSpPr txBox="1">
            <a:spLocks noChangeArrowheads="1"/>
          </p:cNvSpPr>
          <p:nvPr/>
        </p:nvSpPr>
        <p:spPr bwMode="auto">
          <a:xfrm>
            <a:off x="228600" y="5578475"/>
            <a:ext cx="32766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I can even cover the entire sun with my thumb!!  Why?</a:t>
            </a:r>
            <a:endParaRPr lang="en-US" dirty="0">
              <a:solidFill>
                <a:schemeClr val="accent2"/>
              </a:solidFill>
              <a:latin typeface="Arial Narrow" charset="0"/>
              <a:ea typeface="굴림" charset="0"/>
              <a:cs typeface="굴림" charset="0"/>
            </a:endParaRPr>
          </a:p>
        </p:txBody>
      </p:sp>
      <p:sp>
        <p:nvSpPr>
          <p:cNvPr id="839691" name="Text Box 11"/>
          <p:cNvSpPr txBox="1">
            <a:spLocks noChangeArrowheads="1"/>
          </p:cNvSpPr>
          <p:nvPr/>
        </p:nvSpPr>
        <p:spPr bwMode="auto">
          <a:xfrm>
            <a:off x="3505200" y="5654675"/>
            <a:ext cx="5257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dirty="0">
                <a:solidFill>
                  <a:schemeClr val="accent2"/>
                </a:solidFill>
                <a:latin typeface="Arial Narrow" charset="0"/>
                <a:ea typeface="굴림" charset="0"/>
                <a:cs typeface="굴림" charset="0"/>
              </a:rPr>
              <a:t>Because the distance (r) from my eyes to my thumb is far shorter than that to the sun.</a:t>
            </a:r>
            <a:endParaRPr lang="en-US" dirty="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05675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9683"/>
                                        </p:tgtEl>
                                        <p:attrNameLst>
                                          <p:attrName>style.visibility</p:attrName>
                                        </p:attrNameLst>
                                      </p:cBhvr>
                                      <p:to>
                                        <p:strVal val="visible"/>
                                      </p:to>
                                    </p:set>
                                    <p:animEffect transition="in" filter="wipe(left)">
                                      <p:cBhvr>
                                        <p:cTn id="7" dur="500"/>
                                        <p:tgtEl>
                                          <p:spTgt spid="83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839684"/>
                                        </p:tgtEl>
                                        <p:attrNameLst>
                                          <p:attrName>style.visibility</p:attrName>
                                        </p:attrNameLst>
                                      </p:cBhvr>
                                      <p:to>
                                        <p:strVal val="visible"/>
                                      </p:to>
                                    </p:set>
                                    <p:anim calcmode="lin" valueType="num">
                                      <p:cBhvr>
                                        <p:cTn id="12" dur="500" fill="hold"/>
                                        <p:tgtEl>
                                          <p:spTgt spid="839684"/>
                                        </p:tgtEl>
                                        <p:attrNameLst>
                                          <p:attrName>ppt_w</p:attrName>
                                        </p:attrNameLst>
                                      </p:cBhvr>
                                      <p:tavLst>
                                        <p:tav tm="0">
                                          <p:val>
                                            <p:fltVal val="0"/>
                                          </p:val>
                                        </p:tav>
                                        <p:tav tm="100000">
                                          <p:val>
                                            <p:strVal val="#ppt_w"/>
                                          </p:val>
                                        </p:tav>
                                      </p:tavLst>
                                    </p:anim>
                                    <p:anim calcmode="lin" valueType="num">
                                      <p:cBhvr>
                                        <p:cTn id="13" dur="500" fill="hold"/>
                                        <p:tgtEl>
                                          <p:spTgt spid="839684"/>
                                        </p:tgtEl>
                                        <p:attrNameLst>
                                          <p:attrName>ppt_h</p:attrName>
                                        </p:attrNameLst>
                                      </p:cBhvr>
                                      <p:tavLst>
                                        <p:tav tm="0">
                                          <p:val>
                                            <p:fltVal val="0"/>
                                          </p:val>
                                        </p:tav>
                                        <p:tav tm="100000">
                                          <p:val>
                                            <p:strVal val="#ppt_h"/>
                                          </p:val>
                                        </p:tav>
                                      </p:tavLst>
                                    </p:anim>
                                    <p:animEffect transition="in" filter="fade">
                                      <p:cBhvr>
                                        <p:cTn id="14" dur="500"/>
                                        <p:tgtEl>
                                          <p:spTgt spid="8396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9686"/>
                                        </p:tgtEl>
                                        <p:attrNameLst>
                                          <p:attrName>style.visibility</p:attrName>
                                        </p:attrNameLst>
                                      </p:cBhvr>
                                      <p:to>
                                        <p:strVal val="visible"/>
                                      </p:to>
                                    </p:set>
                                    <p:animEffect transition="in" filter="wipe(left)">
                                      <p:cBhvr>
                                        <p:cTn id="19" dur="500"/>
                                        <p:tgtEl>
                                          <p:spTgt spid="839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39688"/>
                                        </p:tgtEl>
                                        <p:attrNameLst>
                                          <p:attrName>style.visibility</p:attrName>
                                        </p:attrNameLst>
                                      </p:cBhvr>
                                      <p:to>
                                        <p:strVal val="visible"/>
                                      </p:to>
                                    </p:set>
                                    <p:animEffect transition="in" filter="wipe(left)">
                                      <p:cBhvr>
                                        <p:cTn id="24" dur="500"/>
                                        <p:tgtEl>
                                          <p:spTgt spid="83968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839689"/>
                                        </p:tgtEl>
                                        <p:attrNameLst>
                                          <p:attrName>style.visibility</p:attrName>
                                        </p:attrNameLst>
                                      </p:cBhvr>
                                      <p:to>
                                        <p:strVal val="visible"/>
                                      </p:to>
                                    </p:set>
                                    <p:animEffect transition="in" filter="wipe(left)">
                                      <p:cBhvr>
                                        <p:cTn id="29" dur="500"/>
                                        <p:tgtEl>
                                          <p:spTgt spid="83968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39690"/>
                                        </p:tgtEl>
                                        <p:attrNameLst>
                                          <p:attrName>style.visibility</p:attrName>
                                        </p:attrNameLst>
                                      </p:cBhvr>
                                      <p:to>
                                        <p:strVal val="visible"/>
                                      </p:to>
                                    </p:set>
                                    <p:animEffect transition="in" filter="wipe(left)">
                                      <p:cBhvr>
                                        <p:cTn id="34" dur="500"/>
                                        <p:tgtEl>
                                          <p:spTgt spid="8396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39691"/>
                                        </p:tgtEl>
                                        <p:attrNameLst>
                                          <p:attrName>style.visibility</p:attrName>
                                        </p:attrNameLst>
                                      </p:cBhvr>
                                      <p:to>
                                        <p:strVal val="visible"/>
                                      </p:to>
                                    </p:set>
                                    <p:animEffect transition="in" filter="wipe(left)">
                                      <p:cBhvr>
                                        <p:cTn id="39" dur="500"/>
                                        <p:tgtEl>
                                          <p:spTgt spid="839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p:bldP spid="839690" grpId="0"/>
      <p:bldP spid="83969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r>
              <a:rPr lang="en-US"/>
              <a:t>Monday, April 19, 2021</a:t>
            </a:r>
          </a:p>
        </p:txBody>
      </p:sp>
      <p:sp>
        <p:nvSpPr>
          <p:cNvPr id="42" name="Footer Placeholder 4"/>
          <p:cNvSpPr>
            <a:spLocks noGrp="1"/>
          </p:cNvSpPr>
          <p:nvPr>
            <p:ph type="ftr" sz="quarter" idx="11"/>
          </p:nvPr>
        </p:nvSpPr>
        <p:spPr/>
        <p:txBody>
          <a:bodyPr/>
          <a:lstStyle/>
          <a:p>
            <a:r>
              <a:rPr lang="en-US"/>
              <a:t>PHYS 1443-003, Spring 2021                    Dr. Jaehoon Yu</a:t>
            </a:r>
          </a:p>
        </p:txBody>
      </p:sp>
      <p:sp>
        <p:nvSpPr>
          <p:cNvPr id="43" name="Slide Number Placeholder 5"/>
          <p:cNvSpPr>
            <a:spLocks noGrp="1"/>
          </p:cNvSpPr>
          <p:nvPr>
            <p:ph type="sldNum" sz="quarter" idx="12"/>
          </p:nvPr>
        </p:nvSpPr>
        <p:spPr/>
        <p:txBody>
          <a:bodyPr/>
          <a:lstStyle/>
          <a:p>
            <a:fld id="{43436560-03A6-3A45-A8B2-8C1B07443A30}" type="slidenum">
              <a:rPr lang="en-US"/>
              <a:pPr/>
              <a:t>11</a:t>
            </a:fld>
            <a:endParaRPr lang="en-US"/>
          </a:p>
        </p:txBody>
      </p:sp>
      <p:sp>
        <p:nvSpPr>
          <p:cNvPr id="371714" name="Text Box 2"/>
          <p:cNvSpPr txBox="1">
            <a:spLocks noChangeArrowheads="1"/>
          </p:cNvSpPr>
          <p:nvPr/>
        </p:nvSpPr>
        <p:spPr bwMode="auto">
          <a:xfrm>
            <a:off x="457200" y="762000"/>
            <a:ext cx="57150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chemeClr val="accent2"/>
                </a:solidFill>
                <a:latin typeface="Arial Narrow" charset="0"/>
              </a:rPr>
              <a:t>Using what we have learned earlier, how would you define the angular displacement?</a:t>
            </a:r>
          </a:p>
        </p:txBody>
      </p:sp>
      <p:graphicFrame>
        <p:nvGraphicFramePr>
          <p:cNvPr id="371715" name="Object 3"/>
          <p:cNvGraphicFramePr>
            <a:graphicFrameLocks noChangeAspect="1"/>
          </p:cNvGraphicFramePr>
          <p:nvPr/>
        </p:nvGraphicFramePr>
        <p:xfrm>
          <a:off x="6477000" y="892175"/>
          <a:ext cx="963613" cy="471488"/>
        </p:xfrm>
        <a:graphic>
          <a:graphicData uri="http://schemas.openxmlformats.org/presentationml/2006/ole">
            <mc:AlternateContent xmlns:mc="http://schemas.openxmlformats.org/markup-compatibility/2006">
              <mc:Choice xmlns:v="urn:schemas-microsoft-com:vml" Requires="v">
                <p:oleObj spid="_x0000_s427191" name="Equation" r:id="rId3" imgW="355320" imgH="177480" progId="Equation.3">
                  <p:embed/>
                </p:oleObj>
              </mc:Choice>
              <mc:Fallback>
                <p:oleObj name="Equation" r:id="rId3" imgW="355320" imgH="177480" progId="Equation.3">
                  <p:embed/>
                  <p:pic>
                    <p:nvPicPr>
                      <p:cNvPr id="3717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892175"/>
                        <a:ext cx="963613" cy="471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16" name="Rectangle 4"/>
          <p:cNvSpPr>
            <a:spLocks noGrp="1" noChangeArrowheads="1"/>
          </p:cNvSpPr>
          <p:nvPr>
            <p:ph type="title"/>
          </p:nvPr>
        </p:nvSpPr>
        <p:spPr>
          <a:xfrm>
            <a:off x="152400" y="152400"/>
            <a:ext cx="8839200" cy="685800"/>
          </a:xfrm>
          <a:noFill/>
          <a:ln/>
        </p:spPr>
        <p:txBody>
          <a:bodyPr/>
          <a:lstStyle/>
          <a:p>
            <a:r>
              <a:rPr lang="en-US" sz="3600"/>
              <a:t>Angular Displacement, Velocity, and Acceleration</a:t>
            </a:r>
          </a:p>
        </p:txBody>
      </p:sp>
      <p:sp>
        <p:nvSpPr>
          <p:cNvPr id="371717" name="Text Box 5"/>
          <p:cNvSpPr txBox="1">
            <a:spLocks noChangeArrowheads="1"/>
          </p:cNvSpPr>
          <p:nvPr/>
        </p:nvSpPr>
        <p:spPr bwMode="auto">
          <a:xfrm>
            <a:off x="457200" y="18288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How about the average angular speed?</a:t>
            </a:r>
          </a:p>
        </p:txBody>
      </p:sp>
      <p:graphicFrame>
        <p:nvGraphicFramePr>
          <p:cNvPr id="371718" name="Object 6"/>
          <p:cNvGraphicFramePr>
            <a:graphicFrameLocks noChangeAspect="1"/>
          </p:cNvGraphicFramePr>
          <p:nvPr/>
        </p:nvGraphicFramePr>
        <p:xfrm>
          <a:off x="5092700" y="1778000"/>
          <a:ext cx="546100" cy="431800"/>
        </p:xfrm>
        <a:graphic>
          <a:graphicData uri="http://schemas.openxmlformats.org/presentationml/2006/ole">
            <mc:AlternateContent xmlns:mc="http://schemas.openxmlformats.org/markup-compatibility/2006">
              <mc:Choice xmlns:v="urn:schemas-microsoft-com:vml" Requires="v">
                <p:oleObj spid="_x0000_s427192" name="Equation" r:id="rId5" imgW="266400" imgH="215640" progId="Equation.3">
                  <p:embed/>
                </p:oleObj>
              </mc:Choice>
              <mc:Fallback>
                <p:oleObj name="Equation" r:id="rId5" imgW="266400" imgH="215640" progId="Equation.3">
                  <p:embed/>
                  <p:pic>
                    <p:nvPicPr>
                      <p:cNvPr id="37171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1778000"/>
                        <a:ext cx="546100"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19" name="Text Box 7"/>
          <p:cNvSpPr txBox="1">
            <a:spLocks noChangeArrowheads="1"/>
          </p:cNvSpPr>
          <p:nvPr/>
        </p:nvSpPr>
        <p:spPr bwMode="auto">
          <a:xfrm>
            <a:off x="457200" y="28575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speed?</a:t>
            </a:r>
          </a:p>
        </p:txBody>
      </p:sp>
      <p:graphicFrame>
        <p:nvGraphicFramePr>
          <p:cNvPr id="371720" name="Object 8"/>
          <p:cNvGraphicFramePr>
            <a:graphicFrameLocks noChangeAspect="1"/>
          </p:cNvGraphicFramePr>
          <p:nvPr/>
        </p:nvGraphicFramePr>
        <p:xfrm>
          <a:off x="5092700" y="2921000"/>
          <a:ext cx="544513" cy="279400"/>
        </p:xfrm>
        <a:graphic>
          <a:graphicData uri="http://schemas.openxmlformats.org/presentationml/2006/ole">
            <mc:AlternateContent xmlns:mc="http://schemas.openxmlformats.org/markup-compatibility/2006">
              <mc:Choice xmlns:v="urn:schemas-microsoft-com:vml" Requires="v">
                <p:oleObj spid="_x0000_s427193" name="Equation" r:id="rId7" imgW="266400" imgH="139680" progId="Equation.3">
                  <p:embed/>
                </p:oleObj>
              </mc:Choice>
              <mc:Fallback>
                <p:oleObj name="Equation" r:id="rId7" imgW="266400" imgH="139680" progId="Equation.3">
                  <p:embed/>
                  <p:pic>
                    <p:nvPicPr>
                      <p:cNvPr id="37172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2700" y="2921000"/>
                        <a:ext cx="544513"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21" name="Text Box 9"/>
          <p:cNvSpPr txBox="1">
            <a:spLocks noChangeArrowheads="1"/>
          </p:cNvSpPr>
          <p:nvPr/>
        </p:nvSpPr>
        <p:spPr bwMode="auto">
          <a:xfrm>
            <a:off x="457200" y="36576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By the same token, the average angular acceleration is defined as…</a:t>
            </a:r>
          </a:p>
        </p:txBody>
      </p:sp>
      <p:graphicFrame>
        <p:nvGraphicFramePr>
          <p:cNvPr id="371722" name="Object 10"/>
          <p:cNvGraphicFramePr>
            <a:graphicFrameLocks noChangeAspect="1"/>
          </p:cNvGraphicFramePr>
          <p:nvPr/>
        </p:nvGraphicFramePr>
        <p:xfrm>
          <a:off x="5092700" y="3759200"/>
          <a:ext cx="544513" cy="431800"/>
        </p:xfrm>
        <a:graphic>
          <a:graphicData uri="http://schemas.openxmlformats.org/presentationml/2006/ole">
            <mc:AlternateContent xmlns:mc="http://schemas.openxmlformats.org/markup-compatibility/2006">
              <mc:Choice xmlns:v="urn:schemas-microsoft-com:vml" Requires="v">
                <p:oleObj spid="_x0000_s427194" name="Equation" r:id="rId9" imgW="266400" imgH="215640" progId="Equation.3">
                  <p:embed/>
                </p:oleObj>
              </mc:Choice>
              <mc:Fallback>
                <p:oleObj name="Equation" r:id="rId9" imgW="266400" imgH="215640" progId="Equation.3">
                  <p:embed/>
                  <p:pic>
                    <p:nvPicPr>
                      <p:cNvPr id="37172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2700" y="3759200"/>
                        <a:ext cx="544513"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23" name="Text Box 11"/>
          <p:cNvSpPr txBox="1">
            <a:spLocks noChangeArrowheads="1"/>
          </p:cNvSpPr>
          <p:nvPr/>
        </p:nvSpPr>
        <p:spPr bwMode="auto">
          <a:xfrm>
            <a:off x="457200" y="46482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acceleration?</a:t>
            </a:r>
          </a:p>
        </p:txBody>
      </p:sp>
      <p:graphicFrame>
        <p:nvGraphicFramePr>
          <p:cNvPr id="371724" name="Object 12"/>
          <p:cNvGraphicFramePr>
            <a:graphicFrameLocks noChangeAspect="1"/>
          </p:cNvGraphicFramePr>
          <p:nvPr/>
        </p:nvGraphicFramePr>
        <p:xfrm>
          <a:off x="5092700" y="4914900"/>
          <a:ext cx="546100" cy="279400"/>
        </p:xfrm>
        <a:graphic>
          <a:graphicData uri="http://schemas.openxmlformats.org/presentationml/2006/ole">
            <mc:AlternateContent xmlns:mc="http://schemas.openxmlformats.org/markup-compatibility/2006">
              <mc:Choice xmlns:v="urn:schemas-microsoft-com:vml" Requires="v">
                <p:oleObj spid="_x0000_s427195" name="Equation" r:id="rId11" imgW="266400" imgH="139680" progId="Equation.3">
                  <p:embed/>
                </p:oleObj>
              </mc:Choice>
              <mc:Fallback>
                <p:oleObj name="Equation" r:id="rId11" imgW="266400" imgH="139680" progId="Equation.3">
                  <p:embed/>
                  <p:pic>
                    <p:nvPicPr>
                      <p:cNvPr id="371724"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2700" y="4914900"/>
                        <a:ext cx="546100"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25" name="Text Box 13"/>
          <p:cNvSpPr txBox="1">
            <a:spLocks noChangeArrowheads="1"/>
          </p:cNvSpPr>
          <p:nvPr/>
        </p:nvSpPr>
        <p:spPr bwMode="auto">
          <a:xfrm>
            <a:off x="304800" y="5562600"/>
            <a:ext cx="8534400" cy="7620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7543800" y="1600200"/>
            <a:ext cx="1371600" cy="1143000"/>
            <a:chOff x="4752" y="1008"/>
            <a:chExt cx="864" cy="720"/>
          </a:xfrm>
        </p:grpSpPr>
        <p:sp>
          <p:nvSpPr>
            <p:cNvPr id="371727"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71728"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nvGrpSpPr>
          <p:cNvPr id="3" name="Group 17"/>
          <p:cNvGrpSpPr>
            <a:grpSpLocks/>
          </p:cNvGrpSpPr>
          <p:nvPr/>
        </p:nvGrpSpPr>
        <p:grpSpPr bwMode="auto">
          <a:xfrm>
            <a:off x="7848600" y="1828800"/>
            <a:ext cx="876300" cy="773113"/>
            <a:chOff x="4944" y="1152"/>
            <a:chExt cx="552" cy="487"/>
          </a:xfrm>
        </p:grpSpPr>
        <p:sp>
          <p:nvSpPr>
            <p:cNvPr id="371730" name="Text Box 18"/>
            <p:cNvSpPr txBox="1">
              <a:spLocks noChangeArrowheads="1"/>
            </p:cNvSpPr>
            <p:nvPr/>
          </p:nvSpPr>
          <p:spPr bwMode="auto">
            <a:xfrm>
              <a:off x="5185" y="1440"/>
              <a:ext cx="270"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a:solidFill>
                    <a:schemeClr val="folHlink"/>
                  </a:solidFill>
                  <a:latin typeface="Monotype Corsiva" charset="0"/>
                </a:rPr>
                <a:t>θi</a:t>
              </a:r>
              <a:endParaRPr lang="en-US" sz="1800" dirty="0">
                <a:solidFill>
                  <a:schemeClr val="folHlink"/>
                </a:solidFill>
                <a:latin typeface="Symbol" charset="2"/>
              </a:endParaRPr>
            </a:p>
          </p:txBody>
        </p:sp>
        <p:sp>
          <p:nvSpPr>
            <p:cNvPr id="371731"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ffectLst/>
          </p:spPr>
          <p:txBody>
            <a:bodyPr>
              <a:prstTxWarp prst="textNoShape">
                <a:avLst/>
              </a:prstTxWarp>
            </a:bodyPr>
            <a:lstStyle/>
            <a:p>
              <a:endParaRPr lang="en-US"/>
            </a:p>
          </p:txBody>
        </p:sp>
        <p:sp>
          <p:nvSpPr>
            <p:cNvPr id="371732"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ffectLst/>
          </p:spPr>
          <p:txBody>
            <a:bodyPr>
              <a:prstTxWarp prst="textNoShape">
                <a:avLst/>
              </a:prstTxWarp>
            </a:bodyPr>
            <a:lstStyle/>
            <a:p>
              <a:endParaRPr lang="en-US"/>
            </a:p>
          </p:txBody>
        </p:sp>
        <p:sp>
          <p:nvSpPr>
            <p:cNvPr id="371733" name="Arc 21"/>
            <p:cNvSpPr>
              <a:spLocks/>
            </p:cNvSpPr>
            <p:nvPr/>
          </p:nvSpPr>
          <p:spPr bwMode="auto">
            <a:xfrm>
              <a:off x="5136" y="1536"/>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folHlink"/>
              </a:solidFill>
              <a:round/>
              <a:headEnd/>
              <a:tailEnd/>
            </a:ln>
            <a:effectLst/>
          </p:spPr>
          <p:txBody>
            <a:bodyPr wrap="none" anchor="ctr">
              <a:prstTxWarp prst="textNoShape">
                <a:avLst/>
              </a:prstTxWarp>
            </a:bodyPr>
            <a:lstStyle/>
            <a:p>
              <a:endParaRPr lang="en-US"/>
            </a:p>
          </p:txBody>
        </p:sp>
        <p:sp>
          <p:nvSpPr>
            <p:cNvPr id="371734" name="Text Box 22"/>
            <p:cNvSpPr txBox="1">
              <a:spLocks noChangeArrowheads="1"/>
            </p:cNvSpPr>
            <p:nvPr/>
          </p:nvSpPr>
          <p:spPr bwMode="auto">
            <a:xfrm>
              <a:off x="5210" y="1152"/>
              <a:ext cx="286"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a:solidFill>
                    <a:schemeClr val="accent2"/>
                  </a:solidFill>
                  <a:latin typeface="Monotype Corsiva" charset="0"/>
                </a:rPr>
                <a:t>θf</a:t>
              </a:r>
              <a:endParaRPr lang="en-US" sz="1800" dirty="0">
                <a:solidFill>
                  <a:schemeClr val="accent2"/>
                </a:solidFill>
                <a:latin typeface="Symbol" charset="2"/>
              </a:endParaRPr>
            </a:p>
          </p:txBody>
        </p:sp>
        <p:sp>
          <p:nvSpPr>
            <p:cNvPr id="371735" name="Arc 23"/>
            <p:cNvSpPr>
              <a:spLocks/>
            </p:cNvSpPr>
            <p:nvPr/>
          </p:nvSpPr>
          <p:spPr bwMode="auto">
            <a:xfrm>
              <a:off x="5121" y="1349"/>
              <a:ext cx="303" cy="290"/>
            </a:xfrm>
            <a:custGeom>
              <a:avLst/>
              <a:gdLst>
                <a:gd name="G0" fmla="+- 1136 0 0"/>
                <a:gd name="G1" fmla="+- 21600 0 0"/>
                <a:gd name="G2" fmla="+- 21600 0 0"/>
                <a:gd name="T0" fmla="*/ 0 w 22736"/>
                <a:gd name="T1" fmla="*/ 30 h 26136"/>
                <a:gd name="T2" fmla="*/ 22254 w 22736"/>
                <a:gd name="T3" fmla="*/ 26136 h 26136"/>
                <a:gd name="T4" fmla="*/ 1136 w 22736"/>
                <a:gd name="T5" fmla="*/ 21600 h 26136"/>
              </a:gdLst>
              <a:ahLst/>
              <a:cxnLst>
                <a:cxn ang="0">
                  <a:pos x="T0" y="T1"/>
                </a:cxn>
                <a:cxn ang="0">
                  <a:pos x="T2" y="T3"/>
                </a:cxn>
                <a:cxn ang="0">
                  <a:pos x="T4" y="T5"/>
                </a:cxn>
              </a:cxnLst>
              <a:rect l="0" t="0" r="r" b="b"/>
              <a:pathLst>
                <a:path w="22736" h="26136" fill="none" extrusionOk="0">
                  <a:moveTo>
                    <a:pt x="-1" y="29"/>
                  </a:moveTo>
                  <a:cubicBezTo>
                    <a:pt x="378" y="9"/>
                    <a:pt x="757" y="-1"/>
                    <a:pt x="1136" y="-1"/>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1"/>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ffectLst/>
          </p:spPr>
          <p:txBody>
            <a:bodyPr wrap="none" anchor="ctr">
              <a:prstTxWarp prst="textNoShape">
                <a:avLst/>
              </a:prstTxWarp>
            </a:bodyPr>
            <a:lstStyle/>
            <a:p>
              <a:endParaRPr lang="en-US"/>
            </a:p>
          </p:txBody>
        </p:sp>
      </p:grpSp>
      <p:graphicFrame>
        <p:nvGraphicFramePr>
          <p:cNvPr id="371736" name="Object 24"/>
          <p:cNvGraphicFramePr>
            <a:graphicFrameLocks noChangeAspect="1"/>
          </p:cNvGraphicFramePr>
          <p:nvPr/>
        </p:nvGraphicFramePr>
        <p:xfrm>
          <a:off x="7364413" y="838200"/>
          <a:ext cx="1169987" cy="639763"/>
        </p:xfrm>
        <a:graphic>
          <a:graphicData uri="http://schemas.openxmlformats.org/presentationml/2006/ole">
            <mc:AlternateContent xmlns:mc="http://schemas.openxmlformats.org/markup-compatibility/2006">
              <mc:Choice xmlns:v="urn:schemas-microsoft-com:vml" Requires="v">
                <p:oleObj spid="_x0000_s427196" name="Equation" r:id="rId13" imgW="431640" imgH="241200" progId="Equation.3">
                  <p:embed/>
                </p:oleObj>
              </mc:Choice>
              <mc:Fallback>
                <p:oleObj name="Equation" r:id="rId13" imgW="431640" imgH="241200" progId="Equation.3">
                  <p:embed/>
                  <p:pic>
                    <p:nvPicPr>
                      <p:cNvPr id="371736"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4413" y="838200"/>
                        <a:ext cx="1169987" cy="639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37" name="Object 25"/>
          <p:cNvGraphicFramePr>
            <a:graphicFrameLocks noChangeAspect="1"/>
          </p:cNvGraphicFramePr>
          <p:nvPr/>
        </p:nvGraphicFramePr>
        <p:xfrm>
          <a:off x="5638800" y="1600200"/>
          <a:ext cx="1219200" cy="939800"/>
        </p:xfrm>
        <a:graphic>
          <a:graphicData uri="http://schemas.openxmlformats.org/presentationml/2006/ole">
            <mc:AlternateContent xmlns:mc="http://schemas.openxmlformats.org/markup-compatibility/2006">
              <mc:Choice xmlns:v="urn:schemas-microsoft-com:vml" Requires="v">
                <p:oleObj spid="_x0000_s427197" name="Equation" r:id="rId15" imgW="596880" imgH="469800" progId="Equation.3">
                  <p:embed/>
                </p:oleObj>
              </mc:Choice>
              <mc:Fallback>
                <p:oleObj name="Equation" r:id="rId15" imgW="596880" imgH="469800" progId="Equation.3">
                  <p:embed/>
                  <p:pic>
                    <p:nvPicPr>
                      <p:cNvPr id="371737"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1600200"/>
                        <a:ext cx="1219200" cy="939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38" name="Object 26"/>
          <p:cNvGraphicFramePr>
            <a:graphicFrameLocks noChangeAspect="1"/>
          </p:cNvGraphicFramePr>
          <p:nvPr/>
        </p:nvGraphicFramePr>
        <p:xfrm>
          <a:off x="6846888" y="1651000"/>
          <a:ext cx="544512" cy="787400"/>
        </p:xfrm>
        <a:graphic>
          <a:graphicData uri="http://schemas.openxmlformats.org/presentationml/2006/ole">
            <mc:AlternateContent xmlns:mc="http://schemas.openxmlformats.org/markup-compatibility/2006">
              <mc:Choice xmlns:v="urn:schemas-microsoft-com:vml" Requires="v">
                <p:oleObj spid="_x0000_s427198" name="Equation" r:id="rId17" imgW="266400" imgH="393480" progId="Equation.3">
                  <p:embed/>
                </p:oleObj>
              </mc:Choice>
              <mc:Fallback>
                <p:oleObj name="Equation" r:id="rId17" imgW="266400" imgH="393480" progId="Equation.3">
                  <p:embed/>
                  <p:pic>
                    <p:nvPicPr>
                      <p:cNvPr id="371738"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46888" y="1651000"/>
                        <a:ext cx="544512"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39" name="Object 27"/>
          <p:cNvGraphicFramePr>
            <a:graphicFrameLocks noChangeAspect="1"/>
          </p:cNvGraphicFramePr>
          <p:nvPr/>
        </p:nvGraphicFramePr>
        <p:xfrm>
          <a:off x="5638800" y="2654300"/>
          <a:ext cx="1428750" cy="812800"/>
        </p:xfrm>
        <a:graphic>
          <a:graphicData uri="http://schemas.openxmlformats.org/presentationml/2006/ole">
            <mc:AlternateContent xmlns:mc="http://schemas.openxmlformats.org/markup-compatibility/2006">
              <mc:Choice xmlns:v="urn:schemas-microsoft-com:vml" Requires="v">
                <p:oleObj spid="_x0000_s427199" name="Equation" r:id="rId19" imgW="698400" imgH="406080" progId="Equation.3">
                  <p:embed/>
                </p:oleObj>
              </mc:Choice>
              <mc:Fallback>
                <p:oleObj name="Equation" r:id="rId19" imgW="698400" imgH="406080" progId="Equation.3">
                  <p:embed/>
                  <p:pic>
                    <p:nvPicPr>
                      <p:cNvPr id="371739"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8800" y="2654300"/>
                        <a:ext cx="1428750" cy="812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0" name="Object 28"/>
          <p:cNvGraphicFramePr>
            <a:graphicFrameLocks noChangeAspect="1"/>
          </p:cNvGraphicFramePr>
          <p:nvPr/>
        </p:nvGraphicFramePr>
        <p:xfrm>
          <a:off x="7086600" y="2667000"/>
          <a:ext cx="519113" cy="787400"/>
        </p:xfrm>
        <a:graphic>
          <a:graphicData uri="http://schemas.openxmlformats.org/presentationml/2006/ole">
            <mc:AlternateContent xmlns:mc="http://schemas.openxmlformats.org/markup-compatibility/2006">
              <mc:Choice xmlns:v="urn:schemas-microsoft-com:vml" Requires="v">
                <p:oleObj spid="_x0000_s427200" name="Equation" r:id="rId21" imgW="253800" imgH="393480" progId="Equation.3">
                  <p:embed/>
                </p:oleObj>
              </mc:Choice>
              <mc:Fallback>
                <p:oleObj name="Equation" r:id="rId21" imgW="253800" imgH="393480" progId="Equation.3">
                  <p:embed/>
                  <p:pic>
                    <p:nvPicPr>
                      <p:cNvPr id="37174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86600" y="2667000"/>
                        <a:ext cx="519113"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1" name="Object 29"/>
          <p:cNvGraphicFramePr>
            <a:graphicFrameLocks noChangeAspect="1"/>
          </p:cNvGraphicFramePr>
          <p:nvPr/>
        </p:nvGraphicFramePr>
        <p:xfrm>
          <a:off x="5638800" y="3581400"/>
          <a:ext cx="1323975" cy="939800"/>
        </p:xfrm>
        <a:graphic>
          <a:graphicData uri="http://schemas.openxmlformats.org/presentationml/2006/ole">
            <mc:AlternateContent xmlns:mc="http://schemas.openxmlformats.org/markup-compatibility/2006">
              <mc:Choice xmlns:v="urn:schemas-microsoft-com:vml" Requires="v">
                <p:oleObj spid="_x0000_s427201" name="Equation" r:id="rId23" imgW="647640" imgH="469800" progId="Equation.3">
                  <p:embed/>
                </p:oleObj>
              </mc:Choice>
              <mc:Fallback>
                <p:oleObj name="Equation" r:id="rId23" imgW="647640" imgH="469800" progId="Equation.3">
                  <p:embed/>
                  <p:pic>
                    <p:nvPicPr>
                      <p:cNvPr id="371741"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38800" y="3581400"/>
                        <a:ext cx="1323975" cy="939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2" name="Object 30"/>
          <p:cNvGraphicFramePr>
            <a:graphicFrameLocks noChangeAspect="1"/>
          </p:cNvGraphicFramePr>
          <p:nvPr/>
        </p:nvGraphicFramePr>
        <p:xfrm>
          <a:off x="6934200" y="3632200"/>
          <a:ext cx="571500" cy="787400"/>
        </p:xfrm>
        <a:graphic>
          <a:graphicData uri="http://schemas.openxmlformats.org/presentationml/2006/ole">
            <mc:AlternateContent xmlns:mc="http://schemas.openxmlformats.org/markup-compatibility/2006">
              <mc:Choice xmlns:v="urn:schemas-microsoft-com:vml" Requires="v">
                <p:oleObj spid="_x0000_s427202" name="Equation" r:id="rId25" imgW="279360" imgH="393480" progId="Equation.3">
                  <p:embed/>
                </p:oleObj>
              </mc:Choice>
              <mc:Fallback>
                <p:oleObj name="Equation" r:id="rId25" imgW="279360" imgH="393480" progId="Equation.3">
                  <p:embed/>
                  <p:pic>
                    <p:nvPicPr>
                      <p:cNvPr id="371742" name="Object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34200" y="3632200"/>
                        <a:ext cx="571500"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3" name="Object 31"/>
          <p:cNvGraphicFramePr>
            <a:graphicFrameLocks noChangeAspect="1"/>
          </p:cNvGraphicFramePr>
          <p:nvPr/>
        </p:nvGraphicFramePr>
        <p:xfrm>
          <a:off x="5638800" y="4648200"/>
          <a:ext cx="1454150" cy="812800"/>
        </p:xfrm>
        <a:graphic>
          <a:graphicData uri="http://schemas.openxmlformats.org/presentationml/2006/ole">
            <mc:AlternateContent xmlns:mc="http://schemas.openxmlformats.org/markup-compatibility/2006">
              <mc:Choice xmlns:v="urn:schemas-microsoft-com:vml" Requires="v">
                <p:oleObj spid="_x0000_s427203" name="Equation" r:id="rId27" imgW="711000" imgH="406080" progId="Equation.3">
                  <p:embed/>
                </p:oleObj>
              </mc:Choice>
              <mc:Fallback>
                <p:oleObj name="Equation" r:id="rId27" imgW="711000" imgH="406080" progId="Equation.3">
                  <p:embed/>
                  <p:pic>
                    <p:nvPicPr>
                      <p:cNvPr id="371743" name="Object 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38800" y="4648200"/>
                        <a:ext cx="1454150" cy="812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371744" name="Object 32"/>
          <p:cNvGraphicFramePr>
            <a:graphicFrameLocks noChangeAspect="1"/>
          </p:cNvGraphicFramePr>
          <p:nvPr/>
        </p:nvGraphicFramePr>
        <p:xfrm>
          <a:off x="7075488" y="4648200"/>
          <a:ext cx="544512" cy="787400"/>
        </p:xfrm>
        <a:graphic>
          <a:graphicData uri="http://schemas.openxmlformats.org/presentationml/2006/ole">
            <mc:AlternateContent xmlns:mc="http://schemas.openxmlformats.org/markup-compatibility/2006">
              <mc:Choice xmlns:v="urn:schemas-microsoft-com:vml" Requires="v">
                <p:oleObj spid="_x0000_s427204" name="Equation" r:id="rId29" imgW="266400" imgH="393480" progId="Equation.DSMT4">
                  <p:embed/>
                </p:oleObj>
              </mc:Choice>
              <mc:Fallback>
                <p:oleObj name="Equation" r:id="rId29" imgW="266400" imgH="393480" progId="Equation.DSMT4">
                  <p:embed/>
                  <p:pic>
                    <p:nvPicPr>
                      <p:cNvPr id="371744" name="Object 3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75488" y="4648200"/>
                        <a:ext cx="544512" cy="787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371745" name="Text Box 33"/>
          <p:cNvSpPr txBox="1">
            <a:spLocks noChangeArrowheads="1"/>
          </p:cNvSpPr>
          <p:nvPr/>
        </p:nvSpPr>
        <p:spPr bwMode="auto">
          <a:xfrm>
            <a:off x="533400" y="22399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6" name="Text Box 34"/>
          <p:cNvSpPr txBox="1">
            <a:spLocks noChangeArrowheads="1"/>
          </p:cNvSpPr>
          <p:nvPr/>
        </p:nvSpPr>
        <p:spPr bwMode="auto">
          <a:xfrm>
            <a:off x="1371600" y="22399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7" name="Text Box 35"/>
          <p:cNvSpPr txBox="1">
            <a:spLocks noChangeArrowheads="1"/>
          </p:cNvSpPr>
          <p:nvPr/>
        </p:nvSpPr>
        <p:spPr bwMode="auto">
          <a:xfrm>
            <a:off x="533400" y="32305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8" name="Text Box 36"/>
          <p:cNvSpPr txBox="1">
            <a:spLocks noChangeArrowheads="1"/>
          </p:cNvSpPr>
          <p:nvPr/>
        </p:nvSpPr>
        <p:spPr bwMode="auto">
          <a:xfrm>
            <a:off x="1371600" y="32305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9" name="Text Box 37"/>
          <p:cNvSpPr txBox="1">
            <a:spLocks noChangeArrowheads="1"/>
          </p:cNvSpPr>
          <p:nvPr/>
        </p:nvSpPr>
        <p:spPr bwMode="auto">
          <a:xfrm>
            <a:off x="533400" y="43434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0" name="Text Box 38"/>
          <p:cNvSpPr txBox="1">
            <a:spLocks noChangeArrowheads="1"/>
          </p:cNvSpPr>
          <p:nvPr/>
        </p:nvSpPr>
        <p:spPr bwMode="auto">
          <a:xfrm>
            <a:off x="1371600" y="43434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371751" name="Text Box 39"/>
          <p:cNvSpPr txBox="1">
            <a:spLocks noChangeArrowheads="1"/>
          </p:cNvSpPr>
          <p:nvPr/>
        </p:nvSpPr>
        <p:spPr bwMode="auto">
          <a:xfrm>
            <a:off x="2057400" y="50292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2" name="Text Box 40"/>
          <p:cNvSpPr txBox="1">
            <a:spLocks noChangeArrowheads="1"/>
          </p:cNvSpPr>
          <p:nvPr/>
        </p:nvSpPr>
        <p:spPr bwMode="auto">
          <a:xfrm>
            <a:off x="2895600" y="50292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44" name="Text Box 41">
            <a:extLst>
              <a:ext uri="{FF2B5EF4-FFF2-40B4-BE49-F238E27FC236}">
                <a16:creationId xmlns:a16="http://schemas.microsoft.com/office/drawing/2014/main" id="{C31C0A01-51CE-E847-9B18-D53DC1726DE7}"/>
              </a:ext>
            </a:extLst>
          </p:cNvPr>
          <p:cNvSpPr txBox="1">
            <a:spLocks noChangeArrowheads="1"/>
          </p:cNvSpPr>
          <p:nvPr/>
        </p:nvSpPr>
        <p:spPr bwMode="auto">
          <a:xfrm>
            <a:off x="2209800" y="2209800"/>
            <a:ext cx="22860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Dimension (</a:t>
            </a:r>
            <a:r>
              <a:rPr lang="en-US" altLang="ko-KR" sz="1800" dirty="0">
                <a:solidFill>
                  <a:srgbClr val="CC00CC"/>
                </a:solidFill>
                <a:latin typeface="Arial Narrow" charset="0"/>
                <a:ea typeface="굴림" charset="0"/>
                <a:cs typeface="굴림" charset="0"/>
              </a:rPr>
              <a:t>poll 5</a:t>
            </a:r>
            <a:r>
              <a:rPr lang="en-US" altLang="ko-KR" sz="2200" dirty="0">
                <a:solidFill>
                  <a:srgbClr val="A50021"/>
                </a:solidFill>
                <a:latin typeface="Arial Narrow" charset="0"/>
                <a:ea typeface="굴림" charset="0"/>
                <a:cs typeface="굴림" charset="0"/>
              </a:rPr>
              <a:t>)</a:t>
            </a:r>
            <a:r>
              <a:rPr lang="en-US" sz="2200" dirty="0">
                <a:solidFill>
                  <a:srgbClr val="A50021"/>
                </a:solidFill>
                <a:latin typeface="Arial Narrow" charset="0"/>
                <a:ea typeface="굴림" charset="0"/>
                <a:cs typeface="굴림" charset="0"/>
              </a:rPr>
              <a:t>?</a:t>
            </a:r>
          </a:p>
        </p:txBody>
      </p:sp>
      <p:sp>
        <p:nvSpPr>
          <p:cNvPr id="45" name="Text Box 42">
            <a:extLst>
              <a:ext uri="{FF2B5EF4-FFF2-40B4-BE49-F238E27FC236}">
                <a16:creationId xmlns:a16="http://schemas.microsoft.com/office/drawing/2014/main" id="{871F720B-D701-5448-8206-BA83711DBD56}"/>
              </a:ext>
            </a:extLst>
          </p:cNvPr>
          <p:cNvSpPr txBox="1">
            <a:spLocks noChangeArrowheads="1"/>
          </p:cNvSpPr>
          <p:nvPr/>
        </p:nvSpPr>
        <p:spPr bwMode="auto">
          <a:xfrm>
            <a:off x="4267200" y="2209800"/>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46" name="Text Box 41">
            <a:extLst>
              <a:ext uri="{FF2B5EF4-FFF2-40B4-BE49-F238E27FC236}">
                <a16:creationId xmlns:a16="http://schemas.microsoft.com/office/drawing/2014/main" id="{9784BD99-7282-2C41-86C5-475613B2834A}"/>
              </a:ext>
            </a:extLst>
          </p:cNvPr>
          <p:cNvSpPr txBox="1">
            <a:spLocks noChangeArrowheads="1"/>
          </p:cNvSpPr>
          <p:nvPr/>
        </p:nvSpPr>
        <p:spPr bwMode="auto">
          <a:xfrm>
            <a:off x="2209800" y="3226713"/>
            <a:ext cx="22860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Dimension (</a:t>
            </a:r>
            <a:r>
              <a:rPr lang="en-US" altLang="ko-KR" sz="1800" dirty="0">
                <a:solidFill>
                  <a:srgbClr val="CC00CC"/>
                </a:solidFill>
                <a:latin typeface="Arial Narrow" charset="0"/>
                <a:ea typeface="굴림" charset="0"/>
                <a:cs typeface="굴림" charset="0"/>
              </a:rPr>
              <a:t>poll 5</a:t>
            </a:r>
            <a:r>
              <a:rPr lang="en-US" altLang="ko-KR" sz="2200" dirty="0">
                <a:solidFill>
                  <a:srgbClr val="A50021"/>
                </a:solidFill>
                <a:latin typeface="Arial Narrow" charset="0"/>
                <a:ea typeface="굴림" charset="0"/>
                <a:cs typeface="굴림" charset="0"/>
              </a:rPr>
              <a:t>)</a:t>
            </a:r>
            <a:r>
              <a:rPr lang="en-US" sz="2200" dirty="0">
                <a:solidFill>
                  <a:srgbClr val="A50021"/>
                </a:solidFill>
                <a:latin typeface="Arial Narrow" charset="0"/>
                <a:ea typeface="굴림" charset="0"/>
                <a:cs typeface="굴림" charset="0"/>
              </a:rPr>
              <a:t>?</a:t>
            </a:r>
          </a:p>
        </p:txBody>
      </p:sp>
      <p:sp>
        <p:nvSpPr>
          <p:cNvPr id="47" name="Text Box 42">
            <a:extLst>
              <a:ext uri="{FF2B5EF4-FFF2-40B4-BE49-F238E27FC236}">
                <a16:creationId xmlns:a16="http://schemas.microsoft.com/office/drawing/2014/main" id="{45933D1F-9379-3C49-AE24-AEEEC9A9DBB7}"/>
              </a:ext>
            </a:extLst>
          </p:cNvPr>
          <p:cNvSpPr txBox="1">
            <a:spLocks noChangeArrowheads="1"/>
          </p:cNvSpPr>
          <p:nvPr/>
        </p:nvSpPr>
        <p:spPr bwMode="auto">
          <a:xfrm>
            <a:off x="4267200" y="3226713"/>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52" name="Text Box 43">
            <a:extLst>
              <a:ext uri="{FF2B5EF4-FFF2-40B4-BE49-F238E27FC236}">
                <a16:creationId xmlns:a16="http://schemas.microsoft.com/office/drawing/2014/main" id="{552F202E-E1F4-AC48-B5A9-780FBA42AB1A}"/>
              </a:ext>
            </a:extLst>
          </p:cNvPr>
          <p:cNvSpPr txBox="1">
            <a:spLocks noChangeArrowheads="1"/>
          </p:cNvSpPr>
          <p:nvPr/>
        </p:nvSpPr>
        <p:spPr bwMode="auto">
          <a:xfrm>
            <a:off x="2209800" y="4267200"/>
            <a:ext cx="2209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Dimension </a:t>
            </a:r>
            <a:r>
              <a:rPr lang="en-US" altLang="ko-KR" sz="2800" dirty="0">
                <a:solidFill>
                  <a:srgbClr val="A50021"/>
                </a:solidFill>
                <a:latin typeface="Arial Narrow" charset="0"/>
                <a:ea typeface="굴림" charset="0"/>
                <a:cs typeface="굴림" charset="0"/>
              </a:rPr>
              <a:t>(</a:t>
            </a:r>
            <a:r>
              <a:rPr lang="en-US" altLang="ko-KR" sz="2000" dirty="0">
                <a:solidFill>
                  <a:srgbClr val="CC00CC"/>
                </a:solidFill>
                <a:latin typeface="Arial Narrow" charset="0"/>
                <a:ea typeface="굴림" charset="0"/>
                <a:cs typeface="굴림" charset="0"/>
              </a:rPr>
              <a:t>poll 5</a:t>
            </a:r>
            <a:r>
              <a:rPr lang="en-US" altLang="ko-KR" sz="2800" dirty="0">
                <a:solidFill>
                  <a:srgbClr val="A50021"/>
                </a:solidFill>
                <a:latin typeface="Arial Narrow" charset="0"/>
                <a:ea typeface="굴림" charset="0"/>
                <a:cs typeface="굴림" charset="0"/>
              </a:rPr>
              <a:t>)</a:t>
            </a:r>
            <a:r>
              <a:rPr lang="en-US" sz="2000" dirty="0">
                <a:solidFill>
                  <a:srgbClr val="A50021"/>
                </a:solidFill>
                <a:latin typeface="Arial Narrow" charset="0"/>
                <a:ea typeface="굴림" charset="0"/>
                <a:cs typeface="굴림" charset="0"/>
              </a:rPr>
              <a:t>?</a:t>
            </a:r>
            <a:endParaRPr lang="en-US" sz="2200" dirty="0">
              <a:solidFill>
                <a:srgbClr val="A50021"/>
              </a:solidFill>
              <a:latin typeface="Arial Narrow" charset="0"/>
              <a:ea typeface="굴림" charset="0"/>
              <a:cs typeface="굴림" charset="0"/>
            </a:endParaRPr>
          </a:p>
        </p:txBody>
      </p:sp>
      <p:sp>
        <p:nvSpPr>
          <p:cNvPr id="53" name="Text Box 44">
            <a:extLst>
              <a:ext uri="{FF2B5EF4-FFF2-40B4-BE49-F238E27FC236}">
                <a16:creationId xmlns:a16="http://schemas.microsoft.com/office/drawing/2014/main" id="{3E311856-2D27-D045-82FF-2C0B6A5D1D0E}"/>
              </a:ext>
            </a:extLst>
          </p:cNvPr>
          <p:cNvSpPr txBox="1">
            <a:spLocks noChangeArrowheads="1"/>
          </p:cNvSpPr>
          <p:nvPr/>
        </p:nvSpPr>
        <p:spPr bwMode="auto">
          <a:xfrm>
            <a:off x="4267200" y="4343400"/>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dirty="0">
                <a:solidFill>
                  <a:srgbClr val="A50021"/>
                </a:solidFill>
                <a:latin typeface="Arial Narrow" charset="0"/>
                <a:ea typeface="굴림" charset="0"/>
                <a:cs typeface="굴림" charset="0"/>
              </a:rPr>
              <a:t>[T</a:t>
            </a:r>
            <a:r>
              <a:rPr lang="en-US" altLang="ko-KR" sz="2200" baseline="30000" dirty="0">
                <a:solidFill>
                  <a:srgbClr val="A50021"/>
                </a:solidFill>
                <a:latin typeface="Arial Narrow" charset="0"/>
                <a:ea typeface="굴림" charset="0"/>
                <a:cs typeface="굴림" charset="0"/>
              </a:rPr>
              <a:t>-2</a:t>
            </a:r>
            <a:r>
              <a:rPr lang="en-US" altLang="ko-KR" sz="2200" dirty="0">
                <a:solidFill>
                  <a:srgbClr val="A50021"/>
                </a:solidFill>
                <a:latin typeface="Arial Narrow" charset="0"/>
                <a:ea typeface="굴림" charset="0"/>
                <a:cs typeface="굴림" charset="0"/>
              </a:rPr>
              <a:t>]</a:t>
            </a:r>
            <a:endParaRPr lang="en-US" sz="2200" dirty="0">
              <a:solidFill>
                <a:srgbClr val="A50021"/>
              </a:solidFill>
              <a:latin typeface="Arial Narrow" charset="0"/>
              <a:ea typeface="굴림" charset="0"/>
              <a:cs typeface="굴림"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1714"/>
                                        </p:tgtEl>
                                        <p:attrNameLst>
                                          <p:attrName>style.visibility</p:attrName>
                                        </p:attrNameLst>
                                      </p:cBhvr>
                                      <p:to>
                                        <p:strVal val="visible"/>
                                      </p:to>
                                    </p:set>
                                    <p:animEffect transition="in" filter="wipe(left)">
                                      <p:cBhvr>
                                        <p:cTn id="7" dur="500"/>
                                        <p:tgtEl>
                                          <p:spTgt spid="3717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71715"/>
                                        </p:tgtEl>
                                        <p:attrNameLst>
                                          <p:attrName>style.visibility</p:attrName>
                                        </p:attrNameLst>
                                      </p:cBhvr>
                                      <p:to>
                                        <p:strVal val="visible"/>
                                      </p:to>
                                    </p:set>
                                    <p:animEffect transition="in" filter="wipe(left)">
                                      <p:cBhvr>
                                        <p:cTn id="26" dur="500"/>
                                        <p:tgtEl>
                                          <p:spTgt spid="3717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71736"/>
                                        </p:tgtEl>
                                        <p:attrNameLst>
                                          <p:attrName>style.visibility</p:attrName>
                                        </p:attrNameLst>
                                      </p:cBhvr>
                                      <p:to>
                                        <p:strVal val="visible"/>
                                      </p:to>
                                    </p:set>
                                    <p:animEffect transition="in" filter="wipe(left)">
                                      <p:cBhvr>
                                        <p:cTn id="31" dur="500"/>
                                        <p:tgtEl>
                                          <p:spTgt spid="3717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71717"/>
                                        </p:tgtEl>
                                        <p:attrNameLst>
                                          <p:attrName>style.visibility</p:attrName>
                                        </p:attrNameLst>
                                      </p:cBhvr>
                                      <p:to>
                                        <p:strVal val="visible"/>
                                      </p:to>
                                    </p:set>
                                    <p:animEffect transition="in" filter="wipe(left)">
                                      <p:cBhvr>
                                        <p:cTn id="36" dur="500"/>
                                        <p:tgtEl>
                                          <p:spTgt spid="3717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371718"/>
                                        </p:tgtEl>
                                        <p:attrNameLst>
                                          <p:attrName>style.visibility</p:attrName>
                                        </p:attrNameLst>
                                      </p:cBhvr>
                                      <p:to>
                                        <p:strVal val="visible"/>
                                      </p:to>
                                    </p:set>
                                    <p:animEffect transition="in" filter="wipe(left)">
                                      <p:cBhvr>
                                        <p:cTn id="41" dur="500"/>
                                        <p:tgtEl>
                                          <p:spTgt spid="3717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1737"/>
                                        </p:tgtEl>
                                        <p:attrNameLst>
                                          <p:attrName>style.visibility</p:attrName>
                                        </p:attrNameLst>
                                      </p:cBhvr>
                                      <p:to>
                                        <p:strVal val="visible"/>
                                      </p:to>
                                    </p:set>
                                    <p:animEffect transition="in" filter="wipe(left)">
                                      <p:cBhvr>
                                        <p:cTn id="46" dur="500"/>
                                        <p:tgtEl>
                                          <p:spTgt spid="3717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371738"/>
                                        </p:tgtEl>
                                        <p:attrNameLst>
                                          <p:attrName>style.visibility</p:attrName>
                                        </p:attrNameLst>
                                      </p:cBhvr>
                                      <p:to>
                                        <p:strVal val="visible"/>
                                      </p:to>
                                    </p:set>
                                    <p:animEffect transition="in" filter="wipe(left)">
                                      <p:cBhvr>
                                        <p:cTn id="51" dur="500"/>
                                        <p:tgtEl>
                                          <p:spTgt spid="3717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71745"/>
                                        </p:tgtEl>
                                        <p:attrNameLst>
                                          <p:attrName>style.visibility</p:attrName>
                                        </p:attrNameLst>
                                      </p:cBhvr>
                                      <p:to>
                                        <p:strVal val="visible"/>
                                      </p:to>
                                    </p:set>
                                    <p:animEffect transition="in" filter="wipe(left)">
                                      <p:cBhvr>
                                        <p:cTn id="56" dur="500"/>
                                        <p:tgtEl>
                                          <p:spTgt spid="3717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71746"/>
                                        </p:tgtEl>
                                        <p:attrNameLst>
                                          <p:attrName>style.visibility</p:attrName>
                                        </p:attrNameLst>
                                      </p:cBhvr>
                                      <p:to>
                                        <p:strVal val="visible"/>
                                      </p:to>
                                    </p:set>
                                    <p:animEffect transition="in" filter="wipe(left)">
                                      <p:cBhvr>
                                        <p:cTn id="61" dur="500"/>
                                        <p:tgtEl>
                                          <p:spTgt spid="3717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44"/>
                                        </p:tgtEl>
                                        <p:attrNameLst>
                                          <p:attrName>style.visibility</p:attrName>
                                        </p:attrNameLst>
                                      </p:cBhvr>
                                      <p:to>
                                        <p:strVal val="visible"/>
                                      </p:to>
                                    </p:set>
                                    <p:animEffect transition="in" filter="wipe(left)">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71719"/>
                                        </p:tgtEl>
                                        <p:attrNameLst>
                                          <p:attrName>style.visibility</p:attrName>
                                        </p:attrNameLst>
                                      </p:cBhvr>
                                      <p:to>
                                        <p:strVal val="visible"/>
                                      </p:to>
                                    </p:set>
                                    <p:animEffect transition="in" filter="wipe(left)">
                                      <p:cBhvr>
                                        <p:cTn id="76" dur="500"/>
                                        <p:tgtEl>
                                          <p:spTgt spid="37171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371720"/>
                                        </p:tgtEl>
                                        <p:attrNameLst>
                                          <p:attrName>style.visibility</p:attrName>
                                        </p:attrNameLst>
                                      </p:cBhvr>
                                      <p:to>
                                        <p:strVal val="visible"/>
                                      </p:to>
                                    </p:set>
                                    <p:animEffect transition="in" filter="wipe(left)">
                                      <p:cBhvr>
                                        <p:cTn id="81" dur="500"/>
                                        <p:tgtEl>
                                          <p:spTgt spid="3717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371739"/>
                                        </p:tgtEl>
                                        <p:attrNameLst>
                                          <p:attrName>style.visibility</p:attrName>
                                        </p:attrNameLst>
                                      </p:cBhvr>
                                      <p:to>
                                        <p:strVal val="visible"/>
                                      </p:to>
                                    </p:set>
                                    <p:animEffect transition="in" filter="wipe(left)">
                                      <p:cBhvr>
                                        <p:cTn id="86" dur="500"/>
                                        <p:tgtEl>
                                          <p:spTgt spid="37173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371740"/>
                                        </p:tgtEl>
                                        <p:attrNameLst>
                                          <p:attrName>style.visibility</p:attrName>
                                        </p:attrNameLst>
                                      </p:cBhvr>
                                      <p:to>
                                        <p:strVal val="visible"/>
                                      </p:to>
                                    </p:set>
                                    <p:animEffect transition="in" filter="wipe(left)">
                                      <p:cBhvr>
                                        <p:cTn id="91" dur="500"/>
                                        <p:tgtEl>
                                          <p:spTgt spid="37174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371747"/>
                                        </p:tgtEl>
                                        <p:attrNameLst>
                                          <p:attrName>style.visibility</p:attrName>
                                        </p:attrNameLst>
                                      </p:cBhvr>
                                      <p:to>
                                        <p:strVal val="visible"/>
                                      </p:to>
                                    </p:set>
                                    <p:animEffect transition="in" filter="wipe(left)">
                                      <p:cBhvr>
                                        <p:cTn id="96" dur="500"/>
                                        <p:tgtEl>
                                          <p:spTgt spid="37174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371748"/>
                                        </p:tgtEl>
                                        <p:attrNameLst>
                                          <p:attrName>style.visibility</p:attrName>
                                        </p:attrNameLst>
                                      </p:cBhvr>
                                      <p:to>
                                        <p:strVal val="visible"/>
                                      </p:to>
                                    </p:set>
                                    <p:animEffect transition="in" filter="wipe(left)">
                                      <p:cBhvr>
                                        <p:cTn id="101" dur="500"/>
                                        <p:tgtEl>
                                          <p:spTgt spid="37174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47"/>
                                        </p:tgtEl>
                                        <p:attrNameLst>
                                          <p:attrName>style.visibility</p:attrName>
                                        </p:attrNameLst>
                                      </p:cBhvr>
                                      <p:to>
                                        <p:strVal val="visible"/>
                                      </p:to>
                                    </p:set>
                                    <p:animEffect transition="in" filter="wipe(left)">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371721"/>
                                        </p:tgtEl>
                                        <p:attrNameLst>
                                          <p:attrName>style.visibility</p:attrName>
                                        </p:attrNameLst>
                                      </p:cBhvr>
                                      <p:to>
                                        <p:strVal val="visible"/>
                                      </p:to>
                                    </p:set>
                                    <p:animEffect transition="in" filter="wipe(left)">
                                      <p:cBhvr>
                                        <p:cTn id="116" dur="500"/>
                                        <p:tgtEl>
                                          <p:spTgt spid="37172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371722"/>
                                        </p:tgtEl>
                                        <p:attrNameLst>
                                          <p:attrName>style.visibility</p:attrName>
                                        </p:attrNameLst>
                                      </p:cBhvr>
                                      <p:to>
                                        <p:strVal val="visible"/>
                                      </p:to>
                                    </p:set>
                                    <p:animEffect transition="in" filter="wipe(left)">
                                      <p:cBhvr>
                                        <p:cTn id="121" dur="500"/>
                                        <p:tgtEl>
                                          <p:spTgt spid="37172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371741"/>
                                        </p:tgtEl>
                                        <p:attrNameLst>
                                          <p:attrName>style.visibility</p:attrName>
                                        </p:attrNameLst>
                                      </p:cBhvr>
                                      <p:to>
                                        <p:strVal val="visible"/>
                                      </p:to>
                                    </p:set>
                                    <p:animEffect transition="in" filter="wipe(left)">
                                      <p:cBhvr>
                                        <p:cTn id="126" dur="500"/>
                                        <p:tgtEl>
                                          <p:spTgt spid="37174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371742"/>
                                        </p:tgtEl>
                                        <p:attrNameLst>
                                          <p:attrName>style.visibility</p:attrName>
                                        </p:attrNameLst>
                                      </p:cBhvr>
                                      <p:to>
                                        <p:strVal val="visible"/>
                                      </p:to>
                                    </p:set>
                                    <p:animEffect transition="in" filter="wipe(left)">
                                      <p:cBhvr>
                                        <p:cTn id="131" dur="500"/>
                                        <p:tgtEl>
                                          <p:spTgt spid="371742"/>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371749"/>
                                        </p:tgtEl>
                                        <p:attrNameLst>
                                          <p:attrName>style.visibility</p:attrName>
                                        </p:attrNameLst>
                                      </p:cBhvr>
                                      <p:to>
                                        <p:strVal val="visible"/>
                                      </p:to>
                                    </p:set>
                                    <p:animEffect transition="in" filter="wipe(left)">
                                      <p:cBhvr>
                                        <p:cTn id="136" dur="500"/>
                                        <p:tgtEl>
                                          <p:spTgt spid="37174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371750"/>
                                        </p:tgtEl>
                                        <p:attrNameLst>
                                          <p:attrName>style.visibility</p:attrName>
                                        </p:attrNameLst>
                                      </p:cBhvr>
                                      <p:to>
                                        <p:strVal val="visible"/>
                                      </p:to>
                                    </p:set>
                                    <p:animEffect transition="in" filter="wipe(left)">
                                      <p:cBhvr>
                                        <p:cTn id="141" dur="500"/>
                                        <p:tgtEl>
                                          <p:spTgt spid="37175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iterate type="wd">
                                    <p:tmPct val="10000"/>
                                  </p:iterate>
                                  <p:childTnLst>
                                    <p:set>
                                      <p:cBhvr>
                                        <p:cTn id="145" dur="1" fill="hold">
                                          <p:stCondLst>
                                            <p:cond delay="0"/>
                                          </p:stCondLst>
                                        </p:cTn>
                                        <p:tgtEl>
                                          <p:spTgt spid="52"/>
                                        </p:tgtEl>
                                        <p:attrNameLst>
                                          <p:attrName>style.visibility</p:attrName>
                                        </p:attrNameLst>
                                      </p:cBhvr>
                                      <p:to>
                                        <p:strVal val="visible"/>
                                      </p:to>
                                    </p:set>
                                    <p:animEffect transition="in" filter="wipe(left)">
                                      <p:cBhvr>
                                        <p:cTn id="146" dur="500"/>
                                        <p:tgtEl>
                                          <p:spTgt spid="5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iterate type="wd">
                                    <p:tmPct val="10000"/>
                                  </p:iterate>
                                  <p:childTnLst>
                                    <p:set>
                                      <p:cBhvr>
                                        <p:cTn id="150" dur="1" fill="hold">
                                          <p:stCondLst>
                                            <p:cond delay="0"/>
                                          </p:stCondLst>
                                        </p:cTn>
                                        <p:tgtEl>
                                          <p:spTgt spid="53"/>
                                        </p:tgtEl>
                                        <p:attrNameLst>
                                          <p:attrName>style.visibility</p:attrName>
                                        </p:attrNameLst>
                                      </p:cBhvr>
                                      <p:to>
                                        <p:strVal val="visible"/>
                                      </p:to>
                                    </p:set>
                                    <p:animEffect transition="in" filter="wipe(left)">
                                      <p:cBhvr>
                                        <p:cTn id="151" dur="500"/>
                                        <p:tgtEl>
                                          <p:spTgt spid="53"/>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iterate type="wd">
                                    <p:tmPct val="10000"/>
                                  </p:iterate>
                                  <p:childTnLst>
                                    <p:set>
                                      <p:cBhvr>
                                        <p:cTn id="155" dur="1" fill="hold">
                                          <p:stCondLst>
                                            <p:cond delay="0"/>
                                          </p:stCondLst>
                                        </p:cTn>
                                        <p:tgtEl>
                                          <p:spTgt spid="371723"/>
                                        </p:tgtEl>
                                        <p:attrNameLst>
                                          <p:attrName>style.visibility</p:attrName>
                                        </p:attrNameLst>
                                      </p:cBhvr>
                                      <p:to>
                                        <p:strVal val="visible"/>
                                      </p:to>
                                    </p:set>
                                    <p:animEffect transition="in" filter="wipe(left)">
                                      <p:cBhvr>
                                        <p:cTn id="156" dur="500"/>
                                        <p:tgtEl>
                                          <p:spTgt spid="371723"/>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371724"/>
                                        </p:tgtEl>
                                        <p:attrNameLst>
                                          <p:attrName>style.visibility</p:attrName>
                                        </p:attrNameLst>
                                      </p:cBhvr>
                                      <p:to>
                                        <p:strVal val="visible"/>
                                      </p:to>
                                    </p:set>
                                    <p:animEffect transition="in" filter="wipe(left)">
                                      <p:cBhvr>
                                        <p:cTn id="161" dur="500"/>
                                        <p:tgtEl>
                                          <p:spTgt spid="371724"/>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iterate type="wd">
                                    <p:tmPct val="10000"/>
                                  </p:iterate>
                                  <p:childTnLst>
                                    <p:set>
                                      <p:cBhvr>
                                        <p:cTn id="165" dur="1" fill="hold">
                                          <p:stCondLst>
                                            <p:cond delay="0"/>
                                          </p:stCondLst>
                                        </p:cTn>
                                        <p:tgtEl>
                                          <p:spTgt spid="371743"/>
                                        </p:tgtEl>
                                        <p:attrNameLst>
                                          <p:attrName>style.visibility</p:attrName>
                                        </p:attrNameLst>
                                      </p:cBhvr>
                                      <p:to>
                                        <p:strVal val="visible"/>
                                      </p:to>
                                    </p:set>
                                    <p:animEffect transition="in" filter="wipe(left)">
                                      <p:cBhvr>
                                        <p:cTn id="166" dur="500"/>
                                        <p:tgtEl>
                                          <p:spTgt spid="37174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iterate type="wd">
                                    <p:tmPct val="10000"/>
                                  </p:iterate>
                                  <p:childTnLst>
                                    <p:set>
                                      <p:cBhvr>
                                        <p:cTn id="170" dur="1" fill="hold">
                                          <p:stCondLst>
                                            <p:cond delay="0"/>
                                          </p:stCondLst>
                                        </p:cTn>
                                        <p:tgtEl>
                                          <p:spTgt spid="371744"/>
                                        </p:tgtEl>
                                        <p:attrNameLst>
                                          <p:attrName>style.visibility</p:attrName>
                                        </p:attrNameLst>
                                      </p:cBhvr>
                                      <p:to>
                                        <p:strVal val="visible"/>
                                      </p:to>
                                    </p:set>
                                    <p:animEffect transition="in" filter="wipe(left)">
                                      <p:cBhvr>
                                        <p:cTn id="171" dur="500"/>
                                        <p:tgtEl>
                                          <p:spTgt spid="371744"/>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iterate type="wd">
                                    <p:tmPct val="10000"/>
                                  </p:iterate>
                                  <p:childTnLst>
                                    <p:set>
                                      <p:cBhvr>
                                        <p:cTn id="175" dur="1" fill="hold">
                                          <p:stCondLst>
                                            <p:cond delay="0"/>
                                          </p:stCondLst>
                                        </p:cTn>
                                        <p:tgtEl>
                                          <p:spTgt spid="371751"/>
                                        </p:tgtEl>
                                        <p:attrNameLst>
                                          <p:attrName>style.visibility</p:attrName>
                                        </p:attrNameLst>
                                      </p:cBhvr>
                                      <p:to>
                                        <p:strVal val="visible"/>
                                      </p:to>
                                    </p:set>
                                    <p:animEffect transition="in" filter="wipe(left)">
                                      <p:cBhvr>
                                        <p:cTn id="176" dur="500"/>
                                        <p:tgtEl>
                                          <p:spTgt spid="37175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iterate type="wd">
                                    <p:tmPct val="10000"/>
                                  </p:iterate>
                                  <p:childTnLst>
                                    <p:set>
                                      <p:cBhvr>
                                        <p:cTn id="180" dur="1" fill="hold">
                                          <p:stCondLst>
                                            <p:cond delay="0"/>
                                          </p:stCondLst>
                                        </p:cTn>
                                        <p:tgtEl>
                                          <p:spTgt spid="371752"/>
                                        </p:tgtEl>
                                        <p:attrNameLst>
                                          <p:attrName>style.visibility</p:attrName>
                                        </p:attrNameLst>
                                      </p:cBhvr>
                                      <p:to>
                                        <p:strVal val="visible"/>
                                      </p:to>
                                    </p:set>
                                    <p:animEffect transition="in" filter="wipe(left)">
                                      <p:cBhvr>
                                        <p:cTn id="181" dur="500"/>
                                        <p:tgtEl>
                                          <p:spTgt spid="371752"/>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iterate type="wd">
                                    <p:tmPct val="10000"/>
                                  </p:iterate>
                                  <p:childTnLst>
                                    <p:set>
                                      <p:cBhvr>
                                        <p:cTn id="185" dur="1" fill="hold">
                                          <p:stCondLst>
                                            <p:cond delay="0"/>
                                          </p:stCondLst>
                                        </p:cTn>
                                        <p:tgtEl>
                                          <p:spTgt spid="371725"/>
                                        </p:tgtEl>
                                        <p:attrNameLst>
                                          <p:attrName>style.visibility</p:attrName>
                                        </p:attrNameLst>
                                      </p:cBhvr>
                                      <p:to>
                                        <p:strVal val="visible"/>
                                      </p:to>
                                    </p:set>
                                    <p:animEffect transition="in" filter="wipe(left)">
                                      <p:cBhvr>
                                        <p:cTn id="186" dur="300"/>
                                        <p:tgtEl>
                                          <p:spTgt spid="371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P spid="371717" grpId="0"/>
      <p:bldP spid="371719" grpId="0"/>
      <p:bldP spid="371721" grpId="0"/>
      <p:bldP spid="371723" grpId="0"/>
      <p:bldP spid="371725" grpId="0" animBg="1" autoUpdateAnimBg="0"/>
      <p:bldP spid="371745" grpId="0"/>
      <p:bldP spid="371746" grpId="0"/>
      <p:bldP spid="371747" grpId="0"/>
      <p:bldP spid="371748" grpId="0"/>
      <p:bldP spid="371749" grpId="0"/>
      <p:bldP spid="371750" grpId="0"/>
      <p:bldP spid="371751" grpId="0"/>
      <p:bldP spid="371752" grpId="0"/>
      <p:bldP spid="44" grpId="0"/>
      <p:bldP spid="45" grpId="0"/>
      <p:bldP spid="46" grpId="0"/>
      <p:bldP spid="47"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a:t>Monday, April 19, 2021</a:t>
            </a:r>
            <a:endParaRPr lang="en-US" altLang="ko-KR">
              <a:ea typeface="굴림" charset="-127"/>
              <a:cs typeface="굴림" charset="-127"/>
            </a:endParaRPr>
          </a:p>
        </p:txBody>
      </p:sp>
      <p:sp>
        <p:nvSpPr>
          <p:cNvPr id="38930" name="Footer Placeholder 4"/>
          <p:cNvSpPr>
            <a:spLocks noGrp="1"/>
          </p:cNvSpPr>
          <p:nvPr>
            <p:ph type="ftr" sz="quarter" idx="11"/>
          </p:nvPr>
        </p:nvSpPr>
        <p:spPr>
          <a:noFill/>
        </p:spPr>
        <p:txBody>
          <a:bodyPr/>
          <a:lstStyle/>
          <a:p>
            <a:r>
              <a:rPr lang="en-US"/>
              <a:t>PHYS 1443-003, Spring 2021                    Dr. Jaehoon Yu</a:t>
            </a: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12</a:t>
            </a:fld>
            <a:endParaRPr lang="en-US"/>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1" name="Rectangle 3"/>
          <p:cNvSpPr>
            <a:spLocks noChangeArrowheads="1"/>
          </p:cNvSpPr>
          <p:nvPr/>
        </p:nvSpPr>
        <p:spPr bwMode="auto">
          <a:xfrm>
            <a:off x="4648200" y="5316538"/>
            <a:ext cx="4343400" cy="8382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square" anchor="ctr">
            <a:prstTxWarp prst="textNoShape">
              <a:avLst/>
            </a:prstTxWarp>
            <a:spAutoFit/>
          </a:bodyPr>
          <a:lstStyle/>
          <a:p>
            <a:endParaRPr lang="en-US"/>
          </a:p>
        </p:txBody>
      </p:sp>
      <p:pic>
        <p:nvPicPr>
          <p:cNvPr id="851973" name="Object 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4648200" y="3051175"/>
            <a:ext cx="1128713" cy="723900"/>
          </a:xfrm>
          <a:prstGeom prst="rect">
            <a:avLst/>
          </a:prstGeom>
          <a:noFill/>
          <a:ln w="28575">
            <a:miter lim="800000"/>
            <a:headEnd/>
            <a:tailEnd/>
          </a:ln>
        </p:spPr>
      </p:pic>
      <p:sp>
        <p:nvSpPr>
          <p:cNvPr id="38935" name="Rectangle 6"/>
          <p:cNvSpPr>
            <a:spLocks noGrp="1" noChangeArrowheads="1"/>
          </p:cNvSpPr>
          <p:nvPr>
            <p:ph type="title"/>
          </p:nvPr>
        </p:nvSpPr>
        <p:spPr>
          <a:xfrm>
            <a:off x="685800" y="152400"/>
            <a:ext cx="7772400" cy="609600"/>
          </a:xfrm>
        </p:spPr>
        <p:txBody>
          <a:bodyPr/>
          <a:lstStyle/>
          <a:p>
            <a:r>
              <a:rPr lang="en-US" sz="4000"/>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first type of motion we have learned in linear kinematics was under the constant acceleration.  We will learn about the rotational motion under constant angular acceleration, 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a:t>
            </a:r>
            <a:r>
              <a:rPr lang="en-US" altLang="ko-KR">
                <a:solidFill>
                  <a:srgbClr val="FF0000"/>
                </a:solidFill>
                <a:latin typeface="Arial Narrow" charset="0"/>
                <a:ea typeface="굴림" charset="-127"/>
                <a:cs typeface="굴림" charset="-127"/>
              </a:rPr>
              <a:t>velocity</a:t>
            </a:r>
            <a:r>
              <a:rPr lang="en-US">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4648200" y="4208463"/>
            <a:ext cx="962025" cy="668337"/>
          </a:xfrm>
          <a:prstGeom prst="rect">
            <a:avLst/>
          </a:prstGeom>
          <a:noFill/>
          <a:ln w="28575">
            <a:miter lim="800000"/>
            <a:headEnd/>
            <a:tailEnd/>
          </a:ln>
        </p:spPr>
      </p:pic>
      <p:sp>
        <p:nvSpPr>
          <p:cNvPr id="851980" name="Text Box 12"/>
          <p:cNvSpPr txBox="1">
            <a:spLocks noChangeArrowheads="1"/>
          </p:cNvSpPr>
          <p:nvPr/>
        </p:nvSpPr>
        <p:spPr bwMode="auto">
          <a:xfrm>
            <a:off x="685800" y="5354638"/>
            <a:ext cx="3276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One can also obtain </a:t>
            </a:r>
          </a:p>
        </p:txBody>
      </p:sp>
      <p:pic>
        <p:nvPicPr>
          <p:cNvPr id="851981" name="Object 4"/>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6"/>
              <a:srcRect/>
              <a:stretch>
                <a:fillRect/>
              </a:stretch>
            </p:blipFill>
          </mc:Choice>
          <mc:Fallback>
            <p:blipFill>
              <a:blip r:embed="rId7"/>
              <a:srcRect/>
              <a:stretch>
                <a:fillRect/>
              </a:stretch>
            </p:blipFill>
          </mc:Fallback>
        </mc:AlternateContent>
        <p:spPr bwMode="auto">
          <a:xfrm>
            <a:off x="4676775" y="5392738"/>
            <a:ext cx="1038225" cy="741362"/>
          </a:xfrm>
          <a:prstGeom prst="rect">
            <a:avLst/>
          </a:prstGeom>
          <a:noFill/>
          <a:ln w="28575">
            <a:miter lim="800000"/>
            <a:headEnd/>
            <a:tailEnd/>
          </a:ln>
        </p:spPr>
      </p:pic>
      <p:pic>
        <p:nvPicPr>
          <p:cNvPr id="851982" name="Object 5"/>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8"/>
              <a:srcRect/>
              <a:stretch>
                <a:fillRect/>
              </a:stretch>
            </p:blipFill>
          </mc:Choice>
          <mc:Fallback>
            <p:blipFill>
              <a:blip r:embed="rId9"/>
              <a:srcRect/>
              <a:stretch>
                <a:fillRect/>
              </a:stretch>
            </p:blipFill>
          </mc:Fallback>
        </mc:AlternateContent>
        <p:spPr bwMode="auto">
          <a:xfrm>
            <a:off x="5605463" y="2990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0"/>
              <a:srcRect/>
              <a:stretch>
                <a:fillRect/>
              </a:stretch>
            </p:blipFill>
          </mc:Choice>
          <mc:Fallback>
            <p:blipFill>
              <a:blip r:embed="rId11"/>
              <a:srcRect/>
              <a:stretch>
                <a:fillRect/>
              </a:stretch>
            </p:blipFill>
          </mc:Fallback>
        </mc:AlternateContent>
        <p:spPr bwMode="auto">
          <a:xfrm>
            <a:off x="5524500" y="4189413"/>
            <a:ext cx="884238" cy="706437"/>
          </a:xfrm>
          <a:prstGeom prst="rect">
            <a:avLst/>
          </a:prstGeom>
          <a:noFill/>
          <a:ln w="28575">
            <a:miter lim="800000"/>
            <a:headEnd/>
            <a:tailEnd/>
          </a:ln>
        </p:spPr>
      </p:pic>
      <p:pic>
        <p:nvPicPr>
          <p:cNvPr id="851984" name="Object 7"/>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2"/>
              <a:srcRect/>
              <a:stretch>
                <a:fillRect/>
              </a:stretch>
            </p:blipFill>
          </mc:Choice>
          <mc:Fallback>
            <p:blipFill>
              <a:blip r:embed="rId13"/>
              <a:srcRect/>
              <a:stretch>
                <a:fillRect/>
              </a:stretch>
            </p:blipFill>
          </mc:Fallback>
        </mc:AlternateContent>
        <p:spPr bwMode="auto">
          <a:xfrm>
            <a:off x="5600700" y="5319713"/>
            <a:ext cx="3306763" cy="889000"/>
          </a:xfrm>
          <a:prstGeom prst="rect">
            <a:avLst/>
          </a:prstGeom>
          <a:noFill/>
          <a:ln w="28575">
            <a:miter lim="800000"/>
            <a:headEnd/>
            <a:tailEnd/>
          </a:ln>
        </p:spPr>
      </p:pic>
      <p:pic>
        <p:nvPicPr>
          <p:cNvPr id="851985" name="Object 8"/>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4"/>
              <a:srcRect/>
              <a:stretch>
                <a:fillRect/>
              </a:stretch>
            </p:blipFill>
          </mc:Choice>
          <mc:Fallback>
            <p:blipFill>
              <a:blip r:embed="rId15"/>
              <a:srcRect/>
              <a:stretch>
                <a:fillRect/>
              </a:stretch>
            </p:blipFill>
          </mc:Fallback>
        </mc:AlternateContent>
        <p:spPr bwMode="auto">
          <a:xfrm>
            <a:off x="6535738" y="3138488"/>
            <a:ext cx="627062" cy="482600"/>
          </a:xfrm>
          <a:prstGeom prst="rect">
            <a:avLst/>
          </a:prstGeom>
          <a:noFill/>
          <a:ln w="28575">
            <a:miter lim="800000"/>
            <a:headEnd/>
            <a:tailEnd/>
          </a:ln>
        </p:spPr>
      </p:pic>
      <p:pic>
        <p:nvPicPr>
          <p:cNvPr id="851986" name="Object 9"/>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6"/>
              <a:srcRect/>
              <a:stretch>
                <a:fillRect/>
              </a:stretch>
            </p:blipFill>
          </mc:Choice>
          <mc:Fallback>
            <p:blipFill>
              <a:blip r:embed="rId17"/>
              <a:srcRect/>
              <a:stretch>
                <a:fillRect/>
              </a:stretch>
            </p:blipFill>
          </mc:Fallback>
        </mc:AlternateContent>
        <p:spPr bwMode="auto">
          <a:xfrm>
            <a:off x="6267450" y="4191000"/>
            <a:ext cx="1119188" cy="704850"/>
          </a:xfrm>
          <a:prstGeom prst="rect">
            <a:avLst/>
          </a:prstGeom>
          <a:noFill/>
          <a:ln w="28575">
            <a:miter lim="800000"/>
            <a:headEnd/>
            <a:tailEnd/>
          </a:ln>
        </p:spPr>
      </p:pic>
      <p:pic>
        <p:nvPicPr>
          <p:cNvPr id="851987" name="Object 10"/>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8"/>
              <a:srcRect/>
              <a:stretch>
                <a:fillRect/>
              </a:stretch>
            </p:blipFill>
          </mc:Choice>
          <mc:Fallback>
            <p:blipFill>
              <a:blip r:embed="rId19"/>
              <a:srcRect/>
              <a:stretch>
                <a:fillRect/>
              </a:stretch>
            </p:blipFill>
          </mc:Fallback>
        </mc:AlternateContent>
        <p:spPr bwMode="auto">
          <a:xfrm>
            <a:off x="7305675" y="3925888"/>
            <a:ext cx="1076325" cy="1223962"/>
          </a:xfrm>
          <a:prstGeom prst="rect">
            <a:avLst/>
          </a:prstGeom>
          <a:noFill/>
          <a:ln w="28575">
            <a:miter lim="800000"/>
            <a:headEnd/>
            <a:tailEnd/>
          </a:ln>
        </p:spPr>
      </p:pic>
      <p:pic>
        <p:nvPicPr>
          <p:cNvPr id="851988" name="Object 11"/>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0"/>
              <a:srcRect/>
              <a:stretch>
                <a:fillRect/>
              </a:stretch>
            </p:blipFill>
          </mc:Choice>
          <mc:Fallback>
            <p:blipFill>
              <a:blip r:embed="rId21"/>
              <a:srcRect/>
              <a:stretch>
                <a:fillRect/>
              </a:stretch>
            </p:blipFill>
          </mc:Fallback>
        </mc:AlternateContent>
        <p:spPr bwMode="auto">
          <a:xfrm>
            <a:off x="2209800" y="3913188"/>
            <a:ext cx="501650" cy="263525"/>
          </a:xfrm>
          <a:prstGeom prst="rect">
            <a:avLst/>
          </a:prstGeom>
          <a:noFill/>
        </p:spPr>
      </p:pic>
      <p:sp>
        <p:nvSpPr>
          <p:cNvPr id="851989" name="Text Box 21"/>
          <p:cNvSpPr txBox="1">
            <a:spLocks noChangeArrowheads="1"/>
          </p:cNvSpPr>
          <p:nvPr/>
        </p:nvSpPr>
        <p:spPr bwMode="auto">
          <a:xfrm>
            <a:off x="533400" y="3810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sp>
        <p:nvSpPr>
          <p:cNvPr id="851990" name="Text Box 22"/>
          <p:cNvSpPr txBox="1">
            <a:spLocks noChangeArrowheads="1"/>
          </p:cNvSpPr>
          <p:nvPr/>
        </p:nvSpPr>
        <p:spPr bwMode="auto">
          <a:xfrm>
            <a:off x="457200" y="4953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1" name="Object 1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2"/>
              <a:srcRect/>
              <a:stretch>
                <a:fillRect/>
              </a:stretch>
            </p:blipFill>
          </mc:Choice>
          <mc:Fallback>
            <p:blipFill>
              <a:blip r:embed="rId23"/>
              <a:srcRect/>
              <a:stretch>
                <a:fillRect/>
              </a:stretch>
            </p:blipFill>
          </mc:Fallback>
        </mc:AlternateContent>
        <p:spPr bwMode="auto">
          <a:xfrm>
            <a:off x="2114550" y="4892675"/>
            <a:ext cx="628650" cy="530225"/>
          </a:xfrm>
          <a:prstGeom prst="rect">
            <a:avLst/>
          </a:prstGeom>
          <a:noFill/>
        </p:spPr>
      </p:pic>
      <p:pic>
        <p:nvPicPr>
          <p:cNvPr id="851992" name="Object 13"/>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4"/>
              <a:srcRect/>
              <a:stretch>
                <a:fillRect/>
              </a:stretch>
            </p:blipFill>
          </mc:Choice>
          <mc:Fallback>
            <p:blipFill>
              <a:blip r:embed="rId25"/>
              <a:srcRect/>
              <a:stretch>
                <a:fillRect/>
              </a:stretch>
            </p:blipFill>
          </mc:Fallback>
        </mc:AlternateContent>
        <p:spPr bwMode="auto">
          <a:xfrm>
            <a:off x="2724150" y="4851400"/>
            <a:ext cx="1784350" cy="528638"/>
          </a:xfrm>
          <a:prstGeom prst="rect">
            <a:avLst/>
          </a:prstGeom>
          <a:noFill/>
        </p:spPr>
      </p:pic>
      <p:sp>
        <p:nvSpPr>
          <p:cNvPr id="851993" name="Text Box 25"/>
          <p:cNvSpPr txBox="1">
            <a:spLocks noChangeArrowheads="1"/>
          </p:cNvSpPr>
          <p:nvPr/>
        </p:nvSpPr>
        <p:spPr bwMode="auto">
          <a:xfrm>
            <a:off x="457200" y="57912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5" name="Object 14"/>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6"/>
              <a:srcRect/>
              <a:stretch>
                <a:fillRect/>
              </a:stretch>
            </p:blipFill>
          </mc:Choice>
          <mc:Fallback>
            <p:blipFill>
              <a:blip r:embed="rId27"/>
              <a:srcRect/>
              <a:stretch>
                <a:fillRect/>
              </a:stretch>
            </p:blipFill>
          </mc:Fallback>
        </mc:AlternateContent>
        <p:spPr bwMode="auto">
          <a:xfrm>
            <a:off x="2046288" y="5727700"/>
            <a:ext cx="592137" cy="520700"/>
          </a:xfrm>
          <a:prstGeom prst="rect">
            <a:avLst/>
          </a:prstGeom>
          <a:noFill/>
        </p:spPr>
      </p:pic>
      <p:pic>
        <p:nvPicPr>
          <p:cNvPr id="851996" name="Object 15"/>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8"/>
              <a:srcRect/>
              <a:stretch>
                <a:fillRect/>
              </a:stretch>
            </p:blipFill>
          </mc:Choice>
          <mc:Fallback>
            <p:blipFill>
              <a:blip r:embed="rId29"/>
              <a:srcRect/>
              <a:stretch>
                <a:fillRect/>
              </a:stretch>
            </p:blipFill>
          </mc:Fallback>
        </mc:AlternateContent>
        <p:spPr bwMode="auto">
          <a:xfrm>
            <a:off x="2667000" y="5703888"/>
            <a:ext cx="1917700" cy="568325"/>
          </a:xfrm>
          <a:prstGeom prst="rect">
            <a:avLst/>
          </a:prstGeom>
          <a:noFill/>
        </p:spPr>
      </p:pic>
      <p:pic>
        <p:nvPicPr>
          <p:cNvPr id="851997" name="Object 16"/>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0"/>
              <a:srcRect/>
              <a:stretch>
                <a:fillRect/>
              </a:stretch>
            </p:blipFill>
          </mc:Choice>
          <mc:Fallback>
            <p:blipFill>
              <a:blip r:embed="rId31"/>
              <a:srcRect/>
              <a:stretch>
                <a:fillRect/>
              </a:stretch>
            </p:blipFill>
          </mc:Fallback>
        </mc:AlternateContent>
        <p:spPr bwMode="auto">
          <a:xfrm>
            <a:off x="2717800" y="3779838"/>
            <a:ext cx="949325" cy="500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1975"/>
                                        </p:tgtEl>
                                        <p:attrNameLst>
                                          <p:attrName>style.visibility</p:attrName>
                                        </p:attrNameLst>
                                      </p:cBhvr>
                                      <p:to>
                                        <p:strVal val="visible"/>
                                      </p:to>
                                    </p:set>
                                    <p:animEffect transition="in" filter="wipe(left)">
                                      <p:cBhvr>
                                        <p:cTn id="7" dur="500"/>
                                        <p:tgtEl>
                                          <p:spTgt spid="8519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1976">
                                            <p:txEl>
                                              <p:pRg st="0" end="0"/>
                                            </p:txEl>
                                          </p:spTgt>
                                        </p:tgtEl>
                                        <p:attrNameLst>
                                          <p:attrName>style.visibility</p:attrName>
                                        </p:attrNameLst>
                                      </p:cBhvr>
                                      <p:to>
                                        <p:strVal val="visible"/>
                                      </p:to>
                                    </p:set>
                                    <p:animEffect transition="in" filter="wipe(left)">
                                      <p:cBhvr>
                                        <p:cTn id="12" dur="500"/>
                                        <p:tgtEl>
                                          <p:spTgt spid="8519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1977">
                                            <p:txEl>
                                              <p:pRg st="0" end="0"/>
                                            </p:txEl>
                                          </p:spTgt>
                                        </p:tgtEl>
                                        <p:attrNameLst>
                                          <p:attrName>style.visibility</p:attrName>
                                        </p:attrNameLst>
                                      </p:cBhvr>
                                      <p:to>
                                        <p:strVal val="visible"/>
                                      </p:to>
                                    </p:set>
                                    <p:animEffect transition="in" filter="wipe(left)">
                                      <p:cBhvr>
                                        <p:cTn id="17" dur="500"/>
                                        <p:tgtEl>
                                          <p:spTgt spid="8519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1989">
                                            <p:txEl>
                                              <p:pRg st="0" end="0"/>
                                            </p:txEl>
                                          </p:spTgt>
                                        </p:tgtEl>
                                        <p:attrNameLst>
                                          <p:attrName>style.visibility</p:attrName>
                                        </p:attrNameLst>
                                      </p:cBhvr>
                                      <p:to>
                                        <p:strVal val="visible"/>
                                      </p:to>
                                    </p:set>
                                    <p:animEffect transition="in" filter="wipe(left)">
                                      <p:cBhvr>
                                        <p:cTn id="22" dur="500"/>
                                        <p:tgtEl>
                                          <p:spTgt spid="85198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1988"/>
                                        </p:tgtEl>
                                        <p:attrNameLst>
                                          <p:attrName>style.visibility</p:attrName>
                                        </p:attrNameLst>
                                      </p:cBhvr>
                                      <p:to>
                                        <p:strVal val="visible"/>
                                      </p:to>
                                    </p:set>
                                    <p:animEffect transition="in" filter="wipe(left)">
                                      <p:cBhvr>
                                        <p:cTn id="27" dur="500"/>
                                        <p:tgtEl>
                                          <p:spTgt spid="8519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51997"/>
                                        </p:tgtEl>
                                        <p:attrNameLst>
                                          <p:attrName>style.visibility</p:attrName>
                                        </p:attrNameLst>
                                      </p:cBhvr>
                                      <p:to>
                                        <p:strVal val="visible"/>
                                      </p:to>
                                    </p:set>
                                    <p:animEffect transition="in" filter="wipe(left)">
                                      <p:cBhvr>
                                        <p:cTn id="32" dur="500"/>
                                        <p:tgtEl>
                                          <p:spTgt spid="8519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51973"/>
                                        </p:tgtEl>
                                        <p:attrNameLst>
                                          <p:attrName>style.visibility</p:attrName>
                                        </p:attrNameLst>
                                      </p:cBhvr>
                                      <p:to>
                                        <p:strVal val="visible"/>
                                      </p:to>
                                    </p:set>
                                    <p:animEffect transition="in" filter="wipe(left)">
                                      <p:cBhvr>
                                        <p:cTn id="37" dur="500"/>
                                        <p:tgtEl>
                                          <p:spTgt spid="8519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851982"/>
                                        </p:tgtEl>
                                        <p:attrNameLst>
                                          <p:attrName>style.visibility</p:attrName>
                                        </p:attrNameLst>
                                      </p:cBhvr>
                                      <p:to>
                                        <p:strVal val="visible"/>
                                      </p:to>
                                    </p:set>
                                    <p:animEffect transition="in" filter="wipe(left)">
                                      <p:cBhvr>
                                        <p:cTn id="42" dur="500"/>
                                        <p:tgtEl>
                                          <p:spTgt spid="8519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51985"/>
                                        </p:tgtEl>
                                        <p:attrNameLst>
                                          <p:attrName>style.visibility</p:attrName>
                                        </p:attrNameLst>
                                      </p:cBhvr>
                                      <p:to>
                                        <p:strVal val="visible"/>
                                      </p:to>
                                    </p:set>
                                    <p:animEffect transition="in" filter="wipe(left)">
                                      <p:cBhvr>
                                        <p:cTn id="47" dur="500"/>
                                        <p:tgtEl>
                                          <p:spTgt spid="851985"/>
                                        </p:tgtEl>
                                      </p:cBhvr>
                                    </p:animEffect>
                                  </p:childTnLst>
                                </p:cTn>
                              </p:par>
                            </p:childTnLst>
                          </p:cTn>
                        </p:par>
                        <p:par>
                          <p:cTn id="48" fill="hold">
                            <p:stCondLst>
                              <p:cond delay="500"/>
                            </p:stCondLst>
                            <p:childTnLst>
                              <p:par>
                                <p:cTn id="49" presetID="53" presetClass="entr" presetSubtype="0" fill="hold" grpId="0" nodeType="afterEffect">
                                  <p:stCondLst>
                                    <p:cond delay="0"/>
                                  </p:stCondLst>
                                  <p:iterate type="wd">
                                    <p:tmPct val="10000"/>
                                  </p:iterate>
                                  <p:childTnLst>
                                    <p:set>
                                      <p:cBhvr>
                                        <p:cTn id="50" dur="1" fill="hold">
                                          <p:stCondLst>
                                            <p:cond delay="0"/>
                                          </p:stCondLst>
                                        </p:cTn>
                                        <p:tgtEl>
                                          <p:spTgt spid="851972"/>
                                        </p:tgtEl>
                                        <p:attrNameLst>
                                          <p:attrName>style.visibility</p:attrName>
                                        </p:attrNameLst>
                                      </p:cBhvr>
                                      <p:to>
                                        <p:strVal val="visible"/>
                                      </p:to>
                                    </p:set>
                                    <p:anim calcmode="lin" valueType="num">
                                      <p:cBhvr>
                                        <p:cTn id="51" dur="500" fill="hold"/>
                                        <p:tgtEl>
                                          <p:spTgt spid="851972"/>
                                        </p:tgtEl>
                                        <p:attrNameLst>
                                          <p:attrName>ppt_w</p:attrName>
                                        </p:attrNameLst>
                                      </p:cBhvr>
                                      <p:tavLst>
                                        <p:tav tm="0">
                                          <p:val>
                                            <p:fltVal val="0"/>
                                          </p:val>
                                        </p:tav>
                                        <p:tav tm="100000">
                                          <p:val>
                                            <p:strVal val="#ppt_w"/>
                                          </p:val>
                                        </p:tav>
                                      </p:tavLst>
                                    </p:anim>
                                    <p:anim calcmode="lin" valueType="num">
                                      <p:cBhvr>
                                        <p:cTn id="52" dur="500" fill="hold"/>
                                        <p:tgtEl>
                                          <p:spTgt spid="851972"/>
                                        </p:tgtEl>
                                        <p:attrNameLst>
                                          <p:attrName>ppt_h</p:attrName>
                                        </p:attrNameLst>
                                      </p:cBhvr>
                                      <p:tavLst>
                                        <p:tav tm="0">
                                          <p:val>
                                            <p:fltVal val="0"/>
                                          </p:val>
                                        </p:tav>
                                        <p:tav tm="100000">
                                          <p:val>
                                            <p:strVal val="#ppt_h"/>
                                          </p:val>
                                        </p:tav>
                                      </p:tavLst>
                                    </p:anim>
                                    <p:animEffect transition="in" filter="fade">
                                      <p:cBhvr>
                                        <p:cTn id="53" dur="500"/>
                                        <p:tgtEl>
                                          <p:spTgt spid="851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51978">
                                            <p:txEl>
                                              <p:pRg st="0" end="0"/>
                                            </p:txEl>
                                          </p:spTgt>
                                        </p:tgtEl>
                                        <p:attrNameLst>
                                          <p:attrName>style.visibility</p:attrName>
                                        </p:attrNameLst>
                                      </p:cBhvr>
                                      <p:to>
                                        <p:strVal val="visible"/>
                                      </p:to>
                                    </p:set>
                                    <p:animEffect transition="in" filter="wipe(left)">
                                      <p:cBhvr>
                                        <p:cTn id="58" dur="500"/>
                                        <p:tgtEl>
                                          <p:spTgt spid="85197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51990">
                                            <p:txEl>
                                              <p:pRg st="0" end="0"/>
                                            </p:txEl>
                                          </p:spTgt>
                                        </p:tgtEl>
                                        <p:attrNameLst>
                                          <p:attrName>style.visibility</p:attrName>
                                        </p:attrNameLst>
                                      </p:cBhvr>
                                      <p:to>
                                        <p:strVal val="visible"/>
                                      </p:to>
                                    </p:set>
                                    <p:animEffect transition="in" filter="wipe(left)">
                                      <p:cBhvr>
                                        <p:cTn id="63" dur="500"/>
                                        <p:tgtEl>
                                          <p:spTgt spid="85199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51991"/>
                                        </p:tgtEl>
                                        <p:attrNameLst>
                                          <p:attrName>style.visibility</p:attrName>
                                        </p:attrNameLst>
                                      </p:cBhvr>
                                      <p:to>
                                        <p:strVal val="visible"/>
                                      </p:to>
                                    </p:set>
                                    <p:animEffect transition="in" filter="wipe(left)">
                                      <p:cBhvr>
                                        <p:cTn id="68" dur="500"/>
                                        <p:tgtEl>
                                          <p:spTgt spid="85199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851992"/>
                                        </p:tgtEl>
                                        <p:attrNameLst>
                                          <p:attrName>style.visibility</p:attrName>
                                        </p:attrNameLst>
                                      </p:cBhvr>
                                      <p:to>
                                        <p:strVal val="visible"/>
                                      </p:to>
                                    </p:set>
                                    <p:animEffect transition="in" filter="wipe(left)">
                                      <p:cBhvr>
                                        <p:cTn id="73" dur="500"/>
                                        <p:tgtEl>
                                          <p:spTgt spid="85199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51979"/>
                                        </p:tgtEl>
                                        <p:attrNameLst>
                                          <p:attrName>style.visibility</p:attrName>
                                        </p:attrNameLst>
                                      </p:cBhvr>
                                      <p:to>
                                        <p:strVal val="visible"/>
                                      </p:to>
                                    </p:set>
                                    <p:animEffect transition="in" filter="wipe(left)">
                                      <p:cBhvr>
                                        <p:cTn id="78" dur="500"/>
                                        <p:tgtEl>
                                          <p:spTgt spid="85197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51983"/>
                                        </p:tgtEl>
                                        <p:attrNameLst>
                                          <p:attrName>style.visibility</p:attrName>
                                        </p:attrNameLst>
                                      </p:cBhvr>
                                      <p:to>
                                        <p:strVal val="visible"/>
                                      </p:to>
                                    </p:set>
                                    <p:animEffect transition="in" filter="wipe(left)">
                                      <p:cBhvr>
                                        <p:cTn id="83" dur="500"/>
                                        <p:tgtEl>
                                          <p:spTgt spid="85198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51986"/>
                                        </p:tgtEl>
                                        <p:attrNameLst>
                                          <p:attrName>style.visibility</p:attrName>
                                        </p:attrNameLst>
                                      </p:cBhvr>
                                      <p:to>
                                        <p:strVal val="visible"/>
                                      </p:to>
                                    </p:set>
                                    <p:animEffect transition="in" filter="wipe(left)">
                                      <p:cBhvr>
                                        <p:cTn id="88" dur="500"/>
                                        <p:tgtEl>
                                          <p:spTgt spid="85198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51987"/>
                                        </p:tgtEl>
                                        <p:attrNameLst>
                                          <p:attrName>style.visibility</p:attrName>
                                        </p:attrNameLst>
                                      </p:cBhvr>
                                      <p:to>
                                        <p:strVal val="visible"/>
                                      </p:to>
                                    </p:set>
                                    <p:animEffect transition="in" filter="wipe(left)">
                                      <p:cBhvr>
                                        <p:cTn id="93" dur="500"/>
                                        <p:tgtEl>
                                          <p:spTgt spid="851987"/>
                                        </p:tgtEl>
                                      </p:cBhvr>
                                    </p:animEffect>
                                  </p:childTnLst>
                                </p:cTn>
                              </p:par>
                            </p:childTnLst>
                          </p:cTn>
                        </p:par>
                        <p:par>
                          <p:cTn id="94" fill="hold">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851970"/>
                                        </p:tgtEl>
                                        <p:attrNameLst>
                                          <p:attrName>style.visibility</p:attrName>
                                        </p:attrNameLst>
                                      </p:cBhvr>
                                      <p:to>
                                        <p:strVal val="visible"/>
                                      </p:to>
                                    </p:set>
                                    <p:anim calcmode="lin" valueType="num">
                                      <p:cBhvr>
                                        <p:cTn id="97" dur="500" fill="hold"/>
                                        <p:tgtEl>
                                          <p:spTgt spid="851970"/>
                                        </p:tgtEl>
                                        <p:attrNameLst>
                                          <p:attrName>ppt_w</p:attrName>
                                        </p:attrNameLst>
                                      </p:cBhvr>
                                      <p:tavLst>
                                        <p:tav tm="0">
                                          <p:val>
                                            <p:fltVal val="0"/>
                                          </p:val>
                                        </p:tav>
                                        <p:tav tm="100000">
                                          <p:val>
                                            <p:strVal val="#ppt_w"/>
                                          </p:val>
                                        </p:tav>
                                      </p:tavLst>
                                    </p:anim>
                                    <p:anim calcmode="lin" valueType="num">
                                      <p:cBhvr>
                                        <p:cTn id="98" dur="500" fill="hold"/>
                                        <p:tgtEl>
                                          <p:spTgt spid="851970"/>
                                        </p:tgtEl>
                                        <p:attrNameLst>
                                          <p:attrName>ppt_h</p:attrName>
                                        </p:attrNameLst>
                                      </p:cBhvr>
                                      <p:tavLst>
                                        <p:tav tm="0">
                                          <p:val>
                                            <p:fltVal val="0"/>
                                          </p:val>
                                        </p:tav>
                                        <p:tav tm="100000">
                                          <p:val>
                                            <p:strVal val="#ppt_h"/>
                                          </p:val>
                                        </p:tav>
                                      </p:tavLst>
                                    </p:anim>
                                    <p:animEffect transition="in" filter="fade">
                                      <p:cBhvr>
                                        <p:cTn id="99" dur="500"/>
                                        <p:tgtEl>
                                          <p:spTgt spid="85197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851980">
                                            <p:txEl>
                                              <p:pRg st="0" end="0"/>
                                            </p:txEl>
                                          </p:spTgt>
                                        </p:tgtEl>
                                        <p:attrNameLst>
                                          <p:attrName>style.visibility</p:attrName>
                                        </p:attrNameLst>
                                      </p:cBhvr>
                                      <p:to>
                                        <p:strVal val="visible"/>
                                      </p:to>
                                    </p:set>
                                    <p:animEffect transition="in" filter="wipe(left)">
                                      <p:cBhvr>
                                        <p:cTn id="104" dur="500"/>
                                        <p:tgtEl>
                                          <p:spTgt spid="851980">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51993">
                                            <p:txEl>
                                              <p:pRg st="0" end="0"/>
                                            </p:txEl>
                                          </p:spTgt>
                                        </p:tgtEl>
                                        <p:attrNameLst>
                                          <p:attrName>style.visibility</p:attrName>
                                        </p:attrNameLst>
                                      </p:cBhvr>
                                      <p:to>
                                        <p:strVal val="visible"/>
                                      </p:to>
                                    </p:set>
                                    <p:animEffect transition="in" filter="wipe(left)">
                                      <p:cBhvr>
                                        <p:cTn id="109" dur="500"/>
                                        <p:tgtEl>
                                          <p:spTgt spid="851993">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851995"/>
                                        </p:tgtEl>
                                        <p:attrNameLst>
                                          <p:attrName>style.visibility</p:attrName>
                                        </p:attrNameLst>
                                      </p:cBhvr>
                                      <p:to>
                                        <p:strVal val="visible"/>
                                      </p:to>
                                    </p:set>
                                    <p:animEffect transition="in" filter="wipe(left)">
                                      <p:cBhvr>
                                        <p:cTn id="114" dur="500"/>
                                        <p:tgtEl>
                                          <p:spTgt spid="85199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51996"/>
                                        </p:tgtEl>
                                        <p:attrNameLst>
                                          <p:attrName>style.visibility</p:attrName>
                                        </p:attrNameLst>
                                      </p:cBhvr>
                                      <p:to>
                                        <p:strVal val="visible"/>
                                      </p:to>
                                    </p:set>
                                    <p:animEffect transition="in" filter="wipe(left)">
                                      <p:cBhvr>
                                        <p:cTn id="119" dur="500"/>
                                        <p:tgtEl>
                                          <p:spTgt spid="85199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51981"/>
                                        </p:tgtEl>
                                        <p:attrNameLst>
                                          <p:attrName>style.visibility</p:attrName>
                                        </p:attrNameLst>
                                      </p:cBhvr>
                                      <p:to>
                                        <p:strVal val="visible"/>
                                      </p:to>
                                    </p:set>
                                    <p:animEffect transition="in" filter="wipe(left)">
                                      <p:cBhvr>
                                        <p:cTn id="124" dur="500"/>
                                        <p:tgtEl>
                                          <p:spTgt spid="85198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51984"/>
                                        </p:tgtEl>
                                        <p:attrNameLst>
                                          <p:attrName>style.visibility</p:attrName>
                                        </p:attrNameLst>
                                      </p:cBhvr>
                                      <p:to>
                                        <p:strVal val="visible"/>
                                      </p:to>
                                    </p:set>
                                    <p:animEffect transition="in" filter="wipe(left)">
                                      <p:cBhvr>
                                        <p:cTn id="129" dur="500"/>
                                        <p:tgtEl>
                                          <p:spTgt spid="851984"/>
                                        </p:tgtEl>
                                      </p:cBhvr>
                                    </p:animEffect>
                                  </p:childTnLst>
                                </p:cTn>
                              </p:par>
                            </p:childTnLst>
                          </p:cTn>
                        </p:par>
                        <p:par>
                          <p:cTn id="130" fill="hold">
                            <p:stCondLst>
                              <p:cond delay="500"/>
                            </p:stCondLst>
                            <p:childTnLst>
                              <p:par>
                                <p:cTn id="131" presetID="53" presetClass="entr" presetSubtype="0" fill="hold" grpId="0" nodeType="afterEffect">
                                  <p:stCondLst>
                                    <p:cond delay="0"/>
                                  </p:stCondLst>
                                  <p:iterate type="wd">
                                    <p:tmPct val="10000"/>
                                  </p:iterate>
                                  <p:childTnLst>
                                    <p:set>
                                      <p:cBhvr>
                                        <p:cTn id="132" dur="1" fill="hold">
                                          <p:stCondLst>
                                            <p:cond delay="0"/>
                                          </p:stCondLst>
                                        </p:cTn>
                                        <p:tgtEl>
                                          <p:spTgt spid="851971"/>
                                        </p:tgtEl>
                                        <p:attrNameLst>
                                          <p:attrName>style.visibility</p:attrName>
                                        </p:attrNameLst>
                                      </p:cBhvr>
                                      <p:to>
                                        <p:strVal val="visible"/>
                                      </p:to>
                                    </p:set>
                                    <p:anim calcmode="lin" valueType="num">
                                      <p:cBhvr>
                                        <p:cTn id="133" dur="500" fill="hold"/>
                                        <p:tgtEl>
                                          <p:spTgt spid="851971"/>
                                        </p:tgtEl>
                                        <p:attrNameLst>
                                          <p:attrName>ppt_w</p:attrName>
                                        </p:attrNameLst>
                                      </p:cBhvr>
                                      <p:tavLst>
                                        <p:tav tm="0">
                                          <p:val>
                                            <p:fltVal val="0"/>
                                          </p:val>
                                        </p:tav>
                                        <p:tav tm="100000">
                                          <p:val>
                                            <p:strVal val="#ppt_w"/>
                                          </p:val>
                                        </p:tav>
                                      </p:tavLst>
                                    </p:anim>
                                    <p:anim calcmode="lin" valueType="num">
                                      <p:cBhvr>
                                        <p:cTn id="134" dur="500" fill="hold"/>
                                        <p:tgtEl>
                                          <p:spTgt spid="851971"/>
                                        </p:tgtEl>
                                        <p:attrNameLst>
                                          <p:attrName>ppt_h</p:attrName>
                                        </p:attrNameLst>
                                      </p:cBhvr>
                                      <p:tavLst>
                                        <p:tav tm="0">
                                          <p:val>
                                            <p:fltVal val="0"/>
                                          </p:val>
                                        </p:tav>
                                        <p:tav tm="100000">
                                          <p:val>
                                            <p:strVal val="#ppt_h"/>
                                          </p:val>
                                        </p:tav>
                                      </p:tavLst>
                                    </p:anim>
                                    <p:animEffect transition="in" filter="fade">
                                      <p:cBhvr>
                                        <p:cTn id="135" dur="500"/>
                                        <p:tgtEl>
                                          <p:spTgt spid="85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animBg="1"/>
      <p:bldP spid="851971" grpId="0" animBg="1"/>
      <p:bldP spid="851972" grpId="0" animBg="1"/>
      <p:bldP spid="851975" grpId="0" animBg="1" autoUpdateAnimBg="0"/>
      <p:bldP spid="851976" grpId="0" build="p" autoUpdateAnimBg="0"/>
      <p:bldP spid="851977" grpId="0" build="p" autoUpdateAnimBg="0"/>
      <p:bldP spid="851978" grpId="0" build="p" autoUpdateAnimBg="0"/>
      <p:bldP spid="851980" grpId="0" build="p" autoUpdateAnimBg="0"/>
      <p:bldP spid="851989" grpId="0" build="p" autoUpdateAnimBg="0"/>
      <p:bldP spid="851990" grpId="0" build="p" autoUpdateAnimBg="0"/>
      <p:bldP spid="85199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a:t>Monday, April 19, 2021</a:t>
            </a:r>
            <a:endParaRPr lang="en-US" altLang="ko-KR">
              <a:ea typeface="굴림" charset="-127"/>
              <a:cs typeface="굴림" charset="-127"/>
            </a:endParaRPr>
          </a:p>
        </p:txBody>
      </p:sp>
      <p:sp>
        <p:nvSpPr>
          <p:cNvPr id="39939" name="Footer Placeholder 4"/>
          <p:cNvSpPr>
            <a:spLocks noGrp="1"/>
          </p:cNvSpPr>
          <p:nvPr>
            <p:ph type="ftr" sz="quarter" idx="11"/>
          </p:nvPr>
        </p:nvSpPr>
        <p:spPr>
          <a:noFill/>
        </p:spPr>
        <p:txBody>
          <a:bodyPr/>
          <a:lstStyle/>
          <a:p>
            <a:r>
              <a:rPr lang="nl-NL"/>
              <a:t>PHYS 1443-003, Spring 2021                    Dr. Jaehoon Yu</a:t>
            </a:r>
            <a:endParaRPr lang="en-US"/>
          </a:p>
        </p:txBody>
      </p:sp>
      <p:sp>
        <p:nvSpPr>
          <p:cNvPr id="39940" name="Slide Number Placeholder 5"/>
          <p:cNvSpPr>
            <a:spLocks noGrp="1"/>
          </p:cNvSpPr>
          <p:nvPr>
            <p:ph type="sldNum" sz="quarter" idx="12"/>
          </p:nvPr>
        </p:nvSpPr>
        <p:spPr>
          <a:noFill/>
        </p:spPr>
        <p:txBody>
          <a:bodyPr/>
          <a:lstStyle/>
          <a:p>
            <a:fld id="{0445090F-ACA6-144F-83AF-E6C5C5C5F50A}" type="slidenum">
              <a:rPr lang="en-US"/>
              <a:pPr/>
              <a:t>13</a:t>
            </a:fld>
            <a:endParaRPr lang="en-US"/>
          </a:p>
        </p:txBody>
      </p:sp>
      <p:sp>
        <p:nvSpPr>
          <p:cNvPr id="39941" name="Rectangle 2"/>
          <p:cNvSpPr>
            <a:spLocks noGrp="1" noChangeArrowheads="1"/>
          </p:cNvSpPr>
          <p:nvPr>
            <p:ph type="title"/>
          </p:nvPr>
        </p:nvSpPr>
        <p:spPr>
          <a:xfrm>
            <a:off x="685800" y="76200"/>
            <a:ext cx="7772400" cy="685800"/>
          </a:xfrm>
        </p:spPr>
        <p:txBody>
          <a:bodyPr/>
          <a:lstStyle/>
          <a:p>
            <a:r>
              <a:rPr lang="en-US" altLang="ko-KR" sz="4000" dirty="0">
                <a:ea typeface="굴림" charset="-127"/>
                <a:cs typeface="굴림" charset="-127"/>
              </a:rPr>
              <a:t>Problem Solving Strategy</a:t>
            </a:r>
            <a:endParaRPr lang="en-US" sz="4000" dirty="0"/>
          </a:p>
        </p:txBody>
      </p:sp>
      <p:sp>
        <p:nvSpPr>
          <p:cNvPr id="859139" name="Rectangle 3"/>
          <p:cNvSpPr>
            <a:spLocks noGrp="1" noChangeArrowheads="1"/>
          </p:cNvSpPr>
          <p:nvPr>
            <p:ph type="body" idx="1"/>
          </p:nvPr>
        </p:nvSpPr>
        <p:spPr>
          <a:xfrm>
            <a:off x="381000" y="685800"/>
            <a:ext cx="8458200" cy="5562600"/>
          </a:xfrm>
        </p:spPr>
        <p:txBody>
          <a:bodyPr/>
          <a:lstStyle/>
          <a:p>
            <a:pPr algn="just">
              <a:lnSpc>
                <a:spcPct val="80000"/>
              </a:lnSpc>
              <a:spcAft>
                <a:spcPts val="600"/>
              </a:spcAft>
            </a:pPr>
            <a:r>
              <a:rPr lang="en-US" altLang="ko-KR" dirty="0">
                <a:ea typeface="굴림" charset="-127"/>
                <a:cs typeface="굴림" charset="-127"/>
              </a:rPr>
              <a:t>Visualize the problem by drawing a picture.</a:t>
            </a:r>
          </a:p>
          <a:p>
            <a:pPr algn="just">
              <a:lnSpc>
                <a:spcPct val="80000"/>
              </a:lnSpc>
              <a:spcAft>
                <a:spcPts val="600"/>
              </a:spcAft>
            </a:pPr>
            <a:r>
              <a:rPr lang="en-US" dirty="0"/>
              <a:t>Write down the values that are given for any of the five</a:t>
            </a:r>
            <a:r>
              <a:rPr lang="en-US" altLang="ko-KR" dirty="0">
                <a:ea typeface="굴림" charset="-127"/>
                <a:cs typeface="굴림" charset="-127"/>
              </a:rPr>
              <a:t> </a:t>
            </a:r>
            <a:r>
              <a:rPr lang="en-US" dirty="0"/>
              <a:t>kinematic variables</a:t>
            </a:r>
            <a:r>
              <a:rPr lang="en-US" altLang="ko-KR" dirty="0">
                <a:ea typeface="굴림" charset="-127"/>
                <a:cs typeface="굴림" charset="-127"/>
              </a:rPr>
              <a:t> and convert them to SI units.</a:t>
            </a:r>
          </a:p>
          <a:p>
            <a:pPr lvl="1" algn="just">
              <a:lnSpc>
                <a:spcPct val="80000"/>
              </a:lnSpc>
              <a:spcAft>
                <a:spcPts val="600"/>
              </a:spcAft>
            </a:pPr>
            <a:r>
              <a:rPr lang="en-US" dirty="0">
                <a:ea typeface="굴림" charset="-127"/>
                <a:cs typeface="굴림" charset="-127"/>
              </a:rPr>
              <a:t>Remember that the unit of the angle must be radians!!</a:t>
            </a:r>
            <a:endParaRPr lang="en-US" dirty="0"/>
          </a:p>
          <a:p>
            <a:pPr algn="just">
              <a:lnSpc>
                <a:spcPct val="80000"/>
              </a:lnSpc>
              <a:spcAft>
                <a:spcPts val="600"/>
              </a:spcAft>
            </a:pPr>
            <a:r>
              <a:rPr lang="en-US" dirty="0"/>
              <a:t>Verify that the information contains values for at least three</a:t>
            </a:r>
            <a:r>
              <a:rPr lang="en-US" altLang="ko-KR" dirty="0">
                <a:ea typeface="굴림" charset="-127"/>
                <a:cs typeface="굴림" charset="-127"/>
              </a:rPr>
              <a:t> </a:t>
            </a:r>
            <a:r>
              <a:rPr lang="en-US" dirty="0"/>
              <a:t>of the five kinematic variables.  Select the appropriate equation.</a:t>
            </a:r>
          </a:p>
          <a:p>
            <a:pPr algn="just">
              <a:lnSpc>
                <a:spcPct val="80000"/>
              </a:lnSpc>
              <a:spcAft>
                <a:spcPts val="600"/>
              </a:spcAft>
            </a:pPr>
            <a:r>
              <a:rPr lang="en-US" dirty="0"/>
              <a:t>When the motion is divided into segments, remember that</a:t>
            </a:r>
            <a:r>
              <a:rPr lang="en-US" altLang="ko-KR" dirty="0">
                <a:ea typeface="굴림" charset="-127"/>
                <a:cs typeface="굴림" charset="-127"/>
              </a:rPr>
              <a:t> </a:t>
            </a:r>
            <a:r>
              <a:rPr lang="en-US" dirty="0"/>
              <a:t>the final angular</a:t>
            </a:r>
            <a:r>
              <a:rPr lang="en-US" altLang="ko-KR" dirty="0">
                <a:ea typeface="굴림" charset="-127"/>
                <a:cs typeface="굴림" charset="-127"/>
              </a:rPr>
              <a:t> </a:t>
            </a:r>
            <a:r>
              <a:rPr lang="en-US" dirty="0"/>
              <a:t>velocity of one segment is the initial velocity </a:t>
            </a:r>
            <a:r>
              <a:rPr lang="en-US" altLang="ko-KR" dirty="0">
                <a:ea typeface="굴림" charset="-127"/>
                <a:cs typeface="굴림" charset="-127"/>
              </a:rPr>
              <a:t> </a:t>
            </a:r>
            <a:r>
              <a:rPr lang="en-US" dirty="0"/>
              <a:t>for the next.</a:t>
            </a:r>
            <a:endParaRPr lang="en-US" altLang="ko-KR" dirty="0">
              <a:ea typeface="굴림" charset="-127"/>
              <a:cs typeface="굴림" charset="-127"/>
            </a:endParaRPr>
          </a:p>
          <a:p>
            <a:pPr algn="just">
              <a:lnSpc>
                <a:spcPct val="80000"/>
              </a:lnSpc>
              <a:spcAft>
                <a:spcPts val="600"/>
              </a:spcAft>
            </a:pPr>
            <a:r>
              <a:rPr lang="en-US" dirty="0"/>
              <a:t>Keep in mind that there may be two possible answers to a kinematics problem.</a:t>
            </a:r>
          </a:p>
        </p:txBody>
      </p:sp>
    </p:spTree>
    <p:extLst>
      <p:ext uri="{BB962C8B-B14F-4D97-AF65-F5344CB8AC3E}">
        <p14:creationId xmlns:p14="http://schemas.microsoft.com/office/powerpoint/2010/main" val="70055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wipe(left)">
                                      <p:cBhvr>
                                        <p:cTn id="7" dur="500"/>
                                        <p:tgtEl>
                                          <p:spTgt spid="85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9139">
                                            <p:txEl>
                                              <p:pRg st="1" end="1"/>
                                            </p:txEl>
                                          </p:spTgt>
                                        </p:tgtEl>
                                        <p:attrNameLst>
                                          <p:attrName>style.visibility</p:attrName>
                                        </p:attrNameLst>
                                      </p:cBhvr>
                                      <p:to>
                                        <p:strVal val="visible"/>
                                      </p:to>
                                    </p:set>
                                    <p:animEffect transition="in" filter="wipe(left)">
                                      <p:cBhvr>
                                        <p:cTn id="12" dur="500"/>
                                        <p:tgtEl>
                                          <p:spTgt spid="85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9139">
                                            <p:txEl>
                                              <p:pRg st="2" end="2"/>
                                            </p:txEl>
                                          </p:spTgt>
                                        </p:tgtEl>
                                        <p:attrNameLst>
                                          <p:attrName>style.visibility</p:attrName>
                                        </p:attrNameLst>
                                      </p:cBhvr>
                                      <p:to>
                                        <p:strVal val="visible"/>
                                      </p:to>
                                    </p:set>
                                    <p:animEffect transition="in" filter="wipe(left)">
                                      <p:cBhvr>
                                        <p:cTn id="17" dur="500"/>
                                        <p:tgtEl>
                                          <p:spTgt spid="85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9139">
                                            <p:txEl>
                                              <p:pRg st="3" end="3"/>
                                            </p:txEl>
                                          </p:spTgt>
                                        </p:tgtEl>
                                        <p:attrNameLst>
                                          <p:attrName>style.visibility</p:attrName>
                                        </p:attrNameLst>
                                      </p:cBhvr>
                                      <p:to>
                                        <p:strVal val="visible"/>
                                      </p:to>
                                    </p:set>
                                    <p:animEffect transition="in" filter="wipe(left)">
                                      <p:cBhvr>
                                        <p:cTn id="22" dur="500"/>
                                        <p:tgtEl>
                                          <p:spTgt spid="85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59139">
                                            <p:txEl>
                                              <p:pRg st="4" end="4"/>
                                            </p:txEl>
                                          </p:spTgt>
                                        </p:tgtEl>
                                        <p:attrNameLst>
                                          <p:attrName>style.visibility</p:attrName>
                                        </p:attrNameLst>
                                      </p:cBhvr>
                                      <p:to>
                                        <p:strVal val="visible"/>
                                      </p:to>
                                    </p:set>
                                    <p:animEffect transition="in" filter="wipe(left)">
                                      <p:cBhvr>
                                        <p:cTn id="27" dur="500"/>
                                        <p:tgtEl>
                                          <p:spTgt spid="859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59139">
                                            <p:txEl>
                                              <p:pRg st="5" end="5"/>
                                            </p:txEl>
                                          </p:spTgt>
                                        </p:tgtEl>
                                        <p:attrNameLst>
                                          <p:attrName>style.visibility</p:attrName>
                                        </p:attrNameLst>
                                      </p:cBhvr>
                                      <p:to>
                                        <p:strVal val="visible"/>
                                      </p:to>
                                    </p:set>
                                    <p:animEffect transition="in" filter="wipe(left)">
                                      <p:cBhvr>
                                        <p:cTn id="32" dur="500"/>
                                        <p:tgtEl>
                                          <p:spTgt spid="85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April 19, 2021</a:t>
            </a:r>
          </a:p>
        </p:txBody>
      </p:sp>
      <p:sp>
        <p:nvSpPr>
          <p:cNvPr id="12" name="Footer Placeholder 4"/>
          <p:cNvSpPr>
            <a:spLocks noGrp="1"/>
          </p:cNvSpPr>
          <p:nvPr>
            <p:ph type="ftr" sz="quarter" idx="11"/>
          </p:nvPr>
        </p:nvSpPr>
        <p:spPr/>
        <p:txBody>
          <a:bodyPr/>
          <a:lstStyle/>
          <a:p>
            <a:r>
              <a:rPr lang="nl-NL"/>
              <a:t>PHYS 1443-003, Spring 2021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14</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a:t>Ex. Rotational Kinematics</a:t>
            </a:r>
            <a:endParaRPr lang="en-US" dirty="0"/>
          </a:p>
        </p:txBody>
      </p:sp>
      <p:sp>
        <p:nvSpPr>
          <p:cNvPr id="372739" name="Text Box 3"/>
          <p:cNvSpPr txBox="1">
            <a:spLocks noChangeArrowheads="1"/>
          </p:cNvSpPr>
          <p:nvPr/>
        </p:nvSpPr>
        <p:spPr bwMode="auto">
          <a:xfrm>
            <a:off x="762000" y="762000"/>
            <a:ext cx="7620000" cy="121602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mc:AlternateContent xmlns:mc="http://schemas.openxmlformats.org/markup-compatibility/2006">
              <mc:Choice xmlns:v="urn:schemas-microsoft-com:vml" Requires="v">
                <p:oleObj spid="_x0000_s372163" name="Equation" r:id="rId3" imgW="431640" imgH="241200" progId="Equation.3">
                  <p:embed/>
                </p:oleObj>
              </mc:Choice>
              <mc:Fallback>
                <p:oleObj name="Equation" r:id="rId3" imgW="431640" imgH="241200" progId="Equation.3">
                  <p:embed/>
                  <p:pic>
                    <p:nvPicPr>
                      <p:cNvPr id="3727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19400"/>
                        <a:ext cx="1295400" cy="8191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2741" name="Text Box 5"/>
          <p:cNvSpPr txBox="1">
            <a:spLocks noChangeArrowheads="1"/>
          </p:cNvSpPr>
          <p:nvPr/>
        </p:nvSpPr>
        <p:spPr bwMode="auto">
          <a:xfrm>
            <a:off x="533400" y="2133600"/>
            <a:ext cx="800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mc:AlternateContent xmlns:mc="http://schemas.openxmlformats.org/markup-compatibility/2006">
              <mc:Choice xmlns:v="urn:schemas-microsoft-com:vml" Requires="v">
                <p:oleObj spid="_x0000_s372164" name="Equation" r:id="rId5" imgW="317160" imgH="152280" progId="Equation.DSMT4">
                  <p:embed/>
                </p:oleObj>
              </mc:Choice>
              <mc:Fallback>
                <p:oleObj name="Equation" r:id="rId5" imgW="317160" imgH="152280" progId="Equation.DSMT4">
                  <p:embed/>
                  <p:pic>
                    <p:nvPicPr>
                      <p:cNvPr id="3727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44813"/>
                        <a:ext cx="1128713" cy="4460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mc:AlternateContent xmlns:mc="http://schemas.openxmlformats.org/markup-compatibility/2006">
              <mc:Choice xmlns:v="urn:schemas-microsoft-com:vml" Requires="v">
                <p:oleObj spid="_x0000_s372165" name="Equation" r:id="rId7" imgW="1866600" imgH="393480" progId="Equation.3">
                  <p:embed/>
                </p:oleObj>
              </mc:Choice>
              <mc:Fallback>
                <p:oleObj name="Equation" r:id="rId7" imgW="1866600" imgH="393480" progId="Equation.3">
                  <p:embed/>
                  <p:pic>
                    <p:nvPicPr>
                      <p:cNvPr id="3727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511550"/>
                        <a:ext cx="5029200" cy="12128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4" name="Object 8"/>
          <p:cNvGraphicFramePr>
            <a:graphicFrameLocks noChangeAspect="1"/>
          </p:cNvGraphicFramePr>
          <p:nvPr>
            <p:extLst>
              <p:ext uri="{D42A27DB-BD31-4B8C-83A1-F6EECF244321}">
                <p14:modId xmlns:p14="http://schemas.microsoft.com/office/powerpoint/2010/main" val="89130239"/>
              </p:ext>
            </p:extLst>
          </p:nvPr>
        </p:nvGraphicFramePr>
        <p:xfrm>
          <a:off x="5791200" y="3810000"/>
          <a:ext cx="1981200" cy="550863"/>
        </p:xfrm>
        <a:graphic>
          <a:graphicData uri="http://schemas.openxmlformats.org/presentationml/2006/ole">
            <mc:AlternateContent xmlns:mc="http://schemas.openxmlformats.org/markup-compatibility/2006">
              <mc:Choice xmlns:v="urn:schemas-microsoft-com:vml" Requires="v">
                <p:oleObj spid="_x0000_s372166" name="Equation" r:id="rId9" imgW="647640" imgH="177480" progId="Equation.3">
                  <p:embed/>
                </p:oleObj>
              </mc:Choice>
              <mc:Fallback>
                <p:oleObj name="Equation" r:id="rId9" imgW="647640" imgH="177480" progId="Equation.3">
                  <p:embed/>
                  <p:pic>
                    <p:nvPicPr>
                      <p:cNvPr id="3727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810000"/>
                        <a:ext cx="1981200" cy="5508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extLst>
              <p:ext uri="{D42A27DB-BD31-4B8C-83A1-F6EECF244321}">
                <p14:modId xmlns:p14="http://schemas.microsoft.com/office/powerpoint/2010/main" val="43512219"/>
              </p:ext>
            </p:extLst>
          </p:nvPr>
        </p:nvGraphicFramePr>
        <p:xfrm>
          <a:off x="762001" y="4656138"/>
          <a:ext cx="3886200" cy="1103935"/>
        </p:xfrm>
        <a:graphic>
          <a:graphicData uri="http://schemas.openxmlformats.org/presentationml/2006/ole">
            <mc:AlternateContent xmlns:mc="http://schemas.openxmlformats.org/markup-compatibility/2006">
              <mc:Choice xmlns:v="urn:schemas-microsoft-com:vml" Requires="v">
                <p:oleObj spid="_x0000_s372167" name="Equation" r:id="rId11" imgW="1307880" imgH="393480" progId="Equation.3">
                  <p:embed/>
                </p:oleObj>
              </mc:Choice>
              <mc:Fallback>
                <p:oleObj name="Equation" r:id="rId11" imgW="1307880" imgH="393480" progId="Equation.3">
                  <p:embed/>
                  <p:pic>
                    <p:nvPicPr>
                      <p:cNvPr id="37274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1" y="4656138"/>
                        <a:ext cx="3886200" cy="110393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mc:AlternateContent xmlns:mc="http://schemas.openxmlformats.org/markup-compatibility/2006">
              <mc:Choice xmlns:v="urn:schemas-microsoft-com:vml" Requires="v">
                <p:oleObj spid="_x0000_s372168" name="Equation" r:id="rId13" imgW="469800" imgH="393480" progId="Equation.DSMT4">
                  <p:embed/>
                </p:oleObj>
              </mc:Choice>
              <mc:Fallback>
                <p:oleObj name="Equation" r:id="rId13" imgW="469800" imgH="393480" progId="Equation.DSMT4">
                  <p:embed/>
                  <p:pic>
                    <p:nvPicPr>
                      <p:cNvPr id="37274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2590800"/>
                        <a:ext cx="1670050" cy="11541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752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9"/>
                                        </p:tgtEl>
                                        <p:attrNameLst>
                                          <p:attrName>style.visibility</p:attrName>
                                        </p:attrNameLst>
                                      </p:cBhvr>
                                      <p:to>
                                        <p:strVal val="visible"/>
                                      </p:to>
                                    </p:set>
                                    <p:animEffect transition="in" filter="wipe(left)">
                                      <p:cBhvr>
                                        <p:cTn id="7" dur="300"/>
                                        <p:tgtEl>
                                          <p:spTgt spid="3727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2741"/>
                                        </p:tgtEl>
                                        <p:attrNameLst>
                                          <p:attrName>style.visibility</p:attrName>
                                        </p:attrNameLst>
                                      </p:cBhvr>
                                      <p:to>
                                        <p:strVal val="visible"/>
                                      </p:to>
                                    </p:set>
                                    <p:animEffect transition="in" filter="wipe(left)">
                                      <p:cBhvr>
                                        <p:cTn id="12" dur="500"/>
                                        <p:tgtEl>
                                          <p:spTgt spid="3727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2740"/>
                                        </p:tgtEl>
                                        <p:attrNameLst>
                                          <p:attrName>style.visibility</p:attrName>
                                        </p:attrNameLst>
                                      </p:cBhvr>
                                      <p:to>
                                        <p:strVal val="visible"/>
                                      </p:to>
                                    </p:set>
                                    <p:animEffect transition="in" filter="wipe(left)">
                                      <p:cBhvr>
                                        <p:cTn id="17" dur="500"/>
                                        <p:tgtEl>
                                          <p:spTgt spid="3727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2742"/>
                                        </p:tgtEl>
                                        <p:attrNameLst>
                                          <p:attrName>style.visibility</p:attrName>
                                        </p:attrNameLst>
                                      </p:cBhvr>
                                      <p:to>
                                        <p:strVal val="visible"/>
                                      </p:to>
                                    </p:set>
                                    <p:animEffect transition="in" filter="wipe(left)">
                                      <p:cBhvr>
                                        <p:cTn id="22" dur="500"/>
                                        <p:tgtEl>
                                          <p:spTgt spid="3727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2746"/>
                                        </p:tgtEl>
                                        <p:attrNameLst>
                                          <p:attrName>style.visibility</p:attrName>
                                        </p:attrNameLst>
                                      </p:cBhvr>
                                      <p:to>
                                        <p:strVal val="visible"/>
                                      </p:to>
                                    </p:set>
                                    <p:animEffect transition="in" filter="wipe(left)">
                                      <p:cBhvr>
                                        <p:cTn id="27" dur="500"/>
                                        <p:tgtEl>
                                          <p:spTgt spid="3727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2743"/>
                                        </p:tgtEl>
                                        <p:attrNameLst>
                                          <p:attrName>style.visibility</p:attrName>
                                        </p:attrNameLst>
                                      </p:cBhvr>
                                      <p:to>
                                        <p:strVal val="visible"/>
                                      </p:to>
                                    </p:set>
                                    <p:animEffect transition="in" filter="wipe(left)">
                                      <p:cBhvr>
                                        <p:cTn id="32" dur="500"/>
                                        <p:tgtEl>
                                          <p:spTgt spid="3727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2744"/>
                                        </p:tgtEl>
                                        <p:attrNameLst>
                                          <p:attrName>style.visibility</p:attrName>
                                        </p:attrNameLst>
                                      </p:cBhvr>
                                      <p:to>
                                        <p:strVal val="visible"/>
                                      </p:to>
                                    </p:set>
                                    <p:animEffect transition="in" filter="wipe(left)">
                                      <p:cBhvr>
                                        <p:cTn id="37" dur="500"/>
                                        <p:tgtEl>
                                          <p:spTgt spid="3727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2745"/>
                                        </p:tgtEl>
                                        <p:attrNameLst>
                                          <p:attrName>style.visibility</p:attrName>
                                        </p:attrNameLst>
                                      </p:cBhvr>
                                      <p:to>
                                        <p:strVal val="visible"/>
                                      </p:to>
                                    </p:set>
                                    <p:animEffect transition="in" filter="wipe(left)">
                                      <p:cBhvr>
                                        <p:cTn id="42" dur="500"/>
                                        <p:tgtEl>
                                          <p:spTgt spid="37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autoUpdateAnimBg="0"/>
      <p:bldP spid="3727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a:t>Monday, April 19, 2021</a:t>
            </a:r>
          </a:p>
        </p:txBody>
      </p:sp>
      <p:sp>
        <p:nvSpPr>
          <p:cNvPr id="27" name="Footer Placeholder 4"/>
          <p:cNvSpPr>
            <a:spLocks noGrp="1"/>
          </p:cNvSpPr>
          <p:nvPr>
            <p:ph type="ftr" sz="quarter" idx="11"/>
          </p:nvPr>
        </p:nvSpPr>
        <p:spPr/>
        <p:txBody>
          <a:bodyPr/>
          <a:lstStyle/>
          <a:p>
            <a:r>
              <a:rPr lang="nl-NL"/>
              <a:t>PHYS 1443-003, Spring 2021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15</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419600" cy="46166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mc:AlternateContent xmlns:mc="http://schemas.openxmlformats.org/markup-compatibility/2006">
              <mc:Choice xmlns:v="urn:schemas-microsoft-com:vml" Requires="v">
                <p:oleObj spid="_x0000_s428209" name="Equation" r:id="rId3" imgW="787320" imgH="241200" progId="Equation.3">
                  <p:embed/>
                </p:oleObj>
              </mc:Choice>
              <mc:Fallback>
                <p:oleObj name="Equation" r:id="rId3" imgW="787320" imgH="241200" progId="Equation.3">
                  <p:embed/>
                  <p:pic>
                    <p:nvPicPr>
                      <p:cNvPr id="3737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2133600" cy="6619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609600" y="2819400"/>
            <a:ext cx="7772400" cy="85090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Find the angle through which the wheel rotates between t=2.00s and t=3.00s.  How many revolution is it?</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428210" name="Equation" r:id="rId5" imgW="380880" imgH="228600" progId="Equation.DSMT4">
                  <p:embed/>
                </p:oleObj>
              </mc:Choice>
              <mc:Fallback>
                <p:oleObj name="Equation" r:id="rId5" imgW="380880" imgH="228600" progId="Equation.DSMT4">
                  <p:embed/>
                  <p:pic>
                    <p:nvPicPr>
                      <p:cNvPr id="373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mc:AlternateContent xmlns:mc="http://schemas.openxmlformats.org/markup-compatibility/2006">
              <mc:Choice xmlns:v="urn:schemas-microsoft-com:vml" Requires="v">
                <p:oleObj spid="_x0000_s428211" name="Equation" r:id="rId7" imgW="2019240" imgH="177480" progId="Equation.3">
                  <p:embed/>
                </p:oleObj>
              </mc:Choice>
              <mc:Fallback>
                <p:oleObj name="Equation" r:id="rId7" imgW="2019240" imgH="177480" progId="Equation.3">
                  <p:embed/>
                  <p:pic>
                    <p:nvPicPr>
                      <p:cNvPr id="373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205038"/>
                        <a:ext cx="4343400" cy="3857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428212" name="Equation" r:id="rId9" imgW="380880" imgH="228600" progId="Equation.DSMT4">
                  <p:embed/>
                </p:oleObj>
              </mc:Choice>
              <mc:Fallback>
                <p:oleObj name="Equation" r:id="rId9" imgW="380880" imgH="228600" progId="Equation.DSMT4">
                  <p:embed/>
                  <p:pic>
                    <p:nvPicPr>
                      <p:cNvPr id="373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mc:AlternateContent xmlns:mc="http://schemas.openxmlformats.org/markup-compatibility/2006">
              <mc:Choice xmlns:v="urn:schemas-microsoft-com:vml" Requires="v">
                <p:oleObj spid="_x0000_s428213" name="Equation" r:id="rId11" imgW="241200" imgH="177480" progId="Equation.3">
                  <p:embed/>
                </p:oleObj>
              </mc:Choice>
              <mc:Fallback>
                <p:oleObj name="Equation" r:id="rId11" imgW="241200" imgH="177480" progId="Equation.3">
                  <p:embed/>
                  <p:pic>
                    <p:nvPicPr>
                      <p:cNvPr id="373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0000" y="5638800"/>
                        <a:ext cx="736600" cy="4349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mc:AlternateContent xmlns:mc="http://schemas.openxmlformats.org/markup-compatibility/2006">
              <mc:Choice xmlns:v="urn:schemas-microsoft-com:vml" Requires="v">
                <p:oleObj spid="_x0000_s428214" name="Equation" r:id="rId13" imgW="545760" imgH="228600" progId="Equation.3">
                  <p:embed/>
                </p:oleObj>
              </mc:Choice>
              <mc:Fallback>
                <p:oleObj name="Equation" r:id="rId13" imgW="545760" imgH="228600" progId="Equation.3">
                  <p:embed/>
                  <p:pic>
                    <p:nvPicPr>
                      <p:cNvPr id="373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9925" y="5557838"/>
                        <a:ext cx="1209675" cy="6143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mc:AlternateContent xmlns:mc="http://schemas.openxmlformats.org/markup-compatibility/2006">
              <mc:Choice xmlns:v="urn:schemas-microsoft-com:vml" Requires="v">
                <p:oleObj spid="_x0000_s428215" name="Equation" r:id="rId15" imgW="647640" imgH="177480" progId="Equation.3">
                  <p:embed/>
                </p:oleObj>
              </mc:Choice>
              <mc:Fallback>
                <p:oleObj name="Equation" r:id="rId15" imgW="647640" imgH="177480" progId="Equation.3">
                  <p:embed/>
                  <p:pic>
                    <p:nvPicPr>
                      <p:cNvPr id="373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2300" y="5613400"/>
                        <a:ext cx="1435100" cy="4349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mc:AlternateContent xmlns:mc="http://schemas.openxmlformats.org/markup-compatibility/2006">
              <mc:Choice xmlns:v="urn:schemas-microsoft-com:vml" Requires="v">
                <p:oleObj spid="_x0000_s428216" name="Equation" r:id="rId17" imgW="1307880" imgH="393480" progId="Equation.3">
                  <p:embed/>
                </p:oleObj>
              </mc:Choice>
              <mc:Fallback>
                <p:oleObj name="Equation" r:id="rId17" imgW="1307880" imgH="393480" progId="Equation.3">
                  <p:embed/>
                  <p:pic>
                    <p:nvPicPr>
                      <p:cNvPr id="373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5465763"/>
                        <a:ext cx="2895600" cy="858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428217" name="Equation" r:id="rId19" imgW="431640" imgH="241200" progId="Equation.3">
                  <p:embed/>
                </p:oleObj>
              </mc:Choice>
              <mc:Fallback>
                <p:oleObj name="Equation" r:id="rId19" imgW="431640" imgH="241200" progId="Equation.3">
                  <p:embed/>
                  <p:pic>
                    <p:nvPicPr>
                      <p:cNvPr id="373774"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mc:AlternateContent xmlns:mc="http://schemas.openxmlformats.org/markup-compatibility/2006">
              <mc:Choice xmlns:v="urn:schemas-microsoft-com:vml" Requires="v">
                <p:oleObj spid="_x0000_s428218" name="Equation" r:id="rId21" imgW="749160" imgH="393480" progId="Equation.3">
                  <p:embed/>
                </p:oleObj>
              </mc:Choice>
              <mc:Fallback>
                <p:oleObj name="Equation" r:id="rId21" imgW="749160" imgH="393480" progId="Equation.3">
                  <p:embed/>
                  <p:pic>
                    <p:nvPicPr>
                      <p:cNvPr id="373775"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200" y="3581400"/>
                        <a:ext cx="2057400" cy="8921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3776" name="Text Box 16"/>
          <p:cNvSpPr txBox="1">
            <a:spLocks noChangeArrowheads="1"/>
          </p:cNvSpPr>
          <p:nvPr/>
        </p:nvSpPr>
        <p:spPr bwMode="auto">
          <a:xfrm>
            <a:off x="457200" y="3810000"/>
            <a:ext cx="41910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676400" cy="830997"/>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dirty="0">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mc:AlternateContent xmlns:mc="http://schemas.openxmlformats.org/markup-compatibility/2006">
              <mc:Choice xmlns:v="urn:schemas-microsoft-com:vml" Requires="v">
                <p:oleObj spid="_x0000_s428219" name="Equation" r:id="rId23" imgW="698400" imgH="177480" progId="Equation.DSMT4">
                  <p:embed/>
                </p:oleObj>
              </mc:Choice>
              <mc:Fallback>
                <p:oleObj name="Equation" r:id="rId23" imgW="698400" imgH="177480" progId="Equation.DSMT4">
                  <p:embed/>
                  <p:pic>
                    <p:nvPicPr>
                      <p:cNvPr id="373780"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00363" y="4394200"/>
                        <a:ext cx="1308100" cy="3365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mc:AlternateContent xmlns:mc="http://schemas.openxmlformats.org/markup-compatibility/2006">
              <mc:Choice xmlns:v="urn:schemas-microsoft-com:vml" Requires="v">
                <p:oleObj spid="_x0000_s428220" name="Equation" r:id="rId25" imgW="927000" imgH="393480" progId="Equation.DSMT4">
                  <p:embed/>
                </p:oleObj>
              </mc:Choice>
              <mc:Fallback>
                <p:oleObj name="Equation" r:id="rId25" imgW="927000" imgH="393480" progId="Equation.DSMT4">
                  <p:embed/>
                  <p:pic>
                    <p:nvPicPr>
                      <p:cNvPr id="373781"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24338" y="4191000"/>
                        <a:ext cx="1736725" cy="7429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mc:AlternateContent xmlns:mc="http://schemas.openxmlformats.org/markup-compatibility/2006">
              <mc:Choice xmlns:v="urn:schemas-microsoft-com:vml" Requires="v">
                <p:oleObj spid="_x0000_s428221" name="Equation" r:id="rId27" imgW="647640" imgH="177480" progId="Equation.DSMT4">
                  <p:embed/>
                </p:oleObj>
              </mc:Choice>
              <mc:Fallback>
                <p:oleObj name="Equation" r:id="rId27" imgW="647640" imgH="177480" progId="Equation.DSMT4">
                  <p:embed/>
                  <p:pic>
                    <p:nvPicPr>
                      <p:cNvPr id="373782"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7738" y="4343400"/>
                        <a:ext cx="1287462" cy="3349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mc:AlternateContent xmlns:mc="http://schemas.openxmlformats.org/markup-compatibility/2006">
              <mc:Choice xmlns:v="urn:schemas-microsoft-com:vml" Requires="v">
                <p:oleObj spid="_x0000_s428222" name="Equation" r:id="rId29" imgW="698400" imgH="177480" progId="Equation.DSMT4">
                  <p:embed/>
                </p:oleObj>
              </mc:Choice>
              <mc:Fallback>
                <p:oleObj name="Equation" r:id="rId29" imgW="698400" imgH="177480" progId="Equation.DSMT4">
                  <p:embed/>
                  <p:pic>
                    <p:nvPicPr>
                      <p:cNvPr id="373783"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76550" y="5051425"/>
                        <a:ext cx="1238250" cy="317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mc:AlternateContent xmlns:mc="http://schemas.openxmlformats.org/markup-compatibility/2006">
              <mc:Choice xmlns:v="urn:schemas-microsoft-com:vml" Requires="v">
                <p:oleObj spid="_x0000_s428223" name="Equation" r:id="rId31" imgW="1079280" imgH="393480" progId="Equation.DSMT4">
                  <p:embed/>
                </p:oleObj>
              </mc:Choice>
              <mc:Fallback>
                <p:oleObj name="Equation" r:id="rId31" imgW="1079280" imgH="393480" progId="Equation.DSMT4">
                  <p:embed/>
                  <p:pic>
                    <p:nvPicPr>
                      <p:cNvPr id="373784"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7675" y="4860925"/>
                        <a:ext cx="1914525" cy="7016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mc:AlternateContent xmlns:mc="http://schemas.openxmlformats.org/markup-compatibility/2006">
              <mc:Choice xmlns:v="urn:schemas-microsoft-com:vml" Requires="v">
                <p:oleObj spid="_x0000_s428224" name="Equation" r:id="rId33" imgW="660240" imgH="177480" progId="Equation.DSMT4">
                  <p:embed/>
                </p:oleObj>
              </mc:Choice>
              <mc:Fallback>
                <p:oleObj name="Equation" r:id="rId33" imgW="660240" imgH="177480" progId="Equation.DSMT4">
                  <p:embed/>
                  <p:pic>
                    <p:nvPicPr>
                      <p:cNvPr id="373785"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97613" y="5051425"/>
                        <a:ext cx="1398587" cy="3175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46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3763"/>
                                        </p:tgtEl>
                                        <p:attrNameLst>
                                          <p:attrName>style.visibility</p:attrName>
                                        </p:attrNameLst>
                                      </p:cBhvr>
                                      <p:to>
                                        <p:strVal val="visible"/>
                                      </p:to>
                                    </p:set>
                                    <p:animEffect transition="in" filter="wipe(left)">
                                      <p:cBhvr>
                                        <p:cTn id="7" dur="300"/>
                                        <p:tgtEl>
                                          <p:spTgt spid="3737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3765"/>
                                        </p:tgtEl>
                                        <p:attrNameLst>
                                          <p:attrName>style.visibility</p:attrName>
                                        </p:attrNameLst>
                                      </p:cBhvr>
                                      <p:to>
                                        <p:strVal val="visible"/>
                                      </p:to>
                                    </p:set>
                                    <p:animEffect transition="in" filter="wipe(left)">
                                      <p:cBhvr>
                                        <p:cTn id="12" dur="500"/>
                                        <p:tgtEl>
                                          <p:spTgt spid="3737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3764"/>
                                        </p:tgtEl>
                                        <p:attrNameLst>
                                          <p:attrName>style.visibility</p:attrName>
                                        </p:attrNameLst>
                                      </p:cBhvr>
                                      <p:to>
                                        <p:strVal val="visible"/>
                                      </p:to>
                                    </p:set>
                                    <p:animEffect transition="in" filter="wipe(left)">
                                      <p:cBhvr>
                                        <p:cTn id="17" dur="500"/>
                                        <p:tgtEl>
                                          <p:spTgt spid="3737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3768"/>
                                        </p:tgtEl>
                                        <p:attrNameLst>
                                          <p:attrName>style.visibility</p:attrName>
                                        </p:attrNameLst>
                                      </p:cBhvr>
                                      <p:to>
                                        <p:strVal val="visible"/>
                                      </p:to>
                                    </p:set>
                                    <p:animEffect transition="in" filter="wipe(left)">
                                      <p:cBhvr>
                                        <p:cTn id="22" dur="500"/>
                                        <p:tgtEl>
                                          <p:spTgt spid="373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3766"/>
                                        </p:tgtEl>
                                        <p:attrNameLst>
                                          <p:attrName>style.visibility</p:attrName>
                                        </p:attrNameLst>
                                      </p:cBhvr>
                                      <p:to>
                                        <p:strVal val="visible"/>
                                      </p:to>
                                    </p:set>
                                    <p:animEffect transition="in" filter="wipe(left)">
                                      <p:cBhvr>
                                        <p:cTn id="27" dur="300"/>
                                        <p:tgtEl>
                                          <p:spTgt spid="3737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3776"/>
                                        </p:tgtEl>
                                        <p:attrNameLst>
                                          <p:attrName>style.visibility</p:attrName>
                                        </p:attrNameLst>
                                      </p:cBhvr>
                                      <p:to>
                                        <p:strVal val="visible"/>
                                      </p:to>
                                    </p:set>
                                    <p:animEffect transition="in" filter="wipe(left)">
                                      <p:cBhvr>
                                        <p:cTn id="32" dur="500"/>
                                        <p:tgtEl>
                                          <p:spTgt spid="3737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3774"/>
                                        </p:tgtEl>
                                        <p:attrNameLst>
                                          <p:attrName>style.visibility</p:attrName>
                                        </p:attrNameLst>
                                      </p:cBhvr>
                                      <p:to>
                                        <p:strVal val="visible"/>
                                      </p:to>
                                    </p:set>
                                    <p:animEffect transition="in" filter="wipe(left)">
                                      <p:cBhvr>
                                        <p:cTn id="37" dur="500"/>
                                        <p:tgtEl>
                                          <p:spTgt spid="3737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3775"/>
                                        </p:tgtEl>
                                        <p:attrNameLst>
                                          <p:attrName>style.visibility</p:attrName>
                                        </p:attrNameLst>
                                      </p:cBhvr>
                                      <p:to>
                                        <p:strVal val="visible"/>
                                      </p:to>
                                    </p:set>
                                    <p:animEffect transition="in" filter="wipe(left)">
                                      <p:cBhvr>
                                        <p:cTn id="42" dur="500"/>
                                        <p:tgtEl>
                                          <p:spTgt spid="3737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73777"/>
                                        </p:tgtEl>
                                        <p:attrNameLst>
                                          <p:attrName>style.visibility</p:attrName>
                                        </p:attrNameLst>
                                      </p:cBhvr>
                                      <p:to>
                                        <p:strVal val="visible"/>
                                      </p:to>
                                    </p:set>
                                    <p:animEffect transition="in" filter="wipe(left)">
                                      <p:cBhvr>
                                        <p:cTn id="47" dur="500"/>
                                        <p:tgtEl>
                                          <p:spTgt spid="3737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3767"/>
                                        </p:tgtEl>
                                        <p:attrNameLst>
                                          <p:attrName>style.visibility</p:attrName>
                                        </p:attrNameLst>
                                      </p:cBhvr>
                                      <p:to>
                                        <p:strVal val="visible"/>
                                      </p:to>
                                    </p:set>
                                    <p:animEffect transition="in" filter="wipe(left)">
                                      <p:cBhvr>
                                        <p:cTn id="52" dur="500"/>
                                        <p:tgtEl>
                                          <p:spTgt spid="3737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3780"/>
                                        </p:tgtEl>
                                        <p:attrNameLst>
                                          <p:attrName>style.visibility</p:attrName>
                                        </p:attrNameLst>
                                      </p:cBhvr>
                                      <p:to>
                                        <p:strVal val="visible"/>
                                      </p:to>
                                    </p:set>
                                    <p:animEffect transition="in" filter="wipe(left)">
                                      <p:cBhvr>
                                        <p:cTn id="57" dur="500"/>
                                        <p:tgtEl>
                                          <p:spTgt spid="3737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73781"/>
                                        </p:tgtEl>
                                        <p:attrNameLst>
                                          <p:attrName>style.visibility</p:attrName>
                                        </p:attrNameLst>
                                      </p:cBhvr>
                                      <p:to>
                                        <p:strVal val="visible"/>
                                      </p:to>
                                    </p:set>
                                    <p:animEffect transition="in" filter="wipe(left)">
                                      <p:cBhvr>
                                        <p:cTn id="62" dur="500"/>
                                        <p:tgtEl>
                                          <p:spTgt spid="3737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3782"/>
                                        </p:tgtEl>
                                        <p:attrNameLst>
                                          <p:attrName>style.visibility</p:attrName>
                                        </p:attrNameLst>
                                      </p:cBhvr>
                                      <p:to>
                                        <p:strVal val="visible"/>
                                      </p:to>
                                    </p:set>
                                    <p:animEffect transition="in" filter="wipe(left)">
                                      <p:cBhvr>
                                        <p:cTn id="67" dur="500"/>
                                        <p:tgtEl>
                                          <p:spTgt spid="37378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3778"/>
                                        </p:tgtEl>
                                        <p:attrNameLst>
                                          <p:attrName>style.visibility</p:attrName>
                                        </p:attrNameLst>
                                      </p:cBhvr>
                                      <p:to>
                                        <p:strVal val="visible"/>
                                      </p:to>
                                    </p:set>
                                    <p:animEffect transition="in" filter="wipe(left)">
                                      <p:cBhvr>
                                        <p:cTn id="72" dur="500"/>
                                        <p:tgtEl>
                                          <p:spTgt spid="3737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3769"/>
                                        </p:tgtEl>
                                        <p:attrNameLst>
                                          <p:attrName>style.visibility</p:attrName>
                                        </p:attrNameLst>
                                      </p:cBhvr>
                                      <p:to>
                                        <p:strVal val="visible"/>
                                      </p:to>
                                    </p:set>
                                    <p:animEffect transition="in" filter="wipe(left)">
                                      <p:cBhvr>
                                        <p:cTn id="77" dur="500"/>
                                        <p:tgtEl>
                                          <p:spTgt spid="37376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3783"/>
                                        </p:tgtEl>
                                        <p:attrNameLst>
                                          <p:attrName>style.visibility</p:attrName>
                                        </p:attrNameLst>
                                      </p:cBhvr>
                                      <p:to>
                                        <p:strVal val="visible"/>
                                      </p:to>
                                    </p:set>
                                    <p:animEffect transition="in" filter="wipe(left)">
                                      <p:cBhvr>
                                        <p:cTn id="82" dur="500"/>
                                        <p:tgtEl>
                                          <p:spTgt spid="3737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73784"/>
                                        </p:tgtEl>
                                        <p:attrNameLst>
                                          <p:attrName>style.visibility</p:attrName>
                                        </p:attrNameLst>
                                      </p:cBhvr>
                                      <p:to>
                                        <p:strVal val="visible"/>
                                      </p:to>
                                    </p:set>
                                    <p:animEffect transition="in" filter="wipe(left)">
                                      <p:cBhvr>
                                        <p:cTn id="87" dur="500"/>
                                        <p:tgtEl>
                                          <p:spTgt spid="3737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3785"/>
                                        </p:tgtEl>
                                        <p:attrNameLst>
                                          <p:attrName>style.visibility</p:attrName>
                                        </p:attrNameLst>
                                      </p:cBhvr>
                                      <p:to>
                                        <p:strVal val="visible"/>
                                      </p:to>
                                    </p:set>
                                    <p:animEffect transition="in" filter="wipe(left)">
                                      <p:cBhvr>
                                        <p:cTn id="92" dur="500"/>
                                        <p:tgtEl>
                                          <p:spTgt spid="3737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73779"/>
                                        </p:tgtEl>
                                        <p:attrNameLst>
                                          <p:attrName>style.visibility</p:attrName>
                                        </p:attrNameLst>
                                      </p:cBhvr>
                                      <p:to>
                                        <p:strVal val="visible"/>
                                      </p:to>
                                    </p:set>
                                    <p:animEffect transition="in" filter="wipe(left)">
                                      <p:cBhvr>
                                        <p:cTn id="97" dur="500"/>
                                        <p:tgtEl>
                                          <p:spTgt spid="37377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3770"/>
                                        </p:tgtEl>
                                        <p:attrNameLst>
                                          <p:attrName>style.visibility</p:attrName>
                                        </p:attrNameLst>
                                      </p:cBhvr>
                                      <p:to>
                                        <p:strVal val="visible"/>
                                      </p:to>
                                    </p:set>
                                    <p:animEffect transition="in" filter="wipe(left)">
                                      <p:cBhvr>
                                        <p:cTn id="102" dur="500"/>
                                        <p:tgtEl>
                                          <p:spTgt spid="3737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73771"/>
                                        </p:tgtEl>
                                        <p:attrNameLst>
                                          <p:attrName>style.visibility</p:attrName>
                                        </p:attrNameLst>
                                      </p:cBhvr>
                                      <p:to>
                                        <p:strVal val="visible"/>
                                      </p:to>
                                    </p:set>
                                    <p:animEffect transition="in" filter="wipe(left)">
                                      <p:cBhvr>
                                        <p:cTn id="107" dur="500"/>
                                        <p:tgtEl>
                                          <p:spTgt spid="3737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3772"/>
                                        </p:tgtEl>
                                        <p:attrNameLst>
                                          <p:attrName>style.visibility</p:attrName>
                                        </p:attrNameLst>
                                      </p:cBhvr>
                                      <p:to>
                                        <p:strVal val="visible"/>
                                      </p:to>
                                    </p:set>
                                    <p:animEffect transition="in" filter="wipe(left)">
                                      <p:cBhvr>
                                        <p:cTn id="112" dur="500"/>
                                        <p:tgtEl>
                                          <p:spTgt spid="37377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3773"/>
                                        </p:tgtEl>
                                        <p:attrNameLst>
                                          <p:attrName>style.visibility</p:attrName>
                                        </p:attrNameLst>
                                      </p:cBhvr>
                                      <p:to>
                                        <p:strVal val="visible"/>
                                      </p:to>
                                    </p:set>
                                    <p:animEffect transition="in" filter="wipe(left)">
                                      <p:cBhvr>
                                        <p:cTn id="117" dur="500"/>
                                        <p:tgtEl>
                                          <p:spTgt spid="3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animBg="1" autoUpdateAnimBg="0"/>
      <p:bldP spid="373765" grpId="0" animBg="1" autoUpdateAnimBg="0"/>
      <p:bldP spid="373766" grpId="0" animBg="1" autoUpdateAnimBg="0"/>
      <p:bldP spid="373776" grpId="0" animBg="1" autoUpdateAnimBg="0"/>
      <p:bldP spid="373777" grpId="0" animBg="1" autoUpdateAnimBg="0"/>
      <p:bldP spid="373778" grpId="0" animBg="1" autoUpdateAnimBg="0"/>
      <p:bldP spid="37377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April 19, 2021</a:t>
            </a:r>
          </a:p>
        </p:txBody>
      </p:sp>
      <p:sp>
        <p:nvSpPr>
          <p:cNvPr id="22" name="Footer Placeholder 4"/>
          <p:cNvSpPr>
            <a:spLocks noGrp="1"/>
          </p:cNvSpPr>
          <p:nvPr>
            <p:ph type="ftr" sz="quarter" idx="11"/>
          </p:nvPr>
        </p:nvSpPr>
        <p:spPr/>
        <p:txBody>
          <a:bodyPr/>
          <a:lstStyle/>
          <a:p>
            <a:r>
              <a:rPr lang="nl-NL"/>
              <a:t>PHYS 1443-003, Spring 2021                    Dr. Jaehoon Yu</a:t>
            </a:r>
            <a:endParaRPr lang="en-US"/>
          </a:p>
        </p:txBody>
      </p:sp>
      <p:sp>
        <p:nvSpPr>
          <p:cNvPr id="23" name="Slide Number Placeholder 5"/>
          <p:cNvSpPr>
            <a:spLocks noGrp="1"/>
          </p:cNvSpPr>
          <p:nvPr>
            <p:ph type="sldNum" sz="quarter" idx="12"/>
          </p:nvPr>
        </p:nvSpPr>
        <p:spPr/>
        <p:txBody>
          <a:bodyPr/>
          <a:lstStyle/>
          <a:p>
            <a:fld id="{0B4BDD04-2894-3544-9A42-8E955BAAB76D}" type="slidenum">
              <a:rPr lang="en-US"/>
              <a:pPr/>
              <a:t>16</a:t>
            </a:fld>
            <a:endParaRPr lang="en-US"/>
          </a:p>
        </p:txBody>
      </p:sp>
      <p:pic>
        <p:nvPicPr>
          <p:cNvPr id="374786" name="Picture 2" descr="FG10_005"/>
          <p:cNvPicPr>
            <a:picLocks noChangeAspect="1" noChangeArrowheads="1"/>
          </p:cNvPicPr>
          <p:nvPr/>
        </p:nvPicPr>
        <p:blipFill>
          <a:blip r:embed="rId3"/>
          <a:srcRect/>
          <a:stretch>
            <a:fillRect/>
          </a:stretch>
        </p:blipFill>
        <p:spPr bwMode="auto">
          <a:xfrm>
            <a:off x="-76200" y="2455863"/>
            <a:ext cx="2743200" cy="2116137"/>
          </a:xfrm>
          <a:prstGeom prst="rect">
            <a:avLst/>
          </a:prstGeom>
          <a:noFill/>
        </p:spPr>
      </p:pic>
      <p:sp>
        <p:nvSpPr>
          <p:cNvPr id="374787" name="Rectangle 3"/>
          <p:cNvSpPr>
            <a:spLocks noGrp="1" noChangeArrowheads="1"/>
          </p:cNvSpPr>
          <p:nvPr>
            <p:ph type="title"/>
          </p:nvPr>
        </p:nvSpPr>
        <p:spPr>
          <a:xfrm>
            <a:off x="685800" y="0"/>
            <a:ext cx="8153400" cy="609600"/>
          </a:xfrm>
        </p:spPr>
        <p:txBody>
          <a:bodyPr/>
          <a:lstStyle/>
          <a:p>
            <a:r>
              <a:rPr lang="en-US" sz="3200" dirty="0"/>
              <a:t>Relationship Between Angular and Linear Quantities</a:t>
            </a:r>
          </a:p>
        </p:txBody>
      </p:sp>
      <p:sp>
        <p:nvSpPr>
          <p:cNvPr id="374788" name="Text Box 4"/>
          <p:cNvSpPr txBox="1">
            <a:spLocks noChangeArrowheads="1"/>
          </p:cNvSpPr>
          <p:nvPr/>
        </p:nvSpPr>
        <p:spPr bwMode="auto">
          <a:xfrm>
            <a:off x="1447800" y="762000"/>
            <a:ext cx="5867400" cy="822325"/>
          </a:xfrm>
          <a:prstGeom prst="rect">
            <a:avLst/>
          </a:prstGeom>
          <a:solidFill>
            <a:srgbClr val="CCFFFF"/>
          </a:solidFill>
          <a:ln w="28575">
            <a:noFill/>
            <a:miter lim="800000"/>
            <a:headEnd/>
            <a:tailEnd/>
          </a:ln>
          <a:effectLst/>
        </p:spPr>
        <p:txBody>
          <a:bodyPr>
            <a:prstTxWarp prst="textNoShape">
              <a:avLst/>
            </a:prstTxWarp>
            <a:spAutoFit/>
          </a:bodyPr>
          <a:lstStyle/>
          <a:p>
            <a:pPr algn="ctr">
              <a:spcBef>
                <a:spcPct val="20000"/>
              </a:spcBef>
            </a:pPr>
            <a:r>
              <a:rPr lang="en-US">
                <a:solidFill>
                  <a:srgbClr val="800000"/>
                </a:solidFill>
                <a:latin typeface="Arial Narrow" charset="0"/>
              </a:rPr>
              <a:t>What do we know about a rigid object that rotates about a fixed axis of rotation?</a:t>
            </a:r>
          </a:p>
        </p:txBody>
      </p:sp>
      <p:sp>
        <p:nvSpPr>
          <p:cNvPr id="374789" name="Text Box 5"/>
          <p:cNvSpPr txBox="1">
            <a:spLocks noChangeArrowheads="1"/>
          </p:cNvSpPr>
          <p:nvPr/>
        </p:nvSpPr>
        <p:spPr bwMode="auto">
          <a:xfrm>
            <a:off x="2438400" y="2362200"/>
            <a:ext cx="5410200" cy="1077218"/>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When a point rotates, it has both the linear and angular  components in its motion.  </a:t>
            </a:r>
          </a:p>
          <a:p>
            <a:pPr algn="just">
              <a:spcBef>
                <a:spcPct val="20000"/>
              </a:spcBef>
            </a:pPr>
            <a:r>
              <a:rPr lang="en-US" sz="2000" dirty="0">
                <a:solidFill>
                  <a:schemeClr val="accent2"/>
                </a:solidFill>
                <a:latin typeface="Arial Narrow" charset="0"/>
              </a:rPr>
              <a:t>What is the linear component of the motion you see?</a:t>
            </a:r>
          </a:p>
        </p:txBody>
      </p:sp>
      <p:graphicFrame>
        <p:nvGraphicFramePr>
          <p:cNvPr id="374790" name="Object 6"/>
          <p:cNvGraphicFramePr>
            <a:graphicFrameLocks noChangeAspect="1"/>
          </p:cNvGraphicFramePr>
          <p:nvPr/>
        </p:nvGraphicFramePr>
        <p:xfrm>
          <a:off x="5892800" y="4632325"/>
          <a:ext cx="239713" cy="279400"/>
        </p:xfrm>
        <a:graphic>
          <a:graphicData uri="http://schemas.openxmlformats.org/presentationml/2006/ole">
            <mc:AlternateContent xmlns:mc="http://schemas.openxmlformats.org/markup-compatibility/2006">
              <mc:Choice xmlns:v="urn:schemas-microsoft-com:vml" Requires="v">
                <p:oleObj spid="_x0000_s374211" name="Equation" r:id="rId4" imgW="114120" imgH="139680" progId="Equation.DSMT4">
                  <p:embed/>
                </p:oleObj>
              </mc:Choice>
              <mc:Fallback>
                <p:oleObj name="Equation" r:id="rId4" imgW="114120" imgH="139680" progId="Equation.DSMT4">
                  <p:embed/>
                  <p:pic>
                    <p:nvPicPr>
                      <p:cNvPr id="3747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32325"/>
                        <a:ext cx="239713" cy="2794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4791" name="Text Box 7"/>
          <p:cNvSpPr txBox="1">
            <a:spLocks noChangeArrowheads="1"/>
          </p:cNvSpPr>
          <p:nvPr/>
        </p:nvSpPr>
        <p:spPr bwMode="auto">
          <a:xfrm>
            <a:off x="1447800" y="1616075"/>
            <a:ext cx="5867400" cy="830997"/>
          </a:xfrm>
          <a:prstGeom prst="rect">
            <a:avLst/>
          </a:prstGeom>
          <a:solidFill>
            <a:srgbClr val="FFFF99"/>
          </a:solidFill>
          <a:ln w="9525">
            <a:noFill/>
            <a:miter lim="800000"/>
            <a:headEnd/>
            <a:tailEnd/>
          </a:ln>
          <a:effectLst/>
        </p:spPr>
        <p:txBody>
          <a:bodyPr>
            <a:prstTxWarp prst="textNoShape">
              <a:avLst/>
            </a:prstTxWarp>
            <a:spAutoFit/>
          </a:bodyPr>
          <a:lstStyle/>
          <a:p>
            <a:pPr>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the object moves in a circle centered at the same axis of rotation.</a:t>
            </a:r>
            <a:endParaRPr lang="en-US" dirty="0">
              <a:solidFill>
                <a:srgbClr val="FF0000"/>
              </a:solidFill>
              <a:latin typeface="Monotype Corsiva" charset="0"/>
            </a:endParaRPr>
          </a:p>
        </p:txBody>
      </p:sp>
      <p:sp>
        <p:nvSpPr>
          <p:cNvPr id="374792" name="Text Box 8"/>
          <p:cNvSpPr txBox="1">
            <a:spLocks noChangeArrowheads="1"/>
          </p:cNvSpPr>
          <p:nvPr/>
        </p:nvSpPr>
        <p:spPr bwMode="auto">
          <a:xfrm>
            <a:off x="2438400" y="3429000"/>
            <a:ext cx="51816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FF0000"/>
                </a:solidFill>
                <a:latin typeface="Arial Narrow" charset="0"/>
              </a:rPr>
              <a:t>Linear velocity along the tangential direction.</a:t>
            </a:r>
          </a:p>
        </p:txBody>
      </p:sp>
      <p:sp>
        <p:nvSpPr>
          <p:cNvPr id="374793" name="Text Box 9"/>
          <p:cNvSpPr txBox="1">
            <a:spLocks noChangeArrowheads="1"/>
          </p:cNvSpPr>
          <p:nvPr/>
        </p:nvSpPr>
        <p:spPr bwMode="auto">
          <a:xfrm>
            <a:off x="2438400" y="3886200"/>
            <a:ext cx="5257800" cy="701675"/>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000" dirty="0">
                <a:solidFill>
                  <a:schemeClr val="accent2"/>
                </a:solidFill>
                <a:latin typeface="Arial Narrow" charset="0"/>
              </a:rPr>
              <a:t>How do we relate this linear component of the motion with angular component?</a:t>
            </a:r>
          </a:p>
        </p:txBody>
      </p:sp>
      <p:graphicFrame>
        <p:nvGraphicFramePr>
          <p:cNvPr id="374794" name="Object 10"/>
          <p:cNvGraphicFramePr>
            <a:graphicFrameLocks noChangeAspect="1"/>
          </p:cNvGraphicFramePr>
          <p:nvPr/>
        </p:nvGraphicFramePr>
        <p:xfrm>
          <a:off x="2170113" y="4605338"/>
          <a:ext cx="765175" cy="331787"/>
        </p:xfrm>
        <a:graphic>
          <a:graphicData uri="http://schemas.openxmlformats.org/presentationml/2006/ole">
            <mc:AlternateContent xmlns:mc="http://schemas.openxmlformats.org/markup-compatibility/2006">
              <mc:Choice xmlns:v="urn:schemas-microsoft-com:vml" Requires="v">
                <p:oleObj spid="_x0000_s374212" name="Equation" r:id="rId6" imgW="393480" imgH="177480" progId="Equation.DSMT4">
                  <p:embed/>
                </p:oleObj>
              </mc:Choice>
              <mc:Fallback>
                <p:oleObj name="Equation" r:id="rId6" imgW="393480" imgH="177480" progId="Equation.DSMT4">
                  <p:embed/>
                  <p:pic>
                    <p:nvPicPr>
                      <p:cNvPr id="37479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113" y="4605338"/>
                        <a:ext cx="765175" cy="331787"/>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374795" name="Text Box 11"/>
          <p:cNvSpPr txBox="1">
            <a:spLocks noChangeArrowheads="1"/>
          </p:cNvSpPr>
          <p:nvPr/>
        </p:nvSpPr>
        <p:spPr bwMode="auto">
          <a:xfrm>
            <a:off x="381000" y="45735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74796" name="Text Box 12"/>
          <p:cNvSpPr txBox="1">
            <a:spLocks noChangeArrowheads="1"/>
          </p:cNvSpPr>
          <p:nvPr/>
        </p:nvSpPr>
        <p:spPr bwMode="auto">
          <a:xfrm>
            <a:off x="2971800" y="45735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dirty="0">
                <a:solidFill>
                  <a:srgbClr val="FF0000"/>
                </a:solidFill>
                <a:latin typeface="Arial Narrow" charset="0"/>
              </a:rPr>
              <a:t>is</a:t>
            </a:r>
          </a:p>
        </p:txBody>
      </p:sp>
      <p:sp>
        <p:nvSpPr>
          <p:cNvPr id="374797" name="Text Box 13"/>
          <p:cNvSpPr txBox="1">
            <a:spLocks noChangeArrowheads="1"/>
          </p:cNvSpPr>
          <p:nvPr/>
        </p:nvSpPr>
        <p:spPr bwMode="auto">
          <a:xfrm>
            <a:off x="152400" y="5135563"/>
            <a:ext cx="3886200" cy="1015663"/>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374798" name="Text Box 14"/>
          <p:cNvSpPr txBox="1">
            <a:spLocks noChangeArrowheads="1"/>
          </p:cNvSpPr>
          <p:nvPr/>
        </p:nvSpPr>
        <p:spPr bwMode="auto">
          <a:xfrm>
            <a:off x="4114800" y="5135563"/>
            <a:ext cx="4953000" cy="10064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374799" name="Text Box 15"/>
          <p:cNvSpPr txBox="1">
            <a:spLocks noChangeArrowheads="1"/>
          </p:cNvSpPr>
          <p:nvPr/>
        </p:nvSpPr>
        <p:spPr bwMode="auto">
          <a:xfrm>
            <a:off x="4191000" y="6200775"/>
            <a:ext cx="38100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FF0000"/>
                </a:solidFill>
                <a:latin typeface="Arial Narrow" charset="0"/>
              </a:rPr>
              <a:t>The farther away the particle is from the center of rotation, the higher the tangential speed.</a:t>
            </a:r>
          </a:p>
        </p:txBody>
      </p:sp>
      <p:sp>
        <p:nvSpPr>
          <p:cNvPr id="374800" name="Text Box 16"/>
          <p:cNvSpPr txBox="1">
            <a:spLocks noChangeArrowheads="1"/>
          </p:cNvSpPr>
          <p:nvPr/>
        </p:nvSpPr>
        <p:spPr bwMode="auto">
          <a:xfrm>
            <a:off x="7696200" y="2784475"/>
            <a:ext cx="1295400" cy="1077218"/>
          </a:xfrm>
          <a:prstGeom prst="rect">
            <a:avLst/>
          </a:prstGeom>
          <a:solidFill>
            <a:srgbClr val="CCFFFF"/>
          </a:solidFill>
          <a:ln w="28575">
            <a:noFill/>
            <a:miter lim="800000"/>
            <a:headEnd/>
            <a:tailEnd/>
          </a:ln>
          <a:effectLst/>
        </p:spPr>
        <p:txBody>
          <a:bodyPr wrap="square">
            <a:prstTxWarp prst="textNoShape">
              <a:avLst/>
            </a:prstTxWarp>
            <a:spAutoFit/>
          </a:bodyPr>
          <a:lstStyle/>
          <a:p>
            <a:pPr algn="just">
              <a:spcBef>
                <a:spcPct val="20000"/>
              </a:spcBef>
            </a:pPr>
            <a:r>
              <a:rPr lang="en-US" sz="1600" dirty="0">
                <a:solidFill>
                  <a:schemeClr val="accent2"/>
                </a:solidFill>
                <a:latin typeface="Arial Narrow" charset="0"/>
              </a:rPr>
              <a:t>The direction of </a:t>
            </a:r>
            <a:r>
              <a:rPr lang="en-US" sz="1600" dirty="0" err="1">
                <a:solidFill>
                  <a:schemeClr val="accent2"/>
                </a:solidFill>
                <a:latin typeface="Arial Narrow" charset="0"/>
              </a:rPr>
              <a:t>ω</a:t>
            </a:r>
            <a:r>
              <a:rPr lang="en-US" sz="1600" dirty="0">
                <a:solidFill>
                  <a:schemeClr val="accent2"/>
                </a:solidFill>
                <a:latin typeface="Arial Narrow" charset="0"/>
              </a:rPr>
              <a:t> follows the righthand rule.</a:t>
            </a:r>
          </a:p>
        </p:txBody>
      </p:sp>
      <p:graphicFrame>
        <p:nvGraphicFramePr>
          <p:cNvPr id="374801" name="Object 17"/>
          <p:cNvGraphicFramePr>
            <a:graphicFrameLocks noChangeAspect="1"/>
          </p:cNvGraphicFramePr>
          <p:nvPr/>
        </p:nvGraphicFramePr>
        <p:xfrm>
          <a:off x="6181725" y="4495800"/>
          <a:ext cx="461963" cy="552450"/>
        </p:xfrm>
        <a:graphic>
          <a:graphicData uri="http://schemas.openxmlformats.org/presentationml/2006/ole">
            <mc:AlternateContent xmlns:mc="http://schemas.openxmlformats.org/markup-compatibility/2006">
              <mc:Choice xmlns:v="urn:schemas-microsoft-com:vml" Requires="v">
                <p:oleObj spid="_x0000_s374213" name="Equation" r:id="rId8" imgW="317160" imgH="393480" progId="Equation.DSMT4">
                  <p:embed/>
                </p:oleObj>
              </mc:Choice>
              <mc:Fallback>
                <p:oleObj name="Equation" r:id="rId8" imgW="317160" imgH="393480" progId="Equation.DSMT4">
                  <p:embed/>
                  <p:pic>
                    <p:nvPicPr>
                      <p:cNvPr id="37480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1725" y="4495800"/>
                        <a:ext cx="461963"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2" name="Object 18"/>
          <p:cNvGraphicFramePr>
            <a:graphicFrameLocks noChangeAspect="1"/>
          </p:cNvGraphicFramePr>
          <p:nvPr/>
        </p:nvGraphicFramePr>
        <p:xfrm>
          <a:off x="6664325" y="4495800"/>
          <a:ext cx="889000" cy="552450"/>
        </p:xfrm>
        <a:graphic>
          <a:graphicData uri="http://schemas.openxmlformats.org/presentationml/2006/ole">
            <mc:AlternateContent xmlns:mc="http://schemas.openxmlformats.org/markup-compatibility/2006">
              <mc:Choice xmlns:v="urn:schemas-microsoft-com:vml" Requires="v">
                <p:oleObj spid="_x0000_s374214" name="Equation" r:id="rId10" imgW="609480" imgH="393480" progId="Equation.DSMT4">
                  <p:embed/>
                </p:oleObj>
              </mc:Choice>
              <mc:Fallback>
                <p:oleObj name="Equation" r:id="rId10" imgW="609480" imgH="393480" progId="Equation.DSMT4">
                  <p:embed/>
                  <p:pic>
                    <p:nvPicPr>
                      <p:cNvPr id="37480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325" y="4495800"/>
                        <a:ext cx="889000"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3" name="Object 19"/>
          <p:cNvGraphicFramePr>
            <a:graphicFrameLocks noChangeAspect="1"/>
          </p:cNvGraphicFramePr>
          <p:nvPr/>
        </p:nvGraphicFramePr>
        <p:xfrm>
          <a:off x="7543800" y="4495800"/>
          <a:ext cx="666750" cy="552450"/>
        </p:xfrm>
        <a:graphic>
          <a:graphicData uri="http://schemas.openxmlformats.org/presentationml/2006/ole">
            <mc:AlternateContent xmlns:mc="http://schemas.openxmlformats.org/markup-compatibility/2006">
              <mc:Choice xmlns:v="urn:schemas-microsoft-com:vml" Requires="v">
                <p:oleObj spid="_x0000_s374215" name="Equation" r:id="rId12" imgW="457200" imgH="393480" progId="Equation.DSMT4">
                  <p:embed/>
                </p:oleObj>
              </mc:Choice>
              <mc:Fallback>
                <p:oleObj name="Equation" r:id="rId12" imgW="457200" imgH="393480" progId="Equation.DSMT4">
                  <p:embed/>
                  <p:pic>
                    <p:nvPicPr>
                      <p:cNvPr id="37480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95800"/>
                        <a:ext cx="666750"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4804" name="Object 20"/>
          <p:cNvGraphicFramePr>
            <a:graphicFrameLocks noChangeAspect="1"/>
          </p:cNvGraphicFramePr>
          <p:nvPr/>
        </p:nvGraphicFramePr>
        <p:xfrm>
          <a:off x="8229600" y="4605338"/>
          <a:ext cx="609600" cy="331787"/>
        </p:xfrm>
        <a:graphic>
          <a:graphicData uri="http://schemas.openxmlformats.org/presentationml/2006/ole">
            <mc:AlternateContent xmlns:mc="http://schemas.openxmlformats.org/markup-compatibility/2006">
              <mc:Choice xmlns:v="urn:schemas-microsoft-com:vml" Requires="v">
                <p:oleObj spid="_x0000_s374216" name="Equation" r:id="rId14" imgW="342720" imgH="139680" progId="Equation.DSMT4">
                  <p:embed/>
                </p:oleObj>
              </mc:Choice>
              <mc:Fallback>
                <p:oleObj name="Equation" r:id="rId14" imgW="342720" imgH="139680" progId="Equation.DSMT4">
                  <p:embed/>
                  <p:pic>
                    <p:nvPicPr>
                      <p:cNvPr id="374804"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4605338"/>
                        <a:ext cx="609600" cy="3317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08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4788"/>
                                        </p:tgtEl>
                                        <p:attrNameLst>
                                          <p:attrName>style.visibility</p:attrName>
                                        </p:attrNameLst>
                                      </p:cBhvr>
                                      <p:to>
                                        <p:strVal val="visible"/>
                                      </p:to>
                                    </p:set>
                                    <p:animEffect transition="in" filter="wipe(left)">
                                      <p:cBhvr>
                                        <p:cTn id="7" dur="500"/>
                                        <p:tgtEl>
                                          <p:spTgt spid="3747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4791"/>
                                        </p:tgtEl>
                                        <p:attrNameLst>
                                          <p:attrName>style.visibility</p:attrName>
                                        </p:attrNameLst>
                                      </p:cBhvr>
                                      <p:to>
                                        <p:strVal val="visible"/>
                                      </p:to>
                                    </p:set>
                                    <p:animEffect transition="in" filter="wipe(left)">
                                      <p:cBhvr>
                                        <p:cTn id="12" dur="500"/>
                                        <p:tgtEl>
                                          <p:spTgt spid="37479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4786"/>
                                        </p:tgtEl>
                                        <p:attrNameLst>
                                          <p:attrName>style.visibility</p:attrName>
                                        </p:attrNameLst>
                                      </p:cBhvr>
                                      <p:to>
                                        <p:strVal val="visible"/>
                                      </p:to>
                                    </p:set>
                                    <p:anim calcmode="lin" valueType="num">
                                      <p:cBhvr>
                                        <p:cTn id="17" dur="500" fill="hold"/>
                                        <p:tgtEl>
                                          <p:spTgt spid="374786"/>
                                        </p:tgtEl>
                                        <p:attrNameLst>
                                          <p:attrName>ppt_w</p:attrName>
                                        </p:attrNameLst>
                                      </p:cBhvr>
                                      <p:tavLst>
                                        <p:tav tm="0">
                                          <p:val>
                                            <p:fltVal val="0"/>
                                          </p:val>
                                        </p:tav>
                                        <p:tav tm="100000">
                                          <p:val>
                                            <p:strVal val="#ppt_w"/>
                                          </p:val>
                                        </p:tav>
                                      </p:tavLst>
                                    </p:anim>
                                    <p:anim calcmode="lin" valueType="num">
                                      <p:cBhvr>
                                        <p:cTn id="18" dur="500" fill="hold"/>
                                        <p:tgtEl>
                                          <p:spTgt spid="374786"/>
                                        </p:tgtEl>
                                        <p:attrNameLst>
                                          <p:attrName>ppt_h</p:attrName>
                                        </p:attrNameLst>
                                      </p:cBhvr>
                                      <p:tavLst>
                                        <p:tav tm="0">
                                          <p:val>
                                            <p:fltVal val="0"/>
                                          </p:val>
                                        </p:tav>
                                        <p:tav tm="100000">
                                          <p:val>
                                            <p:strVal val="#ppt_h"/>
                                          </p:val>
                                        </p:tav>
                                      </p:tavLst>
                                    </p:anim>
                                    <p:animEffect transition="in" filter="fade">
                                      <p:cBhvr>
                                        <p:cTn id="19" dur="500"/>
                                        <p:tgtEl>
                                          <p:spTgt spid="3747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4789">
                                            <p:txEl>
                                              <p:pRg st="0" end="0"/>
                                            </p:txEl>
                                          </p:spTgt>
                                        </p:tgtEl>
                                        <p:attrNameLst>
                                          <p:attrName>style.visibility</p:attrName>
                                        </p:attrNameLst>
                                      </p:cBhvr>
                                      <p:to>
                                        <p:strVal val="visible"/>
                                      </p:to>
                                    </p:set>
                                    <p:animEffect transition="in" filter="wipe(left)">
                                      <p:cBhvr>
                                        <p:cTn id="24" dur="500"/>
                                        <p:tgtEl>
                                          <p:spTgt spid="37478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4789">
                                            <p:txEl>
                                              <p:pRg st="1" end="1"/>
                                            </p:txEl>
                                          </p:spTgt>
                                        </p:tgtEl>
                                        <p:attrNameLst>
                                          <p:attrName>style.visibility</p:attrName>
                                        </p:attrNameLst>
                                      </p:cBhvr>
                                      <p:to>
                                        <p:strVal val="visible"/>
                                      </p:to>
                                    </p:set>
                                    <p:animEffect transition="in" filter="wipe(left)">
                                      <p:cBhvr>
                                        <p:cTn id="29" dur="500"/>
                                        <p:tgtEl>
                                          <p:spTgt spid="37478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4792"/>
                                        </p:tgtEl>
                                        <p:attrNameLst>
                                          <p:attrName>style.visibility</p:attrName>
                                        </p:attrNameLst>
                                      </p:cBhvr>
                                      <p:to>
                                        <p:strVal val="visible"/>
                                      </p:to>
                                    </p:set>
                                    <p:animEffect transition="in" filter="wipe(left)">
                                      <p:cBhvr>
                                        <p:cTn id="34" dur="500"/>
                                        <p:tgtEl>
                                          <p:spTgt spid="3747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4793">
                                            <p:txEl>
                                              <p:pRg st="0" end="0"/>
                                            </p:txEl>
                                          </p:spTgt>
                                        </p:tgtEl>
                                        <p:attrNameLst>
                                          <p:attrName>style.visibility</p:attrName>
                                        </p:attrNameLst>
                                      </p:cBhvr>
                                      <p:to>
                                        <p:strVal val="visible"/>
                                      </p:to>
                                    </p:set>
                                    <p:animEffect transition="in" filter="wipe(left)">
                                      <p:cBhvr>
                                        <p:cTn id="39" dur="500"/>
                                        <p:tgtEl>
                                          <p:spTgt spid="37479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4795">
                                            <p:txEl>
                                              <p:pRg st="0" end="0"/>
                                            </p:txEl>
                                          </p:spTgt>
                                        </p:tgtEl>
                                        <p:attrNameLst>
                                          <p:attrName>style.visibility</p:attrName>
                                        </p:attrNameLst>
                                      </p:cBhvr>
                                      <p:to>
                                        <p:strVal val="visible"/>
                                      </p:to>
                                    </p:set>
                                    <p:animEffect transition="in" filter="wipe(left)">
                                      <p:cBhvr>
                                        <p:cTn id="44" dur="500"/>
                                        <p:tgtEl>
                                          <p:spTgt spid="37479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74794"/>
                                        </p:tgtEl>
                                        <p:attrNameLst>
                                          <p:attrName>style.visibility</p:attrName>
                                        </p:attrNameLst>
                                      </p:cBhvr>
                                      <p:to>
                                        <p:strVal val="visible"/>
                                      </p:to>
                                    </p:set>
                                    <p:animEffect transition="in" filter="wipe(left)">
                                      <p:cBhvr>
                                        <p:cTn id="49" dur="500"/>
                                        <p:tgtEl>
                                          <p:spTgt spid="37479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74796">
                                            <p:txEl>
                                              <p:pRg st="0" end="0"/>
                                            </p:txEl>
                                          </p:spTgt>
                                        </p:tgtEl>
                                        <p:attrNameLst>
                                          <p:attrName>style.visibility</p:attrName>
                                        </p:attrNameLst>
                                      </p:cBhvr>
                                      <p:to>
                                        <p:strVal val="visible"/>
                                      </p:to>
                                    </p:set>
                                    <p:animEffect transition="in" filter="wipe(left)">
                                      <p:cBhvr>
                                        <p:cTn id="54" dur="500"/>
                                        <p:tgtEl>
                                          <p:spTgt spid="37479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74790"/>
                                        </p:tgtEl>
                                        <p:attrNameLst>
                                          <p:attrName>style.visibility</p:attrName>
                                        </p:attrNameLst>
                                      </p:cBhvr>
                                      <p:to>
                                        <p:strVal val="visible"/>
                                      </p:to>
                                    </p:set>
                                    <p:animEffect transition="in" filter="wipe(left)">
                                      <p:cBhvr>
                                        <p:cTn id="59" dur="500"/>
                                        <p:tgtEl>
                                          <p:spTgt spid="3747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4801"/>
                                        </p:tgtEl>
                                        <p:attrNameLst>
                                          <p:attrName>style.visibility</p:attrName>
                                        </p:attrNameLst>
                                      </p:cBhvr>
                                      <p:to>
                                        <p:strVal val="visible"/>
                                      </p:to>
                                    </p:set>
                                    <p:animEffect transition="in" filter="wipe(left)">
                                      <p:cBhvr>
                                        <p:cTn id="64" dur="500"/>
                                        <p:tgtEl>
                                          <p:spTgt spid="37480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4802"/>
                                        </p:tgtEl>
                                        <p:attrNameLst>
                                          <p:attrName>style.visibility</p:attrName>
                                        </p:attrNameLst>
                                      </p:cBhvr>
                                      <p:to>
                                        <p:strVal val="visible"/>
                                      </p:to>
                                    </p:set>
                                    <p:animEffect transition="in" filter="wipe(left)">
                                      <p:cBhvr>
                                        <p:cTn id="69" dur="500"/>
                                        <p:tgtEl>
                                          <p:spTgt spid="37480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374803"/>
                                        </p:tgtEl>
                                        <p:attrNameLst>
                                          <p:attrName>style.visibility</p:attrName>
                                        </p:attrNameLst>
                                      </p:cBhvr>
                                      <p:to>
                                        <p:strVal val="visible"/>
                                      </p:to>
                                    </p:set>
                                    <p:animEffect transition="in" filter="wipe(left)">
                                      <p:cBhvr>
                                        <p:cTn id="74" dur="500"/>
                                        <p:tgtEl>
                                          <p:spTgt spid="37480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74804"/>
                                        </p:tgtEl>
                                        <p:attrNameLst>
                                          <p:attrName>style.visibility</p:attrName>
                                        </p:attrNameLst>
                                      </p:cBhvr>
                                      <p:to>
                                        <p:strVal val="visible"/>
                                      </p:to>
                                    </p:set>
                                    <p:animEffect transition="in" filter="wipe(left)">
                                      <p:cBhvr>
                                        <p:cTn id="79" dur="500"/>
                                        <p:tgtEl>
                                          <p:spTgt spid="37480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4800"/>
                                        </p:tgtEl>
                                        <p:attrNameLst>
                                          <p:attrName>style.visibility</p:attrName>
                                        </p:attrNameLst>
                                      </p:cBhvr>
                                      <p:to>
                                        <p:strVal val="visible"/>
                                      </p:to>
                                    </p:set>
                                    <p:animEffect transition="in" filter="wipe(left)">
                                      <p:cBhvr>
                                        <p:cTn id="84" dur="500"/>
                                        <p:tgtEl>
                                          <p:spTgt spid="37480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74797">
                                            <p:txEl>
                                              <p:pRg st="0" end="0"/>
                                            </p:txEl>
                                          </p:spTgt>
                                        </p:tgtEl>
                                        <p:attrNameLst>
                                          <p:attrName>style.visibility</p:attrName>
                                        </p:attrNameLst>
                                      </p:cBhvr>
                                      <p:to>
                                        <p:strVal val="visible"/>
                                      </p:to>
                                    </p:set>
                                    <p:animEffect transition="in" filter="wipe(left)">
                                      <p:cBhvr>
                                        <p:cTn id="89" dur="500"/>
                                        <p:tgtEl>
                                          <p:spTgt spid="37479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74798"/>
                                        </p:tgtEl>
                                        <p:attrNameLst>
                                          <p:attrName>style.visibility</p:attrName>
                                        </p:attrNameLst>
                                      </p:cBhvr>
                                      <p:to>
                                        <p:strVal val="visible"/>
                                      </p:to>
                                    </p:set>
                                    <p:animEffect transition="in" filter="wipe(left)">
                                      <p:cBhvr>
                                        <p:cTn id="94" dur="300"/>
                                        <p:tgtEl>
                                          <p:spTgt spid="3747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74799"/>
                                        </p:tgtEl>
                                        <p:attrNameLst>
                                          <p:attrName>style.visibility</p:attrName>
                                        </p:attrNameLst>
                                      </p:cBhvr>
                                      <p:to>
                                        <p:strVal val="visible"/>
                                      </p:to>
                                    </p:set>
                                    <p:animEffect transition="in" filter="wipe(left)">
                                      <p:cBhvr>
                                        <p:cTn id="99" dur="300"/>
                                        <p:tgtEl>
                                          <p:spTgt spid="374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autoUpdateAnimBg="0"/>
      <p:bldP spid="374789" grpId="0" build="p" autoUpdateAnimBg="0"/>
      <p:bldP spid="374791" grpId="0" animBg="1" autoUpdateAnimBg="0"/>
      <p:bldP spid="374792" grpId="0" animBg="1" autoUpdateAnimBg="0"/>
      <p:bldP spid="374793" grpId="0" build="p" autoUpdateAnimBg="0"/>
      <p:bldP spid="374795" grpId="0" build="p" autoUpdateAnimBg="0"/>
      <p:bldP spid="374796" grpId="0" build="p" autoUpdateAnimBg="0"/>
      <p:bldP spid="374797" grpId="0" build="p" autoUpdateAnimBg="0"/>
      <p:bldP spid="374798" grpId="0" animBg="1" autoUpdateAnimBg="0"/>
      <p:bldP spid="374799" grpId="0" animBg="1" autoUpdateAnimBg="0"/>
      <p:bldP spid="37480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a:t>Monday, April 19, 2021</a:t>
            </a:r>
            <a:endParaRPr lang="en-US" altLang="ko-KR">
              <a:ea typeface="굴림" charset="-127"/>
              <a:cs typeface="굴림" charset="-127"/>
            </a:endParaRPr>
          </a:p>
        </p:txBody>
      </p:sp>
      <p:sp>
        <p:nvSpPr>
          <p:cNvPr id="44035" name="Footer Placeholder 4"/>
          <p:cNvSpPr>
            <a:spLocks noGrp="1"/>
          </p:cNvSpPr>
          <p:nvPr>
            <p:ph type="ftr" sz="quarter" idx="11"/>
          </p:nvPr>
        </p:nvSpPr>
        <p:spPr>
          <a:noFill/>
        </p:spPr>
        <p:txBody>
          <a:bodyPr/>
          <a:lstStyle/>
          <a:p>
            <a:r>
              <a:rPr lang="nl-NL"/>
              <a:t>PHYS 1443-003, Spring 2021                    Dr. Jaehoon Yu</a:t>
            </a:r>
            <a:endParaRPr lang="en-US"/>
          </a:p>
        </p:txBody>
      </p:sp>
      <p:sp>
        <p:nvSpPr>
          <p:cNvPr id="44036" name="Slide Number Placeholder 5"/>
          <p:cNvSpPr>
            <a:spLocks noGrp="1"/>
          </p:cNvSpPr>
          <p:nvPr>
            <p:ph type="sldNum" sz="quarter" idx="12"/>
          </p:nvPr>
        </p:nvSpPr>
        <p:spPr>
          <a:noFill/>
        </p:spPr>
        <p:txBody>
          <a:bodyPr/>
          <a:lstStyle/>
          <a:p>
            <a:fld id="{CDD628B9-B458-814F-9835-9A69E94D85F6}" type="slidenum">
              <a:rPr lang="en-US"/>
              <a:pPr/>
              <a:t>17</a:t>
            </a:fld>
            <a:endParaRPr lang="en-US"/>
          </a:p>
        </p:txBody>
      </p:sp>
      <p:pic>
        <p:nvPicPr>
          <p:cNvPr id="813058" name="Picture 2" descr="FG10_006"/>
          <p:cNvPicPr>
            <a:picLocks noChangeAspect="1" noChangeArrowheads="1"/>
          </p:cNvPicPr>
          <p:nvPr/>
        </p:nvPicPr>
        <p:blipFill>
          <a:blip r:embed="rId2"/>
          <a:srcRect/>
          <a:stretch>
            <a:fillRect/>
          </a:stretch>
        </p:blipFill>
        <p:spPr bwMode="auto">
          <a:xfrm>
            <a:off x="0" y="2286000"/>
            <a:ext cx="3429000" cy="2571750"/>
          </a:xfrm>
          <a:prstGeom prst="rect">
            <a:avLst/>
          </a:prstGeom>
          <a:noFill/>
          <a:ln w="9525">
            <a:noFill/>
            <a:miter lim="800000"/>
            <a:headEnd/>
            <a:tailEnd/>
          </a:ln>
        </p:spPr>
      </p:pic>
      <p:sp>
        <p:nvSpPr>
          <p:cNvPr id="44038" name="Rectangle 3"/>
          <p:cNvSpPr>
            <a:spLocks noGrp="1" noChangeArrowheads="1"/>
          </p:cNvSpPr>
          <p:nvPr>
            <p:ph type="title"/>
          </p:nvPr>
        </p:nvSpPr>
        <p:spPr>
          <a:xfrm>
            <a:off x="685800" y="152400"/>
            <a:ext cx="8153400" cy="609600"/>
          </a:xfrm>
        </p:spPr>
        <p:txBody>
          <a:bodyPr/>
          <a:lstStyle/>
          <a:p>
            <a:r>
              <a:rPr lang="en-US" sz="3600"/>
              <a:t>Is the lion faster than the horse?</a:t>
            </a:r>
          </a:p>
        </p:txBody>
      </p:sp>
      <p:sp>
        <p:nvSpPr>
          <p:cNvPr id="813060" name="Text Box 4"/>
          <p:cNvSpPr txBox="1">
            <a:spLocks noChangeArrowheads="1"/>
          </p:cNvSpPr>
          <p:nvPr/>
        </p:nvSpPr>
        <p:spPr bwMode="auto">
          <a:xfrm>
            <a:off x="381000" y="869950"/>
            <a:ext cx="8534400" cy="1200150"/>
          </a:xfrm>
          <a:prstGeom prst="rect">
            <a:avLst/>
          </a:prstGeom>
          <a:solidFill>
            <a:srgbClr val="CCFFFF"/>
          </a:solidFill>
          <a:ln w="28575">
            <a:noFill/>
            <a:miter lim="800000"/>
            <a:headEnd/>
            <a:tailEnd/>
          </a:ln>
        </p:spPr>
        <p:txBody>
          <a:bodyPr>
            <a:prstTxWarp prst="textNoShape">
              <a:avLst/>
            </a:prstTxWarp>
            <a:spAutoFit/>
          </a:bodyPr>
          <a:lstStyle/>
          <a:p>
            <a:pPr algn="just">
              <a:spcBef>
                <a:spcPct val="20000"/>
              </a:spcBef>
            </a:pPr>
            <a:r>
              <a:rPr lang="en-US" dirty="0">
                <a:solidFill>
                  <a:srgbClr val="800000"/>
                </a:solidFill>
                <a:latin typeface="Arial Narrow" charset="0"/>
              </a:rPr>
              <a:t>A rotating carousel has one child sitting on a horse near the outer edge and another on a 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308324"/>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buFontTx/>
              <a:buAutoNum type="alphaLcParenBoth"/>
            </a:pPr>
            <a:r>
              <a:rPr lang="en-US" dirty="0">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dirty="0">
              <a:solidFill>
                <a:srgbClr val="FF0000"/>
              </a:solidFill>
              <a:latin typeface="Monotype Corsiva" charset="0"/>
            </a:endParaRPr>
          </a:p>
        </p:txBody>
      </p:sp>
      <p:sp>
        <p:nvSpPr>
          <p:cNvPr id="813062" name="Text Box 6"/>
          <p:cNvSpPr txBox="1">
            <a:spLocks noChangeArrowheads="1"/>
          </p:cNvSpPr>
          <p:nvPr/>
        </p:nvSpPr>
        <p:spPr bwMode="auto">
          <a:xfrm>
            <a:off x="609600" y="4953000"/>
            <a:ext cx="8153400" cy="1200328"/>
          </a:xfrm>
          <a:prstGeom prst="rect">
            <a:avLst/>
          </a:prstGeom>
          <a:solidFill>
            <a:srgbClr val="FFFF99"/>
          </a:solidFill>
          <a:ln w="9525">
            <a:noFill/>
            <a:miter lim="800000"/>
            <a:headEnd/>
            <a:tailEnd/>
          </a:ln>
        </p:spPr>
        <p:txBody>
          <a:bodyPr wrap="square">
            <a:prstTxWarp prst="textNoShape">
              <a:avLst/>
            </a:prstTxWarp>
            <a:spAutoFit/>
          </a:bodyPr>
          <a:lstStyle/>
          <a:p>
            <a:pPr marL="457200" indent="-457200" algn="just">
              <a:spcBef>
                <a:spcPct val="20000"/>
              </a:spcBef>
            </a:pPr>
            <a:r>
              <a:rPr lang="en-US" dirty="0">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extLst>
      <p:ext uri="{BB962C8B-B14F-4D97-AF65-F5344CB8AC3E}">
        <p14:creationId xmlns:p14="http://schemas.microsoft.com/office/powerpoint/2010/main" val="10298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3060"/>
                                        </p:tgtEl>
                                        <p:attrNameLst>
                                          <p:attrName>style.visibility</p:attrName>
                                        </p:attrNameLst>
                                      </p:cBhvr>
                                      <p:to>
                                        <p:strVal val="visible"/>
                                      </p:to>
                                    </p:set>
                                    <p:animEffect transition="in" filter="wipe(left)">
                                      <p:cBhvr>
                                        <p:cTn id="7" dur="500"/>
                                        <p:tgtEl>
                                          <p:spTgt spid="8130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813058"/>
                                        </p:tgtEl>
                                        <p:attrNameLst>
                                          <p:attrName>style.visibility</p:attrName>
                                        </p:attrNameLst>
                                      </p:cBhvr>
                                      <p:to>
                                        <p:strVal val="visible"/>
                                      </p:to>
                                    </p:set>
                                    <p:anim calcmode="lin" valueType="num">
                                      <p:cBhvr>
                                        <p:cTn id="12" dur="500" fill="hold"/>
                                        <p:tgtEl>
                                          <p:spTgt spid="813058"/>
                                        </p:tgtEl>
                                        <p:attrNameLst>
                                          <p:attrName>ppt_w</p:attrName>
                                        </p:attrNameLst>
                                      </p:cBhvr>
                                      <p:tavLst>
                                        <p:tav tm="0">
                                          <p:val>
                                            <p:fltVal val="0"/>
                                          </p:val>
                                        </p:tav>
                                        <p:tav tm="100000">
                                          <p:val>
                                            <p:strVal val="#ppt_w"/>
                                          </p:val>
                                        </p:tav>
                                      </p:tavLst>
                                    </p:anim>
                                    <p:anim calcmode="lin" valueType="num">
                                      <p:cBhvr>
                                        <p:cTn id="13" dur="500" fill="hold"/>
                                        <p:tgtEl>
                                          <p:spTgt spid="813058"/>
                                        </p:tgtEl>
                                        <p:attrNameLst>
                                          <p:attrName>ppt_h</p:attrName>
                                        </p:attrNameLst>
                                      </p:cBhvr>
                                      <p:tavLst>
                                        <p:tav tm="0">
                                          <p:val>
                                            <p:fltVal val="0"/>
                                          </p:val>
                                        </p:tav>
                                        <p:tav tm="100000">
                                          <p:val>
                                            <p:strVal val="#ppt_h"/>
                                          </p:val>
                                        </p:tav>
                                      </p:tavLst>
                                    </p:anim>
                                    <p:animEffect transition="in" filter="fade">
                                      <p:cBhvr>
                                        <p:cTn id="14" dur="500"/>
                                        <p:tgtEl>
                                          <p:spTgt spid="813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3061"/>
                                        </p:tgtEl>
                                        <p:attrNameLst>
                                          <p:attrName>style.visibility</p:attrName>
                                        </p:attrNameLst>
                                      </p:cBhvr>
                                      <p:to>
                                        <p:strVal val="visible"/>
                                      </p:to>
                                    </p:set>
                                    <p:animEffect transition="in" filter="wipe(left)">
                                      <p:cBhvr>
                                        <p:cTn id="19" dur="500"/>
                                        <p:tgtEl>
                                          <p:spTgt spid="8130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3062"/>
                                        </p:tgtEl>
                                        <p:attrNameLst>
                                          <p:attrName>style.visibility</p:attrName>
                                        </p:attrNameLst>
                                      </p:cBhvr>
                                      <p:to>
                                        <p:strVal val="visible"/>
                                      </p:to>
                                    </p:set>
                                    <p:animEffect transition="in" filter="wipe(left)">
                                      <p:cBhvr>
                                        <p:cTn id="24"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0" grpId="0" animBg="1" autoUpdateAnimBg="0"/>
      <p:bldP spid="813061" grpId="0" animBg="1" autoUpdateAnimBg="0"/>
      <p:bldP spid="81306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t>Monday, April 19, 2021</a:t>
            </a:r>
          </a:p>
        </p:txBody>
      </p:sp>
      <p:sp>
        <p:nvSpPr>
          <p:cNvPr id="31" name="Footer Placeholder 4"/>
          <p:cNvSpPr>
            <a:spLocks noGrp="1"/>
          </p:cNvSpPr>
          <p:nvPr>
            <p:ph type="ftr" sz="quarter" idx="11"/>
          </p:nvPr>
        </p:nvSpPr>
        <p:spPr/>
        <p:txBody>
          <a:bodyPr/>
          <a:lstStyle/>
          <a:p>
            <a:r>
              <a:rPr lang="nl-NL"/>
              <a:t>PHYS 1443-003, Spring 2021                    Dr. Jaehoon Yu</a:t>
            </a:r>
            <a:endParaRPr lang="en-US"/>
          </a:p>
        </p:txBody>
      </p:sp>
      <p:sp>
        <p:nvSpPr>
          <p:cNvPr id="32" name="Slide Number Placeholder 5"/>
          <p:cNvSpPr>
            <a:spLocks noGrp="1"/>
          </p:cNvSpPr>
          <p:nvPr>
            <p:ph type="sldNum" sz="quarter" idx="12"/>
          </p:nvPr>
        </p:nvSpPr>
        <p:spPr/>
        <p:txBody>
          <a:bodyPr/>
          <a:lstStyle/>
          <a:p>
            <a:fld id="{79E5D43C-13BF-5343-A123-22456A35D13F}" type="slidenum">
              <a:rPr lang="en-US"/>
              <a:pPr/>
              <a:t>18</a:t>
            </a:fld>
            <a:endParaRPr lang="en-US"/>
          </a:p>
        </p:txBody>
      </p:sp>
      <p:pic>
        <p:nvPicPr>
          <p:cNvPr id="376834" name="Picture 2" descr="FG10_007"/>
          <p:cNvPicPr>
            <a:picLocks noChangeAspect="1" noChangeArrowheads="1"/>
          </p:cNvPicPr>
          <p:nvPr/>
        </p:nvPicPr>
        <p:blipFill>
          <a:blip r:embed="rId3"/>
          <a:srcRect/>
          <a:stretch>
            <a:fillRect/>
          </a:stretch>
        </p:blipFill>
        <p:spPr bwMode="auto">
          <a:xfrm>
            <a:off x="-381000" y="533400"/>
            <a:ext cx="3505200" cy="2628900"/>
          </a:xfrm>
          <a:prstGeom prst="rect">
            <a:avLst/>
          </a:prstGeom>
          <a:noFill/>
        </p:spPr>
      </p:pic>
      <p:sp>
        <p:nvSpPr>
          <p:cNvPr id="376835" name="Rectangle 3"/>
          <p:cNvSpPr>
            <a:spLocks noGrp="1" noChangeArrowheads="1"/>
          </p:cNvSpPr>
          <p:nvPr>
            <p:ph type="title"/>
          </p:nvPr>
        </p:nvSpPr>
        <p:spPr>
          <a:xfrm>
            <a:off x="1676400" y="76200"/>
            <a:ext cx="7467600" cy="609600"/>
          </a:xfrm>
        </p:spPr>
        <p:txBody>
          <a:bodyPr/>
          <a:lstStyle/>
          <a:p>
            <a:r>
              <a:rPr lang="en-US" sz="3200"/>
              <a:t>How about the acceleration?</a:t>
            </a:r>
          </a:p>
        </p:txBody>
      </p:sp>
      <p:graphicFrame>
        <p:nvGraphicFramePr>
          <p:cNvPr id="376836" name="Object 4"/>
          <p:cNvGraphicFramePr>
            <a:graphicFrameLocks noChangeAspect="1"/>
          </p:cNvGraphicFramePr>
          <p:nvPr/>
        </p:nvGraphicFramePr>
        <p:xfrm>
          <a:off x="6015038" y="2228850"/>
          <a:ext cx="538162" cy="300038"/>
        </p:xfrm>
        <a:graphic>
          <a:graphicData uri="http://schemas.openxmlformats.org/presentationml/2006/ole">
            <mc:AlternateContent xmlns:mc="http://schemas.openxmlformats.org/markup-compatibility/2006">
              <mc:Choice xmlns:v="urn:schemas-microsoft-com:vml" Requires="v">
                <p:oleObj spid="_x0000_s429158" name="Equation" r:id="rId4" imgW="241200" imgH="139680" progId="Equation.DSMT4">
                  <p:embed/>
                </p:oleObj>
              </mc:Choice>
              <mc:Fallback>
                <p:oleObj name="Equation" r:id="rId4" imgW="241200" imgH="139680" progId="Equation.DSMT4">
                  <p:embed/>
                  <p:pic>
                    <p:nvPicPr>
                      <p:cNvPr id="3768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228850"/>
                        <a:ext cx="538162" cy="3000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6837" name="Text Box 5"/>
          <p:cNvSpPr txBox="1">
            <a:spLocks noChangeArrowheads="1"/>
          </p:cNvSpPr>
          <p:nvPr/>
        </p:nvSpPr>
        <p:spPr bwMode="auto">
          <a:xfrm>
            <a:off x="7924800" y="1066800"/>
            <a:ext cx="685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Two</a:t>
            </a:r>
          </a:p>
        </p:txBody>
      </p:sp>
      <p:sp>
        <p:nvSpPr>
          <p:cNvPr id="376838" name="Text Box 6"/>
          <p:cNvSpPr txBox="1">
            <a:spLocks noChangeArrowheads="1"/>
          </p:cNvSpPr>
          <p:nvPr/>
        </p:nvSpPr>
        <p:spPr bwMode="auto">
          <a:xfrm>
            <a:off x="2514600" y="685800"/>
            <a:ext cx="6324600" cy="82232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How many different linear acceleration components do you see in a circular motion and what are they?</a:t>
            </a:r>
          </a:p>
        </p:txBody>
      </p:sp>
      <p:sp>
        <p:nvSpPr>
          <p:cNvPr id="376839" name="Text Box 7"/>
          <p:cNvSpPr txBox="1">
            <a:spLocks noChangeArrowheads="1"/>
          </p:cNvSpPr>
          <p:nvPr/>
        </p:nvSpPr>
        <p:spPr bwMode="auto">
          <a:xfrm>
            <a:off x="381000" y="5726113"/>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Total linear acceleration is</a:t>
            </a:r>
          </a:p>
        </p:txBody>
      </p:sp>
      <p:sp>
        <p:nvSpPr>
          <p:cNvPr id="376840" name="Text Box 8"/>
          <p:cNvSpPr txBox="1">
            <a:spLocks noChangeArrowheads="1"/>
          </p:cNvSpPr>
          <p:nvPr/>
        </p:nvSpPr>
        <p:spPr bwMode="auto">
          <a:xfrm>
            <a:off x="2743200" y="2133600"/>
            <a:ext cx="3352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1" name="Text Box 9"/>
          <p:cNvSpPr txBox="1">
            <a:spLocks noChangeArrowheads="1"/>
          </p:cNvSpPr>
          <p:nvPr/>
        </p:nvSpPr>
        <p:spPr bwMode="auto">
          <a:xfrm>
            <a:off x="381000" y="3271838"/>
            <a:ext cx="21336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relationship tell you?</a:t>
            </a:r>
          </a:p>
        </p:txBody>
      </p:sp>
      <p:sp>
        <p:nvSpPr>
          <p:cNvPr id="376842" name="Text Box 10"/>
          <p:cNvSpPr txBox="1">
            <a:spLocks noChangeArrowheads="1"/>
          </p:cNvSpPr>
          <p:nvPr/>
        </p:nvSpPr>
        <p:spPr bwMode="auto">
          <a:xfrm>
            <a:off x="2743200" y="3211513"/>
            <a:ext cx="5562600" cy="10064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376843" name="Text Box 11"/>
          <p:cNvSpPr txBox="1">
            <a:spLocks noChangeArrowheads="1"/>
          </p:cNvSpPr>
          <p:nvPr/>
        </p:nvSpPr>
        <p:spPr bwMode="auto">
          <a:xfrm>
            <a:off x="2667000" y="1600200"/>
            <a:ext cx="518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376844" name="Object 12"/>
          <p:cNvGraphicFramePr>
            <a:graphicFrameLocks noChangeAspect="1"/>
          </p:cNvGraphicFramePr>
          <p:nvPr/>
        </p:nvGraphicFramePr>
        <p:xfrm>
          <a:off x="5562600" y="2667000"/>
          <a:ext cx="249238" cy="360363"/>
        </p:xfrm>
        <a:graphic>
          <a:graphicData uri="http://schemas.openxmlformats.org/presentationml/2006/ole">
            <mc:AlternateContent xmlns:mc="http://schemas.openxmlformats.org/markup-compatibility/2006">
              <mc:Choice xmlns:v="urn:schemas-microsoft-com:vml" Requires="v">
                <p:oleObj spid="_x0000_s429159" name="Equation" r:id="rId6" imgW="152280" imgH="228600" progId="Equation.3">
                  <p:embed/>
                </p:oleObj>
              </mc:Choice>
              <mc:Fallback>
                <p:oleObj name="Equation" r:id="rId6" imgW="152280" imgH="228600" progId="Equation.3">
                  <p:embed/>
                  <p:pic>
                    <p:nvPicPr>
                      <p:cNvPr id="376844"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67000"/>
                        <a:ext cx="249238" cy="3603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6845" name="Text Box 13"/>
          <p:cNvSpPr txBox="1">
            <a:spLocks noChangeArrowheads="1"/>
          </p:cNvSpPr>
          <p:nvPr/>
        </p:nvSpPr>
        <p:spPr bwMode="auto">
          <a:xfrm>
            <a:off x="2743200" y="2514600"/>
            <a:ext cx="2971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6" name="Text Box 14"/>
          <p:cNvSpPr txBox="1">
            <a:spLocks noChangeArrowheads="1"/>
          </p:cNvSpPr>
          <p:nvPr/>
        </p:nvSpPr>
        <p:spPr bwMode="auto">
          <a:xfrm>
            <a:off x="457200" y="43545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376847" name="Object 15"/>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429160" name="Equation" r:id="rId8" imgW="164880" imgH="215640" progId="Equation.3">
                  <p:embed/>
                </p:oleObj>
              </mc:Choice>
              <mc:Fallback>
                <p:oleObj name="Equation" r:id="rId8" imgW="164880" imgH="215640" progId="Equation.3">
                  <p:embed/>
                  <p:pic>
                    <p:nvPicPr>
                      <p:cNvPr id="376847"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6848" name="Text Box 16"/>
          <p:cNvSpPr txBox="1">
            <a:spLocks noChangeArrowheads="1"/>
          </p:cNvSpPr>
          <p:nvPr/>
        </p:nvSpPr>
        <p:spPr bwMode="auto">
          <a:xfrm>
            <a:off x="304800" y="4948238"/>
            <a:ext cx="144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376849" name="Text Box 17"/>
          <p:cNvSpPr txBox="1">
            <a:spLocks noChangeArrowheads="1"/>
          </p:cNvSpPr>
          <p:nvPr/>
        </p:nvSpPr>
        <p:spPr bwMode="auto">
          <a:xfrm>
            <a:off x="1676400" y="4948238"/>
            <a:ext cx="70104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376850" name="Object 18"/>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429161" name="Equation" r:id="rId10" imgW="126720" imgH="139680" progId="Equation.3">
                  <p:embed/>
                </p:oleObj>
              </mc:Choice>
              <mc:Fallback>
                <p:oleObj name="Equation" r:id="rId10" imgW="126720" imgH="139680" progId="Equation.3">
                  <p:embed/>
                  <p:pic>
                    <p:nvPicPr>
                      <p:cNvPr id="37685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1" name="Object 19"/>
          <p:cNvGraphicFramePr>
            <a:graphicFrameLocks noChangeAspect="1"/>
          </p:cNvGraphicFramePr>
          <p:nvPr/>
        </p:nvGraphicFramePr>
        <p:xfrm>
          <a:off x="5873750" y="2590800"/>
          <a:ext cx="498475" cy="552450"/>
        </p:xfrm>
        <a:graphic>
          <a:graphicData uri="http://schemas.openxmlformats.org/presentationml/2006/ole">
            <mc:AlternateContent xmlns:mc="http://schemas.openxmlformats.org/markup-compatibility/2006">
              <mc:Choice xmlns:v="urn:schemas-microsoft-com:vml" Requires="v">
                <p:oleObj spid="_x0000_s429162" name="Equation" r:id="rId12" imgW="342720" imgH="393480" progId="Equation.DSMT4">
                  <p:embed/>
                </p:oleObj>
              </mc:Choice>
              <mc:Fallback>
                <p:oleObj name="Equation" r:id="rId12" imgW="342720" imgH="393480" progId="Equation.DSMT4">
                  <p:embed/>
                  <p:pic>
                    <p:nvPicPr>
                      <p:cNvPr id="376851"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3750" y="2590800"/>
                        <a:ext cx="498475"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2" name="Object 20"/>
          <p:cNvGraphicFramePr>
            <a:graphicFrameLocks noChangeAspect="1"/>
          </p:cNvGraphicFramePr>
          <p:nvPr/>
        </p:nvGraphicFramePr>
        <p:xfrm>
          <a:off x="6392863" y="2590800"/>
          <a:ext cx="906462" cy="552450"/>
        </p:xfrm>
        <a:graphic>
          <a:graphicData uri="http://schemas.openxmlformats.org/presentationml/2006/ole">
            <mc:AlternateContent xmlns:mc="http://schemas.openxmlformats.org/markup-compatibility/2006">
              <mc:Choice xmlns:v="urn:schemas-microsoft-com:vml" Requires="v">
                <p:oleObj spid="_x0000_s429163" name="Equation" r:id="rId14" imgW="622080" imgH="393480" progId="Equation.DSMT4">
                  <p:embed/>
                </p:oleObj>
              </mc:Choice>
              <mc:Fallback>
                <p:oleObj name="Equation" r:id="rId14" imgW="622080" imgH="393480" progId="Equation.DSMT4">
                  <p:embed/>
                  <p:pic>
                    <p:nvPicPr>
                      <p:cNvPr id="376852"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2863" y="2590800"/>
                        <a:ext cx="906462"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3" name="Object 21"/>
          <p:cNvGraphicFramePr>
            <a:graphicFrameLocks noChangeAspect="1"/>
          </p:cNvGraphicFramePr>
          <p:nvPr/>
        </p:nvGraphicFramePr>
        <p:xfrm>
          <a:off x="7316788" y="2590800"/>
          <a:ext cx="684212" cy="552450"/>
        </p:xfrm>
        <a:graphic>
          <a:graphicData uri="http://schemas.openxmlformats.org/presentationml/2006/ole">
            <mc:AlternateContent xmlns:mc="http://schemas.openxmlformats.org/markup-compatibility/2006">
              <mc:Choice xmlns:v="urn:schemas-microsoft-com:vml" Requires="v">
                <p:oleObj spid="_x0000_s429164" name="Equation" r:id="rId16" imgW="469800" imgH="393480" progId="Equation.DSMT4">
                  <p:embed/>
                </p:oleObj>
              </mc:Choice>
              <mc:Fallback>
                <p:oleObj name="Equation" r:id="rId16" imgW="469800" imgH="393480" progId="Equation.DSMT4">
                  <p:embed/>
                  <p:pic>
                    <p:nvPicPr>
                      <p:cNvPr id="376853"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6788" y="2590800"/>
                        <a:ext cx="684212" cy="5524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4" name="Object 22"/>
          <p:cNvGraphicFramePr>
            <a:graphicFrameLocks noChangeAspect="1"/>
          </p:cNvGraphicFramePr>
          <p:nvPr/>
        </p:nvGraphicFramePr>
        <p:xfrm>
          <a:off x="8034338" y="2730500"/>
          <a:ext cx="500062" cy="273050"/>
        </p:xfrm>
        <a:graphic>
          <a:graphicData uri="http://schemas.openxmlformats.org/presentationml/2006/ole">
            <mc:AlternateContent xmlns:mc="http://schemas.openxmlformats.org/markup-compatibility/2006">
              <mc:Choice xmlns:v="urn:schemas-microsoft-com:vml" Requires="v">
                <p:oleObj spid="_x0000_s429165" name="Equation" r:id="rId18" imgW="342720" imgH="139680" progId="Equation.3">
                  <p:embed/>
                </p:oleObj>
              </mc:Choice>
              <mc:Fallback>
                <p:oleObj name="Equation" r:id="rId18" imgW="342720" imgH="139680" progId="Equation.3">
                  <p:embed/>
                  <p:pic>
                    <p:nvPicPr>
                      <p:cNvPr id="376854"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34338" y="2730500"/>
                        <a:ext cx="500062" cy="2730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5" name="Object 23"/>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429166" name="Equation" r:id="rId20" imgW="330120" imgH="419040" progId="Equation.3">
                  <p:embed/>
                </p:oleObj>
              </mc:Choice>
              <mc:Fallback>
                <p:oleObj name="Equation" r:id="rId20" imgW="330120" imgH="419040" progId="Equation.3">
                  <p:embed/>
                  <p:pic>
                    <p:nvPicPr>
                      <p:cNvPr id="376855"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6" name="Object 24"/>
          <p:cNvGraphicFramePr>
            <a:graphicFrameLocks noChangeAspect="1"/>
          </p:cNvGraphicFramePr>
          <p:nvPr/>
        </p:nvGraphicFramePr>
        <p:xfrm>
          <a:off x="5699125" y="4168775"/>
          <a:ext cx="1006475" cy="784225"/>
        </p:xfrm>
        <a:graphic>
          <a:graphicData uri="http://schemas.openxmlformats.org/presentationml/2006/ole">
            <mc:AlternateContent xmlns:mc="http://schemas.openxmlformats.org/markup-compatibility/2006">
              <mc:Choice xmlns:v="urn:schemas-microsoft-com:vml" Requires="v">
                <p:oleObj spid="_x0000_s429167" name="Equation" r:id="rId22" imgW="533160" imgH="431640" progId="Equation.3">
                  <p:embed/>
                </p:oleObj>
              </mc:Choice>
              <mc:Fallback>
                <p:oleObj name="Equation" r:id="rId22" imgW="533160" imgH="431640" progId="Equation.3">
                  <p:embed/>
                  <p:pic>
                    <p:nvPicPr>
                      <p:cNvPr id="376856"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99125" y="4168775"/>
                        <a:ext cx="1006475" cy="7842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7" name="Object 25"/>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429168" name="Equation" r:id="rId24" imgW="393480" imgH="203040" progId="Equation.3">
                  <p:embed/>
                </p:oleObj>
              </mc:Choice>
              <mc:Fallback>
                <p:oleObj name="Equation" r:id="rId24" imgW="393480" imgH="203040" progId="Equation.3">
                  <p:embed/>
                  <p:pic>
                    <p:nvPicPr>
                      <p:cNvPr id="376857"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8" name="Object 26"/>
          <p:cNvGraphicFramePr>
            <a:graphicFrameLocks noChangeAspect="1"/>
          </p:cNvGraphicFramePr>
          <p:nvPr/>
        </p:nvGraphicFramePr>
        <p:xfrm>
          <a:off x="3352800" y="5680075"/>
          <a:ext cx="1219200" cy="568325"/>
        </p:xfrm>
        <a:graphic>
          <a:graphicData uri="http://schemas.openxmlformats.org/presentationml/2006/ole">
            <mc:AlternateContent xmlns:mc="http://schemas.openxmlformats.org/markup-compatibility/2006">
              <mc:Choice xmlns:v="urn:schemas-microsoft-com:vml" Requires="v">
                <p:oleObj spid="_x0000_s429169" name="Equation" r:id="rId26" imgW="711000" imgH="291960" progId="Equation.3">
                  <p:embed/>
                </p:oleObj>
              </mc:Choice>
              <mc:Fallback>
                <p:oleObj name="Equation" r:id="rId26" imgW="711000" imgH="291960" progId="Equation.3">
                  <p:embed/>
                  <p:pic>
                    <p:nvPicPr>
                      <p:cNvPr id="376858" name="Object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52800" y="5680075"/>
                        <a:ext cx="1219200" cy="5683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59" name="Object 27"/>
          <p:cNvGraphicFramePr>
            <a:graphicFrameLocks noChangeAspect="1"/>
          </p:cNvGraphicFramePr>
          <p:nvPr/>
        </p:nvGraphicFramePr>
        <p:xfrm>
          <a:off x="4572000" y="5667375"/>
          <a:ext cx="1897063" cy="581025"/>
        </p:xfrm>
        <a:graphic>
          <a:graphicData uri="http://schemas.openxmlformats.org/presentationml/2006/ole">
            <mc:AlternateContent xmlns:mc="http://schemas.openxmlformats.org/markup-compatibility/2006">
              <mc:Choice xmlns:v="urn:schemas-microsoft-com:vml" Requires="v">
                <p:oleObj spid="_x0000_s429170" name="Equation" r:id="rId28" imgW="1143000" imgH="304560" progId="Equation.3">
                  <p:embed/>
                </p:oleObj>
              </mc:Choice>
              <mc:Fallback>
                <p:oleObj name="Equation" r:id="rId28" imgW="1143000" imgH="304560" progId="Equation.3">
                  <p:embed/>
                  <p:pic>
                    <p:nvPicPr>
                      <p:cNvPr id="376859" name="Object 2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5667375"/>
                        <a:ext cx="1897063" cy="5810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60" name="Object 28"/>
          <p:cNvGraphicFramePr>
            <a:graphicFrameLocks noChangeAspect="1"/>
          </p:cNvGraphicFramePr>
          <p:nvPr/>
        </p:nvGraphicFramePr>
        <p:xfrm>
          <a:off x="6491288" y="5715000"/>
          <a:ext cx="1509712" cy="509588"/>
        </p:xfrm>
        <a:graphic>
          <a:graphicData uri="http://schemas.openxmlformats.org/presentationml/2006/ole">
            <mc:AlternateContent xmlns:mc="http://schemas.openxmlformats.org/markup-compatibility/2006">
              <mc:Choice xmlns:v="urn:schemas-microsoft-com:vml" Requires="v">
                <p:oleObj spid="_x0000_s429171" name="Equation" r:id="rId30" imgW="825480" imgH="253800" progId="Equation.3">
                  <p:embed/>
                </p:oleObj>
              </mc:Choice>
              <mc:Fallback>
                <p:oleObj name="Equation" r:id="rId30" imgW="825480" imgH="253800" progId="Equation.3">
                  <p:embed/>
                  <p:pic>
                    <p:nvPicPr>
                      <p:cNvPr id="376860" name="Object 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91288" y="5715000"/>
                        <a:ext cx="1509712" cy="5095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76861" name="Object 29"/>
          <p:cNvGraphicFramePr>
            <a:graphicFrameLocks noChangeAspect="1"/>
          </p:cNvGraphicFramePr>
          <p:nvPr/>
        </p:nvGraphicFramePr>
        <p:xfrm>
          <a:off x="6477000" y="2209800"/>
          <a:ext cx="481013" cy="300038"/>
        </p:xfrm>
        <a:graphic>
          <a:graphicData uri="http://schemas.openxmlformats.org/presentationml/2006/ole">
            <mc:AlternateContent xmlns:mc="http://schemas.openxmlformats.org/markup-compatibility/2006">
              <mc:Choice xmlns:v="urn:schemas-microsoft-com:vml" Requires="v">
                <p:oleObj spid="_x0000_s429172" name="Equation" r:id="rId32" imgW="215640" imgH="139680" progId="Equation.DSMT4">
                  <p:embed/>
                </p:oleObj>
              </mc:Choice>
              <mc:Fallback>
                <p:oleObj name="Equation" r:id="rId32" imgW="215640" imgH="139680" progId="Equation.DSMT4">
                  <p:embed/>
                  <p:pic>
                    <p:nvPicPr>
                      <p:cNvPr id="376861" name="Object 2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77000" y="2209800"/>
                        <a:ext cx="481013" cy="3000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967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376834"/>
                                        </p:tgtEl>
                                        <p:attrNameLst>
                                          <p:attrName>style.visibility</p:attrName>
                                        </p:attrNameLst>
                                      </p:cBhvr>
                                      <p:to>
                                        <p:strVal val="visible"/>
                                      </p:to>
                                    </p:set>
                                    <p:anim calcmode="lin" valueType="num">
                                      <p:cBhvr>
                                        <p:cTn id="7" dur="500" fill="hold"/>
                                        <p:tgtEl>
                                          <p:spTgt spid="376834"/>
                                        </p:tgtEl>
                                        <p:attrNameLst>
                                          <p:attrName>ppt_w</p:attrName>
                                        </p:attrNameLst>
                                      </p:cBhvr>
                                      <p:tavLst>
                                        <p:tav tm="0">
                                          <p:val>
                                            <p:fltVal val="0"/>
                                          </p:val>
                                        </p:tav>
                                        <p:tav tm="100000">
                                          <p:val>
                                            <p:strVal val="#ppt_w"/>
                                          </p:val>
                                        </p:tav>
                                      </p:tavLst>
                                    </p:anim>
                                    <p:anim calcmode="lin" valueType="num">
                                      <p:cBhvr>
                                        <p:cTn id="8" dur="500" fill="hold"/>
                                        <p:tgtEl>
                                          <p:spTgt spid="376834"/>
                                        </p:tgtEl>
                                        <p:attrNameLst>
                                          <p:attrName>ppt_h</p:attrName>
                                        </p:attrNameLst>
                                      </p:cBhvr>
                                      <p:tavLst>
                                        <p:tav tm="0">
                                          <p:val>
                                            <p:fltVal val="0"/>
                                          </p:val>
                                        </p:tav>
                                        <p:tav tm="100000">
                                          <p:val>
                                            <p:strVal val="#ppt_h"/>
                                          </p:val>
                                        </p:tav>
                                      </p:tavLst>
                                    </p:anim>
                                    <p:animEffect transition="in" filter="fade">
                                      <p:cBhvr>
                                        <p:cTn id="9" dur="500"/>
                                        <p:tgtEl>
                                          <p:spTgt spid="3768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376838">
                                            <p:txEl>
                                              <p:pRg st="0" end="0"/>
                                            </p:txEl>
                                          </p:spTgt>
                                        </p:tgtEl>
                                        <p:attrNameLst>
                                          <p:attrName>style.visibility</p:attrName>
                                        </p:attrNameLst>
                                      </p:cBhvr>
                                      <p:to>
                                        <p:strVal val="visible"/>
                                      </p:to>
                                    </p:set>
                                    <p:animEffect transition="in" filter="wipe(left)">
                                      <p:cBhvr>
                                        <p:cTn id="14" dur="500"/>
                                        <p:tgtEl>
                                          <p:spTgt spid="3768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6837"/>
                                        </p:tgtEl>
                                        <p:attrNameLst>
                                          <p:attrName>style.visibility</p:attrName>
                                        </p:attrNameLst>
                                      </p:cBhvr>
                                      <p:to>
                                        <p:strVal val="visible"/>
                                      </p:to>
                                    </p:set>
                                    <p:animEffect transition="in" filter="wipe(left)">
                                      <p:cBhvr>
                                        <p:cTn id="19" dur="500"/>
                                        <p:tgtEl>
                                          <p:spTgt spid="3768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6843"/>
                                        </p:tgtEl>
                                        <p:attrNameLst>
                                          <p:attrName>style.visibility</p:attrName>
                                        </p:attrNameLst>
                                      </p:cBhvr>
                                      <p:to>
                                        <p:strVal val="visible"/>
                                      </p:to>
                                    </p:set>
                                    <p:animEffect transition="in" filter="wipe(left)">
                                      <p:cBhvr>
                                        <p:cTn id="24" dur="500"/>
                                        <p:tgtEl>
                                          <p:spTgt spid="376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6840">
                                            <p:txEl>
                                              <p:pRg st="0" end="0"/>
                                            </p:txEl>
                                          </p:spTgt>
                                        </p:tgtEl>
                                        <p:attrNameLst>
                                          <p:attrName>style.visibility</p:attrName>
                                        </p:attrNameLst>
                                      </p:cBhvr>
                                      <p:to>
                                        <p:strVal val="visible"/>
                                      </p:to>
                                    </p:set>
                                    <p:animEffect transition="in" filter="wipe(left)">
                                      <p:cBhvr>
                                        <p:cTn id="29" dur="500"/>
                                        <p:tgtEl>
                                          <p:spTgt spid="37684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76836"/>
                                        </p:tgtEl>
                                        <p:attrNameLst>
                                          <p:attrName>style.visibility</p:attrName>
                                        </p:attrNameLst>
                                      </p:cBhvr>
                                      <p:to>
                                        <p:strVal val="visible"/>
                                      </p:to>
                                    </p:set>
                                    <p:animEffect transition="in" filter="wipe(left)">
                                      <p:cBhvr>
                                        <p:cTn id="34" dur="500"/>
                                        <p:tgtEl>
                                          <p:spTgt spid="3768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76861"/>
                                        </p:tgtEl>
                                        <p:attrNameLst>
                                          <p:attrName>style.visibility</p:attrName>
                                        </p:attrNameLst>
                                      </p:cBhvr>
                                      <p:to>
                                        <p:strVal val="visible"/>
                                      </p:to>
                                    </p:set>
                                    <p:animEffect transition="in" filter="wipe(left)">
                                      <p:cBhvr>
                                        <p:cTn id="39" dur="500"/>
                                        <p:tgtEl>
                                          <p:spTgt spid="3768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6845">
                                            <p:txEl>
                                              <p:pRg st="0" end="0"/>
                                            </p:txEl>
                                          </p:spTgt>
                                        </p:tgtEl>
                                        <p:attrNameLst>
                                          <p:attrName>style.visibility</p:attrName>
                                        </p:attrNameLst>
                                      </p:cBhvr>
                                      <p:to>
                                        <p:strVal val="visible"/>
                                      </p:to>
                                    </p:set>
                                    <p:animEffect transition="in" filter="wipe(left)">
                                      <p:cBhvr>
                                        <p:cTn id="44" dur="500"/>
                                        <p:tgtEl>
                                          <p:spTgt spid="37684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76844"/>
                                        </p:tgtEl>
                                        <p:attrNameLst>
                                          <p:attrName>style.visibility</p:attrName>
                                        </p:attrNameLst>
                                      </p:cBhvr>
                                      <p:to>
                                        <p:strVal val="visible"/>
                                      </p:to>
                                    </p:set>
                                    <p:animEffect transition="in" filter="wipe(left)">
                                      <p:cBhvr>
                                        <p:cTn id="49" dur="500"/>
                                        <p:tgtEl>
                                          <p:spTgt spid="3768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76851"/>
                                        </p:tgtEl>
                                        <p:attrNameLst>
                                          <p:attrName>style.visibility</p:attrName>
                                        </p:attrNameLst>
                                      </p:cBhvr>
                                      <p:to>
                                        <p:strVal val="visible"/>
                                      </p:to>
                                    </p:set>
                                    <p:animEffect transition="in" filter="wipe(left)">
                                      <p:cBhvr>
                                        <p:cTn id="54" dur="500"/>
                                        <p:tgtEl>
                                          <p:spTgt spid="37685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76852"/>
                                        </p:tgtEl>
                                        <p:attrNameLst>
                                          <p:attrName>style.visibility</p:attrName>
                                        </p:attrNameLst>
                                      </p:cBhvr>
                                      <p:to>
                                        <p:strVal val="visible"/>
                                      </p:to>
                                    </p:set>
                                    <p:animEffect transition="in" filter="wipe(left)">
                                      <p:cBhvr>
                                        <p:cTn id="59" dur="500"/>
                                        <p:tgtEl>
                                          <p:spTgt spid="3768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6853"/>
                                        </p:tgtEl>
                                        <p:attrNameLst>
                                          <p:attrName>style.visibility</p:attrName>
                                        </p:attrNameLst>
                                      </p:cBhvr>
                                      <p:to>
                                        <p:strVal val="visible"/>
                                      </p:to>
                                    </p:set>
                                    <p:animEffect transition="in" filter="wipe(left)">
                                      <p:cBhvr>
                                        <p:cTn id="64" dur="500"/>
                                        <p:tgtEl>
                                          <p:spTgt spid="3768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6854"/>
                                        </p:tgtEl>
                                        <p:attrNameLst>
                                          <p:attrName>style.visibility</p:attrName>
                                        </p:attrNameLst>
                                      </p:cBhvr>
                                      <p:to>
                                        <p:strVal val="visible"/>
                                      </p:to>
                                    </p:set>
                                    <p:animEffect transition="in" filter="wipe(left)">
                                      <p:cBhvr>
                                        <p:cTn id="69" dur="500"/>
                                        <p:tgtEl>
                                          <p:spTgt spid="3768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76841">
                                            <p:txEl>
                                              <p:pRg st="0" end="0"/>
                                            </p:txEl>
                                          </p:spTgt>
                                        </p:tgtEl>
                                        <p:attrNameLst>
                                          <p:attrName>style.visibility</p:attrName>
                                        </p:attrNameLst>
                                      </p:cBhvr>
                                      <p:to>
                                        <p:strVal val="visible"/>
                                      </p:to>
                                    </p:set>
                                    <p:animEffect transition="in" filter="wipe(left)">
                                      <p:cBhvr>
                                        <p:cTn id="74" dur="500"/>
                                        <p:tgtEl>
                                          <p:spTgt spid="37684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76842"/>
                                        </p:tgtEl>
                                        <p:attrNameLst>
                                          <p:attrName>style.visibility</p:attrName>
                                        </p:attrNameLst>
                                      </p:cBhvr>
                                      <p:to>
                                        <p:strVal val="visible"/>
                                      </p:to>
                                    </p:set>
                                    <p:animEffect transition="in" filter="wipe(left)">
                                      <p:cBhvr>
                                        <p:cTn id="79" dur="300"/>
                                        <p:tgtEl>
                                          <p:spTgt spid="3768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6846">
                                            <p:txEl>
                                              <p:pRg st="0" end="0"/>
                                            </p:txEl>
                                          </p:spTgt>
                                        </p:tgtEl>
                                        <p:attrNameLst>
                                          <p:attrName>style.visibility</p:attrName>
                                        </p:attrNameLst>
                                      </p:cBhvr>
                                      <p:to>
                                        <p:strVal val="visible"/>
                                      </p:to>
                                    </p:set>
                                    <p:animEffect transition="in" filter="wipe(left)">
                                      <p:cBhvr>
                                        <p:cTn id="84" dur="500"/>
                                        <p:tgtEl>
                                          <p:spTgt spid="37684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76847"/>
                                        </p:tgtEl>
                                        <p:attrNameLst>
                                          <p:attrName>style.visibility</p:attrName>
                                        </p:attrNameLst>
                                      </p:cBhvr>
                                      <p:to>
                                        <p:strVal val="visible"/>
                                      </p:to>
                                    </p:set>
                                    <p:animEffect transition="in" filter="wipe(left)">
                                      <p:cBhvr>
                                        <p:cTn id="89" dur="500"/>
                                        <p:tgtEl>
                                          <p:spTgt spid="37684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76855"/>
                                        </p:tgtEl>
                                        <p:attrNameLst>
                                          <p:attrName>style.visibility</p:attrName>
                                        </p:attrNameLst>
                                      </p:cBhvr>
                                      <p:to>
                                        <p:strVal val="visible"/>
                                      </p:to>
                                    </p:set>
                                    <p:animEffect transition="in" filter="wipe(left)">
                                      <p:cBhvr>
                                        <p:cTn id="94" dur="500"/>
                                        <p:tgtEl>
                                          <p:spTgt spid="37685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376856"/>
                                        </p:tgtEl>
                                        <p:attrNameLst>
                                          <p:attrName>style.visibility</p:attrName>
                                        </p:attrNameLst>
                                      </p:cBhvr>
                                      <p:to>
                                        <p:strVal val="visible"/>
                                      </p:to>
                                    </p:set>
                                    <p:animEffect transition="in" filter="wipe(left)">
                                      <p:cBhvr>
                                        <p:cTn id="99" dur="500"/>
                                        <p:tgtEl>
                                          <p:spTgt spid="3768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76857"/>
                                        </p:tgtEl>
                                        <p:attrNameLst>
                                          <p:attrName>style.visibility</p:attrName>
                                        </p:attrNameLst>
                                      </p:cBhvr>
                                      <p:to>
                                        <p:strVal val="visible"/>
                                      </p:to>
                                    </p:set>
                                    <p:animEffect transition="in" filter="wipe(left)">
                                      <p:cBhvr>
                                        <p:cTn id="104" dur="500"/>
                                        <p:tgtEl>
                                          <p:spTgt spid="37685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76848">
                                            <p:txEl>
                                              <p:pRg st="0" end="0"/>
                                            </p:txEl>
                                          </p:spTgt>
                                        </p:tgtEl>
                                        <p:attrNameLst>
                                          <p:attrName>style.visibility</p:attrName>
                                        </p:attrNameLst>
                                      </p:cBhvr>
                                      <p:to>
                                        <p:strVal val="visible"/>
                                      </p:to>
                                    </p:set>
                                    <p:animEffect transition="in" filter="wipe(left)">
                                      <p:cBhvr>
                                        <p:cTn id="109" dur="500"/>
                                        <p:tgtEl>
                                          <p:spTgt spid="37684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76849"/>
                                        </p:tgtEl>
                                        <p:attrNameLst>
                                          <p:attrName>style.visibility</p:attrName>
                                        </p:attrNameLst>
                                      </p:cBhvr>
                                      <p:to>
                                        <p:strVal val="visible"/>
                                      </p:to>
                                    </p:set>
                                    <p:animEffect transition="in" filter="wipe(left)">
                                      <p:cBhvr>
                                        <p:cTn id="114" dur="300"/>
                                        <p:tgtEl>
                                          <p:spTgt spid="37684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76839">
                                            <p:txEl>
                                              <p:pRg st="0" end="0"/>
                                            </p:txEl>
                                          </p:spTgt>
                                        </p:tgtEl>
                                        <p:attrNameLst>
                                          <p:attrName>style.visibility</p:attrName>
                                        </p:attrNameLst>
                                      </p:cBhvr>
                                      <p:to>
                                        <p:strVal val="visible"/>
                                      </p:to>
                                    </p:set>
                                    <p:animEffect transition="in" filter="wipe(left)">
                                      <p:cBhvr>
                                        <p:cTn id="119" dur="500"/>
                                        <p:tgtEl>
                                          <p:spTgt spid="37683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376850"/>
                                        </p:tgtEl>
                                        <p:attrNameLst>
                                          <p:attrName>style.visibility</p:attrName>
                                        </p:attrNameLst>
                                      </p:cBhvr>
                                      <p:to>
                                        <p:strVal val="visible"/>
                                      </p:to>
                                    </p:set>
                                    <p:animEffect transition="in" filter="wipe(left)">
                                      <p:cBhvr>
                                        <p:cTn id="124" dur="500"/>
                                        <p:tgtEl>
                                          <p:spTgt spid="37685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76858"/>
                                        </p:tgtEl>
                                        <p:attrNameLst>
                                          <p:attrName>style.visibility</p:attrName>
                                        </p:attrNameLst>
                                      </p:cBhvr>
                                      <p:to>
                                        <p:strVal val="visible"/>
                                      </p:to>
                                    </p:set>
                                    <p:animEffect transition="in" filter="wipe(left)">
                                      <p:cBhvr>
                                        <p:cTn id="129" dur="500"/>
                                        <p:tgtEl>
                                          <p:spTgt spid="37685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76859"/>
                                        </p:tgtEl>
                                        <p:attrNameLst>
                                          <p:attrName>style.visibility</p:attrName>
                                        </p:attrNameLst>
                                      </p:cBhvr>
                                      <p:to>
                                        <p:strVal val="visible"/>
                                      </p:to>
                                    </p:set>
                                    <p:animEffect transition="in" filter="wipe(left)">
                                      <p:cBhvr>
                                        <p:cTn id="134" dur="500"/>
                                        <p:tgtEl>
                                          <p:spTgt spid="37685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376860"/>
                                        </p:tgtEl>
                                        <p:attrNameLst>
                                          <p:attrName>style.visibility</p:attrName>
                                        </p:attrNameLst>
                                      </p:cBhvr>
                                      <p:to>
                                        <p:strVal val="visible"/>
                                      </p:to>
                                    </p:set>
                                    <p:animEffect transition="in" filter="wipe(left)">
                                      <p:cBhvr>
                                        <p:cTn id="139" dur="500"/>
                                        <p:tgtEl>
                                          <p:spTgt spid="376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animBg="1" autoUpdateAnimBg="0"/>
      <p:bldP spid="376838" grpId="0" build="p" autoUpdateAnimBg="0"/>
      <p:bldP spid="376839" grpId="0" build="p" autoUpdateAnimBg="0"/>
      <p:bldP spid="376840" grpId="0" build="p" autoUpdateAnimBg="0"/>
      <p:bldP spid="376841" grpId="0" build="p" autoUpdateAnimBg="0"/>
      <p:bldP spid="376842" grpId="0" animBg="1" autoUpdateAnimBg="0"/>
      <p:bldP spid="376843" grpId="0" animBg="1" autoUpdateAnimBg="0"/>
      <p:bldP spid="376845" grpId="0" build="p" autoUpdateAnimBg="0"/>
      <p:bldP spid="376846" grpId="0" build="p" autoUpdateAnimBg="0"/>
      <p:bldP spid="376848" grpId="0" build="p" autoUpdateAnimBg="0"/>
      <p:bldP spid="37684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April 19,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  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400" b="1" u="sng" dirty="0">
                <a:solidFill>
                  <a:srgbClr val="C00000"/>
                </a:solidFill>
              </a:rPr>
              <a:t>The skipped homework #9 is due 11pm, Tuesday, April 27!!</a:t>
            </a:r>
          </a:p>
          <a:p>
            <a:pPr eaLnBrk="1" hangingPunct="1"/>
            <a:r>
              <a:rPr lang="en-US" sz="2400" dirty="0"/>
              <a:t>Special project #6 deadline extended to next Monday, Apr. 26 </a:t>
            </a:r>
          </a:p>
          <a:p>
            <a:pPr eaLnBrk="1" hangingPunct="1"/>
            <a:r>
              <a:rPr lang="en-US" sz="2400" dirty="0"/>
              <a:t>2</a:t>
            </a:r>
            <a:r>
              <a:rPr lang="en-US" sz="2400" baseline="30000" dirty="0"/>
              <a:t>nd</a:t>
            </a:r>
            <a:r>
              <a:rPr lang="en-US" sz="2400" dirty="0"/>
              <a:t> non-comprehensive exam results</a:t>
            </a:r>
          </a:p>
          <a:p>
            <a:pPr lvl="1" eaLnBrk="1" hangingPunct="1"/>
            <a:r>
              <a:rPr lang="en-US" sz="2000" dirty="0"/>
              <a:t>Class average: 63.3/102</a:t>
            </a:r>
          </a:p>
          <a:p>
            <a:pPr lvl="2" eaLnBrk="1" hangingPunct="1"/>
            <a:r>
              <a:rPr lang="en-US" sz="1800" dirty="0"/>
              <a:t>Equivalent to 62/100</a:t>
            </a:r>
          </a:p>
          <a:p>
            <a:pPr lvl="2" eaLnBrk="1" hangingPunct="1"/>
            <a:r>
              <a:rPr lang="en-US" sz="1800" dirty="0"/>
              <a:t>Previous results: 77.3/100 and 50.2/100</a:t>
            </a:r>
          </a:p>
          <a:p>
            <a:pPr lvl="1" eaLnBrk="1" hangingPunct="1"/>
            <a:r>
              <a:rPr lang="en-US" sz="2000" dirty="0"/>
              <a:t>Top score: 96/102</a:t>
            </a:r>
          </a:p>
          <a:p>
            <a:pPr eaLnBrk="1" hangingPunct="1"/>
            <a:r>
              <a:rPr lang="en-US" sz="2400" dirty="0"/>
              <a:t>Evaluation Policy</a:t>
            </a:r>
          </a:p>
          <a:p>
            <a:pPr lvl="1" eaLnBrk="1" hangingPunct="1"/>
            <a:r>
              <a:rPr lang="en-US" sz="2000" dirty="0"/>
              <a:t>Homework: 25%</a:t>
            </a:r>
          </a:p>
          <a:p>
            <a:pPr lvl="1" eaLnBrk="1" hangingPunct="1"/>
            <a:r>
              <a:rPr lang="en-US" sz="2000" dirty="0"/>
              <a:t>Final exam: 23%</a:t>
            </a:r>
          </a:p>
          <a:p>
            <a:pPr lvl="1" eaLnBrk="1" hangingPunct="1"/>
            <a:r>
              <a:rPr lang="en-US" sz="2000" dirty="0"/>
              <a:t>Mid-term exam: 20%</a:t>
            </a:r>
          </a:p>
          <a:p>
            <a:pPr lvl="1" eaLnBrk="1" hangingPunct="1"/>
            <a:r>
              <a:rPr lang="en-US" sz="2000" dirty="0"/>
              <a:t>One better of the two term exams: 12%</a:t>
            </a:r>
          </a:p>
          <a:p>
            <a:pPr lvl="1" eaLnBrk="1" hangingPunct="1"/>
            <a:r>
              <a:rPr lang="en-US" sz="2000" dirty="0"/>
              <a:t>Lab: 10%</a:t>
            </a:r>
          </a:p>
          <a:p>
            <a:pPr lvl="1" eaLnBrk="1" hangingPunct="1"/>
            <a:r>
              <a:rPr lang="en-US" sz="2000" dirty="0"/>
              <a:t>Quizzes: 10%</a:t>
            </a:r>
          </a:p>
          <a:p>
            <a:pPr lvl="1" eaLnBrk="1" hangingPunct="1"/>
            <a:r>
              <a:rPr lang="en-US" sz="2000" dirty="0"/>
              <a:t>Extra credit: 10%</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par>
                          <p:cTn id="43" fill="hold">
                            <p:stCondLst>
                              <p:cond delay="55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111619">
                                            <p:txEl>
                                              <p:pRg st="8" end="8"/>
                                            </p:txEl>
                                          </p:spTgt>
                                        </p:tgtEl>
                                        <p:attrNameLst>
                                          <p:attrName>style.visibility</p:attrName>
                                        </p:attrNameLst>
                                      </p:cBhvr>
                                      <p:to>
                                        <p:strVal val="visible"/>
                                      </p:to>
                                    </p:set>
                                    <p:animEffect transition="in" filter="wipe(left)">
                                      <p:cBhvr>
                                        <p:cTn id="46" dur="500"/>
                                        <p:tgtEl>
                                          <p:spTgt spid="111619">
                                            <p:txEl>
                                              <p:pRg st="8" end="8"/>
                                            </p:txEl>
                                          </p:spTgt>
                                        </p:tgtEl>
                                      </p:cBhvr>
                                    </p:animEffect>
                                  </p:childTnLst>
                                </p:cTn>
                              </p:par>
                            </p:childTnLst>
                          </p:cTn>
                        </p:par>
                        <p:par>
                          <p:cTn id="47" fill="hold">
                            <p:stCondLst>
                              <p:cond delay="120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par>
                          <p:cTn id="51" fill="hold">
                            <p:stCondLst>
                              <p:cond delay="1900"/>
                            </p:stCondLst>
                            <p:childTnLst>
                              <p:par>
                                <p:cTn id="52" presetID="22" presetClass="entr" presetSubtype="8" fill="hold" grpId="0" nodeType="afterEffect">
                                  <p:stCondLst>
                                    <p:cond delay="0"/>
                                  </p:stCondLst>
                                  <p:iterate type="wd">
                                    <p:tmPct val="10000"/>
                                  </p:iterate>
                                  <p:childTnLst>
                                    <p:set>
                                      <p:cBhvr>
                                        <p:cTn id="53" dur="1" fill="hold">
                                          <p:stCondLst>
                                            <p:cond delay="0"/>
                                          </p:stCondLst>
                                        </p:cTn>
                                        <p:tgtEl>
                                          <p:spTgt spid="111619">
                                            <p:txEl>
                                              <p:pRg st="10" end="10"/>
                                            </p:txEl>
                                          </p:spTgt>
                                        </p:tgtEl>
                                        <p:attrNameLst>
                                          <p:attrName>style.visibility</p:attrName>
                                        </p:attrNameLst>
                                      </p:cBhvr>
                                      <p:to>
                                        <p:strVal val="visible"/>
                                      </p:to>
                                    </p:set>
                                    <p:animEffect transition="in" filter="wipe(left)">
                                      <p:cBhvr>
                                        <p:cTn id="54" dur="500"/>
                                        <p:tgtEl>
                                          <p:spTgt spid="111619">
                                            <p:txEl>
                                              <p:pRg st="10" end="10"/>
                                            </p:txEl>
                                          </p:spTgt>
                                        </p:tgtEl>
                                      </p:cBhvr>
                                    </p:animEffect>
                                  </p:childTnLst>
                                </p:cTn>
                              </p:par>
                            </p:childTnLst>
                          </p:cTn>
                        </p:par>
                        <p:par>
                          <p:cTn id="55" fill="hold">
                            <p:stCondLst>
                              <p:cond delay="2600"/>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11619">
                                            <p:txEl>
                                              <p:pRg st="11" end="11"/>
                                            </p:txEl>
                                          </p:spTgt>
                                        </p:tgtEl>
                                        <p:attrNameLst>
                                          <p:attrName>style.visibility</p:attrName>
                                        </p:attrNameLst>
                                      </p:cBhvr>
                                      <p:to>
                                        <p:strVal val="visible"/>
                                      </p:to>
                                    </p:set>
                                    <p:animEffect transition="in" filter="wipe(left)">
                                      <p:cBhvr>
                                        <p:cTn id="58" dur="500"/>
                                        <p:tgtEl>
                                          <p:spTgt spid="111619">
                                            <p:txEl>
                                              <p:pRg st="11" end="11"/>
                                            </p:txEl>
                                          </p:spTgt>
                                        </p:tgtEl>
                                      </p:cBhvr>
                                    </p:animEffect>
                                  </p:childTnLst>
                                </p:cTn>
                              </p:par>
                            </p:childTnLst>
                          </p:cTn>
                        </p:par>
                        <p:par>
                          <p:cTn id="59" fill="hold">
                            <p:stCondLst>
                              <p:cond delay="3550"/>
                            </p:stCondLst>
                            <p:childTnLst>
                              <p:par>
                                <p:cTn id="60" presetID="22" presetClass="entr" presetSubtype="8" fill="hold" grpId="0" nodeType="afterEffect">
                                  <p:stCondLst>
                                    <p:cond delay="0"/>
                                  </p:stCondLst>
                                  <p:iterate type="wd">
                                    <p:tmPct val="10000"/>
                                  </p:iterate>
                                  <p:childTnLst>
                                    <p:set>
                                      <p:cBhvr>
                                        <p:cTn id="61" dur="1" fill="hold">
                                          <p:stCondLst>
                                            <p:cond delay="0"/>
                                          </p:stCondLst>
                                        </p:cTn>
                                        <p:tgtEl>
                                          <p:spTgt spid="111619">
                                            <p:txEl>
                                              <p:pRg st="12" end="12"/>
                                            </p:txEl>
                                          </p:spTgt>
                                        </p:tgtEl>
                                        <p:attrNameLst>
                                          <p:attrName>style.visibility</p:attrName>
                                        </p:attrNameLst>
                                      </p:cBhvr>
                                      <p:to>
                                        <p:strVal val="visible"/>
                                      </p:to>
                                    </p:set>
                                    <p:animEffect transition="in" filter="wipe(left)">
                                      <p:cBhvr>
                                        <p:cTn id="62" dur="500"/>
                                        <p:tgtEl>
                                          <p:spTgt spid="111619">
                                            <p:txEl>
                                              <p:pRg st="12" end="12"/>
                                            </p:txEl>
                                          </p:spTgt>
                                        </p:tgtEl>
                                      </p:cBhvr>
                                    </p:animEffect>
                                  </p:childTnLst>
                                </p:cTn>
                              </p:par>
                            </p:childTnLst>
                          </p:cTn>
                        </p:par>
                        <p:par>
                          <p:cTn id="63" fill="hold">
                            <p:stCondLst>
                              <p:cond delay="42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111619">
                                            <p:txEl>
                                              <p:pRg st="13" end="13"/>
                                            </p:txEl>
                                          </p:spTgt>
                                        </p:tgtEl>
                                        <p:attrNameLst>
                                          <p:attrName>style.visibility</p:attrName>
                                        </p:attrNameLst>
                                      </p:cBhvr>
                                      <p:to>
                                        <p:strVal val="visible"/>
                                      </p:to>
                                    </p:set>
                                    <p:animEffect transition="in" filter="wipe(left)">
                                      <p:cBhvr>
                                        <p:cTn id="66" dur="500"/>
                                        <p:tgtEl>
                                          <p:spTgt spid="111619">
                                            <p:txEl>
                                              <p:pRg st="13" end="13"/>
                                            </p:txEl>
                                          </p:spTgt>
                                        </p:tgtEl>
                                      </p:cBhvr>
                                    </p:animEffect>
                                  </p:childTnLst>
                                </p:cTn>
                              </p:par>
                            </p:childTnLst>
                          </p:cTn>
                        </p:par>
                        <p:par>
                          <p:cTn id="67" fill="hold">
                            <p:stCondLst>
                              <p:cond delay="4850"/>
                            </p:stCondLst>
                            <p:childTnLst>
                              <p:par>
                                <p:cTn id="68" presetID="22" presetClass="entr" presetSubtype="8" fill="hold" grpId="0" nodeType="afterEffect">
                                  <p:stCondLst>
                                    <p:cond delay="0"/>
                                  </p:stCondLst>
                                  <p:iterate type="wd">
                                    <p:tmPct val="10000"/>
                                  </p:iterate>
                                  <p:childTnLst>
                                    <p:set>
                                      <p:cBhvr>
                                        <p:cTn id="69" dur="1" fill="hold">
                                          <p:stCondLst>
                                            <p:cond delay="0"/>
                                          </p:stCondLst>
                                        </p:cTn>
                                        <p:tgtEl>
                                          <p:spTgt spid="111619">
                                            <p:txEl>
                                              <p:pRg st="14" end="14"/>
                                            </p:txEl>
                                          </p:spTgt>
                                        </p:tgtEl>
                                        <p:attrNameLst>
                                          <p:attrName>style.visibility</p:attrName>
                                        </p:attrNameLst>
                                      </p:cBhvr>
                                      <p:to>
                                        <p:strVal val="visible"/>
                                      </p:to>
                                    </p:set>
                                    <p:animEffect transition="in" filter="wipe(left)">
                                      <p:cBhvr>
                                        <p:cTn id="70"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a:t>Monday, April 19, 2021</a:t>
            </a:r>
          </a:p>
        </p:txBody>
      </p:sp>
      <p:sp>
        <p:nvSpPr>
          <p:cNvPr id="22535" name="Footer Placeholder 4"/>
          <p:cNvSpPr>
            <a:spLocks noGrp="1"/>
          </p:cNvSpPr>
          <p:nvPr>
            <p:ph type="ftr" sz="quarter" idx="11"/>
          </p:nvPr>
        </p:nvSpPr>
        <p:spPr>
          <a:noFill/>
        </p:spPr>
        <p:txBody>
          <a:bodyPr/>
          <a:lstStyle/>
          <a:p>
            <a:r>
              <a:rPr lang="nl-NL"/>
              <a:t>PHYS 1443-003, Spring 2021                    Dr. Jaehoon Yu</a:t>
            </a:r>
            <a:endParaRPr lang="en-US"/>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3</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lgn="just">
              <a:spcBef>
                <a:spcPct val="20000"/>
              </a:spcBef>
            </a:pPr>
            <a:r>
              <a:rPr lang="en-US" sz="2000" dirty="0">
                <a:solidFill>
                  <a:schemeClr val="accent2"/>
                </a:solidFill>
                <a:latin typeface="Arial Narrow" charset="0"/>
              </a:rPr>
              <a:t>The net effect of these small gravitational forces is equivalent to a single force acting on a point (</a:t>
            </a:r>
            <a:r>
              <a:rPr lang="en-US" sz="2000" dirty="0">
                <a:solidFill>
                  <a:srgbClr val="FF0000"/>
                </a:solidFill>
                <a:latin typeface="Arial Narrow" charset="0"/>
              </a:rPr>
              <a:t>Center of Gravity</a:t>
            </a:r>
            <a:r>
              <a:rPr lang="en-US" sz="2000" dirty="0">
                <a:solidFill>
                  <a:schemeClr val="accent2"/>
                </a:solidFill>
                <a:latin typeface="Arial Narrow" charset="0"/>
              </a:rPr>
              <a:t>) with mass M.</a:t>
            </a:r>
            <a:endParaRPr lang="en-US" dirty="0">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096000" cy="1200328"/>
          </a:xfrm>
          <a:prstGeom prst="rect">
            <a:avLst/>
          </a:prstGeom>
          <a:noFill/>
          <a:ln w="28575">
            <a:no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533400" y="2133600"/>
            <a:ext cx="2590800" cy="13398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gn="just">
              <a:spcBef>
                <a:spcPct val="20000"/>
              </a:spcBef>
            </a:pPr>
            <a:r>
              <a:rPr lang="en-US" sz="2000" dirty="0">
                <a:solidFill>
                  <a:srgbClr val="FF0000"/>
                </a:solidFill>
                <a:latin typeface="Arial Narrow" charset="0"/>
              </a:rPr>
              <a:t>How do you think you can determine the CM of the objects that are not symmetric?</a:t>
            </a:r>
          </a:p>
        </p:txBody>
      </p:sp>
      <p:pic>
        <p:nvPicPr>
          <p:cNvPr id="366599" name="Object 2"/>
          <p:cNvPicPr>
            <a:picLocks noChangeAspect="1" noChangeArrowheads="1"/>
          </p:cNvPicPr>
          <p:nvPr/>
        </p:nvPicPr>
        <p:blipFill>
          <a:blip r:embed="rId2"/>
          <a:srcRect/>
          <a:stretch>
            <a:fillRect/>
          </a:stretch>
        </p:blipFill>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22558"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a:solidFill>
                      <a:srgbClr val="FFFF99"/>
                    </a:solidFill>
                    <a:latin typeface="Symbol" charset="2"/>
                  </a:rPr>
                  <a:t>Δ</a:t>
                </a:r>
                <a:r>
                  <a:rPr lang="en-US" sz="1600" dirty="0" err="1">
                    <a:solidFill>
                      <a:srgbClr val="FFFF99"/>
                    </a:solidFill>
                    <a:latin typeface="Monotype Corsiva" charset="0"/>
                  </a:rPr>
                  <a:t>m</a:t>
                </a:r>
                <a:r>
                  <a:rPr lang="en-US" sz="1600" baseline="-25000" dirty="0" err="1">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349875" cy="1815882"/>
          </a:xfrm>
          <a:prstGeom prst="rect">
            <a:avLst/>
          </a:prstGeom>
          <a:noFill/>
          <a:ln w="9525">
            <a:noFill/>
            <a:miter lim="800000"/>
            <a:headEnd/>
            <a:tailEnd/>
          </a:ln>
        </p:spPr>
        <p:txBody>
          <a:bodyPr wrap="square">
            <a:prstTxWarp prst="textNoShape">
              <a:avLst/>
            </a:prstTxWarp>
            <a:spAutoFit/>
          </a:bodyPr>
          <a:lstStyle/>
          <a:p>
            <a:pPr marL="457200" indent="-457200" algn="just">
              <a:spcBef>
                <a:spcPct val="20000"/>
              </a:spcBef>
            </a:pPr>
            <a:r>
              <a:rPr lang="en-US" sz="2000" dirty="0">
                <a:solidFill>
                  <a:schemeClr val="accent2"/>
                </a:solidFill>
                <a:latin typeface="Arial Narrow" charset="0"/>
              </a:rPr>
              <a:t>One can use gravity to locate CM.</a:t>
            </a:r>
          </a:p>
          <a:p>
            <a:pPr marL="457200" indent="-457200" algn="just">
              <a:spcBef>
                <a:spcPct val="20000"/>
              </a:spcBef>
              <a:buFontTx/>
              <a:buAutoNum type="arabicPeriod"/>
            </a:pPr>
            <a:r>
              <a:rPr lang="en-US" sz="2000" dirty="0">
                <a:solidFill>
                  <a:schemeClr val="accent2"/>
                </a:solidFill>
                <a:latin typeface="Arial Narrow" charset="0"/>
              </a:rPr>
              <a:t>Hang the object by one point and draw a vertical line following a plum-bob.</a:t>
            </a:r>
          </a:p>
          <a:p>
            <a:pPr marL="457200" indent="-457200" algn="just">
              <a:spcBef>
                <a:spcPct val="20000"/>
              </a:spcBef>
              <a:buFontTx/>
              <a:buAutoNum type="arabicPeriod"/>
            </a:pPr>
            <a:r>
              <a:rPr lang="en-US" sz="2000" dirty="0">
                <a:solidFill>
                  <a:schemeClr val="accent2"/>
                </a:solidFill>
                <a:latin typeface="Arial Narrow" charset="0"/>
              </a:rPr>
              <a:t>Hang the object by another point and do the same.</a:t>
            </a:r>
          </a:p>
          <a:p>
            <a:pPr marL="457200" indent="-457200" algn="just">
              <a:spcBef>
                <a:spcPct val="20000"/>
              </a:spcBef>
              <a:buFontTx/>
              <a:buAutoNum type="arabicPeriod"/>
            </a:pPr>
            <a:r>
              <a:rPr lang="en-US" sz="2000" dirty="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a:solidFill>
                    <a:schemeClr val="accent2"/>
                  </a:solidFill>
                  <a:latin typeface="Symbol" charset="2"/>
                </a:rPr>
                <a:t>Δ</a:t>
              </a:r>
              <a:r>
                <a:rPr lang="en-US" sz="2000" dirty="0" err="1">
                  <a:solidFill>
                    <a:schemeClr val="accent2"/>
                  </a:solidFill>
                  <a:latin typeface="Monotype Corsiva" charset="0"/>
                </a:rPr>
                <a:t>m</a:t>
              </a:r>
              <a:r>
                <a:rPr lang="en-US" sz="2000" baseline="-25000" dirty="0" err="1">
                  <a:solidFill>
                    <a:schemeClr val="accent2"/>
                  </a:solidFill>
                  <a:latin typeface="Monotype Corsiva" charset="0"/>
                </a:rPr>
                <a:t>i</a:t>
              </a:r>
              <a:r>
                <a:rPr lang="en-US" sz="2000" b="1" dirty="0" err="1">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197475" cy="1006475"/>
          </a:xfrm>
          <a:prstGeom prst="rect">
            <a:avLst/>
          </a:prstGeom>
          <a:solidFill>
            <a:srgbClr val="FFFFCC"/>
          </a:solidFill>
          <a:ln w="9525">
            <a:noFill/>
            <a:miter lim="800000"/>
            <a:headEnd/>
            <a:tailEnd/>
          </a:ln>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Since a rigid object can be considered as a </a:t>
            </a:r>
            <a:r>
              <a:rPr lang="en-US" sz="2000" b="1" u="sng" dirty="0">
                <a:solidFill>
                  <a:srgbClr val="FF0000"/>
                </a:solidFill>
                <a:latin typeface="Arial Narrow" charset="0"/>
              </a:rPr>
              <a:t>collection of small masses</a:t>
            </a:r>
            <a:r>
              <a:rPr lang="en-US" sz="2000" dirty="0">
                <a:solidFill>
                  <a:schemeClr val="accent2"/>
                </a:solidFill>
                <a:latin typeface="Arial Narrow" charset="0"/>
              </a:rPr>
              <a:t>, one can see the total gravitational force exerted on the object as </a:t>
            </a:r>
            <a:endParaRPr lang="en-US" dirty="0">
              <a:latin typeface="Monotype Corsiva" charset="0"/>
            </a:endParaRPr>
          </a:p>
        </p:txBody>
      </p:sp>
      <p:sp>
        <p:nvSpPr>
          <p:cNvPr id="366617" name="Text Box 25"/>
          <p:cNvSpPr txBox="1">
            <a:spLocks noChangeArrowheads="1"/>
          </p:cNvSpPr>
          <p:nvPr/>
        </p:nvSpPr>
        <p:spPr bwMode="auto">
          <a:xfrm>
            <a:off x="2209800" y="5334000"/>
            <a:ext cx="2209800" cy="85090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Arial Narrow" charset="0"/>
              </a:rPr>
              <a:t>What does this equation tell you?</a:t>
            </a:r>
          </a:p>
        </p:txBody>
      </p:sp>
      <p:pic>
        <p:nvPicPr>
          <p:cNvPr id="366618" name="Object 3"/>
          <p:cNvPicPr>
            <a:picLocks noChangeAspect="1" noChangeArrowheads="1"/>
          </p:cNvPicPr>
          <p:nvPr/>
        </p:nvPicPr>
        <p:blipFill>
          <a:blip r:embed="rId3"/>
          <a:srcRect/>
          <a:stretch>
            <a:fillRect/>
          </a:stretch>
        </p:blipFill>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p:blipFill>
          <a:blip r:embed="rId4"/>
          <a:srcRect/>
          <a:stretch>
            <a:fillRect/>
          </a:stretch>
        </p:blipFill>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p:blipFill>
          <a:blip r:embed="rId5"/>
          <a:srcRect/>
          <a:stretch>
            <a:fillRect/>
          </a:stretch>
        </p:blipFill>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extLst>
      <p:ext uri="{BB962C8B-B14F-4D97-AF65-F5344CB8AC3E}">
        <p14:creationId xmlns:p14="http://schemas.microsoft.com/office/powerpoint/2010/main" val="360117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wipe(left)">
                                      <p:cBhvr>
                                        <p:cTn id="7" dur="500"/>
                                        <p:tgtEl>
                                          <p:spTgt spid="366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366605"/>
                                        </p:tgtEl>
                                        <p:attrNameLst>
                                          <p:attrName>style.visibility</p:attrName>
                                        </p:attrNameLst>
                                      </p:cBhvr>
                                      <p:to>
                                        <p:strVal val="visible"/>
                                      </p:to>
                                    </p:set>
                                    <p:anim calcmode="lin" valueType="num">
                                      <p:cBhvr>
                                        <p:cTn id="12" dur="500" fill="hold"/>
                                        <p:tgtEl>
                                          <p:spTgt spid="366605"/>
                                        </p:tgtEl>
                                        <p:attrNameLst>
                                          <p:attrName>ppt_w</p:attrName>
                                        </p:attrNameLst>
                                      </p:cBhvr>
                                      <p:tavLst>
                                        <p:tav tm="0">
                                          <p:val>
                                            <p:fltVal val="0"/>
                                          </p:val>
                                        </p:tav>
                                        <p:tav tm="100000">
                                          <p:val>
                                            <p:strVal val="#ppt_w"/>
                                          </p:val>
                                        </p:tav>
                                      </p:tavLst>
                                    </p:anim>
                                    <p:anim calcmode="lin" valueType="num">
                                      <p:cBhvr>
                                        <p:cTn id="13" dur="500" fill="hold"/>
                                        <p:tgtEl>
                                          <p:spTgt spid="36660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0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66598"/>
                                        </p:tgtEl>
                                        <p:attrNameLst>
                                          <p:attrName>style.visibility</p:attrName>
                                        </p:attrNameLst>
                                      </p:cBhvr>
                                      <p:to>
                                        <p:strVal val="visible"/>
                                      </p:to>
                                    </p:set>
                                    <p:animEffect transition="in" filter="wipe(left)">
                                      <p:cBhvr>
                                        <p:cTn id="26" dur="500"/>
                                        <p:tgtEl>
                                          <p:spTgt spid="3665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66612">
                                            <p:txEl>
                                              <p:pRg st="0" end="0"/>
                                            </p:txEl>
                                          </p:spTgt>
                                        </p:tgtEl>
                                        <p:attrNameLst>
                                          <p:attrName>style.visibility</p:attrName>
                                        </p:attrNameLst>
                                      </p:cBhvr>
                                      <p:to>
                                        <p:strVal val="visible"/>
                                      </p:to>
                                    </p:set>
                                    <p:animEffect transition="in" filter="wipe(left)">
                                      <p:cBhvr>
                                        <p:cTn id="31" dur="500"/>
                                        <p:tgtEl>
                                          <p:spTgt spid="3666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66612">
                                            <p:txEl>
                                              <p:pRg st="1" end="1"/>
                                            </p:txEl>
                                          </p:spTgt>
                                        </p:tgtEl>
                                        <p:attrNameLst>
                                          <p:attrName>style.visibility</p:attrName>
                                        </p:attrNameLst>
                                      </p:cBhvr>
                                      <p:to>
                                        <p:strVal val="visible"/>
                                      </p:to>
                                    </p:set>
                                    <p:animEffect transition="in" filter="wipe(left)">
                                      <p:cBhvr>
                                        <p:cTn id="36" dur="500"/>
                                        <p:tgtEl>
                                          <p:spTgt spid="3666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66612">
                                            <p:txEl>
                                              <p:pRg st="2" end="2"/>
                                            </p:txEl>
                                          </p:spTgt>
                                        </p:tgtEl>
                                        <p:attrNameLst>
                                          <p:attrName>style.visibility</p:attrName>
                                        </p:attrNameLst>
                                      </p:cBhvr>
                                      <p:to>
                                        <p:strVal val="visible"/>
                                      </p:to>
                                    </p:set>
                                    <p:animEffect transition="in" filter="wipe(left)">
                                      <p:cBhvr>
                                        <p:cTn id="41" dur="500"/>
                                        <p:tgtEl>
                                          <p:spTgt spid="3666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66612">
                                            <p:txEl>
                                              <p:pRg st="3" end="3"/>
                                            </p:txEl>
                                          </p:spTgt>
                                        </p:tgtEl>
                                        <p:attrNameLst>
                                          <p:attrName>style.visibility</p:attrName>
                                        </p:attrNameLst>
                                      </p:cBhvr>
                                      <p:to>
                                        <p:strVal val="visible"/>
                                      </p:to>
                                    </p:set>
                                    <p:animEffect transition="in" filter="wipe(left)">
                                      <p:cBhvr>
                                        <p:cTn id="46" dur="500"/>
                                        <p:tgtEl>
                                          <p:spTgt spid="36661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66597"/>
                                        </p:tgtEl>
                                        <p:attrNameLst>
                                          <p:attrName>style.visibility</p:attrName>
                                        </p:attrNameLst>
                                      </p:cBhvr>
                                      <p:to>
                                        <p:strVal val="visible"/>
                                      </p:to>
                                    </p:set>
                                    <p:animEffect transition="in" filter="wipe(left)">
                                      <p:cBhvr>
                                        <p:cTn id="51" dur="500"/>
                                        <p:tgtEl>
                                          <p:spTgt spid="3665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66616"/>
                                        </p:tgtEl>
                                        <p:attrNameLst>
                                          <p:attrName>style.visibility</p:attrName>
                                        </p:attrNameLst>
                                      </p:cBhvr>
                                      <p:to>
                                        <p:strVal val="visible"/>
                                      </p:to>
                                    </p:set>
                                    <p:animEffect transition="in" filter="wipe(left)">
                                      <p:cBhvr>
                                        <p:cTn id="56" dur="500"/>
                                        <p:tgtEl>
                                          <p:spTgt spid="3666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iterate type="wd">
                                    <p:tmPct val="10000"/>
                                  </p:iterate>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66599"/>
                                        </p:tgtEl>
                                        <p:attrNameLst>
                                          <p:attrName>style.visibility</p:attrName>
                                        </p:attrNameLst>
                                      </p:cBhvr>
                                      <p:to>
                                        <p:strVal val="visible"/>
                                      </p:to>
                                    </p:set>
                                    <p:animEffect transition="in" filter="wipe(left)">
                                      <p:cBhvr>
                                        <p:cTn id="72" dur="500"/>
                                        <p:tgtEl>
                                          <p:spTgt spid="3665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6618"/>
                                        </p:tgtEl>
                                        <p:attrNameLst>
                                          <p:attrName>style.visibility</p:attrName>
                                        </p:attrNameLst>
                                      </p:cBhvr>
                                      <p:to>
                                        <p:strVal val="visible"/>
                                      </p:to>
                                    </p:set>
                                    <p:animEffect transition="in" filter="wipe(left)">
                                      <p:cBhvr>
                                        <p:cTn id="77" dur="500"/>
                                        <p:tgtEl>
                                          <p:spTgt spid="3666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6619"/>
                                        </p:tgtEl>
                                        <p:attrNameLst>
                                          <p:attrName>style.visibility</p:attrName>
                                        </p:attrNameLst>
                                      </p:cBhvr>
                                      <p:to>
                                        <p:strVal val="visible"/>
                                      </p:to>
                                    </p:set>
                                    <p:animEffect transition="in" filter="wipe(left)">
                                      <p:cBhvr>
                                        <p:cTn id="82" dur="500"/>
                                        <p:tgtEl>
                                          <p:spTgt spid="3666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6620"/>
                                        </p:tgtEl>
                                        <p:attrNameLst>
                                          <p:attrName>style.visibility</p:attrName>
                                        </p:attrNameLst>
                                      </p:cBhvr>
                                      <p:to>
                                        <p:strVal val="visible"/>
                                      </p:to>
                                    </p:set>
                                    <p:animEffect transition="in" filter="wipe(left)">
                                      <p:cBhvr>
                                        <p:cTn id="87" dur="500"/>
                                        <p:tgtEl>
                                          <p:spTgt spid="3666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66617"/>
                                        </p:tgtEl>
                                        <p:attrNameLst>
                                          <p:attrName>style.visibility</p:attrName>
                                        </p:attrNameLst>
                                      </p:cBhvr>
                                      <p:to>
                                        <p:strVal val="visible"/>
                                      </p:to>
                                    </p:set>
                                    <p:animEffect transition="in" filter="wipe(left)">
                                      <p:cBhvr>
                                        <p:cTn id="92" dur="500"/>
                                        <p:tgtEl>
                                          <p:spTgt spid="3666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66594"/>
                                        </p:tgtEl>
                                        <p:attrNameLst>
                                          <p:attrName>style.visibility</p:attrName>
                                        </p:attrNameLst>
                                      </p:cBhvr>
                                      <p:to>
                                        <p:strVal val="visible"/>
                                      </p:to>
                                    </p:set>
                                    <p:animEffect transition="in" filter="wipe(left)">
                                      <p:cBhvr>
                                        <p:cTn id="97" dur="500"/>
                                        <p:tgtEl>
                                          <p:spTgt spid="36659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66621"/>
                                        </p:tgtEl>
                                        <p:attrNameLst>
                                          <p:attrName>style.visibility</p:attrName>
                                        </p:attrNameLst>
                                      </p:cBhvr>
                                      <p:to>
                                        <p:strVal val="visible"/>
                                      </p:to>
                                    </p:set>
                                    <p:animEffect transition="in" filter="wipe(left)">
                                      <p:cBhvr>
                                        <p:cTn id="102" dur="500"/>
                                        <p:tgtEl>
                                          <p:spTgt spid="36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autoUpdateAnimBg="0"/>
      <p:bldP spid="366596" grpId="0" build="p" autoUpdateAnimBg="0"/>
      <p:bldP spid="366597" grpId="0" animBg="1" autoUpdateAnimBg="0"/>
      <p:bldP spid="366598" grpId="0" animBg="1" autoUpdateAnimBg="0"/>
      <p:bldP spid="366605" grpId="0" animBg="1"/>
      <p:bldP spid="366612" grpId="0" build="p" autoUpdateAnimBg="0"/>
      <p:bldP spid="366616" grpId="0" animBg="1" autoUpdateAnimBg="0"/>
      <p:bldP spid="366617" grpId="0" animBg="1" autoUpdateAnimBg="0"/>
      <p:bldP spid="36662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76" name="Date Placeholder 3"/>
          <p:cNvSpPr>
            <a:spLocks noGrp="1"/>
          </p:cNvSpPr>
          <p:nvPr>
            <p:ph type="dt" sz="quarter" idx="10"/>
          </p:nvPr>
        </p:nvSpPr>
        <p:spPr>
          <a:noFill/>
        </p:spPr>
        <p:txBody>
          <a:bodyPr/>
          <a:lstStyle/>
          <a:p>
            <a:r>
              <a:rPr lang="en-US"/>
              <a:t>Monday, April 19, 2021</a:t>
            </a:r>
          </a:p>
        </p:txBody>
      </p:sp>
      <p:sp>
        <p:nvSpPr>
          <p:cNvPr id="23577" name="Footer Placeholder 4"/>
          <p:cNvSpPr>
            <a:spLocks noGrp="1"/>
          </p:cNvSpPr>
          <p:nvPr>
            <p:ph type="ftr" sz="quarter" idx="11"/>
          </p:nvPr>
        </p:nvSpPr>
        <p:spPr>
          <a:noFill/>
        </p:spPr>
        <p:txBody>
          <a:bodyPr/>
          <a:lstStyle/>
          <a:p>
            <a:r>
              <a:rPr lang="nl-NL"/>
              <a:t>PHYS 1443-003, Spring 2021                    Dr. Jaehoon Yu</a:t>
            </a:r>
            <a:endParaRPr lang="en-US"/>
          </a:p>
        </p:txBody>
      </p:sp>
      <p:sp>
        <p:nvSpPr>
          <p:cNvPr id="23578" name="Slide Number Placeholder 5"/>
          <p:cNvSpPr>
            <a:spLocks noGrp="1"/>
          </p:cNvSpPr>
          <p:nvPr>
            <p:ph type="sldNum" sz="quarter" idx="12"/>
          </p:nvPr>
        </p:nvSpPr>
        <p:spPr>
          <a:noFill/>
        </p:spPr>
        <p:txBody>
          <a:bodyPr/>
          <a:lstStyle/>
          <a:p>
            <a:fld id="{12139347-D20B-6B41-BC3D-5D6265375BE6}" type="slidenum">
              <a:rPr lang="en-US"/>
              <a:pPr/>
              <a:t>4</a:t>
            </a:fld>
            <a:endParaRPr lang="en-US"/>
          </a:p>
        </p:txBody>
      </p:sp>
      <p:sp>
        <p:nvSpPr>
          <p:cNvPr id="23579" name="Rectangle 2"/>
          <p:cNvSpPr>
            <a:spLocks noGrp="1" noChangeArrowheads="1"/>
          </p:cNvSpPr>
          <p:nvPr>
            <p:ph type="title"/>
          </p:nvPr>
        </p:nvSpPr>
        <p:spPr>
          <a:xfrm>
            <a:off x="685800" y="228600"/>
            <a:ext cx="7772400" cy="533400"/>
          </a:xfrm>
        </p:spPr>
        <p:txBody>
          <a:bodyPr/>
          <a:lstStyle/>
          <a:p>
            <a:r>
              <a:rPr lang="en-US" sz="3600"/>
              <a:t>Motion of a Group of Particles</a:t>
            </a:r>
          </a:p>
        </p:txBody>
      </p:sp>
      <p:sp>
        <p:nvSpPr>
          <p:cNvPr id="367619" name="Text Box 3"/>
          <p:cNvSpPr txBox="1">
            <a:spLocks noChangeArrowheads="1"/>
          </p:cNvSpPr>
          <p:nvPr/>
        </p:nvSpPr>
        <p:spPr bwMode="auto">
          <a:xfrm>
            <a:off x="457200" y="838200"/>
            <a:ext cx="8382000" cy="1200328"/>
          </a:xfrm>
          <a:prstGeom prst="rect">
            <a:avLst/>
          </a:prstGeom>
          <a:noFill/>
          <a:ln w="28575">
            <a:noFill/>
            <a:miter lim="800000"/>
            <a:headEnd/>
            <a:tailEnd/>
          </a:ln>
        </p:spPr>
        <p:txBody>
          <a:bodyPr>
            <a:prstTxWarp prst="textNoShape">
              <a:avLst/>
            </a:prstTxWarp>
            <a:spAutoFit/>
          </a:bodyPr>
          <a:lstStyle/>
          <a:p>
            <a:pPr algn="just">
              <a:spcBef>
                <a:spcPct val="20000"/>
              </a:spcBef>
            </a:pPr>
            <a:r>
              <a:rPr lang="en-US" dirty="0">
                <a:solidFill>
                  <a:srgbClr val="333399"/>
                </a:solidFill>
                <a:latin typeface="Monotype Corsiva" charset="0"/>
              </a:rPr>
              <a:t>We’ve learned that the CM of a system can represent the motion of a system.  Therefore, for an isolated system of many particles in which the total mass M is preserved, the velocity, total momentum, acceleration of the system are</a:t>
            </a:r>
          </a:p>
        </p:txBody>
      </p:sp>
      <p:sp>
        <p:nvSpPr>
          <p:cNvPr id="367620" name="Text Box 4"/>
          <p:cNvSpPr txBox="1">
            <a:spLocks noChangeArrowheads="1"/>
          </p:cNvSpPr>
          <p:nvPr/>
        </p:nvSpPr>
        <p:spPr bwMode="auto">
          <a:xfrm>
            <a:off x="381000" y="2241550"/>
            <a:ext cx="22860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Velocity of the system</a:t>
            </a:r>
          </a:p>
        </p:txBody>
      </p:sp>
      <p:sp>
        <p:nvSpPr>
          <p:cNvPr id="367622" name="Text Box 6"/>
          <p:cNvSpPr txBox="1">
            <a:spLocks noChangeArrowheads="1"/>
          </p:cNvSpPr>
          <p:nvPr/>
        </p:nvSpPr>
        <p:spPr bwMode="auto">
          <a:xfrm>
            <a:off x="381000" y="2895600"/>
            <a:ext cx="1752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Total Momentum of the system</a:t>
            </a:r>
          </a:p>
        </p:txBody>
      </p:sp>
      <p:sp>
        <p:nvSpPr>
          <p:cNvPr id="367624" name="Text Box 8"/>
          <p:cNvSpPr txBox="1">
            <a:spLocks noChangeArrowheads="1"/>
          </p:cNvSpPr>
          <p:nvPr/>
        </p:nvSpPr>
        <p:spPr bwMode="auto">
          <a:xfrm>
            <a:off x="381000" y="3810000"/>
            <a:ext cx="16002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Arial Narrow" charset="0"/>
              </a:rPr>
              <a:t>Acceleration of the system</a:t>
            </a:r>
          </a:p>
        </p:txBody>
      </p:sp>
      <p:sp>
        <p:nvSpPr>
          <p:cNvPr id="367626" name="Text Box 10"/>
          <p:cNvSpPr txBox="1">
            <a:spLocks noChangeArrowheads="1"/>
          </p:cNvSpPr>
          <p:nvPr/>
        </p:nvSpPr>
        <p:spPr bwMode="auto">
          <a:xfrm>
            <a:off x="381000" y="4800600"/>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The external force acting on the system</a:t>
            </a:r>
          </a:p>
        </p:txBody>
      </p:sp>
      <p:sp>
        <p:nvSpPr>
          <p:cNvPr id="367628" name="Line 12"/>
          <p:cNvSpPr>
            <a:spLocks noChangeShapeType="1"/>
          </p:cNvSpPr>
          <p:nvPr/>
        </p:nvSpPr>
        <p:spPr bwMode="auto">
          <a:xfrm>
            <a:off x="152400" y="4648200"/>
            <a:ext cx="8763000" cy="0"/>
          </a:xfrm>
          <a:prstGeom prst="line">
            <a:avLst/>
          </a:prstGeom>
          <a:noFill/>
          <a:ln w="38100">
            <a:solidFill>
              <a:srgbClr val="33CC33"/>
            </a:solidFill>
            <a:round/>
            <a:headEnd/>
            <a:tailEnd/>
          </a:ln>
        </p:spPr>
        <p:txBody>
          <a:bodyPr>
            <a:prstTxWarp prst="textNoShape">
              <a:avLst/>
            </a:prstTxWarp>
          </a:bodyPr>
          <a:lstStyle/>
          <a:p>
            <a:endParaRPr lang="en-US"/>
          </a:p>
        </p:txBody>
      </p:sp>
      <p:sp>
        <p:nvSpPr>
          <p:cNvPr id="367629" name="Text Box 13"/>
          <p:cNvSpPr txBox="1">
            <a:spLocks noChangeArrowheads="1"/>
          </p:cNvSpPr>
          <p:nvPr/>
        </p:nvSpPr>
        <p:spPr bwMode="auto">
          <a:xfrm>
            <a:off x="381000" y="5741988"/>
            <a:ext cx="2362200" cy="40011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If net external force is 0</a:t>
            </a:r>
          </a:p>
        </p:txBody>
      </p:sp>
      <p:sp>
        <p:nvSpPr>
          <p:cNvPr id="367631" name="Text Box 15"/>
          <p:cNvSpPr txBox="1">
            <a:spLocks noChangeArrowheads="1"/>
          </p:cNvSpPr>
          <p:nvPr/>
        </p:nvSpPr>
        <p:spPr bwMode="auto">
          <a:xfrm>
            <a:off x="6248400" y="5589588"/>
            <a:ext cx="21336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dirty="0">
                <a:solidFill>
                  <a:srgbClr val="FF0000"/>
                </a:solidFill>
                <a:latin typeface="Arial Narrow" charset="0"/>
              </a:rPr>
              <a:t>System’s momentum is conserved.</a:t>
            </a:r>
          </a:p>
        </p:txBody>
      </p:sp>
      <p:sp>
        <p:nvSpPr>
          <p:cNvPr id="367632" name="Text Box 16"/>
          <p:cNvSpPr txBox="1">
            <a:spLocks noChangeArrowheads="1"/>
          </p:cNvSpPr>
          <p:nvPr/>
        </p:nvSpPr>
        <p:spPr bwMode="auto">
          <a:xfrm>
            <a:off x="6324600" y="4800600"/>
            <a:ext cx="1676400" cy="73025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sz="2000">
                <a:solidFill>
                  <a:srgbClr val="FF0000"/>
                </a:solidFill>
                <a:latin typeface="Monotype Corsiva" charset="0"/>
              </a:rPr>
              <a:t>What about the internal forces?</a:t>
            </a:r>
          </a:p>
        </p:txBody>
      </p:sp>
      <p:graphicFrame>
        <p:nvGraphicFramePr>
          <p:cNvPr id="38" name="Object 3"/>
          <p:cNvGraphicFramePr>
            <a:graphicFrameLocks noChangeAspect="1"/>
          </p:cNvGraphicFramePr>
          <p:nvPr/>
        </p:nvGraphicFramePr>
        <p:xfrm>
          <a:off x="2909887" y="2311400"/>
          <a:ext cx="595313" cy="355600"/>
        </p:xfrm>
        <a:graphic>
          <a:graphicData uri="http://schemas.openxmlformats.org/presentationml/2006/ole">
            <mc:AlternateContent xmlns:mc="http://schemas.openxmlformats.org/markup-compatibility/2006">
              <mc:Choice xmlns:v="urn:schemas-microsoft-com:vml" Requires="v">
                <p:oleObj spid="_x0000_s397065" name="Equation" r:id="rId3" imgW="393700" imgH="203200" progId="Equation.DSMT4">
                  <p:embed/>
                </p:oleObj>
              </mc:Choice>
              <mc:Fallback>
                <p:oleObj name="Equation" r:id="rId3" imgW="393700" imgH="203200" progId="Equation.DSMT4">
                  <p:embed/>
                  <p:pic>
                    <p:nvPicPr>
                      <p:cNvPr id="38" name="Object 3"/>
                      <p:cNvPicPr>
                        <a:picLocks noChangeAspect="1" noChangeArrowheads="1"/>
                      </p:cNvPicPr>
                      <p:nvPr/>
                    </p:nvPicPr>
                    <p:blipFill>
                      <a:blip r:embed="rId4"/>
                      <a:srcRect/>
                      <a:stretch>
                        <a:fillRect/>
                      </a:stretch>
                    </p:blipFill>
                    <p:spPr bwMode="auto">
                      <a:xfrm>
                        <a:off x="2909887" y="2311400"/>
                        <a:ext cx="595313" cy="355600"/>
                      </a:xfrm>
                      <a:prstGeom prst="rect">
                        <a:avLst/>
                      </a:prstGeom>
                      <a:noFill/>
                      <a:ln>
                        <a:noFill/>
                      </a:ln>
                      <a:effectLst/>
                    </p:spPr>
                  </p:pic>
                </p:oleObj>
              </mc:Fallback>
            </mc:AlternateContent>
          </a:graphicData>
        </a:graphic>
      </p:graphicFrame>
      <p:graphicFrame>
        <p:nvGraphicFramePr>
          <p:cNvPr id="39" name="Object 3"/>
          <p:cNvGraphicFramePr>
            <a:graphicFrameLocks noChangeAspect="1"/>
          </p:cNvGraphicFramePr>
          <p:nvPr/>
        </p:nvGraphicFramePr>
        <p:xfrm>
          <a:off x="2971800" y="3225800"/>
          <a:ext cx="633412" cy="355600"/>
        </p:xfrm>
        <a:graphic>
          <a:graphicData uri="http://schemas.openxmlformats.org/presentationml/2006/ole">
            <mc:AlternateContent xmlns:mc="http://schemas.openxmlformats.org/markup-compatibility/2006">
              <mc:Choice xmlns:v="urn:schemas-microsoft-com:vml" Requires="v">
                <p:oleObj spid="_x0000_s397066" name="Equation" r:id="rId5" imgW="419100" imgH="203200" progId="Equation.DSMT4">
                  <p:embed/>
                </p:oleObj>
              </mc:Choice>
              <mc:Fallback>
                <p:oleObj name="Equation" r:id="rId5" imgW="419100" imgH="203200" progId="Equation.DSMT4">
                  <p:embed/>
                  <p:pic>
                    <p:nvPicPr>
                      <p:cNvPr id="39" name="Object 3"/>
                      <p:cNvPicPr>
                        <a:picLocks noChangeAspect="1" noChangeArrowheads="1"/>
                      </p:cNvPicPr>
                      <p:nvPr/>
                    </p:nvPicPr>
                    <p:blipFill>
                      <a:blip r:embed="rId6"/>
                      <a:srcRect/>
                      <a:stretch>
                        <a:fillRect/>
                      </a:stretch>
                    </p:blipFill>
                    <p:spPr bwMode="auto">
                      <a:xfrm>
                        <a:off x="2971800" y="3225800"/>
                        <a:ext cx="633412" cy="355600"/>
                      </a:xfrm>
                      <a:prstGeom prst="rect">
                        <a:avLst/>
                      </a:prstGeom>
                      <a:noFill/>
                      <a:ln>
                        <a:noFill/>
                      </a:ln>
                      <a:effectLst/>
                    </p:spPr>
                  </p:pic>
                </p:oleObj>
              </mc:Fallback>
            </mc:AlternateContent>
          </a:graphicData>
        </a:graphic>
      </p:graphicFrame>
      <p:graphicFrame>
        <p:nvGraphicFramePr>
          <p:cNvPr id="40" name="Object 3"/>
          <p:cNvGraphicFramePr>
            <a:graphicFrameLocks noChangeAspect="1"/>
          </p:cNvGraphicFramePr>
          <p:nvPr/>
        </p:nvGraphicFramePr>
        <p:xfrm>
          <a:off x="2971800" y="3987800"/>
          <a:ext cx="614363" cy="355600"/>
        </p:xfrm>
        <a:graphic>
          <a:graphicData uri="http://schemas.openxmlformats.org/presentationml/2006/ole">
            <mc:AlternateContent xmlns:mc="http://schemas.openxmlformats.org/markup-compatibility/2006">
              <mc:Choice xmlns:v="urn:schemas-microsoft-com:vml" Requires="v">
                <p:oleObj spid="_x0000_s397067" name="Equation" r:id="rId7" imgW="406400" imgH="203200" progId="Equation.DSMT4">
                  <p:embed/>
                </p:oleObj>
              </mc:Choice>
              <mc:Fallback>
                <p:oleObj name="Equation" r:id="rId7" imgW="406400" imgH="203200" progId="Equation.DSMT4">
                  <p:embed/>
                  <p:pic>
                    <p:nvPicPr>
                      <p:cNvPr id="40" name="Object 3"/>
                      <p:cNvPicPr>
                        <a:picLocks noChangeAspect="1" noChangeArrowheads="1"/>
                      </p:cNvPicPr>
                      <p:nvPr/>
                    </p:nvPicPr>
                    <p:blipFill>
                      <a:blip r:embed="rId8"/>
                      <a:srcRect/>
                      <a:stretch>
                        <a:fillRect/>
                      </a:stretch>
                    </p:blipFill>
                    <p:spPr bwMode="auto">
                      <a:xfrm>
                        <a:off x="2971800" y="3987800"/>
                        <a:ext cx="614363" cy="355600"/>
                      </a:xfrm>
                      <a:prstGeom prst="rect">
                        <a:avLst/>
                      </a:prstGeom>
                      <a:noFill/>
                      <a:ln>
                        <a:noFill/>
                      </a:ln>
                      <a:effectLst/>
                    </p:spPr>
                  </p:pic>
                </p:oleObj>
              </mc:Fallback>
            </mc:AlternateContent>
          </a:graphicData>
        </a:graphic>
      </p:graphicFrame>
      <p:graphicFrame>
        <p:nvGraphicFramePr>
          <p:cNvPr id="41" name="Object 3"/>
          <p:cNvGraphicFramePr>
            <a:graphicFrameLocks noChangeAspect="1"/>
          </p:cNvGraphicFramePr>
          <p:nvPr/>
        </p:nvGraphicFramePr>
        <p:xfrm>
          <a:off x="3048000" y="4967288"/>
          <a:ext cx="825500" cy="466725"/>
        </p:xfrm>
        <a:graphic>
          <a:graphicData uri="http://schemas.openxmlformats.org/presentationml/2006/ole">
            <mc:AlternateContent xmlns:mc="http://schemas.openxmlformats.org/markup-compatibility/2006">
              <mc:Choice xmlns:v="urn:schemas-microsoft-com:vml" Requires="v">
                <p:oleObj spid="_x0000_s397068" name="Equation" r:id="rId9" imgW="546100" imgH="266700" progId="Equation.DSMT4">
                  <p:embed/>
                </p:oleObj>
              </mc:Choice>
              <mc:Fallback>
                <p:oleObj name="Equation" r:id="rId9" imgW="546100" imgH="266700" progId="Equation.DSMT4">
                  <p:embed/>
                  <p:pic>
                    <p:nvPicPr>
                      <p:cNvPr id="41" name="Object 3"/>
                      <p:cNvPicPr>
                        <a:picLocks noChangeAspect="1" noChangeArrowheads="1"/>
                      </p:cNvPicPr>
                      <p:nvPr/>
                    </p:nvPicPr>
                    <p:blipFill>
                      <a:blip r:embed="rId10"/>
                      <a:srcRect/>
                      <a:stretch>
                        <a:fillRect/>
                      </a:stretch>
                    </p:blipFill>
                    <p:spPr bwMode="auto">
                      <a:xfrm>
                        <a:off x="3048000" y="4967288"/>
                        <a:ext cx="825500" cy="466725"/>
                      </a:xfrm>
                      <a:prstGeom prst="rect">
                        <a:avLst/>
                      </a:prstGeom>
                      <a:noFill/>
                      <a:ln>
                        <a:noFill/>
                      </a:ln>
                      <a:effectLst/>
                    </p:spPr>
                  </p:pic>
                </p:oleObj>
              </mc:Fallback>
            </mc:AlternateContent>
          </a:graphicData>
        </a:graphic>
      </p:graphicFrame>
      <p:graphicFrame>
        <p:nvGraphicFramePr>
          <p:cNvPr id="42" name="Object 3"/>
          <p:cNvGraphicFramePr>
            <a:graphicFrameLocks noChangeAspect="1"/>
          </p:cNvGraphicFramePr>
          <p:nvPr/>
        </p:nvGraphicFramePr>
        <p:xfrm>
          <a:off x="3048000" y="5638800"/>
          <a:ext cx="825500" cy="466725"/>
        </p:xfrm>
        <a:graphic>
          <a:graphicData uri="http://schemas.openxmlformats.org/presentationml/2006/ole">
            <mc:AlternateContent xmlns:mc="http://schemas.openxmlformats.org/markup-compatibility/2006">
              <mc:Choice xmlns:v="urn:schemas-microsoft-com:vml" Requires="v">
                <p:oleObj spid="_x0000_s397069" name="Equation" r:id="rId11" imgW="546100" imgH="266700" progId="Equation.DSMT4">
                  <p:embed/>
                </p:oleObj>
              </mc:Choice>
              <mc:Fallback>
                <p:oleObj name="Equation" r:id="rId11" imgW="546100" imgH="266700" progId="Equation.DSMT4">
                  <p:embed/>
                  <p:pic>
                    <p:nvPicPr>
                      <p:cNvPr id="42" name="Object 3"/>
                      <p:cNvPicPr>
                        <a:picLocks noChangeAspect="1" noChangeArrowheads="1"/>
                      </p:cNvPicPr>
                      <p:nvPr/>
                    </p:nvPicPr>
                    <p:blipFill>
                      <a:blip r:embed="rId12"/>
                      <a:srcRect/>
                      <a:stretch>
                        <a:fillRect/>
                      </a:stretch>
                    </p:blipFill>
                    <p:spPr bwMode="auto">
                      <a:xfrm>
                        <a:off x="3048000" y="5638800"/>
                        <a:ext cx="825500" cy="466725"/>
                      </a:xfrm>
                      <a:prstGeom prst="rect">
                        <a:avLst/>
                      </a:prstGeom>
                      <a:noFill/>
                      <a:ln>
                        <a:noFill/>
                      </a:ln>
                      <a:effectLst/>
                    </p:spPr>
                  </p:pic>
                </p:oleObj>
              </mc:Fallback>
            </mc:AlternateContent>
          </a:graphicData>
        </a:graphic>
      </p:graphicFrame>
      <p:graphicFrame>
        <p:nvGraphicFramePr>
          <p:cNvPr id="43" name="Object 3"/>
          <p:cNvGraphicFramePr>
            <a:graphicFrameLocks noChangeAspect="1"/>
          </p:cNvGraphicFramePr>
          <p:nvPr/>
        </p:nvGraphicFramePr>
        <p:xfrm>
          <a:off x="4905375" y="5715000"/>
          <a:ext cx="1114425" cy="355600"/>
        </p:xfrm>
        <a:graphic>
          <a:graphicData uri="http://schemas.openxmlformats.org/presentationml/2006/ole">
            <mc:AlternateContent xmlns:mc="http://schemas.openxmlformats.org/markup-compatibility/2006">
              <mc:Choice xmlns:v="urn:schemas-microsoft-com:vml" Requires="v">
                <p:oleObj spid="_x0000_s397070" name="Equation" r:id="rId13" imgW="736600" imgH="203200" progId="Equation.DSMT4">
                  <p:embed/>
                </p:oleObj>
              </mc:Choice>
              <mc:Fallback>
                <p:oleObj name="Equation" r:id="rId13" imgW="736600" imgH="203200" progId="Equation.DSMT4">
                  <p:embed/>
                  <p:pic>
                    <p:nvPicPr>
                      <p:cNvPr id="43" name="Object 3"/>
                      <p:cNvPicPr>
                        <a:picLocks noChangeAspect="1" noChangeArrowheads="1"/>
                      </p:cNvPicPr>
                      <p:nvPr/>
                    </p:nvPicPr>
                    <p:blipFill>
                      <a:blip r:embed="rId14"/>
                      <a:srcRect/>
                      <a:stretch>
                        <a:fillRect/>
                      </a:stretch>
                    </p:blipFill>
                    <p:spPr bwMode="auto">
                      <a:xfrm>
                        <a:off x="4905375" y="5715000"/>
                        <a:ext cx="1114425" cy="355600"/>
                      </a:xfrm>
                      <a:prstGeom prst="rect">
                        <a:avLst/>
                      </a:prstGeom>
                      <a:solidFill>
                        <a:srgbClr val="FFFFCC"/>
                      </a:solidFill>
                      <a:ln w="38100" cmpd="sng">
                        <a:solidFill>
                          <a:srgbClr val="FF0066"/>
                        </a:solidFill>
                      </a:ln>
                      <a:effectLst/>
                    </p:spPr>
                  </p:pic>
                </p:oleObj>
              </mc:Fallback>
            </mc:AlternateContent>
          </a:graphicData>
        </a:graphic>
      </p:graphicFrame>
      <p:graphicFrame>
        <p:nvGraphicFramePr>
          <p:cNvPr id="44" name="Object 3"/>
          <p:cNvGraphicFramePr>
            <a:graphicFrameLocks noChangeAspect="1"/>
          </p:cNvGraphicFramePr>
          <p:nvPr/>
        </p:nvGraphicFramePr>
        <p:xfrm>
          <a:off x="3557587" y="2133600"/>
          <a:ext cx="709613" cy="688975"/>
        </p:xfrm>
        <a:graphic>
          <a:graphicData uri="http://schemas.openxmlformats.org/presentationml/2006/ole">
            <mc:AlternateContent xmlns:mc="http://schemas.openxmlformats.org/markup-compatibility/2006">
              <mc:Choice xmlns:v="urn:schemas-microsoft-com:vml" Requires="v">
                <p:oleObj spid="_x0000_s397071" name="Equation" r:id="rId15" imgW="469900" imgH="393700" progId="Equation.DSMT4">
                  <p:embed/>
                </p:oleObj>
              </mc:Choice>
              <mc:Fallback>
                <p:oleObj name="Equation" r:id="rId15" imgW="469900" imgH="393700" progId="Equation.DSMT4">
                  <p:embed/>
                  <p:pic>
                    <p:nvPicPr>
                      <p:cNvPr id="44" name="Object 3"/>
                      <p:cNvPicPr>
                        <a:picLocks noChangeAspect="1" noChangeArrowheads="1"/>
                      </p:cNvPicPr>
                      <p:nvPr/>
                    </p:nvPicPr>
                    <p:blipFill>
                      <a:blip r:embed="rId16"/>
                      <a:srcRect/>
                      <a:stretch>
                        <a:fillRect/>
                      </a:stretch>
                    </p:blipFill>
                    <p:spPr bwMode="auto">
                      <a:xfrm>
                        <a:off x="3557587" y="2133600"/>
                        <a:ext cx="709613" cy="688975"/>
                      </a:xfrm>
                      <a:prstGeom prst="rect">
                        <a:avLst/>
                      </a:prstGeom>
                      <a:noFill/>
                      <a:ln>
                        <a:noFill/>
                      </a:ln>
                      <a:effectLst/>
                    </p:spPr>
                  </p:pic>
                </p:oleObj>
              </mc:Fallback>
            </mc:AlternateContent>
          </a:graphicData>
        </a:graphic>
      </p:graphicFrame>
      <p:graphicFrame>
        <p:nvGraphicFramePr>
          <p:cNvPr id="45" name="Object 3"/>
          <p:cNvGraphicFramePr>
            <a:graphicFrameLocks noChangeAspect="1"/>
          </p:cNvGraphicFramePr>
          <p:nvPr/>
        </p:nvGraphicFramePr>
        <p:xfrm>
          <a:off x="4217987" y="2095500"/>
          <a:ext cx="1649413" cy="800100"/>
        </p:xfrm>
        <a:graphic>
          <a:graphicData uri="http://schemas.openxmlformats.org/presentationml/2006/ole">
            <mc:AlternateContent xmlns:mc="http://schemas.openxmlformats.org/markup-compatibility/2006">
              <mc:Choice xmlns:v="urn:schemas-microsoft-com:vml" Requires="v">
                <p:oleObj spid="_x0000_s397072" name="Equation" r:id="rId17" imgW="1092200" imgH="457200" progId="Equation.DSMT4">
                  <p:embed/>
                </p:oleObj>
              </mc:Choice>
              <mc:Fallback>
                <p:oleObj name="Equation" r:id="rId17" imgW="1092200" imgH="457200" progId="Equation.DSMT4">
                  <p:embed/>
                  <p:pic>
                    <p:nvPicPr>
                      <p:cNvPr id="45" name="Object 3"/>
                      <p:cNvPicPr>
                        <a:picLocks noChangeAspect="1" noChangeArrowheads="1"/>
                      </p:cNvPicPr>
                      <p:nvPr/>
                    </p:nvPicPr>
                    <p:blipFill>
                      <a:blip r:embed="rId18"/>
                      <a:srcRect/>
                      <a:stretch>
                        <a:fillRect/>
                      </a:stretch>
                    </p:blipFill>
                    <p:spPr bwMode="auto">
                      <a:xfrm>
                        <a:off x="4217987" y="2095500"/>
                        <a:ext cx="1649413" cy="800100"/>
                      </a:xfrm>
                      <a:prstGeom prst="rect">
                        <a:avLst/>
                      </a:prstGeom>
                      <a:noFill/>
                      <a:ln>
                        <a:noFill/>
                      </a:ln>
                      <a:effectLst/>
                    </p:spPr>
                  </p:pic>
                </p:oleObj>
              </mc:Fallback>
            </mc:AlternateContent>
          </a:graphicData>
        </a:graphic>
      </p:graphicFrame>
      <p:graphicFrame>
        <p:nvGraphicFramePr>
          <p:cNvPr id="46" name="Object 3"/>
          <p:cNvGraphicFramePr>
            <a:graphicFrameLocks noChangeAspect="1"/>
          </p:cNvGraphicFramePr>
          <p:nvPr/>
        </p:nvGraphicFramePr>
        <p:xfrm>
          <a:off x="5857875" y="2133600"/>
          <a:ext cx="1304925" cy="733425"/>
        </p:xfrm>
        <a:graphic>
          <a:graphicData uri="http://schemas.openxmlformats.org/presentationml/2006/ole">
            <mc:AlternateContent xmlns:mc="http://schemas.openxmlformats.org/markup-compatibility/2006">
              <mc:Choice xmlns:v="urn:schemas-microsoft-com:vml" Requires="v">
                <p:oleObj spid="_x0000_s397073" name="Equation" r:id="rId19" imgW="863600" imgH="419100" progId="Equation.DSMT4">
                  <p:embed/>
                </p:oleObj>
              </mc:Choice>
              <mc:Fallback>
                <p:oleObj name="Equation" r:id="rId19" imgW="863600" imgH="419100" progId="Equation.DSMT4">
                  <p:embed/>
                  <p:pic>
                    <p:nvPicPr>
                      <p:cNvPr id="46" name="Object 3"/>
                      <p:cNvPicPr>
                        <a:picLocks noChangeAspect="1" noChangeArrowheads="1"/>
                      </p:cNvPicPr>
                      <p:nvPr/>
                    </p:nvPicPr>
                    <p:blipFill>
                      <a:blip r:embed="rId20"/>
                      <a:srcRect/>
                      <a:stretch>
                        <a:fillRect/>
                      </a:stretch>
                    </p:blipFill>
                    <p:spPr bwMode="auto">
                      <a:xfrm>
                        <a:off x="5857875" y="2133600"/>
                        <a:ext cx="1304925" cy="733425"/>
                      </a:xfrm>
                      <a:prstGeom prst="rect">
                        <a:avLst/>
                      </a:prstGeom>
                      <a:noFill/>
                      <a:ln>
                        <a:noFill/>
                      </a:ln>
                      <a:effectLst/>
                    </p:spPr>
                  </p:pic>
                </p:oleObj>
              </mc:Fallback>
            </mc:AlternateContent>
          </a:graphicData>
        </a:graphic>
      </p:graphicFrame>
      <p:graphicFrame>
        <p:nvGraphicFramePr>
          <p:cNvPr id="47" name="Object 3"/>
          <p:cNvGraphicFramePr>
            <a:graphicFrameLocks noChangeAspect="1"/>
          </p:cNvGraphicFramePr>
          <p:nvPr/>
        </p:nvGraphicFramePr>
        <p:xfrm>
          <a:off x="7251700" y="2038350"/>
          <a:ext cx="749300" cy="933450"/>
        </p:xfrm>
        <a:graphic>
          <a:graphicData uri="http://schemas.openxmlformats.org/presentationml/2006/ole">
            <mc:AlternateContent xmlns:mc="http://schemas.openxmlformats.org/markup-compatibility/2006">
              <mc:Choice xmlns:v="urn:schemas-microsoft-com:vml" Requires="v">
                <p:oleObj spid="_x0000_s397074" name="Equation" r:id="rId21" imgW="495300" imgH="533400" progId="Equation.DSMT4">
                  <p:embed/>
                </p:oleObj>
              </mc:Choice>
              <mc:Fallback>
                <p:oleObj name="Equation" r:id="rId21" imgW="495300" imgH="533400" progId="Equation.DSMT4">
                  <p:embed/>
                  <p:pic>
                    <p:nvPicPr>
                      <p:cNvPr id="47" name="Object 3"/>
                      <p:cNvPicPr>
                        <a:picLocks noChangeAspect="1" noChangeArrowheads="1"/>
                      </p:cNvPicPr>
                      <p:nvPr/>
                    </p:nvPicPr>
                    <p:blipFill>
                      <a:blip r:embed="rId22"/>
                      <a:srcRect/>
                      <a:stretch>
                        <a:fillRect/>
                      </a:stretch>
                    </p:blipFill>
                    <p:spPr bwMode="auto">
                      <a:xfrm>
                        <a:off x="7251700" y="2038350"/>
                        <a:ext cx="749300" cy="933450"/>
                      </a:xfrm>
                      <a:prstGeom prst="rect">
                        <a:avLst/>
                      </a:prstGeom>
                      <a:noFill/>
                      <a:ln>
                        <a:noFill/>
                      </a:ln>
                      <a:effectLst/>
                    </p:spPr>
                  </p:pic>
                </p:oleObj>
              </mc:Fallback>
            </mc:AlternateContent>
          </a:graphicData>
        </a:graphic>
      </p:graphicFrame>
      <p:graphicFrame>
        <p:nvGraphicFramePr>
          <p:cNvPr id="48" name="Object 3"/>
          <p:cNvGraphicFramePr>
            <a:graphicFrameLocks noChangeAspect="1"/>
          </p:cNvGraphicFramePr>
          <p:nvPr/>
        </p:nvGraphicFramePr>
        <p:xfrm>
          <a:off x="3581400" y="3276600"/>
          <a:ext cx="787400" cy="355600"/>
        </p:xfrm>
        <a:graphic>
          <a:graphicData uri="http://schemas.openxmlformats.org/presentationml/2006/ole">
            <mc:AlternateContent xmlns:mc="http://schemas.openxmlformats.org/markup-compatibility/2006">
              <mc:Choice xmlns:v="urn:schemas-microsoft-com:vml" Requires="v">
                <p:oleObj spid="_x0000_s397075" name="Equation" r:id="rId23" imgW="520700" imgH="203200" progId="Equation.DSMT4">
                  <p:embed/>
                </p:oleObj>
              </mc:Choice>
              <mc:Fallback>
                <p:oleObj name="Equation" r:id="rId23" imgW="520700" imgH="203200" progId="Equation.DSMT4">
                  <p:embed/>
                  <p:pic>
                    <p:nvPicPr>
                      <p:cNvPr id="48" name="Object 3"/>
                      <p:cNvPicPr>
                        <a:picLocks noChangeAspect="1" noChangeArrowheads="1"/>
                      </p:cNvPicPr>
                      <p:nvPr/>
                    </p:nvPicPr>
                    <p:blipFill>
                      <a:blip r:embed="rId24"/>
                      <a:srcRect/>
                      <a:stretch>
                        <a:fillRect/>
                      </a:stretch>
                    </p:blipFill>
                    <p:spPr bwMode="auto">
                      <a:xfrm>
                        <a:off x="3581400" y="3276600"/>
                        <a:ext cx="787400" cy="355600"/>
                      </a:xfrm>
                      <a:prstGeom prst="rect">
                        <a:avLst/>
                      </a:prstGeom>
                      <a:noFill/>
                      <a:ln>
                        <a:noFill/>
                      </a:ln>
                      <a:effectLst/>
                    </p:spPr>
                  </p:pic>
                </p:oleObj>
              </mc:Fallback>
            </mc:AlternateContent>
          </a:graphicData>
        </a:graphic>
      </p:graphicFrame>
      <p:graphicFrame>
        <p:nvGraphicFramePr>
          <p:cNvPr id="49" name="Object 3"/>
          <p:cNvGraphicFramePr>
            <a:graphicFrameLocks noChangeAspect="1"/>
          </p:cNvGraphicFramePr>
          <p:nvPr/>
        </p:nvGraphicFramePr>
        <p:xfrm>
          <a:off x="4343400" y="2819400"/>
          <a:ext cx="1190625" cy="933450"/>
        </p:xfrm>
        <a:graphic>
          <a:graphicData uri="http://schemas.openxmlformats.org/presentationml/2006/ole">
            <mc:AlternateContent xmlns:mc="http://schemas.openxmlformats.org/markup-compatibility/2006">
              <mc:Choice xmlns:v="urn:schemas-microsoft-com:vml" Requires="v">
                <p:oleObj spid="_x0000_s397076" name="Equation" r:id="rId25" imgW="787400" imgH="533400" progId="Equation.DSMT4">
                  <p:embed/>
                </p:oleObj>
              </mc:Choice>
              <mc:Fallback>
                <p:oleObj name="Equation" r:id="rId25" imgW="787400" imgH="533400" progId="Equation.DSMT4">
                  <p:embed/>
                  <p:pic>
                    <p:nvPicPr>
                      <p:cNvPr id="49" name="Object 3"/>
                      <p:cNvPicPr>
                        <a:picLocks noChangeAspect="1" noChangeArrowheads="1"/>
                      </p:cNvPicPr>
                      <p:nvPr/>
                    </p:nvPicPr>
                    <p:blipFill>
                      <a:blip r:embed="rId26"/>
                      <a:srcRect/>
                      <a:stretch>
                        <a:fillRect/>
                      </a:stretch>
                    </p:blipFill>
                    <p:spPr bwMode="auto">
                      <a:xfrm>
                        <a:off x="4343400" y="2819400"/>
                        <a:ext cx="1190625" cy="933450"/>
                      </a:xfrm>
                      <a:prstGeom prst="rect">
                        <a:avLst/>
                      </a:prstGeom>
                      <a:noFill/>
                      <a:ln>
                        <a:noFill/>
                      </a:ln>
                      <a:effectLst/>
                    </p:spPr>
                  </p:pic>
                </p:oleObj>
              </mc:Fallback>
            </mc:AlternateContent>
          </a:graphicData>
        </a:graphic>
      </p:graphicFrame>
      <p:graphicFrame>
        <p:nvGraphicFramePr>
          <p:cNvPr id="50" name="Object 3"/>
          <p:cNvGraphicFramePr>
            <a:graphicFrameLocks noChangeAspect="1"/>
          </p:cNvGraphicFramePr>
          <p:nvPr/>
        </p:nvGraphicFramePr>
        <p:xfrm>
          <a:off x="5499100" y="3200400"/>
          <a:ext cx="901700" cy="622300"/>
        </p:xfrm>
        <a:graphic>
          <a:graphicData uri="http://schemas.openxmlformats.org/presentationml/2006/ole">
            <mc:AlternateContent xmlns:mc="http://schemas.openxmlformats.org/markup-compatibility/2006">
              <mc:Choice xmlns:v="urn:schemas-microsoft-com:vml" Requires="v">
                <p:oleObj spid="_x0000_s397077" name="Equation" r:id="rId27" imgW="596900" imgH="355600" progId="Equation.DSMT4">
                  <p:embed/>
                </p:oleObj>
              </mc:Choice>
              <mc:Fallback>
                <p:oleObj name="Equation" r:id="rId27" imgW="596900" imgH="355600" progId="Equation.DSMT4">
                  <p:embed/>
                  <p:pic>
                    <p:nvPicPr>
                      <p:cNvPr id="50" name="Object 3"/>
                      <p:cNvPicPr>
                        <a:picLocks noChangeAspect="1" noChangeArrowheads="1"/>
                      </p:cNvPicPr>
                      <p:nvPr/>
                    </p:nvPicPr>
                    <p:blipFill>
                      <a:blip r:embed="rId28"/>
                      <a:srcRect/>
                      <a:stretch>
                        <a:fillRect/>
                      </a:stretch>
                    </p:blipFill>
                    <p:spPr bwMode="auto">
                      <a:xfrm>
                        <a:off x="5499100" y="3200400"/>
                        <a:ext cx="901700" cy="622300"/>
                      </a:xfrm>
                      <a:prstGeom prst="rect">
                        <a:avLst/>
                      </a:prstGeom>
                      <a:noFill/>
                      <a:ln>
                        <a:noFill/>
                      </a:ln>
                      <a:effectLst/>
                    </p:spPr>
                  </p:pic>
                </p:oleObj>
              </mc:Fallback>
            </mc:AlternateContent>
          </a:graphicData>
        </a:graphic>
      </p:graphicFrame>
      <p:graphicFrame>
        <p:nvGraphicFramePr>
          <p:cNvPr id="51" name="Object 3"/>
          <p:cNvGraphicFramePr>
            <a:graphicFrameLocks noChangeAspect="1"/>
          </p:cNvGraphicFramePr>
          <p:nvPr/>
        </p:nvGraphicFramePr>
        <p:xfrm>
          <a:off x="6376987" y="3200400"/>
          <a:ext cx="709613" cy="622300"/>
        </p:xfrm>
        <a:graphic>
          <a:graphicData uri="http://schemas.openxmlformats.org/presentationml/2006/ole">
            <mc:AlternateContent xmlns:mc="http://schemas.openxmlformats.org/markup-compatibility/2006">
              <mc:Choice xmlns:v="urn:schemas-microsoft-com:vml" Requires="v">
                <p:oleObj spid="_x0000_s397078" name="Equation" r:id="rId29" imgW="469900" imgH="355600" progId="Equation.DSMT4">
                  <p:embed/>
                </p:oleObj>
              </mc:Choice>
              <mc:Fallback>
                <p:oleObj name="Equation" r:id="rId29" imgW="469900" imgH="355600" progId="Equation.DSMT4">
                  <p:embed/>
                  <p:pic>
                    <p:nvPicPr>
                      <p:cNvPr id="51" name="Object 3"/>
                      <p:cNvPicPr>
                        <a:picLocks noChangeAspect="1" noChangeArrowheads="1"/>
                      </p:cNvPicPr>
                      <p:nvPr/>
                    </p:nvPicPr>
                    <p:blipFill>
                      <a:blip r:embed="rId30"/>
                      <a:srcRect/>
                      <a:stretch>
                        <a:fillRect/>
                      </a:stretch>
                    </p:blipFill>
                    <p:spPr bwMode="auto">
                      <a:xfrm>
                        <a:off x="6376987" y="3200400"/>
                        <a:ext cx="709613" cy="622300"/>
                      </a:xfrm>
                      <a:prstGeom prst="rect">
                        <a:avLst/>
                      </a:prstGeom>
                      <a:noFill/>
                      <a:ln>
                        <a:noFill/>
                      </a:ln>
                      <a:effectLst/>
                    </p:spPr>
                  </p:pic>
                </p:oleObj>
              </mc:Fallback>
            </mc:AlternateContent>
          </a:graphicData>
        </a:graphic>
      </p:graphicFrame>
      <p:graphicFrame>
        <p:nvGraphicFramePr>
          <p:cNvPr id="52" name="Object 3"/>
          <p:cNvGraphicFramePr>
            <a:graphicFrameLocks noChangeAspect="1"/>
          </p:cNvGraphicFramePr>
          <p:nvPr/>
        </p:nvGraphicFramePr>
        <p:xfrm>
          <a:off x="7086600" y="3225800"/>
          <a:ext cx="365125" cy="355600"/>
        </p:xfrm>
        <a:graphic>
          <a:graphicData uri="http://schemas.openxmlformats.org/presentationml/2006/ole">
            <mc:AlternateContent xmlns:mc="http://schemas.openxmlformats.org/markup-compatibility/2006">
              <mc:Choice xmlns:v="urn:schemas-microsoft-com:vml" Requires="v">
                <p:oleObj spid="_x0000_s397079" name="Equation" r:id="rId31" imgW="241300" imgH="203200" progId="Equation.DSMT4">
                  <p:embed/>
                </p:oleObj>
              </mc:Choice>
              <mc:Fallback>
                <p:oleObj name="Equation" r:id="rId31" imgW="241300" imgH="203200" progId="Equation.DSMT4">
                  <p:embed/>
                  <p:pic>
                    <p:nvPicPr>
                      <p:cNvPr id="52" name="Object 3"/>
                      <p:cNvPicPr>
                        <a:picLocks noChangeAspect="1" noChangeArrowheads="1"/>
                      </p:cNvPicPr>
                      <p:nvPr/>
                    </p:nvPicPr>
                    <p:blipFill>
                      <a:blip r:embed="rId32"/>
                      <a:srcRect/>
                      <a:stretch>
                        <a:fillRect/>
                      </a:stretch>
                    </p:blipFill>
                    <p:spPr bwMode="auto">
                      <a:xfrm>
                        <a:off x="7086600" y="3225800"/>
                        <a:ext cx="365125" cy="355600"/>
                      </a:xfrm>
                      <a:prstGeom prst="rect">
                        <a:avLst/>
                      </a:prstGeom>
                      <a:noFill/>
                      <a:ln>
                        <a:noFill/>
                      </a:ln>
                      <a:effectLst/>
                    </p:spPr>
                  </p:pic>
                </p:oleObj>
              </mc:Fallback>
            </mc:AlternateContent>
          </a:graphicData>
        </a:graphic>
      </p:graphicFrame>
      <p:graphicFrame>
        <p:nvGraphicFramePr>
          <p:cNvPr id="53" name="Object 3"/>
          <p:cNvGraphicFramePr>
            <a:graphicFrameLocks noChangeAspect="1"/>
          </p:cNvGraphicFramePr>
          <p:nvPr/>
        </p:nvGraphicFramePr>
        <p:xfrm>
          <a:off x="3519487" y="3810000"/>
          <a:ext cx="747713" cy="688975"/>
        </p:xfrm>
        <a:graphic>
          <a:graphicData uri="http://schemas.openxmlformats.org/presentationml/2006/ole">
            <mc:AlternateContent xmlns:mc="http://schemas.openxmlformats.org/markup-compatibility/2006">
              <mc:Choice xmlns:v="urn:schemas-microsoft-com:vml" Requires="v">
                <p:oleObj spid="_x0000_s397080" name="Equation" r:id="rId33" imgW="495300" imgH="393700" progId="Equation.DSMT4">
                  <p:embed/>
                </p:oleObj>
              </mc:Choice>
              <mc:Fallback>
                <p:oleObj name="Equation" r:id="rId33" imgW="495300" imgH="393700" progId="Equation.DSMT4">
                  <p:embed/>
                  <p:pic>
                    <p:nvPicPr>
                      <p:cNvPr id="53" name="Object 3"/>
                      <p:cNvPicPr>
                        <a:picLocks noChangeAspect="1" noChangeArrowheads="1"/>
                      </p:cNvPicPr>
                      <p:nvPr/>
                    </p:nvPicPr>
                    <p:blipFill>
                      <a:blip r:embed="rId34"/>
                      <a:srcRect/>
                      <a:stretch>
                        <a:fillRect/>
                      </a:stretch>
                    </p:blipFill>
                    <p:spPr bwMode="auto">
                      <a:xfrm>
                        <a:off x="3519487" y="3810000"/>
                        <a:ext cx="747713" cy="688975"/>
                      </a:xfrm>
                      <a:prstGeom prst="rect">
                        <a:avLst/>
                      </a:prstGeom>
                      <a:noFill/>
                      <a:ln>
                        <a:noFill/>
                      </a:ln>
                      <a:effectLst/>
                    </p:spPr>
                  </p:pic>
                </p:oleObj>
              </mc:Fallback>
            </mc:AlternateContent>
          </a:graphicData>
        </a:graphic>
      </p:graphicFrame>
      <p:graphicFrame>
        <p:nvGraphicFramePr>
          <p:cNvPr id="54" name="Object 3"/>
          <p:cNvGraphicFramePr>
            <a:graphicFrameLocks noChangeAspect="1"/>
          </p:cNvGraphicFramePr>
          <p:nvPr/>
        </p:nvGraphicFramePr>
        <p:xfrm>
          <a:off x="4191000" y="3771900"/>
          <a:ext cx="1689100" cy="800100"/>
        </p:xfrm>
        <a:graphic>
          <a:graphicData uri="http://schemas.openxmlformats.org/presentationml/2006/ole">
            <mc:AlternateContent xmlns:mc="http://schemas.openxmlformats.org/markup-compatibility/2006">
              <mc:Choice xmlns:v="urn:schemas-microsoft-com:vml" Requires="v">
                <p:oleObj spid="_x0000_s397081" name="Equation" r:id="rId35" imgW="1117600" imgH="457200" progId="Equation.DSMT4">
                  <p:embed/>
                </p:oleObj>
              </mc:Choice>
              <mc:Fallback>
                <p:oleObj name="Equation" r:id="rId35" imgW="1117600" imgH="457200" progId="Equation.DSMT4">
                  <p:embed/>
                  <p:pic>
                    <p:nvPicPr>
                      <p:cNvPr id="54" name="Object 3"/>
                      <p:cNvPicPr>
                        <a:picLocks noChangeAspect="1" noChangeArrowheads="1"/>
                      </p:cNvPicPr>
                      <p:nvPr/>
                    </p:nvPicPr>
                    <p:blipFill>
                      <a:blip r:embed="rId36"/>
                      <a:srcRect/>
                      <a:stretch>
                        <a:fillRect/>
                      </a:stretch>
                    </p:blipFill>
                    <p:spPr bwMode="auto">
                      <a:xfrm>
                        <a:off x="4191000" y="3771900"/>
                        <a:ext cx="1689100" cy="800100"/>
                      </a:xfrm>
                      <a:prstGeom prst="rect">
                        <a:avLst/>
                      </a:prstGeom>
                      <a:noFill/>
                      <a:ln>
                        <a:noFill/>
                      </a:ln>
                      <a:effectLst/>
                    </p:spPr>
                  </p:pic>
                </p:oleObj>
              </mc:Fallback>
            </mc:AlternateContent>
          </a:graphicData>
        </a:graphic>
      </p:graphicFrame>
      <p:graphicFrame>
        <p:nvGraphicFramePr>
          <p:cNvPr id="55" name="Object 3"/>
          <p:cNvGraphicFramePr>
            <a:graphicFrameLocks noChangeAspect="1"/>
          </p:cNvGraphicFramePr>
          <p:nvPr/>
        </p:nvGraphicFramePr>
        <p:xfrm>
          <a:off x="5867400" y="3771900"/>
          <a:ext cx="1611313" cy="800100"/>
        </p:xfrm>
        <a:graphic>
          <a:graphicData uri="http://schemas.openxmlformats.org/presentationml/2006/ole">
            <mc:AlternateContent xmlns:mc="http://schemas.openxmlformats.org/markup-compatibility/2006">
              <mc:Choice xmlns:v="urn:schemas-microsoft-com:vml" Requires="v">
                <p:oleObj spid="_x0000_s397082" name="Equation" r:id="rId37" imgW="1066800" imgH="457200" progId="Equation.DSMT4">
                  <p:embed/>
                </p:oleObj>
              </mc:Choice>
              <mc:Fallback>
                <p:oleObj name="Equation" r:id="rId37" imgW="1066800" imgH="457200" progId="Equation.DSMT4">
                  <p:embed/>
                  <p:pic>
                    <p:nvPicPr>
                      <p:cNvPr id="55" name="Object 3"/>
                      <p:cNvPicPr>
                        <a:picLocks noChangeAspect="1" noChangeArrowheads="1"/>
                      </p:cNvPicPr>
                      <p:nvPr/>
                    </p:nvPicPr>
                    <p:blipFill>
                      <a:blip r:embed="rId38"/>
                      <a:srcRect/>
                      <a:stretch>
                        <a:fillRect/>
                      </a:stretch>
                    </p:blipFill>
                    <p:spPr bwMode="auto">
                      <a:xfrm>
                        <a:off x="5867400" y="3771900"/>
                        <a:ext cx="1611313" cy="800100"/>
                      </a:xfrm>
                      <a:prstGeom prst="rect">
                        <a:avLst/>
                      </a:prstGeom>
                      <a:noFill/>
                      <a:ln>
                        <a:noFill/>
                      </a:ln>
                      <a:effectLst/>
                    </p:spPr>
                  </p:pic>
                </p:oleObj>
              </mc:Fallback>
            </mc:AlternateContent>
          </a:graphicData>
        </a:graphic>
      </p:graphicFrame>
      <p:graphicFrame>
        <p:nvGraphicFramePr>
          <p:cNvPr id="56" name="Object 3"/>
          <p:cNvGraphicFramePr>
            <a:graphicFrameLocks noChangeAspect="1"/>
          </p:cNvGraphicFramePr>
          <p:nvPr/>
        </p:nvGraphicFramePr>
        <p:xfrm>
          <a:off x="7461250" y="3581400"/>
          <a:ext cx="768350" cy="933450"/>
        </p:xfrm>
        <a:graphic>
          <a:graphicData uri="http://schemas.openxmlformats.org/presentationml/2006/ole">
            <mc:AlternateContent xmlns:mc="http://schemas.openxmlformats.org/markup-compatibility/2006">
              <mc:Choice xmlns:v="urn:schemas-microsoft-com:vml" Requires="v">
                <p:oleObj spid="_x0000_s397083" name="Equation" r:id="rId39" imgW="508000" imgH="533400" progId="Equation.DSMT4">
                  <p:embed/>
                </p:oleObj>
              </mc:Choice>
              <mc:Fallback>
                <p:oleObj name="Equation" r:id="rId39" imgW="508000" imgH="533400" progId="Equation.DSMT4">
                  <p:embed/>
                  <p:pic>
                    <p:nvPicPr>
                      <p:cNvPr id="56" name="Object 3"/>
                      <p:cNvPicPr>
                        <a:picLocks noChangeAspect="1" noChangeArrowheads="1"/>
                      </p:cNvPicPr>
                      <p:nvPr/>
                    </p:nvPicPr>
                    <p:blipFill>
                      <a:blip r:embed="rId40"/>
                      <a:srcRect/>
                      <a:stretch>
                        <a:fillRect/>
                      </a:stretch>
                    </p:blipFill>
                    <p:spPr bwMode="auto">
                      <a:xfrm>
                        <a:off x="7461250" y="3581400"/>
                        <a:ext cx="768350" cy="933450"/>
                      </a:xfrm>
                      <a:prstGeom prst="rect">
                        <a:avLst/>
                      </a:prstGeom>
                      <a:noFill/>
                      <a:ln>
                        <a:noFill/>
                      </a:ln>
                      <a:effectLst/>
                    </p:spPr>
                  </p:pic>
                </p:oleObj>
              </mc:Fallback>
            </mc:AlternateContent>
          </a:graphicData>
        </a:graphic>
      </p:graphicFrame>
      <p:graphicFrame>
        <p:nvGraphicFramePr>
          <p:cNvPr id="57" name="Object 3"/>
          <p:cNvGraphicFramePr>
            <a:graphicFrameLocks noChangeAspect="1"/>
          </p:cNvGraphicFramePr>
          <p:nvPr/>
        </p:nvGraphicFramePr>
        <p:xfrm>
          <a:off x="3843337" y="5029200"/>
          <a:ext cx="576263" cy="288925"/>
        </p:xfrm>
        <a:graphic>
          <a:graphicData uri="http://schemas.openxmlformats.org/presentationml/2006/ole">
            <mc:AlternateContent xmlns:mc="http://schemas.openxmlformats.org/markup-compatibility/2006">
              <mc:Choice xmlns:v="urn:schemas-microsoft-com:vml" Requires="v">
                <p:oleObj spid="_x0000_s397084" name="Equation" r:id="rId41" imgW="381000" imgH="165100" progId="Equation.DSMT4">
                  <p:embed/>
                </p:oleObj>
              </mc:Choice>
              <mc:Fallback>
                <p:oleObj name="Equation" r:id="rId41" imgW="381000" imgH="165100" progId="Equation.DSMT4">
                  <p:embed/>
                  <p:pic>
                    <p:nvPicPr>
                      <p:cNvPr id="57" name="Object 3"/>
                      <p:cNvPicPr>
                        <a:picLocks noChangeAspect="1" noChangeArrowheads="1"/>
                      </p:cNvPicPr>
                      <p:nvPr/>
                    </p:nvPicPr>
                    <p:blipFill>
                      <a:blip r:embed="rId42"/>
                      <a:srcRect/>
                      <a:stretch>
                        <a:fillRect/>
                      </a:stretch>
                    </p:blipFill>
                    <p:spPr bwMode="auto">
                      <a:xfrm>
                        <a:off x="3843337" y="5029200"/>
                        <a:ext cx="576263" cy="288925"/>
                      </a:xfrm>
                      <a:prstGeom prst="rect">
                        <a:avLst/>
                      </a:prstGeom>
                      <a:noFill/>
                      <a:ln>
                        <a:noFill/>
                      </a:ln>
                      <a:effectLst/>
                    </p:spPr>
                  </p:pic>
                </p:oleObj>
              </mc:Fallback>
            </mc:AlternateContent>
          </a:graphicData>
        </a:graphic>
      </p:graphicFrame>
      <p:graphicFrame>
        <p:nvGraphicFramePr>
          <p:cNvPr id="58" name="Object 3"/>
          <p:cNvGraphicFramePr>
            <a:graphicFrameLocks noChangeAspect="1"/>
          </p:cNvGraphicFramePr>
          <p:nvPr/>
        </p:nvGraphicFramePr>
        <p:xfrm>
          <a:off x="4429125" y="4800600"/>
          <a:ext cx="1133475" cy="800100"/>
        </p:xfrm>
        <a:graphic>
          <a:graphicData uri="http://schemas.openxmlformats.org/presentationml/2006/ole">
            <mc:AlternateContent xmlns:mc="http://schemas.openxmlformats.org/markup-compatibility/2006">
              <mc:Choice xmlns:v="urn:schemas-microsoft-com:vml" Requires="v">
                <p:oleObj spid="_x0000_s397085" name="Equation" r:id="rId43" imgW="749300" imgH="457200" progId="Equation.DSMT4">
                  <p:embed/>
                </p:oleObj>
              </mc:Choice>
              <mc:Fallback>
                <p:oleObj name="Equation" r:id="rId43" imgW="749300" imgH="457200" progId="Equation.DSMT4">
                  <p:embed/>
                  <p:pic>
                    <p:nvPicPr>
                      <p:cNvPr id="58" name="Object 3"/>
                      <p:cNvPicPr>
                        <a:picLocks noChangeAspect="1" noChangeArrowheads="1"/>
                      </p:cNvPicPr>
                      <p:nvPr/>
                    </p:nvPicPr>
                    <p:blipFill>
                      <a:blip r:embed="rId44"/>
                      <a:srcRect/>
                      <a:stretch>
                        <a:fillRect/>
                      </a:stretch>
                    </p:blipFill>
                    <p:spPr bwMode="auto">
                      <a:xfrm>
                        <a:off x="4429125" y="4800600"/>
                        <a:ext cx="1133475" cy="800100"/>
                      </a:xfrm>
                      <a:prstGeom prst="rect">
                        <a:avLst/>
                      </a:prstGeom>
                      <a:noFill/>
                      <a:ln>
                        <a:noFill/>
                      </a:ln>
                      <a:effectLst/>
                    </p:spPr>
                  </p:pic>
                </p:oleObj>
              </mc:Fallback>
            </mc:AlternateContent>
          </a:graphicData>
        </a:graphic>
      </p:graphicFrame>
      <p:graphicFrame>
        <p:nvGraphicFramePr>
          <p:cNvPr id="59" name="Object 3"/>
          <p:cNvGraphicFramePr>
            <a:graphicFrameLocks noChangeAspect="1"/>
          </p:cNvGraphicFramePr>
          <p:nvPr/>
        </p:nvGraphicFramePr>
        <p:xfrm>
          <a:off x="5519737" y="4873625"/>
          <a:ext cx="500063" cy="688975"/>
        </p:xfrm>
        <a:graphic>
          <a:graphicData uri="http://schemas.openxmlformats.org/presentationml/2006/ole">
            <mc:AlternateContent xmlns:mc="http://schemas.openxmlformats.org/markup-compatibility/2006">
              <mc:Choice xmlns:v="urn:schemas-microsoft-com:vml" Requires="v">
                <p:oleObj spid="_x0000_s397086" name="Equation" r:id="rId45" imgW="330200" imgH="393700" progId="Equation.DSMT4">
                  <p:embed/>
                </p:oleObj>
              </mc:Choice>
              <mc:Fallback>
                <p:oleObj name="Equation" r:id="rId45" imgW="330200" imgH="393700" progId="Equation.DSMT4">
                  <p:embed/>
                  <p:pic>
                    <p:nvPicPr>
                      <p:cNvPr id="59" name="Object 3"/>
                      <p:cNvPicPr>
                        <a:picLocks noChangeAspect="1" noChangeArrowheads="1"/>
                      </p:cNvPicPr>
                      <p:nvPr/>
                    </p:nvPicPr>
                    <p:blipFill>
                      <a:blip r:embed="rId46"/>
                      <a:srcRect/>
                      <a:stretch>
                        <a:fillRect/>
                      </a:stretch>
                    </p:blipFill>
                    <p:spPr bwMode="auto">
                      <a:xfrm>
                        <a:off x="5519737" y="4873625"/>
                        <a:ext cx="500063" cy="688975"/>
                      </a:xfrm>
                      <a:prstGeom prst="rect">
                        <a:avLst/>
                      </a:prstGeom>
                      <a:noFill/>
                      <a:ln>
                        <a:noFill/>
                      </a:ln>
                      <a:effectLst/>
                    </p:spPr>
                  </p:pic>
                </p:oleObj>
              </mc:Fallback>
            </mc:AlternateContent>
          </a:graphicData>
        </a:graphic>
      </p:graphicFrame>
      <p:graphicFrame>
        <p:nvGraphicFramePr>
          <p:cNvPr id="60" name="Object 3"/>
          <p:cNvGraphicFramePr>
            <a:graphicFrameLocks noChangeAspect="1"/>
          </p:cNvGraphicFramePr>
          <p:nvPr/>
        </p:nvGraphicFramePr>
        <p:xfrm>
          <a:off x="3886200" y="5753100"/>
          <a:ext cx="365125" cy="266700"/>
        </p:xfrm>
        <a:graphic>
          <a:graphicData uri="http://schemas.openxmlformats.org/presentationml/2006/ole">
            <mc:AlternateContent xmlns:mc="http://schemas.openxmlformats.org/markup-compatibility/2006">
              <mc:Choice xmlns:v="urn:schemas-microsoft-com:vml" Requires="v">
                <p:oleObj spid="_x0000_s397087" name="Equation" r:id="rId47" imgW="241300" imgH="152400" progId="Equation.DSMT4">
                  <p:embed/>
                </p:oleObj>
              </mc:Choice>
              <mc:Fallback>
                <p:oleObj name="Equation" r:id="rId47" imgW="241300" imgH="152400" progId="Equation.DSMT4">
                  <p:embed/>
                  <p:pic>
                    <p:nvPicPr>
                      <p:cNvPr id="60" name="Object 3"/>
                      <p:cNvPicPr>
                        <a:picLocks noChangeAspect="1" noChangeArrowheads="1"/>
                      </p:cNvPicPr>
                      <p:nvPr/>
                    </p:nvPicPr>
                    <p:blipFill>
                      <a:blip r:embed="rId48"/>
                      <a:srcRect/>
                      <a:stretch>
                        <a:fillRect/>
                      </a:stretch>
                    </p:blipFill>
                    <p:spPr bwMode="auto">
                      <a:xfrm>
                        <a:off x="3886200" y="5753100"/>
                        <a:ext cx="365125" cy="266700"/>
                      </a:xfrm>
                      <a:prstGeom prst="rect">
                        <a:avLst/>
                      </a:prstGeom>
                      <a:noFill/>
                      <a:ln>
                        <a:noFill/>
                      </a:ln>
                      <a:effectLst/>
                    </p:spPr>
                  </p:pic>
                </p:oleObj>
              </mc:Fallback>
            </mc:AlternateContent>
          </a:graphicData>
        </a:graphic>
      </p:graphicFrame>
      <p:graphicFrame>
        <p:nvGraphicFramePr>
          <p:cNvPr id="61" name="Object 3"/>
          <p:cNvGraphicFramePr>
            <a:graphicFrameLocks noChangeAspect="1"/>
          </p:cNvGraphicFramePr>
          <p:nvPr/>
        </p:nvGraphicFramePr>
        <p:xfrm>
          <a:off x="4224337" y="5562600"/>
          <a:ext cx="500063" cy="688975"/>
        </p:xfrm>
        <a:graphic>
          <a:graphicData uri="http://schemas.openxmlformats.org/presentationml/2006/ole">
            <mc:AlternateContent xmlns:mc="http://schemas.openxmlformats.org/markup-compatibility/2006">
              <mc:Choice xmlns:v="urn:schemas-microsoft-com:vml" Requires="v">
                <p:oleObj spid="_x0000_s397088" name="Equation" r:id="rId49" imgW="330200" imgH="393700" progId="Equation.DSMT4">
                  <p:embed/>
                </p:oleObj>
              </mc:Choice>
              <mc:Fallback>
                <p:oleObj name="Equation" r:id="rId49" imgW="330200" imgH="393700" progId="Equation.DSMT4">
                  <p:embed/>
                  <p:pic>
                    <p:nvPicPr>
                      <p:cNvPr id="61" name="Object 3"/>
                      <p:cNvPicPr>
                        <a:picLocks noChangeAspect="1" noChangeArrowheads="1"/>
                      </p:cNvPicPr>
                      <p:nvPr/>
                    </p:nvPicPr>
                    <p:blipFill>
                      <a:blip r:embed="rId50"/>
                      <a:srcRect/>
                      <a:stretch>
                        <a:fillRect/>
                      </a:stretch>
                    </p:blipFill>
                    <p:spPr bwMode="auto">
                      <a:xfrm>
                        <a:off x="4224337" y="5562600"/>
                        <a:ext cx="500063" cy="6889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79924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wipe(left)">
                                      <p:cBhvr>
                                        <p:cTn id="7" dur="500"/>
                                        <p:tgtEl>
                                          <p:spTgt spid="367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7620"/>
                                        </p:tgtEl>
                                        <p:attrNameLst>
                                          <p:attrName>style.visibility</p:attrName>
                                        </p:attrNameLst>
                                      </p:cBhvr>
                                      <p:to>
                                        <p:strVal val="visible"/>
                                      </p:to>
                                    </p:set>
                                    <p:animEffect transition="in" filter="wipe(left)">
                                      <p:cBhvr>
                                        <p:cTn id="12" dur="500"/>
                                        <p:tgtEl>
                                          <p:spTgt spid="3676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7622"/>
                                        </p:tgtEl>
                                        <p:attrNameLst>
                                          <p:attrName>style.visibility</p:attrName>
                                        </p:attrNameLst>
                                      </p:cBhvr>
                                      <p:to>
                                        <p:strVal val="visible"/>
                                      </p:to>
                                    </p:set>
                                    <p:animEffect transition="in" filter="wipe(left)">
                                      <p:cBhvr>
                                        <p:cTn id="42" dur="500"/>
                                        <p:tgtEl>
                                          <p:spTgt spid="3676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50"/>
                                        </p:tgtEl>
                                        <p:attrNameLst>
                                          <p:attrName>style.visibility</p:attrName>
                                        </p:attrNameLst>
                                      </p:cBhvr>
                                      <p:to>
                                        <p:strVal val="visible"/>
                                      </p:to>
                                    </p:set>
                                    <p:animEffect transition="in" filter="wipe(left)">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52"/>
                                        </p:tgtEl>
                                        <p:attrNameLst>
                                          <p:attrName>style.visibility</p:attrName>
                                        </p:attrNameLst>
                                      </p:cBhvr>
                                      <p:to>
                                        <p:strVal val="visible"/>
                                      </p:to>
                                    </p:set>
                                    <p:animEffect transition="in" filter="wipe(left)">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7624"/>
                                        </p:tgtEl>
                                        <p:attrNameLst>
                                          <p:attrName>style.visibility</p:attrName>
                                        </p:attrNameLst>
                                      </p:cBhvr>
                                      <p:to>
                                        <p:strVal val="visible"/>
                                      </p:to>
                                    </p:set>
                                    <p:animEffect transition="in" filter="wipe(left)">
                                      <p:cBhvr>
                                        <p:cTn id="77" dur="500"/>
                                        <p:tgtEl>
                                          <p:spTgt spid="3676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67628"/>
                                        </p:tgtEl>
                                        <p:attrNameLst>
                                          <p:attrName>style.visibility</p:attrName>
                                        </p:attrNameLst>
                                      </p:cBhvr>
                                      <p:to>
                                        <p:strVal val="visible"/>
                                      </p:to>
                                    </p:set>
                                    <p:animEffect transition="in" filter="wipe(left)">
                                      <p:cBhvr>
                                        <p:cTn id="107" dur="500"/>
                                        <p:tgtEl>
                                          <p:spTgt spid="36762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367626"/>
                                        </p:tgtEl>
                                        <p:attrNameLst>
                                          <p:attrName>style.visibility</p:attrName>
                                        </p:attrNameLst>
                                      </p:cBhvr>
                                      <p:to>
                                        <p:strVal val="visible"/>
                                      </p:to>
                                    </p:set>
                                    <p:animEffect transition="in" filter="wipe(left)">
                                      <p:cBhvr>
                                        <p:cTn id="112" dur="500"/>
                                        <p:tgtEl>
                                          <p:spTgt spid="36762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1"/>
                                        </p:tgtEl>
                                        <p:attrNameLst>
                                          <p:attrName>style.visibility</p:attrName>
                                        </p:attrNameLst>
                                      </p:cBhvr>
                                      <p:to>
                                        <p:strVal val="visible"/>
                                      </p:to>
                                    </p:set>
                                    <p:animEffect transition="in" filter="wipe(left)">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57"/>
                                        </p:tgtEl>
                                        <p:attrNameLst>
                                          <p:attrName>style.visibility</p:attrName>
                                        </p:attrNameLst>
                                      </p:cBhvr>
                                      <p:to>
                                        <p:strVal val="visible"/>
                                      </p:to>
                                    </p:set>
                                    <p:animEffect transition="in" filter="wipe(left)">
                                      <p:cBhvr>
                                        <p:cTn id="122" dur="5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8"/>
                                        </p:tgtEl>
                                        <p:attrNameLst>
                                          <p:attrName>style.visibility</p:attrName>
                                        </p:attrNameLst>
                                      </p:cBhvr>
                                      <p:to>
                                        <p:strVal val="visible"/>
                                      </p:to>
                                    </p:set>
                                    <p:animEffect transition="in" filter="wipe(left)">
                                      <p:cBhvr>
                                        <p:cTn id="127" dur="500"/>
                                        <p:tgtEl>
                                          <p:spTgt spid="5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59"/>
                                        </p:tgtEl>
                                        <p:attrNameLst>
                                          <p:attrName>style.visibility</p:attrName>
                                        </p:attrNameLst>
                                      </p:cBhvr>
                                      <p:to>
                                        <p:strVal val="visible"/>
                                      </p:to>
                                    </p:set>
                                    <p:animEffect transition="in" filter="wipe(left)">
                                      <p:cBhvr>
                                        <p:cTn id="132" dur="500"/>
                                        <p:tgtEl>
                                          <p:spTgt spid="5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iterate type="wd">
                                    <p:tmPct val="10000"/>
                                  </p:iterate>
                                  <p:childTnLst>
                                    <p:set>
                                      <p:cBhvr>
                                        <p:cTn id="136" dur="1" fill="hold">
                                          <p:stCondLst>
                                            <p:cond delay="0"/>
                                          </p:stCondLst>
                                        </p:cTn>
                                        <p:tgtEl>
                                          <p:spTgt spid="367632"/>
                                        </p:tgtEl>
                                        <p:attrNameLst>
                                          <p:attrName>style.visibility</p:attrName>
                                        </p:attrNameLst>
                                      </p:cBhvr>
                                      <p:to>
                                        <p:strVal val="visible"/>
                                      </p:to>
                                    </p:set>
                                    <p:animEffect transition="in" filter="wipe(left)">
                                      <p:cBhvr>
                                        <p:cTn id="137" dur="500"/>
                                        <p:tgtEl>
                                          <p:spTgt spid="36763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367629"/>
                                        </p:tgtEl>
                                        <p:attrNameLst>
                                          <p:attrName>style.visibility</p:attrName>
                                        </p:attrNameLst>
                                      </p:cBhvr>
                                      <p:to>
                                        <p:strVal val="visible"/>
                                      </p:to>
                                    </p:set>
                                    <p:animEffect transition="in" filter="wipe(left)">
                                      <p:cBhvr>
                                        <p:cTn id="142" dur="500"/>
                                        <p:tgtEl>
                                          <p:spTgt spid="36762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2"/>
                                        </p:tgtEl>
                                        <p:attrNameLst>
                                          <p:attrName>style.visibility</p:attrName>
                                        </p:attrNameLst>
                                      </p:cBhvr>
                                      <p:to>
                                        <p:strVal val="visible"/>
                                      </p:to>
                                    </p:set>
                                    <p:animEffect transition="in" filter="wipe(left)">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60"/>
                                        </p:tgtEl>
                                        <p:attrNameLst>
                                          <p:attrName>style.visibility</p:attrName>
                                        </p:attrNameLst>
                                      </p:cBhvr>
                                      <p:to>
                                        <p:strVal val="visible"/>
                                      </p:to>
                                    </p:set>
                                    <p:animEffect transition="in" filter="wipe(left)">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61"/>
                                        </p:tgtEl>
                                        <p:attrNameLst>
                                          <p:attrName>style.visibility</p:attrName>
                                        </p:attrNameLst>
                                      </p:cBhvr>
                                      <p:to>
                                        <p:strVal val="visible"/>
                                      </p:to>
                                    </p:set>
                                    <p:animEffect transition="in" filter="wipe(left)">
                                      <p:cBhvr>
                                        <p:cTn id="157" dur="500"/>
                                        <p:tgtEl>
                                          <p:spTgt spid="6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3"/>
                                        </p:tgtEl>
                                        <p:attrNameLst>
                                          <p:attrName>style.visibility</p:attrName>
                                        </p:attrNameLst>
                                      </p:cBhvr>
                                      <p:to>
                                        <p:strVal val="visible"/>
                                      </p:to>
                                    </p:set>
                                    <p:animEffect transition="in" filter="wipe(left)">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iterate type="wd">
                                    <p:tmPct val="10000"/>
                                  </p:iterate>
                                  <p:childTnLst>
                                    <p:set>
                                      <p:cBhvr>
                                        <p:cTn id="166" dur="1" fill="hold">
                                          <p:stCondLst>
                                            <p:cond delay="0"/>
                                          </p:stCondLst>
                                        </p:cTn>
                                        <p:tgtEl>
                                          <p:spTgt spid="367631"/>
                                        </p:tgtEl>
                                        <p:attrNameLst>
                                          <p:attrName>style.visibility</p:attrName>
                                        </p:attrNameLst>
                                      </p:cBhvr>
                                      <p:to>
                                        <p:strVal val="visible"/>
                                      </p:to>
                                    </p:set>
                                    <p:animEffect transition="in" filter="wipe(left)">
                                      <p:cBhvr>
                                        <p:cTn id="167" dur="500"/>
                                        <p:tgtEl>
                                          <p:spTgt spid="36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autoUpdateAnimBg="0"/>
      <p:bldP spid="367620" grpId="0" animBg="1" autoUpdateAnimBg="0"/>
      <p:bldP spid="367622" grpId="0" animBg="1" autoUpdateAnimBg="0"/>
      <p:bldP spid="367624" grpId="0" animBg="1" autoUpdateAnimBg="0"/>
      <p:bldP spid="367626" grpId="0" animBg="1" autoUpdateAnimBg="0"/>
      <p:bldP spid="367628" grpId="0" animBg="1"/>
      <p:bldP spid="367629" grpId="0" animBg="1" autoUpdateAnimBg="0"/>
      <p:bldP spid="367631" grpId="0" animBg="1" autoUpdateAnimBg="0"/>
      <p:bldP spid="36763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301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3015"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3113D8-6364-9047-9693-611C950E47FC}"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27395" name="Picture 3" descr="F0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811463"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7396" name="Text Box 4"/>
          <p:cNvSpPr txBox="1">
            <a:spLocks noChangeArrowheads="1"/>
          </p:cNvSpPr>
          <p:nvPr/>
        </p:nvSpPr>
        <p:spPr bwMode="auto">
          <a:xfrm>
            <a:off x="914400" y="914400"/>
            <a:ext cx="51816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In the simplest kind of rotation,</a:t>
            </a:r>
            <a:r>
              <a:rPr lang="en-US" altLang="ko-KR" dirty="0">
                <a:solidFill>
                  <a:schemeClr val="accent2"/>
                </a:solidFill>
                <a:latin typeface="Arial Narrow" charset="0"/>
                <a:ea typeface="굴림" charset="0"/>
                <a:cs typeface="굴림" charset="0"/>
              </a:rPr>
              <a:t> all </a:t>
            </a:r>
            <a:r>
              <a:rPr lang="en-US" dirty="0">
                <a:solidFill>
                  <a:schemeClr val="accent2"/>
                </a:solidFill>
                <a:latin typeface="Arial Narrow" charset="0"/>
                <a:ea typeface="굴림" charset="0"/>
                <a:cs typeface="굴림" charset="0"/>
              </a:rPr>
              <a:t>points on a rigid object move 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circular paths around an </a:t>
            </a:r>
            <a:r>
              <a:rPr lang="en-US" b="1" i="1" dirty="0">
                <a:solidFill>
                  <a:schemeClr val="accent2"/>
                </a:solidFill>
                <a:latin typeface="Arial Narrow" charset="0"/>
                <a:ea typeface="굴림" charset="0"/>
                <a:cs typeface="굴림" charset="0"/>
              </a:rPr>
              <a:t>axis of</a:t>
            </a:r>
            <a:r>
              <a:rPr lang="en-US" altLang="ko-KR" b="1" i="1" dirty="0">
                <a:solidFill>
                  <a:schemeClr val="accent2"/>
                </a:solidFill>
                <a:latin typeface="Arial Narrow" charset="0"/>
                <a:ea typeface="굴림" charset="0"/>
                <a:cs typeface="굴림" charset="0"/>
              </a:rPr>
              <a:t> </a:t>
            </a:r>
            <a:r>
              <a:rPr lang="en-US" b="1" i="1" dirty="0">
                <a:solidFill>
                  <a:schemeClr val="accent2"/>
                </a:solidFill>
                <a:latin typeface="Arial Narrow" charset="0"/>
                <a:ea typeface="굴림" charset="0"/>
                <a:cs typeface="굴림" charset="0"/>
              </a:rPr>
              <a:t>rotation.</a:t>
            </a:r>
            <a:endParaRPr lang="en-US" dirty="0">
              <a:solidFill>
                <a:schemeClr val="accent2"/>
              </a:solidFill>
              <a:latin typeface="Arial Narrow" charset="0"/>
              <a:ea typeface="굴림" charset="0"/>
              <a:cs typeface="굴림" charset="0"/>
            </a:endParaRPr>
          </a:p>
        </p:txBody>
      </p:sp>
      <p:sp>
        <p:nvSpPr>
          <p:cNvPr id="43018" name="Rectangle 5"/>
          <p:cNvSpPr>
            <a:spLocks noGrp="1" noChangeArrowheads="1"/>
          </p:cNvSpPr>
          <p:nvPr>
            <p:ph type="title"/>
          </p:nvPr>
        </p:nvSpPr>
        <p:spPr>
          <a:xfrm>
            <a:off x="76200" y="76200"/>
            <a:ext cx="8686800" cy="838200"/>
          </a:xfrm>
        </p:spPr>
        <p:txBody>
          <a:bodyPr/>
          <a:lstStyle/>
          <a:p>
            <a:r>
              <a:rPr lang="en-US" altLang="ko-KR" sz="4000">
                <a:latin typeface="Arial Narrow" charset="0"/>
                <a:ea typeface="굴림" charset="0"/>
                <a:cs typeface="굴림" charset="0"/>
              </a:rPr>
              <a:t>Rotational Motion and Angular Displacement</a:t>
            </a:r>
            <a:endParaRPr lang="en-US" sz="4000">
              <a:latin typeface="Arial Narrow" charset="0"/>
              <a:ea typeface="ＭＳ Ｐゴシック" charset="0"/>
              <a:cs typeface="ＭＳ Ｐゴシック" charset="0"/>
            </a:endParaRPr>
          </a:p>
        </p:txBody>
      </p:sp>
      <p:pic>
        <p:nvPicPr>
          <p:cNvPr id="827398" name="Picture 6" descr="F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44713"/>
            <a:ext cx="32004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7399" name="Text Box 7"/>
          <p:cNvSpPr txBox="1">
            <a:spLocks noChangeArrowheads="1"/>
          </p:cNvSpPr>
          <p:nvPr/>
        </p:nvSpPr>
        <p:spPr bwMode="auto">
          <a:xfrm>
            <a:off x="3581400" y="1981200"/>
            <a:ext cx="2667000"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0"/>
                <a:cs typeface="굴림" charset="0"/>
              </a:rPr>
              <a:t>swept </a:t>
            </a:r>
            <a:r>
              <a:rPr lang="en-US" sz="2000" dirty="0">
                <a:solidFill>
                  <a:schemeClr val="accent2"/>
                </a:solidFill>
                <a:latin typeface="Arial Narrow" charset="0"/>
                <a:ea typeface="굴림" charset="0"/>
                <a:cs typeface="굴림" charset="0"/>
              </a:rPr>
              <a:t>out by the line passing</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through</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any point on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body and intersecting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axis of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rotation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perpendicularly</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is called the</a:t>
            </a:r>
            <a:r>
              <a:rPr lang="en-US" altLang="ko-KR" sz="2000"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angular</a:t>
            </a:r>
            <a:r>
              <a:rPr lang="en-US" altLang="ko-KR" sz="2000" b="1" i="1"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displacement.</a:t>
            </a:r>
          </a:p>
        </p:txBody>
      </p:sp>
      <p:graphicFrame>
        <p:nvGraphicFramePr>
          <p:cNvPr id="827400" name="Object 2"/>
          <p:cNvGraphicFramePr>
            <a:graphicFrameLocks noChangeAspect="1"/>
          </p:cNvGraphicFramePr>
          <p:nvPr/>
        </p:nvGraphicFramePr>
        <p:xfrm>
          <a:off x="3279775" y="4343400"/>
          <a:ext cx="1139825" cy="571500"/>
        </p:xfrm>
        <a:graphic>
          <a:graphicData uri="http://schemas.openxmlformats.org/presentationml/2006/ole">
            <mc:AlternateContent xmlns:mc="http://schemas.openxmlformats.org/markup-compatibility/2006">
              <mc:Choice xmlns:v="urn:schemas-microsoft-com:vml" Requires="v">
                <p:oleObj spid="_x0000_s364770" name="Equation" r:id="rId6" imgW="355320" imgH="177480" progId="Equation.DSMT4">
                  <p:embed/>
                </p:oleObj>
              </mc:Choice>
              <mc:Fallback>
                <p:oleObj name="Equation" r:id="rId6" imgW="355320" imgH="177480" progId="Equation.DSMT4">
                  <p:embed/>
                  <p:pic>
                    <p:nvPicPr>
                      <p:cNvPr id="82740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343400"/>
                        <a:ext cx="1139825"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1" name="Object 3"/>
          <p:cNvGraphicFramePr>
            <a:graphicFrameLocks noChangeAspect="1"/>
          </p:cNvGraphicFramePr>
          <p:nvPr/>
        </p:nvGraphicFramePr>
        <p:xfrm>
          <a:off x="4316413" y="4343400"/>
          <a:ext cx="407987" cy="571500"/>
        </p:xfrm>
        <a:graphic>
          <a:graphicData uri="http://schemas.openxmlformats.org/presentationml/2006/ole">
            <mc:AlternateContent xmlns:mc="http://schemas.openxmlformats.org/markup-compatibility/2006">
              <mc:Choice xmlns:v="urn:schemas-microsoft-com:vml" Requires="v">
                <p:oleObj spid="_x0000_s364771" name="Equation" r:id="rId8" imgW="126720" imgH="177480" progId="Equation.DSMT4">
                  <p:embed/>
                </p:oleObj>
              </mc:Choice>
              <mc:Fallback>
                <p:oleObj name="Equation" r:id="rId8" imgW="126720" imgH="177480" progId="Equation.DSMT4">
                  <p:embed/>
                  <p:pic>
                    <p:nvPicPr>
                      <p:cNvPr id="827401"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13" y="4343400"/>
                        <a:ext cx="407987"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2" name="Object 4"/>
          <p:cNvGraphicFramePr>
            <a:graphicFrameLocks noChangeAspect="1"/>
          </p:cNvGraphicFramePr>
          <p:nvPr/>
        </p:nvGraphicFramePr>
        <p:xfrm>
          <a:off x="4748213" y="4295775"/>
          <a:ext cx="814387" cy="733425"/>
        </p:xfrm>
        <a:graphic>
          <a:graphicData uri="http://schemas.openxmlformats.org/presentationml/2006/ole">
            <mc:AlternateContent xmlns:mc="http://schemas.openxmlformats.org/markup-compatibility/2006">
              <mc:Choice xmlns:v="urn:schemas-microsoft-com:vml" Requires="v">
                <p:oleObj spid="_x0000_s364772" name="Equation" r:id="rId10" imgW="253800" imgH="228600" progId="Equation.DSMT4">
                  <p:embed/>
                </p:oleObj>
              </mc:Choice>
              <mc:Fallback>
                <p:oleObj name="Equation" r:id="rId10" imgW="253800" imgH="228600" progId="Equation.DSMT4">
                  <p:embed/>
                  <p:pic>
                    <p:nvPicPr>
                      <p:cNvPr id="827402"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213" y="4295775"/>
                        <a:ext cx="814387" cy="733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7403" name="Text Box 11"/>
          <p:cNvSpPr txBox="1">
            <a:spLocks noChangeArrowheads="1"/>
          </p:cNvSpPr>
          <p:nvPr/>
        </p:nvSpPr>
        <p:spPr bwMode="auto">
          <a:xfrm>
            <a:off x="381000" y="5029200"/>
            <a:ext cx="6019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It’s a vector!!  So, there must be a direction… (</a:t>
            </a:r>
            <a:r>
              <a:rPr lang="en-US" altLang="ko-KR" dirty="0">
                <a:solidFill>
                  <a:srgbClr val="CC00CC"/>
                </a:solidFill>
                <a:latin typeface="Arial Narrow" charset="0"/>
                <a:ea typeface="굴림" charset="0"/>
                <a:cs typeface="굴림" charset="0"/>
              </a:rPr>
              <a:t>poll 6</a:t>
            </a:r>
            <a:r>
              <a:rPr lang="en-US" altLang="ko-KR" dirty="0">
                <a:solidFill>
                  <a:schemeClr val="accent2"/>
                </a:solidFill>
                <a:latin typeface="Arial Narrow" charset="0"/>
                <a:ea typeface="굴림" charset="0"/>
                <a:cs typeface="굴림" charset="0"/>
              </a:rPr>
              <a:t>)</a:t>
            </a:r>
            <a:endParaRPr lang="en-US" dirty="0">
              <a:solidFill>
                <a:schemeClr val="accent2"/>
              </a:solidFill>
              <a:latin typeface="Arial Narrow" charset="0"/>
              <a:ea typeface="굴림" charset="0"/>
              <a:cs typeface="굴림" charset="0"/>
            </a:endParaRPr>
          </a:p>
        </p:txBody>
      </p:sp>
      <p:sp>
        <p:nvSpPr>
          <p:cNvPr id="827404" name="Text Box 12"/>
          <p:cNvSpPr txBox="1">
            <a:spLocks noChangeArrowheads="1"/>
          </p:cNvSpPr>
          <p:nvPr/>
        </p:nvSpPr>
        <p:spPr bwMode="auto">
          <a:xfrm>
            <a:off x="381000" y="5562600"/>
            <a:ext cx="358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How do we define directions?</a:t>
            </a:r>
            <a:endParaRPr lang="en-US">
              <a:solidFill>
                <a:schemeClr val="accent2"/>
              </a:solidFill>
              <a:latin typeface="Arial Narrow" charset="0"/>
              <a:ea typeface="굴림" charset="0"/>
              <a:cs typeface="굴림" charset="0"/>
            </a:endParaRPr>
          </a:p>
        </p:txBody>
      </p:sp>
      <p:sp>
        <p:nvSpPr>
          <p:cNvPr id="827405" name="Text Box 13"/>
          <p:cNvSpPr txBox="1">
            <a:spLocks noChangeArrowheads="1"/>
          </p:cNvSpPr>
          <p:nvPr/>
        </p:nvSpPr>
        <p:spPr bwMode="auto">
          <a:xfrm>
            <a:off x="3962400" y="5486400"/>
            <a:ext cx="358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+:if counter-clockwise</a:t>
            </a:r>
            <a:endParaRPr lang="en-US" dirty="0">
              <a:solidFill>
                <a:schemeClr val="accent2"/>
              </a:solidFill>
              <a:latin typeface="Arial Narrow" charset="0"/>
              <a:ea typeface="굴림" charset="0"/>
              <a:cs typeface="굴림" charset="0"/>
            </a:endParaRPr>
          </a:p>
        </p:txBody>
      </p:sp>
      <p:sp>
        <p:nvSpPr>
          <p:cNvPr id="827406" name="Text Box 14"/>
          <p:cNvSpPr txBox="1">
            <a:spLocks noChangeArrowheads="1"/>
          </p:cNvSpPr>
          <p:nvPr/>
        </p:nvSpPr>
        <p:spPr bwMode="auto">
          <a:xfrm>
            <a:off x="3962400" y="5867400"/>
            <a:ext cx="358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-:if clockwise</a:t>
            </a:r>
            <a:endParaRPr lang="en-US">
              <a:solidFill>
                <a:schemeClr val="accent2"/>
              </a:solidFill>
              <a:latin typeface="Arial Narrow" charset="0"/>
              <a:ea typeface="굴림" charset="0"/>
              <a:cs typeface="굴림"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The direction vector points gets determined based on the right-hand rule.</a:t>
            </a:r>
            <a:endParaRPr lang="en-US" sz="1800">
              <a:solidFill>
                <a:schemeClr val="accent2"/>
              </a:solidFill>
              <a:latin typeface="Arial Narrow" charset="0"/>
              <a:ea typeface="굴림" charset="0"/>
              <a:cs typeface="굴림"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600">
                <a:solidFill>
                  <a:srgbClr val="A50021"/>
                </a:solidFill>
                <a:latin typeface="Arial Narrow" charset="0"/>
                <a:ea typeface="굴림" charset="0"/>
                <a:cs typeface="굴림" charset="0"/>
              </a:rPr>
              <a:t>These are just conventions!!</a:t>
            </a:r>
            <a:endParaRPr lang="en-US" sz="1600">
              <a:solidFill>
                <a:srgbClr val="A50021"/>
              </a:solidFill>
              <a:latin typeface="Arial Narrow" charset="0"/>
              <a:ea typeface="굴림" charset="0"/>
              <a:cs typeface="굴림" charset="0"/>
            </a:endParaRPr>
          </a:p>
        </p:txBody>
      </p:sp>
      <p:sp>
        <p:nvSpPr>
          <p:cNvPr id="2" name="Oval 1">
            <a:extLst>
              <a:ext uri="{FF2B5EF4-FFF2-40B4-BE49-F238E27FC236}">
                <a16:creationId xmlns:a16="http://schemas.microsoft.com/office/drawing/2014/main" id="{4235E765-58EE-7340-BC4F-A0D28F089518}"/>
              </a:ext>
            </a:extLst>
          </p:cNvPr>
          <p:cNvSpPr/>
          <p:nvPr/>
        </p:nvSpPr>
        <p:spPr bwMode="auto">
          <a:xfrm>
            <a:off x="1600200" y="2937052"/>
            <a:ext cx="609600" cy="41574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Oval 19">
            <a:extLst>
              <a:ext uri="{FF2B5EF4-FFF2-40B4-BE49-F238E27FC236}">
                <a16:creationId xmlns:a16="http://schemas.microsoft.com/office/drawing/2014/main" id="{4B7B9D6F-8AA3-B54D-95E0-CD4E285056D4}"/>
              </a:ext>
            </a:extLst>
          </p:cNvPr>
          <p:cNvSpPr/>
          <p:nvPr/>
        </p:nvSpPr>
        <p:spPr bwMode="auto">
          <a:xfrm>
            <a:off x="2362200" y="2736495"/>
            <a:ext cx="533400" cy="3462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03B2959A-5AB4-5D42-A850-BB020E78B6E6}"/>
              </a:ext>
            </a:extLst>
          </p:cNvPr>
          <p:cNvSpPr/>
          <p:nvPr/>
        </p:nvSpPr>
        <p:spPr bwMode="auto">
          <a:xfrm>
            <a:off x="2362200" y="3158947"/>
            <a:ext cx="533400" cy="3462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6808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7396"/>
                                        </p:tgtEl>
                                        <p:attrNameLst>
                                          <p:attrName>style.visibility</p:attrName>
                                        </p:attrNameLst>
                                      </p:cBhvr>
                                      <p:to>
                                        <p:strVal val="visible"/>
                                      </p:to>
                                    </p:set>
                                    <p:animEffect transition="in" filter="wipe(left)">
                                      <p:cBhvr>
                                        <p:cTn id="7" dur="500"/>
                                        <p:tgtEl>
                                          <p:spTgt spid="827396"/>
                                        </p:tgtEl>
                                      </p:cBhvr>
                                    </p:animEffect>
                                  </p:childTnLst>
                                </p:cTn>
                              </p:par>
                            </p:childTnLst>
                          </p:cTn>
                        </p:par>
                        <p:par>
                          <p:cTn id="8" fill="hold" nodeType="afterGroup">
                            <p:stCondLst>
                              <p:cond delay="1600"/>
                            </p:stCondLst>
                            <p:childTnLst>
                              <p:par>
                                <p:cTn id="9" presetID="49" presetClass="entr" presetSubtype="0" decel="100000" fill="hold" nodeType="afterEffect">
                                  <p:stCondLst>
                                    <p:cond delay="0"/>
                                  </p:stCondLst>
                                  <p:childTnLst>
                                    <p:set>
                                      <p:cBhvr>
                                        <p:cTn id="10" dur="1" fill="hold">
                                          <p:stCondLst>
                                            <p:cond delay="0"/>
                                          </p:stCondLst>
                                        </p:cTn>
                                        <p:tgtEl>
                                          <p:spTgt spid="827395"/>
                                        </p:tgtEl>
                                        <p:attrNameLst>
                                          <p:attrName>style.visibility</p:attrName>
                                        </p:attrNameLst>
                                      </p:cBhvr>
                                      <p:to>
                                        <p:strVal val="visible"/>
                                      </p:to>
                                    </p:set>
                                    <p:anim calcmode="lin" valueType="num">
                                      <p:cBhvr>
                                        <p:cTn id="11" dur="500" fill="hold"/>
                                        <p:tgtEl>
                                          <p:spTgt spid="827395"/>
                                        </p:tgtEl>
                                        <p:attrNameLst>
                                          <p:attrName>ppt_w</p:attrName>
                                        </p:attrNameLst>
                                      </p:cBhvr>
                                      <p:tavLst>
                                        <p:tav tm="0">
                                          <p:val>
                                            <p:fltVal val="0"/>
                                          </p:val>
                                        </p:tav>
                                        <p:tav tm="100000">
                                          <p:val>
                                            <p:strVal val="#ppt_w"/>
                                          </p:val>
                                        </p:tav>
                                      </p:tavLst>
                                    </p:anim>
                                    <p:anim calcmode="lin" valueType="num">
                                      <p:cBhvr>
                                        <p:cTn id="12" dur="500" fill="hold"/>
                                        <p:tgtEl>
                                          <p:spTgt spid="827395"/>
                                        </p:tgtEl>
                                        <p:attrNameLst>
                                          <p:attrName>ppt_h</p:attrName>
                                        </p:attrNameLst>
                                      </p:cBhvr>
                                      <p:tavLst>
                                        <p:tav tm="0">
                                          <p:val>
                                            <p:fltVal val="0"/>
                                          </p:val>
                                        </p:tav>
                                        <p:tav tm="100000">
                                          <p:val>
                                            <p:strVal val="#ppt_h"/>
                                          </p:val>
                                        </p:tav>
                                      </p:tavLst>
                                    </p:anim>
                                    <p:anim calcmode="lin" valueType="num">
                                      <p:cBhvr>
                                        <p:cTn id="13" dur="500" fill="hold"/>
                                        <p:tgtEl>
                                          <p:spTgt spid="827395"/>
                                        </p:tgtEl>
                                        <p:attrNameLst>
                                          <p:attrName>style.rotation</p:attrName>
                                        </p:attrNameLst>
                                      </p:cBhvr>
                                      <p:tavLst>
                                        <p:tav tm="0">
                                          <p:val>
                                            <p:fltVal val="360"/>
                                          </p:val>
                                        </p:tav>
                                        <p:tav tm="100000">
                                          <p:val>
                                            <p:fltVal val="0"/>
                                          </p:val>
                                        </p:tav>
                                      </p:tavLst>
                                    </p:anim>
                                    <p:animEffect transition="in" filter="fade">
                                      <p:cBhvr>
                                        <p:cTn id="14" dur="500"/>
                                        <p:tgtEl>
                                          <p:spTgt spid="8273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27399"/>
                                        </p:tgtEl>
                                        <p:attrNameLst>
                                          <p:attrName>style.visibility</p:attrName>
                                        </p:attrNameLst>
                                      </p:cBhvr>
                                      <p:to>
                                        <p:strVal val="visible"/>
                                      </p:to>
                                    </p:set>
                                    <p:animEffect transition="in" filter="wipe(left)">
                                      <p:cBhvr>
                                        <p:cTn id="19" dur="500"/>
                                        <p:tgtEl>
                                          <p:spTgt spid="8273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27398"/>
                                        </p:tgtEl>
                                        <p:attrNameLst>
                                          <p:attrName>style.visibility</p:attrName>
                                        </p:attrNameLst>
                                      </p:cBhvr>
                                      <p:to>
                                        <p:strVal val="visible"/>
                                      </p:to>
                                    </p:set>
                                    <p:anim calcmode="lin" valueType="num">
                                      <p:cBhvr>
                                        <p:cTn id="24" dur="500" fill="hold"/>
                                        <p:tgtEl>
                                          <p:spTgt spid="827398"/>
                                        </p:tgtEl>
                                        <p:attrNameLst>
                                          <p:attrName>ppt_w</p:attrName>
                                        </p:attrNameLst>
                                      </p:cBhvr>
                                      <p:tavLst>
                                        <p:tav tm="0">
                                          <p:val>
                                            <p:fltVal val="0"/>
                                          </p:val>
                                        </p:tav>
                                        <p:tav tm="100000">
                                          <p:val>
                                            <p:strVal val="#ppt_w"/>
                                          </p:val>
                                        </p:tav>
                                      </p:tavLst>
                                    </p:anim>
                                    <p:anim calcmode="lin" valueType="num">
                                      <p:cBhvr>
                                        <p:cTn id="25" dur="500" fill="hold"/>
                                        <p:tgtEl>
                                          <p:spTgt spid="827398"/>
                                        </p:tgtEl>
                                        <p:attrNameLst>
                                          <p:attrName>ppt_h</p:attrName>
                                        </p:attrNameLst>
                                      </p:cBhvr>
                                      <p:tavLst>
                                        <p:tav tm="0">
                                          <p:val>
                                            <p:fltVal val="0"/>
                                          </p:val>
                                        </p:tav>
                                        <p:tav tm="100000">
                                          <p:val>
                                            <p:strVal val="#ppt_h"/>
                                          </p:val>
                                        </p:tav>
                                      </p:tavLst>
                                    </p:anim>
                                    <p:anim calcmode="lin" valueType="num">
                                      <p:cBhvr>
                                        <p:cTn id="26" dur="500" fill="hold"/>
                                        <p:tgtEl>
                                          <p:spTgt spid="827398"/>
                                        </p:tgtEl>
                                        <p:attrNameLst>
                                          <p:attrName>style.rotation</p:attrName>
                                        </p:attrNameLst>
                                      </p:cBhvr>
                                      <p:tavLst>
                                        <p:tav tm="0">
                                          <p:val>
                                            <p:fltVal val="360"/>
                                          </p:val>
                                        </p:tav>
                                        <p:tav tm="100000">
                                          <p:val>
                                            <p:fltVal val="0"/>
                                          </p:val>
                                        </p:tav>
                                      </p:tavLst>
                                    </p:anim>
                                    <p:animEffect transition="in" filter="fade">
                                      <p:cBhvr>
                                        <p:cTn id="27" dur="500"/>
                                        <p:tgtEl>
                                          <p:spTgt spid="8273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27400"/>
                                        </p:tgtEl>
                                        <p:attrNameLst>
                                          <p:attrName>style.visibility</p:attrName>
                                        </p:attrNameLst>
                                      </p:cBhvr>
                                      <p:to>
                                        <p:strVal val="visible"/>
                                      </p:to>
                                    </p:set>
                                    <p:animEffect transition="in" filter="wipe(left)">
                                      <p:cBhvr>
                                        <p:cTn id="39" dur="500"/>
                                        <p:tgtEl>
                                          <p:spTgt spid="82740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827401"/>
                                        </p:tgtEl>
                                        <p:attrNameLst>
                                          <p:attrName>style.visibility</p:attrName>
                                        </p:attrNameLst>
                                      </p:cBhvr>
                                      <p:to>
                                        <p:strVal val="visible"/>
                                      </p:to>
                                    </p:set>
                                    <p:animEffect transition="in" filter="wipe(left)">
                                      <p:cBhvr>
                                        <p:cTn id="58" dur="500"/>
                                        <p:tgtEl>
                                          <p:spTgt spid="8274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827402"/>
                                        </p:tgtEl>
                                        <p:attrNameLst>
                                          <p:attrName>style.visibility</p:attrName>
                                        </p:attrNameLst>
                                      </p:cBhvr>
                                      <p:to>
                                        <p:strVal val="visible"/>
                                      </p:to>
                                    </p:set>
                                    <p:animEffect transition="in" filter="wipe(left)">
                                      <p:cBhvr>
                                        <p:cTn id="63" dur="500"/>
                                        <p:tgtEl>
                                          <p:spTgt spid="82740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827403"/>
                                        </p:tgtEl>
                                        <p:attrNameLst>
                                          <p:attrName>style.visibility</p:attrName>
                                        </p:attrNameLst>
                                      </p:cBhvr>
                                      <p:to>
                                        <p:strVal val="visible"/>
                                      </p:to>
                                    </p:set>
                                    <p:animEffect transition="in" filter="wipe(left)">
                                      <p:cBhvr>
                                        <p:cTn id="68" dur="500"/>
                                        <p:tgtEl>
                                          <p:spTgt spid="82740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827404"/>
                                        </p:tgtEl>
                                        <p:attrNameLst>
                                          <p:attrName>style.visibility</p:attrName>
                                        </p:attrNameLst>
                                      </p:cBhvr>
                                      <p:to>
                                        <p:strVal val="visible"/>
                                      </p:to>
                                    </p:set>
                                    <p:animEffect transition="in" filter="wipe(left)">
                                      <p:cBhvr>
                                        <p:cTn id="73" dur="500"/>
                                        <p:tgtEl>
                                          <p:spTgt spid="82740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827405"/>
                                        </p:tgtEl>
                                        <p:attrNameLst>
                                          <p:attrName>style.visibility</p:attrName>
                                        </p:attrNameLst>
                                      </p:cBhvr>
                                      <p:to>
                                        <p:strVal val="visible"/>
                                      </p:to>
                                    </p:set>
                                    <p:animEffect transition="in" filter="wipe(left)">
                                      <p:cBhvr>
                                        <p:cTn id="78" dur="500"/>
                                        <p:tgtEl>
                                          <p:spTgt spid="82740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827406"/>
                                        </p:tgtEl>
                                        <p:attrNameLst>
                                          <p:attrName>style.visibility</p:attrName>
                                        </p:attrNameLst>
                                      </p:cBhvr>
                                      <p:to>
                                        <p:strVal val="visible"/>
                                      </p:to>
                                    </p:set>
                                    <p:animEffect transition="in" filter="wipe(left)">
                                      <p:cBhvr>
                                        <p:cTn id="83" dur="500"/>
                                        <p:tgtEl>
                                          <p:spTgt spid="82740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827407"/>
                                        </p:tgtEl>
                                        <p:attrNameLst>
                                          <p:attrName>style.visibility</p:attrName>
                                        </p:attrNameLst>
                                      </p:cBhvr>
                                      <p:to>
                                        <p:strVal val="visible"/>
                                      </p:to>
                                    </p:set>
                                    <p:animEffect transition="in" filter="wipe(left)">
                                      <p:cBhvr>
                                        <p:cTn id="88" dur="500"/>
                                        <p:tgtEl>
                                          <p:spTgt spid="82740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827410"/>
                                        </p:tgtEl>
                                        <p:attrNameLst>
                                          <p:attrName>style.visibility</p:attrName>
                                        </p:attrNameLst>
                                      </p:cBhvr>
                                      <p:to>
                                        <p:strVal val="visible"/>
                                      </p:to>
                                    </p:set>
                                    <p:animEffect transition="in" filter="wipe(left)">
                                      <p:cBhvr>
                                        <p:cTn id="93" dur="500"/>
                                        <p:tgtEl>
                                          <p:spTgt spid="82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6" grpId="0"/>
      <p:bldP spid="827399" grpId="0"/>
      <p:bldP spid="827403" grpId="0"/>
      <p:bldP spid="827404" grpId="0"/>
      <p:bldP spid="827405" grpId="0"/>
      <p:bldP spid="827406" grpId="0"/>
      <p:bldP spid="827407" grpId="0" animBg="1"/>
      <p:bldP spid="827410" grpId="0" animBg="1"/>
      <p:bldP spid="2"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F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5553075" cy="235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33540" name="Object 2"/>
          <p:cNvGraphicFramePr>
            <a:graphicFrameLocks noChangeAspect="1"/>
          </p:cNvGraphicFramePr>
          <p:nvPr/>
        </p:nvGraphicFramePr>
        <p:xfrm>
          <a:off x="4572000" y="989013"/>
          <a:ext cx="2030413" cy="415925"/>
        </p:xfrm>
        <a:graphic>
          <a:graphicData uri="http://schemas.openxmlformats.org/presentationml/2006/ole">
            <mc:AlternateContent xmlns:mc="http://schemas.openxmlformats.org/markup-compatibility/2006">
              <mc:Choice xmlns:v="urn:schemas-microsoft-com:vml" Requires="v">
                <p:oleObj spid="_x0000_s366169" name="Equation" r:id="rId7" imgW="990360" imgH="203040" progId="Equation.DSMT4">
                  <p:embed/>
                </p:oleObj>
              </mc:Choice>
              <mc:Fallback>
                <p:oleObj name="Equation" r:id="rId7" imgW="990360" imgH="203040" progId="Equation.DSMT4">
                  <p:embed/>
                  <p:pic>
                    <p:nvPicPr>
                      <p:cNvPr id="83354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989013"/>
                        <a:ext cx="2030413" cy="415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1" name="Text Box 5"/>
          <p:cNvSpPr txBox="1">
            <a:spLocks noChangeArrowheads="1"/>
          </p:cNvSpPr>
          <p:nvPr/>
        </p:nvSpPr>
        <p:spPr bwMode="auto">
          <a:xfrm>
            <a:off x="6172200" y="2286000"/>
            <a:ext cx="26654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For </a:t>
            </a:r>
            <a:r>
              <a:rPr lang="en-US" altLang="ko-KR" dirty="0">
                <a:solidFill>
                  <a:schemeClr val="accent2"/>
                </a:solidFill>
                <a:latin typeface="Arial Narrow" charset="0"/>
                <a:ea typeface="굴림" charset="0"/>
                <a:cs typeface="굴림" charset="0"/>
              </a:rPr>
              <a:t>one</a:t>
            </a:r>
            <a:r>
              <a:rPr lang="en-US" dirty="0">
                <a:solidFill>
                  <a:schemeClr val="accent2"/>
                </a:solidFill>
                <a:latin typeface="Arial Narrow" charset="0"/>
                <a:ea typeface="굴림" charset="0"/>
                <a:cs typeface="굴림" charset="0"/>
              </a:rPr>
              <a:t> full revolution:</a:t>
            </a:r>
          </a:p>
        </p:txBody>
      </p:sp>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lstStyle/>
          <a:p>
            <a:endParaRPr lang="en-US"/>
          </a:p>
        </p:txBody>
      </p:sp>
      <p:graphicFrame>
        <p:nvGraphicFramePr>
          <p:cNvPr id="833544" name="Object 4"/>
          <p:cNvGraphicFramePr>
            <a:graphicFrameLocks noChangeAspect="1"/>
          </p:cNvGraphicFramePr>
          <p:nvPr/>
        </p:nvGraphicFramePr>
        <p:xfrm>
          <a:off x="3200400" y="3352800"/>
          <a:ext cx="625475" cy="363538"/>
        </p:xfrm>
        <a:graphic>
          <a:graphicData uri="http://schemas.openxmlformats.org/presentationml/2006/ole">
            <mc:AlternateContent xmlns:mc="http://schemas.openxmlformats.org/markup-compatibility/2006">
              <mc:Choice xmlns:v="urn:schemas-microsoft-com:vml" Requires="v">
                <p:oleObj spid="_x0000_s366170" name="Equation" r:id="rId9" imgW="304560" imgH="177480" progId="Equation.DSMT4">
                  <p:embed/>
                </p:oleObj>
              </mc:Choice>
              <mc:Fallback>
                <p:oleObj name="Equation" r:id="rId9" imgW="304560" imgH="177480" progId="Equation.DSMT4">
                  <p:embed/>
                  <p:pic>
                    <p:nvPicPr>
                      <p:cNvPr id="83354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352800"/>
                        <a:ext cx="625475"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85" name="Rectangle 9"/>
          <p:cNvSpPr>
            <a:spLocks noGrp="1" noChangeArrowheads="1"/>
          </p:cNvSpPr>
          <p:nvPr>
            <p:ph type="title"/>
          </p:nvPr>
        </p:nvSpPr>
        <p:spPr>
          <a:xfrm>
            <a:off x="609600" y="76200"/>
            <a:ext cx="7772400" cy="838200"/>
          </a:xfrm>
        </p:spPr>
        <p:txBody>
          <a:bodyPr/>
          <a:lstStyle/>
          <a:p>
            <a:r>
              <a:rPr lang="en-US" altLang="ko-KR">
                <a:latin typeface="Arial Narrow" charset="0"/>
                <a:ea typeface="굴림" charset="0"/>
                <a:cs typeface="굴림" charset="0"/>
              </a:rPr>
              <a:t>SI Unit of the Angular Displacement</a:t>
            </a:r>
            <a:endParaRPr lang="en-US">
              <a:latin typeface="Arial Narrow" charset="0"/>
              <a:ea typeface="ＭＳ Ｐゴシック" charset="0"/>
              <a:cs typeface="ＭＳ Ｐゴシック" charset="0"/>
            </a:endParaRPr>
          </a:p>
        </p:txBody>
      </p:sp>
      <p:graphicFrame>
        <p:nvGraphicFramePr>
          <p:cNvPr id="833546" name="Object 5"/>
          <p:cNvGraphicFramePr>
            <a:graphicFrameLocks noChangeAspect="1"/>
          </p:cNvGraphicFramePr>
          <p:nvPr/>
        </p:nvGraphicFramePr>
        <p:xfrm>
          <a:off x="6629400" y="793750"/>
          <a:ext cx="1717675" cy="806450"/>
        </p:xfrm>
        <a:graphic>
          <a:graphicData uri="http://schemas.openxmlformats.org/presentationml/2006/ole">
            <mc:AlternateContent xmlns:mc="http://schemas.openxmlformats.org/markup-compatibility/2006">
              <mc:Choice xmlns:v="urn:schemas-microsoft-com:vml" Requires="v">
                <p:oleObj spid="_x0000_s366171" name="Equation" r:id="rId11" imgW="838080" imgH="393480" progId="Equation.DSMT4">
                  <p:embed/>
                </p:oleObj>
              </mc:Choice>
              <mc:Fallback>
                <p:oleObj name="Equation" r:id="rId11" imgW="838080" imgH="393480" progId="Equation.DSMT4">
                  <p:embed/>
                  <p:pic>
                    <p:nvPicPr>
                      <p:cNvPr id="83354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793750"/>
                        <a:ext cx="1717675"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47" name="Object 6"/>
          <p:cNvGraphicFramePr>
            <a:graphicFrameLocks noChangeAspect="1"/>
          </p:cNvGraphicFramePr>
          <p:nvPr/>
        </p:nvGraphicFramePr>
        <p:xfrm>
          <a:off x="8305800" y="793750"/>
          <a:ext cx="287338" cy="806450"/>
        </p:xfrm>
        <a:graphic>
          <a:graphicData uri="http://schemas.openxmlformats.org/presentationml/2006/ole">
            <mc:AlternateContent xmlns:mc="http://schemas.openxmlformats.org/markup-compatibility/2006">
              <mc:Choice xmlns:v="urn:schemas-microsoft-com:vml" Requires="v">
                <p:oleObj spid="_x0000_s366172" name="Equation" r:id="rId13" imgW="139680" imgH="393480" progId="Equation.DSMT4">
                  <p:embed/>
                </p:oleObj>
              </mc:Choice>
              <mc:Fallback>
                <p:oleObj name="Equation" r:id="rId13" imgW="139680" imgH="393480" progId="Equation.DSMT4">
                  <p:embed/>
                  <p:pic>
                    <p:nvPicPr>
                      <p:cNvPr id="833547"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793750"/>
                        <a:ext cx="287338"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9" name="Text Box 13"/>
          <p:cNvSpPr txBox="1">
            <a:spLocks noChangeArrowheads="1"/>
          </p:cNvSpPr>
          <p:nvPr/>
        </p:nvSpPr>
        <p:spPr bwMode="auto">
          <a:xfrm>
            <a:off x="4343400" y="2819400"/>
            <a:ext cx="3810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Since the circumference of a circle is </a:t>
            </a:r>
          </a:p>
        </p:txBody>
      </p:sp>
      <p:sp>
        <p:nvSpPr>
          <p:cNvPr id="833558" name="Text Box 22"/>
          <p:cNvSpPr txBox="1">
            <a:spLocks noChangeArrowheads="1"/>
          </p:cNvSpPr>
          <p:nvPr/>
        </p:nvSpPr>
        <p:spPr bwMode="auto">
          <a:xfrm>
            <a:off x="7924800" y="2819400"/>
            <a:ext cx="6858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2</a:t>
            </a:r>
            <a:r>
              <a:rPr lang="en-US" sz="2200" dirty="0">
                <a:solidFill>
                  <a:srgbClr val="FF0000"/>
                </a:solidFill>
                <a:latin typeface="Symbol" charset="0"/>
              </a:rPr>
              <a:t>π</a:t>
            </a:r>
            <a:r>
              <a:rPr lang="en-US" sz="2200" dirty="0">
                <a:solidFill>
                  <a:srgbClr val="FF0000"/>
                </a:solidFill>
                <a:latin typeface="Monotype Corsiva" charset="0"/>
              </a:rPr>
              <a:t>r</a:t>
            </a:r>
          </a:p>
        </p:txBody>
      </p:sp>
      <p:graphicFrame>
        <p:nvGraphicFramePr>
          <p:cNvPr id="833568" name="Object 17"/>
          <p:cNvGraphicFramePr>
            <a:graphicFrameLocks noChangeAspect="1"/>
          </p:cNvGraphicFramePr>
          <p:nvPr>
            <p:extLst>
              <p:ext uri="{D42A27DB-BD31-4B8C-83A1-F6EECF244321}">
                <p14:modId xmlns:p14="http://schemas.microsoft.com/office/powerpoint/2010/main" val="1113745306"/>
              </p:ext>
            </p:extLst>
          </p:nvPr>
        </p:nvGraphicFramePr>
        <p:xfrm>
          <a:off x="8039100" y="3296228"/>
          <a:ext cx="685800" cy="457200"/>
        </p:xfrm>
        <a:graphic>
          <a:graphicData uri="http://schemas.openxmlformats.org/presentationml/2006/ole">
            <mc:AlternateContent xmlns:mc="http://schemas.openxmlformats.org/markup-compatibility/2006">
              <mc:Choice xmlns:v="urn:schemas-microsoft-com:vml" Requires="v">
                <p:oleObj spid="_x0000_s366173" name="Equation" r:id="rId15" imgW="304560" imgH="203040" progId="Equation.DSMT4">
                  <p:embed/>
                </p:oleObj>
              </mc:Choice>
              <mc:Fallback>
                <p:oleObj name="Equation" r:id="rId15" imgW="304560" imgH="203040" progId="Equation.DSMT4">
                  <p:embed/>
                  <p:pic>
                    <p:nvPicPr>
                      <p:cNvPr id="833568"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39100" y="3296228"/>
                        <a:ext cx="685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9" name="Object 18"/>
          <p:cNvGraphicFramePr>
            <a:graphicFrameLocks noChangeAspect="1"/>
          </p:cNvGraphicFramePr>
          <p:nvPr/>
        </p:nvGraphicFramePr>
        <p:xfrm>
          <a:off x="3813175" y="3155950"/>
          <a:ext cx="911225" cy="806450"/>
        </p:xfrm>
        <a:graphic>
          <a:graphicData uri="http://schemas.openxmlformats.org/presentationml/2006/ole">
            <mc:AlternateContent xmlns:mc="http://schemas.openxmlformats.org/markup-compatibility/2006">
              <mc:Choice xmlns:v="urn:schemas-microsoft-com:vml" Requires="v">
                <p:oleObj spid="_x0000_s366174" name="Equation" r:id="rId17" imgW="444240" imgH="393480" progId="Equation.DSMT4">
                  <p:embed/>
                </p:oleObj>
              </mc:Choice>
              <mc:Fallback>
                <p:oleObj name="Equation" r:id="rId17" imgW="444240" imgH="393480" progId="Equation.DSMT4">
                  <p:embed/>
                  <p:pic>
                    <p:nvPicPr>
                      <p:cNvPr id="833569"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3175" y="3155950"/>
                        <a:ext cx="911225"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70" name="Object 19"/>
          <p:cNvGraphicFramePr>
            <a:graphicFrameLocks noChangeAspect="1"/>
          </p:cNvGraphicFramePr>
          <p:nvPr/>
        </p:nvGraphicFramePr>
        <p:xfrm>
          <a:off x="4673600" y="3370263"/>
          <a:ext cx="965200" cy="363537"/>
        </p:xfrm>
        <a:graphic>
          <a:graphicData uri="http://schemas.openxmlformats.org/presentationml/2006/ole">
            <mc:AlternateContent xmlns:mc="http://schemas.openxmlformats.org/markup-compatibility/2006">
              <mc:Choice xmlns:v="urn:schemas-microsoft-com:vml" Requires="v">
                <p:oleObj spid="_x0000_s366175" name="Equation" r:id="rId19" imgW="469800" imgH="177480" progId="Equation.DSMT4">
                  <p:embed/>
                </p:oleObj>
              </mc:Choice>
              <mc:Fallback>
                <p:oleObj name="Equation" r:id="rId19" imgW="469800" imgH="177480" progId="Equation.DSMT4">
                  <p:embed/>
                  <p:pic>
                    <p:nvPicPr>
                      <p:cNvPr id="83357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73600" y="3370263"/>
                        <a:ext cx="965200" cy="363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71" name="Text Box 35"/>
          <p:cNvSpPr txBox="1">
            <a:spLocks noChangeArrowheads="1"/>
          </p:cNvSpPr>
          <p:nvPr/>
        </p:nvSpPr>
        <p:spPr bwMode="auto">
          <a:xfrm>
            <a:off x="6175375" y="1828800"/>
            <a:ext cx="12842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Dimension?</a:t>
            </a:r>
            <a:endParaRPr lang="en-US" sz="2000" dirty="0">
              <a:solidFill>
                <a:srgbClr val="A50021"/>
              </a:solidFill>
              <a:latin typeface="Arial Narrow" charset="0"/>
              <a:ea typeface="굴림" charset="0"/>
              <a:cs typeface="굴림" charset="0"/>
            </a:endParaRPr>
          </a:p>
        </p:txBody>
      </p:sp>
      <p:sp>
        <p:nvSpPr>
          <p:cNvPr id="833572" name="Text Box 36"/>
          <p:cNvSpPr txBox="1">
            <a:spLocks noChangeArrowheads="1"/>
          </p:cNvSpPr>
          <p:nvPr/>
        </p:nvSpPr>
        <p:spPr bwMode="auto">
          <a:xfrm>
            <a:off x="7394575" y="1828800"/>
            <a:ext cx="682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None</a:t>
            </a:r>
            <a:endParaRPr lang="en-US" sz="2000" dirty="0">
              <a:solidFill>
                <a:srgbClr val="A50021"/>
              </a:solidFill>
              <a:latin typeface="Arial Narrow" charset="0"/>
              <a:ea typeface="굴림" charset="0"/>
              <a:cs typeface="굴림" charset="0"/>
            </a:endParaRPr>
          </a:p>
        </p:txBody>
      </p:sp>
      <p:sp>
        <p:nvSpPr>
          <p:cNvPr id="42" name="Text Box 35"/>
          <p:cNvSpPr txBox="1">
            <a:spLocks noChangeArrowheads="1"/>
          </p:cNvSpPr>
          <p:nvPr/>
        </p:nvSpPr>
        <p:spPr bwMode="auto">
          <a:xfrm>
            <a:off x="457200" y="4114800"/>
            <a:ext cx="36576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altLang="ko-KR" sz="2000" b="1" dirty="0">
                <a:solidFill>
                  <a:srgbClr val="A50021"/>
                </a:solidFill>
                <a:latin typeface="Arial Narrow" charset="0"/>
                <a:ea typeface="굴림" charset="0"/>
                <a:cs typeface="굴림" charset="0"/>
              </a:rPr>
              <a:t>One radian is an angle subtended by an arc of the same length as the radius!  </a:t>
            </a:r>
            <a:endParaRPr lang="en-US" sz="2000" b="1" dirty="0">
              <a:solidFill>
                <a:srgbClr val="A50021"/>
              </a:solidFill>
              <a:latin typeface="Arial Narrow" charset="0"/>
              <a:ea typeface="굴림" charset="0"/>
              <a:cs typeface="굴림" charset="0"/>
            </a:endParaRPr>
          </a:p>
        </p:txBody>
      </p:sp>
      <p:pic>
        <p:nvPicPr>
          <p:cNvPr id="43" name="Circle_radians.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1"/>
          <a:stretch>
            <a:fillRect/>
          </a:stretch>
        </p:blipFill>
        <p:spPr>
          <a:xfrm>
            <a:off x="4724400" y="3810000"/>
            <a:ext cx="2895600" cy="2895600"/>
          </a:xfrm>
          <a:prstGeom prst="rect">
            <a:avLst/>
          </a:prstGeom>
        </p:spPr>
      </p:pic>
      <p:sp>
        <p:nvSpPr>
          <p:cNvPr id="2" name="Date Placeholder 1"/>
          <p:cNvSpPr>
            <a:spLocks noGrp="1"/>
          </p:cNvSpPr>
          <p:nvPr>
            <p:ph type="dt" sz="half" idx="10"/>
          </p:nvPr>
        </p:nvSpPr>
        <p:spPr/>
        <p:txBody>
          <a:bodyPr/>
          <a:lstStyle/>
          <a:p>
            <a:pPr>
              <a:defRPr/>
            </a:pPr>
            <a:r>
              <a:rPr lang="en-US"/>
              <a:t>Monday, April 19, 2021</a:t>
            </a:r>
          </a:p>
        </p:txBody>
      </p:sp>
      <p:sp>
        <p:nvSpPr>
          <p:cNvPr id="3" name="Footer Placeholder 2"/>
          <p:cNvSpPr>
            <a:spLocks noGrp="1"/>
          </p:cNvSpPr>
          <p:nvPr>
            <p:ph type="ftr" sz="quarter" idx="11"/>
          </p:nvPr>
        </p:nvSpPr>
        <p:spPr/>
        <p:txBody>
          <a:bodyPr/>
          <a:lstStyle/>
          <a:p>
            <a:pPr>
              <a:defRPr/>
            </a:pPr>
            <a:r>
              <a:rPr lang="nl-NL"/>
              <a:t>PHYS 1443-003, Spring 2021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6</a:t>
            </a:fld>
            <a:endParaRPr lang="en-US"/>
          </a:p>
        </p:txBody>
      </p:sp>
      <p:graphicFrame>
        <p:nvGraphicFramePr>
          <p:cNvPr id="833542" name="Object 3"/>
          <p:cNvGraphicFramePr>
            <a:graphicFrameLocks noChangeAspect="1"/>
          </p:cNvGraphicFramePr>
          <p:nvPr>
            <p:extLst>
              <p:ext uri="{D42A27DB-BD31-4B8C-83A1-F6EECF244321}">
                <p14:modId xmlns:p14="http://schemas.microsoft.com/office/powerpoint/2010/main" val="1171649162"/>
              </p:ext>
            </p:extLst>
          </p:nvPr>
        </p:nvGraphicFramePr>
        <p:xfrm>
          <a:off x="6733219" y="3322638"/>
          <a:ext cx="1267150" cy="467808"/>
        </p:xfrm>
        <a:graphic>
          <a:graphicData uri="http://schemas.openxmlformats.org/presentationml/2006/ole">
            <mc:AlternateContent xmlns:mc="http://schemas.openxmlformats.org/markup-compatibility/2006">
              <mc:Choice xmlns:v="urn:schemas-microsoft-com:vml" Requires="v">
                <p:oleObj spid="_x0000_s366176" name="Equation" r:id="rId22" imgW="584200" imgH="177800" progId="Equation.DSMT4">
                  <p:embed/>
                </p:oleObj>
              </mc:Choice>
              <mc:Fallback>
                <p:oleObj name="Equation" r:id="rId22" imgW="584200" imgH="177800" progId="Equation.DSMT4">
                  <p:embed/>
                  <p:pic>
                    <p:nvPicPr>
                      <p:cNvPr id="833542" name="Object 3"/>
                      <p:cNvPicPr>
                        <a:picLocks noChangeAspect="1" noChangeArrowheads="1"/>
                      </p:cNvPicPr>
                      <p:nvPr/>
                    </p:nvPicPr>
                    <p:blipFill>
                      <a:blip r:embed="rId23"/>
                      <a:srcRect/>
                      <a:stretch>
                        <a:fillRect/>
                      </a:stretch>
                    </p:blipFill>
                    <p:spPr bwMode="auto">
                      <a:xfrm>
                        <a:off x="6733219" y="3322638"/>
                        <a:ext cx="1267150" cy="4678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9621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33539"/>
                                        </p:tgtEl>
                                        <p:attrNameLst>
                                          <p:attrName>style.visibility</p:attrName>
                                        </p:attrNameLst>
                                      </p:cBhvr>
                                      <p:to>
                                        <p:strVal val="visible"/>
                                      </p:to>
                                    </p:set>
                                    <p:anim calcmode="lin" valueType="num">
                                      <p:cBhvr>
                                        <p:cTn id="7" dur="500" fill="hold"/>
                                        <p:tgtEl>
                                          <p:spTgt spid="833539"/>
                                        </p:tgtEl>
                                        <p:attrNameLst>
                                          <p:attrName>ppt_w</p:attrName>
                                        </p:attrNameLst>
                                      </p:cBhvr>
                                      <p:tavLst>
                                        <p:tav tm="0">
                                          <p:val>
                                            <p:fltVal val="0"/>
                                          </p:val>
                                        </p:tav>
                                        <p:tav tm="100000">
                                          <p:val>
                                            <p:strVal val="#ppt_w"/>
                                          </p:val>
                                        </p:tav>
                                      </p:tavLst>
                                    </p:anim>
                                    <p:anim calcmode="lin" valueType="num">
                                      <p:cBhvr>
                                        <p:cTn id="8" dur="500" fill="hold"/>
                                        <p:tgtEl>
                                          <p:spTgt spid="833539"/>
                                        </p:tgtEl>
                                        <p:attrNameLst>
                                          <p:attrName>ppt_h</p:attrName>
                                        </p:attrNameLst>
                                      </p:cBhvr>
                                      <p:tavLst>
                                        <p:tav tm="0">
                                          <p:val>
                                            <p:fltVal val="0"/>
                                          </p:val>
                                        </p:tav>
                                        <p:tav tm="100000">
                                          <p:val>
                                            <p:strVal val="#ppt_h"/>
                                          </p:val>
                                        </p:tav>
                                      </p:tavLst>
                                    </p:anim>
                                    <p:animEffect transition="in" filter="fade">
                                      <p:cBhvr>
                                        <p:cTn id="9" dur="500"/>
                                        <p:tgtEl>
                                          <p:spTgt spid="8335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833540"/>
                                        </p:tgtEl>
                                        <p:attrNameLst>
                                          <p:attrName>style.visibility</p:attrName>
                                        </p:attrNameLst>
                                      </p:cBhvr>
                                      <p:to>
                                        <p:strVal val="visible"/>
                                      </p:to>
                                    </p:set>
                                    <p:animEffect transition="in" filter="wipe(left)">
                                      <p:cBhvr>
                                        <p:cTn id="14" dur="500"/>
                                        <p:tgtEl>
                                          <p:spTgt spid="8335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3546"/>
                                        </p:tgtEl>
                                        <p:attrNameLst>
                                          <p:attrName>style.visibility</p:attrName>
                                        </p:attrNameLst>
                                      </p:cBhvr>
                                      <p:to>
                                        <p:strVal val="visible"/>
                                      </p:to>
                                    </p:set>
                                    <p:animEffect transition="in" filter="wipe(left)">
                                      <p:cBhvr>
                                        <p:cTn id="19" dur="500"/>
                                        <p:tgtEl>
                                          <p:spTgt spid="8335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33547"/>
                                        </p:tgtEl>
                                        <p:attrNameLst>
                                          <p:attrName>style.visibility</p:attrName>
                                        </p:attrNameLst>
                                      </p:cBhvr>
                                      <p:to>
                                        <p:strVal val="visible"/>
                                      </p:to>
                                    </p:set>
                                    <p:animEffect transition="in" filter="wipe(left)">
                                      <p:cBhvr>
                                        <p:cTn id="24" dur="500"/>
                                        <p:tgtEl>
                                          <p:spTgt spid="8335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33571"/>
                                        </p:tgtEl>
                                        <p:attrNameLst>
                                          <p:attrName>style.visibility</p:attrName>
                                        </p:attrNameLst>
                                      </p:cBhvr>
                                      <p:to>
                                        <p:strVal val="visible"/>
                                      </p:to>
                                    </p:set>
                                    <p:animEffect transition="in" filter="wipe(left)">
                                      <p:cBhvr>
                                        <p:cTn id="41" dur="500"/>
                                        <p:tgtEl>
                                          <p:spTgt spid="83357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33572"/>
                                        </p:tgtEl>
                                        <p:attrNameLst>
                                          <p:attrName>style.visibility</p:attrName>
                                        </p:attrNameLst>
                                      </p:cBhvr>
                                      <p:to>
                                        <p:strVal val="visible"/>
                                      </p:to>
                                    </p:set>
                                    <p:animEffect transition="in" filter="wipe(left)">
                                      <p:cBhvr>
                                        <p:cTn id="46" dur="500"/>
                                        <p:tgtEl>
                                          <p:spTgt spid="83357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33541"/>
                                        </p:tgtEl>
                                        <p:attrNameLst>
                                          <p:attrName>style.visibility</p:attrName>
                                        </p:attrNameLst>
                                      </p:cBhvr>
                                      <p:to>
                                        <p:strVal val="visible"/>
                                      </p:to>
                                    </p:set>
                                    <p:animEffect transition="in" filter="wipe(left)">
                                      <p:cBhvr>
                                        <p:cTn id="51" dur="500"/>
                                        <p:tgtEl>
                                          <p:spTgt spid="8335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833549">
                                            <p:txEl>
                                              <p:pRg st="0" end="0"/>
                                            </p:txEl>
                                          </p:spTgt>
                                        </p:tgtEl>
                                        <p:attrNameLst>
                                          <p:attrName>style.visibility</p:attrName>
                                        </p:attrNameLst>
                                      </p:cBhvr>
                                      <p:to>
                                        <p:strVal val="visible"/>
                                      </p:to>
                                    </p:set>
                                    <p:animEffect transition="in" filter="wipe(left)">
                                      <p:cBhvr>
                                        <p:cTn id="56" dur="500"/>
                                        <p:tgtEl>
                                          <p:spTgt spid="83354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833558">
                                            <p:txEl>
                                              <p:pRg st="0" end="0"/>
                                            </p:txEl>
                                          </p:spTgt>
                                        </p:tgtEl>
                                        <p:attrNameLst>
                                          <p:attrName>style.visibility</p:attrName>
                                        </p:attrNameLst>
                                      </p:cBhvr>
                                      <p:to>
                                        <p:strVal val="visible"/>
                                      </p:to>
                                    </p:set>
                                    <p:animEffect transition="in" filter="wipe(left)">
                                      <p:cBhvr>
                                        <p:cTn id="61" dur="500"/>
                                        <p:tgtEl>
                                          <p:spTgt spid="83355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33544"/>
                                        </p:tgtEl>
                                        <p:attrNameLst>
                                          <p:attrName>style.visibility</p:attrName>
                                        </p:attrNameLst>
                                      </p:cBhvr>
                                      <p:to>
                                        <p:strVal val="visible"/>
                                      </p:to>
                                    </p:set>
                                    <p:animEffect transition="in" filter="wipe(left)">
                                      <p:cBhvr>
                                        <p:cTn id="66" dur="500"/>
                                        <p:tgtEl>
                                          <p:spTgt spid="8335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33569"/>
                                        </p:tgtEl>
                                        <p:attrNameLst>
                                          <p:attrName>style.visibility</p:attrName>
                                        </p:attrNameLst>
                                      </p:cBhvr>
                                      <p:to>
                                        <p:strVal val="visible"/>
                                      </p:to>
                                    </p:set>
                                    <p:animEffect transition="in" filter="wipe(left)">
                                      <p:cBhvr>
                                        <p:cTn id="71" dur="500"/>
                                        <p:tgtEl>
                                          <p:spTgt spid="83356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833570"/>
                                        </p:tgtEl>
                                        <p:attrNameLst>
                                          <p:attrName>style.visibility</p:attrName>
                                        </p:attrNameLst>
                                      </p:cBhvr>
                                      <p:to>
                                        <p:strVal val="visible"/>
                                      </p:to>
                                    </p:set>
                                    <p:animEffect transition="in" filter="wipe(left)">
                                      <p:cBhvr>
                                        <p:cTn id="76" dur="500"/>
                                        <p:tgtEl>
                                          <p:spTgt spid="83357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33543"/>
                                        </p:tgtEl>
                                        <p:attrNameLst>
                                          <p:attrName>style.visibility</p:attrName>
                                        </p:attrNameLst>
                                      </p:cBhvr>
                                      <p:to>
                                        <p:strVal val="visible"/>
                                      </p:to>
                                    </p:set>
                                    <p:animEffect transition="in" filter="wipe(left)">
                                      <p:cBhvr>
                                        <p:cTn id="81" dur="500"/>
                                        <p:tgtEl>
                                          <p:spTgt spid="833543"/>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833542"/>
                                        </p:tgtEl>
                                        <p:attrNameLst>
                                          <p:attrName>style.visibility</p:attrName>
                                        </p:attrNameLst>
                                      </p:cBhvr>
                                      <p:to>
                                        <p:strVal val="visible"/>
                                      </p:to>
                                    </p:set>
                                    <p:animEffect transition="in" filter="wipe(left)">
                                      <p:cBhvr>
                                        <p:cTn id="85" dur="500"/>
                                        <p:tgtEl>
                                          <p:spTgt spid="83354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33568"/>
                                        </p:tgtEl>
                                        <p:attrNameLst>
                                          <p:attrName>style.visibility</p:attrName>
                                        </p:attrNameLst>
                                      </p:cBhvr>
                                      <p:to>
                                        <p:strVal val="visible"/>
                                      </p:to>
                                    </p:set>
                                    <p:animEffect transition="in" filter="wipe(left)">
                                      <p:cBhvr>
                                        <p:cTn id="90" dur="500"/>
                                        <p:tgtEl>
                                          <p:spTgt spid="8335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43"/>
                    </p:tgtEl>
                  </p:cond>
                </p:stCondLst>
                <p:endSync evt="end" delay="0">
                  <p:rtn val="all"/>
                </p:endSync>
                <p:childTnLst>
                  <p:par>
                    <p:cTn id="92" fill="hold">
                      <p:stCondLst>
                        <p:cond delay="0"/>
                      </p:stCondLst>
                      <p:childTnLst>
                        <p:par>
                          <p:cTn id="93" fill="hold">
                            <p:stCondLst>
                              <p:cond delay="0"/>
                            </p:stCondLst>
                            <p:childTnLst>
                              <p:par>
                                <p:cTn id="94" presetID="2" presetClass="mediacall" presetSubtype="0" fill="hold" nodeType="clickEffect">
                                  <p:stCondLst>
                                    <p:cond delay="0"/>
                                  </p:stCondLst>
                                  <p:childTnLst>
                                    <p:cmd type="call" cmd="togglePause">
                                      <p:cBhvr>
                                        <p:cTn id="95" dur="1" fill="hold"/>
                                        <p:tgtEl>
                                          <p:spTgt spid="43"/>
                                        </p:tgtEl>
                                      </p:cBhvr>
                                    </p:cmd>
                                  </p:childTnLst>
                                </p:cTn>
                              </p:par>
                            </p:childTnLst>
                          </p:cTn>
                        </p:par>
                      </p:childTnLst>
                    </p:cTn>
                  </p:par>
                </p:childTnLst>
              </p:cTn>
              <p:nextCondLst>
                <p:cond evt="onClick" delay="0">
                  <p:tgtEl>
                    <p:spTgt spid="43"/>
                  </p:tgtEl>
                </p:cond>
              </p:nextCondLst>
            </p:seq>
            <p:video>
              <p:cMediaNode vol="80000" mute="1">
                <p:cTn id="96" fill="hold" display="0">
                  <p:stCondLst>
                    <p:cond delay="indefinite"/>
                  </p:stCondLst>
                </p:cTn>
                <p:tgtEl>
                  <p:spTgt spid="43"/>
                </p:tgtEl>
              </p:cMediaNode>
            </p:video>
          </p:childTnLst>
        </p:cTn>
      </p:par>
    </p:tnLst>
    <p:bldLst>
      <p:bldP spid="833541" grpId="0"/>
      <p:bldP spid="833543" grpId="0" animBg="1"/>
      <p:bldP spid="833549" grpId="0" build="p" autoUpdateAnimBg="0"/>
      <p:bldP spid="833558" grpId="0" build="p" autoUpdateAnimBg="0"/>
      <p:bldP spid="833571" grpId="0"/>
      <p:bldP spid="833572"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508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5081"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A662E1-79EB-5242-BE34-07717277C64A}"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45085" name="Rectangle 9"/>
          <p:cNvSpPr>
            <a:spLocks noGrp="1" noChangeArrowheads="1"/>
          </p:cNvSpPr>
          <p:nvPr>
            <p:ph type="title"/>
          </p:nvPr>
        </p:nvSpPr>
        <p:spPr>
          <a:xfrm>
            <a:off x="609600" y="76200"/>
            <a:ext cx="7772400" cy="838200"/>
          </a:xfrm>
        </p:spPr>
        <p:txBody>
          <a:bodyPr/>
          <a:lstStyle/>
          <a:p>
            <a:r>
              <a:rPr lang="en-US" altLang="ko-KR" dirty="0">
                <a:latin typeface="Arial Narrow" charset="0"/>
                <a:ea typeface="굴림" charset="0"/>
                <a:cs typeface="굴림" charset="0"/>
              </a:rPr>
              <a:t>Unit of the Angular Displacement</a:t>
            </a:r>
            <a:endParaRPr lang="en-US" dirty="0">
              <a:latin typeface="Arial Narrow" charset="0"/>
              <a:ea typeface="ＭＳ Ｐゴシック" charset="0"/>
              <a:cs typeface="ＭＳ Ｐゴシック" charset="0"/>
            </a:endParaRPr>
          </a:p>
        </p:txBody>
      </p:sp>
      <p:sp>
        <p:nvSpPr>
          <p:cNvPr id="833550" name="Text Box 14"/>
          <p:cNvSpPr txBox="1">
            <a:spLocks noChangeArrowheads="1"/>
          </p:cNvSpPr>
          <p:nvPr/>
        </p:nvSpPr>
        <p:spPr bwMode="auto">
          <a:xfrm>
            <a:off x="685800" y="1447800"/>
            <a:ext cx="1828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1 </a:t>
            </a:r>
            <a:r>
              <a:rPr lang="en-US" sz="2800" dirty="0">
                <a:solidFill>
                  <a:srgbClr val="FF0000"/>
                </a:solidFill>
                <a:latin typeface="Monotype Corsiva" charset="0"/>
                <a:ea typeface="굴림" charset="0"/>
                <a:cs typeface="굴림" charset="0"/>
              </a:rPr>
              <a:t>radian is</a:t>
            </a:r>
          </a:p>
        </p:txBody>
      </p:sp>
      <p:graphicFrame>
        <p:nvGraphicFramePr>
          <p:cNvPr id="833551" name="Object 7"/>
          <p:cNvGraphicFramePr>
            <a:graphicFrameLocks noChangeAspect="1"/>
          </p:cNvGraphicFramePr>
          <p:nvPr/>
        </p:nvGraphicFramePr>
        <p:xfrm>
          <a:off x="2706688" y="1681163"/>
          <a:ext cx="606425" cy="320675"/>
        </p:xfrm>
        <a:graphic>
          <a:graphicData uri="http://schemas.openxmlformats.org/presentationml/2006/ole">
            <mc:AlternateContent xmlns:mc="http://schemas.openxmlformats.org/markup-compatibility/2006">
              <mc:Choice xmlns:v="urn:schemas-microsoft-com:vml" Requires="v">
                <p:oleObj spid="_x0000_s367568" name="Equation" r:id="rId4" imgW="330120" imgH="177480" progId="Equation.DSMT4">
                  <p:embed/>
                </p:oleObj>
              </mc:Choice>
              <mc:Fallback>
                <p:oleObj name="Equation" r:id="rId4" imgW="330120" imgH="177480" progId="Equation.DSMT4">
                  <p:embed/>
                  <p:pic>
                    <p:nvPicPr>
                      <p:cNvPr id="83355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681163"/>
                        <a:ext cx="606425" cy="32067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4" name="Object 8"/>
          <p:cNvGraphicFramePr>
            <a:graphicFrameLocks noChangeAspect="1"/>
          </p:cNvGraphicFramePr>
          <p:nvPr/>
        </p:nvGraphicFramePr>
        <p:xfrm>
          <a:off x="3228975" y="1452563"/>
          <a:ext cx="1727200" cy="777875"/>
        </p:xfrm>
        <a:graphic>
          <a:graphicData uri="http://schemas.openxmlformats.org/presentationml/2006/ole">
            <mc:AlternateContent xmlns:mc="http://schemas.openxmlformats.org/markup-compatibility/2006">
              <mc:Choice xmlns:v="urn:schemas-microsoft-com:vml" Requires="v">
                <p:oleObj spid="_x0000_s367569" name="Equation" r:id="rId6" imgW="939800" imgH="431800" progId="Equation.3">
                  <p:embed/>
                </p:oleObj>
              </mc:Choice>
              <mc:Fallback>
                <p:oleObj name="Equation" r:id="rId6" imgW="939800" imgH="431800" progId="Equation.3">
                  <p:embed/>
                  <p:pic>
                    <p:nvPicPr>
                      <p:cNvPr id="833554" name="Object 8"/>
                      <p:cNvPicPr>
                        <a:picLocks noChangeAspect="1" noChangeArrowheads="1"/>
                      </p:cNvPicPr>
                      <p:nvPr/>
                    </p:nvPicPr>
                    <p:blipFill>
                      <a:blip r:embed="rId7"/>
                      <a:srcRect/>
                      <a:stretch>
                        <a:fillRect/>
                      </a:stretch>
                    </p:blipFill>
                    <p:spPr bwMode="auto">
                      <a:xfrm>
                        <a:off x="3228975" y="1452563"/>
                        <a:ext cx="1727200" cy="77787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5" name="Object 9"/>
          <p:cNvGraphicFramePr>
            <a:graphicFrameLocks noChangeAspect="1"/>
          </p:cNvGraphicFramePr>
          <p:nvPr/>
        </p:nvGraphicFramePr>
        <p:xfrm>
          <a:off x="5003800" y="1452563"/>
          <a:ext cx="841375" cy="777875"/>
        </p:xfrm>
        <a:graphic>
          <a:graphicData uri="http://schemas.openxmlformats.org/presentationml/2006/ole">
            <mc:AlternateContent xmlns:mc="http://schemas.openxmlformats.org/markup-compatibility/2006">
              <mc:Choice xmlns:v="urn:schemas-microsoft-com:vml" Requires="v">
                <p:oleObj spid="_x0000_s367570" name="Equation" r:id="rId8" imgW="457200" imgH="431800" progId="Equation.3">
                  <p:embed/>
                </p:oleObj>
              </mc:Choice>
              <mc:Fallback>
                <p:oleObj name="Equation" r:id="rId8" imgW="457200" imgH="431800" progId="Equation.3">
                  <p:embed/>
                  <p:pic>
                    <p:nvPicPr>
                      <p:cNvPr id="833555" name="Object 9"/>
                      <p:cNvPicPr>
                        <a:picLocks noChangeAspect="1" noChangeArrowheads="1"/>
                      </p:cNvPicPr>
                      <p:nvPr/>
                    </p:nvPicPr>
                    <p:blipFill>
                      <a:blip r:embed="rId9"/>
                      <a:srcRect/>
                      <a:stretch>
                        <a:fillRect/>
                      </a:stretch>
                    </p:blipFill>
                    <p:spPr bwMode="auto">
                      <a:xfrm>
                        <a:off x="5003800" y="1452563"/>
                        <a:ext cx="841375" cy="77787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6" name="Object 10"/>
          <p:cNvGraphicFramePr>
            <a:graphicFrameLocks noChangeAspect="1"/>
          </p:cNvGraphicFramePr>
          <p:nvPr/>
        </p:nvGraphicFramePr>
        <p:xfrm>
          <a:off x="6985000" y="1671638"/>
          <a:ext cx="863600" cy="366712"/>
        </p:xfrm>
        <a:graphic>
          <a:graphicData uri="http://schemas.openxmlformats.org/presentationml/2006/ole">
            <mc:AlternateContent xmlns:mc="http://schemas.openxmlformats.org/markup-compatibility/2006">
              <mc:Choice xmlns:v="urn:schemas-microsoft-com:vml" Requires="v">
                <p:oleObj spid="_x0000_s367571" name="Equation" r:id="rId10" imgW="469800" imgH="203040" progId="Equation.DSMT4">
                  <p:embed/>
                </p:oleObj>
              </mc:Choice>
              <mc:Fallback>
                <p:oleObj name="Equation" r:id="rId10" imgW="469800" imgH="203040" progId="Equation.DSMT4">
                  <p:embed/>
                  <p:pic>
                    <p:nvPicPr>
                      <p:cNvPr id="83355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00" y="1671638"/>
                        <a:ext cx="863600" cy="366712"/>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7" name="Object 11"/>
          <p:cNvGraphicFramePr>
            <a:graphicFrameLocks noChangeAspect="1"/>
          </p:cNvGraphicFramePr>
          <p:nvPr/>
        </p:nvGraphicFramePr>
        <p:xfrm>
          <a:off x="5918200" y="1436688"/>
          <a:ext cx="865188" cy="779462"/>
        </p:xfrm>
        <a:graphic>
          <a:graphicData uri="http://schemas.openxmlformats.org/presentationml/2006/ole">
            <mc:AlternateContent xmlns:mc="http://schemas.openxmlformats.org/markup-compatibility/2006">
              <mc:Choice xmlns:v="urn:schemas-microsoft-com:vml" Requires="v">
                <p:oleObj spid="_x0000_s367572" name="Equation" r:id="rId12" imgW="469900" imgH="431800" progId="Equation.3">
                  <p:embed/>
                </p:oleObj>
              </mc:Choice>
              <mc:Fallback>
                <p:oleObj name="Equation" r:id="rId12" imgW="469900" imgH="431800" progId="Equation.3">
                  <p:embed/>
                  <p:pic>
                    <p:nvPicPr>
                      <p:cNvPr id="833557" name="Object 11"/>
                      <p:cNvPicPr>
                        <a:picLocks noChangeAspect="1" noChangeArrowheads="1"/>
                      </p:cNvPicPr>
                      <p:nvPr/>
                    </p:nvPicPr>
                    <p:blipFill>
                      <a:blip r:embed="rId13"/>
                      <a:srcRect/>
                      <a:stretch>
                        <a:fillRect/>
                      </a:stretch>
                    </p:blipFill>
                    <p:spPr bwMode="auto">
                      <a:xfrm>
                        <a:off x="5918200" y="1436688"/>
                        <a:ext cx="865188" cy="779462"/>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59" name="Text Box 23"/>
          <p:cNvSpPr txBox="1">
            <a:spLocks noChangeArrowheads="1"/>
          </p:cNvSpPr>
          <p:nvPr/>
        </p:nvSpPr>
        <p:spPr bwMode="auto">
          <a:xfrm>
            <a:off x="762000" y="2971800"/>
            <a:ext cx="1981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And one</a:t>
            </a:r>
            <a:r>
              <a:rPr lang="en-US" sz="2800" dirty="0">
                <a:solidFill>
                  <a:srgbClr val="FF0000"/>
                </a:solidFill>
                <a:latin typeface="Monotype Corsiva" charset="0"/>
                <a:ea typeface="굴림" charset="0"/>
                <a:cs typeface="굴림" charset="0"/>
              </a:rPr>
              <a:t> degrees is</a:t>
            </a:r>
          </a:p>
        </p:txBody>
      </p:sp>
      <p:graphicFrame>
        <p:nvGraphicFramePr>
          <p:cNvPr id="833560" name="Object 12"/>
          <p:cNvGraphicFramePr>
            <a:graphicFrameLocks noChangeAspect="1"/>
          </p:cNvGraphicFramePr>
          <p:nvPr/>
        </p:nvGraphicFramePr>
        <p:xfrm>
          <a:off x="2819400" y="3316287"/>
          <a:ext cx="257175" cy="342900"/>
        </p:xfrm>
        <a:graphic>
          <a:graphicData uri="http://schemas.openxmlformats.org/presentationml/2006/ole">
            <mc:AlternateContent xmlns:mc="http://schemas.openxmlformats.org/markup-compatibility/2006">
              <mc:Choice xmlns:v="urn:schemas-microsoft-com:vml" Requires="v">
                <p:oleObj spid="_x0000_s367573" name="Equation" r:id="rId14" imgW="139680" imgH="190440" progId="Equation.DSMT4">
                  <p:embed/>
                </p:oleObj>
              </mc:Choice>
              <mc:Fallback>
                <p:oleObj name="Equation" r:id="rId14" imgW="139680" imgH="190440" progId="Equation.DSMT4">
                  <p:embed/>
                  <p:pic>
                    <p:nvPicPr>
                      <p:cNvPr id="83356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3316287"/>
                        <a:ext cx="257175" cy="3429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1" name="Object 13"/>
          <p:cNvGraphicFramePr>
            <a:graphicFrameLocks noChangeAspect="1"/>
          </p:cNvGraphicFramePr>
          <p:nvPr/>
        </p:nvGraphicFramePr>
        <p:xfrm>
          <a:off x="3049588" y="3124200"/>
          <a:ext cx="1143000" cy="709613"/>
        </p:xfrm>
        <a:graphic>
          <a:graphicData uri="http://schemas.openxmlformats.org/presentationml/2006/ole">
            <mc:AlternateContent xmlns:mc="http://schemas.openxmlformats.org/markup-compatibility/2006">
              <mc:Choice xmlns:v="urn:schemas-microsoft-com:vml" Requires="v">
                <p:oleObj spid="_x0000_s367574" name="Equation" r:id="rId16" imgW="622080" imgH="393480" progId="Equation.DSMT4">
                  <p:embed/>
                </p:oleObj>
              </mc:Choice>
              <mc:Fallback>
                <p:oleObj name="Equation" r:id="rId16" imgW="622080" imgH="393480" progId="Equation.DSMT4">
                  <p:embed/>
                  <p:pic>
                    <p:nvPicPr>
                      <p:cNvPr id="833561"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9588" y="3124200"/>
                        <a:ext cx="1143000" cy="70961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2" name="Object 14"/>
          <p:cNvGraphicFramePr>
            <a:graphicFrameLocks noChangeAspect="1"/>
          </p:cNvGraphicFramePr>
          <p:nvPr/>
        </p:nvGraphicFramePr>
        <p:xfrm>
          <a:off x="4343400" y="3124200"/>
          <a:ext cx="1144588" cy="711200"/>
        </p:xfrm>
        <a:graphic>
          <a:graphicData uri="http://schemas.openxmlformats.org/presentationml/2006/ole">
            <mc:AlternateContent xmlns:mc="http://schemas.openxmlformats.org/markup-compatibility/2006">
              <mc:Choice xmlns:v="urn:schemas-microsoft-com:vml" Requires="v">
                <p:oleObj spid="_x0000_s367575" name="Equation" r:id="rId18" imgW="622080" imgH="393480" progId="Equation.DSMT4">
                  <p:embed/>
                </p:oleObj>
              </mc:Choice>
              <mc:Fallback>
                <p:oleObj name="Equation" r:id="rId18" imgW="622080" imgH="393480" progId="Equation.DSMT4">
                  <p:embed/>
                  <p:pic>
                    <p:nvPicPr>
                      <p:cNvPr id="833562"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124200"/>
                        <a:ext cx="1144588" cy="7112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3" name="Object 15"/>
          <p:cNvGraphicFramePr>
            <a:graphicFrameLocks noChangeAspect="1"/>
          </p:cNvGraphicFramePr>
          <p:nvPr/>
        </p:nvGraphicFramePr>
        <p:xfrm>
          <a:off x="6832600" y="3309937"/>
          <a:ext cx="1493838" cy="322263"/>
        </p:xfrm>
        <a:graphic>
          <a:graphicData uri="http://schemas.openxmlformats.org/presentationml/2006/ole">
            <mc:AlternateContent xmlns:mc="http://schemas.openxmlformats.org/markup-compatibility/2006">
              <mc:Choice xmlns:v="urn:schemas-microsoft-com:vml" Requires="v">
                <p:oleObj spid="_x0000_s367576" name="Equation" r:id="rId20" imgW="812520" imgH="177480" progId="Equation.DSMT4">
                  <p:embed/>
                </p:oleObj>
              </mc:Choice>
              <mc:Fallback>
                <p:oleObj name="Equation" r:id="rId20" imgW="812520" imgH="177480" progId="Equation.DSMT4">
                  <p:embed/>
                  <p:pic>
                    <p:nvPicPr>
                      <p:cNvPr id="833563"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2600" y="3309937"/>
                        <a:ext cx="1493838" cy="32226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4" name="Object 16"/>
          <p:cNvGraphicFramePr>
            <a:graphicFrameLocks noChangeAspect="1"/>
          </p:cNvGraphicFramePr>
          <p:nvPr/>
        </p:nvGraphicFramePr>
        <p:xfrm>
          <a:off x="5537200" y="3098800"/>
          <a:ext cx="1169988" cy="711200"/>
        </p:xfrm>
        <a:graphic>
          <a:graphicData uri="http://schemas.openxmlformats.org/presentationml/2006/ole">
            <mc:AlternateContent xmlns:mc="http://schemas.openxmlformats.org/markup-compatibility/2006">
              <mc:Choice xmlns:v="urn:schemas-microsoft-com:vml" Requires="v">
                <p:oleObj spid="_x0000_s367577" name="Equation" r:id="rId22" imgW="634680" imgH="393480" progId="Equation.DSMT4">
                  <p:embed/>
                </p:oleObj>
              </mc:Choice>
              <mc:Fallback>
                <p:oleObj name="Equation" r:id="rId22" imgW="634680" imgH="393480" progId="Equation.DSMT4">
                  <p:embed/>
                  <p:pic>
                    <p:nvPicPr>
                      <p:cNvPr id="833564"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3098800"/>
                        <a:ext cx="1169988" cy="7112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65" name="Text Box 29"/>
          <p:cNvSpPr txBox="1">
            <a:spLocks noChangeArrowheads="1"/>
          </p:cNvSpPr>
          <p:nvPr/>
        </p:nvSpPr>
        <p:spPr bwMode="auto">
          <a:xfrm>
            <a:off x="609600" y="762000"/>
            <a:ext cx="5562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degrees are in one radian?</a:t>
            </a:r>
            <a:endParaRPr lang="en-US" sz="2800" dirty="0">
              <a:solidFill>
                <a:srgbClr val="FF0000"/>
              </a:solidFill>
              <a:latin typeface="Monotype Corsiva" charset="0"/>
              <a:ea typeface="굴림" charset="0"/>
              <a:cs typeface="굴림" charset="0"/>
            </a:endParaRPr>
          </a:p>
        </p:txBody>
      </p:sp>
      <p:sp>
        <p:nvSpPr>
          <p:cNvPr id="833566" name="Text Box 30"/>
          <p:cNvSpPr txBox="1">
            <a:spLocks noChangeArrowheads="1"/>
          </p:cNvSpPr>
          <p:nvPr/>
        </p:nvSpPr>
        <p:spPr bwMode="auto">
          <a:xfrm>
            <a:off x="685800" y="2362200"/>
            <a:ext cx="4343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radians is one degree?</a:t>
            </a:r>
            <a:endParaRPr lang="en-US" sz="2800" dirty="0">
              <a:solidFill>
                <a:srgbClr val="FF0000"/>
              </a:solidFill>
              <a:latin typeface="Monotype Corsiva" charset="0"/>
              <a:ea typeface="굴림" charset="0"/>
              <a:cs typeface="굴림" charset="0"/>
            </a:endParaRPr>
          </a:p>
        </p:txBody>
      </p:sp>
      <p:sp>
        <p:nvSpPr>
          <p:cNvPr id="833567" name="Text Box 31"/>
          <p:cNvSpPr txBox="1">
            <a:spLocks noChangeArrowheads="1"/>
          </p:cNvSpPr>
          <p:nvPr/>
        </p:nvSpPr>
        <p:spPr bwMode="auto">
          <a:xfrm>
            <a:off x="762000" y="3938587"/>
            <a:ext cx="6096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radians are in 10.5 revolutions?</a:t>
            </a:r>
            <a:endParaRPr lang="en-US" sz="2800" dirty="0">
              <a:solidFill>
                <a:srgbClr val="FF0000"/>
              </a:solidFill>
              <a:latin typeface="Monotype Corsiva" charset="0"/>
              <a:ea typeface="굴림" charset="0"/>
              <a:cs typeface="굴림" charset="0"/>
            </a:endParaRPr>
          </a:p>
        </p:txBody>
      </p:sp>
      <p:graphicFrame>
        <p:nvGraphicFramePr>
          <p:cNvPr id="833575" name="Object 20"/>
          <p:cNvGraphicFramePr>
            <a:graphicFrameLocks noChangeAspect="1"/>
          </p:cNvGraphicFramePr>
          <p:nvPr/>
        </p:nvGraphicFramePr>
        <p:xfrm>
          <a:off x="1066800" y="4800600"/>
          <a:ext cx="1676400" cy="480330"/>
        </p:xfrm>
        <a:graphic>
          <a:graphicData uri="http://schemas.openxmlformats.org/presentationml/2006/ole">
            <mc:AlternateContent xmlns:mc="http://schemas.openxmlformats.org/markup-compatibility/2006">
              <mc:Choice xmlns:v="urn:schemas-microsoft-com:vml" Requires="v">
                <p:oleObj spid="_x0000_s367578" name="Equation" r:id="rId24" imgW="609480" imgH="177480" progId="Equation.DSMT4">
                  <p:embed/>
                </p:oleObj>
              </mc:Choice>
              <mc:Fallback>
                <p:oleObj name="Equation" r:id="rId24" imgW="609480" imgH="177480" progId="Equation.DSMT4">
                  <p:embed/>
                  <p:pic>
                    <p:nvPicPr>
                      <p:cNvPr id="833575"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800" y="4800600"/>
                        <a:ext cx="1676400" cy="480330"/>
                      </a:xfrm>
                      <a:prstGeom prst="rect">
                        <a:avLst/>
                      </a:prstGeom>
                      <a:noFill/>
                      <a:ln>
                        <a:noFill/>
                      </a:ln>
                      <a:effectLst/>
                    </p:spPr>
                  </p:pic>
                </p:oleObj>
              </mc:Fallback>
            </mc:AlternateContent>
          </a:graphicData>
        </a:graphic>
      </p:graphicFrame>
      <p:sp>
        <p:nvSpPr>
          <p:cNvPr id="833576" name="Text Box 40"/>
          <p:cNvSpPr txBox="1">
            <a:spLocks noChangeArrowheads="1"/>
          </p:cNvSpPr>
          <p:nvPr/>
        </p:nvSpPr>
        <p:spPr bwMode="auto">
          <a:xfrm>
            <a:off x="152400" y="5867400"/>
            <a:ext cx="8839200" cy="369332"/>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a:solidFill>
                  <a:srgbClr val="FF0000"/>
                </a:solidFill>
                <a:latin typeface="Monotype Corsiva" charset="0"/>
                <a:ea typeface="굴림" charset="0"/>
                <a:cs typeface="굴림" charset="0"/>
              </a:rPr>
              <a:t>Very important: In solving angular problems, all units, degrees or revolutions, must be converted to radians!</a:t>
            </a:r>
            <a:endParaRPr lang="en-US" sz="1800" dirty="0">
              <a:solidFill>
                <a:srgbClr val="FF0000"/>
              </a:solidFill>
              <a:latin typeface="Monotype Corsiva" charset="0"/>
              <a:ea typeface="굴림" charset="0"/>
              <a:cs typeface="굴림" charset="0"/>
            </a:endParaRPr>
          </a:p>
        </p:txBody>
      </p:sp>
      <p:graphicFrame>
        <p:nvGraphicFramePr>
          <p:cNvPr id="833577" name="Object 21"/>
          <p:cNvGraphicFramePr>
            <a:graphicFrameLocks noChangeAspect="1"/>
          </p:cNvGraphicFramePr>
          <p:nvPr/>
        </p:nvGraphicFramePr>
        <p:xfrm>
          <a:off x="2909542" y="4575890"/>
          <a:ext cx="3110258" cy="1062910"/>
        </p:xfrm>
        <a:graphic>
          <a:graphicData uri="http://schemas.openxmlformats.org/presentationml/2006/ole">
            <mc:AlternateContent xmlns:mc="http://schemas.openxmlformats.org/markup-compatibility/2006">
              <mc:Choice xmlns:v="urn:schemas-microsoft-com:vml" Requires="v">
                <p:oleObj spid="_x0000_s367579" name="Equation" r:id="rId26" imgW="1130040" imgH="393480" progId="Equation.DSMT4">
                  <p:embed/>
                </p:oleObj>
              </mc:Choice>
              <mc:Fallback>
                <p:oleObj name="Equation" r:id="rId26" imgW="1130040" imgH="393480" progId="Equation.DSMT4">
                  <p:embed/>
                  <p:pic>
                    <p:nvPicPr>
                      <p:cNvPr id="833577"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9542" y="4575890"/>
                        <a:ext cx="3110258" cy="1062910"/>
                      </a:xfrm>
                      <a:prstGeom prst="rect">
                        <a:avLst/>
                      </a:prstGeom>
                      <a:noFill/>
                      <a:ln>
                        <a:noFill/>
                      </a:ln>
                      <a:effectLst/>
                    </p:spPr>
                  </p:pic>
                </p:oleObj>
              </mc:Fallback>
            </mc:AlternateContent>
          </a:graphicData>
        </a:graphic>
      </p:graphicFrame>
      <p:graphicFrame>
        <p:nvGraphicFramePr>
          <p:cNvPr id="833578" name="Object 22"/>
          <p:cNvGraphicFramePr>
            <a:graphicFrameLocks noChangeAspect="1"/>
          </p:cNvGraphicFramePr>
          <p:nvPr/>
        </p:nvGraphicFramePr>
        <p:xfrm>
          <a:off x="6172200" y="4724400"/>
          <a:ext cx="1783405" cy="684828"/>
        </p:xfrm>
        <a:graphic>
          <a:graphicData uri="http://schemas.openxmlformats.org/presentationml/2006/ole">
            <mc:AlternateContent xmlns:mc="http://schemas.openxmlformats.org/markup-compatibility/2006">
              <mc:Choice xmlns:v="urn:schemas-microsoft-com:vml" Requires="v">
                <p:oleObj spid="_x0000_s367580" name="Equation" r:id="rId28" imgW="647640" imgH="253800" progId="Equation.DSMT4">
                  <p:embed/>
                </p:oleObj>
              </mc:Choice>
              <mc:Fallback>
                <p:oleObj name="Equation" r:id="rId28" imgW="647640" imgH="253800" progId="Equation.DSMT4">
                  <p:embed/>
                  <p:pic>
                    <p:nvPicPr>
                      <p:cNvPr id="833578"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2200" y="4724400"/>
                        <a:ext cx="1783405" cy="68482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351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3565">
                                            <p:txEl>
                                              <p:pRg st="0" end="0"/>
                                            </p:txEl>
                                          </p:spTgt>
                                        </p:tgtEl>
                                        <p:attrNameLst>
                                          <p:attrName>style.visibility</p:attrName>
                                        </p:attrNameLst>
                                      </p:cBhvr>
                                      <p:to>
                                        <p:strVal val="visible"/>
                                      </p:to>
                                    </p:set>
                                    <p:animEffect transition="in" filter="wipe(left)">
                                      <p:cBhvr>
                                        <p:cTn id="7" dur="500"/>
                                        <p:tgtEl>
                                          <p:spTgt spid="833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33550">
                                            <p:txEl>
                                              <p:pRg st="0" end="0"/>
                                            </p:txEl>
                                          </p:spTgt>
                                        </p:tgtEl>
                                        <p:attrNameLst>
                                          <p:attrName>style.visibility</p:attrName>
                                        </p:attrNameLst>
                                      </p:cBhvr>
                                      <p:to>
                                        <p:strVal val="visible"/>
                                      </p:to>
                                    </p:set>
                                    <p:animEffect transition="in" filter="wipe(left)">
                                      <p:cBhvr>
                                        <p:cTn id="12" dur="500"/>
                                        <p:tgtEl>
                                          <p:spTgt spid="8335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33551"/>
                                        </p:tgtEl>
                                        <p:attrNameLst>
                                          <p:attrName>style.visibility</p:attrName>
                                        </p:attrNameLst>
                                      </p:cBhvr>
                                      <p:to>
                                        <p:strVal val="visible"/>
                                      </p:to>
                                    </p:set>
                                    <p:animEffect transition="in" filter="wipe(left)">
                                      <p:cBhvr>
                                        <p:cTn id="17" dur="500"/>
                                        <p:tgtEl>
                                          <p:spTgt spid="8335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833554"/>
                                        </p:tgtEl>
                                        <p:attrNameLst>
                                          <p:attrName>style.visibility</p:attrName>
                                        </p:attrNameLst>
                                      </p:cBhvr>
                                      <p:to>
                                        <p:strVal val="visible"/>
                                      </p:to>
                                    </p:set>
                                    <p:animEffect transition="in" filter="wipe(left)">
                                      <p:cBhvr>
                                        <p:cTn id="22" dur="500"/>
                                        <p:tgtEl>
                                          <p:spTgt spid="8335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833555"/>
                                        </p:tgtEl>
                                        <p:attrNameLst>
                                          <p:attrName>style.visibility</p:attrName>
                                        </p:attrNameLst>
                                      </p:cBhvr>
                                      <p:to>
                                        <p:strVal val="visible"/>
                                      </p:to>
                                    </p:set>
                                    <p:animEffect transition="in" filter="wipe(left)">
                                      <p:cBhvr>
                                        <p:cTn id="27" dur="500"/>
                                        <p:tgtEl>
                                          <p:spTgt spid="83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833557"/>
                                        </p:tgtEl>
                                        <p:attrNameLst>
                                          <p:attrName>style.visibility</p:attrName>
                                        </p:attrNameLst>
                                      </p:cBhvr>
                                      <p:to>
                                        <p:strVal val="visible"/>
                                      </p:to>
                                    </p:set>
                                    <p:animEffect transition="in" filter="wipe(left)">
                                      <p:cBhvr>
                                        <p:cTn id="32" dur="500"/>
                                        <p:tgtEl>
                                          <p:spTgt spid="8335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33556"/>
                                        </p:tgtEl>
                                        <p:attrNameLst>
                                          <p:attrName>style.visibility</p:attrName>
                                        </p:attrNameLst>
                                      </p:cBhvr>
                                      <p:to>
                                        <p:strVal val="visible"/>
                                      </p:to>
                                    </p:set>
                                    <p:animEffect transition="in" filter="wipe(left)">
                                      <p:cBhvr>
                                        <p:cTn id="37" dur="500"/>
                                        <p:tgtEl>
                                          <p:spTgt spid="8335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33566">
                                            <p:txEl>
                                              <p:pRg st="0" end="0"/>
                                            </p:txEl>
                                          </p:spTgt>
                                        </p:tgtEl>
                                        <p:attrNameLst>
                                          <p:attrName>style.visibility</p:attrName>
                                        </p:attrNameLst>
                                      </p:cBhvr>
                                      <p:to>
                                        <p:strVal val="visible"/>
                                      </p:to>
                                    </p:set>
                                    <p:animEffect transition="in" filter="wipe(left)">
                                      <p:cBhvr>
                                        <p:cTn id="42" dur="500"/>
                                        <p:tgtEl>
                                          <p:spTgt spid="83356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33559">
                                            <p:txEl>
                                              <p:pRg st="0" end="0"/>
                                            </p:txEl>
                                          </p:spTgt>
                                        </p:tgtEl>
                                        <p:attrNameLst>
                                          <p:attrName>style.visibility</p:attrName>
                                        </p:attrNameLst>
                                      </p:cBhvr>
                                      <p:to>
                                        <p:strVal val="visible"/>
                                      </p:to>
                                    </p:set>
                                    <p:animEffect transition="in" filter="wipe(left)">
                                      <p:cBhvr>
                                        <p:cTn id="47" dur="500"/>
                                        <p:tgtEl>
                                          <p:spTgt spid="83355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833560"/>
                                        </p:tgtEl>
                                        <p:attrNameLst>
                                          <p:attrName>style.visibility</p:attrName>
                                        </p:attrNameLst>
                                      </p:cBhvr>
                                      <p:to>
                                        <p:strVal val="visible"/>
                                      </p:to>
                                    </p:set>
                                    <p:animEffect transition="in" filter="wipe(left)">
                                      <p:cBhvr>
                                        <p:cTn id="52" dur="500"/>
                                        <p:tgtEl>
                                          <p:spTgt spid="8335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33561"/>
                                        </p:tgtEl>
                                        <p:attrNameLst>
                                          <p:attrName>style.visibility</p:attrName>
                                        </p:attrNameLst>
                                      </p:cBhvr>
                                      <p:to>
                                        <p:strVal val="visible"/>
                                      </p:to>
                                    </p:set>
                                    <p:animEffect transition="in" filter="wipe(left)">
                                      <p:cBhvr>
                                        <p:cTn id="57" dur="500"/>
                                        <p:tgtEl>
                                          <p:spTgt spid="8335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833562"/>
                                        </p:tgtEl>
                                        <p:attrNameLst>
                                          <p:attrName>style.visibility</p:attrName>
                                        </p:attrNameLst>
                                      </p:cBhvr>
                                      <p:to>
                                        <p:strVal val="visible"/>
                                      </p:to>
                                    </p:set>
                                    <p:animEffect transition="in" filter="wipe(left)">
                                      <p:cBhvr>
                                        <p:cTn id="62" dur="500"/>
                                        <p:tgtEl>
                                          <p:spTgt spid="8335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833564"/>
                                        </p:tgtEl>
                                        <p:attrNameLst>
                                          <p:attrName>style.visibility</p:attrName>
                                        </p:attrNameLst>
                                      </p:cBhvr>
                                      <p:to>
                                        <p:strVal val="visible"/>
                                      </p:to>
                                    </p:set>
                                    <p:animEffect transition="in" filter="wipe(left)">
                                      <p:cBhvr>
                                        <p:cTn id="67" dur="500"/>
                                        <p:tgtEl>
                                          <p:spTgt spid="8335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33563"/>
                                        </p:tgtEl>
                                        <p:attrNameLst>
                                          <p:attrName>style.visibility</p:attrName>
                                        </p:attrNameLst>
                                      </p:cBhvr>
                                      <p:to>
                                        <p:strVal val="visible"/>
                                      </p:to>
                                    </p:set>
                                    <p:animEffect transition="in" filter="wipe(left)">
                                      <p:cBhvr>
                                        <p:cTn id="72" dur="500"/>
                                        <p:tgtEl>
                                          <p:spTgt spid="8335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833567">
                                            <p:txEl>
                                              <p:pRg st="0" end="0"/>
                                            </p:txEl>
                                          </p:spTgt>
                                        </p:tgtEl>
                                        <p:attrNameLst>
                                          <p:attrName>style.visibility</p:attrName>
                                        </p:attrNameLst>
                                      </p:cBhvr>
                                      <p:to>
                                        <p:strVal val="visible"/>
                                      </p:to>
                                    </p:set>
                                    <p:animEffect transition="in" filter="wipe(left)">
                                      <p:cBhvr>
                                        <p:cTn id="77" dur="500"/>
                                        <p:tgtEl>
                                          <p:spTgt spid="83356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33575"/>
                                        </p:tgtEl>
                                        <p:attrNameLst>
                                          <p:attrName>style.visibility</p:attrName>
                                        </p:attrNameLst>
                                      </p:cBhvr>
                                      <p:to>
                                        <p:strVal val="visible"/>
                                      </p:to>
                                    </p:set>
                                    <p:animEffect transition="in" filter="wipe(left)">
                                      <p:cBhvr>
                                        <p:cTn id="82" dur="500"/>
                                        <p:tgtEl>
                                          <p:spTgt spid="8335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33577"/>
                                        </p:tgtEl>
                                        <p:attrNameLst>
                                          <p:attrName>style.visibility</p:attrName>
                                        </p:attrNameLst>
                                      </p:cBhvr>
                                      <p:to>
                                        <p:strVal val="visible"/>
                                      </p:to>
                                    </p:set>
                                    <p:animEffect transition="in" filter="wipe(left)">
                                      <p:cBhvr>
                                        <p:cTn id="87" dur="500"/>
                                        <p:tgtEl>
                                          <p:spTgt spid="8335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33578"/>
                                        </p:tgtEl>
                                        <p:attrNameLst>
                                          <p:attrName>style.visibility</p:attrName>
                                        </p:attrNameLst>
                                      </p:cBhvr>
                                      <p:to>
                                        <p:strVal val="visible"/>
                                      </p:to>
                                    </p:set>
                                    <p:animEffect transition="in" filter="wipe(left)">
                                      <p:cBhvr>
                                        <p:cTn id="92" dur="500"/>
                                        <p:tgtEl>
                                          <p:spTgt spid="83357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33576">
                                            <p:txEl>
                                              <p:pRg st="0" end="0"/>
                                            </p:txEl>
                                          </p:spTgt>
                                        </p:tgtEl>
                                        <p:attrNameLst>
                                          <p:attrName>style.visibility</p:attrName>
                                        </p:attrNameLst>
                                      </p:cBhvr>
                                      <p:to>
                                        <p:strVal val="visible"/>
                                      </p:to>
                                    </p:set>
                                    <p:animEffect transition="in" filter="wipe(left)">
                                      <p:cBhvr>
                                        <p:cTn id="97" dur="500"/>
                                        <p:tgtEl>
                                          <p:spTgt spid="8335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50" grpId="0" build="p" autoUpdateAnimBg="0"/>
      <p:bldP spid="833559" grpId="0" build="p" autoUpdateAnimBg="0"/>
      <p:bldP spid="833565" grpId="0" build="p" autoUpdateAnimBg="0"/>
      <p:bldP spid="833566" grpId="0" build="p" autoUpdateAnimBg="0"/>
      <p:bldP spid="833567" grpId="0" build="p" autoUpdateAnimBg="0"/>
      <p:bldP spid="83357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April 19, 2021</a:t>
            </a:r>
          </a:p>
        </p:txBody>
      </p:sp>
      <p:sp>
        <p:nvSpPr>
          <p:cNvPr id="16" name="Footer Placeholder 4"/>
          <p:cNvSpPr>
            <a:spLocks noGrp="1"/>
          </p:cNvSpPr>
          <p:nvPr>
            <p:ph type="ftr" sz="quarter" idx="11"/>
          </p:nvPr>
        </p:nvSpPr>
        <p:spPr/>
        <p:txBody>
          <a:bodyPr/>
          <a:lstStyle/>
          <a:p>
            <a:r>
              <a:rPr lang="nl-NL"/>
              <a:t>PHYS 1443-003, Spring 2021                    Dr. Jaehoon Yu</a:t>
            </a:r>
            <a:endParaRPr lang="en-US"/>
          </a:p>
        </p:txBody>
      </p:sp>
      <p:sp>
        <p:nvSpPr>
          <p:cNvPr id="17" name="Slide Number Placeholder 5"/>
          <p:cNvSpPr>
            <a:spLocks noGrp="1"/>
          </p:cNvSpPr>
          <p:nvPr>
            <p:ph type="sldNum" sz="quarter" idx="12"/>
          </p:nvPr>
        </p:nvSpPr>
        <p:spPr/>
        <p:txBody>
          <a:bodyPr/>
          <a:lstStyle/>
          <a:p>
            <a:fld id="{4A4D32D0-1E2F-FD47-AED6-CCEF2F79F02A}" type="slidenum">
              <a:rPr lang="en-US"/>
              <a:pPr/>
              <a:t>8</a:t>
            </a:fld>
            <a:endParaRPr lang="en-US"/>
          </a:p>
        </p:txBody>
      </p:sp>
      <p:pic>
        <p:nvPicPr>
          <p:cNvPr id="335886" name="Picture 14" descr="FG10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8229600" cy="5181600"/>
          </a:xfrm>
          <a:prstGeom prst="rect">
            <a:avLst/>
          </a:prstGeom>
          <a:noFill/>
          <a:extLst>
            <a:ext uri="{909E8E84-426E-40dd-AFC4-6F175D3DCCD1}">
              <a14:hiddenFill xmlns="" xmlns:a14="http://schemas.microsoft.com/office/drawing/2010/main">
                <a:solidFill>
                  <a:srgbClr val="FFFFFF"/>
                </a:solidFill>
              </a14:hiddenFill>
            </a:ext>
          </a:extLst>
        </p:spPr>
      </p:pic>
      <p:sp>
        <p:nvSpPr>
          <p:cNvPr id="335875" name="Rectangle 3"/>
          <p:cNvSpPr>
            <a:spLocks noGrp="1" noChangeArrowheads="1"/>
          </p:cNvSpPr>
          <p:nvPr>
            <p:ph type="title"/>
          </p:nvPr>
        </p:nvSpPr>
        <p:spPr>
          <a:xfrm>
            <a:off x="685800" y="0"/>
            <a:ext cx="7772400" cy="609600"/>
          </a:xfrm>
        </p:spPr>
        <p:txBody>
          <a:bodyPr/>
          <a:lstStyle/>
          <a:p>
            <a:r>
              <a:rPr lang="en-US" sz="4000" dirty="0"/>
              <a:t>Example</a:t>
            </a:r>
            <a:endParaRPr lang="en-US" dirty="0"/>
          </a:p>
        </p:txBody>
      </p:sp>
      <p:sp>
        <p:nvSpPr>
          <p:cNvPr id="335876" name="Text Box 4"/>
          <p:cNvSpPr txBox="1">
            <a:spLocks noChangeArrowheads="1"/>
          </p:cNvSpPr>
          <p:nvPr/>
        </p:nvSpPr>
        <p:spPr bwMode="auto">
          <a:xfrm>
            <a:off x="533400" y="550863"/>
            <a:ext cx="8077200" cy="1107996"/>
          </a:xfrm>
          <a:prstGeom prst="rect">
            <a:avLst/>
          </a:prstGeom>
          <a:solidFill>
            <a:srgbClr val="CCFFFF"/>
          </a:solidFill>
          <a:ln w="28575">
            <a:solidFill>
              <a:srgbClr val="99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20000"/>
              </a:spcBef>
            </a:pPr>
            <a:r>
              <a:rPr lang="en-US" sz="2200" dirty="0">
                <a:solidFill>
                  <a:srgbClr val="800000"/>
                </a:solidFill>
                <a:latin typeface="Arial Narrow" charset="0"/>
              </a:rPr>
              <a:t>A particular bird</a:t>
            </a:r>
            <a:r>
              <a:rPr lang="en-US" sz="2200" dirty="0">
                <a:solidFill>
                  <a:srgbClr val="800000"/>
                </a:solidFill>
                <a:latin typeface="Arial"/>
              </a:rPr>
              <a:t>’</a:t>
            </a:r>
            <a:r>
              <a:rPr lang="en-US" sz="2200" dirty="0">
                <a:solidFill>
                  <a:srgbClr val="800000"/>
                </a:solidFill>
                <a:latin typeface="Arial Narrow" charset="0"/>
              </a:rPr>
              <a:t>s eyes can distinguish objects that subtend an angle no smaller than about 3x10</a:t>
            </a:r>
            <a:r>
              <a:rPr lang="en-US" sz="2200" baseline="30000" dirty="0">
                <a:solidFill>
                  <a:srgbClr val="800000"/>
                </a:solidFill>
                <a:latin typeface="Arial Narrow" charset="0"/>
              </a:rPr>
              <a:t>-4 </a:t>
            </a:r>
            <a:r>
              <a:rPr lang="en-US" sz="2200" dirty="0">
                <a:solidFill>
                  <a:srgbClr val="800000"/>
                </a:solidFill>
                <a:latin typeface="Arial Narrow" charset="0"/>
              </a:rPr>
              <a:t>rad.  (a) How many degrees is this?  (b) How small an object can the bird just distinguish when flying at a height of 100m? </a:t>
            </a:r>
          </a:p>
        </p:txBody>
      </p:sp>
      <p:sp>
        <p:nvSpPr>
          <p:cNvPr id="335877" name="Text Box 5"/>
          <p:cNvSpPr txBox="1">
            <a:spLocks noChangeArrowheads="1"/>
          </p:cNvSpPr>
          <p:nvPr/>
        </p:nvSpPr>
        <p:spPr bwMode="auto">
          <a:xfrm>
            <a:off x="4495800" y="1828800"/>
            <a:ext cx="4114800" cy="4572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28575">
                <a:solidFill>
                  <a:srgbClr val="99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(a) One radian is 360</a:t>
            </a:r>
            <a:r>
              <a:rPr lang="en-US" baseline="30000" dirty="0">
                <a:solidFill>
                  <a:srgbClr val="FF0000"/>
                </a:solidFill>
                <a:latin typeface="Arial Narrow" charset="0"/>
              </a:rPr>
              <a:t>o</a:t>
            </a:r>
            <a:r>
              <a:rPr lang="en-US" dirty="0">
                <a:solidFill>
                  <a:srgbClr val="FF0000"/>
                </a:solidFill>
                <a:latin typeface="Arial Narrow" charset="0"/>
              </a:rPr>
              <a:t>/2</a:t>
            </a:r>
            <a:r>
              <a:rPr lang="en-US" dirty="0">
                <a:solidFill>
                  <a:srgbClr val="FF0000"/>
                </a:solidFill>
                <a:latin typeface="Symbol" charset="0"/>
              </a:rPr>
              <a:t>π</a:t>
            </a:r>
            <a:r>
              <a:rPr lang="en-US" dirty="0">
                <a:solidFill>
                  <a:srgbClr val="FF0000"/>
                </a:solidFill>
                <a:latin typeface="Arial Narrow" charset="0"/>
              </a:rPr>
              <a:t>. Thus</a:t>
            </a:r>
          </a:p>
        </p:txBody>
      </p:sp>
      <p:graphicFrame>
        <p:nvGraphicFramePr>
          <p:cNvPr id="335878" name="Object 6"/>
          <p:cNvGraphicFramePr>
            <a:graphicFrameLocks noChangeAspect="1"/>
          </p:cNvGraphicFramePr>
          <p:nvPr/>
        </p:nvGraphicFramePr>
        <p:xfrm>
          <a:off x="3657600" y="2209800"/>
          <a:ext cx="2163763" cy="571500"/>
        </p:xfrm>
        <a:graphic>
          <a:graphicData uri="http://schemas.openxmlformats.org/presentationml/2006/ole">
            <mc:AlternateContent xmlns:mc="http://schemas.openxmlformats.org/markup-compatibility/2006">
              <mc:Choice xmlns:v="urn:schemas-microsoft-com:vml" Requires="v">
                <p:oleObj spid="_x0000_s368217" name="Equation" r:id="rId4" imgW="711000" imgH="203040" progId="Equation.DSMT4">
                  <p:embed/>
                </p:oleObj>
              </mc:Choice>
              <mc:Fallback>
                <p:oleObj name="Equation" r:id="rId4" imgW="711000" imgH="203040" progId="Equation.DSMT4">
                  <p:embed/>
                  <p:pic>
                    <p:nvPicPr>
                      <p:cNvPr id="3358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2163763" cy="571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0" name="Object 8"/>
          <p:cNvGraphicFramePr>
            <a:graphicFrameLocks noChangeAspect="1"/>
          </p:cNvGraphicFramePr>
          <p:nvPr/>
        </p:nvGraphicFramePr>
        <p:xfrm>
          <a:off x="4876800" y="4648200"/>
          <a:ext cx="630238" cy="604838"/>
        </p:xfrm>
        <a:graphic>
          <a:graphicData uri="http://schemas.openxmlformats.org/presentationml/2006/ole">
            <mc:AlternateContent xmlns:mc="http://schemas.openxmlformats.org/markup-compatibility/2006">
              <mc:Choice xmlns:v="urn:schemas-microsoft-com:vml" Requires="v">
                <p:oleObj spid="_x0000_s368218" name="Equation" r:id="rId6" imgW="215640" imgH="177480" progId="Equation.DSMT4">
                  <p:embed/>
                </p:oleObj>
              </mc:Choice>
              <mc:Fallback>
                <p:oleObj name="Equation" r:id="rId6" imgW="215640" imgH="177480" progId="Equation.DSMT4">
                  <p:embed/>
                  <p:pic>
                    <p:nvPicPr>
                      <p:cNvPr id="33588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48200"/>
                        <a:ext cx="630238" cy="6048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7" name="Object 15"/>
          <p:cNvGraphicFramePr>
            <a:graphicFrameLocks noChangeAspect="1"/>
          </p:cNvGraphicFramePr>
          <p:nvPr/>
        </p:nvGraphicFramePr>
        <p:xfrm>
          <a:off x="5746750" y="2133600"/>
          <a:ext cx="3168650" cy="784225"/>
        </p:xfrm>
        <a:graphic>
          <a:graphicData uri="http://schemas.openxmlformats.org/presentationml/2006/ole">
            <mc:AlternateContent xmlns:mc="http://schemas.openxmlformats.org/markup-compatibility/2006">
              <mc:Choice xmlns:v="urn:schemas-microsoft-com:vml" Requires="v">
                <p:oleObj spid="_x0000_s368219" name="Equation" r:id="rId8" imgW="1041120" imgH="279360" progId="Equation.DSMT4">
                  <p:embed/>
                </p:oleObj>
              </mc:Choice>
              <mc:Fallback>
                <p:oleObj name="Equation" r:id="rId8" imgW="1041120" imgH="279360" progId="Equation.DSMT4">
                  <p:embed/>
                  <p:pic>
                    <p:nvPicPr>
                      <p:cNvPr id="335887"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0" y="2133600"/>
                        <a:ext cx="3168650" cy="7842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8" name="Object 16"/>
          <p:cNvGraphicFramePr>
            <a:graphicFrameLocks noChangeAspect="1"/>
          </p:cNvGraphicFramePr>
          <p:nvPr/>
        </p:nvGraphicFramePr>
        <p:xfrm>
          <a:off x="4343400" y="2819400"/>
          <a:ext cx="2819400" cy="784225"/>
        </p:xfrm>
        <a:graphic>
          <a:graphicData uri="http://schemas.openxmlformats.org/presentationml/2006/ole">
            <mc:AlternateContent xmlns:mc="http://schemas.openxmlformats.org/markup-compatibility/2006">
              <mc:Choice xmlns:v="urn:schemas-microsoft-com:vml" Requires="v">
                <p:oleObj spid="_x0000_s368220" name="Equation" r:id="rId10" imgW="927000" imgH="279360" progId="Equation.DSMT4">
                  <p:embed/>
                </p:oleObj>
              </mc:Choice>
              <mc:Fallback>
                <p:oleObj name="Equation" r:id="rId10" imgW="927000" imgH="279360" progId="Equation.DSMT4">
                  <p:embed/>
                  <p:pic>
                    <p:nvPicPr>
                      <p:cNvPr id="335888"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19400"/>
                        <a:ext cx="2819400" cy="7842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9" name="Object 17"/>
          <p:cNvGraphicFramePr>
            <a:graphicFrameLocks noChangeAspect="1"/>
          </p:cNvGraphicFramePr>
          <p:nvPr/>
        </p:nvGraphicFramePr>
        <p:xfrm>
          <a:off x="7215188" y="2859088"/>
          <a:ext cx="1700212" cy="569912"/>
        </p:xfrm>
        <a:graphic>
          <a:graphicData uri="http://schemas.openxmlformats.org/presentationml/2006/ole">
            <mc:AlternateContent xmlns:mc="http://schemas.openxmlformats.org/markup-compatibility/2006">
              <mc:Choice xmlns:v="urn:schemas-microsoft-com:vml" Requires="v">
                <p:oleObj spid="_x0000_s368221" name="Equation" r:id="rId12" imgW="558720" imgH="203040" progId="Equation.DSMT4">
                  <p:embed/>
                </p:oleObj>
              </mc:Choice>
              <mc:Fallback>
                <p:oleObj name="Equation" r:id="rId12" imgW="558720" imgH="203040" progId="Equation.DSMT4">
                  <p:embed/>
                  <p:pic>
                    <p:nvPicPr>
                      <p:cNvPr id="335889"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5188" y="2859088"/>
                        <a:ext cx="1700212" cy="569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5890" name="Text Box 18"/>
          <p:cNvSpPr txBox="1">
            <a:spLocks noChangeArrowheads="1"/>
          </p:cNvSpPr>
          <p:nvPr/>
        </p:nvSpPr>
        <p:spPr bwMode="auto">
          <a:xfrm>
            <a:off x="4419600" y="3505200"/>
            <a:ext cx="4114800" cy="120032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28575">
                <a:solidFill>
                  <a:srgbClr val="99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(b) Since l=</a:t>
            </a:r>
            <a:r>
              <a:rPr lang="en-US" dirty="0" err="1">
                <a:solidFill>
                  <a:srgbClr val="FF0000"/>
                </a:solidFill>
                <a:latin typeface="Arial Narrow" charset="0"/>
              </a:rPr>
              <a:t>r</a:t>
            </a:r>
            <a:r>
              <a:rPr lang="en-US" dirty="0" err="1">
                <a:solidFill>
                  <a:srgbClr val="FF0000"/>
                </a:solidFill>
                <a:latin typeface="Symbol" charset="0"/>
              </a:rPr>
              <a:t>θ</a:t>
            </a:r>
            <a:r>
              <a:rPr lang="en-US" dirty="0">
                <a:solidFill>
                  <a:srgbClr val="FF0000"/>
                </a:solidFill>
                <a:latin typeface="Arial Narrow" charset="0"/>
              </a:rPr>
              <a:t> and for small angle arc length is approximately the same as the chord length.</a:t>
            </a:r>
          </a:p>
        </p:txBody>
      </p:sp>
      <p:graphicFrame>
        <p:nvGraphicFramePr>
          <p:cNvPr id="335891" name="Object 19"/>
          <p:cNvGraphicFramePr>
            <a:graphicFrameLocks noChangeAspect="1"/>
          </p:cNvGraphicFramePr>
          <p:nvPr/>
        </p:nvGraphicFramePr>
        <p:xfrm>
          <a:off x="5638800" y="4648200"/>
          <a:ext cx="927100" cy="604838"/>
        </p:xfrm>
        <a:graphic>
          <a:graphicData uri="http://schemas.openxmlformats.org/presentationml/2006/ole">
            <mc:AlternateContent xmlns:mc="http://schemas.openxmlformats.org/markup-compatibility/2006">
              <mc:Choice xmlns:v="urn:schemas-microsoft-com:vml" Requires="v">
                <p:oleObj spid="_x0000_s368222" name="Equation" r:id="rId14" imgW="317160" imgH="177480" progId="Equation.DSMT4">
                  <p:embed/>
                </p:oleObj>
              </mc:Choice>
              <mc:Fallback>
                <p:oleObj name="Equation" r:id="rId14" imgW="317160" imgH="177480" progId="Equation.DSMT4">
                  <p:embed/>
                  <p:pic>
                    <p:nvPicPr>
                      <p:cNvPr id="335891"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648200"/>
                        <a:ext cx="927100" cy="6048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2" name="Object 20"/>
          <p:cNvGraphicFramePr>
            <a:graphicFrameLocks noChangeAspect="1"/>
          </p:cNvGraphicFramePr>
          <p:nvPr/>
        </p:nvGraphicFramePr>
        <p:xfrm>
          <a:off x="4791075" y="5105400"/>
          <a:ext cx="3743325" cy="614363"/>
        </p:xfrm>
        <a:graphic>
          <a:graphicData uri="http://schemas.openxmlformats.org/presentationml/2006/ole">
            <mc:AlternateContent xmlns:mc="http://schemas.openxmlformats.org/markup-compatibility/2006">
              <mc:Choice xmlns:v="urn:schemas-microsoft-com:vml" Requires="v">
                <p:oleObj spid="_x0000_s368223" name="Equation" r:id="rId16" imgW="1282680" imgH="203040" progId="Equation.DSMT4">
                  <p:embed/>
                </p:oleObj>
              </mc:Choice>
              <mc:Fallback>
                <p:oleObj name="Equation" r:id="rId16" imgW="1282680" imgH="203040" progId="Equation.DSMT4">
                  <p:embed/>
                  <p:pic>
                    <p:nvPicPr>
                      <p:cNvPr id="335892"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1075" y="5105400"/>
                        <a:ext cx="3743325"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3" name="Object 21"/>
          <p:cNvGraphicFramePr>
            <a:graphicFrameLocks noChangeAspect="1"/>
          </p:cNvGraphicFramePr>
          <p:nvPr/>
        </p:nvGraphicFramePr>
        <p:xfrm>
          <a:off x="4805363" y="5791200"/>
          <a:ext cx="2890837" cy="614363"/>
        </p:xfrm>
        <a:graphic>
          <a:graphicData uri="http://schemas.openxmlformats.org/presentationml/2006/ole">
            <mc:AlternateContent xmlns:mc="http://schemas.openxmlformats.org/markup-compatibility/2006">
              <mc:Choice xmlns:v="urn:schemas-microsoft-com:vml" Requires="v">
                <p:oleObj spid="_x0000_s368224" name="Equation" r:id="rId18" imgW="990360" imgH="203040" progId="Equation.DSMT4">
                  <p:embed/>
                </p:oleObj>
              </mc:Choice>
              <mc:Fallback>
                <p:oleObj name="Equation" r:id="rId18" imgW="990360" imgH="203040" progId="Equation.DSMT4">
                  <p:embed/>
                  <p:pic>
                    <p:nvPicPr>
                      <p:cNvPr id="335893"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5363" y="5791200"/>
                        <a:ext cx="2890837"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44287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35876"/>
                                        </p:tgtEl>
                                        <p:attrNameLst>
                                          <p:attrName>style.visibility</p:attrName>
                                        </p:attrNameLst>
                                      </p:cBhvr>
                                      <p:to>
                                        <p:strVal val="visible"/>
                                      </p:to>
                                    </p:set>
                                    <p:animEffect transition="in" filter="wipe(left)">
                                      <p:cBhvr>
                                        <p:cTn id="7" dur="300"/>
                                        <p:tgtEl>
                                          <p:spTgt spid="33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35886"/>
                                        </p:tgtEl>
                                        <p:attrNameLst>
                                          <p:attrName>style.visibility</p:attrName>
                                        </p:attrNameLst>
                                      </p:cBhvr>
                                      <p:to>
                                        <p:strVal val="visible"/>
                                      </p:to>
                                    </p:set>
                                    <p:anim calcmode="lin" valueType="num">
                                      <p:cBhvr>
                                        <p:cTn id="12" dur="500" fill="hold"/>
                                        <p:tgtEl>
                                          <p:spTgt spid="335886"/>
                                        </p:tgtEl>
                                        <p:attrNameLst>
                                          <p:attrName>ppt_w</p:attrName>
                                        </p:attrNameLst>
                                      </p:cBhvr>
                                      <p:tavLst>
                                        <p:tav tm="0">
                                          <p:val>
                                            <p:fltVal val="0"/>
                                          </p:val>
                                        </p:tav>
                                        <p:tav tm="100000">
                                          <p:val>
                                            <p:strVal val="#ppt_w"/>
                                          </p:val>
                                        </p:tav>
                                      </p:tavLst>
                                    </p:anim>
                                    <p:anim calcmode="lin" valueType="num">
                                      <p:cBhvr>
                                        <p:cTn id="13" dur="500" fill="hold"/>
                                        <p:tgtEl>
                                          <p:spTgt spid="335886"/>
                                        </p:tgtEl>
                                        <p:attrNameLst>
                                          <p:attrName>ppt_h</p:attrName>
                                        </p:attrNameLst>
                                      </p:cBhvr>
                                      <p:tavLst>
                                        <p:tav tm="0">
                                          <p:val>
                                            <p:fltVal val="0"/>
                                          </p:val>
                                        </p:tav>
                                        <p:tav tm="100000">
                                          <p:val>
                                            <p:strVal val="#ppt_h"/>
                                          </p:val>
                                        </p:tav>
                                      </p:tavLst>
                                    </p:anim>
                                    <p:animEffect transition="in" filter="fade">
                                      <p:cBhvr>
                                        <p:cTn id="14" dur="500"/>
                                        <p:tgtEl>
                                          <p:spTgt spid="3358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5877">
                                            <p:txEl>
                                              <p:pRg st="0" end="0"/>
                                            </p:txEl>
                                          </p:spTgt>
                                        </p:tgtEl>
                                        <p:attrNameLst>
                                          <p:attrName>style.visibility</p:attrName>
                                        </p:attrNameLst>
                                      </p:cBhvr>
                                      <p:to>
                                        <p:strVal val="visible"/>
                                      </p:to>
                                    </p:set>
                                    <p:animEffect transition="in" filter="wipe(left)">
                                      <p:cBhvr>
                                        <p:cTn id="19" dur="500"/>
                                        <p:tgtEl>
                                          <p:spTgt spid="33587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35878"/>
                                        </p:tgtEl>
                                        <p:attrNameLst>
                                          <p:attrName>style.visibility</p:attrName>
                                        </p:attrNameLst>
                                      </p:cBhvr>
                                      <p:to>
                                        <p:strVal val="visible"/>
                                      </p:to>
                                    </p:set>
                                    <p:animEffect transition="in" filter="wipe(left)">
                                      <p:cBhvr>
                                        <p:cTn id="24" dur="500"/>
                                        <p:tgtEl>
                                          <p:spTgt spid="3358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35887"/>
                                        </p:tgtEl>
                                        <p:attrNameLst>
                                          <p:attrName>style.visibility</p:attrName>
                                        </p:attrNameLst>
                                      </p:cBhvr>
                                      <p:to>
                                        <p:strVal val="visible"/>
                                      </p:to>
                                    </p:set>
                                    <p:animEffect transition="in" filter="wipe(left)">
                                      <p:cBhvr>
                                        <p:cTn id="29" dur="500"/>
                                        <p:tgtEl>
                                          <p:spTgt spid="3358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35888"/>
                                        </p:tgtEl>
                                        <p:attrNameLst>
                                          <p:attrName>style.visibility</p:attrName>
                                        </p:attrNameLst>
                                      </p:cBhvr>
                                      <p:to>
                                        <p:strVal val="visible"/>
                                      </p:to>
                                    </p:set>
                                    <p:animEffect transition="in" filter="wipe(left)">
                                      <p:cBhvr>
                                        <p:cTn id="34" dur="500"/>
                                        <p:tgtEl>
                                          <p:spTgt spid="3358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35889"/>
                                        </p:tgtEl>
                                        <p:attrNameLst>
                                          <p:attrName>style.visibility</p:attrName>
                                        </p:attrNameLst>
                                      </p:cBhvr>
                                      <p:to>
                                        <p:strVal val="visible"/>
                                      </p:to>
                                    </p:set>
                                    <p:animEffect transition="in" filter="wipe(left)">
                                      <p:cBhvr>
                                        <p:cTn id="39" dur="500"/>
                                        <p:tgtEl>
                                          <p:spTgt spid="3358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35890">
                                            <p:txEl>
                                              <p:pRg st="0" end="0"/>
                                            </p:txEl>
                                          </p:spTgt>
                                        </p:tgtEl>
                                        <p:attrNameLst>
                                          <p:attrName>style.visibility</p:attrName>
                                        </p:attrNameLst>
                                      </p:cBhvr>
                                      <p:to>
                                        <p:strVal val="visible"/>
                                      </p:to>
                                    </p:set>
                                    <p:animEffect transition="in" filter="wipe(left)">
                                      <p:cBhvr>
                                        <p:cTn id="44" dur="500"/>
                                        <p:tgtEl>
                                          <p:spTgt spid="335890">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35880"/>
                                        </p:tgtEl>
                                        <p:attrNameLst>
                                          <p:attrName>style.visibility</p:attrName>
                                        </p:attrNameLst>
                                      </p:cBhvr>
                                      <p:to>
                                        <p:strVal val="visible"/>
                                      </p:to>
                                    </p:set>
                                    <p:animEffect transition="in" filter="wipe(left)">
                                      <p:cBhvr>
                                        <p:cTn id="49" dur="500"/>
                                        <p:tgtEl>
                                          <p:spTgt spid="33588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35891"/>
                                        </p:tgtEl>
                                        <p:attrNameLst>
                                          <p:attrName>style.visibility</p:attrName>
                                        </p:attrNameLst>
                                      </p:cBhvr>
                                      <p:to>
                                        <p:strVal val="visible"/>
                                      </p:to>
                                    </p:set>
                                    <p:animEffect transition="in" filter="wipe(left)">
                                      <p:cBhvr>
                                        <p:cTn id="54" dur="500"/>
                                        <p:tgtEl>
                                          <p:spTgt spid="33589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35892"/>
                                        </p:tgtEl>
                                        <p:attrNameLst>
                                          <p:attrName>style.visibility</p:attrName>
                                        </p:attrNameLst>
                                      </p:cBhvr>
                                      <p:to>
                                        <p:strVal val="visible"/>
                                      </p:to>
                                    </p:set>
                                    <p:animEffect transition="in" filter="wipe(left)">
                                      <p:cBhvr>
                                        <p:cTn id="59" dur="500"/>
                                        <p:tgtEl>
                                          <p:spTgt spid="33589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35893"/>
                                        </p:tgtEl>
                                        <p:attrNameLst>
                                          <p:attrName>style.visibility</p:attrName>
                                        </p:attrNameLst>
                                      </p:cBhvr>
                                      <p:to>
                                        <p:strVal val="visible"/>
                                      </p:to>
                                    </p:set>
                                    <p:animEffect transition="in" filter="wipe(left)">
                                      <p:cBhvr>
                                        <p:cTn id="64" dur="500"/>
                                        <p:tgtEl>
                                          <p:spTgt spid="33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autoUpdateAnimBg="0"/>
      <p:bldP spid="335877" grpId="0" build="p" autoUpdateAnimBg="0"/>
      <p:bldP spid="33589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19, 2021</a:t>
            </a:r>
            <a:endParaRPr lang="en-US" altLang="ko-KR" sz="1400">
              <a:solidFill>
                <a:srgbClr val="FF0066"/>
              </a:solidFill>
              <a:latin typeface="Arial Narrow" charset="0"/>
              <a:ea typeface="굴림" charset="0"/>
              <a:cs typeface="굴림" charset="0"/>
            </a:endParaRPr>
          </a:p>
        </p:txBody>
      </p:sp>
      <p:sp>
        <p:nvSpPr>
          <p:cNvPr id="47117"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47118"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074006-1798-1D48-AD66-47933788B882}"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835587" name="Picture 3" descr="F0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990600"/>
            <a:ext cx="33305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5588" name="Text Box 4"/>
          <p:cNvSpPr txBox="1">
            <a:spLocks noChangeArrowheads="1"/>
          </p:cNvSpPr>
          <p:nvPr/>
        </p:nvSpPr>
        <p:spPr bwMode="auto">
          <a:xfrm>
            <a:off x="246063" y="752231"/>
            <a:ext cx="5486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dirty="0">
                <a:solidFill>
                  <a:schemeClr val="accent2"/>
                </a:solidFill>
                <a:latin typeface="Arial Narrow" charset="0"/>
              </a:rPr>
              <a:t>Synchronous satellites are put into an orbit whose </a:t>
            </a:r>
            <a:r>
              <a:rPr lang="en-US" dirty="0">
                <a:solidFill>
                  <a:srgbClr val="FF0000"/>
                </a:solidFill>
                <a:latin typeface="Arial Narrow" charset="0"/>
              </a:rPr>
              <a:t>radius is 4.23</a:t>
            </a:r>
            <a:r>
              <a:rPr lang="en-US" dirty="0">
                <a:solidFill>
                  <a:srgbClr val="FF0000"/>
                </a:solidFill>
                <a:latin typeface="Arial Narrow" charset="0"/>
                <a:cs typeface="Arial" charset="0"/>
              </a:rPr>
              <a:t>×10</a:t>
            </a:r>
            <a:r>
              <a:rPr lang="en-US" baseline="30000" dirty="0">
                <a:solidFill>
                  <a:srgbClr val="FF0000"/>
                </a:solidFill>
                <a:latin typeface="Arial Narrow" charset="0"/>
                <a:cs typeface="Arial" charset="0"/>
              </a:rPr>
              <a:t>7</a:t>
            </a:r>
            <a:r>
              <a:rPr lang="en-US" dirty="0">
                <a:solidFill>
                  <a:srgbClr val="FF0000"/>
                </a:solidFill>
                <a:latin typeface="Arial Narrow" charset="0"/>
                <a:cs typeface="Arial" charset="0"/>
              </a:rPr>
              <a:t>m</a:t>
            </a:r>
            <a:r>
              <a:rPr lang="en-US" dirty="0">
                <a:solidFill>
                  <a:schemeClr val="accent2"/>
                </a:solidFill>
                <a:latin typeface="Arial Narrow" charset="0"/>
                <a:cs typeface="Arial" charset="0"/>
              </a:rPr>
              <a:t>.</a:t>
            </a:r>
            <a:r>
              <a:rPr lang="en-US" altLang="ko-KR" dirty="0">
                <a:solidFill>
                  <a:schemeClr val="accent2"/>
                </a:solidFill>
                <a:latin typeface="Arial Narrow" charset="0"/>
                <a:cs typeface="Arial" charset="0"/>
              </a:rPr>
              <a:t> </a:t>
            </a:r>
            <a:r>
              <a:rPr lang="en-US" dirty="0">
                <a:solidFill>
                  <a:schemeClr val="accent2"/>
                </a:solidFill>
                <a:latin typeface="Arial Narrow" charset="0"/>
                <a:cs typeface="Arial" charset="0"/>
              </a:rPr>
              <a:t>If the </a:t>
            </a:r>
            <a:r>
              <a:rPr lang="en-US" dirty="0">
                <a:solidFill>
                  <a:srgbClr val="FF0000"/>
                </a:solidFill>
                <a:latin typeface="Arial Narrow" charset="0"/>
                <a:cs typeface="Arial" charset="0"/>
              </a:rPr>
              <a:t>angular separation</a:t>
            </a:r>
            <a:r>
              <a:rPr lang="en-US" dirty="0">
                <a:solidFill>
                  <a:schemeClr val="accent2"/>
                </a:solidFill>
                <a:latin typeface="Arial Narrow" charset="0"/>
                <a:cs typeface="Arial" charset="0"/>
              </a:rPr>
              <a:t> of the two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cs typeface="Arial" charset="0"/>
              </a:rPr>
              <a:t>satellites is 2.00 degrees, find the </a:t>
            </a:r>
            <a:r>
              <a:rPr lang="en-US" dirty="0">
                <a:solidFill>
                  <a:srgbClr val="FF0000"/>
                </a:solidFill>
                <a:latin typeface="Arial Narrow" charset="0"/>
                <a:cs typeface="Arial" charset="0"/>
              </a:rPr>
              <a:t>arc length </a:t>
            </a:r>
            <a:r>
              <a:rPr lang="en-US" dirty="0">
                <a:solidFill>
                  <a:schemeClr val="accent2"/>
                </a:solidFill>
                <a:latin typeface="Arial Narrow" charset="0"/>
                <a:cs typeface="Arial" charset="0"/>
              </a:rPr>
              <a:t>that separates them.</a:t>
            </a:r>
          </a:p>
        </p:txBody>
      </p:sp>
      <p:sp>
        <p:nvSpPr>
          <p:cNvPr id="47121" name="Rectangle 5"/>
          <p:cNvSpPr>
            <a:spLocks noGrp="1" noChangeArrowheads="1"/>
          </p:cNvSpPr>
          <p:nvPr>
            <p:ph type="title"/>
          </p:nvPr>
        </p:nvSpPr>
        <p:spPr>
          <a:xfrm>
            <a:off x="457200" y="76200"/>
            <a:ext cx="7772400" cy="685800"/>
          </a:xfrm>
        </p:spPr>
        <p:txBody>
          <a:bodyPr/>
          <a:lstStyle/>
          <a:p>
            <a:r>
              <a:rPr lang="en-US" altLang="ko-KR" sz="4000" dirty="0">
                <a:latin typeface="Arial Narrow" charset="0"/>
                <a:ea typeface="굴림" charset="0"/>
                <a:cs typeface="굴림" charset="0"/>
              </a:rPr>
              <a:t>Ex. Adjacent Synchronous Satellites</a:t>
            </a:r>
            <a:endParaRPr lang="en-US" sz="4000" dirty="0">
              <a:latin typeface="Arial Narrow" charset="0"/>
              <a:ea typeface="ＭＳ Ｐゴシック" charset="0"/>
              <a:cs typeface="ＭＳ Ｐゴシック" charset="0"/>
            </a:endParaRPr>
          </a:p>
        </p:txBody>
      </p:sp>
      <p:graphicFrame>
        <p:nvGraphicFramePr>
          <p:cNvPr id="835590" name="Object 2"/>
          <p:cNvGraphicFramePr>
            <a:graphicFrameLocks noChangeAspect="1"/>
          </p:cNvGraphicFramePr>
          <p:nvPr>
            <p:extLst>
              <p:ext uri="{D42A27DB-BD31-4B8C-83A1-F6EECF244321}">
                <p14:modId xmlns:p14="http://schemas.microsoft.com/office/powerpoint/2010/main" val="2109043905"/>
              </p:ext>
            </p:extLst>
          </p:nvPr>
        </p:nvGraphicFramePr>
        <p:xfrm>
          <a:off x="1293813" y="4162425"/>
          <a:ext cx="1144587" cy="415925"/>
        </p:xfrm>
        <a:graphic>
          <a:graphicData uri="http://schemas.openxmlformats.org/presentationml/2006/ole">
            <mc:AlternateContent xmlns:mc="http://schemas.openxmlformats.org/markup-compatibility/2006">
              <mc:Choice xmlns:v="urn:schemas-microsoft-com:vml" Requires="v">
                <p:oleObj spid="_x0000_s369391" name="Equation" r:id="rId5" imgW="558720" imgH="203040" progId="Equation.DSMT4">
                  <p:embed/>
                </p:oleObj>
              </mc:Choice>
              <mc:Fallback>
                <p:oleObj name="Equation" r:id="rId5" imgW="558720" imgH="203040" progId="Equation.DSMT4">
                  <p:embed/>
                  <p:pic>
                    <p:nvPicPr>
                      <p:cNvPr id="8355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4162425"/>
                        <a:ext cx="1144587" cy="415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1" name="Object 3"/>
          <p:cNvGraphicFramePr>
            <a:graphicFrameLocks noChangeAspect="1"/>
          </p:cNvGraphicFramePr>
          <p:nvPr>
            <p:extLst>
              <p:ext uri="{D42A27DB-BD31-4B8C-83A1-F6EECF244321}">
                <p14:modId xmlns:p14="http://schemas.microsoft.com/office/powerpoint/2010/main" val="2724994425"/>
              </p:ext>
            </p:extLst>
          </p:nvPr>
        </p:nvGraphicFramePr>
        <p:xfrm>
          <a:off x="457200" y="5197475"/>
          <a:ext cx="468313" cy="285750"/>
        </p:xfrm>
        <a:graphic>
          <a:graphicData uri="http://schemas.openxmlformats.org/presentationml/2006/ole">
            <mc:AlternateContent xmlns:mc="http://schemas.openxmlformats.org/markup-compatibility/2006">
              <mc:Choice xmlns:v="urn:schemas-microsoft-com:vml" Requires="v">
                <p:oleObj spid="_x0000_s369392" name="Equation" r:id="rId7" imgW="228600" imgH="139680" progId="Equation.DSMT4">
                  <p:embed/>
                </p:oleObj>
              </mc:Choice>
              <mc:Fallback>
                <p:oleObj name="Equation" r:id="rId7" imgW="228600" imgH="139680" progId="Equation.DSMT4">
                  <p:embed/>
                  <p:pic>
                    <p:nvPicPr>
                      <p:cNvPr id="8355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197475"/>
                        <a:ext cx="468313"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2" name="Object 4"/>
          <p:cNvGraphicFramePr>
            <a:graphicFrameLocks noChangeAspect="1"/>
          </p:cNvGraphicFramePr>
          <p:nvPr>
            <p:extLst>
              <p:ext uri="{D42A27DB-BD31-4B8C-83A1-F6EECF244321}">
                <p14:modId xmlns:p14="http://schemas.microsoft.com/office/powerpoint/2010/main" val="1407961498"/>
              </p:ext>
            </p:extLst>
          </p:nvPr>
        </p:nvGraphicFramePr>
        <p:xfrm>
          <a:off x="882650" y="3089275"/>
          <a:ext cx="2030413" cy="417513"/>
        </p:xfrm>
        <a:graphic>
          <a:graphicData uri="http://schemas.openxmlformats.org/presentationml/2006/ole">
            <mc:AlternateContent xmlns:mc="http://schemas.openxmlformats.org/markup-compatibility/2006">
              <mc:Choice xmlns:v="urn:schemas-microsoft-com:vml" Requires="v">
                <p:oleObj spid="_x0000_s369393" name="Equation" r:id="rId9" imgW="990360" imgH="203040" progId="Equation.DSMT4">
                  <p:embed/>
                </p:oleObj>
              </mc:Choice>
              <mc:Fallback>
                <p:oleObj name="Equation" r:id="rId9" imgW="990360" imgH="203040" progId="Equation.DSMT4">
                  <p:embed/>
                  <p:pic>
                    <p:nvPicPr>
                      <p:cNvPr id="8355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650" y="3089275"/>
                        <a:ext cx="2030413" cy="417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3" name="Object 5"/>
          <p:cNvGraphicFramePr>
            <a:graphicFrameLocks noChangeAspect="1"/>
          </p:cNvGraphicFramePr>
          <p:nvPr>
            <p:extLst>
              <p:ext uri="{D42A27DB-BD31-4B8C-83A1-F6EECF244321}">
                <p14:modId xmlns:p14="http://schemas.microsoft.com/office/powerpoint/2010/main" val="1416053853"/>
              </p:ext>
            </p:extLst>
          </p:nvPr>
        </p:nvGraphicFramePr>
        <p:xfrm>
          <a:off x="2989263" y="2895600"/>
          <a:ext cx="1717675" cy="806450"/>
        </p:xfrm>
        <a:graphic>
          <a:graphicData uri="http://schemas.openxmlformats.org/presentationml/2006/ole">
            <mc:AlternateContent xmlns:mc="http://schemas.openxmlformats.org/markup-compatibility/2006">
              <mc:Choice xmlns:v="urn:schemas-microsoft-com:vml" Requires="v">
                <p:oleObj spid="_x0000_s369394" name="Equation" r:id="rId11" imgW="838080" imgH="393480" progId="Equation.DSMT4">
                  <p:embed/>
                </p:oleObj>
              </mc:Choice>
              <mc:Fallback>
                <p:oleObj name="Equation" r:id="rId11" imgW="838080" imgH="393480" progId="Equation.DSMT4">
                  <p:embed/>
                  <p:pic>
                    <p:nvPicPr>
                      <p:cNvPr id="83559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2895600"/>
                        <a:ext cx="1717675"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6"/>
          <p:cNvGraphicFramePr>
            <a:graphicFrameLocks noChangeAspect="1"/>
          </p:cNvGraphicFramePr>
          <p:nvPr>
            <p:extLst>
              <p:ext uri="{D42A27DB-BD31-4B8C-83A1-F6EECF244321}">
                <p14:modId xmlns:p14="http://schemas.microsoft.com/office/powerpoint/2010/main" val="3389861965"/>
              </p:ext>
            </p:extLst>
          </p:nvPr>
        </p:nvGraphicFramePr>
        <p:xfrm>
          <a:off x="4665663" y="2895600"/>
          <a:ext cx="287337" cy="806450"/>
        </p:xfrm>
        <a:graphic>
          <a:graphicData uri="http://schemas.openxmlformats.org/presentationml/2006/ole">
            <mc:AlternateContent xmlns:mc="http://schemas.openxmlformats.org/markup-compatibility/2006">
              <mc:Choice xmlns:v="urn:schemas-microsoft-com:vml" Requires="v">
                <p:oleObj spid="_x0000_s369395" name="Equation" r:id="rId13" imgW="139680" imgH="393480" progId="Equation.DSMT4">
                  <p:embed/>
                </p:oleObj>
              </mc:Choice>
              <mc:Fallback>
                <p:oleObj name="Equation" r:id="rId13" imgW="139680" imgH="393480" progId="Equation.DSMT4">
                  <p:embed/>
                  <p:pic>
                    <p:nvPicPr>
                      <p:cNvPr id="835594"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5663" y="2895600"/>
                        <a:ext cx="287337"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595" name="AutoShape 11"/>
          <p:cNvSpPr>
            <a:spLocks noChangeArrowheads="1"/>
          </p:cNvSpPr>
          <p:nvPr/>
        </p:nvSpPr>
        <p:spPr bwMode="auto">
          <a:xfrm>
            <a:off x="76200" y="3533775"/>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spAutoFit/>
          </a:bodyPr>
          <a:lstStyle/>
          <a:p>
            <a:pPr algn="ctr"/>
            <a:r>
              <a:rPr lang="en-US" altLang="ko-KR" sz="1600">
                <a:solidFill>
                  <a:srgbClr val="A50021"/>
                </a:solidFill>
                <a:latin typeface="Arial Narrow" charset="0"/>
                <a:ea typeface="굴림" charset="0"/>
                <a:cs typeface="굴림" charset="0"/>
              </a:rPr>
              <a:t>Convert degrees to radians</a:t>
            </a:r>
            <a:endParaRPr lang="en-US" sz="1600">
              <a:solidFill>
                <a:srgbClr val="A50021"/>
              </a:solidFill>
              <a:latin typeface="Arial Narrow" charset="0"/>
              <a:ea typeface="굴림" charset="0"/>
              <a:cs typeface="굴림" charset="0"/>
            </a:endParaRPr>
          </a:p>
        </p:txBody>
      </p:sp>
      <p:graphicFrame>
        <p:nvGraphicFramePr>
          <p:cNvPr id="835596" name="Object 7"/>
          <p:cNvGraphicFramePr>
            <a:graphicFrameLocks noChangeAspect="1"/>
          </p:cNvGraphicFramePr>
          <p:nvPr>
            <p:extLst>
              <p:ext uri="{D42A27DB-BD31-4B8C-83A1-F6EECF244321}">
                <p14:modId xmlns:p14="http://schemas.microsoft.com/office/powerpoint/2010/main" val="2120067329"/>
              </p:ext>
            </p:extLst>
          </p:nvPr>
        </p:nvGraphicFramePr>
        <p:xfrm>
          <a:off x="2362200" y="3902075"/>
          <a:ext cx="1638300" cy="936625"/>
        </p:xfrm>
        <a:graphic>
          <a:graphicData uri="http://schemas.openxmlformats.org/presentationml/2006/ole">
            <mc:AlternateContent xmlns:mc="http://schemas.openxmlformats.org/markup-compatibility/2006">
              <mc:Choice xmlns:v="urn:schemas-microsoft-com:vml" Requires="v">
                <p:oleObj spid="_x0000_s369396" name="Equation" r:id="rId15" imgW="799920" imgH="457200" progId="Equation.DSMT4">
                  <p:embed/>
                </p:oleObj>
              </mc:Choice>
              <mc:Fallback>
                <p:oleObj name="Equation" r:id="rId15" imgW="799920" imgH="457200" progId="Equation.DSMT4">
                  <p:embed/>
                  <p:pic>
                    <p:nvPicPr>
                      <p:cNvPr id="83559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3902075"/>
                        <a:ext cx="1638300" cy="936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7" name="Object 8"/>
          <p:cNvGraphicFramePr>
            <a:graphicFrameLocks noChangeAspect="1"/>
          </p:cNvGraphicFramePr>
          <p:nvPr>
            <p:extLst>
              <p:ext uri="{D42A27DB-BD31-4B8C-83A1-F6EECF244321}">
                <p14:modId xmlns:p14="http://schemas.microsoft.com/office/powerpoint/2010/main" val="4088123416"/>
              </p:ext>
            </p:extLst>
          </p:nvPr>
        </p:nvGraphicFramePr>
        <p:xfrm>
          <a:off x="3962400" y="4130675"/>
          <a:ext cx="1430338" cy="363538"/>
        </p:xfrm>
        <a:graphic>
          <a:graphicData uri="http://schemas.openxmlformats.org/presentationml/2006/ole">
            <mc:AlternateContent xmlns:mc="http://schemas.openxmlformats.org/markup-compatibility/2006">
              <mc:Choice xmlns:v="urn:schemas-microsoft-com:vml" Requires="v">
                <p:oleObj spid="_x0000_s369397" name="Equation" r:id="rId17" imgW="698400" imgH="177480" progId="Equation.DSMT4">
                  <p:embed/>
                </p:oleObj>
              </mc:Choice>
              <mc:Fallback>
                <p:oleObj name="Equation" r:id="rId17" imgW="698400" imgH="177480" progId="Equation.DSMT4">
                  <p:embed/>
                  <p:pic>
                    <p:nvPicPr>
                      <p:cNvPr id="83559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4130675"/>
                        <a:ext cx="1430338"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8" name="Object 9"/>
          <p:cNvGraphicFramePr>
            <a:graphicFrameLocks noChangeAspect="1"/>
          </p:cNvGraphicFramePr>
          <p:nvPr>
            <p:extLst>
              <p:ext uri="{D42A27DB-BD31-4B8C-83A1-F6EECF244321}">
                <p14:modId xmlns:p14="http://schemas.microsoft.com/office/powerpoint/2010/main" val="3166862917"/>
              </p:ext>
            </p:extLst>
          </p:nvPr>
        </p:nvGraphicFramePr>
        <p:xfrm>
          <a:off x="949325" y="5121275"/>
          <a:ext cx="650875" cy="365125"/>
        </p:xfrm>
        <a:graphic>
          <a:graphicData uri="http://schemas.openxmlformats.org/presentationml/2006/ole">
            <mc:AlternateContent xmlns:mc="http://schemas.openxmlformats.org/markup-compatibility/2006">
              <mc:Choice xmlns:v="urn:schemas-microsoft-com:vml" Requires="v">
                <p:oleObj spid="_x0000_s369398" name="Equation" r:id="rId19" imgW="317160" imgH="177480" progId="Equation.DSMT4">
                  <p:embed/>
                </p:oleObj>
              </mc:Choice>
              <mc:Fallback>
                <p:oleObj name="Equation" r:id="rId19" imgW="317160" imgH="177480" progId="Equation.DSMT4">
                  <p:embed/>
                  <p:pic>
                    <p:nvPicPr>
                      <p:cNvPr id="83559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9325" y="5121275"/>
                        <a:ext cx="650875"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9" name="Object 10"/>
          <p:cNvGraphicFramePr>
            <a:graphicFrameLocks noChangeAspect="1"/>
          </p:cNvGraphicFramePr>
          <p:nvPr>
            <p:extLst>
              <p:ext uri="{D42A27DB-BD31-4B8C-83A1-F6EECF244321}">
                <p14:modId xmlns:p14="http://schemas.microsoft.com/office/powerpoint/2010/main" val="694976672"/>
              </p:ext>
            </p:extLst>
          </p:nvPr>
        </p:nvGraphicFramePr>
        <p:xfrm>
          <a:off x="1600200" y="5045075"/>
          <a:ext cx="3408363" cy="573088"/>
        </p:xfrm>
        <a:graphic>
          <a:graphicData uri="http://schemas.openxmlformats.org/presentationml/2006/ole">
            <mc:AlternateContent xmlns:mc="http://schemas.openxmlformats.org/markup-compatibility/2006">
              <mc:Choice xmlns:v="urn:schemas-microsoft-com:vml" Requires="v">
                <p:oleObj spid="_x0000_s369399" name="Equation" r:id="rId21" imgW="1663560" imgH="279360" progId="Equation.DSMT4">
                  <p:embed/>
                </p:oleObj>
              </mc:Choice>
              <mc:Fallback>
                <p:oleObj name="Equation" r:id="rId21" imgW="1663560" imgH="279360" progId="Equation.DSMT4">
                  <p:embed/>
                  <p:pic>
                    <p:nvPicPr>
                      <p:cNvPr id="83559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5045075"/>
                        <a:ext cx="3408363" cy="573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600" name="Object 11"/>
          <p:cNvGraphicFramePr>
            <a:graphicFrameLocks noChangeAspect="1"/>
          </p:cNvGraphicFramePr>
          <p:nvPr>
            <p:extLst>
              <p:ext uri="{D42A27DB-BD31-4B8C-83A1-F6EECF244321}">
                <p14:modId xmlns:p14="http://schemas.microsoft.com/office/powerpoint/2010/main" val="2617676030"/>
              </p:ext>
            </p:extLst>
          </p:nvPr>
        </p:nvGraphicFramePr>
        <p:xfrm>
          <a:off x="533400" y="5641975"/>
          <a:ext cx="3330575" cy="469900"/>
        </p:xfrm>
        <a:graphic>
          <a:graphicData uri="http://schemas.openxmlformats.org/presentationml/2006/ole">
            <mc:AlternateContent xmlns:mc="http://schemas.openxmlformats.org/markup-compatibility/2006">
              <mc:Choice xmlns:v="urn:schemas-microsoft-com:vml" Requires="v">
                <p:oleObj spid="_x0000_s369400" name="Equation" r:id="rId23" imgW="1625400" imgH="228600" progId="Equation.DSMT4">
                  <p:embed/>
                </p:oleObj>
              </mc:Choice>
              <mc:Fallback>
                <p:oleObj name="Equation" r:id="rId23" imgW="1625400" imgH="228600" progId="Equation.DSMT4">
                  <p:embed/>
                  <p:pic>
                    <p:nvPicPr>
                      <p:cNvPr id="83560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5641975"/>
                        <a:ext cx="3330575" cy="469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601" name="Text Box 17"/>
          <p:cNvSpPr txBox="1">
            <a:spLocks noChangeArrowheads="1"/>
          </p:cNvSpPr>
          <p:nvPr/>
        </p:nvSpPr>
        <p:spPr bwMode="auto">
          <a:xfrm>
            <a:off x="178247" y="2420292"/>
            <a:ext cx="34980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What do we need to find out?</a:t>
            </a:r>
            <a:endParaRPr lang="en-US" dirty="0">
              <a:solidFill>
                <a:schemeClr val="accent2"/>
              </a:solidFill>
              <a:latin typeface="Arial Narrow" charset="0"/>
              <a:cs typeface="Arial" charset="0"/>
            </a:endParaRPr>
          </a:p>
        </p:txBody>
      </p:sp>
      <p:sp>
        <p:nvSpPr>
          <p:cNvPr id="835602" name="Text Box 18"/>
          <p:cNvSpPr txBox="1">
            <a:spLocks noChangeArrowheads="1"/>
          </p:cNvSpPr>
          <p:nvPr/>
        </p:nvSpPr>
        <p:spPr bwMode="auto">
          <a:xfrm>
            <a:off x="3566318" y="2433935"/>
            <a:ext cx="20113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The Arc length!!!</a:t>
            </a:r>
            <a:endParaRPr lang="en-US" dirty="0">
              <a:solidFill>
                <a:schemeClr val="accent2"/>
              </a:solidFill>
              <a:latin typeface="Arial Narrow" charset="0"/>
              <a:cs typeface="Arial" charset="0"/>
            </a:endParaRPr>
          </a:p>
        </p:txBody>
      </p:sp>
    </p:spTree>
    <p:extLst>
      <p:ext uri="{BB962C8B-B14F-4D97-AF65-F5344CB8AC3E}">
        <p14:creationId xmlns:p14="http://schemas.microsoft.com/office/powerpoint/2010/main" val="152472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5588"/>
                                        </p:tgtEl>
                                        <p:attrNameLst>
                                          <p:attrName>style.visibility</p:attrName>
                                        </p:attrNameLst>
                                      </p:cBhvr>
                                      <p:to>
                                        <p:strVal val="visible"/>
                                      </p:to>
                                    </p:set>
                                    <p:animEffect transition="in" filter="wipe(left)">
                                      <p:cBhvr>
                                        <p:cTn id="7" dur="500"/>
                                        <p:tgtEl>
                                          <p:spTgt spid="835588"/>
                                        </p:tgtEl>
                                      </p:cBhvr>
                                    </p:animEffect>
                                  </p:childTnLst>
                                </p:cTn>
                              </p:par>
                            </p:childTnLst>
                          </p:cTn>
                        </p:par>
                        <p:par>
                          <p:cTn id="8" fill="hold" nodeType="afterGroup">
                            <p:stCondLst>
                              <p:cond delay="2050"/>
                            </p:stCondLst>
                            <p:childTnLst>
                              <p:par>
                                <p:cTn id="9" presetID="53" presetClass="entr" presetSubtype="0" fill="hold" nodeType="afterEffect">
                                  <p:stCondLst>
                                    <p:cond delay="0"/>
                                  </p:stCondLst>
                                  <p:childTnLst>
                                    <p:set>
                                      <p:cBhvr>
                                        <p:cTn id="10" dur="1" fill="hold">
                                          <p:stCondLst>
                                            <p:cond delay="0"/>
                                          </p:stCondLst>
                                        </p:cTn>
                                        <p:tgtEl>
                                          <p:spTgt spid="835587"/>
                                        </p:tgtEl>
                                        <p:attrNameLst>
                                          <p:attrName>style.visibility</p:attrName>
                                        </p:attrNameLst>
                                      </p:cBhvr>
                                      <p:to>
                                        <p:strVal val="visible"/>
                                      </p:to>
                                    </p:set>
                                    <p:anim calcmode="lin" valueType="num">
                                      <p:cBhvr>
                                        <p:cTn id="11" dur="500" fill="hold"/>
                                        <p:tgtEl>
                                          <p:spTgt spid="835587"/>
                                        </p:tgtEl>
                                        <p:attrNameLst>
                                          <p:attrName>ppt_w</p:attrName>
                                        </p:attrNameLst>
                                      </p:cBhvr>
                                      <p:tavLst>
                                        <p:tav tm="0">
                                          <p:val>
                                            <p:fltVal val="0"/>
                                          </p:val>
                                        </p:tav>
                                        <p:tav tm="100000">
                                          <p:val>
                                            <p:strVal val="#ppt_w"/>
                                          </p:val>
                                        </p:tav>
                                      </p:tavLst>
                                    </p:anim>
                                    <p:anim calcmode="lin" valueType="num">
                                      <p:cBhvr>
                                        <p:cTn id="12" dur="500" fill="hold"/>
                                        <p:tgtEl>
                                          <p:spTgt spid="835587"/>
                                        </p:tgtEl>
                                        <p:attrNameLst>
                                          <p:attrName>ppt_h</p:attrName>
                                        </p:attrNameLst>
                                      </p:cBhvr>
                                      <p:tavLst>
                                        <p:tav tm="0">
                                          <p:val>
                                            <p:fltVal val="0"/>
                                          </p:val>
                                        </p:tav>
                                        <p:tav tm="100000">
                                          <p:val>
                                            <p:strVal val="#ppt_h"/>
                                          </p:val>
                                        </p:tav>
                                      </p:tavLst>
                                    </p:anim>
                                    <p:animEffect transition="in" filter="fade">
                                      <p:cBhvr>
                                        <p:cTn id="13" dur="500"/>
                                        <p:tgtEl>
                                          <p:spTgt spid="8355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835601"/>
                                        </p:tgtEl>
                                        <p:attrNameLst>
                                          <p:attrName>style.visibility</p:attrName>
                                        </p:attrNameLst>
                                      </p:cBhvr>
                                      <p:to>
                                        <p:strVal val="visible"/>
                                      </p:to>
                                    </p:set>
                                    <p:animEffect transition="in" filter="wipe(left)">
                                      <p:cBhvr>
                                        <p:cTn id="18" dur="500"/>
                                        <p:tgtEl>
                                          <p:spTgt spid="8356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835602"/>
                                        </p:tgtEl>
                                        <p:attrNameLst>
                                          <p:attrName>style.visibility</p:attrName>
                                        </p:attrNameLst>
                                      </p:cBhvr>
                                      <p:to>
                                        <p:strVal val="visible"/>
                                      </p:to>
                                    </p:set>
                                    <p:animEffect transition="in" filter="wipe(left)">
                                      <p:cBhvr>
                                        <p:cTn id="23" dur="500"/>
                                        <p:tgtEl>
                                          <p:spTgt spid="835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35592"/>
                                        </p:tgtEl>
                                        <p:attrNameLst>
                                          <p:attrName>style.visibility</p:attrName>
                                        </p:attrNameLst>
                                      </p:cBhvr>
                                      <p:to>
                                        <p:strVal val="visible"/>
                                      </p:to>
                                    </p:set>
                                    <p:animEffect transition="in" filter="wipe(left)">
                                      <p:cBhvr>
                                        <p:cTn id="28" dur="500"/>
                                        <p:tgtEl>
                                          <p:spTgt spid="8355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35593"/>
                                        </p:tgtEl>
                                        <p:attrNameLst>
                                          <p:attrName>style.visibility</p:attrName>
                                        </p:attrNameLst>
                                      </p:cBhvr>
                                      <p:to>
                                        <p:strVal val="visible"/>
                                      </p:to>
                                    </p:set>
                                    <p:animEffect transition="in" filter="wipe(left)">
                                      <p:cBhvr>
                                        <p:cTn id="33" dur="500"/>
                                        <p:tgtEl>
                                          <p:spTgt spid="8355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35594"/>
                                        </p:tgtEl>
                                        <p:attrNameLst>
                                          <p:attrName>style.visibility</p:attrName>
                                        </p:attrNameLst>
                                      </p:cBhvr>
                                      <p:to>
                                        <p:strVal val="visible"/>
                                      </p:to>
                                    </p:set>
                                    <p:animEffect transition="in" filter="wipe(left)">
                                      <p:cBhvr>
                                        <p:cTn id="38" dur="500"/>
                                        <p:tgtEl>
                                          <p:spTgt spid="8355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35595"/>
                                        </p:tgtEl>
                                        <p:attrNameLst>
                                          <p:attrName>style.visibility</p:attrName>
                                        </p:attrNameLst>
                                      </p:cBhvr>
                                      <p:to>
                                        <p:strVal val="visible"/>
                                      </p:to>
                                    </p:set>
                                    <p:animEffect transition="in" filter="wipe(left)">
                                      <p:cBhvr>
                                        <p:cTn id="43" dur="500"/>
                                        <p:tgtEl>
                                          <p:spTgt spid="83559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835590"/>
                                        </p:tgtEl>
                                        <p:attrNameLst>
                                          <p:attrName>style.visibility</p:attrName>
                                        </p:attrNameLst>
                                      </p:cBhvr>
                                      <p:to>
                                        <p:strVal val="visible"/>
                                      </p:to>
                                    </p:set>
                                    <p:animEffect transition="in" filter="wipe(left)">
                                      <p:cBhvr>
                                        <p:cTn id="48" dur="500"/>
                                        <p:tgtEl>
                                          <p:spTgt spid="83559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835596"/>
                                        </p:tgtEl>
                                        <p:attrNameLst>
                                          <p:attrName>style.visibility</p:attrName>
                                        </p:attrNameLst>
                                      </p:cBhvr>
                                      <p:to>
                                        <p:strVal val="visible"/>
                                      </p:to>
                                    </p:set>
                                    <p:animEffect transition="in" filter="wipe(left)">
                                      <p:cBhvr>
                                        <p:cTn id="53" dur="500"/>
                                        <p:tgtEl>
                                          <p:spTgt spid="83559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835597"/>
                                        </p:tgtEl>
                                        <p:attrNameLst>
                                          <p:attrName>style.visibility</p:attrName>
                                        </p:attrNameLst>
                                      </p:cBhvr>
                                      <p:to>
                                        <p:strVal val="visible"/>
                                      </p:to>
                                    </p:set>
                                    <p:animEffect transition="in" filter="wipe(left)">
                                      <p:cBhvr>
                                        <p:cTn id="58" dur="500"/>
                                        <p:tgtEl>
                                          <p:spTgt spid="83559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835591"/>
                                        </p:tgtEl>
                                        <p:attrNameLst>
                                          <p:attrName>style.visibility</p:attrName>
                                        </p:attrNameLst>
                                      </p:cBhvr>
                                      <p:to>
                                        <p:strVal val="visible"/>
                                      </p:to>
                                    </p:set>
                                    <p:animEffect transition="in" filter="wipe(left)">
                                      <p:cBhvr>
                                        <p:cTn id="63" dur="500"/>
                                        <p:tgtEl>
                                          <p:spTgt spid="8355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35598"/>
                                        </p:tgtEl>
                                        <p:attrNameLst>
                                          <p:attrName>style.visibility</p:attrName>
                                        </p:attrNameLst>
                                      </p:cBhvr>
                                      <p:to>
                                        <p:strVal val="visible"/>
                                      </p:to>
                                    </p:set>
                                    <p:animEffect transition="in" filter="wipe(left)">
                                      <p:cBhvr>
                                        <p:cTn id="68" dur="500"/>
                                        <p:tgtEl>
                                          <p:spTgt spid="83559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35599"/>
                                        </p:tgtEl>
                                        <p:attrNameLst>
                                          <p:attrName>style.visibility</p:attrName>
                                        </p:attrNameLst>
                                      </p:cBhvr>
                                      <p:to>
                                        <p:strVal val="visible"/>
                                      </p:to>
                                    </p:set>
                                    <p:animEffect transition="in" filter="wipe(left)">
                                      <p:cBhvr>
                                        <p:cTn id="73" dur="500"/>
                                        <p:tgtEl>
                                          <p:spTgt spid="835599"/>
                                        </p:tgtEl>
                                      </p:cBhvr>
                                    </p:animEffect>
                                  </p:childTnLst>
                                </p:cTn>
                              </p:par>
                            </p:childTnLst>
                          </p:cTn>
                        </p:par>
                        <p:par>
                          <p:cTn id="74" fill="hold" nodeType="after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835600"/>
                                        </p:tgtEl>
                                        <p:attrNameLst>
                                          <p:attrName>style.visibility</p:attrName>
                                        </p:attrNameLst>
                                      </p:cBhvr>
                                      <p:to>
                                        <p:strVal val="visible"/>
                                      </p:to>
                                    </p:set>
                                    <p:animEffect transition="in" filter="wipe(left)">
                                      <p:cBhvr>
                                        <p:cTn id="77" dur="500"/>
                                        <p:tgtEl>
                                          <p:spTgt spid="835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8" grpId="0"/>
      <p:bldP spid="835595" grpId="0" animBg="1"/>
      <p:bldP spid="835601" grpId="0"/>
      <p:bldP spid="835602"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66623</TotalTime>
  <Words>2035</Words>
  <Application>Microsoft Macintosh PowerPoint</Application>
  <PresentationFormat>On-screen Show (4:3)</PresentationFormat>
  <Paragraphs>226</Paragraphs>
  <Slides>18</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Narrow</vt:lpstr>
      <vt:lpstr>Monotype Corsiva</vt:lpstr>
      <vt:lpstr>Symbol</vt:lpstr>
      <vt:lpstr>Times New Roman</vt:lpstr>
      <vt:lpstr>phys1443-spring02</vt:lpstr>
      <vt:lpstr>Equation</vt:lpstr>
      <vt:lpstr>PHYS 1443 – Section 003 Lecture #18</vt:lpstr>
      <vt:lpstr>  Announcements</vt:lpstr>
      <vt:lpstr>Center of Mass and Center of Gravity</vt:lpstr>
      <vt:lpstr>Motion of a Group of Particles</vt:lpstr>
      <vt:lpstr>Rotational Motion and Angular Displacement</vt:lpstr>
      <vt:lpstr>SI Unit of the Angular Displacement</vt:lpstr>
      <vt:lpstr>Unit of the Angular Displacement</vt:lpstr>
      <vt:lpstr>Example</vt:lpstr>
      <vt:lpstr>Ex. Adjacent Synchronous Satellites</vt:lpstr>
      <vt:lpstr>Ex.  A Total Eclipse of the Sun</vt:lpstr>
      <vt:lpstr>Angular Displacement, Velocity, and Acceleration</vt:lpstr>
      <vt:lpstr>Rotational Kinematics</vt:lpstr>
      <vt:lpstr>Problem Solving Strategy</vt:lpstr>
      <vt:lpstr>Ex. Rotational Kinematics</vt:lpstr>
      <vt:lpstr>Example for Rotational Kinematics cnt’d</vt:lpstr>
      <vt:lpstr>Relationship Between Angular and Linear Quantities</vt:lpstr>
      <vt:lpstr>Is the lion faster than the horse?</vt:lpstr>
      <vt:lpstr>How about the acceleration?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1378</cp:revision>
  <dcterms:created xsi:type="dcterms:W3CDTF">2012-01-19T04:21:20Z</dcterms:created>
  <dcterms:modified xsi:type="dcterms:W3CDTF">2021-04-19T21:15:46Z</dcterms:modified>
</cp:coreProperties>
</file>