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df" ContentType="application/pdf"/>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handoutMasterIdLst>
    <p:handoutMasterId r:id="rId16"/>
  </p:handoutMasterIdLst>
  <p:sldIdLst>
    <p:sldId id="391" r:id="rId2"/>
    <p:sldId id="335" r:id="rId3"/>
    <p:sldId id="690" r:id="rId4"/>
    <p:sldId id="752" r:id="rId5"/>
    <p:sldId id="753" r:id="rId6"/>
    <p:sldId id="754" r:id="rId7"/>
    <p:sldId id="783" r:id="rId8"/>
    <p:sldId id="756" r:id="rId9"/>
    <p:sldId id="757" r:id="rId10"/>
    <p:sldId id="758" r:id="rId11"/>
    <p:sldId id="759" r:id="rId12"/>
    <p:sldId id="760" r:id="rId13"/>
    <p:sldId id="784" r:id="rId14"/>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00CC"/>
    <a:srgbClr val="CC6600"/>
    <a:srgbClr val="660066"/>
    <a:srgbClr val="99FFCC"/>
    <a:srgbClr val="FFFFCC"/>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629"/>
    <p:restoredTop sz="94660"/>
  </p:normalViewPr>
  <p:slideViewPr>
    <p:cSldViewPr>
      <p:cViewPr varScale="1">
        <p:scale>
          <a:sx n="141" d="100"/>
          <a:sy n="141" d="100"/>
        </p:scale>
        <p:origin x="240"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9.wmf"/><Relationship Id="rId13" Type="http://schemas.openxmlformats.org/officeDocument/2006/relationships/image" Target="../media/image14.wmf"/><Relationship Id="rId18" Type="http://schemas.openxmlformats.org/officeDocument/2006/relationships/image" Target="../media/image19.wmf"/><Relationship Id="rId3" Type="http://schemas.openxmlformats.org/officeDocument/2006/relationships/image" Target="../media/image4.wmf"/><Relationship Id="rId7" Type="http://schemas.openxmlformats.org/officeDocument/2006/relationships/image" Target="../media/image8.wmf"/><Relationship Id="rId12" Type="http://schemas.openxmlformats.org/officeDocument/2006/relationships/image" Target="../media/image13.wmf"/><Relationship Id="rId17" Type="http://schemas.openxmlformats.org/officeDocument/2006/relationships/image" Target="../media/image18.wmf"/><Relationship Id="rId2" Type="http://schemas.openxmlformats.org/officeDocument/2006/relationships/image" Target="../media/image3.wmf"/><Relationship Id="rId16" Type="http://schemas.openxmlformats.org/officeDocument/2006/relationships/image" Target="../media/image17.wmf"/><Relationship Id="rId1" Type="http://schemas.openxmlformats.org/officeDocument/2006/relationships/image" Target="../media/image2.wmf"/><Relationship Id="rId6" Type="http://schemas.openxmlformats.org/officeDocument/2006/relationships/image" Target="../media/image7.wmf"/><Relationship Id="rId11" Type="http://schemas.openxmlformats.org/officeDocument/2006/relationships/image" Target="../media/image12.wmf"/><Relationship Id="rId5" Type="http://schemas.openxmlformats.org/officeDocument/2006/relationships/image" Target="../media/image6.wmf"/><Relationship Id="rId15" Type="http://schemas.openxmlformats.org/officeDocument/2006/relationships/image" Target="../media/image16.wmf"/><Relationship Id="rId10" Type="http://schemas.openxmlformats.org/officeDocument/2006/relationships/image" Target="../media/image11.wmf"/><Relationship Id="rId19" Type="http://schemas.openxmlformats.org/officeDocument/2006/relationships/image" Target="../media/image20.wmf"/><Relationship Id="rId4" Type="http://schemas.openxmlformats.org/officeDocument/2006/relationships/image" Target="../media/image5.wmf"/><Relationship Id="rId9" Type="http://schemas.openxmlformats.org/officeDocument/2006/relationships/image" Target="../media/image10.wmf"/><Relationship Id="rId14"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37.emf"/><Relationship Id="rId2" Type="http://schemas.openxmlformats.org/officeDocument/2006/relationships/image" Target="../media/image136.emf"/><Relationship Id="rId1" Type="http://schemas.openxmlformats.org/officeDocument/2006/relationships/image" Target="../media/image135.emf"/><Relationship Id="rId6" Type="http://schemas.openxmlformats.org/officeDocument/2006/relationships/image" Target="../media/image140.emf"/><Relationship Id="rId5" Type="http://schemas.openxmlformats.org/officeDocument/2006/relationships/image" Target="../media/image139.emf"/><Relationship Id="rId4" Type="http://schemas.openxmlformats.org/officeDocument/2006/relationships/image" Target="../media/image138.e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148.wmf"/><Relationship Id="rId13" Type="http://schemas.openxmlformats.org/officeDocument/2006/relationships/image" Target="../media/image153.emf"/><Relationship Id="rId18" Type="http://schemas.openxmlformats.org/officeDocument/2006/relationships/image" Target="../media/image158.emf"/><Relationship Id="rId3" Type="http://schemas.openxmlformats.org/officeDocument/2006/relationships/image" Target="../media/image143.wmf"/><Relationship Id="rId7" Type="http://schemas.openxmlformats.org/officeDocument/2006/relationships/image" Target="../media/image147.wmf"/><Relationship Id="rId12" Type="http://schemas.openxmlformats.org/officeDocument/2006/relationships/image" Target="../media/image152.emf"/><Relationship Id="rId17" Type="http://schemas.openxmlformats.org/officeDocument/2006/relationships/image" Target="../media/image157.emf"/><Relationship Id="rId2" Type="http://schemas.openxmlformats.org/officeDocument/2006/relationships/image" Target="../media/image142.wmf"/><Relationship Id="rId16" Type="http://schemas.openxmlformats.org/officeDocument/2006/relationships/image" Target="../media/image156.wmf"/><Relationship Id="rId1" Type="http://schemas.openxmlformats.org/officeDocument/2006/relationships/image" Target="../media/image141.wmf"/><Relationship Id="rId6" Type="http://schemas.openxmlformats.org/officeDocument/2006/relationships/image" Target="../media/image146.wmf"/><Relationship Id="rId11" Type="http://schemas.openxmlformats.org/officeDocument/2006/relationships/image" Target="../media/image151.emf"/><Relationship Id="rId5" Type="http://schemas.openxmlformats.org/officeDocument/2006/relationships/image" Target="../media/image145.wmf"/><Relationship Id="rId15" Type="http://schemas.openxmlformats.org/officeDocument/2006/relationships/image" Target="../media/image155.emf"/><Relationship Id="rId10" Type="http://schemas.openxmlformats.org/officeDocument/2006/relationships/image" Target="../media/image150.emf"/><Relationship Id="rId4" Type="http://schemas.openxmlformats.org/officeDocument/2006/relationships/image" Target="../media/image144.wmf"/><Relationship Id="rId9" Type="http://schemas.openxmlformats.org/officeDocument/2006/relationships/image" Target="../media/image149.wmf"/><Relationship Id="rId14" Type="http://schemas.openxmlformats.org/officeDocument/2006/relationships/image" Target="../media/image154.e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43.wmf"/><Relationship Id="rId13" Type="http://schemas.openxmlformats.org/officeDocument/2006/relationships/image" Target="../media/image48.wmf"/><Relationship Id="rId3" Type="http://schemas.openxmlformats.org/officeDocument/2006/relationships/image" Target="../media/image38.wmf"/><Relationship Id="rId7" Type="http://schemas.openxmlformats.org/officeDocument/2006/relationships/image" Target="../media/image42.wmf"/><Relationship Id="rId12" Type="http://schemas.openxmlformats.org/officeDocument/2006/relationships/image" Target="../media/image47.wmf"/><Relationship Id="rId17" Type="http://schemas.openxmlformats.org/officeDocument/2006/relationships/image" Target="../media/image52.wmf"/><Relationship Id="rId2" Type="http://schemas.openxmlformats.org/officeDocument/2006/relationships/image" Target="../media/image37.wmf"/><Relationship Id="rId16" Type="http://schemas.openxmlformats.org/officeDocument/2006/relationships/image" Target="../media/image51.wmf"/><Relationship Id="rId1" Type="http://schemas.openxmlformats.org/officeDocument/2006/relationships/image" Target="../media/image36.wmf"/><Relationship Id="rId6" Type="http://schemas.openxmlformats.org/officeDocument/2006/relationships/image" Target="../media/image41.wmf"/><Relationship Id="rId11" Type="http://schemas.openxmlformats.org/officeDocument/2006/relationships/image" Target="../media/image46.wmf"/><Relationship Id="rId5" Type="http://schemas.openxmlformats.org/officeDocument/2006/relationships/image" Target="../media/image40.wmf"/><Relationship Id="rId15" Type="http://schemas.openxmlformats.org/officeDocument/2006/relationships/image" Target="../media/image50.wmf"/><Relationship Id="rId10" Type="http://schemas.openxmlformats.org/officeDocument/2006/relationships/image" Target="../media/image45.wmf"/><Relationship Id="rId4" Type="http://schemas.openxmlformats.org/officeDocument/2006/relationships/image" Target="../media/image39.wmf"/><Relationship Id="rId9" Type="http://schemas.openxmlformats.org/officeDocument/2006/relationships/image" Target="../media/image44.wmf"/><Relationship Id="rId14" Type="http://schemas.openxmlformats.org/officeDocument/2006/relationships/image" Target="../media/image49.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image" Target="../media/image55.wmf"/><Relationship Id="rId7" Type="http://schemas.openxmlformats.org/officeDocument/2006/relationships/image" Target="../media/image59.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wmf"/><Relationship Id="rId5" Type="http://schemas.openxmlformats.org/officeDocument/2006/relationships/image" Target="../media/image57.wmf"/><Relationship Id="rId4" Type="http://schemas.openxmlformats.org/officeDocument/2006/relationships/image" Target="../media/image56.wmf"/><Relationship Id="rId9" Type="http://schemas.openxmlformats.org/officeDocument/2006/relationships/image" Target="../media/image61.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69.wmf"/><Relationship Id="rId3" Type="http://schemas.openxmlformats.org/officeDocument/2006/relationships/image" Target="../media/image64.wmf"/><Relationship Id="rId7" Type="http://schemas.openxmlformats.org/officeDocument/2006/relationships/image" Target="../media/image68.wmf"/><Relationship Id="rId12" Type="http://schemas.openxmlformats.org/officeDocument/2006/relationships/image" Target="../media/image73.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11" Type="http://schemas.openxmlformats.org/officeDocument/2006/relationships/image" Target="../media/image72.wmf"/><Relationship Id="rId5" Type="http://schemas.openxmlformats.org/officeDocument/2006/relationships/image" Target="../media/image66.wmf"/><Relationship Id="rId10" Type="http://schemas.openxmlformats.org/officeDocument/2006/relationships/image" Target="../media/image71.wmf"/><Relationship Id="rId4" Type="http://schemas.openxmlformats.org/officeDocument/2006/relationships/image" Target="../media/image65.wmf"/><Relationship Id="rId9" Type="http://schemas.openxmlformats.org/officeDocument/2006/relationships/image" Target="../media/image70.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81.wmf"/><Relationship Id="rId3" Type="http://schemas.openxmlformats.org/officeDocument/2006/relationships/image" Target="../media/image76.wmf"/><Relationship Id="rId7" Type="http://schemas.openxmlformats.org/officeDocument/2006/relationships/image" Target="../media/image80.emf"/><Relationship Id="rId2" Type="http://schemas.openxmlformats.org/officeDocument/2006/relationships/image" Target="../media/image75.wmf"/><Relationship Id="rId1" Type="http://schemas.openxmlformats.org/officeDocument/2006/relationships/image" Target="../media/image74.emf"/><Relationship Id="rId6" Type="http://schemas.openxmlformats.org/officeDocument/2006/relationships/image" Target="../media/image79.wmf"/><Relationship Id="rId5" Type="http://schemas.openxmlformats.org/officeDocument/2006/relationships/image" Target="../media/image78.emf"/><Relationship Id="rId4" Type="http://schemas.openxmlformats.org/officeDocument/2006/relationships/image" Target="../media/image77.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image" Target="../media/image84.wmf"/><Relationship Id="rId7" Type="http://schemas.openxmlformats.org/officeDocument/2006/relationships/image" Target="../media/image88.wmf"/><Relationship Id="rId2" Type="http://schemas.openxmlformats.org/officeDocument/2006/relationships/image" Target="../media/image83.wmf"/><Relationship Id="rId1" Type="http://schemas.openxmlformats.org/officeDocument/2006/relationships/image" Target="../media/image82.wmf"/><Relationship Id="rId6" Type="http://schemas.openxmlformats.org/officeDocument/2006/relationships/image" Target="../media/image87.wmf"/><Relationship Id="rId5" Type="http://schemas.openxmlformats.org/officeDocument/2006/relationships/image" Target="../media/image86.wmf"/><Relationship Id="rId4" Type="http://schemas.openxmlformats.org/officeDocument/2006/relationships/image" Target="../media/image85.wmf"/><Relationship Id="rId9" Type="http://schemas.openxmlformats.org/officeDocument/2006/relationships/image" Target="../media/image90.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98.emf"/><Relationship Id="rId3" Type="http://schemas.openxmlformats.org/officeDocument/2006/relationships/image" Target="../media/image93.wmf"/><Relationship Id="rId7" Type="http://schemas.openxmlformats.org/officeDocument/2006/relationships/image" Target="../media/image97.emf"/><Relationship Id="rId2" Type="http://schemas.openxmlformats.org/officeDocument/2006/relationships/image" Target="../media/image92.wmf"/><Relationship Id="rId1" Type="http://schemas.openxmlformats.org/officeDocument/2006/relationships/image" Target="../media/image91.wmf"/><Relationship Id="rId6" Type="http://schemas.openxmlformats.org/officeDocument/2006/relationships/image" Target="../media/image96.emf"/><Relationship Id="rId5" Type="http://schemas.openxmlformats.org/officeDocument/2006/relationships/image" Target="../media/image95.emf"/><Relationship Id="rId10" Type="http://schemas.openxmlformats.org/officeDocument/2006/relationships/image" Target="../media/image100.emf"/><Relationship Id="rId4" Type="http://schemas.openxmlformats.org/officeDocument/2006/relationships/image" Target="../media/image94.emf"/><Relationship Id="rId9" Type="http://schemas.openxmlformats.org/officeDocument/2006/relationships/image" Target="../media/image99.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108.emf"/><Relationship Id="rId13" Type="http://schemas.openxmlformats.org/officeDocument/2006/relationships/image" Target="../media/image113.emf"/><Relationship Id="rId3" Type="http://schemas.openxmlformats.org/officeDocument/2006/relationships/image" Target="../media/image103.emf"/><Relationship Id="rId7" Type="http://schemas.openxmlformats.org/officeDocument/2006/relationships/image" Target="../media/image107.emf"/><Relationship Id="rId12" Type="http://schemas.openxmlformats.org/officeDocument/2006/relationships/image" Target="../media/image112.emf"/><Relationship Id="rId2" Type="http://schemas.openxmlformats.org/officeDocument/2006/relationships/image" Target="../media/image102.emf"/><Relationship Id="rId1" Type="http://schemas.openxmlformats.org/officeDocument/2006/relationships/image" Target="../media/image101.emf"/><Relationship Id="rId6" Type="http://schemas.openxmlformats.org/officeDocument/2006/relationships/image" Target="../media/image106.emf"/><Relationship Id="rId11" Type="http://schemas.openxmlformats.org/officeDocument/2006/relationships/image" Target="../media/image111.emf"/><Relationship Id="rId5" Type="http://schemas.openxmlformats.org/officeDocument/2006/relationships/image" Target="../media/image105.emf"/><Relationship Id="rId10" Type="http://schemas.openxmlformats.org/officeDocument/2006/relationships/image" Target="../media/image110.emf"/><Relationship Id="rId4" Type="http://schemas.openxmlformats.org/officeDocument/2006/relationships/image" Target="../media/image104.emf"/><Relationship Id="rId9" Type="http://schemas.openxmlformats.org/officeDocument/2006/relationships/image" Target="../media/image109.emf"/><Relationship Id="rId14" Type="http://schemas.openxmlformats.org/officeDocument/2006/relationships/image" Target="../media/image114.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122.emf"/><Relationship Id="rId13" Type="http://schemas.openxmlformats.org/officeDocument/2006/relationships/image" Target="../media/image127.emf"/><Relationship Id="rId18" Type="http://schemas.openxmlformats.org/officeDocument/2006/relationships/image" Target="../media/image132.emf"/><Relationship Id="rId3" Type="http://schemas.openxmlformats.org/officeDocument/2006/relationships/image" Target="../media/image117.emf"/><Relationship Id="rId7" Type="http://schemas.openxmlformats.org/officeDocument/2006/relationships/image" Target="../media/image121.emf"/><Relationship Id="rId12" Type="http://schemas.openxmlformats.org/officeDocument/2006/relationships/image" Target="../media/image126.emf"/><Relationship Id="rId17" Type="http://schemas.openxmlformats.org/officeDocument/2006/relationships/image" Target="../media/image131.emf"/><Relationship Id="rId2" Type="http://schemas.openxmlformats.org/officeDocument/2006/relationships/image" Target="../media/image116.emf"/><Relationship Id="rId16" Type="http://schemas.openxmlformats.org/officeDocument/2006/relationships/image" Target="../media/image130.emf"/><Relationship Id="rId20" Type="http://schemas.openxmlformats.org/officeDocument/2006/relationships/image" Target="../media/image134.emf"/><Relationship Id="rId1" Type="http://schemas.openxmlformats.org/officeDocument/2006/relationships/image" Target="../media/image115.emf"/><Relationship Id="rId6" Type="http://schemas.openxmlformats.org/officeDocument/2006/relationships/image" Target="../media/image120.emf"/><Relationship Id="rId11" Type="http://schemas.openxmlformats.org/officeDocument/2006/relationships/image" Target="../media/image125.emf"/><Relationship Id="rId5" Type="http://schemas.openxmlformats.org/officeDocument/2006/relationships/image" Target="../media/image119.emf"/><Relationship Id="rId15" Type="http://schemas.openxmlformats.org/officeDocument/2006/relationships/image" Target="../media/image129.emf"/><Relationship Id="rId10" Type="http://schemas.openxmlformats.org/officeDocument/2006/relationships/image" Target="../media/image124.emf"/><Relationship Id="rId19" Type="http://schemas.openxmlformats.org/officeDocument/2006/relationships/image" Target="../media/image133.emf"/><Relationship Id="rId4" Type="http://schemas.openxmlformats.org/officeDocument/2006/relationships/image" Target="../media/image118.wmf"/><Relationship Id="rId9" Type="http://schemas.openxmlformats.org/officeDocument/2006/relationships/image" Target="../media/image123.emf"/><Relationship Id="rId14" Type="http://schemas.openxmlformats.org/officeDocument/2006/relationships/image" Target="../media/image1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5988" eaLnBrk="0" hangingPunct="0">
              <a:defRPr sz="2400">
                <a:solidFill>
                  <a:schemeClr val="tx1"/>
                </a:solidFill>
                <a:latin typeface="Times New Roman" charset="0"/>
                <a:ea typeface="ＭＳ Ｐゴシック" charset="0"/>
                <a:cs typeface="ＭＳ Ｐゴシック" charset="0"/>
              </a:defRPr>
            </a:lvl1pPr>
            <a:lvl2pPr marL="742950" indent="-285750" defTabSz="915988" eaLnBrk="0" hangingPunct="0">
              <a:defRPr sz="2400">
                <a:solidFill>
                  <a:schemeClr val="tx1"/>
                </a:solidFill>
                <a:latin typeface="Times New Roman" charset="0"/>
                <a:ea typeface="ＭＳ Ｐゴシック" charset="0"/>
              </a:defRPr>
            </a:lvl2pPr>
            <a:lvl3pPr marL="1143000" indent="-228600" defTabSz="915988" eaLnBrk="0" hangingPunct="0">
              <a:defRPr sz="2400">
                <a:solidFill>
                  <a:schemeClr val="tx1"/>
                </a:solidFill>
                <a:latin typeface="Times New Roman" charset="0"/>
                <a:ea typeface="ＭＳ Ｐゴシック" charset="0"/>
              </a:defRPr>
            </a:lvl3pPr>
            <a:lvl4pPr marL="1600200" indent="-228600" defTabSz="915988" eaLnBrk="0" hangingPunct="0">
              <a:defRPr sz="2400">
                <a:solidFill>
                  <a:schemeClr val="tx1"/>
                </a:solidFill>
                <a:latin typeface="Times New Roman" charset="0"/>
                <a:ea typeface="ＭＳ Ｐゴシック" charset="0"/>
              </a:defRPr>
            </a:lvl4pPr>
            <a:lvl5pPr marL="2057400" indent="-228600" defTabSz="915988" eaLnBrk="0" hangingPunct="0">
              <a:defRPr sz="2400">
                <a:solidFill>
                  <a:schemeClr val="tx1"/>
                </a:solidFill>
                <a:latin typeface="Times New Roman" charset="0"/>
                <a:ea typeface="ＭＳ Ｐゴシック" charset="0"/>
              </a:defRPr>
            </a:lvl5pPr>
            <a:lvl6pPr marL="2514600" indent="-228600" defTabSz="915988"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915988"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915988"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915988"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D33CA6D-B8F1-7C41-A41D-56829C3C98D1}" type="slidenum">
              <a:rPr lang="en-US" sz="1200"/>
              <a:pPr eaLnBrk="1" hangingPunct="1"/>
              <a:t>13</a:t>
            </a:fld>
            <a:endParaRPr lang="en-US"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687388" y="4352925"/>
            <a:ext cx="5502275" cy="412273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New Roman"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April 21, 2021</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9" name="Picture 8">
            <a:extLst>
              <a:ext uri="{FF2B5EF4-FFF2-40B4-BE49-F238E27FC236}">
                <a16:creationId xmlns:a16="http://schemas.microsoft.com/office/drawing/2014/main" id="{459A4FAA-97D4-0845-9099-C1DC655500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April 21,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April 21,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April 21,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April 21,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April 21,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April 21,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April 21,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April 21, 2021</a:t>
            </a:r>
          </a:p>
        </p:txBody>
      </p:sp>
      <p:sp>
        <p:nvSpPr>
          <p:cNvPr id="4" name="Footer Placeholder 3"/>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April 21, 2021</a:t>
            </a:r>
          </a:p>
        </p:txBody>
      </p:sp>
      <p:sp>
        <p:nvSpPr>
          <p:cNvPr id="3" name="Footer Placeholder 2"/>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April 21,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April 21,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April 21, 2021</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1443-003, Spring 2021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a:extLst>
              <a:ext uri="{FF2B5EF4-FFF2-40B4-BE49-F238E27FC236}">
                <a16:creationId xmlns:a16="http://schemas.microsoft.com/office/drawing/2014/main" id="{01AE5937-BECD-5C40-8ED3-6BC3751A49B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3.emf"/><Relationship Id="rId13" Type="http://schemas.openxmlformats.org/officeDocument/2006/relationships/oleObject" Target="../embeddings/oleObject90.bin"/><Relationship Id="rId18" Type="http://schemas.openxmlformats.org/officeDocument/2006/relationships/image" Target="../media/image108.emf"/><Relationship Id="rId26" Type="http://schemas.openxmlformats.org/officeDocument/2006/relationships/image" Target="../media/image112.emf"/><Relationship Id="rId3" Type="http://schemas.openxmlformats.org/officeDocument/2006/relationships/oleObject" Target="../embeddings/oleObject85.bin"/><Relationship Id="rId21" Type="http://schemas.openxmlformats.org/officeDocument/2006/relationships/oleObject" Target="../embeddings/oleObject94.bin"/><Relationship Id="rId7" Type="http://schemas.openxmlformats.org/officeDocument/2006/relationships/oleObject" Target="../embeddings/oleObject87.bin"/><Relationship Id="rId12" Type="http://schemas.openxmlformats.org/officeDocument/2006/relationships/image" Target="../media/image105.emf"/><Relationship Id="rId17" Type="http://schemas.openxmlformats.org/officeDocument/2006/relationships/oleObject" Target="../embeddings/oleObject92.bin"/><Relationship Id="rId25" Type="http://schemas.openxmlformats.org/officeDocument/2006/relationships/oleObject" Target="../embeddings/oleObject96.bin"/><Relationship Id="rId2" Type="http://schemas.openxmlformats.org/officeDocument/2006/relationships/slideLayout" Target="../slideLayouts/slideLayout2.xml"/><Relationship Id="rId16" Type="http://schemas.openxmlformats.org/officeDocument/2006/relationships/image" Target="../media/image107.emf"/><Relationship Id="rId20" Type="http://schemas.openxmlformats.org/officeDocument/2006/relationships/image" Target="../media/image109.emf"/><Relationship Id="rId29" Type="http://schemas.openxmlformats.org/officeDocument/2006/relationships/oleObject" Target="../embeddings/oleObject98.bin"/><Relationship Id="rId1" Type="http://schemas.openxmlformats.org/officeDocument/2006/relationships/vmlDrawing" Target="../drawings/vmlDrawing8.vml"/><Relationship Id="rId6" Type="http://schemas.openxmlformats.org/officeDocument/2006/relationships/image" Target="../media/image102.emf"/><Relationship Id="rId11" Type="http://schemas.openxmlformats.org/officeDocument/2006/relationships/oleObject" Target="../embeddings/oleObject89.bin"/><Relationship Id="rId24" Type="http://schemas.openxmlformats.org/officeDocument/2006/relationships/image" Target="../media/image111.emf"/><Relationship Id="rId5" Type="http://schemas.openxmlformats.org/officeDocument/2006/relationships/oleObject" Target="../embeddings/oleObject86.bin"/><Relationship Id="rId15" Type="http://schemas.openxmlformats.org/officeDocument/2006/relationships/oleObject" Target="../embeddings/oleObject91.bin"/><Relationship Id="rId23" Type="http://schemas.openxmlformats.org/officeDocument/2006/relationships/oleObject" Target="../embeddings/oleObject95.bin"/><Relationship Id="rId28" Type="http://schemas.openxmlformats.org/officeDocument/2006/relationships/image" Target="../media/image113.emf"/><Relationship Id="rId10" Type="http://schemas.openxmlformats.org/officeDocument/2006/relationships/image" Target="../media/image104.emf"/><Relationship Id="rId19" Type="http://schemas.openxmlformats.org/officeDocument/2006/relationships/oleObject" Target="../embeddings/oleObject93.bin"/><Relationship Id="rId4" Type="http://schemas.openxmlformats.org/officeDocument/2006/relationships/image" Target="../media/image101.emf"/><Relationship Id="rId9" Type="http://schemas.openxmlformats.org/officeDocument/2006/relationships/oleObject" Target="../embeddings/oleObject88.bin"/><Relationship Id="rId14" Type="http://schemas.openxmlformats.org/officeDocument/2006/relationships/image" Target="../media/image106.emf"/><Relationship Id="rId22" Type="http://schemas.openxmlformats.org/officeDocument/2006/relationships/image" Target="../media/image110.emf"/><Relationship Id="rId27" Type="http://schemas.openxmlformats.org/officeDocument/2006/relationships/oleObject" Target="../embeddings/oleObject97.bin"/><Relationship Id="rId30" Type="http://schemas.openxmlformats.org/officeDocument/2006/relationships/image" Target="../media/image114.emf"/></Relationships>
</file>

<file path=ppt/slides/_rels/slide11.xml.rels><?xml version="1.0" encoding="UTF-8" standalone="yes"?>
<Relationships xmlns="http://schemas.openxmlformats.org/package/2006/relationships"><Relationship Id="rId13" Type="http://schemas.openxmlformats.org/officeDocument/2006/relationships/oleObject" Target="../embeddings/oleObject104.bin"/><Relationship Id="rId18" Type="http://schemas.openxmlformats.org/officeDocument/2006/relationships/image" Target="../media/image122.emf"/><Relationship Id="rId26" Type="http://schemas.openxmlformats.org/officeDocument/2006/relationships/image" Target="../media/image126.emf"/><Relationship Id="rId39" Type="http://schemas.openxmlformats.org/officeDocument/2006/relationships/oleObject" Target="../embeddings/oleObject117.bin"/><Relationship Id="rId21" Type="http://schemas.openxmlformats.org/officeDocument/2006/relationships/oleObject" Target="../embeddings/oleObject108.bin"/><Relationship Id="rId34" Type="http://schemas.openxmlformats.org/officeDocument/2006/relationships/image" Target="../media/image130.emf"/><Relationship Id="rId42" Type="http://schemas.openxmlformats.org/officeDocument/2006/relationships/image" Target="../media/image134.emf"/><Relationship Id="rId7" Type="http://schemas.openxmlformats.org/officeDocument/2006/relationships/oleObject" Target="../embeddings/oleObject101.bin"/><Relationship Id="rId2" Type="http://schemas.openxmlformats.org/officeDocument/2006/relationships/slideLayout" Target="../slideLayouts/slideLayout2.xml"/><Relationship Id="rId16" Type="http://schemas.openxmlformats.org/officeDocument/2006/relationships/image" Target="../media/image121.emf"/><Relationship Id="rId20" Type="http://schemas.openxmlformats.org/officeDocument/2006/relationships/image" Target="../media/image123.emf"/><Relationship Id="rId29" Type="http://schemas.openxmlformats.org/officeDocument/2006/relationships/oleObject" Target="../embeddings/oleObject112.bin"/><Relationship Id="rId41" Type="http://schemas.openxmlformats.org/officeDocument/2006/relationships/oleObject" Target="../embeddings/oleObject118.bin"/><Relationship Id="rId1" Type="http://schemas.openxmlformats.org/officeDocument/2006/relationships/vmlDrawing" Target="../drawings/vmlDrawing9.vml"/><Relationship Id="rId6" Type="http://schemas.openxmlformats.org/officeDocument/2006/relationships/image" Target="../media/image116.emf"/><Relationship Id="rId11" Type="http://schemas.openxmlformats.org/officeDocument/2006/relationships/oleObject" Target="../embeddings/oleObject103.bin"/><Relationship Id="rId24" Type="http://schemas.openxmlformats.org/officeDocument/2006/relationships/image" Target="../media/image125.emf"/><Relationship Id="rId32" Type="http://schemas.openxmlformats.org/officeDocument/2006/relationships/image" Target="../media/image129.emf"/><Relationship Id="rId37" Type="http://schemas.openxmlformats.org/officeDocument/2006/relationships/oleObject" Target="../embeddings/oleObject116.bin"/><Relationship Id="rId40" Type="http://schemas.openxmlformats.org/officeDocument/2006/relationships/image" Target="../media/image133.emf"/><Relationship Id="rId5" Type="http://schemas.openxmlformats.org/officeDocument/2006/relationships/oleObject" Target="../embeddings/oleObject100.bin"/><Relationship Id="rId15" Type="http://schemas.openxmlformats.org/officeDocument/2006/relationships/oleObject" Target="../embeddings/oleObject105.bin"/><Relationship Id="rId23" Type="http://schemas.openxmlformats.org/officeDocument/2006/relationships/oleObject" Target="../embeddings/oleObject109.bin"/><Relationship Id="rId28" Type="http://schemas.openxmlformats.org/officeDocument/2006/relationships/image" Target="../media/image127.emf"/><Relationship Id="rId36" Type="http://schemas.openxmlformats.org/officeDocument/2006/relationships/image" Target="../media/image131.emf"/><Relationship Id="rId10" Type="http://schemas.openxmlformats.org/officeDocument/2006/relationships/image" Target="../media/image118.wmf"/><Relationship Id="rId19" Type="http://schemas.openxmlformats.org/officeDocument/2006/relationships/oleObject" Target="../embeddings/oleObject107.bin"/><Relationship Id="rId31" Type="http://schemas.openxmlformats.org/officeDocument/2006/relationships/oleObject" Target="../embeddings/oleObject113.bin"/><Relationship Id="rId4" Type="http://schemas.openxmlformats.org/officeDocument/2006/relationships/image" Target="../media/image115.emf"/><Relationship Id="rId9" Type="http://schemas.openxmlformats.org/officeDocument/2006/relationships/oleObject" Target="../embeddings/oleObject102.bin"/><Relationship Id="rId14" Type="http://schemas.openxmlformats.org/officeDocument/2006/relationships/image" Target="../media/image120.emf"/><Relationship Id="rId22" Type="http://schemas.openxmlformats.org/officeDocument/2006/relationships/image" Target="../media/image124.emf"/><Relationship Id="rId27" Type="http://schemas.openxmlformats.org/officeDocument/2006/relationships/oleObject" Target="../embeddings/oleObject111.bin"/><Relationship Id="rId30" Type="http://schemas.openxmlformats.org/officeDocument/2006/relationships/image" Target="../media/image128.emf"/><Relationship Id="rId35" Type="http://schemas.openxmlformats.org/officeDocument/2006/relationships/oleObject" Target="../embeddings/oleObject115.bin"/><Relationship Id="rId8" Type="http://schemas.openxmlformats.org/officeDocument/2006/relationships/image" Target="../media/image117.emf"/><Relationship Id="rId3" Type="http://schemas.openxmlformats.org/officeDocument/2006/relationships/oleObject" Target="../embeddings/oleObject99.bin"/><Relationship Id="rId12" Type="http://schemas.openxmlformats.org/officeDocument/2006/relationships/image" Target="../media/image119.emf"/><Relationship Id="rId17" Type="http://schemas.openxmlformats.org/officeDocument/2006/relationships/oleObject" Target="../embeddings/oleObject106.bin"/><Relationship Id="rId25" Type="http://schemas.openxmlformats.org/officeDocument/2006/relationships/oleObject" Target="../embeddings/oleObject110.bin"/><Relationship Id="rId33" Type="http://schemas.openxmlformats.org/officeDocument/2006/relationships/oleObject" Target="../embeddings/oleObject114.bin"/><Relationship Id="rId38" Type="http://schemas.openxmlformats.org/officeDocument/2006/relationships/image" Target="../media/image132.emf"/></Relationships>
</file>

<file path=ppt/slides/_rels/slide12.xml.rels><?xml version="1.0" encoding="UTF-8" standalone="yes"?>
<Relationships xmlns="http://schemas.openxmlformats.org/package/2006/relationships"><Relationship Id="rId8" Type="http://schemas.openxmlformats.org/officeDocument/2006/relationships/image" Target="../media/image137.emf"/><Relationship Id="rId13" Type="http://schemas.openxmlformats.org/officeDocument/2006/relationships/oleObject" Target="../embeddings/oleObject124.bin"/><Relationship Id="rId3" Type="http://schemas.openxmlformats.org/officeDocument/2006/relationships/oleObject" Target="../embeddings/oleObject119.bin"/><Relationship Id="rId7" Type="http://schemas.openxmlformats.org/officeDocument/2006/relationships/oleObject" Target="../embeddings/oleObject121.bin"/><Relationship Id="rId12" Type="http://schemas.openxmlformats.org/officeDocument/2006/relationships/image" Target="../media/image139.e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36.emf"/><Relationship Id="rId11" Type="http://schemas.openxmlformats.org/officeDocument/2006/relationships/oleObject" Target="../embeddings/oleObject123.bin"/><Relationship Id="rId5" Type="http://schemas.openxmlformats.org/officeDocument/2006/relationships/oleObject" Target="../embeddings/oleObject120.bin"/><Relationship Id="rId10" Type="http://schemas.openxmlformats.org/officeDocument/2006/relationships/image" Target="../media/image138.emf"/><Relationship Id="rId4" Type="http://schemas.openxmlformats.org/officeDocument/2006/relationships/image" Target="../media/image135.emf"/><Relationship Id="rId9" Type="http://schemas.openxmlformats.org/officeDocument/2006/relationships/oleObject" Target="../embeddings/oleObject122.bin"/><Relationship Id="rId14" Type="http://schemas.openxmlformats.org/officeDocument/2006/relationships/image" Target="../media/image140.emf"/></Relationships>
</file>

<file path=ppt/slides/_rels/slide13.xml.rels><?xml version="1.0" encoding="UTF-8" standalone="yes"?>
<Relationships xmlns="http://schemas.openxmlformats.org/package/2006/relationships"><Relationship Id="rId13" Type="http://schemas.openxmlformats.org/officeDocument/2006/relationships/oleObject" Target="../embeddings/oleObject129.bin"/><Relationship Id="rId18" Type="http://schemas.openxmlformats.org/officeDocument/2006/relationships/image" Target="../media/image147.wmf"/><Relationship Id="rId26" Type="http://schemas.openxmlformats.org/officeDocument/2006/relationships/image" Target="../media/image151.emf"/><Relationship Id="rId39" Type="http://schemas.openxmlformats.org/officeDocument/2006/relationships/oleObject" Target="../embeddings/oleObject142.bin"/><Relationship Id="rId21" Type="http://schemas.openxmlformats.org/officeDocument/2006/relationships/oleObject" Target="../embeddings/oleObject133.bin"/><Relationship Id="rId34" Type="http://schemas.openxmlformats.org/officeDocument/2006/relationships/image" Target="../media/image155.emf"/><Relationship Id="rId7" Type="http://schemas.openxmlformats.org/officeDocument/2006/relationships/oleObject" Target="../embeddings/oleObject126.bin"/><Relationship Id="rId12" Type="http://schemas.openxmlformats.org/officeDocument/2006/relationships/image" Target="../media/image144.wmf"/><Relationship Id="rId17" Type="http://schemas.openxmlformats.org/officeDocument/2006/relationships/oleObject" Target="../embeddings/oleObject131.bin"/><Relationship Id="rId25" Type="http://schemas.openxmlformats.org/officeDocument/2006/relationships/oleObject" Target="../embeddings/oleObject135.bin"/><Relationship Id="rId33" Type="http://schemas.openxmlformats.org/officeDocument/2006/relationships/oleObject" Target="../embeddings/oleObject139.bin"/><Relationship Id="rId38" Type="http://schemas.openxmlformats.org/officeDocument/2006/relationships/image" Target="../media/image157.emf"/><Relationship Id="rId2" Type="http://schemas.openxmlformats.org/officeDocument/2006/relationships/slideLayout" Target="../slideLayouts/slideLayout6.xml"/><Relationship Id="rId16" Type="http://schemas.openxmlformats.org/officeDocument/2006/relationships/image" Target="../media/image146.wmf"/><Relationship Id="rId20" Type="http://schemas.openxmlformats.org/officeDocument/2006/relationships/image" Target="../media/image148.wmf"/><Relationship Id="rId29" Type="http://schemas.openxmlformats.org/officeDocument/2006/relationships/oleObject" Target="../embeddings/oleObject137.bin"/><Relationship Id="rId1" Type="http://schemas.openxmlformats.org/officeDocument/2006/relationships/vmlDrawing" Target="../drawings/vmlDrawing11.vml"/><Relationship Id="rId6" Type="http://schemas.openxmlformats.org/officeDocument/2006/relationships/image" Target="../media/image141.wmf"/><Relationship Id="rId11" Type="http://schemas.openxmlformats.org/officeDocument/2006/relationships/oleObject" Target="../embeddings/oleObject128.bin"/><Relationship Id="rId24" Type="http://schemas.openxmlformats.org/officeDocument/2006/relationships/image" Target="../media/image150.emf"/><Relationship Id="rId32" Type="http://schemas.openxmlformats.org/officeDocument/2006/relationships/image" Target="../media/image154.emf"/><Relationship Id="rId37" Type="http://schemas.openxmlformats.org/officeDocument/2006/relationships/oleObject" Target="../embeddings/oleObject141.bin"/><Relationship Id="rId40" Type="http://schemas.openxmlformats.org/officeDocument/2006/relationships/image" Target="../media/image158.emf"/><Relationship Id="rId5" Type="http://schemas.openxmlformats.org/officeDocument/2006/relationships/oleObject" Target="../embeddings/oleObject125.bin"/><Relationship Id="rId15" Type="http://schemas.openxmlformats.org/officeDocument/2006/relationships/oleObject" Target="../embeddings/oleObject130.bin"/><Relationship Id="rId23" Type="http://schemas.openxmlformats.org/officeDocument/2006/relationships/oleObject" Target="../embeddings/oleObject134.bin"/><Relationship Id="rId28" Type="http://schemas.openxmlformats.org/officeDocument/2006/relationships/image" Target="../media/image152.emf"/><Relationship Id="rId36" Type="http://schemas.openxmlformats.org/officeDocument/2006/relationships/image" Target="../media/image156.wmf"/><Relationship Id="rId10" Type="http://schemas.openxmlformats.org/officeDocument/2006/relationships/image" Target="../media/image143.wmf"/><Relationship Id="rId19" Type="http://schemas.openxmlformats.org/officeDocument/2006/relationships/oleObject" Target="../embeddings/oleObject132.bin"/><Relationship Id="rId31" Type="http://schemas.openxmlformats.org/officeDocument/2006/relationships/oleObject" Target="../embeddings/oleObject138.bin"/><Relationship Id="rId4" Type="http://schemas.openxmlformats.org/officeDocument/2006/relationships/image" Target="../media/image159.jpeg"/><Relationship Id="rId9" Type="http://schemas.openxmlformats.org/officeDocument/2006/relationships/oleObject" Target="../embeddings/oleObject127.bin"/><Relationship Id="rId14" Type="http://schemas.openxmlformats.org/officeDocument/2006/relationships/image" Target="../media/image145.wmf"/><Relationship Id="rId22" Type="http://schemas.openxmlformats.org/officeDocument/2006/relationships/image" Target="../media/image149.wmf"/><Relationship Id="rId27" Type="http://schemas.openxmlformats.org/officeDocument/2006/relationships/oleObject" Target="../embeddings/oleObject136.bin"/><Relationship Id="rId30" Type="http://schemas.openxmlformats.org/officeDocument/2006/relationships/image" Target="../media/image153.emf"/><Relationship Id="rId35" Type="http://schemas.openxmlformats.org/officeDocument/2006/relationships/oleObject" Target="../embeddings/oleObject140.bin"/><Relationship Id="rId8" Type="http://schemas.openxmlformats.org/officeDocument/2006/relationships/image" Target="../media/image142.wmf"/><Relationship Id="rId3"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hyperlink" Target="mailto:jaehoonyu@uta.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6" Type="http://schemas.openxmlformats.org/officeDocument/2006/relationships/image" Target="../media/image32.png"/><Relationship Id="rId21" Type="http://schemas.openxmlformats.org/officeDocument/2006/relationships/image" Target="../media/image134.pdf"/><Relationship Id="rId42" Type="http://schemas.openxmlformats.org/officeDocument/2006/relationships/image" Target="../media/image6.wmf"/><Relationship Id="rId47" Type="http://schemas.openxmlformats.org/officeDocument/2006/relationships/oleObject" Target="../embeddings/oleObject8.bin"/><Relationship Id="rId63" Type="http://schemas.openxmlformats.org/officeDocument/2006/relationships/oleObject" Target="../embeddings/oleObject16.bin"/><Relationship Id="rId68" Type="http://schemas.openxmlformats.org/officeDocument/2006/relationships/image" Target="../media/image19.wmf"/><Relationship Id="rId7" Type="http://schemas.openxmlformats.org/officeDocument/2006/relationships/image" Target="../media/image120.pdf"/><Relationship Id="rId2" Type="http://schemas.openxmlformats.org/officeDocument/2006/relationships/slideLayout" Target="../slideLayouts/slideLayout2.xml"/><Relationship Id="rId16" Type="http://schemas.openxmlformats.org/officeDocument/2006/relationships/image" Target="../media/image27.png"/><Relationship Id="rId29" Type="http://schemas.openxmlformats.org/officeDocument/2006/relationships/image" Target="../media/image142.pdf"/><Relationship Id="rId11" Type="http://schemas.openxmlformats.org/officeDocument/2006/relationships/image" Target="../media/image124.pdf"/><Relationship Id="rId24" Type="http://schemas.openxmlformats.org/officeDocument/2006/relationships/image" Target="../media/image31.png"/><Relationship Id="rId32" Type="http://schemas.openxmlformats.org/officeDocument/2006/relationships/image" Target="../media/image35.png"/><Relationship Id="rId37" Type="http://schemas.openxmlformats.org/officeDocument/2006/relationships/oleObject" Target="../embeddings/oleObject3.bin"/><Relationship Id="rId40" Type="http://schemas.openxmlformats.org/officeDocument/2006/relationships/image" Target="../media/image5.wmf"/><Relationship Id="rId45" Type="http://schemas.openxmlformats.org/officeDocument/2006/relationships/oleObject" Target="../embeddings/oleObject7.bin"/><Relationship Id="rId53" Type="http://schemas.openxmlformats.org/officeDocument/2006/relationships/oleObject" Target="../embeddings/oleObject11.bin"/><Relationship Id="rId58" Type="http://schemas.openxmlformats.org/officeDocument/2006/relationships/image" Target="../media/image14.wmf"/><Relationship Id="rId66" Type="http://schemas.openxmlformats.org/officeDocument/2006/relationships/image" Target="../media/image18.wmf"/><Relationship Id="rId5" Type="http://schemas.openxmlformats.org/officeDocument/2006/relationships/image" Target="../media/image118.pdf"/><Relationship Id="rId61" Type="http://schemas.openxmlformats.org/officeDocument/2006/relationships/oleObject" Target="../embeddings/oleObject15.bin"/><Relationship Id="rId19" Type="http://schemas.openxmlformats.org/officeDocument/2006/relationships/image" Target="../media/image132.pdf"/><Relationship Id="rId14" Type="http://schemas.openxmlformats.org/officeDocument/2006/relationships/image" Target="../media/image26.png"/><Relationship Id="rId22" Type="http://schemas.openxmlformats.org/officeDocument/2006/relationships/image" Target="../media/image30.png"/><Relationship Id="rId27" Type="http://schemas.openxmlformats.org/officeDocument/2006/relationships/image" Target="../media/image140.pdf"/><Relationship Id="rId30" Type="http://schemas.openxmlformats.org/officeDocument/2006/relationships/image" Target="../media/image34.png"/><Relationship Id="rId35" Type="http://schemas.openxmlformats.org/officeDocument/2006/relationships/oleObject" Target="../embeddings/oleObject2.bin"/><Relationship Id="rId43" Type="http://schemas.openxmlformats.org/officeDocument/2006/relationships/oleObject" Target="../embeddings/oleObject6.bin"/><Relationship Id="rId48" Type="http://schemas.openxmlformats.org/officeDocument/2006/relationships/image" Target="../media/image9.wmf"/><Relationship Id="rId56" Type="http://schemas.openxmlformats.org/officeDocument/2006/relationships/image" Target="../media/image13.wmf"/><Relationship Id="rId64" Type="http://schemas.openxmlformats.org/officeDocument/2006/relationships/image" Target="../media/image17.wmf"/><Relationship Id="rId69" Type="http://schemas.openxmlformats.org/officeDocument/2006/relationships/oleObject" Target="../embeddings/oleObject19.bin"/><Relationship Id="rId8" Type="http://schemas.openxmlformats.org/officeDocument/2006/relationships/image" Target="../media/image23.png"/><Relationship Id="rId51" Type="http://schemas.openxmlformats.org/officeDocument/2006/relationships/oleObject" Target="../embeddings/oleObject10.bin"/><Relationship Id="rId3" Type="http://schemas.openxmlformats.org/officeDocument/2006/relationships/image" Target="../media/image116.pdf"/><Relationship Id="rId12" Type="http://schemas.openxmlformats.org/officeDocument/2006/relationships/image" Target="../media/image25.png"/><Relationship Id="rId17" Type="http://schemas.openxmlformats.org/officeDocument/2006/relationships/image" Target="../media/image130.pdf"/><Relationship Id="rId25" Type="http://schemas.openxmlformats.org/officeDocument/2006/relationships/image" Target="../media/image138.pdf"/><Relationship Id="rId33" Type="http://schemas.openxmlformats.org/officeDocument/2006/relationships/oleObject" Target="../embeddings/oleObject1.bin"/><Relationship Id="rId38" Type="http://schemas.openxmlformats.org/officeDocument/2006/relationships/image" Target="../media/image4.wmf"/><Relationship Id="rId46" Type="http://schemas.openxmlformats.org/officeDocument/2006/relationships/image" Target="../media/image8.wmf"/><Relationship Id="rId59" Type="http://schemas.openxmlformats.org/officeDocument/2006/relationships/oleObject" Target="../embeddings/oleObject14.bin"/><Relationship Id="rId67" Type="http://schemas.openxmlformats.org/officeDocument/2006/relationships/oleObject" Target="../embeddings/oleObject18.bin"/><Relationship Id="rId20" Type="http://schemas.openxmlformats.org/officeDocument/2006/relationships/image" Target="../media/image29.png"/><Relationship Id="rId41" Type="http://schemas.openxmlformats.org/officeDocument/2006/relationships/oleObject" Target="../embeddings/oleObject5.bin"/><Relationship Id="rId54" Type="http://schemas.openxmlformats.org/officeDocument/2006/relationships/image" Target="../media/image12.wmf"/><Relationship Id="rId62" Type="http://schemas.openxmlformats.org/officeDocument/2006/relationships/image" Target="../media/image16.wmf"/><Relationship Id="rId70" Type="http://schemas.openxmlformats.org/officeDocument/2006/relationships/image" Target="../media/image20.wmf"/><Relationship Id="rId1" Type="http://schemas.openxmlformats.org/officeDocument/2006/relationships/vmlDrawing" Target="../drawings/vmlDrawing1.vml"/><Relationship Id="rId6" Type="http://schemas.openxmlformats.org/officeDocument/2006/relationships/image" Target="../media/image22.png"/><Relationship Id="rId15" Type="http://schemas.openxmlformats.org/officeDocument/2006/relationships/image" Target="../media/image128.pdf"/><Relationship Id="rId23" Type="http://schemas.openxmlformats.org/officeDocument/2006/relationships/image" Target="../media/image136.pdf"/><Relationship Id="rId28" Type="http://schemas.openxmlformats.org/officeDocument/2006/relationships/image" Target="../media/image33.png"/><Relationship Id="rId36" Type="http://schemas.openxmlformats.org/officeDocument/2006/relationships/image" Target="../media/image3.wmf"/><Relationship Id="rId49" Type="http://schemas.openxmlformats.org/officeDocument/2006/relationships/oleObject" Target="../embeddings/oleObject9.bin"/><Relationship Id="rId57" Type="http://schemas.openxmlformats.org/officeDocument/2006/relationships/oleObject" Target="../embeddings/oleObject13.bin"/><Relationship Id="rId10" Type="http://schemas.openxmlformats.org/officeDocument/2006/relationships/image" Target="../media/image24.png"/><Relationship Id="rId31" Type="http://schemas.openxmlformats.org/officeDocument/2006/relationships/image" Target="../media/image144.pdf"/><Relationship Id="rId44" Type="http://schemas.openxmlformats.org/officeDocument/2006/relationships/image" Target="../media/image7.wmf"/><Relationship Id="rId52" Type="http://schemas.openxmlformats.org/officeDocument/2006/relationships/image" Target="../media/image11.wmf"/><Relationship Id="rId60" Type="http://schemas.openxmlformats.org/officeDocument/2006/relationships/image" Target="../media/image15.wmf"/><Relationship Id="rId65" Type="http://schemas.openxmlformats.org/officeDocument/2006/relationships/oleObject" Target="../embeddings/oleObject17.bin"/><Relationship Id="rId4" Type="http://schemas.openxmlformats.org/officeDocument/2006/relationships/image" Target="../media/image21.png"/><Relationship Id="rId9" Type="http://schemas.openxmlformats.org/officeDocument/2006/relationships/image" Target="../media/image122.pdf"/><Relationship Id="rId13" Type="http://schemas.openxmlformats.org/officeDocument/2006/relationships/image" Target="../media/image126.pdf"/><Relationship Id="rId18" Type="http://schemas.openxmlformats.org/officeDocument/2006/relationships/image" Target="../media/image28.png"/><Relationship Id="rId39" Type="http://schemas.openxmlformats.org/officeDocument/2006/relationships/oleObject" Target="../embeddings/oleObject4.bin"/><Relationship Id="rId34" Type="http://schemas.openxmlformats.org/officeDocument/2006/relationships/image" Target="../media/image2.wmf"/><Relationship Id="rId50" Type="http://schemas.openxmlformats.org/officeDocument/2006/relationships/image" Target="../media/image10.wmf"/><Relationship Id="rId55" Type="http://schemas.openxmlformats.org/officeDocument/2006/relationships/oleObject" Target="../embeddings/oleObject12.bin"/></Relationships>
</file>

<file path=ppt/slides/_rels/slide4.xml.rels><?xml version="1.0" encoding="UTF-8" standalone="yes"?>
<Relationships xmlns="http://schemas.openxmlformats.org/package/2006/relationships"><Relationship Id="rId13" Type="http://schemas.openxmlformats.org/officeDocument/2006/relationships/oleObject" Target="../embeddings/oleObject25.bin"/><Relationship Id="rId18" Type="http://schemas.openxmlformats.org/officeDocument/2006/relationships/image" Target="../media/image43.wmf"/><Relationship Id="rId26" Type="http://schemas.openxmlformats.org/officeDocument/2006/relationships/image" Target="../media/image47.wmf"/><Relationship Id="rId3" Type="http://schemas.openxmlformats.org/officeDocument/2006/relationships/oleObject" Target="../embeddings/oleObject20.bin"/><Relationship Id="rId21" Type="http://schemas.openxmlformats.org/officeDocument/2006/relationships/oleObject" Target="../embeddings/oleObject29.bin"/><Relationship Id="rId34" Type="http://schemas.openxmlformats.org/officeDocument/2006/relationships/image" Target="../media/image51.wmf"/><Relationship Id="rId7" Type="http://schemas.openxmlformats.org/officeDocument/2006/relationships/oleObject" Target="../embeddings/oleObject22.bin"/><Relationship Id="rId12" Type="http://schemas.openxmlformats.org/officeDocument/2006/relationships/image" Target="../media/image40.wmf"/><Relationship Id="rId17" Type="http://schemas.openxmlformats.org/officeDocument/2006/relationships/oleObject" Target="../embeddings/oleObject27.bin"/><Relationship Id="rId25" Type="http://schemas.openxmlformats.org/officeDocument/2006/relationships/oleObject" Target="../embeddings/oleObject31.bin"/><Relationship Id="rId33" Type="http://schemas.openxmlformats.org/officeDocument/2006/relationships/oleObject" Target="../embeddings/oleObject35.bin"/><Relationship Id="rId2" Type="http://schemas.openxmlformats.org/officeDocument/2006/relationships/slideLayout" Target="../slideLayouts/slideLayout2.xml"/><Relationship Id="rId16" Type="http://schemas.openxmlformats.org/officeDocument/2006/relationships/image" Target="../media/image42.wmf"/><Relationship Id="rId20" Type="http://schemas.openxmlformats.org/officeDocument/2006/relationships/image" Target="../media/image44.wmf"/><Relationship Id="rId29" Type="http://schemas.openxmlformats.org/officeDocument/2006/relationships/oleObject" Target="../embeddings/oleObject33.bin"/><Relationship Id="rId1" Type="http://schemas.openxmlformats.org/officeDocument/2006/relationships/vmlDrawing" Target="../drawings/vmlDrawing2.vml"/><Relationship Id="rId6" Type="http://schemas.openxmlformats.org/officeDocument/2006/relationships/image" Target="../media/image37.wmf"/><Relationship Id="rId11" Type="http://schemas.openxmlformats.org/officeDocument/2006/relationships/oleObject" Target="../embeddings/oleObject24.bin"/><Relationship Id="rId24" Type="http://schemas.openxmlformats.org/officeDocument/2006/relationships/image" Target="../media/image46.wmf"/><Relationship Id="rId32" Type="http://schemas.openxmlformats.org/officeDocument/2006/relationships/image" Target="../media/image50.wmf"/><Relationship Id="rId5" Type="http://schemas.openxmlformats.org/officeDocument/2006/relationships/oleObject" Target="../embeddings/oleObject21.bin"/><Relationship Id="rId15" Type="http://schemas.openxmlformats.org/officeDocument/2006/relationships/oleObject" Target="../embeddings/oleObject26.bin"/><Relationship Id="rId23" Type="http://schemas.openxmlformats.org/officeDocument/2006/relationships/oleObject" Target="../embeddings/oleObject30.bin"/><Relationship Id="rId28" Type="http://schemas.openxmlformats.org/officeDocument/2006/relationships/image" Target="../media/image48.wmf"/><Relationship Id="rId36" Type="http://schemas.openxmlformats.org/officeDocument/2006/relationships/image" Target="../media/image52.wmf"/><Relationship Id="rId10" Type="http://schemas.openxmlformats.org/officeDocument/2006/relationships/image" Target="../media/image39.wmf"/><Relationship Id="rId19" Type="http://schemas.openxmlformats.org/officeDocument/2006/relationships/oleObject" Target="../embeddings/oleObject28.bin"/><Relationship Id="rId31" Type="http://schemas.openxmlformats.org/officeDocument/2006/relationships/oleObject" Target="../embeddings/oleObject34.bin"/><Relationship Id="rId4" Type="http://schemas.openxmlformats.org/officeDocument/2006/relationships/image" Target="../media/image36.wmf"/><Relationship Id="rId9" Type="http://schemas.openxmlformats.org/officeDocument/2006/relationships/oleObject" Target="../embeddings/oleObject23.bin"/><Relationship Id="rId14" Type="http://schemas.openxmlformats.org/officeDocument/2006/relationships/image" Target="../media/image41.wmf"/><Relationship Id="rId22" Type="http://schemas.openxmlformats.org/officeDocument/2006/relationships/image" Target="../media/image45.wmf"/><Relationship Id="rId27" Type="http://schemas.openxmlformats.org/officeDocument/2006/relationships/oleObject" Target="../embeddings/oleObject32.bin"/><Relationship Id="rId30" Type="http://schemas.openxmlformats.org/officeDocument/2006/relationships/image" Target="../media/image49.wmf"/><Relationship Id="rId35" Type="http://schemas.openxmlformats.org/officeDocument/2006/relationships/oleObject" Target="../embeddings/oleObject36.bin"/><Relationship Id="rId8" Type="http://schemas.openxmlformats.org/officeDocument/2006/relationships/image" Target="../media/image38.wmf"/></Relationships>
</file>

<file path=ppt/slides/_rels/slide5.xml.rels><?xml version="1.0" encoding="UTF-8" standalone="yes"?>
<Relationships xmlns="http://schemas.openxmlformats.org/package/2006/relationships"><Relationship Id="rId8" Type="http://schemas.openxmlformats.org/officeDocument/2006/relationships/image" Target="../media/image55.wmf"/><Relationship Id="rId13" Type="http://schemas.openxmlformats.org/officeDocument/2006/relationships/oleObject" Target="../embeddings/oleObject42.bin"/><Relationship Id="rId18" Type="http://schemas.openxmlformats.org/officeDocument/2006/relationships/image" Target="../media/image60.wmf"/><Relationship Id="rId3" Type="http://schemas.openxmlformats.org/officeDocument/2006/relationships/oleObject" Target="../embeddings/oleObject37.bin"/><Relationship Id="rId7" Type="http://schemas.openxmlformats.org/officeDocument/2006/relationships/oleObject" Target="../embeddings/oleObject39.bin"/><Relationship Id="rId12" Type="http://schemas.openxmlformats.org/officeDocument/2006/relationships/image" Target="../media/image57.wmf"/><Relationship Id="rId17" Type="http://schemas.openxmlformats.org/officeDocument/2006/relationships/oleObject" Target="../embeddings/oleObject44.bin"/><Relationship Id="rId2" Type="http://schemas.openxmlformats.org/officeDocument/2006/relationships/slideLayout" Target="../slideLayouts/slideLayout2.xml"/><Relationship Id="rId16" Type="http://schemas.openxmlformats.org/officeDocument/2006/relationships/image" Target="../media/image59.wmf"/><Relationship Id="rId20" Type="http://schemas.openxmlformats.org/officeDocument/2006/relationships/image" Target="../media/image61.wmf"/><Relationship Id="rId1" Type="http://schemas.openxmlformats.org/officeDocument/2006/relationships/vmlDrawing" Target="../drawings/vmlDrawing3.vml"/><Relationship Id="rId6" Type="http://schemas.openxmlformats.org/officeDocument/2006/relationships/image" Target="../media/image54.wmf"/><Relationship Id="rId11" Type="http://schemas.openxmlformats.org/officeDocument/2006/relationships/oleObject" Target="../embeddings/oleObject41.bin"/><Relationship Id="rId5" Type="http://schemas.openxmlformats.org/officeDocument/2006/relationships/oleObject" Target="../embeddings/oleObject38.bin"/><Relationship Id="rId15" Type="http://schemas.openxmlformats.org/officeDocument/2006/relationships/oleObject" Target="../embeddings/oleObject43.bin"/><Relationship Id="rId10" Type="http://schemas.openxmlformats.org/officeDocument/2006/relationships/image" Target="../media/image56.wmf"/><Relationship Id="rId19" Type="http://schemas.openxmlformats.org/officeDocument/2006/relationships/oleObject" Target="../embeddings/oleObject45.bin"/><Relationship Id="rId4" Type="http://schemas.openxmlformats.org/officeDocument/2006/relationships/image" Target="../media/image53.wmf"/><Relationship Id="rId9" Type="http://schemas.openxmlformats.org/officeDocument/2006/relationships/oleObject" Target="../embeddings/oleObject40.bin"/><Relationship Id="rId14" Type="http://schemas.openxmlformats.org/officeDocument/2006/relationships/image" Target="../media/image58.wmf"/></Relationships>
</file>

<file path=ppt/slides/_rels/slide6.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oleObject" Target="../embeddings/oleObject51.bin"/><Relationship Id="rId18" Type="http://schemas.openxmlformats.org/officeDocument/2006/relationships/image" Target="../media/image69.wmf"/><Relationship Id="rId26" Type="http://schemas.openxmlformats.org/officeDocument/2006/relationships/image" Target="../media/image73.wmf"/><Relationship Id="rId3" Type="http://schemas.openxmlformats.org/officeDocument/2006/relationships/oleObject" Target="../embeddings/oleObject46.bin"/><Relationship Id="rId21" Type="http://schemas.openxmlformats.org/officeDocument/2006/relationships/oleObject" Target="../embeddings/oleObject55.bin"/><Relationship Id="rId7" Type="http://schemas.openxmlformats.org/officeDocument/2006/relationships/oleObject" Target="../embeddings/oleObject48.bin"/><Relationship Id="rId12" Type="http://schemas.openxmlformats.org/officeDocument/2006/relationships/image" Target="../media/image66.wmf"/><Relationship Id="rId17" Type="http://schemas.openxmlformats.org/officeDocument/2006/relationships/oleObject" Target="../embeddings/oleObject53.bin"/><Relationship Id="rId25" Type="http://schemas.openxmlformats.org/officeDocument/2006/relationships/oleObject" Target="../embeddings/oleObject57.bin"/><Relationship Id="rId2" Type="http://schemas.openxmlformats.org/officeDocument/2006/relationships/slideLayout" Target="../slideLayouts/slideLayout2.xml"/><Relationship Id="rId16" Type="http://schemas.openxmlformats.org/officeDocument/2006/relationships/image" Target="../media/image68.wmf"/><Relationship Id="rId20" Type="http://schemas.openxmlformats.org/officeDocument/2006/relationships/image" Target="../media/image70.wmf"/><Relationship Id="rId1" Type="http://schemas.openxmlformats.org/officeDocument/2006/relationships/vmlDrawing" Target="../drawings/vmlDrawing4.vml"/><Relationship Id="rId6" Type="http://schemas.openxmlformats.org/officeDocument/2006/relationships/image" Target="../media/image63.wmf"/><Relationship Id="rId11" Type="http://schemas.openxmlformats.org/officeDocument/2006/relationships/oleObject" Target="../embeddings/oleObject50.bin"/><Relationship Id="rId24" Type="http://schemas.openxmlformats.org/officeDocument/2006/relationships/image" Target="../media/image72.wmf"/><Relationship Id="rId5" Type="http://schemas.openxmlformats.org/officeDocument/2006/relationships/oleObject" Target="../embeddings/oleObject47.bin"/><Relationship Id="rId15" Type="http://schemas.openxmlformats.org/officeDocument/2006/relationships/oleObject" Target="../embeddings/oleObject52.bin"/><Relationship Id="rId23" Type="http://schemas.openxmlformats.org/officeDocument/2006/relationships/oleObject" Target="../embeddings/oleObject56.bin"/><Relationship Id="rId10" Type="http://schemas.openxmlformats.org/officeDocument/2006/relationships/image" Target="../media/image65.wmf"/><Relationship Id="rId19" Type="http://schemas.openxmlformats.org/officeDocument/2006/relationships/oleObject" Target="../embeddings/oleObject54.bin"/><Relationship Id="rId4" Type="http://schemas.openxmlformats.org/officeDocument/2006/relationships/image" Target="../media/image62.wmf"/><Relationship Id="rId9" Type="http://schemas.openxmlformats.org/officeDocument/2006/relationships/oleObject" Target="../embeddings/oleObject49.bin"/><Relationship Id="rId14" Type="http://schemas.openxmlformats.org/officeDocument/2006/relationships/image" Target="../media/image67.wmf"/><Relationship Id="rId22" Type="http://schemas.openxmlformats.org/officeDocument/2006/relationships/image" Target="../media/image71.wmf"/></Relationships>
</file>

<file path=ppt/slides/_rels/slide7.xml.rels><?xml version="1.0" encoding="UTF-8" standalone="yes"?>
<Relationships xmlns="http://schemas.openxmlformats.org/package/2006/relationships"><Relationship Id="rId8" Type="http://schemas.openxmlformats.org/officeDocument/2006/relationships/image" Target="../media/image76.wmf"/><Relationship Id="rId13" Type="http://schemas.openxmlformats.org/officeDocument/2006/relationships/oleObject" Target="../embeddings/oleObject63.bin"/><Relationship Id="rId18" Type="http://schemas.openxmlformats.org/officeDocument/2006/relationships/image" Target="../media/image81.wmf"/><Relationship Id="rId3" Type="http://schemas.openxmlformats.org/officeDocument/2006/relationships/oleObject" Target="../embeddings/oleObject58.bin"/><Relationship Id="rId7" Type="http://schemas.openxmlformats.org/officeDocument/2006/relationships/oleObject" Target="../embeddings/oleObject60.bin"/><Relationship Id="rId12" Type="http://schemas.openxmlformats.org/officeDocument/2006/relationships/image" Target="../media/image78.emf"/><Relationship Id="rId17" Type="http://schemas.openxmlformats.org/officeDocument/2006/relationships/oleObject" Target="../embeddings/oleObject65.bin"/><Relationship Id="rId2" Type="http://schemas.openxmlformats.org/officeDocument/2006/relationships/slideLayout" Target="../slideLayouts/slideLayout2.xml"/><Relationship Id="rId16" Type="http://schemas.openxmlformats.org/officeDocument/2006/relationships/image" Target="../media/image80.emf"/><Relationship Id="rId1" Type="http://schemas.openxmlformats.org/officeDocument/2006/relationships/vmlDrawing" Target="../drawings/vmlDrawing5.vml"/><Relationship Id="rId6" Type="http://schemas.openxmlformats.org/officeDocument/2006/relationships/image" Target="../media/image75.wmf"/><Relationship Id="rId11" Type="http://schemas.openxmlformats.org/officeDocument/2006/relationships/oleObject" Target="../embeddings/oleObject62.bin"/><Relationship Id="rId5" Type="http://schemas.openxmlformats.org/officeDocument/2006/relationships/oleObject" Target="../embeddings/oleObject59.bin"/><Relationship Id="rId15" Type="http://schemas.openxmlformats.org/officeDocument/2006/relationships/oleObject" Target="../embeddings/oleObject64.bin"/><Relationship Id="rId10" Type="http://schemas.openxmlformats.org/officeDocument/2006/relationships/image" Target="../media/image77.wmf"/><Relationship Id="rId4" Type="http://schemas.openxmlformats.org/officeDocument/2006/relationships/image" Target="../media/image74.emf"/><Relationship Id="rId9" Type="http://schemas.openxmlformats.org/officeDocument/2006/relationships/oleObject" Target="../embeddings/oleObject61.bin"/><Relationship Id="rId14" Type="http://schemas.openxmlformats.org/officeDocument/2006/relationships/image" Target="../media/image79.wmf"/></Relationships>
</file>

<file path=ppt/slides/_rels/slide8.xml.rels><?xml version="1.0" encoding="UTF-8" standalone="yes"?>
<Relationships xmlns="http://schemas.openxmlformats.org/package/2006/relationships"><Relationship Id="rId8" Type="http://schemas.openxmlformats.org/officeDocument/2006/relationships/image" Target="../media/image84.wmf"/><Relationship Id="rId13" Type="http://schemas.openxmlformats.org/officeDocument/2006/relationships/oleObject" Target="../embeddings/oleObject71.bin"/><Relationship Id="rId18" Type="http://schemas.openxmlformats.org/officeDocument/2006/relationships/image" Target="../media/image89.wmf"/><Relationship Id="rId3" Type="http://schemas.openxmlformats.org/officeDocument/2006/relationships/oleObject" Target="../embeddings/oleObject66.bin"/><Relationship Id="rId7" Type="http://schemas.openxmlformats.org/officeDocument/2006/relationships/oleObject" Target="../embeddings/oleObject68.bin"/><Relationship Id="rId12" Type="http://schemas.openxmlformats.org/officeDocument/2006/relationships/image" Target="../media/image86.wmf"/><Relationship Id="rId17" Type="http://schemas.openxmlformats.org/officeDocument/2006/relationships/oleObject" Target="../embeddings/oleObject73.bin"/><Relationship Id="rId2" Type="http://schemas.openxmlformats.org/officeDocument/2006/relationships/slideLayout" Target="../slideLayouts/slideLayout2.xml"/><Relationship Id="rId16" Type="http://schemas.openxmlformats.org/officeDocument/2006/relationships/image" Target="../media/image88.wmf"/><Relationship Id="rId20" Type="http://schemas.openxmlformats.org/officeDocument/2006/relationships/image" Target="../media/image90.wmf"/><Relationship Id="rId1" Type="http://schemas.openxmlformats.org/officeDocument/2006/relationships/vmlDrawing" Target="../drawings/vmlDrawing6.vml"/><Relationship Id="rId6" Type="http://schemas.openxmlformats.org/officeDocument/2006/relationships/image" Target="../media/image83.wmf"/><Relationship Id="rId11" Type="http://schemas.openxmlformats.org/officeDocument/2006/relationships/oleObject" Target="../embeddings/oleObject70.bin"/><Relationship Id="rId5" Type="http://schemas.openxmlformats.org/officeDocument/2006/relationships/oleObject" Target="../embeddings/oleObject67.bin"/><Relationship Id="rId15" Type="http://schemas.openxmlformats.org/officeDocument/2006/relationships/oleObject" Target="../embeddings/oleObject72.bin"/><Relationship Id="rId10" Type="http://schemas.openxmlformats.org/officeDocument/2006/relationships/image" Target="../media/image85.wmf"/><Relationship Id="rId19" Type="http://schemas.openxmlformats.org/officeDocument/2006/relationships/oleObject" Target="../embeddings/oleObject74.bin"/><Relationship Id="rId4" Type="http://schemas.openxmlformats.org/officeDocument/2006/relationships/image" Target="../media/image82.wmf"/><Relationship Id="rId9" Type="http://schemas.openxmlformats.org/officeDocument/2006/relationships/oleObject" Target="../embeddings/oleObject69.bin"/><Relationship Id="rId14" Type="http://schemas.openxmlformats.org/officeDocument/2006/relationships/image" Target="../media/image87.wmf"/></Relationships>
</file>

<file path=ppt/slides/_rels/slide9.xml.rels><?xml version="1.0" encoding="UTF-8" standalone="yes"?>
<Relationships xmlns="http://schemas.openxmlformats.org/package/2006/relationships"><Relationship Id="rId8" Type="http://schemas.openxmlformats.org/officeDocument/2006/relationships/image" Target="../media/image93.wmf"/><Relationship Id="rId13" Type="http://schemas.openxmlformats.org/officeDocument/2006/relationships/oleObject" Target="../embeddings/oleObject80.bin"/><Relationship Id="rId18" Type="http://schemas.openxmlformats.org/officeDocument/2006/relationships/image" Target="../media/image98.emf"/><Relationship Id="rId3" Type="http://schemas.openxmlformats.org/officeDocument/2006/relationships/oleObject" Target="../embeddings/oleObject75.bin"/><Relationship Id="rId21" Type="http://schemas.openxmlformats.org/officeDocument/2006/relationships/oleObject" Target="../embeddings/oleObject84.bin"/><Relationship Id="rId7" Type="http://schemas.openxmlformats.org/officeDocument/2006/relationships/oleObject" Target="../embeddings/oleObject77.bin"/><Relationship Id="rId12" Type="http://schemas.openxmlformats.org/officeDocument/2006/relationships/image" Target="../media/image95.emf"/><Relationship Id="rId17" Type="http://schemas.openxmlformats.org/officeDocument/2006/relationships/oleObject" Target="../embeddings/oleObject82.bin"/><Relationship Id="rId2" Type="http://schemas.openxmlformats.org/officeDocument/2006/relationships/slideLayout" Target="../slideLayouts/slideLayout2.xml"/><Relationship Id="rId16" Type="http://schemas.openxmlformats.org/officeDocument/2006/relationships/image" Target="../media/image97.emf"/><Relationship Id="rId20" Type="http://schemas.openxmlformats.org/officeDocument/2006/relationships/image" Target="../media/image99.wmf"/><Relationship Id="rId1" Type="http://schemas.openxmlformats.org/officeDocument/2006/relationships/vmlDrawing" Target="../drawings/vmlDrawing7.vml"/><Relationship Id="rId6" Type="http://schemas.openxmlformats.org/officeDocument/2006/relationships/image" Target="../media/image92.wmf"/><Relationship Id="rId11" Type="http://schemas.openxmlformats.org/officeDocument/2006/relationships/oleObject" Target="../embeddings/oleObject79.bin"/><Relationship Id="rId5" Type="http://schemas.openxmlformats.org/officeDocument/2006/relationships/oleObject" Target="../embeddings/oleObject76.bin"/><Relationship Id="rId15" Type="http://schemas.openxmlformats.org/officeDocument/2006/relationships/oleObject" Target="../embeddings/oleObject81.bin"/><Relationship Id="rId10" Type="http://schemas.openxmlformats.org/officeDocument/2006/relationships/image" Target="../media/image94.emf"/><Relationship Id="rId19" Type="http://schemas.openxmlformats.org/officeDocument/2006/relationships/oleObject" Target="../embeddings/oleObject83.bin"/><Relationship Id="rId4" Type="http://schemas.openxmlformats.org/officeDocument/2006/relationships/image" Target="../media/image91.wmf"/><Relationship Id="rId9" Type="http://schemas.openxmlformats.org/officeDocument/2006/relationships/oleObject" Target="../embeddings/oleObject78.bin"/><Relationship Id="rId14" Type="http://schemas.openxmlformats.org/officeDocument/2006/relationships/image" Target="../media/image96.emf"/><Relationship Id="rId22" Type="http://schemas.openxmlformats.org/officeDocument/2006/relationships/image" Target="../media/image100.e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Wednesday, April 21, 2021</a:t>
            </a:r>
          </a:p>
        </p:txBody>
      </p:sp>
      <p:sp>
        <p:nvSpPr>
          <p:cNvPr id="7" name="Rectangle 5"/>
          <p:cNvSpPr>
            <a:spLocks noGrp="1" noChangeArrowheads="1"/>
          </p:cNvSpPr>
          <p:nvPr>
            <p:ph type="ftr" sz="quarter" idx="11"/>
          </p:nvPr>
        </p:nvSpPr>
        <p:spPr/>
        <p:txBody>
          <a:bodyPr/>
          <a:lstStyle/>
          <a:p>
            <a:pPr>
              <a:defRPr/>
            </a:pPr>
            <a:r>
              <a:rPr lang="de-DE"/>
              <a:t>PHYS 1443-003, Spring 2021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003</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#18</a:t>
            </a:r>
          </a:p>
        </p:txBody>
      </p:sp>
      <p:sp>
        <p:nvSpPr>
          <p:cNvPr id="18438" name="Text Box 4"/>
          <p:cNvSpPr txBox="1">
            <a:spLocks noChangeArrowheads="1"/>
          </p:cNvSpPr>
          <p:nvPr/>
        </p:nvSpPr>
        <p:spPr bwMode="auto">
          <a:xfrm>
            <a:off x="2850116" y="1447800"/>
            <a:ext cx="3135795"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April 21, 2021</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71600" y="2133600"/>
            <a:ext cx="7162800" cy="4198937"/>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CH8: Rotational Motion</a:t>
            </a:r>
          </a:p>
          <a:p>
            <a:pPr marL="1066800" lvl="1" indent="-609600">
              <a:spcBef>
                <a:spcPct val="20000"/>
              </a:spcBef>
              <a:buFontTx/>
              <a:buChar char="•"/>
            </a:pPr>
            <a:r>
              <a:rPr lang="en-US" sz="2800" dirty="0">
                <a:solidFill>
                  <a:srgbClr val="CC00CC"/>
                </a:solidFill>
                <a:latin typeface="Arial Narrow" pitchFamily="-84" charset="0"/>
              </a:rPr>
              <a:t>Relationship Between Rotational and Translational Quantities</a:t>
            </a:r>
          </a:p>
          <a:p>
            <a:pPr marL="1066800" lvl="1" indent="-609600">
              <a:spcBef>
                <a:spcPct val="20000"/>
              </a:spcBef>
              <a:buFontTx/>
              <a:buChar char="•"/>
            </a:pPr>
            <a:r>
              <a:rPr lang="en-US" sz="2800" dirty="0">
                <a:solidFill>
                  <a:srgbClr val="CC00CC"/>
                </a:solidFill>
                <a:latin typeface="Arial Narrow" pitchFamily="-84" charset="0"/>
              </a:rPr>
              <a:t>Torque &amp; Vector Product</a:t>
            </a:r>
          </a:p>
          <a:p>
            <a:pPr marL="1066800" lvl="1" indent="-609600">
              <a:spcBef>
                <a:spcPct val="20000"/>
              </a:spcBef>
              <a:buFontTx/>
              <a:buChar char="•"/>
            </a:pPr>
            <a:r>
              <a:rPr lang="en-US" sz="2800" dirty="0">
                <a:solidFill>
                  <a:srgbClr val="CC00CC"/>
                </a:solidFill>
                <a:latin typeface="Arial Narrow" pitchFamily="-84" charset="0"/>
              </a:rPr>
              <a:t>Moment of Inertia</a:t>
            </a:r>
          </a:p>
          <a:p>
            <a:pPr marL="1066800" lvl="1" indent="-609600">
              <a:spcBef>
                <a:spcPct val="20000"/>
              </a:spcBef>
              <a:buFontTx/>
              <a:buChar char="•"/>
            </a:pPr>
            <a:r>
              <a:rPr lang="en-US" sz="2800" dirty="0">
                <a:solidFill>
                  <a:srgbClr val="CC00CC"/>
                </a:solidFill>
                <a:latin typeface="Arial Narrow" pitchFamily="-84" charset="0"/>
              </a:rPr>
              <a:t>Rotational Kinetic Energy</a:t>
            </a:r>
          </a:p>
        </p:txBody>
      </p:sp>
    </p:spTree>
    <p:extLst>
      <p:ext uri="{BB962C8B-B14F-4D97-AF65-F5344CB8AC3E}">
        <p14:creationId xmlns:p14="http://schemas.microsoft.com/office/powerpoint/2010/main" val="69541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2058">
                                            <p:txEl>
                                              <p:pRg st="1" end="1"/>
                                            </p:txEl>
                                          </p:spTgt>
                                        </p:tgtEl>
                                        <p:attrNameLst>
                                          <p:attrName>style.visibility</p:attrName>
                                        </p:attrNameLst>
                                      </p:cBhvr>
                                      <p:to>
                                        <p:strVal val="visible"/>
                                      </p:to>
                                    </p:set>
                                    <p:animEffect transition="in" filter="wipe(left)">
                                      <p:cBhvr>
                                        <p:cTn id="7" dur="500"/>
                                        <p:tgtEl>
                                          <p:spTgt spid="205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58">
                                            <p:txEl>
                                              <p:pRg st="2" end="2"/>
                                            </p:txEl>
                                          </p:spTgt>
                                        </p:tgtEl>
                                        <p:attrNameLst>
                                          <p:attrName>style.visibility</p:attrName>
                                        </p:attrNameLst>
                                      </p:cBhvr>
                                      <p:to>
                                        <p:strVal val="visible"/>
                                      </p:to>
                                    </p:set>
                                    <p:animEffect transition="in" filter="wipe(left)">
                                      <p:cBhvr>
                                        <p:cTn id="12" dur="500"/>
                                        <p:tgtEl>
                                          <p:spTgt spid="205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058">
                                            <p:txEl>
                                              <p:pRg st="3" end="3"/>
                                            </p:txEl>
                                          </p:spTgt>
                                        </p:tgtEl>
                                        <p:attrNameLst>
                                          <p:attrName>style.visibility</p:attrName>
                                        </p:attrNameLst>
                                      </p:cBhvr>
                                      <p:to>
                                        <p:strVal val="visible"/>
                                      </p:to>
                                    </p:set>
                                    <p:animEffect transition="in" filter="wipe(left)">
                                      <p:cBhvr>
                                        <p:cTn id="17" dur="500"/>
                                        <p:tgtEl>
                                          <p:spTgt spid="20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058">
                                            <p:txEl>
                                              <p:pRg st="4" end="4"/>
                                            </p:txEl>
                                          </p:spTgt>
                                        </p:tgtEl>
                                        <p:attrNameLst>
                                          <p:attrName>style.visibility</p:attrName>
                                        </p:attrNameLst>
                                      </p:cBhvr>
                                      <p:to>
                                        <p:strVal val="visible"/>
                                      </p:to>
                                    </p:set>
                                    <p:animEffect transition="in" filter="wipe(left)">
                                      <p:cBhvr>
                                        <p:cTn id="22" dur="500"/>
                                        <p:tgtEl>
                                          <p:spTgt spid="20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0" uiExpand="1" build="allAtOnce"/>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a:t>Wednesday, April 21, 2021</a:t>
            </a:r>
          </a:p>
        </p:txBody>
      </p:sp>
      <p:sp>
        <p:nvSpPr>
          <p:cNvPr id="27" name="Footer Placeholder 4"/>
          <p:cNvSpPr>
            <a:spLocks noGrp="1"/>
          </p:cNvSpPr>
          <p:nvPr>
            <p:ph type="ftr" sz="quarter" idx="11"/>
          </p:nvPr>
        </p:nvSpPr>
        <p:spPr/>
        <p:txBody>
          <a:bodyPr/>
          <a:lstStyle/>
          <a:p>
            <a:r>
              <a:rPr lang="nl-NL"/>
              <a:t>PHYS 1443-003, Spring 2021                    Dr. Jaehoon Yu</a:t>
            </a:r>
            <a:endParaRPr lang="en-US"/>
          </a:p>
        </p:txBody>
      </p:sp>
      <p:sp>
        <p:nvSpPr>
          <p:cNvPr id="28" name="Slide Number Placeholder 5"/>
          <p:cNvSpPr>
            <a:spLocks noGrp="1"/>
          </p:cNvSpPr>
          <p:nvPr>
            <p:ph type="sldNum" sz="quarter" idx="12"/>
          </p:nvPr>
        </p:nvSpPr>
        <p:spPr/>
        <p:txBody>
          <a:bodyPr/>
          <a:lstStyle/>
          <a:p>
            <a:fld id="{328C3387-60AB-CF46-A9EE-A8E08709A6D7}" type="slidenum">
              <a:rPr lang="en-US"/>
              <a:pPr/>
              <a:t>10</a:t>
            </a:fld>
            <a:endParaRPr lang="en-US"/>
          </a:p>
        </p:txBody>
      </p:sp>
      <p:sp>
        <p:nvSpPr>
          <p:cNvPr id="391170" name="Rectangle 2"/>
          <p:cNvSpPr>
            <a:spLocks noGrp="1" noChangeArrowheads="1"/>
          </p:cNvSpPr>
          <p:nvPr>
            <p:ph type="title"/>
          </p:nvPr>
        </p:nvSpPr>
        <p:spPr>
          <a:xfrm>
            <a:off x="685800" y="63293"/>
            <a:ext cx="8153400" cy="609600"/>
          </a:xfrm>
        </p:spPr>
        <p:txBody>
          <a:bodyPr/>
          <a:lstStyle/>
          <a:p>
            <a:r>
              <a:rPr lang="en-US" dirty="0"/>
              <a:t>Properties of the Vector Product</a:t>
            </a:r>
          </a:p>
        </p:txBody>
      </p:sp>
      <p:graphicFrame>
        <p:nvGraphicFramePr>
          <p:cNvPr id="391171" name="Object 3"/>
          <p:cNvGraphicFramePr>
            <a:graphicFrameLocks noChangeAspect="1"/>
          </p:cNvGraphicFramePr>
          <p:nvPr/>
        </p:nvGraphicFramePr>
        <p:xfrm>
          <a:off x="2579688" y="5465763"/>
          <a:ext cx="1296987" cy="784225"/>
        </p:xfrm>
        <a:graphic>
          <a:graphicData uri="http://schemas.openxmlformats.org/presentationml/2006/ole">
            <mc:AlternateContent xmlns:mc="http://schemas.openxmlformats.org/markup-compatibility/2006">
              <mc:Choice xmlns:v="urn:schemas-microsoft-com:vml" Requires="v">
                <p:oleObj spid="_x0000_s461345" name="Equation" r:id="rId3" imgW="622300" imgH="469900" progId="Equation.DSMT4">
                  <p:embed/>
                </p:oleObj>
              </mc:Choice>
              <mc:Fallback>
                <p:oleObj name="Equation" r:id="rId3" imgW="622300" imgH="469900" progId="Equation.DSMT4">
                  <p:embed/>
                  <p:pic>
                    <p:nvPicPr>
                      <p:cNvPr id="391171" name="Object 3"/>
                      <p:cNvPicPr>
                        <a:picLocks noChangeAspect="1" noChangeArrowheads="1"/>
                      </p:cNvPicPr>
                      <p:nvPr/>
                    </p:nvPicPr>
                    <p:blipFill>
                      <a:blip r:embed="rId4"/>
                      <a:srcRect/>
                      <a:stretch>
                        <a:fillRect/>
                      </a:stretch>
                    </p:blipFill>
                    <p:spPr bwMode="auto">
                      <a:xfrm>
                        <a:off x="2579688" y="5465763"/>
                        <a:ext cx="1296987" cy="7842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91172" name="Text Box 4"/>
          <p:cNvSpPr txBox="1">
            <a:spLocks noChangeArrowheads="1"/>
          </p:cNvSpPr>
          <p:nvPr/>
        </p:nvSpPr>
        <p:spPr bwMode="auto">
          <a:xfrm>
            <a:off x="457200" y="762000"/>
            <a:ext cx="4114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b="1" u="sng">
                <a:solidFill>
                  <a:srgbClr val="003300"/>
                </a:solidFill>
                <a:latin typeface="Arial Narrow" charset="0"/>
              </a:rPr>
              <a:t>Vector Product is Non-commutative</a:t>
            </a:r>
          </a:p>
        </p:txBody>
      </p:sp>
      <p:sp>
        <p:nvSpPr>
          <p:cNvPr id="391173" name="Text Box 5"/>
          <p:cNvSpPr txBox="1">
            <a:spLocks noChangeArrowheads="1"/>
          </p:cNvSpPr>
          <p:nvPr/>
        </p:nvSpPr>
        <p:spPr bwMode="auto">
          <a:xfrm>
            <a:off x="4572000" y="762000"/>
            <a:ext cx="23622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rgbClr val="333399"/>
                </a:solidFill>
                <a:latin typeface="Arial Narrow" charset="0"/>
              </a:rPr>
              <a:t>What does this mean?</a:t>
            </a:r>
          </a:p>
        </p:txBody>
      </p:sp>
      <p:sp>
        <p:nvSpPr>
          <p:cNvPr id="391174" name="Text Box 6"/>
          <p:cNvSpPr txBox="1">
            <a:spLocks noChangeArrowheads="1"/>
          </p:cNvSpPr>
          <p:nvPr/>
        </p:nvSpPr>
        <p:spPr bwMode="auto">
          <a:xfrm>
            <a:off x="457200" y="1203325"/>
            <a:ext cx="5105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If the order of operation changes the result changes</a:t>
            </a:r>
          </a:p>
        </p:txBody>
      </p:sp>
      <p:graphicFrame>
        <p:nvGraphicFramePr>
          <p:cNvPr id="391175" name="Object 7"/>
          <p:cNvGraphicFramePr>
            <a:graphicFrameLocks noChangeAspect="1"/>
          </p:cNvGraphicFramePr>
          <p:nvPr/>
        </p:nvGraphicFramePr>
        <p:xfrm>
          <a:off x="5516563" y="1219200"/>
          <a:ext cx="1825625" cy="360363"/>
        </p:xfrm>
        <a:graphic>
          <a:graphicData uri="http://schemas.openxmlformats.org/presentationml/2006/ole">
            <mc:AlternateContent xmlns:mc="http://schemas.openxmlformats.org/markup-compatibility/2006">
              <mc:Choice xmlns:v="urn:schemas-microsoft-com:vml" Requires="v">
                <p:oleObj spid="_x0000_s461346" name="Equation" r:id="rId5" imgW="876300" imgH="215900" progId="Equation.DSMT4">
                  <p:embed/>
                </p:oleObj>
              </mc:Choice>
              <mc:Fallback>
                <p:oleObj name="Equation" r:id="rId5" imgW="876300" imgH="215900" progId="Equation.DSMT4">
                  <p:embed/>
                  <p:pic>
                    <p:nvPicPr>
                      <p:cNvPr id="391175" name="Object 7"/>
                      <p:cNvPicPr>
                        <a:picLocks noChangeAspect="1" noChangeArrowheads="1"/>
                      </p:cNvPicPr>
                      <p:nvPr/>
                    </p:nvPicPr>
                    <p:blipFill>
                      <a:blip r:embed="rId6"/>
                      <a:srcRect/>
                      <a:stretch>
                        <a:fillRect/>
                      </a:stretch>
                    </p:blipFill>
                    <p:spPr bwMode="auto">
                      <a:xfrm>
                        <a:off x="5516563" y="1219200"/>
                        <a:ext cx="1825625" cy="360363"/>
                      </a:xfrm>
                      <a:prstGeom prst="rect">
                        <a:avLst/>
                      </a:prstGeom>
                      <a:solidFill>
                        <a:srgbClr val="FFFF99"/>
                      </a:solidFill>
                      <a:ln>
                        <a:noFill/>
                      </a:ln>
                      <a:extLs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1176" name="Object 8"/>
          <p:cNvGraphicFramePr>
            <a:graphicFrameLocks noChangeAspect="1"/>
          </p:cNvGraphicFramePr>
          <p:nvPr/>
        </p:nvGraphicFramePr>
        <p:xfrm>
          <a:off x="5557838" y="1692275"/>
          <a:ext cx="2089150" cy="501650"/>
        </p:xfrm>
        <a:graphic>
          <a:graphicData uri="http://schemas.openxmlformats.org/presentationml/2006/ole">
            <mc:AlternateContent xmlns:mc="http://schemas.openxmlformats.org/markup-compatibility/2006">
              <mc:Choice xmlns:v="urn:schemas-microsoft-com:vml" Requires="v">
                <p:oleObj spid="_x0000_s461347" name="Equation" r:id="rId7" imgW="965200" imgH="203200" progId="Equation.DSMT4">
                  <p:embed/>
                </p:oleObj>
              </mc:Choice>
              <mc:Fallback>
                <p:oleObj name="Equation" r:id="rId7" imgW="965200" imgH="203200" progId="Equation.DSMT4">
                  <p:embed/>
                  <p:pic>
                    <p:nvPicPr>
                      <p:cNvPr id="391176" name="Object 8"/>
                      <p:cNvPicPr>
                        <a:picLocks noChangeAspect="1" noChangeArrowheads="1"/>
                      </p:cNvPicPr>
                      <p:nvPr/>
                    </p:nvPicPr>
                    <p:blipFill>
                      <a:blip r:embed="rId8"/>
                      <a:srcRect/>
                      <a:stretch>
                        <a:fillRect/>
                      </a:stretch>
                    </p:blipFill>
                    <p:spPr bwMode="auto">
                      <a:xfrm>
                        <a:off x="5557838" y="1692275"/>
                        <a:ext cx="2089150" cy="501650"/>
                      </a:xfrm>
                      <a:prstGeom prst="rect">
                        <a:avLst/>
                      </a:prstGeom>
                      <a:solidFill>
                        <a:srgbClr val="FFFF99"/>
                      </a:solidFill>
                      <a:ln w="28575">
                        <a:solidFill>
                          <a:srgbClr val="FF0000"/>
                        </a:solidFill>
                        <a:miter lim="800000"/>
                        <a:headEnd/>
                        <a:tailEnd/>
                      </a:ln>
                    </p:spPr>
                  </p:pic>
                </p:oleObj>
              </mc:Fallback>
            </mc:AlternateContent>
          </a:graphicData>
        </a:graphic>
      </p:graphicFrame>
      <p:sp>
        <p:nvSpPr>
          <p:cNvPr id="391177" name="Text Box 9"/>
          <p:cNvSpPr txBox="1">
            <a:spLocks noChangeArrowheads="1"/>
          </p:cNvSpPr>
          <p:nvPr/>
        </p:nvSpPr>
        <p:spPr bwMode="auto">
          <a:xfrm>
            <a:off x="457200" y="1584325"/>
            <a:ext cx="5105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Following the right-hand rule, the direction changes</a:t>
            </a:r>
          </a:p>
        </p:txBody>
      </p:sp>
      <p:sp>
        <p:nvSpPr>
          <p:cNvPr id="391178" name="Text Box 10"/>
          <p:cNvSpPr txBox="1">
            <a:spLocks noChangeArrowheads="1"/>
          </p:cNvSpPr>
          <p:nvPr/>
        </p:nvSpPr>
        <p:spPr bwMode="auto">
          <a:xfrm>
            <a:off x="457200" y="1981200"/>
            <a:ext cx="46482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b="1" u="sng">
                <a:solidFill>
                  <a:srgbClr val="003300"/>
                </a:solidFill>
                <a:latin typeface="Arial Narrow" charset="0"/>
              </a:rPr>
              <a:t>Vector Product of two parallel vectors is 0.</a:t>
            </a:r>
          </a:p>
        </p:txBody>
      </p:sp>
      <p:graphicFrame>
        <p:nvGraphicFramePr>
          <p:cNvPr id="391179" name="Object 11"/>
          <p:cNvGraphicFramePr>
            <a:graphicFrameLocks noChangeAspect="1"/>
          </p:cNvGraphicFramePr>
          <p:nvPr/>
        </p:nvGraphicFramePr>
        <p:xfrm>
          <a:off x="663575" y="2466975"/>
          <a:ext cx="1390650" cy="441325"/>
        </p:xfrm>
        <a:graphic>
          <a:graphicData uri="http://schemas.openxmlformats.org/presentationml/2006/ole">
            <mc:AlternateContent xmlns:mc="http://schemas.openxmlformats.org/markup-compatibility/2006">
              <mc:Choice xmlns:v="urn:schemas-microsoft-com:vml" Requires="v">
                <p:oleObj spid="_x0000_s461348" name="Equation" r:id="rId9" imgW="736600" imgH="292100" progId="Equation.DSMT4">
                  <p:embed/>
                </p:oleObj>
              </mc:Choice>
              <mc:Fallback>
                <p:oleObj name="Equation" r:id="rId9" imgW="736600" imgH="292100" progId="Equation.DSMT4">
                  <p:embed/>
                  <p:pic>
                    <p:nvPicPr>
                      <p:cNvPr id="391179" name="Object 11"/>
                      <p:cNvPicPr>
                        <a:picLocks noChangeAspect="1" noChangeArrowheads="1"/>
                      </p:cNvPicPr>
                      <p:nvPr/>
                    </p:nvPicPr>
                    <p:blipFill>
                      <a:blip r:embed="rId10"/>
                      <a:srcRect/>
                      <a:stretch>
                        <a:fillRect/>
                      </a:stretch>
                    </p:blipFill>
                    <p:spPr bwMode="auto">
                      <a:xfrm>
                        <a:off x="663575" y="2466975"/>
                        <a:ext cx="1390650" cy="4413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1180" name="Object 12"/>
          <p:cNvGraphicFramePr>
            <a:graphicFrameLocks noChangeAspect="1"/>
          </p:cNvGraphicFramePr>
          <p:nvPr/>
        </p:nvGraphicFramePr>
        <p:xfrm>
          <a:off x="6218238" y="2395538"/>
          <a:ext cx="1508125" cy="541337"/>
        </p:xfrm>
        <a:graphic>
          <a:graphicData uri="http://schemas.openxmlformats.org/presentationml/2006/ole">
            <mc:AlternateContent xmlns:mc="http://schemas.openxmlformats.org/markup-compatibility/2006">
              <mc:Choice xmlns:v="urn:schemas-microsoft-com:vml" Requires="v">
                <p:oleObj spid="_x0000_s461349" name="Equation" r:id="rId11" imgW="622300" imgH="203200" progId="Equation.DSMT4">
                  <p:embed/>
                </p:oleObj>
              </mc:Choice>
              <mc:Fallback>
                <p:oleObj name="Equation" r:id="rId11" imgW="622300" imgH="203200" progId="Equation.DSMT4">
                  <p:embed/>
                  <p:pic>
                    <p:nvPicPr>
                      <p:cNvPr id="391180" name="Object 12"/>
                      <p:cNvPicPr>
                        <a:picLocks noChangeAspect="1" noChangeArrowheads="1"/>
                      </p:cNvPicPr>
                      <p:nvPr/>
                    </p:nvPicPr>
                    <p:blipFill>
                      <a:blip r:embed="rId12"/>
                      <a:srcRect/>
                      <a:stretch>
                        <a:fillRect/>
                      </a:stretch>
                    </p:blipFill>
                    <p:spPr bwMode="auto">
                      <a:xfrm>
                        <a:off x="6218238" y="2395538"/>
                        <a:ext cx="1508125" cy="541337"/>
                      </a:xfrm>
                      <a:prstGeom prst="rect">
                        <a:avLst/>
                      </a:prstGeom>
                      <a:solidFill>
                        <a:srgbClr val="FFFF99"/>
                      </a:solidFill>
                      <a:ln w="28575">
                        <a:solidFill>
                          <a:srgbClr val="FF0000"/>
                        </a:solidFill>
                        <a:miter lim="800000"/>
                        <a:headEnd/>
                        <a:tailEnd/>
                      </a:ln>
                    </p:spPr>
                  </p:pic>
                </p:oleObj>
              </mc:Fallback>
            </mc:AlternateContent>
          </a:graphicData>
        </a:graphic>
      </p:graphicFrame>
      <p:sp>
        <p:nvSpPr>
          <p:cNvPr id="391181" name="Text Box 13"/>
          <p:cNvSpPr txBox="1">
            <a:spLocks noChangeArrowheads="1"/>
          </p:cNvSpPr>
          <p:nvPr/>
        </p:nvSpPr>
        <p:spPr bwMode="auto">
          <a:xfrm>
            <a:off x="5334000" y="2498725"/>
            <a:ext cx="7620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rgbClr val="333399"/>
                </a:solidFill>
                <a:latin typeface="Arial Narrow" charset="0"/>
              </a:rPr>
              <a:t>Thus,</a:t>
            </a:r>
          </a:p>
        </p:txBody>
      </p:sp>
      <p:sp>
        <p:nvSpPr>
          <p:cNvPr id="391182" name="Text Box 14"/>
          <p:cNvSpPr txBox="1">
            <a:spLocks noChangeArrowheads="1"/>
          </p:cNvSpPr>
          <p:nvPr/>
        </p:nvSpPr>
        <p:spPr bwMode="auto">
          <a:xfrm>
            <a:off x="457200" y="3032125"/>
            <a:ext cx="49530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b="1" u="sng">
                <a:solidFill>
                  <a:srgbClr val="003300"/>
                </a:solidFill>
                <a:latin typeface="Arial Narrow" charset="0"/>
              </a:rPr>
              <a:t>If two vectors are perpendicular to each other</a:t>
            </a:r>
          </a:p>
        </p:txBody>
      </p:sp>
      <p:graphicFrame>
        <p:nvGraphicFramePr>
          <p:cNvPr id="391183" name="Object 15"/>
          <p:cNvGraphicFramePr>
            <a:graphicFrameLocks noChangeAspect="1"/>
          </p:cNvGraphicFramePr>
          <p:nvPr/>
        </p:nvGraphicFramePr>
        <p:xfrm>
          <a:off x="1055688" y="3444875"/>
          <a:ext cx="815975" cy="577850"/>
        </p:xfrm>
        <a:graphic>
          <a:graphicData uri="http://schemas.openxmlformats.org/presentationml/2006/ole">
            <mc:AlternateContent xmlns:mc="http://schemas.openxmlformats.org/markup-compatibility/2006">
              <mc:Choice xmlns:v="urn:schemas-microsoft-com:vml" Requires="v">
                <p:oleObj spid="_x0000_s461350" name="Equation" r:id="rId13" imgW="431800" imgH="292100" progId="Equation.DSMT4">
                  <p:embed/>
                </p:oleObj>
              </mc:Choice>
              <mc:Fallback>
                <p:oleObj name="Equation" r:id="rId13" imgW="431800" imgH="292100" progId="Equation.DSMT4">
                  <p:embed/>
                  <p:pic>
                    <p:nvPicPr>
                      <p:cNvPr id="391183" name="Object 15"/>
                      <p:cNvPicPr>
                        <a:picLocks noChangeAspect="1" noChangeArrowheads="1"/>
                      </p:cNvPicPr>
                      <p:nvPr/>
                    </p:nvPicPr>
                    <p:blipFill>
                      <a:blip r:embed="rId14"/>
                      <a:srcRect/>
                      <a:stretch>
                        <a:fillRect/>
                      </a:stretch>
                    </p:blipFill>
                    <p:spPr bwMode="auto">
                      <a:xfrm>
                        <a:off x="1055688" y="3444875"/>
                        <a:ext cx="815975" cy="5778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91184" name="Text Box 16"/>
          <p:cNvSpPr txBox="1">
            <a:spLocks noChangeArrowheads="1"/>
          </p:cNvSpPr>
          <p:nvPr/>
        </p:nvSpPr>
        <p:spPr bwMode="auto">
          <a:xfrm>
            <a:off x="457200" y="4022725"/>
            <a:ext cx="4114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b="1" u="sng">
                <a:solidFill>
                  <a:srgbClr val="003300"/>
                </a:solidFill>
                <a:latin typeface="Arial Narrow" charset="0"/>
              </a:rPr>
              <a:t>Vector product follows distribution law</a:t>
            </a:r>
          </a:p>
        </p:txBody>
      </p:sp>
      <p:graphicFrame>
        <p:nvGraphicFramePr>
          <p:cNvPr id="391185" name="Object 17"/>
          <p:cNvGraphicFramePr>
            <a:graphicFrameLocks noChangeAspect="1"/>
          </p:cNvGraphicFramePr>
          <p:nvPr/>
        </p:nvGraphicFramePr>
        <p:xfrm>
          <a:off x="2668588" y="4441825"/>
          <a:ext cx="1735137" cy="701675"/>
        </p:xfrm>
        <a:graphic>
          <a:graphicData uri="http://schemas.openxmlformats.org/presentationml/2006/ole">
            <mc:AlternateContent xmlns:mc="http://schemas.openxmlformats.org/markup-compatibility/2006">
              <mc:Choice xmlns:v="urn:schemas-microsoft-com:vml" Requires="v">
                <p:oleObj spid="_x0000_s461351" name="Equation" r:id="rId15" imgW="736600" imgH="292100" progId="Equation.DSMT4">
                  <p:embed/>
                </p:oleObj>
              </mc:Choice>
              <mc:Fallback>
                <p:oleObj name="Equation" r:id="rId15" imgW="736600" imgH="292100" progId="Equation.DSMT4">
                  <p:embed/>
                  <p:pic>
                    <p:nvPicPr>
                      <p:cNvPr id="391185" name="Object 17"/>
                      <p:cNvPicPr>
                        <a:picLocks noChangeAspect="1" noChangeArrowheads="1"/>
                      </p:cNvPicPr>
                      <p:nvPr/>
                    </p:nvPicPr>
                    <p:blipFill>
                      <a:blip r:embed="rId16"/>
                      <a:srcRect/>
                      <a:stretch>
                        <a:fillRect/>
                      </a:stretch>
                    </p:blipFill>
                    <p:spPr bwMode="auto">
                      <a:xfrm>
                        <a:off x="2668588" y="4441825"/>
                        <a:ext cx="1735137" cy="7016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91186" name="Text Box 18"/>
          <p:cNvSpPr txBox="1">
            <a:spLocks noChangeArrowheads="1"/>
          </p:cNvSpPr>
          <p:nvPr/>
        </p:nvSpPr>
        <p:spPr bwMode="auto">
          <a:xfrm>
            <a:off x="381000" y="5029200"/>
            <a:ext cx="72390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b="1" u="sng">
                <a:solidFill>
                  <a:srgbClr val="003300"/>
                </a:solidFill>
                <a:latin typeface="Arial Narrow" charset="0"/>
              </a:rPr>
              <a:t>The derivative of a Vector product with respect to a scalar variable is </a:t>
            </a:r>
          </a:p>
        </p:txBody>
      </p:sp>
      <p:graphicFrame>
        <p:nvGraphicFramePr>
          <p:cNvPr id="391187" name="Object 19"/>
          <p:cNvGraphicFramePr>
            <a:graphicFrameLocks noChangeAspect="1"/>
          </p:cNvGraphicFramePr>
          <p:nvPr/>
        </p:nvGraphicFramePr>
        <p:xfrm>
          <a:off x="2057400" y="2466975"/>
          <a:ext cx="1438275" cy="441325"/>
        </p:xfrm>
        <a:graphic>
          <a:graphicData uri="http://schemas.openxmlformats.org/presentationml/2006/ole">
            <mc:AlternateContent xmlns:mc="http://schemas.openxmlformats.org/markup-compatibility/2006">
              <mc:Choice xmlns:v="urn:schemas-microsoft-com:vml" Requires="v">
                <p:oleObj spid="_x0000_s461352" name="Equation" r:id="rId17" imgW="762000" imgH="292100" progId="Equation.DSMT4">
                  <p:embed/>
                </p:oleObj>
              </mc:Choice>
              <mc:Fallback>
                <p:oleObj name="Equation" r:id="rId17" imgW="762000" imgH="292100" progId="Equation.DSMT4">
                  <p:embed/>
                  <p:pic>
                    <p:nvPicPr>
                      <p:cNvPr id="391187" name="Object 19"/>
                      <p:cNvPicPr>
                        <a:picLocks noChangeAspect="1" noChangeArrowheads="1"/>
                      </p:cNvPicPr>
                      <p:nvPr/>
                    </p:nvPicPr>
                    <p:blipFill>
                      <a:blip r:embed="rId18"/>
                      <a:srcRect/>
                      <a:stretch>
                        <a:fillRect/>
                      </a:stretch>
                    </p:blipFill>
                    <p:spPr bwMode="auto">
                      <a:xfrm>
                        <a:off x="2057400" y="2466975"/>
                        <a:ext cx="1438275" cy="4413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1188" name="Object 20"/>
          <p:cNvGraphicFramePr>
            <a:graphicFrameLocks noChangeAspect="1"/>
          </p:cNvGraphicFramePr>
          <p:nvPr/>
        </p:nvGraphicFramePr>
        <p:xfrm>
          <a:off x="3398838" y="2466975"/>
          <a:ext cx="1870075" cy="441325"/>
        </p:xfrm>
        <a:graphic>
          <a:graphicData uri="http://schemas.openxmlformats.org/presentationml/2006/ole">
            <mc:AlternateContent xmlns:mc="http://schemas.openxmlformats.org/markup-compatibility/2006">
              <mc:Choice xmlns:v="urn:schemas-microsoft-com:vml" Requires="v">
                <p:oleObj spid="_x0000_s461353" name="Equation" r:id="rId19" imgW="990600" imgH="292100" progId="Equation.DSMT4">
                  <p:embed/>
                </p:oleObj>
              </mc:Choice>
              <mc:Fallback>
                <p:oleObj name="Equation" r:id="rId19" imgW="990600" imgH="292100" progId="Equation.DSMT4">
                  <p:embed/>
                  <p:pic>
                    <p:nvPicPr>
                      <p:cNvPr id="391188" name="Object 20"/>
                      <p:cNvPicPr>
                        <a:picLocks noChangeAspect="1" noChangeArrowheads="1"/>
                      </p:cNvPicPr>
                      <p:nvPr/>
                    </p:nvPicPr>
                    <p:blipFill>
                      <a:blip r:embed="rId20"/>
                      <a:srcRect/>
                      <a:stretch>
                        <a:fillRect/>
                      </a:stretch>
                    </p:blipFill>
                    <p:spPr bwMode="auto">
                      <a:xfrm>
                        <a:off x="3398838" y="2466975"/>
                        <a:ext cx="1870075" cy="4413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1189" name="Object 21"/>
          <p:cNvGraphicFramePr>
            <a:graphicFrameLocks noChangeAspect="1"/>
          </p:cNvGraphicFramePr>
          <p:nvPr/>
        </p:nvGraphicFramePr>
        <p:xfrm>
          <a:off x="1865313" y="3444875"/>
          <a:ext cx="1439862" cy="577850"/>
        </p:xfrm>
        <a:graphic>
          <a:graphicData uri="http://schemas.openxmlformats.org/presentationml/2006/ole">
            <mc:AlternateContent xmlns:mc="http://schemas.openxmlformats.org/markup-compatibility/2006">
              <mc:Choice xmlns:v="urn:schemas-microsoft-com:vml" Requires="v">
                <p:oleObj spid="_x0000_s461354" name="Equation" r:id="rId21" imgW="762000" imgH="292100" progId="Equation.DSMT4">
                  <p:embed/>
                </p:oleObj>
              </mc:Choice>
              <mc:Fallback>
                <p:oleObj name="Equation" r:id="rId21" imgW="762000" imgH="292100" progId="Equation.DSMT4">
                  <p:embed/>
                  <p:pic>
                    <p:nvPicPr>
                      <p:cNvPr id="391189" name="Object 21"/>
                      <p:cNvPicPr>
                        <a:picLocks noChangeAspect="1" noChangeArrowheads="1"/>
                      </p:cNvPicPr>
                      <p:nvPr/>
                    </p:nvPicPr>
                    <p:blipFill>
                      <a:blip r:embed="rId22"/>
                      <a:srcRect/>
                      <a:stretch>
                        <a:fillRect/>
                      </a:stretch>
                    </p:blipFill>
                    <p:spPr bwMode="auto">
                      <a:xfrm>
                        <a:off x="1865313" y="3444875"/>
                        <a:ext cx="1439862" cy="5778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1190" name="Object 22"/>
          <p:cNvGraphicFramePr>
            <a:graphicFrameLocks noChangeAspect="1"/>
          </p:cNvGraphicFramePr>
          <p:nvPr/>
        </p:nvGraphicFramePr>
        <p:xfrm>
          <a:off x="3302000" y="3444875"/>
          <a:ext cx="1657350" cy="577850"/>
        </p:xfrm>
        <a:graphic>
          <a:graphicData uri="http://schemas.openxmlformats.org/presentationml/2006/ole">
            <mc:AlternateContent xmlns:mc="http://schemas.openxmlformats.org/markup-compatibility/2006">
              <mc:Choice xmlns:v="urn:schemas-microsoft-com:vml" Requires="v">
                <p:oleObj spid="_x0000_s461355" name="Equation" r:id="rId23" imgW="876300" imgH="292100" progId="Equation.DSMT4">
                  <p:embed/>
                </p:oleObj>
              </mc:Choice>
              <mc:Fallback>
                <p:oleObj name="Equation" r:id="rId23" imgW="876300" imgH="292100" progId="Equation.DSMT4">
                  <p:embed/>
                  <p:pic>
                    <p:nvPicPr>
                      <p:cNvPr id="391190" name="Object 22"/>
                      <p:cNvPicPr>
                        <a:picLocks noChangeAspect="1" noChangeArrowheads="1"/>
                      </p:cNvPicPr>
                      <p:nvPr/>
                    </p:nvPicPr>
                    <p:blipFill>
                      <a:blip r:embed="rId24"/>
                      <a:srcRect/>
                      <a:stretch>
                        <a:fillRect/>
                      </a:stretch>
                    </p:blipFill>
                    <p:spPr bwMode="auto">
                      <a:xfrm>
                        <a:off x="3302000" y="3444875"/>
                        <a:ext cx="1657350" cy="5778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1191" name="Object 23"/>
          <p:cNvGraphicFramePr>
            <a:graphicFrameLocks noChangeAspect="1"/>
          </p:cNvGraphicFramePr>
          <p:nvPr/>
        </p:nvGraphicFramePr>
        <p:xfrm>
          <a:off x="4940300" y="3443288"/>
          <a:ext cx="1560513" cy="577850"/>
        </p:xfrm>
        <a:graphic>
          <a:graphicData uri="http://schemas.openxmlformats.org/presentationml/2006/ole">
            <mc:AlternateContent xmlns:mc="http://schemas.openxmlformats.org/markup-compatibility/2006">
              <mc:Choice xmlns:v="urn:schemas-microsoft-com:vml" Requires="v">
                <p:oleObj spid="_x0000_s461356" name="Equation" r:id="rId25" imgW="825500" imgH="292100" progId="Equation.DSMT4">
                  <p:embed/>
                </p:oleObj>
              </mc:Choice>
              <mc:Fallback>
                <p:oleObj name="Equation" r:id="rId25" imgW="825500" imgH="292100" progId="Equation.DSMT4">
                  <p:embed/>
                  <p:pic>
                    <p:nvPicPr>
                      <p:cNvPr id="391191" name="Object 23"/>
                      <p:cNvPicPr>
                        <a:picLocks noChangeAspect="1" noChangeArrowheads="1"/>
                      </p:cNvPicPr>
                      <p:nvPr/>
                    </p:nvPicPr>
                    <p:blipFill>
                      <a:blip r:embed="rId26"/>
                      <a:srcRect/>
                      <a:stretch>
                        <a:fillRect/>
                      </a:stretch>
                    </p:blipFill>
                    <p:spPr bwMode="auto">
                      <a:xfrm>
                        <a:off x="4940300" y="3443288"/>
                        <a:ext cx="1560513" cy="5778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1192" name="Object 24"/>
          <p:cNvGraphicFramePr>
            <a:graphicFrameLocks noChangeAspect="1"/>
          </p:cNvGraphicFramePr>
          <p:nvPr/>
        </p:nvGraphicFramePr>
        <p:xfrm>
          <a:off x="4375150" y="4548188"/>
          <a:ext cx="2333625" cy="487362"/>
        </p:xfrm>
        <a:graphic>
          <a:graphicData uri="http://schemas.openxmlformats.org/presentationml/2006/ole">
            <mc:AlternateContent xmlns:mc="http://schemas.openxmlformats.org/markup-compatibility/2006">
              <mc:Choice xmlns:v="urn:schemas-microsoft-com:vml" Requires="v">
                <p:oleObj spid="_x0000_s461357" name="Equation" r:id="rId27" imgW="990600" imgH="203200" progId="Equation.DSMT4">
                  <p:embed/>
                </p:oleObj>
              </mc:Choice>
              <mc:Fallback>
                <p:oleObj name="Equation" r:id="rId27" imgW="990600" imgH="203200" progId="Equation.DSMT4">
                  <p:embed/>
                  <p:pic>
                    <p:nvPicPr>
                      <p:cNvPr id="391192" name="Object 24"/>
                      <p:cNvPicPr>
                        <a:picLocks noChangeAspect="1" noChangeArrowheads="1"/>
                      </p:cNvPicPr>
                      <p:nvPr/>
                    </p:nvPicPr>
                    <p:blipFill>
                      <a:blip r:embed="rId28"/>
                      <a:srcRect/>
                      <a:stretch>
                        <a:fillRect/>
                      </a:stretch>
                    </p:blipFill>
                    <p:spPr bwMode="auto">
                      <a:xfrm>
                        <a:off x="4375150" y="4548188"/>
                        <a:ext cx="2333625" cy="4873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1193" name="Object 25"/>
          <p:cNvGraphicFramePr>
            <a:graphicFrameLocks noChangeAspect="1"/>
          </p:cNvGraphicFramePr>
          <p:nvPr/>
        </p:nvGraphicFramePr>
        <p:xfrm>
          <a:off x="3797300" y="5505450"/>
          <a:ext cx="2514600" cy="700088"/>
        </p:xfrm>
        <a:graphic>
          <a:graphicData uri="http://schemas.openxmlformats.org/presentationml/2006/ole">
            <mc:AlternateContent xmlns:mc="http://schemas.openxmlformats.org/markup-compatibility/2006">
              <mc:Choice xmlns:v="urn:schemas-microsoft-com:vml" Requires="v">
                <p:oleObj spid="_x0000_s461358" name="Equation" r:id="rId29" imgW="1206500" imgH="419100" progId="Equation.DSMT4">
                  <p:embed/>
                </p:oleObj>
              </mc:Choice>
              <mc:Fallback>
                <p:oleObj name="Equation" r:id="rId29" imgW="1206500" imgH="419100" progId="Equation.DSMT4">
                  <p:embed/>
                  <p:pic>
                    <p:nvPicPr>
                      <p:cNvPr id="391193" name="Object 25"/>
                      <p:cNvPicPr>
                        <a:picLocks noChangeAspect="1" noChangeArrowheads="1"/>
                      </p:cNvPicPr>
                      <p:nvPr/>
                    </p:nvPicPr>
                    <p:blipFill>
                      <a:blip r:embed="rId30"/>
                      <a:srcRect/>
                      <a:stretch>
                        <a:fillRect/>
                      </a:stretch>
                    </p:blipFill>
                    <p:spPr bwMode="auto">
                      <a:xfrm>
                        <a:off x="3797300" y="5505450"/>
                        <a:ext cx="2514600" cy="70008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10946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1172">
                                            <p:txEl>
                                              <p:pRg st="0" end="0"/>
                                            </p:txEl>
                                          </p:spTgt>
                                        </p:tgtEl>
                                        <p:attrNameLst>
                                          <p:attrName>style.visibility</p:attrName>
                                        </p:attrNameLst>
                                      </p:cBhvr>
                                      <p:to>
                                        <p:strVal val="visible"/>
                                      </p:to>
                                    </p:set>
                                    <p:animEffect transition="in" filter="wipe(left)">
                                      <p:cBhvr>
                                        <p:cTn id="7" dur="500"/>
                                        <p:tgtEl>
                                          <p:spTgt spid="3911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91173"/>
                                        </p:tgtEl>
                                        <p:attrNameLst>
                                          <p:attrName>style.visibility</p:attrName>
                                        </p:attrNameLst>
                                      </p:cBhvr>
                                      <p:to>
                                        <p:strVal val="visible"/>
                                      </p:to>
                                    </p:set>
                                    <p:animEffect transition="in" filter="wipe(left)">
                                      <p:cBhvr>
                                        <p:cTn id="12" dur="500"/>
                                        <p:tgtEl>
                                          <p:spTgt spid="39117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91174">
                                            <p:txEl>
                                              <p:pRg st="0" end="0"/>
                                            </p:txEl>
                                          </p:spTgt>
                                        </p:tgtEl>
                                        <p:attrNameLst>
                                          <p:attrName>style.visibility</p:attrName>
                                        </p:attrNameLst>
                                      </p:cBhvr>
                                      <p:to>
                                        <p:strVal val="visible"/>
                                      </p:to>
                                    </p:set>
                                    <p:animEffect transition="in" filter="wipe(left)">
                                      <p:cBhvr>
                                        <p:cTn id="17" dur="500"/>
                                        <p:tgtEl>
                                          <p:spTgt spid="39117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91175"/>
                                        </p:tgtEl>
                                        <p:attrNameLst>
                                          <p:attrName>style.visibility</p:attrName>
                                        </p:attrNameLst>
                                      </p:cBhvr>
                                      <p:to>
                                        <p:strVal val="visible"/>
                                      </p:to>
                                    </p:set>
                                    <p:animEffect transition="in" filter="wipe(left)">
                                      <p:cBhvr>
                                        <p:cTn id="22" dur="500"/>
                                        <p:tgtEl>
                                          <p:spTgt spid="39117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91177">
                                            <p:txEl>
                                              <p:pRg st="0" end="0"/>
                                            </p:txEl>
                                          </p:spTgt>
                                        </p:tgtEl>
                                        <p:attrNameLst>
                                          <p:attrName>style.visibility</p:attrName>
                                        </p:attrNameLst>
                                      </p:cBhvr>
                                      <p:to>
                                        <p:strVal val="visible"/>
                                      </p:to>
                                    </p:set>
                                    <p:animEffect transition="in" filter="wipe(left)">
                                      <p:cBhvr>
                                        <p:cTn id="27" dur="500"/>
                                        <p:tgtEl>
                                          <p:spTgt spid="39117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91176"/>
                                        </p:tgtEl>
                                        <p:attrNameLst>
                                          <p:attrName>style.visibility</p:attrName>
                                        </p:attrNameLst>
                                      </p:cBhvr>
                                      <p:to>
                                        <p:strVal val="visible"/>
                                      </p:to>
                                    </p:set>
                                    <p:animEffect transition="in" filter="wipe(left)">
                                      <p:cBhvr>
                                        <p:cTn id="32" dur="500"/>
                                        <p:tgtEl>
                                          <p:spTgt spid="39117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91178">
                                            <p:txEl>
                                              <p:pRg st="0" end="0"/>
                                            </p:txEl>
                                          </p:spTgt>
                                        </p:tgtEl>
                                        <p:attrNameLst>
                                          <p:attrName>style.visibility</p:attrName>
                                        </p:attrNameLst>
                                      </p:cBhvr>
                                      <p:to>
                                        <p:strVal val="visible"/>
                                      </p:to>
                                    </p:set>
                                    <p:animEffect transition="in" filter="wipe(left)">
                                      <p:cBhvr>
                                        <p:cTn id="37" dur="500"/>
                                        <p:tgtEl>
                                          <p:spTgt spid="39117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91179"/>
                                        </p:tgtEl>
                                        <p:attrNameLst>
                                          <p:attrName>style.visibility</p:attrName>
                                        </p:attrNameLst>
                                      </p:cBhvr>
                                      <p:to>
                                        <p:strVal val="visible"/>
                                      </p:to>
                                    </p:set>
                                    <p:animEffect transition="in" filter="wipe(left)">
                                      <p:cBhvr>
                                        <p:cTn id="42" dur="500"/>
                                        <p:tgtEl>
                                          <p:spTgt spid="39117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91187"/>
                                        </p:tgtEl>
                                        <p:attrNameLst>
                                          <p:attrName>style.visibility</p:attrName>
                                        </p:attrNameLst>
                                      </p:cBhvr>
                                      <p:to>
                                        <p:strVal val="visible"/>
                                      </p:to>
                                    </p:set>
                                    <p:animEffect transition="in" filter="wipe(left)">
                                      <p:cBhvr>
                                        <p:cTn id="47" dur="500"/>
                                        <p:tgtEl>
                                          <p:spTgt spid="39118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91188"/>
                                        </p:tgtEl>
                                        <p:attrNameLst>
                                          <p:attrName>style.visibility</p:attrName>
                                        </p:attrNameLst>
                                      </p:cBhvr>
                                      <p:to>
                                        <p:strVal val="visible"/>
                                      </p:to>
                                    </p:set>
                                    <p:animEffect transition="in" filter="wipe(left)">
                                      <p:cBhvr>
                                        <p:cTn id="52" dur="500"/>
                                        <p:tgtEl>
                                          <p:spTgt spid="39118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91181"/>
                                        </p:tgtEl>
                                        <p:attrNameLst>
                                          <p:attrName>style.visibility</p:attrName>
                                        </p:attrNameLst>
                                      </p:cBhvr>
                                      <p:to>
                                        <p:strVal val="visible"/>
                                      </p:to>
                                    </p:set>
                                    <p:animEffect transition="in" filter="wipe(left)">
                                      <p:cBhvr>
                                        <p:cTn id="57" dur="500"/>
                                        <p:tgtEl>
                                          <p:spTgt spid="39118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91180"/>
                                        </p:tgtEl>
                                        <p:attrNameLst>
                                          <p:attrName>style.visibility</p:attrName>
                                        </p:attrNameLst>
                                      </p:cBhvr>
                                      <p:to>
                                        <p:strVal val="visible"/>
                                      </p:to>
                                    </p:set>
                                    <p:animEffect transition="in" filter="wipe(left)">
                                      <p:cBhvr>
                                        <p:cTn id="62" dur="500"/>
                                        <p:tgtEl>
                                          <p:spTgt spid="39118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91182">
                                            <p:txEl>
                                              <p:pRg st="0" end="0"/>
                                            </p:txEl>
                                          </p:spTgt>
                                        </p:tgtEl>
                                        <p:attrNameLst>
                                          <p:attrName>style.visibility</p:attrName>
                                        </p:attrNameLst>
                                      </p:cBhvr>
                                      <p:to>
                                        <p:strVal val="visible"/>
                                      </p:to>
                                    </p:set>
                                    <p:animEffect transition="in" filter="wipe(left)">
                                      <p:cBhvr>
                                        <p:cTn id="67" dur="500"/>
                                        <p:tgtEl>
                                          <p:spTgt spid="391182">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391183"/>
                                        </p:tgtEl>
                                        <p:attrNameLst>
                                          <p:attrName>style.visibility</p:attrName>
                                        </p:attrNameLst>
                                      </p:cBhvr>
                                      <p:to>
                                        <p:strVal val="visible"/>
                                      </p:to>
                                    </p:set>
                                    <p:animEffect transition="in" filter="wipe(left)">
                                      <p:cBhvr>
                                        <p:cTn id="72" dur="500"/>
                                        <p:tgtEl>
                                          <p:spTgt spid="391183"/>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91189"/>
                                        </p:tgtEl>
                                        <p:attrNameLst>
                                          <p:attrName>style.visibility</p:attrName>
                                        </p:attrNameLst>
                                      </p:cBhvr>
                                      <p:to>
                                        <p:strVal val="visible"/>
                                      </p:to>
                                    </p:set>
                                    <p:animEffect transition="in" filter="wipe(left)">
                                      <p:cBhvr>
                                        <p:cTn id="77" dur="500"/>
                                        <p:tgtEl>
                                          <p:spTgt spid="391189"/>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91190"/>
                                        </p:tgtEl>
                                        <p:attrNameLst>
                                          <p:attrName>style.visibility</p:attrName>
                                        </p:attrNameLst>
                                      </p:cBhvr>
                                      <p:to>
                                        <p:strVal val="visible"/>
                                      </p:to>
                                    </p:set>
                                    <p:animEffect transition="in" filter="wipe(left)">
                                      <p:cBhvr>
                                        <p:cTn id="82" dur="500"/>
                                        <p:tgtEl>
                                          <p:spTgt spid="39119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391191"/>
                                        </p:tgtEl>
                                        <p:attrNameLst>
                                          <p:attrName>style.visibility</p:attrName>
                                        </p:attrNameLst>
                                      </p:cBhvr>
                                      <p:to>
                                        <p:strVal val="visible"/>
                                      </p:to>
                                    </p:set>
                                    <p:animEffect transition="in" filter="wipe(left)">
                                      <p:cBhvr>
                                        <p:cTn id="87" dur="500"/>
                                        <p:tgtEl>
                                          <p:spTgt spid="391191"/>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391184">
                                            <p:txEl>
                                              <p:pRg st="0" end="0"/>
                                            </p:txEl>
                                          </p:spTgt>
                                        </p:tgtEl>
                                        <p:attrNameLst>
                                          <p:attrName>style.visibility</p:attrName>
                                        </p:attrNameLst>
                                      </p:cBhvr>
                                      <p:to>
                                        <p:strVal val="visible"/>
                                      </p:to>
                                    </p:set>
                                    <p:animEffect transition="in" filter="wipe(left)">
                                      <p:cBhvr>
                                        <p:cTn id="92" dur="500"/>
                                        <p:tgtEl>
                                          <p:spTgt spid="391184">
                                            <p:txEl>
                                              <p:pRg st="0" end="0"/>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391185"/>
                                        </p:tgtEl>
                                        <p:attrNameLst>
                                          <p:attrName>style.visibility</p:attrName>
                                        </p:attrNameLst>
                                      </p:cBhvr>
                                      <p:to>
                                        <p:strVal val="visible"/>
                                      </p:to>
                                    </p:set>
                                    <p:animEffect transition="in" filter="wipe(left)">
                                      <p:cBhvr>
                                        <p:cTn id="97" dur="500"/>
                                        <p:tgtEl>
                                          <p:spTgt spid="39118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391192"/>
                                        </p:tgtEl>
                                        <p:attrNameLst>
                                          <p:attrName>style.visibility</p:attrName>
                                        </p:attrNameLst>
                                      </p:cBhvr>
                                      <p:to>
                                        <p:strVal val="visible"/>
                                      </p:to>
                                    </p:set>
                                    <p:animEffect transition="in" filter="wipe(left)">
                                      <p:cBhvr>
                                        <p:cTn id="102" dur="500"/>
                                        <p:tgtEl>
                                          <p:spTgt spid="391192"/>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iterate type="wd">
                                    <p:tmPct val="10000"/>
                                  </p:iterate>
                                  <p:childTnLst>
                                    <p:set>
                                      <p:cBhvr>
                                        <p:cTn id="106" dur="1" fill="hold">
                                          <p:stCondLst>
                                            <p:cond delay="0"/>
                                          </p:stCondLst>
                                        </p:cTn>
                                        <p:tgtEl>
                                          <p:spTgt spid="391186">
                                            <p:txEl>
                                              <p:pRg st="0" end="0"/>
                                            </p:txEl>
                                          </p:spTgt>
                                        </p:tgtEl>
                                        <p:attrNameLst>
                                          <p:attrName>style.visibility</p:attrName>
                                        </p:attrNameLst>
                                      </p:cBhvr>
                                      <p:to>
                                        <p:strVal val="visible"/>
                                      </p:to>
                                    </p:set>
                                    <p:animEffect transition="in" filter="wipe(left)">
                                      <p:cBhvr>
                                        <p:cTn id="107" dur="500"/>
                                        <p:tgtEl>
                                          <p:spTgt spid="391186">
                                            <p:txEl>
                                              <p:pRg st="0" end="0"/>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childTnLst>
                                    <p:set>
                                      <p:cBhvr>
                                        <p:cTn id="111" dur="1" fill="hold">
                                          <p:stCondLst>
                                            <p:cond delay="0"/>
                                          </p:stCondLst>
                                        </p:cTn>
                                        <p:tgtEl>
                                          <p:spTgt spid="391171"/>
                                        </p:tgtEl>
                                        <p:attrNameLst>
                                          <p:attrName>style.visibility</p:attrName>
                                        </p:attrNameLst>
                                      </p:cBhvr>
                                      <p:to>
                                        <p:strVal val="visible"/>
                                      </p:to>
                                    </p:set>
                                    <p:animEffect transition="in" filter="wipe(left)">
                                      <p:cBhvr>
                                        <p:cTn id="112" dur="500"/>
                                        <p:tgtEl>
                                          <p:spTgt spid="391171"/>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391193"/>
                                        </p:tgtEl>
                                        <p:attrNameLst>
                                          <p:attrName>style.visibility</p:attrName>
                                        </p:attrNameLst>
                                      </p:cBhvr>
                                      <p:to>
                                        <p:strVal val="visible"/>
                                      </p:to>
                                    </p:set>
                                    <p:animEffect transition="in" filter="wipe(left)">
                                      <p:cBhvr>
                                        <p:cTn id="117" dur="500"/>
                                        <p:tgtEl>
                                          <p:spTgt spid="391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2" grpId="0" build="p" autoUpdateAnimBg="0"/>
      <p:bldP spid="391173" grpId="0" animBg="1" autoUpdateAnimBg="0"/>
      <p:bldP spid="391174" grpId="0" build="p" autoUpdateAnimBg="0"/>
      <p:bldP spid="391177" grpId="0" build="p" autoUpdateAnimBg="0"/>
      <p:bldP spid="391178" grpId="0" build="p" autoUpdateAnimBg="0"/>
      <p:bldP spid="391181" grpId="0" animBg="1" autoUpdateAnimBg="0"/>
      <p:bldP spid="391182" grpId="0" build="p" autoUpdateAnimBg="0"/>
      <p:bldP spid="391184" grpId="0" build="p" autoUpdateAnimBg="0"/>
      <p:bldP spid="39118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 name="Date Placeholder 3"/>
          <p:cNvSpPr>
            <a:spLocks noGrp="1"/>
          </p:cNvSpPr>
          <p:nvPr>
            <p:ph type="dt" sz="half" idx="10"/>
          </p:nvPr>
        </p:nvSpPr>
        <p:spPr/>
        <p:txBody>
          <a:bodyPr/>
          <a:lstStyle/>
          <a:p>
            <a:r>
              <a:rPr lang="en-US"/>
              <a:t>Wednesday, April 21, 2021</a:t>
            </a:r>
          </a:p>
        </p:txBody>
      </p:sp>
      <p:sp>
        <p:nvSpPr>
          <p:cNvPr id="27" name="Footer Placeholder 4"/>
          <p:cNvSpPr>
            <a:spLocks noGrp="1"/>
          </p:cNvSpPr>
          <p:nvPr>
            <p:ph type="ftr" sz="quarter" idx="11"/>
          </p:nvPr>
        </p:nvSpPr>
        <p:spPr/>
        <p:txBody>
          <a:bodyPr/>
          <a:lstStyle/>
          <a:p>
            <a:r>
              <a:rPr lang="nl-NL"/>
              <a:t>PHYS 1443-003, Spring 2021                    Dr. Jaehoon Yu</a:t>
            </a:r>
            <a:endParaRPr lang="en-US"/>
          </a:p>
        </p:txBody>
      </p:sp>
      <p:sp>
        <p:nvSpPr>
          <p:cNvPr id="28" name="Slide Number Placeholder 5"/>
          <p:cNvSpPr>
            <a:spLocks noGrp="1"/>
          </p:cNvSpPr>
          <p:nvPr>
            <p:ph type="sldNum" sz="quarter" idx="12"/>
          </p:nvPr>
        </p:nvSpPr>
        <p:spPr/>
        <p:txBody>
          <a:bodyPr/>
          <a:lstStyle/>
          <a:p>
            <a:fld id="{9A07856C-9A15-CC41-83A2-634C8E776437}" type="slidenum">
              <a:rPr lang="en-US"/>
              <a:pPr/>
              <a:t>11</a:t>
            </a:fld>
            <a:endParaRPr lang="en-US"/>
          </a:p>
        </p:txBody>
      </p:sp>
      <p:sp>
        <p:nvSpPr>
          <p:cNvPr id="392194" name="Rectangle 2"/>
          <p:cNvSpPr>
            <a:spLocks noGrp="1" noChangeArrowheads="1"/>
          </p:cNvSpPr>
          <p:nvPr>
            <p:ph type="title"/>
          </p:nvPr>
        </p:nvSpPr>
        <p:spPr>
          <a:xfrm>
            <a:off x="685800" y="152400"/>
            <a:ext cx="8153400" cy="609600"/>
          </a:xfrm>
        </p:spPr>
        <p:txBody>
          <a:bodyPr/>
          <a:lstStyle/>
          <a:p>
            <a:r>
              <a:rPr lang="en-US"/>
              <a:t>More Properties of Vector Product</a:t>
            </a:r>
          </a:p>
        </p:txBody>
      </p:sp>
      <p:grpSp>
        <p:nvGrpSpPr>
          <p:cNvPr id="2" name="Group 3"/>
          <p:cNvGrpSpPr>
            <a:grpSpLocks/>
          </p:cNvGrpSpPr>
          <p:nvPr/>
        </p:nvGrpSpPr>
        <p:grpSpPr bwMode="auto">
          <a:xfrm>
            <a:off x="619125" y="930275"/>
            <a:ext cx="3190875" cy="822325"/>
            <a:chOff x="390" y="586"/>
            <a:chExt cx="2010" cy="518"/>
          </a:xfrm>
        </p:grpSpPr>
        <p:sp>
          <p:nvSpPr>
            <p:cNvPr id="392196" name="Text Box 4"/>
            <p:cNvSpPr txBox="1">
              <a:spLocks noChangeArrowheads="1"/>
            </p:cNvSpPr>
            <p:nvPr/>
          </p:nvSpPr>
          <p:spPr bwMode="auto">
            <a:xfrm>
              <a:off x="390" y="586"/>
              <a:ext cx="2010" cy="51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a:solidFill>
                    <a:srgbClr val="FF0000"/>
                  </a:solidFill>
                  <a:latin typeface="Arial Narrow" charset="0"/>
                </a:rPr>
                <a:t>The relationship between unit vectors, </a:t>
              </a:r>
            </a:p>
          </p:txBody>
        </p:sp>
        <p:graphicFrame>
          <p:nvGraphicFramePr>
            <p:cNvPr id="392197" name="Object 5"/>
            <p:cNvGraphicFramePr>
              <a:graphicFrameLocks noChangeAspect="1"/>
            </p:cNvGraphicFramePr>
            <p:nvPr/>
          </p:nvGraphicFramePr>
          <p:xfrm>
            <a:off x="1312" y="826"/>
            <a:ext cx="832" cy="271"/>
          </p:xfrm>
          <a:graphic>
            <a:graphicData uri="http://schemas.openxmlformats.org/presentationml/2006/ole">
              <mc:AlternateContent xmlns:mc="http://schemas.openxmlformats.org/markup-compatibility/2006">
                <mc:Choice xmlns:v="urn:schemas-microsoft-com:vml" Requires="v">
                  <p:oleObj spid="_x0000_s481473" name="Equation" r:id="rId3" imgW="673100" imgH="241300" progId="Equation.DSMT4">
                    <p:embed/>
                  </p:oleObj>
                </mc:Choice>
                <mc:Fallback>
                  <p:oleObj name="Equation" r:id="rId3" imgW="673100" imgH="241300" progId="Equation.DSMT4">
                    <p:embed/>
                    <p:pic>
                      <p:nvPicPr>
                        <p:cNvPr id="392197"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2" y="826"/>
                          <a:ext cx="832" cy="271"/>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pSp>
      <p:graphicFrame>
        <p:nvGraphicFramePr>
          <p:cNvPr id="392198" name="Object 6"/>
          <p:cNvGraphicFramePr>
            <a:graphicFrameLocks noChangeAspect="1"/>
          </p:cNvGraphicFramePr>
          <p:nvPr/>
        </p:nvGraphicFramePr>
        <p:xfrm>
          <a:off x="4044950" y="1004888"/>
          <a:ext cx="3238500" cy="534987"/>
        </p:xfrm>
        <a:graphic>
          <a:graphicData uri="http://schemas.openxmlformats.org/presentationml/2006/ole">
            <mc:AlternateContent xmlns:mc="http://schemas.openxmlformats.org/markup-compatibility/2006">
              <mc:Choice xmlns:v="urn:schemas-microsoft-com:vml" Requires="v">
                <p:oleObj spid="_x0000_s481474" name="Equation" r:id="rId5" imgW="1168400" imgH="241300" progId="Equation.DSMT4">
                  <p:embed/>
                </p:oleObj>
              </mc:Choice>
              <mc:Fallback>
                <p:oleObj name="Equation" r:id="rId5" imgW="1168400" imgH="241300" progId="Equation.DSMT4">
                  <p:embed/>
                  <p:pic>
                    <p:nvPicPr>
                      <p:cNvPr id="392198" name="Object 6"/>
                      <p:cNvPicPr>
                        <a:picLocks noChangeAspect="1" noChangeArrowheads="1"/>
                      </p:cNvPicPr>
                      <p:nvPr/>
                    </p:nvPicPr>
                    <p:blipFill>
                      <a:blip r:embed="rId6"/>
                      <a:srcRect/>
                      <a:stretch>
                        <a:fillRect/>
                      </a:stretch>
                    </p:blipFill>
                    <p:spPr bwMode="auto">
                      <a:xfrm>
                        <a:off x="4044950" y="1004888"/>
                        <a:ext cx="3238500" cy="534987"/>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199" name="Object 7"/>
          <p:cNvGraphicFramePr>
            <a:graphicFrameLocks noChangeAspect="1"/>
          </p:cNvGraphicFramePr>
          <p:nvPr/>
        </p:nvGraphicFramePr>
        <p:xfrm>
          <a:off x="168275" y="4525963"/>
          <a:ext cx="1249363" cy="384175"/>
        </p:xfrm>
        <a:graphic>
          <a:graphicData uri="http://schemas.openxmlformats.org/presentationml/2006/ole">
            <mc:AlternateContent xmlns:mc="http://schemas.openxmlformats.org/markup-compatibility/2006">
              <mc:Choice xmlns:v="urn:schemas-microsoft-com:vml" Requires="v">
                <p:oleObj spid="_x0000_s481475" name="Equation" r:id="rId7" imgW="508000" imgH="203200" progId="Equation.DSMT4">
                  <p:embed/>
                </p:oleObj>
              </mc:Choice>
              <mc:Fallback>
                <p:oleObj name="Equation" r:id="rId7" imgW="508000" imgH="203200" progId="Equation.DSMT4">
                  <p:embed/>
                  <p:pic>
                    <p:nvPicPr>
                      <p:cNvPr id="392199" name="Object 7"/>
                      <p:cNvPicPr>
                        <a:picLocks noChangeAspect="1" noChangeArrowheads="1"/>
                      </p:cNvPicPr>
                      <p:nvPr/>
                    </p:nvPicPr>
                    <p:blipFill>
                      <a:blip r:embed="rId8"/>
                      <a:srcRect/>
                      <a:stretch>
                        <a:fillRect/>
                      </a:stretch>
                    </p:blipFill>
                    <p:spPr bwMode="auto">
                      <a:xfrm>
                        <a:off x="168275" y="4525963"/>
                        <a:ext cx="1249363" cy="384175"/>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92200" name="Text Box 8"/>
          <p:cNvSpPr txBox="1">
            <a:spLocks noChangeArrowheads="1"/>
          </p:cNvSpPr>
          <p:nvPr/>
        </p:nvSpPr>
        <p:spPr bwMode="auto">
          <a:xfrm>
            <a:off x="381000" y="3413125"/>
            <a:ext cx="8458200" cy="427038"/>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200" dirty="0">
                <a:solidFill>
                  <a:srgbClr val="FF0000"/>
                </a:solidFill>
                <a:latin typeface="Arial Narrow" charset="0"/>
              </a:rPr>
              <a:t>Vector product of two vectors can be expressed in the following determinant form </a:t>
            </a:r>
          </a:p>
        </p:txBody>
      </p:sp>
      <p:graphicFrame>
        <p:nvGraphicFramePr>
          <p:cNvPr id="392201" name="Object 9"/>
          <p:cNvGraphicFramePr>
            <a:graphicFrameLocks noChangeAspect="1"/>
          </p:cNvGraphicFramePr>
          <p:nvPr/>
        </p:nvGraphicFramePr>
        <p:xfrm>
          <a:off x="7178675" y="1066800"/>
          <a:ext cx="669925" cy="395288"/>
        </p:xfrm>
        <a:graphic>
          <a:graphicData uri="http://schemas.openxmlformats.org/presentationml/2006/ole">
            <mc:AlternateContent xmlns:mc="http://schemas.openxmlformats.org/markup-compatibility/2006">
              <mc:Choice xmlns:v="urn:schemas-microsoft-com:vml" Requires="v">
                <p:oleObj spid="_x0000_s481476" name="Equation" r:id="rId9" imgW="241200" imgH="177480" progId="Equation.3">
                  <p:embed/>
                </p:oleObj>
              </mc:Choice>
              <mc:Fallback>
                <p:oleObj name="Equation" r:id="rId9" imgW="241200" imgH="177480" progId="Equation.3">
                  <p:embed/>
                  <p:pic>
                    <p:nvPicPr>
                      <p:cNvPr id="392201" name="Object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78675" y="1066800"/>
                        <a:ext cx="669925" cy="395288"/>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202" name="Object 10"/>
          <p:cNvGraphicFramePr>
            <a:graphicFrameLocks noChangeAspect="1"/>
          </p:cNvGraphicFramePr>
          <p:nvPr/>
        </p:nvGraphicFramePr>
        <p:xfrm>
          <a:off x="4079875" y="1614488"/>
          <a:ext cx="881063" cy="534987"/>
        </p:xfrm>
        <a:graphic>
          <a:graphicData uri="http://schemas.openxmlformats.org/presentationml/2006/ole">
            <mc:AlternateContent xmlns:mc="http://schemas.openxmlformats.org/markup-compatibility/2006">
              <mc:Choice xmlns:v="urn:schemas-microsoft-com:vml" Requires="v">
                <p:oleObj spid="_x0000_s481477" name="Equation" r:id="rId11" imgW="317500" imgH="241300" progId="Equation.DSMT4">
                  <p:embed/>
                </p:oleObj>
              </mc:Choice>
              <mc:Fallback>
                <p:oleObj name="Equation" r:id="rId11" imgW="317500" imgH="241300" progId="Equation.DSMT4">
                  <p:embed/>
                  <p:pic>
                    <p:nvPicPr>
                      <p:cNvPr id="392202" name="Object 10"/>
                      <p:cNvPicPr>
                        <a:picLocks noChangeAspect="1" noChangeArrowheads="1"/>
                      </p:cNvPicPr>
                      <p:nvPr/>
                    </p:nvPicPr>
                    <p:blipFill>
                      <a:blip r:embed="rId12"/>
                      <a:srcRect/>
                      <a:stretch>
                        <a:fillRect/>
                      </a:stretch>
                    </p:blipFill>
                    <p:spPr bwMode="auto">
                      <a:xfrm>
                        <a:off x="4079875" y="1614488"/>
                        <a:ext cx="881063" cy="534987"/>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203" name="Object 11"/>
          <p:cNvGraphicFramePr>
            <a:graphicFrameLocks noChangeAspect="1"/>
          </p:cNvGraphicFramePr>
          <p:nvPr/>
        </p:nvGraphicFramePr>
        <p:xfrm>
          <a:off x="4894263" y="1614488"/>
          <a:ext cx="1477962" cy="534987"/>
        </p:xfrm>
        <a:graphic>
          <a:graphicData uri="http://schemas.openxmlformats.org/presentationml/2006/ole">
            <mc:AlternateContent xmlns:mc="http://schemas.openxmlformats.org/markup-compatibility/2006">
              <mc:Choice xmlns:v="urn:schemas-microsoft-com:vml" Requires="v">
                <p:oleObj spid="_x0000_s481478" name="Equation" r:id="rId13" imgW="533400" imgH="241300" progId="Equation.DSMT4">
                  <p:embed/>
                </p:oleObj>
              </mc:Choice>
              <mc:Fallback>
                <p:oleObj name="Equation" r:id="rId13" imgW="533400" imgH="241300" progId="Equation.DSMT4">
                  <p:embed/>
                  <p:pic>
                    <p:nvPicPr>
                      <p:cNvPr id="392203" name="Object 11"/>
                      <p:cNvPicPr>
                        <a:picLocks noChangeAspect="1" noChangeArrowheads="1"/>
                      </p:cNvPicPr>
                      <p:nvPr/>
                    </p:nvPicPr>
                    <p:blipFill>
                      <a:blip r:embed="rId14"/>
                      <a:srcRect/>
                      <a:stretch>
                        <a:fillRect/>
                      </a:stretch>
                    </p:blipFill>
                    <p:spPr bwMode="auto">
                      <a:xfrm>
                        <a:off x="4894263" y="1614488"/>
                        <a:ext cx="1477962" cy="534987"/>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204" name="Object 12"/>
          <p:cNvGraphicFramePr>
            <a:graphicFrameLocks noChangeAspect="1"/>
          </p:cNvGraphicFramePr>
          <p:nvPr/>
        </p:nvGraphicFramePr>
        <p:xfrm>
          <a:off x="6324600" y="1654175"/>
          <a:ext cx="669925" cy="452438"/>
        </p:xfrm>
        <a:graphic>
          <a:graphicData uri="http://schemas.openxmlformats.org/presentationml/2006/ole">
            <mc:AlternateContent xmlns:mc="http://schemas.openxmlformats.org/markup-compatibility/2006">
              <mc:Choice xmlns:v="urn:schemas-microsoft-com:vml" Requires="v">
                <p:oleObj spid="_x0000_s481479" name="Equation" r:id="rId15" imgW="241300" imgH="203200" progId="Equation.DSMT4">
                  <p:embed/>
                </p:oleObj>
              </mc:Choice>
              <mc:Fallback>
                <p:oleObj name="Equation" r:id="rId15" imgW="241300" imgH="203200" progId="Equation.DSMT4">
                  <p:embed/>
                  <p:pic>
                    <p:nvPicPr>
                      <p:cNvPr id="392204" name="Object 12"/>
                      <p:cNvPicPr>
                        <a:picLocks noChangeAspect="1" noChangeArrowheads="1"/>
                      </p:cNvPicPr>
                      <p:nvPr/>
                    </p:nvPicPr>
                    <p:blipFill>
                      <a:blip r:embed="rId16"/>
                      <a:srcRect/>
                      <a:stretch>
                        <a:fillRect/>
                      </a:stretch>
                    </p:blipFill>
                    <p:spPr bwMode="auto">
                      <a:xfrm>
                        <a:off x="6324600" y="1654175"/>
                        <a:ext cx="669925" cy="452438"/>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205" name="Object 13"/>
          <p:cNvGraphicFramePr>
            <a:graphicFrameLocks noChangeAspect="1"/>
          </p:cNvGraphicFramePr>
          <p:nvPr/>
        </p:nvGraphicFramePr>
        <p:xfrm>
          <a:off x="4114800" y="2173288"/>
          <a:ext cx="915988" cy="536575"/>
        </p:xfrm>
        <a:graphic>
          <a:graphicData uri="http://schemas.openxmlformats.org/presentationml/2006/ole">
            <mc:AlternateContent xmlns:mc="http://schemas.openxmlformats.org/markup-compatibility/2006">
              <mc:Choice xmlns:v="urn:schemas-microsoft-com:vml" Requires="v">
                <p:oleObj spid="_x0000_s481480" name="Equation" r:id="rId17" imgW="330200" imgH="241300" progId="Equation.DSMT4">
                  <p:embed/>
                </p:oleObj>
              </mc:Choice>
              <mc:Fallback>
                <p:oleObj name="Equation" r:id="rId17" imgW="330200" imgH="241300" progId="Equation.DSMT4">
                  <p:embed/>
                  <p:pic>
                    <p:nvPicPr>
                      <p:cNvPr id="392205" name="Object 13"/>
                      <p:cNvPicPr>
                        <a:picLocks noChangeAspect="1" noChangeArrowheads="1"/>
                      </p:cNvPicPr>
                      <p:nvPr/>
                    </p:nvPicPr>
                    <p:blipFill>
                      <a:blip r:embed="rId18"/>
                      <a:srcRect/>
                      <a:stretch>
                        <a:fillRect/>
                      </a:stretch>
                    </p:blipFill>
                    <p:spPr bwMode="auto">
                      <a:xfrm>
                        <a:off x="4114800" y="2173288"/>
                        <a:ext cx="915988" cy="536575"/>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206" name="Object 14"/>
          <p:cNvGraphicFramePr>
            <a:graphicFrameLocks noChangeAspect="1"/>
          </p:cNvGraphicFramePr>
          <p:nvPr/>
        </p:nvGraphicFramePr>
        <p:xfrm>
          <a:off x="4945063" y="2171700"/>
          <a:ext cx="1514475" cy="536575"/>
        </p:xfrm>
        <a:graphic>
          <a:graphicData uri="http://schemas.openxmlformats.org/presentationml/2006/ole">
            <mc:AlternateContent xmlns:mc="http://schemas.openxmlformats.org/markup-compatibility/2006">
              <mc:Choice xmlns:v="urn:schemas-microsoft-com:vml" Requires="v">
                <p:oleObj spid="_x0000_s481481" name="Equation" r:id="rId19" imgW="546100" imgH="241300" progId="Equation.DSMT4">
                  <p:embed/>
                </p:oleObj>
              </mc:Choice>
              <mc:Fallback>
                <p:oleObj name="Equation" r:id="rId19" imgW="546100" imgH="241300" progId="Equation.DSMT4">
                  <p:embed/>
                  <p:pic>
                    <p:nvPicPr>
                      <p:cNvPr id="392206" name="Object 14"/>
                      <p:cNvPicPr>
                        <a:picLocks noChangeAspect="1" noChangeArrowheads="1"/>
                      </p:cNvPicPr>
                      <p:nvPr/>
                    </p:nvPicPr>
                    <p:blipFill>
                      <a:blip r:embed="rId20"/>
                      <a:srcRect/>
                      <a:stretch>
                        <a:fillRect/>
                      </a:stretch>
                    </p:blipFill>
                    <p:spPr bwMode="auto">
                      <a:xfrm>
                        <a:off x="4945063" y="2171700"/>
                        <a:ext cx="1514475" cy="536575"/>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207" name="Object 15"/>
          <p:cNvGraphicFramePr>
            <a:graphicFrameLocks noChangeAspect="1"/>
          </p:cNvGraphicFramePr>
          <p:nvPr/>
        </p:nvGraphicFramePr>
        <p:xfrm>
          <a:off x="6337300" y="2214563"/>
          <a:ext cx="633413" cy="450850"/>
        </p:xfrm>
        <a:graphic>
          <a:graphicData uri="http://schemas.openxmlformats.org/presentationml/2006/ole">
            <mc:AlternateContent xmlns:mc="http://schemas.openxmlformats.org/markup-compatibility/2006">
              <mc:Choice xmlns:v="urn:schemas-microsoft-com:vml" Requires="v">
                <p:oleObj spid="_x0000_s481482" name="Equation" r:id="rId21" imgW="228600" imgH="203200" progId="Equation.DSMT4">
                  <p:embed/>
                </p:oleObj>
              </mc:Choice>
              <mc:Fallback>
                <p:oleObj name="Equation" r:id="rId21" imgW="228600" imgH="203200" progId="Equation.DSMT4">
                  <p:embed/>
                  <p:pic>
                    <p:nvPicPr>
                      <p:cNvPr id="392207" name="Object 15"/>
                      <p:cNvPicPr>
                        <a:picLocks noChangeAspect="1" noChangeArrowheads="1"/>
                      </p:cNvPicPr>
                      <p:nvPr/>
                    </p:nvPicPr>
                    <p:blipFill>
                      <a:blip r:embed="rId22"/>
                      <a:srcRect/>
                      <a:stretch>
                        <a:fillRect/>
                      </a:stretch>
                    </p:blipFill>
                    <p:spPr bwMode="auto">
                      <a:xfrm>
                        <a:off x="6337300" y="2214563"/>
                        <a:ext cx="633413" cy="450850"/>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208" name="Object 16"/>
          <p:cNvGraphicFramePr>
            <a:graphicFrameLocks noChangeAspect="1"/>
          </p:cNvGraphicFramePr>
          <p:nvPr/>
        </p:nvGraphicFramePr>
        <p:xfrm>
          <a:off x="4079875" y="2768600"/>
          <a:ext cx="881063" cy="452438"/>
        </p:xfrm>
        <a:graphic>
          <a:graphicData uri="http://schemas.openxmlformats.org/presentationml/2006/ole">
            <mc:AlternateContent xmlns:mc="http://schemas.openxmlformats.org/markup-compatibility/2006">
              <mc:Choice xmlns:v="urn:schemas-microsoft-com:vml" Requires="v">
                <p:oleObj spid="_x0000_s481483" name="Equation" r:id="rId23" imgW="317500" imgH="203200" progId="Equation.DSMT4">
                  <p:embed/>
                </p:oleObj>
              </mc:Choice>
              <mc:Fallback>
                <p:oleObj name="Equation" r:id="rId23" imgW="317500" imgH="203200" progId="Equation.DSMT4">
                  <p:embed/>
                  <p:pic>
                    <p:nvPicPr>
                      <p:cNvPr id="392208" name="Object 16"/>
                      <p:cNvPicPr>
                        <a:picLocks noChangeAspect="1" noChangeArrowheads="1"/>
                      </p:cNvPicPr>
                      <p:nvPr/>
                    </p:nvPicPr>
                    <p:blipFill>
                      <a:blip r:embed="rId24"/>
                      <a:srcRect/>
                      <a:stretch>
                        <a:fillRect/>
                      </a:stretch>
                    </p:blipFill>
                    <p:spPr bwMode="auto">
                      <a:xfrm>
                        <a:off x="4079875" y="2768600"/>
                        <a:ext cx="881063" cy="452438"/>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209" name="Object 17"/>
          <p:cNvGraphicFramePr>
            <a:graphicFrameLocks noChangeAspect="1"/>
          </p:cNvGraphicFramePr>
          <p:nvPr/>
        </p:nvGraphicFramePr>
        <p:xfrm>
          <a:off x="4913313" y="2768600"/>
          <a:ext cx="1441450" cy="450850"/>
        </p:xfrm>
        <a:graphic>
          <a:graphicData uri="http://schemas.openxmlformats.org/presentationml/2006/ole">
            <mc:AlternateContent xmlns:mc="http://schemas.openxmlformats.org/markup-compatibility/2006">
              <mc:Choice xmlns:v="urn:schemas-microsoft-com:vml" Requires="v">
                <p:oleObj spid="_x0000_s481484" name="Equation" r:id="rId25" imgW="520700" imgH="203200" progId="Equation.DSMT4">
                  <p:embed/>
                </p:oleObj>
              </mc:Choice>
              <mc:Fallback>
                <p:oleObj name="Equation" r:id="rId25" imgW="520700" imgH="203200" progId="Equation.DSMT4">
                  <p:embed/>
                  <p:pic>
                    <p:nvPicPr>
                      <p:cNvPr id="392209" name="Object 17"/>
                      <p:cNvPicPr>
                        <a:picLocks noChangeAspect="1" noChangeArrowheads="1"/>
                      </p:cNvPicPr>
                      <p:nvPr/>
                    </p:nvPicPr>
                    <p:blipFill>
                      <a:blip r:embed="rId26"/>
                      <a:srcRect/>
                      <a:stretch>
                        <a:fillRect/>
                      </a:stretch>
                    </p:blipFill>
                    <p:spPr bwMode="auto">
                      <a:xfrm>
                        <a:off x="4913313" y="2768600"/>
                        <a:ext cx="1441450" cy="450850"/>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210" name="Object 18"/>
          <p:cNvGraphicFramePr>
            <a:graphicFrameLocks noChangeAspect="1"/>
          </p:cNvGraphicFramePr>
          <p:nvPr/>
        </p:nvGraphicFramePr>
        <p:xfrm>
          <a:off x="6343650" y="2727325"/>
          <a:ext cx="668338" cy="534988"/>
        </p:xfrm>
        <a:graphic>
          <a:graphicData uri="http://schemas.openxmlformats.org/presentationml/2006/ole">
            <mc:AlternateContent xmlns:mc="http://schemas.openxmlformats.org/markup-compatibility/2006">
              <mc:Choice xmlns:v="urn:schemas-microsoft-com:vml" Requires="v">
                <p:oleObj spid="_x0000_s481485" name="Equation" r:id="rId27" imgW="241300" imgH="241300" progId="Equation.DSMT4">
                  <p:embed/>
                </p:oleObj>
              </mc:Choice>
              <mc:Fallback>
                <p:oleObj name="Equation" r:id="rId27" imgW="241300" imgH="241300" progId="Equation.DSMT4">
                  <p:embed/>
                  <p:pic>
                    <p:nvPicPr>
                      <p:cNvPr id="392210" name="Object 18"/>
                      <p:cNvPicPr>
                        <a:picLocks noChangeAspect="1" noChangeArrowheads="1"/>
                      </p:cNvPicPr>
                      <p:nvPr/>
                    </p:nvPicPr>
                    <p:blipFill>
                      <a:blip r:embed="rId28"/>
                      <a:srcRect/>
                      <a:stretch>
                        <a:fillRect/>
                      </a:stretch>
                    </p:blipFill>
                    <p:spPr bwMode="auto">
                      <a:xfrm>
                        <a:off x="6343650" y="2727325"/>
                        <a:ext cx="668338" cy="534988"/>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211" name="Object 19"/>
          <p:cNvGraphicFramePr>
            <a:graphicFrameLocks noChangeAspect="1"/>
          </p:cNvGraphicFramePr>
          <p:nvPr/>
        </p:nvGraphicFramePr>
        <p:xfrm>
          <a:off x="1384300" y="4038600"/>
          <a:ext cx="2184400" cy="1446213"/>
        </p:xfrm>
        <a:graphic>
          <a:graphicData uri="http://schemas.openxmlformats.org/presentationml/2006/ole">
            <mc:AlternateContent xmlns:mc="http://schemas.openxmlformats.org/markup-compatibility/2006">
              <mc:Choice xmlns:v="urn:schemas-microsoft-com:vml" Requires="v">
                <p:oleObj spid="_x0000_s481486" name="Equation" r:id="rId29" imgW="1003300" imgH="863600" progId="Equation.DSMT4">
                  <p:embed/>
                </p:oleObj>
              </mc:Choice>
              <mc:Fallback>
                <p:oleObj name="Equation" r:id="rId29" imgW="1003300" imgH="863600" progId="Equation.DSMT4">
                  <p:embed/>
                  <p:pic>
                    <p:nvPicPr>
                      <p:cNvPr id="392211" name="Object 19"/>
                      <p:cNvPicPr>
                        <a:picLocks noChangeAspect="1" noChangeArrowheads="1"/>
                      </p:cNvPicPr>
                      <p:nvPr/>
                    </p:nvPicPr>
                    <p:blipFill>
                      <a:blip r:embed="rId30"/>
                      <a:srcRect/>
                      <a:stretch>
                        <a:fillRect/>
                      </a:stretch>
                    </p:blipFill>
                    <p:spPr bwMode="auto">
                      <a:xfrm>
                        <a:off x="1384300" y="4038600"/>
                        <a:ext cx="2184400" cy="1446213"/>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212" name="Object 20"/>
          <p:cNvGraphicFramePr>
            <a:graphicFrameLocks noChangeAspect="1"/>
          </p:cNvGraphicFramePr>
          <p:nvPr/>
        </p:nvGraphicFramePr>
        <p:xfrm>
          <a:off x="3683000" y="4343400"/>
          <a:ext cx="1784350" cy="952500"/>
        </p:xfrm>
        <a:graphic>
          <a:graphicData uri="http://schemas.openxmlformats.org/presentationml/2006/ole">
            <mc:AlternateContent xmlns:mc="http://schemas.openxmlformats.org/markup-compatibility/2006">
              <mc:Choice xmlns:v="urn:schemas-microsoft-com:vml" Requires="v">
                <p:oleObj spid="_x0000_s481487" name="Equation" r:id="rId31" imgW="876300" imgH="609600" progId="Equation.DSMT4">
                  <p:embed/>
                </p:oleObj>
              </mc:Choice>
              <mc:Fallback>
                <p:oleObj name="Equation" r:id="rId31" imgW="876300" imgH="609600" progId="Equation.DSMT4">
                  <p:embed/>
                  <p:pic>
                    <p:nvPicPr>
                      <p:cNvPr id="392212" name="Object 20"/>
                      <p:cNvPicPr>
                        <a:picLocks noChangeAspect="1" noChangeArrowheads="1"/>
                      </p:cNvPicPr>
                      <p:nvPr/>
                    </p:nvPicPr>
                    <p:blipFill>
                      <a:blip r:embed="rId32"/>
                      <a:srcRect/>
                      <a:stretch>
                        <a:fillRect/>
                      </a:stretch>
                    </p:blipFill>
                    <p:spPr bwMode="auto">
                      <a:xfrm>
                        <a:off x="3683000" y="4343400"/>
                        <a:ext cx="1784350" cy="952500"/>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213" name="Object 21"/>
          <p:cNvGraphicFramePr>
            <a:graphicFrameLocks noChangeAspect="1"/>
          </p:cNvGraphicFramePr>
          <p:nvPr/>
        </p:nvGraphicFramePr>
        <p:xfrm>
          <a:off x="5511800" y="4365625"/>
          <a:ext cx="1779588" cy="893763"/>
        </p:xfrm>
        <a:graphic>
          <a:graphicData uri="http://schemas.openxmlformats.org/presentationml/2006/ole">
            <mc:AlternateContent xmlns:mc="http://schemas.openxmlformats.org/markup-compatibility/2006">
              <mc:Choice xmlns:v="urn:schemas-microsoft-com:vml" Requires="v">
                <p:oleObj spid="_x0000_s481488" name="Equation" r:id="rId33" imgW="876300" imgH="571500" progId="Equation.DSMT4">
                  <p:embed/>
                </p:oleObj>
              </mc:Choice>
              <mc:Fallback>
                <p:oleObj name="Equation" r:id="rId33" imgW="876300" imgH="571500" progId="Equation.DSMT4">
                  <p:embed/>
                  <p:pic>
                    <p:nvPicPr>
                      <p:cNvPr id="392213" name="Object 21"/>
                      <p:cNvPicPr>
                        <a:picLocks noChangeAspect="1" noChangeArrowheads="1"/>
                      </p:cNvPicPr>
                      <p:nvPr/>
                    </p:nvPicPr>
                    <p:blipFill>
                      <a:blip r:embed="rId34"/>
                      <a:srcRect/>
                      <a:stretch>
                        <a:fillRect/>
                      </a:stretch>
                    </p:blipFill>
                    <p:spPr bwMode="auto">
                      <a:xfrm>
                        <a:off x="5511800" y="4365625"/>
                        <a:ext cx="1779588" cy="893763"/>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214" name="Object 22"/>
          <p:cNvGraphicFramePr>
            <a:graphicFrameLocks noChangeAspect="1"/>
          </p:cNvGraphicFramePr>
          <p:nvPr/>
        </p:nvGraphicFramePr>
        <p:xfrm>
          <a:off x="7327900" y="4343400"/>
          <a:ext cx="1806575" cy="952500"/>
        </p:xfrm>
        <a:graphic>
          <a:graphicData uri="http://schemas.openxmlformats.org/presentationml/2006/ole">
            <mc:AlternateContent xmlns:mc="http://schemas.openxmlformats.org/markup-compatibility/2006">
              <mc:Choice xmlns:v="urn:schemas-microsoft-com:vml" Requires="v">
                <p:oleObj spid="_x0000_s481489" name="Equation" r:id="rId35" imgW="889000" imgH="609600" progId="Equation.DSMT4">
                  <p:embed/>
                </p:oleObj>
              </mc:Choice>
              <mc:Fallback>
                <p:oleObj name="Equation" r:id="rId35" imgW="889000" imgH="609600" progId="Equation.DSMT4">
                  <p:embed/>
                  <p:pic>
                    <p:nvPicPr>
                      <p:cNvPr id="392214" name="Object 22"/>
                      <p:cNvPicPr>
                        <a:picLocks noChangeAspect="1" noChangeArrowheads="1"/>
                      </p:cNvPicPr>
                      <p:nvPr/>
                    </p:nvPicPr>
                    <p:blipFill>
                      <a:blip r:embed="rId36"/>
                      <a:srcRect/>
                      <a:stretch>
                        <a:fillRect/>
                      </a:stretch>
                    </p:blipFill>
                    <p:spPr bwMode="auto">
                      <a:xfrm>
                        <a:off x="7327900" y="4343400"/>
                        <a:ext cx="1806575" cy="952500"/>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215" name="Object 23"/>
          <p:cNvGraphicFramePr>
            <a:graphicFrameLocks noChangeAspect="1"/>
          </p:cNvGraphicFramePr>
          <p:nvPr/>
        </p:nvGraphicFramePr>
        <p:xfrm>
          <a:off x="593725" y="5695950"/>
          <a:ext cx="2743200" cy="527050"/>
        </p:xfrm>
        <a:graphic>
          <a:graphicData uri="http://schemas.openxmlformats.org/presentationml/2006/ole">
            <mc:AlternateContent xmlns:mc="http://schemas.openxmlformats.org/markup-compatibility/2006">
              <mc:Choice xmlns:v="urn:schemas-microsoft-com:vml" Requires="v">
                <p:oleObj spid="_x0000_s481490" name="Equation" r:id="rId37" imgW="1117600" imgH="279400" progId="Equation.DSMT4">
                  <p:embed/>
                </p:oleObj>
              </mc:Choice>
              <mc:Fallback>
                <p:oleObj name="Equation" r:id="rId37" imgW="1117600" imgH="279400" progId="Equation.DSMT4">
                  <p:embed/>
                  <p:pic>
                    <p:nvPicPr>
                      <p:cNvPr id="392215" name="Object 23"/>
                      <p:cNvPicPr>
                        <a:picLocks noChangeAspect="1" noChangeArrowheads="1"/>
                      </p:cNvPicPr>
                      <p:nvPr/>
                    </p:nvPicPr>
                    <p:blipFill>
                      <a:blip r:embed="rId38"/>
                      <a:srcRect/>
                      <a:stretch>
                        <a:fillRect/>
                      </a:stretch>
                    </p:blipFill>
                    <p:spPr bwMode="auto">
                      <a:xfrm>
                        <a:off x="593725" y="5695950"/>
                        <a:ext cx="2743200" cy="527050"/>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216" name="Object 24"/>
          <p:cNvGraphicFramePr>
            <a:graphicFrameLocks noChangeAspect="1"/>
          </p:cNvGraphicFramePr>
          <p:nvPr/>
        </p:nvGraphicFramePr>
        <p:xfrm>
          <a:off x="3213100" y="5707063"/>
          <a:ext cx="2622550" cy="503237"/>
        </p:xfrm>
        <a:graphic>
          <a:graphicData uri="http://schemas.openxmlformats.org/presentationml/2006/ole">
            <mc:AlternateContent xmlns:mc="http://schemas.openxmlformats.org/markup-compatibility/2006">
              <mc:Choice xmlns:v="urn:schemas-microsoft-com:vml" Requires="v">
                <p:oleObj spid="_x0000_s481491" name="Equation" r:id="rId39" imgW="1066800" imgH="266700" progId="Equation.DSMT4">
                  <p:embed/>
                </p:oleObj>
              </mc:Choice>
              <mc:Fallback>
                <p:oleObj name="Equation" r:id="rId39" imgW="1066800" imgH="266700" progId="Equation.DSMT4">
                  <p:embed/>
                  <p:pic>
                    <p:nvPicPr>
                      <p:cNvPr id="392216" name="Object 24"/>
                      <p:cNvPicPr>
                        <a:picLocks noChangeAspect="1" noChangeArrowheads="1"/>
                      </p:cNvPicPr>
                      <p:nvPr/>
                    </p:nvPicPr>
                    <p:blipFill>
                      <a:blip r:embed="rId40"/>
                      <a:srcRect/>
                      <a:stretch>
                        <a:fillRect/>
                      </a:stretch>
                    </p:blipFill>
                    <p:spPr bwMode="auto">
                      <a:xfrm>
                        <a:off x="3213100" y="5707063"/>
                        <a:ext cx="2622550" cy="503237"/>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2217" name="Object 25"/>
          <p:cNvGraphicFramePr>
            <a:graphicFrameLocks noChangeAspect="1"/>
          </p:cNvGraphicFramePr>
          <p:nvPr/>
        </p:nvGraphicFramePr>
        <p:xfrm>
          <a:off x="5805488" y="5695950"/>
          <a:ext cx="2652712" cy="527050"/>
        </p:xfrm>
        <a:graphic>
          <a:graphicData uri="http://schemas.openxmlformats.org/presentationml/2006/ole">
            <mc:AlternateContent xmlns:mc="http://schemas.openxmlformats.org/markup-compatibility/2006">
              <mc:Choice xmlns:v="urn:schemas-microsoft-com:vml" Requires="v">
                <p:oleObj spid="_x0000_s481492" name="Equation" r:id="rId41" imgW="1079500" imgH="279400" progId="Equation.DSMT4">
                  <p:embed/>
                </p:oleObj>
              </mc:Choice>
              <mc:Fallback>
                <p:oleObj name="Equation" r:id="rId41" imgW="1079500" imgH="279400" progId="Equation.DSMT4">
                  <p:embed/>
                  <p:pic>
                    <p:nvPicPr>
                      <p:cNvPr id="392217" name="Object 25"/>
                      <p:cNvPicPr>
                        <a:picLocks noChangeAspect="1" noChangeArrowheads="1"/>
                      </p:cNvPicPr>
                      <p:nvPr/>
                    </p:nvPicPr>
                    <p:blipFill>
                      <a:blip r:embed="rId42"/>
                      <a:srcRect/>
                      <a:stretch>
                        <a:fillRect/>
                      </a:stretch>
                    </p:blipFill>
                    <p:spPr bwMode="auto">
                      <a:xfrm>
                        <a:off x="5805488" y="5695950"/>
                        <a:ext cx="2652712" cy="527050"/>
                      </a:xfrm>
                      <a:prstGeom prst="rect">
                        <a:avLst/>
                      </a:prstGeom>
                      <a:noFill/>
                      <a:ln>
                        <a:noFill/>
                      </a:ln>
                      <a:extLst>
                        <a:ext uri="{909E8E84-426E-40dd-AFC4-6F175D3DCCD1}">
                          <a14:hiddenFill xmlns:a14="http://schemas.microsoft.com/office/drawing/2010/main" xmlns="">
                            <a:solidFill>
                              <a:srgbClr val="FFFFCC"/>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cxnSp>
        <p:nvCxnSpPr>
          <p:cNvPr id="4" name="Straight Arrow Connector 3">
            <a:extLst>
              <a:ext uri="{FF2B5EF4-FFF2-40B4-BE49-F238E27FC236}">
                <a16:creationId xmlns:a16="http://schemas.microsoft.com/office/drawing/2014/main" id="{234DFEB9-B6EF-4144-8A2A-3FB5F61E9510}"/>
              </a:ext>
            </a:extLst>
          </p:cNvPr>
          <p:cNvCxnSpPr/>
          <p:nvPr/>
        </p:nvCxnSpPr>
        <p:spPr bwMode="auto">
          <a:xfrm>
            <a:off x="1600200" y="4114800"/>
            <a:ext cx="1727200" cy="1295400"/>
          </a:xfrm>
          <a:prstGeom prst="straightConnector1">
            <a:avLst/>
          </a:prstGeom>
          <a:noFill/>
          <a:ln w="38100" cap="flat" cmpd="sng" algn="ctr">
            <a:solidFill>
              <a:srgbClr val="FF0066"/>
            </a:solidFill>
            <a:prstDash val="dash"/>
            <a:round/>
            <a:headEnd type="none" w="med" len="med"/>
            <a:tailEnd type="triangle"/>
          </a:ln>
          <a:effectLst/>
        </p:spPr>
      </p:cxnSp>
      <p:cxnSp>
        <p:nvCxnSpPr>
          <p:cNvPr id="36" name="Straight Arrow Connector 35">
            <a:extLst>
              <a:ext uri="{FF2B5EF4-FFF2-40B4-BE49-F238E27FC236}">
                <a16:creationId xmlns:a16="http://schemas.microsoft.com/office/drawing/2014/main" id="{79E7BB09-6E24-C84D-96EC-C331DEEA6D21}"/>
              </a:ext>
            </a:extLst>
          </p:cNvPr>
          <p:cNvCxnSpPr>
            <a:cxnSpLocks/>
          </p:cNvCxnSpPr>
          <p:nvPr/>
        </p:nvCxnSpPr>
        <p:spPr bwMode="auto">
          <a:xfrm>
            <a:off x="2311400" y="4191000"/>
            <a:ext cx="1016000" cy="719138"/>
          </a:xfrm>
          <a:prstGeom prst="straightConnector1">
            <a:avLst/>
          </a:prstGeom>
          <a:noFill/>
          <a:ln w="38100" cap="flat" cmpd="sng" algn="ctr">
            <a:solidFill>
              <a:srgbClr val="FF0066"/>
            </a:solidFill>
            <a:prstDash val="dash"/>
            <a:round/>
            <a:headEnd type="none" w="med" len="med"/>
            <a:tailEnd type="triangle"/>
          </a:ln>
          <a:effectLst/>
        </p:spPr>
      </p:cxnSp>
      <p:cxnSp>
        <p:nvCxnSpPr>
          <p:cNvPr id="37" name="Straight Arrow Connector 36">
            <a:extLst>
              <a:ext uri="{FF2B5EF4-FFF2-40B4-BE49-F238E27FC236}">
                <a16:creationId xmlns:a16="http://schemas.microsoft.com/office/drawing/2014/main" id="{B5E1F09C-771C-944C-A4DD-66F8CFA95862}"/>
              </a:ext>
            </a:extLst>
          </p:cNvPr>
          <p:cNvCxnSpPr>
            <a:cxnSpLocks/>
          </p:cNvCxnSpPr>
          <p:nvPr/>
        </p:nvCxnSpPr>
        <p:spPr bwMode="auto">
          <a:xfrm>
            <a:off x="1676400" y="5029200"/>
            <a:ext cx="406400" cy="381000"/>
          </a:xfrm>
          <a:prstGeom prst="straightConnector1">
            <a:avLst/>
          </a:prstGeom>
          <a:noFill/>
          <a:ln w="38100" cap="flat" cmpd="sng" algn="ctr">
            <a:solidFill>
              <a:srgbClr val="FF0066"/>
            </a:solidFill>
            <a:prstDash val="dash"/>
            <a:round/>
            <a:headEnd type="none" w="med" len="med"/>
            <a:tailEnd type="triangle"/>
          </a:ln>
          <a:effectLst/>
        </p:spPr>
      </p:cxnSp>
      <p:cxnSp>
        <p:nvCxnSpPr>
          <p:cNvPr id="41" name="Straight Arrow Connector 40">
            <a:extLst>
              <a:ext uri="{FF2B5EF4-FFF2-40B4-BE49-F238E27FC236}">
                <a16:creationId xmlns:a16="http://schemas.microsoft.com/office/drawing/2014/main" id="{9718907E-EE2B-D341-8F4B-DE1CC853B7D1}"/>
              </a:ext>
            </a:extLst>
          </p:cNvPr>
          <p:cNvCxnSpPr>
            <a:cxnSpLocks/>
          </p:cNvCxnSpPr>
          <p:nvPr/>
        </p:nvCxnSpPr>
        <p:spPr bwMode="auto">
          <a:xfrm>
            <a:off x="1676400" y="4648200"/>
            <a:ext cx="1016000" cy="719138"/>
          </a:xfrm>
          <a:prstGeom prst="straightConnector1">
            <a:avLst/>
          </a:prstGeom>
          <a:noFill/>
          <a:ln w="38100" cap="flat" cmpd="sng" algn="ctr">
            <a:solidFill>
              <a:srgbClr val="FF0066"/>
            </a:solidFill>
            <a:prstDash val="dash"/>
            <a:round/>
            <a:headEnd type="none" w="med" len="med"/>
            <a:tailEnd type="triangle"/>
          </a:ln>
          <a:effectLst/>
        </p:spPr>
      </p:cxnSp>
      <p:cxnSp>
        <p:nvCxnSpPr>
          <p:cNvPr id="42" name="Straight Arrow Connector 41">
            <a:extLst>
              <a:ext uri="{FF2B5EF4-FFF2-40B4-BE49-F238E27FC236}">
                <a16:creationId xmlns:a16="http://schemas.microsoft.com/office/drawing/2014/main" id="{202ED3D3-648C-324B-91F5-E4C5D5F88B0C}"/>
              </a:ext>
            </a:extLst>
          </p:cNvPr>
          <p:cNvCxnSpPr>
            <a:cxnSpLocks/>
          </p:cNvCxnSpPr>
          <p:nvPr/>
        </p:nvCxnSpPr>
        <p:spPr bwMode="auto">
          <a:xfrm>
            <a:off x="2946400" y="4191000"/>
            <a:ext cx="406400" cy="381000"/>
          </a:xfrm>
          <a:prstGeom prst="straightConnector1">
            <a:avLst/>
          </a:prstGeom>
          <a:noFill/>
          <a:ln w="38100" cap="flat" cmpd="sng" algn="ctr">
            <a:solidFill>
              <a:srgbClr val="FF0066"/>
            </a:solidFill>
            <a:prstDash val="dash"/>
            <a:round/>
            <a:headEnd type="none" w="med" len="med"/>
            <a:tailEnd type="triangle"/>
          </a:ln>
          <a:effectLst/>
        </p:spPr>
      </p:cxnSp>
      <p:cxnSp>
        <p:nvCxnSpPr>
          <p:cNvPr id="43" name="Straight Arrow Connector 42">
            <a:extLst>
              <a:ext uri="{FF2B5EF4-FFF2-40B4-BE49-F238E27FC236}">
                <a16:creationId xmlns:a16="http://schemas.microsoft.com/office/drawing/2014/main" id="{42D8014D-2D07-3C43-B6E2-8C4D9E1A7AB7}"/>
              </a:ext>
            </a:extLst>
          </p:cNvPr>
          <p:cNvCxnSpPr>
            <a:cxnSpLocks/>
          </p:cNvCxnSpPr>
          <p:nvPr/>
        </p:nvCxnSpPr>
        <p:spPr bwMode="auto">
          <a:xfrm flipH="1">
            <a:off x="1651000" y="4157662"/>
            <a:ext cx="1627189" cy="1209676"/>
          </a:xfrm>
          <a:prstGeom prst="straightConnector1">
            <a:avLst/>
          </a:prstGeom>
          <a:noFill/>
          <a:ln w="38100" cap="flat" cmpd="sng" algn="ctr">
            <a:solidFill>
              <a:schemeClr val="accent6">
                <a:lumMod val="60000"/>
                <a:lumOff val="40000"/>
              </a:schemeClr>
            </a:solidFill>
            <a:prstDash val="dash"/>
            <a:round/>
            <a:headEnd type="none" w="med" len="med"/>
            <a:tailEnd type="triangle"/>
          </a:ln>
          <a:effectLst/>
        </p:spPr>
      </p:cxnSp>
      <p:cxnSp>
        <p:nvCxnSpPr>
          <p:cNvPr id="48" name="Straight Arrow Connector 47">
            <a:extLst>
              <a:ext uri="{FF2B5EF4-FFF2-40B4-BE49-F238E27FC236}">
                <a16:creationId xmlns:a16="http://schemas.microsoft.com/office/drawing/2014/main" id="{2FA38674-F1A4-E94B-9C7E-D011E5C47FD8}"/>
              </a:ext>
            </a:extLst>
          </p:cNvPr>
          <p:cNvCxnSpPr>
            <a:cxnSpLocks/>
          </p:cNvCxnSpPr>
          <p:nvPr/>
        </p:nvCxnSpPr>
        <p:spPr bwMode="auto">
          <a:xfrm flipH="1">
            <a:off x="1644651" y="4165600"/>
            <a:ext cx="989012" cy="662782"/>
          </a:xfrm>
          <a:prstGeom prst="straightConnector1">
            <a:avLst/>
          </a:prstGeom>
          <a:noFill/>
          <a:ln w="38100" cap="flat" cmpd="sng" algn="ctr">
            <a:solidFill>
              <a:schemeClr val="accent6">
                <a:lumMod val="60000"/>
                <a:lumOff val="40000"/>
              </a:schemeClr>
            </a:solidFill>
            <a:prstDash val="dash"/>
            <a:round/>
            <a:headEnd type="none" w="med" len="med"/>
            <a:tailEnd type="triangle"/>
          </a:ln>
          <a:effectLst/>
        </p:spPr>
      </p:cxnSp>
      <p:cxnSp>
        <p:nvCxnSpPr>
          <p:cNvPr id="51" name="Straight Arrow Connector 50">
            <a:extLst>
              <a:ext uri="{FF2B5EF4-FFF2-40B4-BE49-F238E27FC236}">
                <a16:creationId xmlns:a16="http://schemas.microsoft.com/office/drawing/2014/main" id="{0B914AEF-7DEB-ED4A-930F-9FEAECEC2137}"/>
              </a:ext>
            </a:extLst>
          </p:cNvPr>
          <p:cNvCxnSpPr>
            <a:cxnSpLocks/>
          </p:cNvCxnSpPr>
          <p:nvPr/>
        </p:nvCxnSpPr>
        <p:spPr bwMode="auto">
          <a:xfrm flipH="1">
            <a:off x="2774158" y="5007769"/>
            <a:ext cx="502048" cy="402431"/>
          </a:xfrm>
          <a:prstGeom prst="straightConnector1">
            <a:avLst/>
          </a:prstGeom>
          <a:noFill/>
          <a:ln w="38100" cap="flat" cmpd="sng" algn="ctr">
            <a:solidFill>
              <a:schemeClr val="accent6">
                <a:lumMod val="60000"/>
                <a:lumOff val="40000"/>
              </a:schemeClr>
            </a:solidFill>
            <a:prstDash val="dash"/>
            <a:round/>
            <a:headEnd type="none" w="med" len="med"/>
            <a:tailEnd type="triangle"/>
          </a:ln>
          <a:effectLst/>
        </p:spPr>
      </p:cxnSp>
      <p:cxnSp>
        <p:nvCxnSpPr>
          <p:cNvPr id="54" name="Straight Arrow Connector 53">
            <a:extLst>
              <a:ext uri="{FF2B5EF4-FFF2-40B4-BE49-F238E27FC236}">
                <a16:creationId xmlns:a16="http://schemas.microsoft.com/office/drawing/2014/main" id="{55753790-9D08-3343-904C-7DB0BC8398C6}"/>
              </a:ext>
            </a:extLst>
          </p:cNvPr>
          <p:cNvCxnSpPr>
            <a:cxnSpLocks/>
          </p:cNvCxnSpPr>
          <p:nvPr/>
        </p:nvCxnSpPr>
        <p:spPr bwMode="auto">
          <a:xfrm flipH="1">
            <a:off x="1564077" y="4107674"/>
            <a:ext cx="502048" cy="402431"/>
          </a:xfrm>
          <a:prstGeom prst="straightConnector1">
            <a:avLst/>
          </a:prstGeom>
          <a:noFill/>
          <a:ln w="38100" cap="flat" cmpd="sng" algn="ctr">
            <a:solidFill>
              <a:schemeClr val="accent6">
                <a:lumMod val="60000"/>
                <a:lumOff val="40000"/>
              </a:schemeClr>
            </a:solidFill>
            <a:prstDash val="dash"/>
            <a:round/>
            <a:headEnd type="none" w="med" len="med"/>
            <a:tailEnd type="triangle"/>
          </a:ln>
          <a:effectLst/>
        </p:spPr>
      </p:cxnSp>
      <p:cxnSp>
        <p:nvCxnSpPr>
          <p:cNvPr id="55" name="Straight Arrow Connector 54">
            <a:extLst>
              <a:ext uri="{FF2B5EF4-FFF2-40B4-BE49-F238E27FC236}">
                <a16:creationId xmlns:a16="http://schemas.microsoft.com/office/drawing/2014/main" id="{C9A68081-77F7-4F4F-B566-3F8923070F6B}"/>
              </a:ext>
            </a:extLst>
          </p:cNvPr>
          <p:cNvCxnSpPr>
            <a:cxnSpLocks/>
          </p:cNvCxnSpPr>
          <p:nvPr/>
        </p:nvCxnSpPr>
        <p:spPr bwMode="auto">
          <a:xfrm flipH="1">
            <a:off x="2242344" y="4628322"/>
            <a:ext cx="989012" cy="662782"/>
          </a:xfrm>
          <a:prstGeom prst="straightConnector1">
            <a:avLst/>
          </a:prstGeom>
          <a:noFill/>
          <a:ln w="38100" cap="flat" cmpd="sng" algn="ctr">
            <a:solidFill>
              <a:schemeClr val="accent6">
                <a:lumMod val="60000"/>
                <a:lumOff val="40000"/>
              </a:schemeClr>
            </a:solidFill>
            <a:prstDash val="dash"/>
            <a:round/>
            <a:headEnd type="none" w="med" len="med"/>
            <a:tailEnd type="triangle"/>
          </a:ln>
          <a:effectLst/>
        </p:spPr>
      </p:cxnSp>
    </p:spTree>
    <p:extLst>
      <p:ext uri="{BB962C8B-B14F-4D97-AF65-F5344CB8AC3E}">
        <p14:creationId xmlns:p14="http://schemas.microsoft.com/office/powerpoint/2010/main" val="153343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92198"/>
                                        </p:tgtEl>
                                        <p:attrNameLst>
                                          <p:attrName>style.visibility</p:attrName>
                                        </p:attrNameLst>
                                      </p:cBhvr>
                                      <p:to>
                                        <p:strVal val="visible"/>
                                      </p:to>
                                    </p:set>
                                    <p:animEffect transition="in" filter="wipe(left)">
                                      <p:cBhvr>
                                        <p:cTn id="12" dur="500"/>
                                        <p:tgtEl>
                                          <p:spTgt spid="39219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92201"/>
                                        </p:tgtEl>
                                        <p:attrNameLst>
                                          <p:attrName>style.visibility</p:attrName>
                                        </p:attrNameLst>
                                      </p:cBhvr>
                                      <p:to>
                                        <p:strVal val="visible"/>
                                      </p:to>
                                    </p:set>
                                    <p:animEffect transition="in" filter="wipe(left)">
                                      <p:cBhvr>
                                        <p:cTn id="17" dur="500"/>
                                        <p:tgtEl>
                                          <p:spTgt spid="39220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92202"/>
                                        </p:tgtEl>
                                        <p:attrNameLst>
                                          <p:attrName>style.visibility</p:attrName>
                                        </p:attrNameLst>
                                      </p:cBhvr>
                                      <p:to>
                                        <p:strVal val="visible"/>
                                      </p:to>
                                    </p:set>
                                    <p:animEffect transition="in" filter="wipe(left)">
                                      <p:cBhvr>
                                        <p:cTn id="22" dur="500"/>
                                        <p:tgtEl>
                                          <p:spTgt spid="39220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92203"/>
                                        </p:tgtEl>
                                        <p:attrNameLst>
                                          <p:attrName>style.visibility</p:attrName>
                                        </p:attrNameLst>
                                      </p:cBhvr>
                                      <p:to>
                                        <p:strVal val="visible"/>
                                      </p:to>
                                    </p:set>
                                    <p:animEffect transition="in" filter="wipe(left)">
                                      <p:cBhvr>
                                        <p:cTn id="27" dur="500"/>
                                        <p:tgtEl>
                                          <p:spTgt spid="39220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92204"/>
                                        </p:tgtEl>
                                        <p:attrNameLst>
                                          <p:attrName>style.visibility</p:attrName>
                                        </p:attrNameLst>
                                      </p:cBhvr>
                                      <p:to>
                                        <p:strVal val="visible"/>
                                      </p:to>
                                    </p:set>
                                    <p:animEffect transition="in" filter="wipe(left)">
                                      <p:cBhvr>
                                        <p:cTn id="32" dur="500"/>
                                        <p:tgtEl>
                                          <p:spTgt spid="39220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92205"/>
                                        </p:tgtEl>
                                        <p:attrNameLst>
                                          <p:attrName>style.visibility</p:attrName>
                                        </p:attrNameLst>
                                      </p:cBhvr>
                                      <p:to>
                                        <p:strVal val="visible"/>
                                      </p:to>
                                    </p:set>
                                    <p:animEffect transition="in" filter="wipe(left)">
                                      <p:cBhvr>
                                        <p:cTn id="37" dur="500"/>
                                        <p:tgtEl>
                                          <p:spTgt spid="39220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92206"/>
                                        </p:tgtEl>
                                        <p:attrNameLst>
                                          <p:attrName>style.visibility</p:attrName>
                                        </p:attrNameLst>
                                      </p:cBhvr>
                                      <p:to>
                                        <p:strVal val="visible"/>
                                      </p:to>
                                    </p:set>
                                    <p:animEffect transition="in" filter="wipe(left)">
                                      <p:cBhvr>
                                        <p:cTn id="42" dur="500"/>
                                        <p:tgtEl>
                                          <p:spTgt spid="39220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92207"/>
                                        </p:tgtEl>
                                        <p:attrNameLst>
                                          <p:attrName>style.visibility</p:attrName>
                                        </p:attrNameLst>
                                      </p:cBhvr>
                                      <p:to>
                                        <p:strVal val="visible"/>
                                      </p:to>
                                    </p:set>
                                    <p:animEffect transition="in" filter="wipe(left)">
                                      <p:cBhvr>
                                        <p:cTn id="47" dur="500"/>
                                        <p:tgtEl>
                                          <p:spTgt spid="39220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92208"/>
                                        </p:tgtEl>
                                        <p:attrNameLst>
                                          <p:attrName>style.visibility</p:attrName>
                                        </p:attrNameLst>
                                      </p:cBhvr>
                                      <p:to>
                                        <p:strVal val="visible"/>
                                      </p:to>
                                    </p:set>
                                    <p:animEffect transition="in" filter="wipe(left)">
                                      <p:cBhvr>
                                        <p:cTn id="52" dur="500"/>
                                        <p:tgtEl>
                                          <p:spTgt spid="39220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92209"/>
                                        </p:tgtEl>
                                        <p:attrNameLst>
                                          <p:attrName>style.visibility</p:attrName>
                                        </p:attrNameLst>
                                      </p:cBhvr>
                                      <p:to>
                                        <p:strVal val="visible"/>
                                      </p:to>
                                    </p:set>
                                    <p:animEffect transition="in" filter="wipe(left)">
                                      <p:cBhvr>
                                        <p:cTn id="57" dur="500"/>
                                        <p:tgtEl>
                                          <p:spTgt spid="392209"/>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92210"/>
                                        </p:tgtEl>
                                        <p:attrNameLst>
                                          <p:attrName>style.visibility</p:attrName>
                                        </p:attrNameLst>
                                      </p:cBhvr>
                                      <p:to>
                                        <p:strVal val="visible"/>
                                      </p:to>
                                    </p:set>
                                    <p:animEffect transition="in" filter="wipe(left)">
                                      <p:cBhvr>
                                        <p:cTn id="62" dur="500"/>
                                        <p:tgtEl>
                                          <p:spTgt spid="39221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92200">
                                            <p:txEl>
                                              <p:pRg st="0" end="0"/>
                                            </p:txEl>
                                          </p:spTgt>
                                        </p:tgtEl>
                                        <p:attrNameLst>
                                          <p:attrName>style.visibility</p:attrName>
                                        </p:attrNameLst>
                                      </p:cBhvr>
                                      <p:to>
                                        <p:strVal val="visible"/>
                                      </p:to>
                                    </p:set>
                                    <p:animEffect transition="in" filter="wipe(left)">
                                      <p:cBhvr>
                                        <p:cTn id="67" dur="500"/>
                                        <p:tgtEl>
                                          <p:spTgt spid="392200">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392199"/>
                                        </p:tgtEl>
                                        <p:attrNameLst>
                                          <p:attrName>style.visibility</p:attrName>
                                        </p:attrNameLst>
                                      </p:cBhvr>
                                      <p:to>
                                        <p:strVal val="visible"/>
                                      </p:to>
                                    </p:set>
                                    <p:animEffect transition="in" filter="wipe(left)">
                                      <p:cBhvr>
                                        <p:cTn id="72" dur="500"/>
                                        <p:tgtEl>
                                          <p:spTgt spid="39219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92211"/>
                                        </p:tgtEl>
                                        <p:attrNameLst>
                                          <p:attrName>style.visibility</p:attrName>
                                        </p:attrNameLst>
                                      </p:cBhvr>
                                      <p:to>
                                        <p:strVal val="visible"/>
                                      </p:to>
                                    </p:set>
                                    <p:animEffect transition="in" filter="wipe(left)">
                                      <p:cBhvr>
                                        <p:cTn id="77" dur="500"/>
                                        <p:tgtEl>
                                          <p:spTgt spid="39221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wipe(left)">
                                      <p:cBhvr>
                                        <p:cTn id="82" dur="500"/>
                                        <p:tgtEl>
                                          <p:spTgt spid="4"/>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xit" presetSubtype="21" fill="hold" nodeType="clickEffect">
                                  <p:stCondLst>
                                    <p:cond delay="0"/>
                                  </p:stCondLst>
                                  <p:childTnLst>
                                    <p:animEffect transition="out" filter="barn(inVertical)">
                                      <p:cBhvr>
                                        <p:cTn id="86" dur="500"/>
                                        <p:tgtEl>
                                          <p:spTgt spid="4"/>
                                        </p:tgtEl>
                                      </p:cBhvr>
                                    </p:animEffect>
                                    <p:set>
                                      <p:cBhvr>
                                        <p:cTn id="87" dur="1" fill="hold">
                                          <p:stCondLst>
                                            <p:cond delay="499"/>
                                          </p:stCondLst>
                                        </p:cTn>
                                        <p:tgtEl>
                                          <p:spTgt spid="4"/>
                                        </p:tgtEl>
                                        <p:attrNameLst>
                                          <p:attrName>style.visibility</p:attrName>
                                        </p:attrNameLst>
                                      </p:cBhvr>
                                      <p:to>
                                        <p:strVal val="hidden"/>
                                      </p:to>
                                    </p:set>
                                  </p:childTnLst>
                                </p:cTn>
                              </p:par>
                            </p:childTnLst>
                          </p:cTn>
                        </p:par>
                        <p:par>
                          <p:cTn id="88" fill="hold">
                            <p:stCondLst>
                              <p:cond delay="1000"/>
                            </p:stCondLst>
                            <p:childTnLst>
                              <p:par>
                                <p:cTn id="89" presetID="22" presetClass="entr" presetSubtype="8" fill="hold"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500"/>
                                        <p:tgtEl>
                                          <p:spTgt spid="36"/>
                                        </p:tgtEl>
                                      </p:cBhvr>
                                    </p:animEffect>
                                  </p:childTnLst>
                                </p:cTn>
                              </p:par>
                            </p:childTnLst>
                          </p:cTn>
                        </p:par>
                        <p:par>
                          <p:cTn id="92" fill="hold">
                            <p:stCondLst>
                              <p:cond delay="2000"/>
                            </p:stCondLst>
                            <p:childTnLst>
                              <p:par>
                                <p:cTn id="93" presetID="22" presetClass="entr" presetSubtype="8" fill="hold"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xit" presetSubtype="21" fill="hold" nodeType="clickEffect">
                                  <p:stCondLst>
                                    <p:cond delay="0"/>
                                  </p:stCondLst>
                                  <p:childTnLst>
                                    <p:animEffect transition="out" filter="barn(inVertical)">
                                      <p:cBhvr>
                                        <p:cTn id="99" dur="500"/>
                                        <p:tgtEl>
                                          <p:spTgt spid="36"/>
                                        </p:tgtEl>
                                      </p:cBhvr>
                                    </p:animEffect>
                                    <p:set>
                                      <p:cBhvr>
                                        <p:cTn id="100" dur="1" fill="hold">
                                          <p:stCondLst>
                                            <p:cond delay="499"/>
                                          </p:stCondLst>
                                        </p:cTn>
                                        <p:tgtEl>
                                          <p:spTgt spid="36"/>
                                        </p:tgtEl>
                                        <p:attrNameLst>
                                          <p:attrName>style.visibility</p:attrName>
                                        </p:attrNameLst>
                                      </p:cBhvr>
                                      <p:to>
                                        <p:strVal val="hidden"/>
                                      </p:to>
                                    </p:set>
                                  </p:childTnLst>
                                </p:cTn>
                              </p:par>
                            </p:childTnLst>
                          </p:cTn>
                        </p:par>
                        <p:par>
                          <p:cTn id="101" fill="hold">
                            <p:stCondLst>
                              <p:cond delay="1000"/>
                            </p:stCondLst>
                            <p:childTnLst>
                              <p:par>
                                <p:cTn id="102" presetID="16" presetClass="exit" presetSubtype="21" fill="hold" nodeType="afterEffect">
                                  <p:stCondLst>
                                    <p:cond delay="0"/>
                                  </p:stCondLst>
                                  <p:childTnLst>
                                    <p:animEffect transition="out" filter="barn(inVertical)">
                                      <p:cBhvr>
                                        <p:cTn id="103" dur="500"/>
                                        <p:tgtEl>
                                          <p:spTgt spid="37"/>
                                        </p:tgtEl>
                                      </p:cBhvr>
                                    </p:animEffect>
                                    <p:set>
                                      <p:cBhvr>
                                        <p:cTn id="104" dur="1" fill="hold">
                                          <p:stCondLst>
                                            <p:cond delay="499"/>
                                          </p:stCondLst>
                                        </p:cTn>
                                        <p:tgtEl>
                                          <p:spTgt spid="37"/>
                                        </p:tgtEl>
                                        <p:attrNameLst>
                                          <p:attrName>style.visibility</p:attrName>
                                        </p:attrNameLst>
                                      </p:cBhvr>
                                      <p:to>
                                        <p:strVal val="hidden"/>
                                      </p:to>
                                    </p:set>
                                  </p:childTnLst>
                                </p:cTn>
                              </p:par>
                            </p:childTnLst>
                          </p:cTn>
                        </p:par>
                        <p:par>
                          <p:cTn id="105" fill="hold">
                            <p:stCondLst>
                              <p:cond delay="1500"/>
                            </p:stCondLst>
                            <p:childTnLst>
                              <p:par>
                                <p:cTn id="106" presetID="22" presetClass="entr" presetSubtype="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Effect transition="in" filter="wipe(left)">
                                      <p:cBhvr>
                                        <p:cTn id="108" dur="500"/>
                                        <p:tgtEl>
                                          <p:spTgt spid="41"/>
                                        </p:tgtEl>
                                      </p:cBhvr>
                                    </p:animEffect>
                                  </p:childTnLst>
                                </p:cTn>
                              </p:par>
                            </p:childTnLst>
                          </p:cTn>
                        </p:par>
                        <p:par>
                          <p:cTn id="109" fill="hold">
                            <p:stCondLst>
                              <p:cond delay="2000"/>
                            </p:stCondLst>
                            <p:childTnLst>
                              <p:par>
                                <p:cTn id="110" presetID="22" presetClass="entr" presetSubtype="8" fill="hold"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par>
                    <p:cTn id="113" fill="hold">
                      <p:stCondLst>
                        <p:cond delay="indefinite"/>
                      </p:stCondLst>
                      <p:childTnLst>
                        <p:par>
                          <p:cTn id="114" fill="hold">
                            <p:stCondLst>
                              <p:cond delay="0"/>
                            </p:stCondLst>
                            <p:childTnLst>
                              <p:par>
                                <p:cTn id="115" presetID="16" presetClass="exit" presetSubtype="21" fill="hold" nodeType="clickEffect">
                                  <p:stCondLst>
                                    <p:cond delay="0"/>
                                  </p:stCondLst>
                                  <p:childTnLst>
                                    <p:animEffect transition="out" filter="barn(inVertical)">
                                      <p:cBhvr>
                                        <p:cTn id="116" dur="500"/>
                                        <p:tgtEl>
                                          <p:spTgt spid="41"/>
                                        </p:tgtEl>
                                      </p:cBhvr>
                                    </p:animEffect>
                                    <p:set>
                                      <p:cBhvr>
                                        <p:cTn id="117" dur="1" fill="hold">
                                          <p:stCondLst>
                                            <p:cond delay="499"/>
                                          </p:stCondLst>
                                        </p:cTn>
                                        <p:tgtEl>
                                          <p:spTgt spid="41"/>
                                        </p:tgtEl>
                                        <p:attrNameLst>
                                          <p:attrName>style.visibility</p:attrName>
                                        </p:attrNameLst>
                                      </p:cBhvr>
                                      <p:to>
                                        <p:strVal val="hidden"/>
                                      </p:to>
                                    </p:set>
                                  </p:childTnLst>
                                </p:cTn>
                              </p:par>
                            </p:childTnLst>
                          </p:cTn>
                        </p:par>
                        <p:par>
                          <p:cTn id="118" fill="hold">
                            <p:stCondLst>
                              <p:cond delay="500"/>
                            </p:stCondLst>
                            <p:childTnLst>
                              <p:par>
                                <p:cTn id="119" presetID="16" presetClass="exit" presetSubtype="21" fill="hold" nodeType="afterEffect">
                                  <p:stCondLst>
                                    <p:cond delay="0"/>
                                  </p:stCondLst>
                                  <p:childTnLst>
                                    <p:animEffect transition="out" filter="barn(inVertical)">
                                      <p:cBhvr>
                                        <p:cTn id="120" dur="500"/>
                                        <p:tgtEl>
                                          <p:spTgt spid="42"/>
                                        </p:tgtEl>
                                      </p:cBhvr>
                                    </p:animEffect>
                                    <p:set>
                                      <p:cBhvr>
                                        <p:cTn id="121" dur="1" fill="hold">
                                          <p:stCondLst>
                                            <p:cond delay="499"/>
                                          </p:stCondLst>
                                        </p:cTn>
                                        <p:tgtEl>
                                          <p:spTgt spid="42"/>
                                        </p:tgtEl>
                                        <p:attrNameLst>
                                          <p:attrName>style.visibility</p:attrName>
                                        </p:attrNameLst>
                                      </p:cBhvr>
                                      <p:to>
                                        <p:strVal val="hidden"/>
                                      </p:to>
                                    </p:set>
                                  </p:childTnLst>
                                </p:cTn>
                              </p:par>
                            </p:childTnLst>
                          </p:cTn>
                        </p:par>
                        <p:par>
                          <p:cTn id="122" fill="hold">
                            <p:stCondLst>
                              <p:cond delay="1000"/>
                            </p:stCondLst>
                            <p:childTnLst>
                              <p:par>
                                <p:cTn id="123" presetID="22" presetClass="entr" presetSubtype="2" fill="hold" nodeType="afterEffect">
                                  <p:stCondLst>
                                    <p:cond delay="0"/>
                                  </p:stCondLst>
                                  <p:childTnLst>
                                    <p:set>
                                      <p:cBhvr>
                                        <p:cTn id="124" dur="1" fill="hold">
                                          <p:stCondLst>
                                            <p:cond delay="0"/>
                                          </p:stCondLst>
                                        </p:cTn>
                                        <p:tgtEl>
                                          <p:spTgt spid="43"/>
                                        </p:tgtEl>
                                        <p:attrNameLst>
                                          <p:attrName>style.visibility</p:attrName>
                                        </p:attrNameLst>
                                      </p:cBhvr>
                                      <p:to>
                                        <p:strVal val="visible"/>
                                      </p:to>
                                    </p:set>
                                    <p:animEffect transition="in" filter="wipe(right)">
                                      <p:cBhvr>
                                        <p:cTn id="125" dur="500"/>
                                        <p:tgtEl>
                                          <p:spTgt spid="43"/>
                                        </p:tgtEl>
                                      </p:cBhvr>
                                    </p:animEffect>
                                  </p:childTnLst>
                                </p:cTn>
                              </p:par>
                            </p:childTnLst>
                          </p:cTn>
                        </p:par>
                      </p:childTnLst>
                    </p:cTn>
                  </p:par>
                  <p:par>
                    <p:cTn id="126" fill="hold">
                      <p:stCondLst>
                        <p:cond delay="indefinite"/>
                      </p:stCondLst>
                      <p:childTnLst>
                        <p:par>
                          <p:cTn id="127" fill="hold">
                            <p:stCondLst>
                              <p:cond delay="0"/>
                            </p:stCondLst>
                            <p:childTnLst>
                              <p:par>
                                <p:cTn id="128" presetID="16" presetClass="exit" presetSubtype="21" fill="hold" nodeType="clickEffect">
                                  <p:stCondLst>
                                    <p:cond delay="0"/>
                                  </p:stCondLst>
                                  <p:childTnLst>
                                    <p:animEffect transition="out" filter="barn(inVertical)">
                                      <p:cBhvr>
                                        <p:cTn id="129" dur="500"/>
                                        <p:tgtEl>
                                          <p:spTgt spid="43"/>
                                        </p:tgtEl>
                                      </p:cBhvr>
                                    </p:animEffect>
                                    <p:set>
                                      <p:cBhvr>
                                        <p:cTn id="130" dur="1" fill="hold">
                                          <p:stCondLst>
                                            <p:cond delay="499"/>
                                          </p:stCondLst>
                                        </p:cTn>
                                        <p:tgtEl>
                                          <p:spTgt spid="43"/>
                                        </p:tgtEl>
                                        <p:attrNameLst>
                                          <p:attrName>style.visibility</p:attrName>
                                        </p:attrNameLst>
                                      </p:cBhvr>
                                      <p:to>
                                        <p:strVal val="hidden"/>
                                      </p:to>
                                    </p:set>
                                  </p:childTnLst>
                                </p:cTn>
                              </p:par>
                            </p:childTnLst>
                          </p:cTn>
                        </p:par>
                        <p:par>
                          <p:cTn id="131" fill="hold">
                            <p:stCondLst>
                              <p:cond delay="500"/>
                            </p:stCondLst>
                            <p:childTnLst>
                              <p:par>
                                <p:cTn id="132" presetID="22" presetClass="entr" presetSubtype="2" fill="hold" nodeType="afterEffect">
                                  <p:stCondLst>
                                    <p:cond delay="0"/>
                                  </p:stCondLst>
                                  <p:childTnLst>
                                    <p:set>
                                      <p:cBhvr>
                                        <p:cTn id="133" dur="1" fill="hold">
                                          <p:stCondLst>
                                            <p:cond delay="0"/>
                                          </p:stCondLst>
                                        </p:cTn>
                                        <p:tgtEl>
                                          <p:spTgt spid="48"/>
                                        </p:tgtEl>
                                        <p:attrNameLst>
                                          <p:attrName>style.visibility</p:attrName>
                                        </p:attrNameLst>
                                      </p:cBhvr>
                                      <p:to>
                                        <p:strVal val="visible"/>
                                      </p:to>
                                    </p:set>
                                    <p:animEffect transition="in" filter="wipe(right)">
                                      <p:cBhvr>
                                        <p:cTn id="134" dur="500"/>
                                        <p:tgtEl>
                                          <p:spTgt spid="48"/>
                                        </p:tgtEl>
                                      </p:cBhvr>
                                    </p:animEffect>
                                  </p:childTnLst>
                                </p:cTn>
                              </p:par>
                            </p:childTnLst>
                          </p:cTn>
                        </p:par>
                        <p:par>
                          <p:cTn id="135" fill="hold">
                            <p:stCondLst>
                              <p:cond delay="1000"/>
                            </p:stCondLst>
                            <p:childTnLst>
                              <p:par>
                                <p:cTn id="136" presetID="22" presetClass="entr" presetSubtype="2" fill="hold" nodeType="afterEffect">
                                  <p:stCondLst>
                                    <p:cond delay="0"/>
                                  </p:stCondLst>
                                  <p:childTnLst>
                                    <p:set>
                                      <p:cBhvr>
                                        <p:cTn id="137" dur="1" fill="hold">
                                          <p:stCondLst>
                                            <p:cond delay="0"/>
                                          </p:stCondLst>
                                        </p:cTn>
                                        <p:tgtEl>
                                          <p:spTgt spid="51"/>
                                        </p:tgtEl>
                                        <p:attrNameLst>
                                          <p:attrName>style.visibility</p:attrName>
                                        </p:attrNameLst>
                                      </p:cBhvr>
                                      <p:to>
                                        <p:strVal val="visible"/>
                                      </p:to>
                                    </p:set>
                                    <p:animEffect transition="in" filter="wipe(right)">
                                      <p:cBhvr>
                                        <p:cTn id="138" dur="500"/>
                                        <p:tgtEl>
                                          <p:spTgt spid="51"/>
                                        </p:tgtEl>
                                      </p:cBhvr>
                                    </p:animEffect>
                                  </p:childTnLst>
                                </p:cTn>
                              </p:par>
                            </p:childTnLst>
                          </p:cTn>
                        </p:par>
                      </p:childTnLst>
                    </p:cTn>
                  </p:par>
                  <p:par>
                    <p:cTn id="139" fill="hold">
                      <p:stCondLst>
                        <p:cond delay="indefinite"/>
                      </p:stCondLst>
                      <p:childTnLst>
                        <p:par>
                          <p:cTn id="140" fill="hold">
                            <p:stCondLst>
                              <p:cond delay="0"/>
                            </p:stCondLst>
                            <p:childTnLst>
                              <p:par>
                                <p:cTn id="141" presetID="16" presetClass="exit" presetSubtype="21" fill="hold" nodeType="clickEffect">
                                  <p:stCondLst>
                                    <p:cond delay="0"/>
                                  </p:stCondLst>
                                  <p:childTnLst>
                                    <p:animEffect transition="out" filter="barn(inVertical)">
                                      <p:cBhvr>
                                        <p:cTn id="142" dur="500"/>
                                        <p:tgtEl>
                                          <p:spTgt spid="48"/>
                                        </p:tgtEl>
                                      </p:cBhvr>
                                    </p:animEffect>
                                    <p:set>
                                      <p:cBhvr>
                                        <p:cTn id="143" dur="1" fill="hold">
                                          <p:stCondLst>
                                            <p:cond delay="499"/>
                                          </p:stCondLst>
                                        </p:cTn>
                                        <p:tgtEl>
                                          <p:spTgt spid="48"/>
                                        </p:tgtEl>
                                        <p:attrNameLst>
                                          <p:attrName>style.visibility</p:attrName>
                                        </p:attrNameLst>
                                      </p:cBhvr>
                                      <p:to>
                                        <p:strVal val="hidden"/>
                                      </p:to>
                                    </p:set>
                                  </p:childTnLst>
                                </p:cTn>
                              </p:par>
                            </p:childTnLst>
                          </p:cTn>
                        </p:par>
                        <p:par>
                          <p:cTn id="144" fill="hold">
                            <p:stCondLst>
                              <p:cond delay="500"/>
                            </p:stCondLst>
                            <p:childTnLst>
                              <p:par>
                                <p:cTn id="145" presetID="16" presetClass="exit" presetSubtype="21" fill="hold" nodeType="afterEffect">
                                  <p:stCondLst>
                                    <p:cond delay="0"/>
                                  </p:stCondLst>
                                  <p:childTnLst>
                                    <p:animEffect transition="out" filter="barn(inVertical)">
                                      <p:cBhvr>
                                        <p:cTn id="146" dur="500"/>
                                        <p:tgtEl>
                                          <p:spTgt spid="51"/>
                                        </p:tgtEl>
                                      </p:cBhvr>
                                    </p:animEffect>
                                    <p:set>
                                      <p:cBhvr>
                                        <p:cTn id="147" dur="1" fill="hold">
                                          <p:stCondLst>
                                            <p:cond delay="499"/>
                                          </p:stCondLst>
                                        </p:cTn>
                                        <p:tgtEl>
                                          <p:spTgt spid="51"/>
                                        </p:tgtEl>
                                        <p:attrNameLst>
                                          <p:attrName>style.visibility</p:attrName>
                                        </p:attrNameLst>
                                      </p:cBhvr>
                                      <p:to>
                                        <p:strVal val="hidden"/>
                                      </p:to>
                                    </p:set>
                                  </p:childTnLst>
                                </p:cTn>
                              </p:par>
                            </p:childTnLst>
                          </p:cTn>
                        </p:par>
                        <p:par>
                          <p:cTn id="148" fill="hold">
                            <p:stCondLst>
                              <p:cond delay="1000"/>
                            </p:stCondLst>
                            <p:childTnLst>
                              <p:par>
                                <p:cTn id="149" presetID="22" presetClass="entr" presetSubtype="2"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right)">
                                      <p:cBhvr>
                                        <p:cTn id="151" dur="500"/>
                                        <p:tgtEl>
                                          <p:spTgt spid="54"/>
                                        </p:tgtEl>
                                      </p:cBhvr>
                                    </p:animEffect>
                                  </p:childTnLst>
                                </p:cTn>
                              </p:par>
                            </p:childTnLst>
                          </p:cTn>
                        </p:par>
                        <p:par>
                          <p:cTn id="152" fill="hold">
                            <p:stCondLst>
                              <p:cond delay="1500"/>
                            </p:stCondLst>
                            <p:childTnLst>
                              <p:par>
                                <p:cTn id="153" presetID="22" presetClass="entr" presetSubtype="2" fill="hold"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right)">
                                      <p:cBhvr>
                                        <p:cTn id="155" dur="500"/>
                                        <p:tgtEl>
                                          <p:spTgt spid="55"/>
                                        </p:tgtEl>
                                      </p:cBhvr>
                                    </p:animEffect>
                                  </p:childTnLst>
                                </p:cTn>
                              </p:par>
                            </p:childTnLst>
                          </p:cTn>
                        </p:par>
                      </p:childTnLst>
                    </p:cTn>
                  </p:par>
                  <p:par>
                    <p:cTn id="156" fill="hold">
                      <p:stCondLst>
                        <p:cond delay="indefinite"/>
                      </p:stCondLst>
                      <p:childTnLst>
                        <p:par>
                          <p:cTn id="157" fill="hold">
                            <p:stCondLst>
                              <p:cond delay="0"/>
                            </p:stCondLst>
                            <p:childTnLst>
                              <p:par>
                                <p:cTn id="158" presetID="16" presetClass="exit" presetSubtype="21" fill="hold" nodeType="clickEffect">
                                  <p:stCondLst>
                                    <p:cond delay="0"/>
                                  </p:stCondLst>
                                  <p:childTnLst>
                                    <p:animEffect transition="out" filter="barn(inVertical)">
                                      <p:cBhvr>
                                        <p:cTn id="159" dur="500"/>
                                        <p:tgtEl>
                                          <p:spTgt spid="54"/>
                                        </p:tgtEl>
                                      </p:cBhvr>
                                    </p:animEffect>
                                    <p:set>
                                      <p:cBhvr>
                                        <p:cTn id="160" dur="1" fill="hold">
                                          <p:stCondLst>
                                            <p:cond delay="499"/>
                                          </p:stCondLst>
                                        </p:cTn>
                                        <p:tgtEl>
                                          <p:spTgt spid="54"/>
                                        </p:tgtEl>
                                        <p:attrNameLst>
                                          <p:attrName>style.visibility</p:attrName>
                                        </p:attrNameLst>
                                      </p:cBhvr>
                                      <p:to>
                                        <p:strVal val="hidden"/>
                                      </p:to>
                                    </p:set>
                                  </p:childTnLst>
                                </p:cTn>
                              </p:par>
                              <p:par>
                                <p:cTn id="161" presetID="16" presetClass="exit" presetSubtype="21" fill="hold" nodeType="withEffect">
                                  <p:stCondLst>
                                    <p:cond delay="0"/>
                                  </p:stCondLst>
                                  <p:childTnLst>
                                    <p:animEffect transition="out" filter="barn(inVertical)">
                                      <p:cBhvr>
                                        <p:cTn id="162" dur="500"/>
                                        <p:tgtEl>
                                          <p:spTgt spid="55"/>
                                        </p:tgtEl>
                                      </p:cBhvr>
                                    </p:animEffect>
                                    <p:set>
                                      <p:cBhvr>
                                        <p:cTn id="163" dur="1" fill="hold">
                                          <p:stCondLst>
                                            <p:cond delay="499"/>
                                          </p:stCondLst>
                                        </p:cTn>
                                        <p:tgtEl>
                                          <p:spTgt spid="55"/>
                                        </p:tgtEl>
                                        <p:attrNameLst>
                                          <p:attrName>style.visibility</p:attrName>
                                        </p:attrNameLst>
                                      </p:cBhvr>
                                      <p:to>
                                        <p:strVal val="hidden"/>
                                      </p:to>
                                    </p:set>
                                  </p:childTnLst>
                                </p:cTn>
                              </p:par>
                            </p:childTnLst>
                          </p:cTn>
                        </p:par>
                      </p:childTnLst>
                    </p:cTn>
                  </p:par>
                  <p:par>
                    <p:cTn id="164" fill="hold">
                      <p:stCondLst>
                        <p:cond delay="indefinite"/>
                      </p:stCondLst>
                      <p:childTnLst>
                        <p:par>
                          <p:cTn id="165" fill="hold">
                            <p:stCondLst>
                              <p:cond delay="0"/>
                            </p:stCondLst>
                            <p:childTnLst>
                              <p:par>
                                <p:cTn id="166" presetID="22" presetClass="entr" presetSubtype="8" fill="hold" nodeType="clickEffect">
                                  <p:stCondLst>
                                    <p:cond delay="0"/>
                                  </p:stCondLst>
                                  <p:iterate type="wd">
                                    <p:tmPct val="10000"/>
                                  </p:iterate>
                                  <p:childTnLst>
                                    <p:set>
                                      <p:cBhvr>
                                        <p:cTn id="167" dur="1" fill="hold">
                                          <p:stCondLst>
                                            <p:cond delay="0"/>
                                          </p:stCondLst>
                                        </p:cTn>
                                        <p:tgtEl>
                                          <p:spTgt spid="392212"/>
                                        </p:tgtEl>
                                        <p:attrNameLst>
                                          <p:attrName>style.visibility</p:attrName>
                                        </p:attrNameLst>
                                      </p:cBhvr>
                                      <p:to>
                                        <p:strVal val="visible"/>
                                      </p:to>
                                    </p:set>
                                    <p:animEffect transition="in" filter="wipe(left)">
                                      <p:cBhvr>
                                        <p:cTn id="168" dur="500"/>
                                        <p:tgtEl>
                                          <p:spTgt spid="392212"/>
                                        </p:tgtEl>
                                      </p:cBhvr>
                                    </p:animEffect>
                                  </p:childTnLst>
                                </p:cTn>
                              </p:par>
                            </p:childTnLst>
                          </p:cTn>
                        </p:par>
                      </p:childTnLst>
                    </p:cTn>
                  </p:par>
                  <p:par>
                    <p:cTn id="169" fill="hold">
                      <p:stCondLst>
                        <p:cond delay="indefinite"/>
                      </p:stCondLst>
                      <p:childTnLst>
                        <p:par>
                          <p:cTn id="170" fill="hold">
                            <p:stCondLst>
                              <p:cond delay="0"/>
                            </p:stCondLst>
                            <p:childTnLst>
                              <p:par>
                                <p:cTn id="171" presetID="22" presetClass="entr" presetSubtype="8" fill="hold" nodeType="clickEffect">
                                  <p:stCondLst>
                                    <p:cond delay="0"/>
                                  </p:stCondLst>
                                  <p:iterate type="wd">
                                    <p:tmPct val="10000"/>
                                  </p:iterate>
                                  <p:childTnLst>
                                    <p:set>
                                      <p:cBhvr>
                                        <p:cTn id="172" dur="1" fill="hold">
                                          <p:stCondLst>
                                            <p:cond delay="0"/>
                                          </p:stCondLst>
                                        </p:cTn>
                                        <p:tgtEl>
                                          <p:spTgt spid="392213"/>
                                        </p:tgtEl>
                                        <p:attrNameLst>
                                          <p:attrName>style.visibility</p:attrName>
                                        </p:attrNameLst>
                                      </p:cBhvr>
                                      <p:to>
                                        <p:strVal val="visible"/>
                                      </p:to>
                                    </p:set>
                                    <p:animEffect transition="in" filter="wipe(left)">
                                      <p:cBhvr>
                                        <p:cTn id="173" dur="500"/>
                                        <p:tgtEl>
                                          <p:spTgt spid="392213"/>
                                        </p:tgtEl>
                                      </p:cBhvr>
                                    </p:animEffect>
                                  </p:childTnLst>
                                </p:cTn>
                              </p:par>
                            </p:childTnLst>
                          </p:cTn>
                        </p:par>
                      </p:childTnLst>
                    </p:cTn>
                  </p:par>
                  <p:par>
                    <p:cTn id="174" fill="hold">
                      <p:stCondLst>
                        <p:cond delay="indefinite"/>
                      </p:stCondLst>
                      <p:childTnLst>
                        <p:par>
                          <p:cTn id="175" fill="hold">
                            <p:stCondLst>
                              <p:cond delay="0"/>
                            </p:stCondLst>
                            <p:childTnLst>
                              <p:par>
                                <p:cTn id="176" presetID="22" presetClass="entr" presetSubtype="8" fill="hold" nodeType="clickEffect">
                                  <p:stCondLst>
                                    <p:cond delay="0"/>
                                  </p:stCondLst>
                                  <p:iterate type="wd">
                                    <p:tmPct val="10000"/>
                                  </p:iterate>
                                  <p:childTnLst>
                                    <p:set>
                                      <p:cBhvr>
                                        <p:cTn id="177" dur="1" fill="hold">
                                          <p:stCondLst>
                                            <p:cond delay="0"/>
                                          </p:stCondLst>
                                        </p:cTn>
                                        <p:tgtEl>
                                          <p:spTgt spid="392214"/>
                                        </p:tgtEl>
                                        <p:attrNameLst>
                                          <p:attrName>style.visibility</p:attrName>
                                        </p:attrNameLst>
                                      </p:cBhvr>
                                      <p:to>
                                        <p:strVal val="visible"/>
                                      </p:to>
                                    </p:set>
                                    <p:animEffect transition="in" filter="wipe(left)">
                                      <p:cBhvr>
                                        <p:cTn id="178" dur="500"/>
                                        <p:tgtEl>
                                          <p:spTgt spid="392214"/>
                                        </p:tgtEl>
                                      </p:cBhvr>
                                    </p:animEffect>
                                  </p:childTnLst>
                                </p:cTn>
                              </p:par>
                            </p:childTnLst>
                          </p:cTn>
                        </p:par>
                      </p:childTnLst>
                    </p:cTn>
                  </p:par>
                  <p:par>
                    <p:cTn id="179" fill="hold">
                      <p:stCondLst>
                        <p:cond delay="indefinite"/>
                      </p:stCondLst>
                      <p:childTnLst>
                        <p:par>
                          <p:cTn id="180" fill="hold">
                            <p:stCondLst>
                              <p:cond delay="0"/>
                            </p:stCondLst>
                            <p:childTnLst>
                              <p:par>
                                <p:cTn id="181" presetID="22" presetClass="entr" presetSubtype="8" fill="hold" nodeType="clickEffect">
                                  <p:stCondLst>
                                    <p:cond delay="0"/>
                                  </p:stCondLst>
                                  <p:iterate type="wd">
                                    <p:tmPct val="10000"/>
                                  </p:iterate>
                                  <p:childTnLst>
                                    <p:set>
                                      <p:cBhvr>
                                        <p:cTn id="182" dur="1" fill="hold">
                                          <p:stCondLst>
                                            <p:cond delay="0"/>
                                          </p:stCondLst>
                                        </p:cTn>
                                        <p:tgtEl>
                                          <p:spTgt spid="392215"/>
                                        </p:tgtEl>
                                        <p:attrNameLst>
                                          <p:attrName>style.visibility</p:attrName>
                                        </p:attrNameLst>
                                      </p:cBhvr>
                                      <p:to>
                                        <p:strVal val="visible"/>
                                      </p:to>
                                    </p:set>
                                    <p:animEffect transition="in" filter="wipe(left)">
                                      <p:cBhvr>
                                        <p:cTn id="183" dur="500"/>
                                        <p:tgtEl>
                                          <p:spTgt spid="392215"/>
                                        </p:tgtEl>
                                      </p:cBhvr>
                                    </p:animEffect>
                                  </p:childTnLst>
                                </p:cTn>
                              </p:par>
                            </p:childTnLst>
                          </p:cTn>
                        </p:par>
                      </p:childTnLst>
                    </p:cTn>
                  </p:par>
                  <p:par>
                    <p:cTn id="184" fill="hold">
                      <p:stCondLst>
                        <p:cond delay="indefinite"/>
                      </p:stCondLst>
                      <p:childTnLst>
                        <p:par>
                          <p:cTn id="185" fill="hold">
                            <p:stCondLst>
                              <p:cond delay="0"/>
                            </p:stCondLst>
                            <p:childTnLst>
                              <p:par>
                                <p:cTn id="186" presetID="22" presetClass="entr" presetSubtype="8" fill="hold" nodeType="clickEffect">
                                  <p:stCondLst>
                                    <p:cond delay="0"/>
                                  </p:stCondLst>
                                  <p:iterate type="wd">
                                    <p:tmPct val="10000"/>
                                  </p:iterate>
                                  <p:childTnLst>
                                    <p:set>
                                      <p:cBhvr>
                                        <p:cTn id="187" dur="1" fill="hold">
                                          <p:stCondLst>
                                            <p:cond delay="0"/>
                                          </p:stCondLst>
                                        </p:cTn>
                                        <p:tgtEl>
                                          <p:spTgt spid="392216"/>
                                        </p:tgtEl>
                                        <p:attrNameLst>
                                          <p:attrName>style.visibility</p:attrName>
                                        </p:attrNameLst>
                                      </p:cBhvr>
                                      <p:to>
                                        <p:strVal val="visible"/>
                                      </p:to>
                                    </p:set>
                                    <p:animEffect transition="in" filter="wipe(left)">
                                      <p:cBhvr>
                                        <p:cTn id="188" dur="500"/>
                                        <p:tgtEl>
                                          <p:spTgt spid="392216"/>
                                        </p:tgtEl>
                                      </p:cBhvr>
                                    </p:animEffect>
                                  </p:childTnLst>
                                </p:cTn>
                              </p:par>
                            </p:childTnLst>
                          </p:cTn>
                        </p:par>
                      </p:childTnLst>
                    </p:cTn>
                  </p:par>
                  <p:par>
                    <p:cTn id="189" fill="hold">
                      <p:stCondLst>
                        <p:cond delay="indefinite"/>
                      </p:stCondLst>
                      <p:childTnLst>
                        <p:par>
                          <p:cTn id="190" fill="hold">
                            <p:stCondLst>
                              <p:cond delay="0"/>
                            </p:stCondLst>
                            <p:childTnLst>
                              <p:par>
                                <p:cTn id="191" presetID="22" presetClass="entr" presetSubtype="8" fill="hold" nodeType="clickEffect">
                                  <p:stCondLst>
                                    <p:cond delay="0"/>
                                  </p:stCondLst>
                                  <p:iterate type="wd">
                                    <p:tmPct val="10000"/>
                                  </p:iterate>
                                  <p:childTnLst>
                                    <p:set>
                                      <p:cBhvr>
                                        <p:cTn id="192" dur="1" fill="hold">
                                          <p:stCondLst>
                                            <p:cond delay="0"/>
                                          </p:stCondLst>
                                        </p:cTn>
                                        <p:tgtEl>
                                          <p:spTgt spid="392217"/>
                                        </p:tgtEl>
                                        <p:attrNameLst>
                                          <p:attrName>style.visibility</p:attrName>
                                        </p:attrNameLst>
                                      </p:cBhvr>
                                      <p:to>
                                        <p:strVal val="visible"/>
                                      </p:to>
                                    </p:set>
                                    <p:animEffect transition="in" filter="wipe(left)">
                                      <p:cBhvr>
                                        <p:cTn id="193" dur="500"/>
                                        <p:tgtEl>
                                          <p:spTgt spid="392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200"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 name="Date Placeholder 3"/>
          <p:cNvSpPr>
            <a:spLocks noGrp="1"/>
          </p:cNvSpPr>
          <p:nvPr>
            <p:ph type="dt" sz="half" idx="10"/>
          </p:nvPr>
        </p:nvSpPr>
        <p:spPr/>
        <p:txBody>
          <a:bodyPr/>
          <a:lstStyle/>
          <a:p>
            <a:r>
              <a:rPr lang="en-US"/>
              <a:t>Wednesday, April 21, 2021</a:t>
            </a:r>
          </a:p>
        </p:txBody>
      </p:sp>
      <p:sp>
        <p:nvSpPr>
          <p:cNvPr id="19" name="Footer Placeholder 4"/>
          <p:cNvSpPr>
            <a:spLocks noGrp="1"/>
          </p:cNvSpPr>
          <p:nvPr>
            <p:ph type="ftr" sz="quarter" idx="11"/>
          </p:nvPr>
        </p:nvSpPr>
        <p:spPr/>
        <p:txBody>
          <a:bodyPr/>
          <a:lstStyle/>
          <a:p>
            <a:r>
              <a:rPr lang="nl-NL"/>
              <a:t>PHYS 1443-003, Spring 2021                    Dr. Jaehoon Yu</a:t>
            </a:r>
            <a:endParaRPr lang="en-US"/>
          </a:p>
        </p:txBody>
      </p:sp>
      <p:sp>
        <p:nvSpPr>
          <p:cNvPr id="20" name="Slide Number Placeholder 5"/>
          <p:cNvSpPr>
            <a:spLocks noGrp="1"/>
          </p:cNvSpPr>
          <p:nvPr>
            <p:ph type="sldNum" sz="quarter" idx="12"/>
          </p:nvPr>
        </p:nvSpPr>
        <p:spPr/>
        <p:txBody>
          <a:bodyPr/>
          <a:lstStyle/>
          <a:p>
            <a:fld id="{DE239D08-816D-C445-9873-45D18FD14FAA}" type="slidenum">
              <a:rPr lang="en-US"/>
              <a:pPr/>
              <a:t>12</a:t>
            </a:fld>
            <a:endParaRPr lang="en-US"/>
          </a:p>
        </p:txBody>
      </p:sp>
      <p:sp>
        <p:nvSpPr>
          <p:cNvPr id="416770" name="Rectangle 2"/>
          <p:cNvSpPr>
            <a:spLocks noChangeArrowheads="1"/>
          </p:cNvSpPr>
          <p:nvPr/>
        </p:nvSpPr>
        <p:spPr bwMode="auto">
          <a:xfrm>
            <a:off x="6629400" y="2438400"/>
            <a:ext cx="1752600" cy="914400"/>
          </a:xfrm>
          <a:prstGeom prst="rect">
            <a:avLst/>
          </a:prstGeom>
          <a:solidFill>
            <a:srgbClr val="FFFFCC"/>
          </a:solidFill>
          <a:ln w="28575">
            <a:solidFill>
              <a:srgbClr val="A50021"/>
            </a:solidFill>
            <a:miter lim="800000"/>
            <a:headEnd/>
            <a:tailEnd/>
          </a:ln>
          <a:effectLst/>
        </p:spPr>
        <p:txBody>
          <a:bodyPr anchor="ctr">
            <a:prstTxWarp prst="textNoShape">
              <a:avLst/>
            </a:prstTxWarp>
            <a:spAutoFit/>
          </a:bodyPr>
          <a:lstStyle/>
          <a:p>
            <a:endParaRPr lang="en-US"/>
          </a:p>
        </p:txBody>
      </p:sp>
      <p:sp>
        <p:nvSpPr>
          <p:cNvPr id="416771" name="Rectangle 3"/>
          <p:cNvSpPr>
            <a:spLocks noChangeArrowheads="1"/>
          </p:cNvSpPr>
          <p:nvPr/>
        </p:nvSpPr>
        <p:spPr bwMode="auto">
          <a:xfrm>
            <a:off x="2590800" y="2438400"/>
            <a:ext cx="1676400" cy="914400"/>
          </a:xfrm>
          <a:prstGeom prst="rect">
            <a:avLst/>
          </a:prstGeom>
          <a:solidFill>
            <a:srgbClr val="FFFFCC"/>
          </a:solidFill>
          <a:ln w="28575">
            <a:solidFill>
              <a:srgbClr val="A50021"/>
            </a:solidFill>
            <a:miter lim="800000"/>
            <a:headEnd/>
            <a:tailEnd/>
          </a:ln>
          <a:effectLst/>
        </p:spPr>
        <p:txBody>
          <a:bodyPr anchor="ctr">
            <a:prstTxWarp prst="textNoShape">
              <a:avLst/>
            </a:prstTxWarp>
            <a:spAutoFit/>
          </a:bodyPr>
          <a:lstStyle/>
          <a:p>
            <a:endParaRPr lang="en-US"/>
          </a:p>
        </p:txBody>
      </p:sp>
      <p:sp>
        <p:nvSpPr>
          <p:cNvPr id="416772" name="Rectangle 4"/>
          <p:cNvSpPr>
            <a:spLocks noGrp="1" noChangeArrowheads="1"/>
          </p:cNvSpPr>
          <p:nvPr>
            <p:ph type="title"/>
          </p:nvPr>
        </p:nvSpPr>
        <p:spPr>
          <a:xfrm>
            <a:off x="685800" y="152400"/>
            <a:ext cx="8153400" cy="609600"/>
          </a:xfrm>
        </p:spPr>
        <p:txBody>
          <a:bodyPr/>
          <a:lstStyle/>
          <a:p>
            <a:r>
              <a:rPr lang="en-US"/>
              <a:t>Moment of Inertia </a:t>
            </a:r>
          </a:p>
        </p:txBody>
      </p:sp>
      <p:sp>
        <p:nvSpPr>
          <p:cNvPr id="416773" name="Text Box 5"/>
          <p:cNvSpPr txBox="1">
            <a:spLocks noChangeArrowheads="1"/>
          </p:cNvSpPr>
          <p:nvPr/>
        </p:nvSpPr>
        <p:spPr bwMode="auto">
          <a:xfrm>
            <a:off x="457200" y="990600"/>
            <a:ext cx="2514600" cy="519113"/>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800">
                <a:solidFill>
                  <a:schemeClr val="accent2"/>
                </a:solidFill>
                <a:latin typeface="Arial Narrow" charset="0"/>
              </a:rPr>
              <a:t>Rotational Inertia:</a:t>
            </a:r>
          </a:p>
        </p:txBody>
      </p:sp>
      <p:sp>
        <p:nvSpPr>
          <p:cNvPr id="416774" name="Text Box 6"/>
          <p:cNvSpPr txBox="1">
            <a:spLocks noChangeArrowheads="1"/>
          </p:cNvSpPr>
          <p:nvPr/>
        </p:nvSpPr>
        <p:spPr bwMode="auto">
          <a:xfrm>
            <a:off x="533400" y="3625850"/>
            <a:ext cx="4267200" cy="94615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800">
                <a:solidFill>
                  <a:schemeClr val="accent2"/>
                </a:solidFill>
                <a:latin typeface="Arial Narrow" charset="0"/>
              </a:rPr>
              <a:t>What are the dimension and unit of Moment of Inertia?</a:t>
            </a:r>
          </a:p>
        </p:txBody>
      </p:sp>
      <p:graphicFrame>
        <p:nvGraphicFramePr>
          <p:cNvPr id="416775" name="Object 7"/>
          <p:cNvGraphicFramePr>
            <a:graphicFrameLocks noChangeAspect="1"/>
          </p:cNvGraphicFramePr>
          <p:nvPr/>
        </p:nvGraphicFramePr>
        <p:xfrm>
          <a:off x="2590800" y="2532063"/>
          <a:ext cx="549275" cy="431800"/>
        </p:xfrm>
        <a:graphic>
          <a:graphicData uri="http://schemas.openxmlformats.org/presentationml/2006/ole">
            <mc:AlternateContent xmlns:mc="http://schemas.openxmlformats.org/markup-compatibility/2006">
              <mc:Choice xmlns:v="urn:schemas-microsoft-com:vml" Requires="v">
                <p:oleObj spid="_x0000_s388769" name="Equation" r:id="rId3" imgW="241300" imgH="152400" progId="Equation.DSMT4">
                  <p:embed/>
                </p:oleObj>
              </mc:Choice>
              <mc:Fallback>
                <p:oleObj name="Equation" r:id="rId3" imgW="241300" imgH="152400" progId="Equation.DSMT4">
                  <p:embed/>
                  <p:pic>
                    <p:nvPicPr>
                      <p:cNvPr id="416775" name="Object 7"/>
                      <p:cNvPicPr>
                        <a:picLocks noChangeAspect="1" noChangeArrowheads="1"/>
                      </p:cNvPicPr>
                      <p:nvPr/>
                    </p:nvPicPr>
                    <p:blipFill>
                      <a:blip r:embed="rId4"/>
                      <a:srcRect/>
                      <a:stretch>
                        <a:fillRect/>
                      </a:stretch>
                    </p:blipFill>
                    <p:spPr bwMode="auto">
                      <a:xfrm>
                        <a:off x="2590800" y="2532063"/>
                        <a:ext cx="549275" cy="4318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16776" name="Object 8"/>
          <p:cNvGraphicFramePr>
            <a:graphicFrameLocks noChangeAspect="1"/>
          </p:cNvGraphicFramePr>
          <p:nvPr/>
        </p:nvGraphicFramePr>
        <p:xfrm>
          <a:off x="6934200" y="3713163"/>
          <a:ext cx="1219200" cy="782637"/>
        </p:xfrm>
        <a:graphic>
          <a:graphicData uri="http://schemas.openxmlformats.org/presentationml/2006/ole">
            <mc:AlternateContent xmlns:mc="http://schemas.openxmlformats.org/markup-compatibility/2006">
              <mc:Choice xmlns:v="urn:schemas-microsoft-com:vml" Requires="v">
                <p:oleObj spid="_x0000_s388770" name="Equation" r:id="rId5" imgW="444500" imgH="228600" progId="Equation.DSMT4">
                  <p:embed/>
                </p:oleObj>
              </mc:Choice>
              <mc:Fallback>
                <p:oleObj name="Equation" r:id="rId5" imgW="444500" imgH="228600" progId="Equation.DSMT4">
                  <p:embed/>
                  <p:pic>
                    <p:nvPicPr>
                      <p:cNvPr id="416776" name="Object 8"/>
                      <p:cNvPicPr>
                        <a:picLocks noChangeAspect="1" noChangeArrowheads="1"/>
                      </p:cNvPicPr>
                      <p:nvPr/>
                    </p:nvPicPr>
                    <p:blipFill>
                      <a:blip r:embed="rId6"/>
                      <a:srcRect/>
                      <a:stretch>
                        <a:fillRect/>
                      </a:stretch>
                    </p:blipFill>
                    <p:spPr bwMode="auto">
                      <a:xfrm>
                        <a:off x="6934200" y="3713163"/>
                        <a:ext cx="1219200" cy="78263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16777" name="Object 9"/>
          <p:cNvGraphicFramePr>
            <a:graphicFrameLocks noChangeAspect="1"/>
          </p:cNvGraphicFramePr>
          <p:nvPr/>
        </p:nvGraphicFramePr>
        <p:xfrm>
          <a:off x="4991100" y="3727450"/>
          <a:ext cx="1828800" cy="908050"/>
        </p:xfrm>
        <a:graphic>
          <a:graphicData uri="http://schemas.openxmlformats.org/presentationml/2006/ole">
            <mc:AlternateContent xmlns:mc="http://schemas.openxmlformats.org/markup-compatibility/2006">
              <mc:Choice xmlns:v="urn:schemas-microsoft-com:vml" Requires="v">
                <p:oleObj spid="_x0000_s388771" name="Equation" r:id="rId7" imgW="457200" imgH="266700" progId="Equation.DSMT4">
                  <p:embed/>
                </p:oleObj>
              </mc:Choice>
              <mc:Fallback>
                <p:oleObj name="Equation" r:id="rId7" imgW="457200" imgH="266700" progId="Equation.DSMT4">
                  <p:embed/>
                  <p:pic>
                    <p:nvPicPr>
                      <p:cNvPr id="416777" name="Object 9"/>
                      <p:cNvPicPr>
                        <a:picLocks noChangeAspect="1" noChangeArrowheads="1"/>
                      </p:cNvPicPr>
                      <p:nvPr/>
                    </p:nvPicPr>
                    <p:blipFill>
                      <a:blip r:embed="rId8"/>
                      <a:srcRect/>
                      <a:stretch>
                        <a:fillRect/>
                      </a:stretch>
                    </p:blipFill>
                    <p:spPr bwMode="auto">
                      <a:xfrm>
                        <a:off x="4991100" y="3727450"/>
                        <a:ext cx="1828800" cy="9080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416778" name="Text Box 10"/>
          <p:cNvSpPr txBox="1">
            <a:spLocks noChangeArrowheads="1"/>
          </p:cNvSpPr>
          <p:nvPr/>
        </p:nvSpPr>
        <p:spPr bwMode="auto">
          <a:xfrm>
            <a:off x="3276600" y="914400"/>
            <a:ext cx="5715000" cy="1384995"/>
          </a:xfrm>
          <a:prstGeom prst="rect">
            <a:avLst/>
          </a:prstGeom>
          <a:solidFill>
            <a:srgbClr val="FFFF99"/>
          </a:solidFill>
          <a:ln w="28575">
            <a:noFill/>
            <a:miter lim="800000"/>
            <a:headEnd/>
            <a:tailEnd/>
          </a:ln>
          <a:effectLst/>
        </p:spPr>
        <p:txBody>
          <a:bodyPr wrap="square">
            <a:prstTxWarp prst="textNoShape">
              <a:avLst/>
            </a:prstTxWarp>
            <a:spAutoFit/>
          </a:bodyPr>
          <a:lstStyle/>
          <a:p>
            <a:pPr>
              <a:spcBef>
                <a:spcPct val="20000"/>
              </a:spcBef>
            </a:pPr>
            <a:r>
              <a:rPr lang="en-US" sz="2800" dirty="0">
                <a:solidFill>
                  <a:srgbClr val="FF0000"/>
                </a:solidFill>
                <a:latin typeface="Arial Narrow" charset="0"/>
              </a:rPr>
              <a:t>The measure of resistance of an object against changes in its rotational motion.  Equivalent to mass in translational motion.</a:t>
            </a:r>
          </a:p>
        </p:txBody>
      </p:sp>
      <p:sp>
        <p:nvSpPr>
          <p:cNvPr id="416779" name="Text Box 11"/>
          <p:cNvSpPr txBox="1">
            <a:spLocks noChangeArrowheads="1"/>
          </p:cNvSpPr>
          <p:nvPr/>
        </p:nvSpPr>
        <p:spPr bwMode="auto">
          <a:xfrm>
            <a:off x="533400" y="4572000"/>
            <a:ext cx="7543800" cy="94615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800" dirty="0">
                <a:solidFill>
                  <a:schemeClr val="accent2"/>
                </a:solidFill>
                <a:latin typeface="Arial Narrow" charset="0"/>
              </a:rPr>
              <a:t>Determining Moment of Inertia is extremely important for computing equilibrium of a rigid body, such as a building.</a:t>
            </a:r>
          </a:p>
        </p:txBody>
      </p:sp>
      <p:graphicFrame>
        <p:nvGraphicFramePr>
          <p:cNvPr id="416780" name="Object 12"/>
          <p:cNvGraphicFramePr>
            <a:graphicFrameLocks noChangeAspect="1"/>
          </p:cNvGraphicFramePr>
          <p:nvPr/>
        </p:nvGraphicFramePr>
        <p:xfrm>
          <a:off x="6629400" y="2606675"/>
          <a:ext cx="655638" cy="414338"/>
        </p:xfrm>
        <a:graphic>
          <a:graphicData uri="http://schemas.openxmlformats.org/presentationml/2006/ole">
            <mc:AlternateContent xmlns:mc="http://schemas.openxmlformats.org/markup-compatibility/2006">
              <mc:Choice xmlns:v="urn:schemas-microsoft-com:vml" Requires="v">
                <p:oleObj spid="_x0000_s388772" name="Equation" r:id="rId9" imgW="241300" imgH="152400" progId="Equation.DSMT4">
                  <p:embed/>
                </p:oleObj>
              </mc:Choice>
              <mc:Fallback>
                <p:oleObj name="Equation" r:id="rId9" imgW="241300" imgH="152400" progId="Equation.DSMT4">
                  <p:embed/>
                  <p:pic>
                    <p:nvPicPr>
                      <p:cNvPr id="416780" name="Object 12"/>
                      <p:cNvPicPr>
                        <a:picLocks noChangeAspect="1" noChangeArrowheads="1"/>
                      </p:cNvPicPr>
                      <p:nvPr/>
                    </p:nvPicPr>
                    <p:blipFill>
                      <a:blip r:embed="rId10"/>
                      <a:srcRect/>
                      <a:stretch>
                        <a:fillRect/>
                      </a:stretch>
                    </p:blipFill>
                    <p:spPr bwMode="auto">
                      <a:xfrm>
                        <a:off x="6629400" y="2606675"/>
                        <a:ext cx="655638" cy="41433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416781" name="Text Box 13"/>
          <p:cNvSpPr txBox="1">
            <a:spLocks noChangeArrowheads="1"/>
          </p:cNvSpPr>
          <p:nvPr/>
        </p:nvSpPr>
        <p:spPr bwMode="auto">
          <a:xfrm>
            <a:off x="533400" y="2438400"/>
            <a:ext cx="1752600" cy="94615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800">
                <a:solidFill>
                  <a:schemeClr val="accent2"/>
                </a:solidFill>
                <a:latin typeface="Arial Narrow" charset="0"/>
              </a:rPr>
              <a:t>For a group of particles</a:t>
            </a:r>
          </a:p>
        </p:txBody>
      </p:sp>
      <p:sp>
        <p:nvSpPr>
          <p:cNvPr id="416782" name="Text Box 14"/>
          <p:cNvSpPr txBox="1">
            <a:spLocks noChangeArrowheads="1"/>
          </p:cNvSpPr>
          <p:nvPr/>
        </p:nvSpPr>
        <p:spPr bwMode="auto">
          <a:xfrm>
            <a:off x="4572000" y="2438400"/>
            <a:ext cx="1600200" cy="946150"/>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800">
                <a:solidFill>
                  <a:schemeClr val="accent2"/>
                </a:solidFill>
                <a:latin typeface="Arial Narrow" charset="0"/>
              </a:rPr>
              <a:t>For a rigid body</a:t>
            </a:r>
          </a:p>
        </p:txBody>
      </p:sp>
      <p:graphicFrame>
        <p:nvGraphicFramePr>
          <p:cNvPr id="416783" name="Object 15"/>
          <p:cNvGraphicFramePr>
            <a:graphicFrameLocks noChangeAspect="1"/>
          </p:cNvGraphicFramePr>
          <p:nvPr/>
        </p:nvGraphicFramePr>
        <p:xfrm>
          <a:off x="3124200" y="2420938"/>
          <a:ext cx="1127125" cy="1011237"/>
        </p:xfrm>
        <a:graphic>
          <a:graphicData uri="http://schemas.openxmlformats.org/presentationml/2006/ole">
            <mc:AlternateContent xmlns:mc="http://schemas.openxmlformats.org/markup-compatibility/2006">
              <mc:Choice xmlns:v="urn:schemas-microsoft-com:vml" Requires="v">
                <p:oleObj spid="_x0000_s388773" name="Equation" r:id="rId11" imgW="495300" imgH="355600" progId="Equation.DSMT4">
                  <p:embed/>
                </p:oleObj>
              </mc:Choice>
              <mc:Fallback>
                <p:oleObj name="Equation" r:id="rId11" imgW="495300" imgH="355600" progId="Equation.DSMT4">
                  <p:embed/>
                  <p:pic>
                    <p:nvPicPr>
                      <p:cNvPr id="416783" name="Object 15"/>
                      <p:cNvPicPr>
                        <a:picLocks noChangeAspect="1" noChangeArrowheads="1"/>
                      </p:cNvPicPr>
                      <p:nvPr/>
                    </p:nvPicPr>
                    <p:blipFill>
                      <a:blip r:embed="rId12"/>
                      <a:srcRect/>
                      <a:stretch>
                        <a:fillRect/>
                      </a:stretch>
                    </p:blipFill>
                    <p:spPr bwMode="auto">
                      <a:xfrm>
                        <a:off x="3124200" y="2420938"/>
                        <a:ext cx="1127125" cy="101123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16784" name="Object 16"/>
          <p:cNvGraphicFramePr>
            <a:graphicFrameLocks noChangeAspect="1"/>
          </p:cNvGraphicFramePr>
          <p:nvPr/>
        </p:nvGraphicFramePr>
        <p:xfrm>
          <a:off x="7156450" y="2497138"/>
          <a:ext cx="1243013" cy="792162"/>
        </p:xfrm>
        <a:graphic>
          <a:graphicData uri="http://schemas.openxmlformats.org/presentationml/2006/ole">
            <mc:AlternateContent xmlns:mc="http://schemas.openxmlformats.org/markup-compatibility/2006">
              <mc:Choice xmlns:v="urn:schemas-microsoft-com:vml" Requires="v">
                <p:oleObj spid="_x0000_s388774" name="Equation" r:id="rId13" imgW="457200" imgH="292100" progId="Equation.DSMT4">
                  <p:embed/>
                </p:oleObj>
              </mc:Choice>
              <mc:Fallback>
                <p:oleObj name="Equation" r:id="rId13" imgW="457200" imgH="292100" progId="Equation.DSMT4">
                  <p:embed/>
                  <p:pic>
                    <p:nvPicPr>
                      <p:cNvPr id="416784" name="Object 16"/>
                      <p:cNvPicPr>
                        <a:picLocks noChangeAspect="1" noChangeArrowheads="1"/>
                      </p:cNvPicPr>
                      <p:nvPr/>
                    </p:nvPicPr>
                    <p:blipFill>
                      <a:blip r:embed="rId14"/>
                      <a:srcRect/>
                      <a:stretch>
                        <a:fillRect/>
                      </a:stretch>
                    </p:blipFill>
                    <p:spPr bwMode="auto">
                      <a:xfrm>
                        <a:off x="7156450" y="2497138"/>
                        <a:ext cx="1243013" cy="7921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416785" name="Text Box 17"/>
          <p:cNvSpPr txBox="1">
            <a:spLocks noChangeArrowheads="1"/>
          </p:cNvSpPr>
          <p:nvPr/>
        </p:nvSpPr>
        <p:spPr bwMode="auto">
          <a:xfrm>
            <a:off x="609600" y="5562600"/>
            <a:ext cx="4800600" cy="523220"/>
          </a:xfrm>
          <a:prstGeom prst="rect">
            <a:avLst/>
          </a:prstGeom>
          <a:solidFill>
            <a:srgbClr val="FFFFCC"/>
          </a:solidFill>
          <a:ln w="28575">
            <a:solidFill>
              <a:srgbClr val="A50021"/>
            </a:solidFill>
            <a:miter lim="800000"/>
            <a:headEnd/>
            <a:tailEnd/>
          </a:ln>
          <a:effectLst/>
        </p:spPr>
        <p:txBody>
          <a:bodyPr wrap="square">
            <a:prstTxWarp prst="textNoShape">
              <a:avLst/>
            </a:prstTxWarp>
            <a:spAutoFit/>
          </a:bodyPr>
          <a:lstStyle/>
          <a:p>
            <a:pPr>
              <a:spcBef>
                <a:spcPct val="20000"/>
              </a:spcBef>
            </a:pPr>
            <a:r>
              <a:rPr lang="en-US" sz="2800" dirty="0">
                <a:solidFill>
                  <a:srgbClr val="A50021"/>
                </a:solidFill>
                <a:latin typeface="Arial Narrow" charset="0"/>
              </a:rPr>
              <a:t>Dependent on the axis of rotation!!!</a:t>
            </a:r>
          </a:p>
        </p:txBody>
      </p:sp>
    </p:spTree>
    <p:extLst>
      <p:ext uri="{BB962C8B-B14F-4D97-AF65-F5344CB8AC3E}">
        <p14:creationId xmlns:p14="http://schemas.microsoft.com/office/powerpoint/2010/main" val="425562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416773"/>
                                        </p:tgtEl>
                                        <p:attrNameLst>
                                          <p:attrName>style.visibility</p:attrName>
                                        </p:attrNameLst>
                                      </p:cBhvr>
                                      <p:to>
                                        <p:strVal val="visible"/>
                                      </p:to>
                                    </p:set>
                                    <p:animEffect transition="in" filter="wipe(left)">
                                      <p:cBhvr>
                                        <p:cTn id="7" dur="500"/>
                                        <p:tgtEl>
                                          <p:spTgt spid="4167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416778"/>
                                        </p:tgtEl>
                                        <p:attrNameLst>
                                          <p:attrName>style.visibility</p:attrName>
                                        </p:attrNameLst>
                                      </p:cBhvr>
                                      <p:to>
                                        <p:strVal val="visible"/>
                                      </p:to>
                                    </p:set>
                                    <p:animEffect transition="in" filter="wipe(left)">
                                      <p:cBhvr>
                                        <p:cTn id="12" dur="500"/>
                                        <p:tgtEl>
                                          <p:spTgt spid="41677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416781">
                                            <p:txEl>
                                              <p:pRg st="0" end="0"/>
                                            </p:txEl>
                                          </p:spTgt>
                                        </p:tgtEl>
                                        <p:attrNameLst>
                                          <p:attrName>style.visibility</p:attrName>
                                        </p:attrNameLst>
                                      </p:cBhvr>
                                      <p:to>
                                        <p:strVal val="visible"/>
                                      </p:to>
                                    </p:set>
                                    <p:animEffect transition="in" filter="wipe(left)">
                                      <p:cBhvr>
                                        <p:cTn id="17" dur="500"/>
                                        <p:tgtEl>
                                          <p:spTgt spid="41678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416775"/>
                                        </p:tgtEl>
                                        <p:attrNameLst>
                                          <p:attrName>style.visibility</p:attrName>
                                        </p:attrNameLst>
                                      </p:cBhvr>
                                      <p:to>
                                        <p:strVal val="visible"/>
                                      </p:to>
                                    </p:set>
                                    <p:animEffect transition="in" filter="wipe(left)">
                                      <p:cBhvr>
                                        <p:cTn id="22" dur="500"/>
                                        <p:tgtEl>
                                          <p:spTgt spid="41677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416783"/>
                                        </p:tgtEl>
                                        <p:attrNameLst>
                                          <p:attrName>style.visibility</p:attrName>
                                        </p:attrNameLst>
                                      </p:cBhvr>
                                      <p:to>
                                        <p:strVal val="visible"/>
                                      </p:to>
                                    </p:set>
                                    <p:animEffect transition="in" filter="wipe(left)">
                                      <p:cBhvr>
                                        <p:cTn id="27" dur="500"/>
                                        <p:tgtEl>
                                          <p:spTgt spid="416783"/>
                                        </p:tgtEl>
                                      </p:cBhvr>
                                    </p:animEffect>
                                  </p:childTnLst>
                                </p:cTn>
                              </p:par>
                            </p:childTnLst>
                          </p:cTn>
                        </p:par>
                        <p:par>
                          <p:cTn id="28" fill="hold">
                            <p:stCondLst>
                              <p:cond delay="500"/>
                            </p:stCondLst>
                            <p:childTnLst>
                              <p:par>
                                <p:cTn id="29" presetID="53" presetClass="entr" presetSubtype="0" fill="hold" grpId="0" nodeType="afterEffect">
                                  <p:stCondLst>
                                    <p:cond delay="0"/>
                                  </p:stCondLst>
                                  <p:iterate type="wd">
                                    <p:tmPct val="10000"/>
                                  </p:iterate>
                                  <p:childTnLst>
                                    <p:set>
                                      <p:cBhvr>
                                        <p:cTn id="30" dur="1" fill="hold">
                                          <p:stCondLst>
                                            <p:cond delay="0"/>
                                          </p:stCondLst>
                                        </p:cTn>
                                        <p:tgtEl>
                                          <p:spTgt spid="416771"/>
                                        </p:tgtEl>
                                        <p:attrNameLst>
                                          <p:attrName>style.visibility</p:attrName>
                                        </p:attrNameLst>
                                      </p:cBhvr>
                                      <p:to>
                                        <p:strVal val="visible"/>
                                      </p:to>
                                    </p:set>
                                    <p:anim calcmode="lin" valueType="num">
                                      <p:cBhvr>
                                        <p:cTn id="31" dur="500" fill="hold"/>
                                        <p:tgtEl>
                                          <p:spTgt spid="416771"/>
                                        </p:tgtEl>
                                        <p:attrNameLst>
                                          <p:attrName>ppt_w</p:attrName>
                                        </p:attrNameLst>
                                      </p:cBhvr>
                                      <p:tavLst>
                                        <p:tav tm="0">
                                          <p:val>
                                            <p:fltVal val="0"/>
                                          </p:val>
                                        </p:tav>
                                        <p:tav tm="100000">
                                          <p:val>
                                            <p:strVal val="#ppt_w"/>
                                          </p:val>
                                        </p:tav>
                                      </p:tavLst>
                                    </p:anim>
                                    <p:anim calcmode="lin" valueType="num">
                                      <p:cBhvr>
                                        <p:cTn id="32" dur="500" fill="hold"/>
                                        <p:tgtEl>
                                          <p:spTgt spid="416771"/>
                                        </p:tgtEl>
                                        <p:attrNameLst>
                                          <p:attrName>ppt_h</p:attrName>
                                        </p:attrNameLst>
                                      </p:cBhvr>
                                      <p:tavLst>
                                        <p:tav tm="0">
                                          <p:val>
                                            <p:fltVal val="0"/>
                                          </p:val>
                                        </p:tav>
                                        <p:tav tm="100000">
                                          <p:val>
                                            <p:strVal val="#ppt_h"/>
                                          </p:val>
                                        </p:tav>
                                      </p:tavLst>
                                    </p:anim>
                                    <p:animEffect transition="in" filter="fade">
                                      <p:cBhvr>
                                        <p:cTn id="33" dur="500"/>
                                        <p:tgtEl>
                                          <p:spTgt spid="41677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iterate type="wd">
                                    <p:tmPct val="10000"/>
                                  </p:iterate>
                                  <p:childTnLst>
                                    <p:set>
                                      <p:cBhvr>
                                        <p:cTn id="37" dur="1" fill="hold">
                                          <p:stCondLst>
                                            <p:cond delay="0"/>
                                          </p:stCondLst>
                                        </p:cTn>
                                        <p:tgtEl>
                                          <p:spTgt spid="416782">
                                            <p:txEl>
                                              <p:pRg st="0" end="0"/>
                                            </p:txEl>
                                          </p:spTgt>
                                        </p:tgtEl>
                                        <p:attrNameLst>
                                          <p:attrName>style.visibility</p:attrName>
                                        </p:attrNameLst>
                                      </p:cBhvr>
                                      <p:to>
                                        <p:strVal val="visible"/>
                                      </p:to>
                                    </p:set>
                                    <p:animEffect transition="in" filter="wipe(left)">
                                      <p:cBhvr>
                                        <p:cTn id="38" dur="500"/>
                                        <p:tgtEl>
                                          <p:spTgt spid="41678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iterate type="wd">
                                    <p:tmPct val="10000"/>
                                  </p:iterate>
                                  <p:childTnLst>
                                    <p:set>
                                      <p:cBhvr>
                                        <p:cTn id="42" dur="1" fill="hold">
                                          <p:stCondLst>
                                            <p:cond delay="0"/>
                                          </p:stCondLst>
                                        </p:cTn>
                                        <p:tgtEl>
                                          <p:spTgt spid="416780"/>
                                        </p:tgtEl>
                                        <p:attrNameLst>
                                          <p:attrName>style.visibility</p:attrName>
                                        </p:attrNameLst>
                                      </p:cBhvr>
                                      <p:to>
                                        <p:strVal val="visible"/>
                                      </p:to>
                                    </p:set>
                                    <p:animEffect transition="in" filter="wipe(left)">
                                      <p:cBhvr>
                                        <p:cTn id="43" dur="500"/>
                                        <p:tgtEl>
                                          <p:spTgt spid="41678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iterate type="wd">
                                    <p:tmPct val="10000"/>
                                  </p:iterate>
                                  <p:childTnLst>
                                    <p:set>
                                      <p:cBhvr>
                                        <p:cTn id="47" dur="1" fill="hold">
                                          <p:stCondLst>
                                            <p:cond delay="0"/>
                                          </p:stCondLst>
                                        </p:cTn>
                                        <p:tgtEl>
                                          <p:spTgt spid="416784"/>
                                        </p:tgtEl>
                                        <p:attrNameLst>
                                          <p:attrName>style.visibility</p:attrName>
                                        </p:attrNameLst>
                                      </p:cBhvr>
                                      <p:to>
                                        <p:strVal val="visible"/>
                                      </p:to>
                                    </p:set>
                                    <p:animEffect transition="in" filter="wipe(left)">
                                      <p:cBhvr>
                                        <p:cTn id="48" dur="500"/>
                                        <p:tgtEl>
                                          <p:spTgt spid="416784"/>
                                        </p:tgtEl>
                                      </p:cBhvr>
                                    </p:animEffect>
                                  </p:childTnLst>
                                </p:cTn>
                              </p:par>
                            </p:childTnLst>
                          </p:cTn>
                        </p:par>
                        <p:par>
                          <p:cTn id="49" fill="hold">
                            <p:stCondLst>
                              <p:cond delay="500"/>
                            </p:stCondLst>
                            <p:childTnLst>
                              <p:par>
                                <p:cTn id="50" presetID="53" presetClass="entr" presetSubtype="0" fill="hold" grpId="0" nodeType="afterEffect">
                                  <p:stCondLst>
                                    <p:cond delay="0"/>
                                  </p:stCondLst>
                                  <p:iterate type="wd">
                                    <p:tmPct val="10000"/>
                                  </p:iterate>
                                  <p:childTnLst>
                                    <p:set>
                                      <p:cBhvr>
                                        <p:cTn id="51" dur="1" fill="hold">
                                          <p:stCondLst>
                                            <p:cond delay="0"/>
                                          </p:stCondLst>
                                        </p:cTn>
                                        <p:tgtEl>
                                          <p:spTgt spid="416770"/>
                                        </p:tgtEl>
                                        <p:attrNameLst>
                                          <p:attrName>style.visibility</p:attrName>
                                        </p:attrNameLst>
                                      </p:cBhvr>
                                      <p:to>
                                        <p:strVal val="visible"/>
                                      </p:to>
                                    </p:set>
                                    <p:anim calcmode="lin" valueType="num">
                                      <p:cBhvr>
                                        <p:cTn id="52" dur="500" fill="hold"/>
                                        <p:tgtEl>
                                          <p:spTgt spid="416770"/>
                                        </p:tgtEl>
                                        <p:attrNameLst>
                                          <p:attrName>ppt_w</p:attrName>
                                        </p:attrNameLst>
                                      </p:cBhvr>
                                      <p:tavLst>
                                        <p:tav tm="0">
                                          <p:val>
                                            <p:fltVal val="0"/>
                                          </p:val>
                                        </p:tav>
                                        <p:tav tm="100000">
                                          <p:val>
                                            <p:strVal val="#ppt_w"/>
                                          </p:val>
                                        </p:tav>
                                      </p:tavLst>
                                    </p:anim>
                                    <p:anim calcmode="lin" valueType="num">
                                      <p:cBhvr>
                                        <p:cTn id="53" dur="500" fill="hold"/>
                                        <p:tgtEl>
                                          <p:spTgt spid="416770"/>
                                        </p:tgtEl>
                                        <p:attrNameLst>
                                          <p:attrName>ppt_h</p:attrName>
                                        </p:attrNameLst>
                                      </p:cBhvr>
                                      <p:tavLst>
                                        <p:tav tm="0">
                                          <p:val>
                                            <p:fltVal val="0"/>
                                          </p:val>
                                        </p:tav>
                                        <p:tav tm="100000">
                                          <p:val>
                                            <p:strVal val="#ppt_h"/>
                                          </p:val>
                                        </p:tav>
                                      </p:tavLst>
                                    </p:anim>
                                    <p:animEffect transition="in" filter="fade">
                                      <p:cBhvr>
                                        <p:cTn id="54" dur="500"/>
                                        <p:tgtEl>
                                          <p:spTgt spid="41677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416774">
                                            <p:txEl>
                                              <p:pRg st="0" end="0"/>
                                            </p:txEl>
                                          </p:spTgt>
                                        </p:tgtEl>
                                        <p:attrNameLst>
                                          <p:attrName>style.visibility</p:attrName>
                                        </p:attrNameLst>
                                      </p:cBhvr>
                                      <p:to>
                                        <p:strVal val="visible"/>
                                      </p:to>
                                    </p:set>
                                    <p:animEffect transition="in" filter="wipe(left)">
                                      <p:cBhvr>
                                        <p:cTn id="59" dur="500"/>
                                        <p:tgtEl>
                                          <p:spTgt spid="416774">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iterate type="wd">
                                    <p:tmPct val="10000"/>
                                  </p:iterate>
                                  <p:childTnLst>
                                    <p:set>
                                      <p:cBhvr>
                                        <p:cTn id="63" dur="1" fill="hold">
                                          <p:stCondLst>
                                            <p:cond delay="0"/>
                                          </p:stCondLst>
                                        </p:cTn>
                                        <p:tgtEl>
                                          <p:spTgt spid="416777"/>
                                        </p:tgtEl>
                                        <p:attrNameLst>
                                          <p:attrName>style.visibility</p:attrName>
                                        </p:attrNameLst>
                                      </p:cBhvr>
                                      <p:to>
                                        <p:strVal val="visible"/>
                                      </p:to>
                                    </p:set>
                                    <p:animEffect transition="in" filter="wipe(left)">
                                      <p:cBhvr>
                                        <p:cTn id="64" dur="500"/>
                                        <p:tgtEl>
                                          <p:spTgt spid="41677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nodeType="clickEffect">
                                  <p:stCondLst>
                                    <p:cond delay="0"/>
                                  </p:stCondLst>
                                  <p:iterate type="wd">
                                    <p:tmPct val="10000"/>
                                  </p:iterate>
                                  <p:childTnLst>
                                    <p:set>
                                      <p:cBhvr>
                                        <p:cTn id="68" dur="1" fill="hold">
                                          <p:stCondLst>
                                            <p:cond delay="0"/>
                                          </p:stCondLst>
                                        </p:cTn>
                                        <p:tgtEl>
                                          <p:spTgt spid="416776"/>
                                        </p:tgtEl>
                                        <p:attrNameLst>
                                          <p:attrName>style.visibility</p:attrName>
                                        </p:attrNameLst>
                                      </p:cBhvr>
                                      <p:to>
                                        <p:strVal val="visible"/>
                                      </p:to>
                                    </p:set>
                                    <p:animEffect transition="in" filter="wipe(left)">
                                      <p:cBhvr>
                                        <p:cTn id="69" dur="500"/>
                                        <p:tgtEl>
                                          <p:spTgt spid="416776"/>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416779">
                                            <p:txEl>
                                              <p:pRg st="0" end="0"/>
                                            </p:txEl>
                                          </p:spTgt>
                                        </p:tgtEl>
                                        <p:attrNameLst>
                                          <p:attrName>style.visibility</p:attrName>
                                        </p:attrNameLst>
                                      </p:cBhvr>
                                      <p:to>
                                        <p:strVal val="visible"/>
                                      </p:to>
                                    </p:set>
                                    <p:animEffect transition="in" filter="wipe(left)">
                                      <p:cBhvr>
                                        <p:cTn id="74" dur="500"/>
                                        <p:tgtEl>
                                          <p:spTgt spid="416779">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iterate type="wd">
                                    <p:tmPct val="10000"/>
                                  </p:iterate>
                                  <p:childTnLst>
                                    <p:set>
                                      <p:cBhvr>
                                        <p:cTn id="78" dur="1" fill="hold">
                                          <p:stCondLst>
                                            <p:cond delay="0"/>
                                          </p:stCondLst>
                                        </p:cTn>
                                        <p:tgtEl>
                                          <p:spTgt spid="416785">
                                            <p:txEl>
                                              <p:pRg st="0" end="0"/>
                                            </p:txEl>
                                          </p:spTgt>
                                        </p:tgtEl>
                                        <p:attrNameLst>
                                          <p:attrName>style.visibility</p:attrName>
                                        </p:attrNameLst>
                                      </p:cBhvr>
                                      <p:to>
                                        <p:strVal val="visible"/>
                                      </p:to>
                                    </p:set>
                                    <p:animEffect transition="in" filter="wipe(left)">
                                      <p:cBhvr>
                                        <p:cTn id="79" dur="500"/>
                                        <p:tgtEl>
                                          <p:spTgt spid="41678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6770" grpId="0" animBg="1"/>
      <p:bldP spid="416771" grpId="0" animBg="1"/>
      <p:bldP spid="416773" grpId="0" animBg="1" autoUpdateAnimBg="0"/>
      <p:bldP spid="416774" grpId="0" build="p" autoUpdateAnimBg="0"/>
      <p:bldP spid="416778" grpId="0" animBg="1" autoUpdateAnimBg="0"/>
      <p:bldP spid="416779" grpId="0" build="p" autoUpdateAnimBg="0"/>
      <p:bldP spid="416781" grpId="0" build="p" autoUpdateAnimBg="0"/>
      <p:bldP spid="416782" grpId="0" build="p" autoUpdateAnimBg="0"/>
      <p:bldP spid="41678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Date Placeholder 2"/>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April 21, 2021</a:t>
            </a:r>
            <a:endParaRPr lang="en-US" altLang="ko-KR" sz="1400">
              <a:solidFill>
                <a:srgbClr val="FF0066"/>
              </a:solidFill>
              <a:latin typeface="Arial Narrow" charset="0"/>
              <a:ea typeface="굴림" charset="0"/>
              <a:cs typeface="굴림" charset="0"/>
            </a:endParaRPr>
          </a:p>
        </p:txBody>
      </p:sp>
      <p:sp>
        <p:nvSpPr>
          <p:cNvPr id="26626" name="Footer Placeholder 3"/>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6627" name="Slide Number Placeholder 4"/>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7B1B43F-773E-2840-B2AE-91A7D1C62886}"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pic>
        <p:nvPicPr>
          <p:cNvPr id="999426" name="Picture 2" descr="F09.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0"/>
            <a:ext cx="3557588" cy="4057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99427" name="Text Box 3"/>
          <p:cNvSpPr txBox="1">
            <a:spLocks noChangeArrowheads="1"/>
          </p:cNvSpPr>
          <p:nvPr/>
        </p:nvSpPr>
        <p:spPr bwMode="auto">
          <a:xfrm>
            <a:off x="152400" y="1143000"/>
            <a:ext cx="5045075"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Arial Narrow" charset="0"/>
              </a:rPr>
              <a:t>Two particles each have </a:t>
            </a:r>
            <a:r>
              <a:rPr lang="en-US" sz="2000" dirty="0">
                <a:solidFill>
                  <a:srgbClr val="FF0000"/>
                </a:solidFill>
                <a:latin typeface="Arial Narrow" charset="0"/>
              </a:rPr>
              <a:t>mass m</a:t>
            </a:r>
            <a:r>
              <a:rPr lang="en-US" sz="2000" baseline="-25000" dirty="0">
                <a:solidFill>
                  <a:srgbClr val="FF0000"/>
                </a:solidFill>
                <a:latin typeface="Arial Narrow" charset="0"/>
              </a:rPr>
              <a:t>1</a:t>
            </a:r>
            <a:r>
              <a:rPr lang="en-US" sz="2000" dirty="0">
                <a:solidFill>
                  <a:srgbClr val="FF0000"/>
                </a:solidFill>
                <a:latin typeface="Arial Narrow" charset="0"/>
              </a:rPr>
              <a:t> and m</a:t>
            </a:r>
            <a:r>
              <a:rPr lang="en-US" sz="2000" baseline="-25000" dirty="0">
                <a:solidFill>
                  <a:srgbClr val="FF0000"/>
                </a:solidFill>
                <a:latin typeface="Arial Narrow" charset="0"/>
              </a:rPr>
              <a:t>2</a:t>
            </a:r>
            <a:r>
              <a:rPr lang="en-US" sz="2000" dirty="0">
                <a:solidFill>
                  <a:srgbClr val="FF0000"/>
                </a:solidFill>
                <a:latin typeface="Arial Narrow" charset="0"/>
              </a:rPr>
              <a:t> </a:t>
            </a:r>
            <a:r>
              <a:rPr lang="en-US" sz="2000" dirty="0">
                <a:solidFill>
                  <a:schemeClr val="accent2"/>
                </a:solidFill>
                <a:latin typeface="Arial Narrow" charset="0"/>
              </a:rPr>
              <a:t>and are fixed at the</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ends of a thin rigid rod.  The </a:t>
            </a:r>
            <a:r>
              <a:rPr lang="en-US" sz="2000" dirty="0">
                <a:solidFill>
                  <a:srgbClr val="FF0000"/>
                </a:solidFill>
                <a:latin typeface="Arial Narrow" charset="0"/>
                <a:ea typeface="굴림" charset="0"/>
                <a:cs typeface="굴림" charset="0"/>
              </a:rPr>
              <a:t>length</a:t>
            </a:r>
            <a:r>
              <a:rPr lang="en-US" sz="2000" dirty="0">
                <a:solidFill>
                  <a:schemeClr val="accent2"/>
                </a:solidFill>
                <a:latin typeface="Arial Narrow" charset="0"/>
                <a:ea typeface="굴림" charset="0"/>
                <a:cs typeface="굴림" charset="0"/>
              </a:rPr>
              <a:t> of the rod is </a:t>
            </a:r>
            <a:r>
              <a:rPr lang="en-US" sz="2000" i="1" dirty="0">
                <a:solidFill>
                  <a:srgbClr val="FF0000"/>
                </a:solidFill>
                <a:latin typeface="Arial Narrow" charset="0"/>
                <a:ea typeface="굴림" charset="0"/>
                <a:cs typeface="굴림" charset="0"/>
              </a:rPr>
              <a:t>L</a:t>
            </a:r>
            <a:r>
              <a:rPr lang="en-US" sz="2000" dirty="0">
                <a:solidFill>
                  <a:schemeClr val="accent2"/>
                </a:solidFill>
                <a:latin typeface="Arial Narrow" charset="0"/>
                <a:ea typeface="굴림" charset="0"/>
                <a:cs typeface="굴림" charset="0"/>
              </a:rPr>
              <a:t>.</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Find the moment of inertia when this object rotates relative to an axis that is </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perpendicular to the rod at</a:t>
            </a:r>
            <a:r>
              <a:rPr lang="en-US" altLang="ko-KR" sz="2000" dirty="0">
                <a:solidFill>
                  <a:schemeClr val="accent2"/>
                </a:solidFill>
                <a:latin typeface="Arial Narrow" charset="0"/>
                <a:ea typeface="굴림" charset="0"/>
                <a:cs typeface="굴림" charset="0"/>
              </a:rPr>
              <a:t> </a:t>
            </a:r>
            <a:r>
              <a:rPr lang="en-US" sz="2000" dirty="0">
                <a:solidFill>
                  <a:schemeClr val="accent2"/>
                </a:solidFill>
                <a:latin typeface="Arial Narrow" charset="0"/>
                <a:ea typeface="굴림" charset="0"/>
                <a:cs typeface="굴림" charset="0"/>
              </a:rPr>
              <a:t>(a) one end and (b) the center.</a:t>
            </a:r>
          </a:p>
        </p:txBody>
      </p:sp>
      <p:sp>
        <p:nvSpPr>
          <p:cNvPr id="26630" name="Rectangle 4"/>
          <p:cNvSpPr>
            <a:spLocks noGrp="1" noChangeArrowheads="1"/>
          </p:cNvSpPr>
          <p:nvPr>
            <p:ph type="title"/>
          </p:nvPr>
        </p:nvSpPr>
        <p:spPr>
          <a:xfrm>
            <a:off x="685800" y="76200"/>
            <a:ext cx="7772400" cy="1066800"/>
          </a:xfrm>
        </p:spPr>
        <p:txBody>
          <a:bodyPr/>
          <a:lstStyle/>
          <a:p>
            <a:r>
              <a:rPr lang="en-US" altLang="ko-KR" sz="4000">
                <a:latin typeface="Arial Narrow" charset="0"/>
                <a:ea typeface="굴림" charset="0"/>
                <a:cs typeface="굴림" charset="0"/>
              </a:rPr>
              <a:t>Ex.  </a:t>
            </a:r>
            <a:r>
              <a:rPr lang="en-US" sz="4000">
                <a:latin typeface="Arial Narrow" charset="0"/>
                <a:ea typeface="ＭＳ Ｐゴシック" charset="0"/>
                <a:cs typeface="ＭＳ Ｐゴシック" charset="0"/>
              </a:rPr>
              <a:t>The Moment of Inertia Depends</a:t>
            </a:r>
            <a:r>
              <a:rPr lang="en-US" altLang="ko-KR" sz="4000">
                <a:latin typeface="Arial Narrow" charset="0"/>
                <a:ea typeface="굴림" charset="0"/>
                <a:cs typeface="굴림" charset="0"/>
              </a:rPr>
              <a:t> </a:t>
            </a:r>
            <a:r>
              <a:rPr lang="en-US" sz="4000">
                <a:latin typeface="Arial Narrow" charset="0"/>
                <a:ea typeface="ＭＳ Ｐゴシック" charset="0"/>
                <a:cs typeface="ＭＳ Ｐゴシック" charset="0"/>
              </a:rPr>
              <a:t>on Where</a:t>
            </a:r>
            <a:r>
              <a:rPr lang="en-US" altLang="ko-KR" sz="4000">
                <a:latin typeface="Arial Narrow" charset="0"/>
                <a:ea typeface="굴림" charset="0"/>
                <a:cs typeface="굴림" charset="0"/>
              </a:rPr>
              <a:t> </a:t>
            </a:r>
            <a:r>
              <a:rPr lang="en-US" sz="4000">
                <a:latin typeface="Arial Narrow" charset="0"/>
                <a:ea typeface="ＭＳ Ｐゴシック" charset="0"/>
                <a:cs typeface="ＭＳ Ｐゴシック" charset="0"/>
              </a:rPr>
              <a:t>the Axis Is.</a:t>
            </a:r>
          </a:p>
        </p:txBody>
      </p:sp>
      <p:sp>
        <p:nvSpPr>
          <p:cNvPr id="999429" name="Text Box 5"/>
          <p:cNvSpPr txBox="1">
            <a:spLocks noChangeArrowheads="1"/>
          </p:cNvSpPr>
          <p:nvPr/>
        </p:nvSpPr>
        <p:spPr bwMode="auto">
          <a:xfrm>
            <a:off x="228600" y="2892425"/>
            <a:ext cx="488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(a)</a:t>
            </a:r>
          </a:p>
        </p:txBody>
      </p:sp>
      <p:graphicFrame>
        <p:nvGraphicFramePr>
          <p:cNvPr id="999430" name="Object 2"/>
          <p:cNvGraphicFramePr>
            <a:graphicFrameLocks noChangeAspect="1"/>
          </p:cNvGraphicFramePr>
          <p:nvPr/>
        </p:nvGraphicFramePr>
        <p:xfrm>
          <a:off x="762000" y="2982913"/>
          <a:ext cx="414338" cy="284162"/>
        </p:xfrm>
        <a:graphic>
          <a:graphicData uri="http://schemas.openxmlformats.org/presentationml/2006/ole">
            <mc:AlternateContent xmlns:mc="http://schemas.openxmlformats.org/markup-compatibility/2006">
              <mc:Choice xmlns:v="urn:schemas-microsoft-com:vml" Requires="v">
                <p:oleObj spid="_x0000_s458721" name="Equation" r:id="rId5" imgW="241091" imgH="164957" progId="Equation.DSMT4">
                  <p:embed/>
                </p:oleObj>
              </mc:Choice>
              <mc:Fallback>
                <p:oleObj name="Equation" r:id="rId5" imgW="241091" imgH="164957" progId="Equation.DSMT4">
                  <p:embed/>
                  <p:pic>
                    <p:nvPicPr>
                      <p:cNvPr id="99943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2982913"/>
                        <a:ext cx="414338" cy="2841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1" name="Object 3"/>
          <p:cNvGraphicFramePr>
            <a:graphicFrameLocks noChangeAspect="1"/>
          </p:cNvGraphicFramePr>
          <p:nvPr/>
        </p:nvGraphicFramePr>
        <p:xfrm>
          <a:off x="2590800" y="3417888"/>
          <a:ext cx="698500" cy="415925"/>
        </p:xfrm>
        <a:graphic>
          <a:graphicData uri="http://schemas.openxmlformats.org/presentationml/2006/ole">
            <mc:AlternateContent xmlns:mc="http://schemas.openxmlformats.org/markup-compatibility/2006">
              <mc:Choice xmlns:v="urn:schemas-microsoft-com:vml" Requires="v">
                <p:oleObj spid="_x0000_s458722" name="Equation" r:id="rId7" imgW="406224" imgH="241195" progId="Equation.DSMT4">
                  <p:embed/>
                </p:oleObj>
              </mc:Choice>
              <mc:Fallback>
                <p:oleObj name="Equation" r:id="rId7" imgW="406224" imgH="241195" progId="Equation.DSMT4">
                  <p:embed/>
                  <p:pic>
                    <p:nvPicPr>
                      <p:cNvPr id="999431"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3417888"/>
                        <a:ext cx="698500" cy="4159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2" name="Object 4"/>
          <p:cNvGraphicFramePr>
            <a:graphicFrameLocks noChangeAspect="1"/>
          </p:cNvGraphicFramePr>
          <p:nvPr/>
        </p:nvGraphicFramePr>
        <p:xfrm>
          <a:off x="779463" y="3429000"/>
          <a:ext cx="1354137" cy="395288"/>
        </p:xfrm>
        <a:graphic>
          <a:graphicData uri="http://schemas.openxmlformats.org/presentationml/2006/ole">
            <mc:AlternateContent xmlns:mc="http://schemas.openxmlformats.org/markup-compatibility/2006">
              <mc:Choice xmlns:v="urn:schemas-microsoft-com:vml" Requires="v">
                <p:oleObj spid="_x0000_s458723" name="Equation" r:id="rId9" imgW="787400" imgH="228600" progId="Equation.DSMT4">
                  <p:embed/>
                </p:oleObj>
              </mc:Choice>
              <mc:Fallback>
                <p:oleObj name="Equation" r:id="rId9" imgW="787400" imgH="228600" progId="Equation.DSMT4">
                  <p:embed/>
                  <p:pic>
                    <p:nvPicPr>
                      <p:cNvPr id="999432"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9463" y="3429000"/>
                        <a:ext cx="1354137" cy="3952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3" name="Object 5"/>
          <p:cNvGraphicFramePr>
            <a:graphicFrameLocks noChangeAspect="1"/>
          </p:cNvGraphicFramePr>
          <p:nvPr/>
        </p:nvGraphicFramePr>
        <p:xfrm>
          <a:off x="752475" y="3938588"/>
          <a:ext cx="542925" cy="373062"/>
        </p:xfrm>
        <a:graphic>
          <a:graphicData uri="http://schemas.openxmlformats.org/presentationml/2006/ole">
            <mc:AlternateContent xmlns:mc="http://schemas.openxmlformats.org/markup-compatibility/2006">
              <mc:Choice xmlns:v="urn:schemas-microsoft-com:vml" Requires="v">
                <p:oleObj spid="_x0000_s458724" name="Equation" r:id="rId11" imgW="241091" imgH="164957" progId="Equation.DSMT4">
                  <p:embed/>
                </p:oleObj>
              </mc:Choice>
              <mc:Fallback>
                <p:oleObj name="Equation" r:id="rId11" imgW="241091" imgH="164957" progId="Equation.DSMT4">
                  <p:embed/>
                  <p:pic>
                    <p:nvPicPr>
                      <p:cNvPr id="999433" name="Object 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2475" y="3938588"/>
                        <a:ext cx="542925" cy="3730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9434" name="Text Box 10"/>
          <p:cNvSpPr txBox="1">
            <a:spLocks noChangeArrowheads="1"/>
          </p:cNvSpPr>
          <p:nvPr/>
        </p:nvSpPr>
        <p:spPr bwMode="auto">
          <a:xfrm>
            <a:off x="273050" y="4495800"/>
            <a:ext cx="4889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(b)</a:t>
            </a:r>
          </a:p>
        </p:txBody>
      </p:sp>
      <p:graphicFrame>
        <p:nvGraphicFramePr>
          <p:cNvPr id="999435" name="Object 6"/>
          <p:cNvGraphicFramePr>
            <a:graphicFrameLocks noChangeAspect="1"/>
          </p:cNvGraphicFramePr>
          <p:nvPr/>
        </p:nvGraphicFramePr>
        <p:xfrm>
          <a:off x="782638" y="4572000"/>
          <a:ext cx="436562" cy="339725"/>
        </p:xfrm>
        <a:graphic>
          <a:graphicData uri="http://schemas.openxmlformats.org/presentationml/2006/ole">
            <mc:AlternateContent xmlns:mc="http://schemas.openxmlformats.org/markup-compatibility/2006">
              <mc:Choice xmlns:v="urn:schemas-microsoft-com:vml" Requires="v">
                <p:oleObj spid="_x0000_s458725" name="Equation" r:id="rId13" imgW="241091" imgH="164957" progId="Equation.DSMT4">
                  <p:embed/>
                </p:oleObj>
              </mc:Choice>
              <mc:Fallback>
                <p:oleObj name="Equation" r:id="rId13" imgW="241091" imgH="164957" progId="Equation.DSMT4">
                  <p:embed/>
                  <p:pic>
                    <p:nvPicPr>
                      <p:cNvPr id="999435" name="Object 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82638" y="4572000"/>
                        <a:ext cx="436562" cy="339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6" name="Object 7"/>
          <p:cNvGraphicFramePr>
            <a:graphicFrameLocks noChangeAspect="1"/>
          </p:cNvGraphicFramePr>
          <p:nvPr/>
        </p:nvGraphicFramePr>
        <p:xfrm>
          <a:off x="2819400" y="5105400"/>
          <a:ext cx="1149350" cy="495300"/>
        </p:xfrm>
        <a:graphic>
          <a:graphicData uri="http://schemas.openxmlformats.org/presentationml/2006/ole">
            <mc:AlternateContent xmlns:mc="http://schemas.openxmlformats.org/markup-compatibility/2006">
              <mc:Choice xmlns:v="urn:schemas-microsoft-com:vml" Requires="v">
                <p:oleObj spid="_x0000_s458726" name="Equation" r:id="rId15" imgW="558558" imgH="241195" progId="Equation.DSMT4">
                  <p:embed/>
                </p:oleObj>
              </mc:Choice>
              <mc:Fallback>
                <p:oleObj name="Equation" r:id="rId15" imgW="558558" imgH="241195" progId="Equation.DSMT4">
                  <p:embed/>
                  <p:pic>
                    <p:nvPicPr>
                      <p:cNvPr id="999436" name="Object 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19400" y="5105400"/>
                        <a:ext cx="1149350" cy="4953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7" name="Object 8"/>
          <p:cNvGraphicFramePr>
            <a:graphicFrameLocks noChangeAspect="1"/>
          </p:cNvGraphicFramePr>
          <p:nvPr/>
        </p:nvGraphicFramePr>
        <p:xfrm>
          <a:off x="895350" y="5105400"/>
          <a:ext cx="1619250" cy="471488"/>
        </p:xfrm>
        <a:graphic>
          <a:graphicData uri="http://schemas.openxmlformats.org/presentationml/2006/ole">
            <mc:AlternateContent xmlns:mc="http://schemas.openxmlformats.org/markup-compatibility/2006">
              <mc:Choice xmlns:v="urn:schemas-microsoft-com:vml" Requires="v">
                <p:oleObj spid="_x0000_s458727" name="Equation" r:id="rId17" imgW="787400" imgH="228600" progId="Equation.DSMT4">
                  <p:embed/>
                </p:oleObj>
              </mc:Choice>
              <mc:Fallback>
                <p:oleObj name="Equation" r:id="rId17" imgW="787400" imgH="228600" progId="Equation.DSMT4">
                  <p:embed/>
                  <p:pic>
                    <p:nvPicPr>
                      <p:cNvPr id="999437" name="Object 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95350" y="5105400"/>
                        <a:ext cx="1619250" cy="4714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8" name="Object 9"/>
          <p:cNvGraphicFramePr>
            <a:graphicFrameLocks noChangeAspect="1"/>
          </p:cNvGraphicFramePr>
          <p:nvPr/>
        </p:nvGraphicFramePr>
        <p:xfrm>
          <a:off x="762000" y="5680075"/>
          <a:ext cx="492125" cy="338138"/>
        </p:xfrm>
        <a:graphic>
          <a:graphicData uri="http://schemas.openxmlformats.org/presentationml/2006/ole">
            <mc:AlternateContent xmlns:mc="http://schemas.openxmlformats.org/markup-compatibility/2006">
              <mc:Choice xmlns:v="urn:schemas-microsoft-com:vml" Requires="v">
                <p:oleObj spid="_x0000_s458728" name="Equation" r:id="rId19" imgW="241091" imgH="164957" progId="Equation.DSMT4">
                  <p:embed/>
                </p:oleObj>
              </mc:Choice>
              <mc:Fallback>
                <p:oleObj name="Equation" r:id="rId19" imgW="241091" imgH="164957" progId="Equation.DSMT4">
                  <p:embed/>
                  <p:pic>
                    <p:nvPicPr>
                      <p:cNvPr id="999438" name="Object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62000" y="5680075"/>
                        <a:ext cx="492125" cy="3381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39" name="Object 10"/>
          <p:cNvGraphicFramePr>
            <a:graphicFrameLocks noChangeAspect="1"/>
          </p:cNvGraphicFramePr>
          <p:nvPr/>
        </p:nvGraphicFramePr>
        <p:xfrm>
          <a:off x="3436938" y="3416300"/>
          <a:ext cx="677862" cy="393700"/>
        </p:xfrm>
        <a:graphic>
          <a:graphicData uri="http://schemas.openxmlformats.org/presentationml/2006/ole">
            <mc:AlternateContent xmlns:mc="http://schemas.openxmlformats.org/markup-compatibility/2006">
              <mc:Choice xmlns:v="urn:schemas-microsoft-com:vml" Requires="v">
                <p:oleObj spid="_x0000_s458729" name="Equation" r:id="rId21" imgW="393529" imgH="228501" progId="Equation.DSMT4">
                  <p:embed/>
                </p:oleObj>
              </mc:Choice>
              <mc:Fallback>
                <p:oleObj name="Equation" r:id="rId21" imgW="393529" imgH="228501" progId="Equation.DSMT4">
                  <p:embed/>
                  <p:pic>
                    <p:nvPicPr>
                      <p:cNvPr id="999439" name="Object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436938" y="3416300"/>
                        <a:ext cx="677862" cy="393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0" name="Object 11"/>
          <p:cNvGraphicFramePr>
            <a:graphicFrameLocks noChangeAspect="1"/>
          </p:cNvGraphicFramePr>
          <p:nvPr/>
        </p:nvGraphicFramePr>
        <p:xfrm>
          <a:off x="3714750" y="3886200"/>
          <a:ext cx="628650" cy="458788"/>
        </p:xfrm>
        <a:graphic>
          <a:graphicData uri="http://schemas.openxmlformats.org/presentationml/2006/ole">
            <mc:AlternateContent xmlns:mc="http://schemas.openxmlformats.org/markup-compatibility/2006">
              <mc:Choice xmlns:v="urn:schemas-microsoft-com:vml" Requires="v">
                <p:oleObj spid="_x0000_s458730" name="Equation" r:id="rId23" imgW="279400" imgH="203200" progId="Equation.DSMT4">
                  <p:embed/>
                </p:oleObj>
              </mc:Choice>
              <mc:Fallback>
                <p:oleObj name="Equation" r:id="rId23" imgW="279400" imgH="203200" progId="Equation.DSMT4">
                  <p:embed/>
                  <p:pic>
                    <p:nvPicPr>
                      <p:cNvPr id="999440" name="Object 11"/>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14750" y="3886200"/>
                        <a:ext cx="628650" cy="4587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1" name="Object 12"/>
          <p:cNvGraphicFramePr>
            <a:graphicFrameLocks noChangeAspect="1"/>
          </p:cNvGraphicFramePr>
          <p:nvPr/>
        </p:nvGraphicFramePr>
        <p:xfrm>
          <a:off x="1290638" y="3767138"/>
          <a:ext cx="2428875" cy="715962"/>
        </p:xfrm>
        <a:graphic>
          <a:graphicData uri="http://schemas.openxmlformats.org/presentationml/2006/ole">
            <mc:AlternateContent xmlns:mc="http://schemas.openxmlformats.org/markup-compatibility/2006">
              <mc:Choice xmlns:v="urn:schemas-microsoft-com:vml" Requires="v">
                <p:oleObj spid="_x0000_s458731" name="Equation" r:id="rId25" imgW="1079500" imgH="317500" progId="Equation.DSMT4">
                  <p:embed/>
                </p:oleObj>
              </mc:Choice>
              <mc:Fallback>
                <p:oleObj name="Equation" r:id="rId25" imgW="1079500" imgH="317500" progId="Equation.DSMT4">
                  <p:embed/>
                  <p:pic>
                    <p:nvPicPr>
                      <p:cNvPr id="999441" name="Object 12"/>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1290638" y="3767138"/>
                        <a:ext cx="2428875" cy="715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2" name="Object 13"/>
          <p:cNvGraphicFramePr>
            <a:graphicFrameLocks noChangeAspect="1"/>
          </p:cNvGraphicFramePr>
          <p:nvPr/>
        </p:nvGraphicFramePr>
        <p:xfrm>
          <a:off x="1154113" y="2884488"/>
          <a:ext cx="1200150" cy="503237"/>
        </p:xfrm>
        <a:graphic>
          <a:graphicData uri="http://schemas.openxmlformats.org/presentationml/2006/ole">
            <mc:AlternateContent xmlns:mc="http://schemas.openxmlformats.org/markup-compatibility/2006">
              <mc:Choice xmlns:v="urn:schemas-microsoft-com:vml" Requires="v">
                <p:oleObj spid="_x0000_s458732" name="Equation" r:id="rId27" imgW="698500" imgH="292100" progId="Equation.DSMT4">
                  <p:embed/>
                </p:oleObj>
              </mc:Choice>
              <mc:Fallback>
                <p:oleObj name="Equation" r:id="rId27" imgW="698500" imgH="292100" progId="Equation.DSMT4">
                  <p:embed/>
                  <p:pic>
                    <p:nvPicPr>
                      <p:cNvPr id="999442" name="Object 13"/>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54113" y="2884488"/>
                        <a:ext cx="1200150" cy="50323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3" name="Object 14"/>
          <p:cNvGraphicFramePr>
            <a:graphicFrameLocks noChangeAspect="1"/>
          </p:cNvGraphicFramePr>
          <p:nvPr/>
        </p:nvGraphicFramePr>
        <p:xfrm>
          <a:off x="2352675" y="2884488"/>
          <a:ext cx="1287463" cy="438150"/>
        </p:xfrm>
        <a:graphic>
          <a:graphicData uri="http://schemas.openxmlformats.org/presentationml/2006/ole">
            <mc:AlternateContent xmlns:mc="http://schemas.openxmlformats.org/markup-compatibility/2006">
              <mc:Choice xmlns:v="urn:schemas-microsoft-com:vml" Requires="v">
                <p:oleObj spid="_x0000_s458733" name="Equation" r:id="rId29" imgW="749300" imgH="254000" progId="Equation.DSMT4">
                  <p:embed/>
                </p:oleObj>
              </mc:Choice>
              <mc:Fallback>
                <p:oleObj name="Equation" r:id="rId29" imgW="749300" imgH="254000" progId="Equation.DSMT4">
                  <p:embed/>
                  <p:pic>
                    <p:nvPicPr>
                      <p:cNvPr id="999443" name="Object 14"/>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352675" y="2884488"/>
                        <a:ext cx="1287463" cy="438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4" name="Object 15"/>
          <p:cNvGraphicFramePr>
            <a:graphicFrameLocks noChangeAspect="1"/>
          </p:cNvGraphicFramePr>
          <p:nvPr/>
        </p:nvGraphicFramePr>
        <p:xfrm>
          <a:off x="1230313" y="4483100"/>
          <a:ext cx="1263650" cy="600075"/>
        </p:xfrm>
        <a:graphic>
          <a:graphicData uri="http://schemas.openxmlformats.org/presentationml/2006/ole">
            <mc:AlternateContent xmlns:mc="http://schemas.openxmlformats.org/markup-compatibility/2006">
              <mc:Choice xmlns:v="urn:schemas-microsoft-com:vml" Requires="v">
                <p:oleObj spid="_x0000_s458734" name="Equation" r:id="rId31" imgW="698500" imgH="292100" progId="Equation.DSMT4">
                  <p:embed/>
                </p:oleObj>
              </mc:Choice>
              <mc:Fallback>
                <p:oleObj name="Equation" r:id="rId31" imgW="698500" imgH="292100" progId="Equation.DSMT4">
                  <p:embed/>
                  <p:pic>
                    <p:nvPicPr>
                      <p:cNvPr id="999444" name="Object 15"/>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230313" y="4483100"/>
                        <a:ext cx="1263650" cy="6000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5" name="Object 16"/>
          <p:cNvGraphicFramePr>
            <a:graphicFrameLocks noChangeAspect="1"/>
          </p:cNvGraphicFramePr>
          <p:nvPr/>
        </p:nvGraphicFramePr>
        <p:xfrm>
          <a:off x="2468563" y="4483100"/>
          <a:ext cx="1352550" cy="520700"/>
        </p:xfrm>
        <a:graphic>
          <a:graphicData uri="http://schemas.openxmlformats.org/presentationml/2006/ole">
            <mc:AlternateContent xmlns:mc="http://schemas.openxmlformats.org/markup-compatibility/2006">
              <mc:Choice xmlns:v="urn:schemas-microsoft-com:vml" Requires="v">
                <p:oleObj spid="_x0000_s458735" name="Equation" r:id="rId33" imgW="749300" imgH="254000" progId="Equation.DSMT4">
                  <p:embed/>
                </p:oleObj>
              </mc:Choice>
              <mc:Fallback>
                <p:oleObj name="Equation" r:id="rId33" imgW="749300" imgH="254000" progId="Equation.DSMT4">
                  <p:embed/>
                  <p:pic>
                    <p:nvPicPr>
                      <p:cNvPr id="999445" name="Object 1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2468563" y="4483100"/>
                        <a:ext cx="135255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6" name="Object 17"/>
          <p:cNvGraphicFramePr>
            <a:graphicFrameLocks noChangeAspect="1"/>
          </p:cNvGraphicFramePr>
          <p:nvPr/>
        </p:nvGraphicFramePr>
        <p:xfrm>
          <a:off x="4114800" y="5105400"/>
          <a:ext cx="1096963" cy="469900"/>
        </p:xfrm>
        <a:graphic>
          <a:graphicData uri="http://schemas.openxmlformats.org/presentationml/2006/ole">
            <mc:AlternateContent xmlns:mc="http://schemas.openxmlformats.org/markup-compatibility/2006">
              <mc:Choice xmlns:v="urn:schemas-microsoft-com:vml" Requires="v">
                <p:oleObj spid="_x0000_s458736" name="Equation" r:id="rId35" imgW="533169" imgH="228501" progId="Equation.DSMT4">
                  <p:embed/>
                </p:oleObj>
              </mc:Choice>
              <mc:Fallback>
                <p:oleObj name="Equation" r:id="rId35" imgW="533169" imgH="228501" progId="Equation.DSMT4">
                  <p:embed/>
                  <p:pic>
                    <p:nvPicPr>
                      <p:cNvPr id="999446" name="Object 17"/>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114800" y="5105400"/>
                        <a:ext cx="1096963" cy="4699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7" name="Object 18"/>
          <p:cNvGraphicFramePr>
            <a:graphicFrameLocks noChangeAspect="1"/>
          </p:cNvGraphicFramePr>
          <p:nvPr/>
        </p:nvGraphicFramePr>
        <p:xfrm>
          <a:off x="1295400" y="5524500"/>
          <a:ext cx="2825750" cy="650875"/>
        </p:xfrm>
        <a:graphic>
          <a:graphicData uri="http://schemas.openxmlformats.org/presentationml/2006/ole">
            <mc:AlternateContent xmlns:mc="http://schemas.openxmlformats.org/markup-compatibility/2006">
              <mc:Choice xmlns:v="urn:schemas-microsoft-com:vml" Requires="v">
                <p:oleObj spid="_x0000_s458737" name="Equation" r:id="rId37" imgW="1384300" imgH="317500" progId="Equation.DSMT4">
                  <p:embed/>
                </p:oleObj>
              </mc:Choice>
              <mc:Fallback>
                <p:oleObj name="Equation" r:id="rId37" imgW="1384300" imgH="317500" progId="Equation.DSMT4">
                  <p:embed/>
                  <p:pic>
                    <p:nvPicPr>
                      <p:cNvPr id="999447" name="Object 18"/>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1295400" y="5524500"/>
                        <a:ext cx="2825750" cy="65087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99448" name="Object 19"/>
          <p:cNvGraphicFramePr>
            <a:graphicFrameLocks noChangeAspect="1"/>
          </p:cNvGraphicFramePr>
          <p:nvPr/>
        </p:nvGraphicFramePr>
        <p:xfrm>
          <a:off x="4114800" y="5575300"/>
          <a:ext cx="750888" cy="547688"/>
        </p:xfrm>
        <a:graphic>
          <a:graphicData uri="http://schemas.openxmlformats.org/presentationml/2006/ole">
            <mc:AlternateContent xmlns:mc="http://schemas.openxmlformats.org/markup-compatibility/2006">
              <mc:Choice xmlns:v="urn:schemas-microsoft-com:vml" Requires="v">
                <p:oleObj spid="_x0000_s458738" name="Equation" r:id="rId39" imgW="368300" imgH="266700" progId="Equation.DSMT4">
                  <p:embed/>
                </p:oleObj>
              </mc:Choice>
              <mc:Fallback>
                <p:oleObj name="Equation" r:id="rId39" imgW="368300" imgH="266700" progId="Equation.DSMT4">
                  <p:embed/>
                  <p:pic>
                    <p:nvPicPr>
                      <p:cNvPr id="999448" name="Object 19"/>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114800" y="5575300"/>
                        <a:ext cx="750888" cy="5476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999449" name="Text Box 25"/>
          <p:cNvSpPr txBox="1">
            <a:spLocks noChangeArrowheads="1"/>
          </p:cNvSpPr>
          <p:nvPr/>
        </p:nvSpPr>
        <p:spPr bwMode="auto">
          <a:xfrm>
            <a:off x="5638800" y="4343400"/>
            <a:ext cx="3505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Which case is easier to spin?</a:t>
            </a:r>
            <a:endParaRPr lang="en-US">
              <a:solidFill>
                <a:schemeClr val="accent2"/>
              </a:solidFill>
              <a:latin typeface="Arial Narrow" charset="0"/>
              <a:ea typeface="굴림" charset="0"/>
              <a:cs typeface="굴림" charset="0"/>
            </a:endParaRPr>
          </a:p>
        </p:txBody>
      </p:sp>
      <p:sp>
        <p:nvSpPr>
          <p:cNvPr id="999450" name="Text Box 26"/>
          <p:cNvSpPr txBox="1">
            <a:spLocks noChangeArrowheads="1"/>
          </p:cNvSpPr>
          <p:nvPr/>
        </p:nvSpPr>
        <p:spPr bwMode="auto">
          <a:xfrm>
            <a:off x="5791200" y="4800600"/>
            <a:ext cx="1219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Case (b)</a:t>
            </a:r>
            <a:endParaRPr lang="en-US">
              <a:solidFill>
                <a:schemeClr val="accent2"/>
              </a:solidFill>
              <a:latin typeface="Arial Narrow" charset="0"/>
              <a:ea typeface="굴림" charset="0"/>
              <a:cs typeface="굴림" charset="0"/>
            </a:endParaRPr>
          </a:p>
        </p:txBody>
      </p:sp>
      <p:sp>
        <p:nvSpPr>
          <p:cNvPr id="999451" name="Text Box 27"/>
          <p:cNvSpPr txBox="1">
            <a:spLocks noChangeArrowheads="1"/>
          </p:cNvSpPr>
          <p:nvPr/>
        </p:nvSpPr>
        <p:spPr bwMode="auto">
          <a:xfrm>
            <a:off x="5715000" y="5226050"/>
            <a:ext cx="9906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Why?</a:t>
            </a:r>
            <a:endParaRPr lang="en-US">
              <a:solidFill>
                <a:schemeClr val="accent2"/>
              </a:solidFill>
              <a:latin typeface="Arial Narrow" charset="0"/>
              <a:ea typeface="굴림" charset="0"/>
              <a:cs typeface="굴림" charset="0"/>
            </a:endParaRPr>
          </a:p>
        </p:txBody>
      </p:sp>
      <p:sp>
        <p:nvSpPr>
          <p:cNvPr id="999452" name="Text Box 28"/>
          <p:cNvSpPr txBox="1">
            <a:spLocks noChangeArrowheads="1"/>
          </p:cNvSpPr>
          <p:nvPr/>
        </p:nvSpPr>
        <p:spPr bwMode="auto">
          <a:xfrm>
            <a:off x="6477000" y="5257800"/>
            <a:ext cx="25908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ltLang="ko-KR">
                <a:solidFill>
                  <a:schemeClr val="accent2"/>
                </a:solidFill>
                <a:latin typeface="Arial Narrow" charset="0"/>
                <a:ea typeface="굴림" charset="0"/>
                <a:cs typeface="굴림" charset="0"/>
              </a:rPr>
              <a:t>Because the moment of inertia is smaller</a:t>
            </a:r>
            <a:endParaRPr lang="en-US">
              <a:solidFill>
                <a:schemeClr val="accent2"/>
              </a:solidFill>
              <a:latin typeface="Arial Narrow" charset="0"/>
              <a:ea typeface="굴림" charset="0"/>
              <a:cs typeface="굴림" charset="0"/>
            </a:endParaRPr>
          </a:p>
        </p:txBody>
      </p:sp>
      <p:sp>
        <p:nvSpPr>
          <p:cNvPr id="32" name="Rectangle 11"/>
          <p:cNvSpPr>
            <a:spLocks noChangeArrowheads="1"/>
          </p:cNvSpPr>
          <p:nvPr/>
        </p:nvSpPr>
        <p:spPr bwMode="auto">
          <a:xfrm>
            <a:off x="7239000" y="990600"/>
            <a:ext cx="1676400" cy="3124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en-US"/>
          </a:p>
        </p:txBody>
      </p:sp>
    </p:spTree>
    <p:extLst>
      <p:ext uri="{BB962C8B-B14F-4D97-AF65-F5344CB8AC3E}">
        <p14:creationId xmlns:p14="http://schemas.microsoft.com/office/powerpoint/2010/main" val="22311112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999427"/>
                                        </p:tgtEl>
                                        <p:attrNameLst>
                                          <p:attrName>style.visibility</p:attrName>
                                        </p:attrNameLst>
                                      </p:cBhvr>
                                      <p:to>
                                        <p:strVal val="visible"/>
                                      </p:to>
                                    </p:set>
                                    <p:animEffect transition="in" filter="wipe(left)">
                                      <p:cBhvr>
                                        <p:cTn id="7" dur="500"/>
                                        <p:tgtEl>
                                          <p:spTgt spid="9994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999426"/>
                                        </p:tgtEl>
                                        <p:attrNameLst>
                                          <p:attrName>style.visibility</p:attrName>
                                        </p:attrNameLst>
                                      </p:cBhvr>
                                      <p:to>
                                        <p:strVal val="visible"/>
                                      </p:to>
                                    </p:set>
                                    <p:anim calcmode="lin" valueType="num">
                                      <p:cBhvr>
                                        <p:cTn id="12" dur="500" fill="hold"/>
                                        <p:tgtEl>
                                          <p:spTgt spid="999426"/>
                                        </p:tgtEl>
                                        <p:attrNameLst>
                                          <p:attrName>ppt_w</p:attrName>
                                        </p:attrNameLst>
                                      </p:cBhvr>
                                      <p:tavLst>
                                        <p:tav tm="0">
                                          <p:val>
                                            <p:fltVal val="0"/>
                                          </p:val>
                                        </p:tav>
                                        <p:tav tm="100000">
                                          <p:val>
                                            <p:strVal val="#ppt_w"/>
                                          </p:val>
                                        </p:tav>
                                      </p:tavLst>
                                    </p:anim>
                                    <p:anim calcmode="lin" valueType="num">
                                      <p:cBhvr>
                                        <p:cTn id="13" dur="500" fill="hold"/>
                                        <p:tgtEl>
                                          <p:spTgt spid="999426"/>
                                        </p:tgtEl>
                                        <p:attrNameLst>
                                          <p:attrName>ppt_h</p:attrName>
                                        </p:attrNameLst>
                                      </p:cBhvr>
                                      <p:tavLst>
                                        <p:tav tm="0">
                                          <p:val>
                                            <p:fltVal val="0"/>
                                          </p:val>
                                        </p:tav>
                                        <p:tav tm="100000">
                                          <p:val>
                                            <p:strVal val="#ppt_h"/>
                                          </p:val>
                                        </p:tav>
                                      </p:tavLst>
                                    </p:anim>
                                    <p:animEffect transition="in" filter="fade">
                                      <p:cBhvr>
                                        <p:cTn id="14" dur="500"/>
                                        <p:tgtEl>
                                          <p:spTgt spid="99942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999429"/>
                                        </p:tgtEl>
                                        <p:attrNameLst>
                                          <p:attrName>style.visibility</p:attrName>
                                        </p:attrNameLst>
                                      </p:cBhvr>
                                      <p:to>
                                        <p:strVal val="visible"/>
                                      </p:to>
                                    </p:set>
                                    <p:animEffect transition="in" filter="wipe(left)">
                                      <p:cBhvr>
                                        <p:cTn id="19" dur="500"/>
                                        <p:tgtEl>
                                          <p:spTgt spid="999429"/>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999430"/>
                                        </p:tgtEl>
                                        <p:attrNameLst>
                                          <p:attrName>style.visibility</p:attrName>
                                        </p:attrNameLst>
                                      </p:cBhvr>
                                      <p:to>
                                        <p:strVal val="visible"/>
                                      </p:to>
                                    </p:set>
                                    <p:animEffect transition="in" filter="wipe(left)">
                                      <p:cBhvr>
                                        <p:cTn id="24" dur="500"/>
                                        <p:tgtEl>
                                          <p:spTgt spid="999430"/>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999442"/>
                                        </p:tgtEl>
                                        <p:attrNameLst>
                                          <p:attrName>style.visibility</p:attrName>
                                        </p:attrNameLst>
                                      </p:cBhvr>
                                      <p:to>
                                        <p:strVal val="visible"/>
                                      </p:to>
                                    </p:set>
                                    <p:animEffect transition="in" filter="wipe(left)">
                                      <p:cBhvr>
                                        <p:cTn id="29" dur="500"/>
                                        <p:tgtEl>
                                          <p:spTgt spid="99944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999443"/>
                                        </p:tgtEl>
                                        <p:attrNameLst>
                                          <p:attrName>style.visibility</p:attrName>
                                        </p:attrNameLst>
                                      </p:cBhvr>
                                      <p:to>
                                        <p:strVal val="visible"/>
                                      </p:to>
                                    </p:set>
                                    <p:animEffect transition="in" filter="wipe(left)">
                                      <p:cBhvr>
                                        <p:cTn id="34" dur="500"/>
                                        <p:tgtEl>
                                          <p:spTgt spid="99944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nodeType="clickEffect">
                                  <p:stCondLst>
                                    <p:cond delay="0"/>
                                  </p:stCondLst>
                                  <p:childTnLst>
                                    <p:set>
                                      <p:cBhvr>
                                        <p:cTn id="38" dur="1" fill="hold">
                                          <p:stCondLst>
                                            <p:cond delay="0"/>
                                          </p:stCondLst>
                                        </p:cTn>
                                        <p:tgtEl>
                                          <p:spTgt spid="999431"/>
                                        </p:tgtEl>
                                        <p:attrNameLst>
                                          <p:attrName>style.visibility</p:attrName>
                                        </p:attrNameLst>
                                      </p:cBhvr>
                                      <p:to>
                                        <p:strVal val="visible"/>
                                      </p:to>
                                    </p:set>
                                    <p:animEffect transition="in" filter="wipe(left)">
                                      <p:cBhvr>
                                        <p:cTn id="39" dur="500"/>
                                        <p:tgtEl>
                                          <p:spTgt spid="999431"/>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999439"/>
                                        </p:tgtEl>
                                        <p:attrNameLst>
                                          <p:attrName>style.visibility</p:attrName>
                                        </p:attrNameLst>
                                      </p:cBhvr>
                                      <p:to>
                                        <p:strVal val="visible"/>
                                      </p:to>
                                    </p:set>
                                    <p:animEffect transition="in" filter="wipe(left)">
                                      <p:cBhvr>
                                        <p:cTn id="44" dur="500"/>
                                        <p:tgtEl>
                                          <p:spTgt spid="999439"/>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nodeType="clickEffect">
                                  <p:stCondLst>
                                    <p:cond delay="0"/>
                                  </p:stCondLst>
                                  <p:childTnLst>
                                    <p:set>
                                      <p:cBhvr>
                                        <p:cTn id="48" dur="1" fill="hold">
                                          <p:stCondLst>
                                            <p:cond delay="0"/>
                                          </p:stCondLst>
                                        </p:cTn>
                                        <p:tgtEl>
                                          <p:spTgt spid="999432"/>
                                        </p:tgtEl>
                                        <p:attrNameLst>
                                          <p:attrName>style.visibility</p:attrName>
                                        </p:attrNameLst>
                                      </p:cBhvr>
                                      <p:to>
                                        <p:strVal val="visible"/>
                                      </p:to>
                                    </p:set>
                                    <p:animEffect transition="in" filter="wipe(left)">
                                      <p:cBhvr>
                                        <p:cTn id="49" dur="500"/>
                                        <p:tgtEl>
                                          <p:spTgt spid="99943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999433"/>
                                        </p:tgtEl>
                                        <p:attrNameLst>
                                          <p:attrName>style.visibility</p:attrName>
                                        </p:attrNameLst>
                                      </p:cBhvr>
                                      <p:to>
                                        <p:strVal val="visible"/>
                                      </p:to>
                                    </p:set>
                                    <p:animEffect transition="in" filter="wipe(left)">
                                      <p:cBhvr>
                                        <p:cTn id="54" dur="500"/>
                                        <p:tgtEl>
                                          <p:spTgt spid="999433"/>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999441"/>
                                        </p:tgtEl>
                                        <p:attrNameLst>
                                          <p:attrName>style.visibility</p:attrName>
                                        </p:attrNameLst>
                                      </p:cBhvr>
                                      <p:to>
                                        <p:strVal val="visible"/>
                                      </p:to>
                                    </p:set>
                                    <p:animEffect transition="in" filter="wipe(left)">
                                      <p:cBhvr>
                                        <p:cTn id="59" dur="500"/>
                                        <p:tgtEl>
                                          <p:spTgt spid="99944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999440"/>
                                        </p:tgtEl>
                                        <p:attrNameLst>
                                          <p:attrName>style.visibility</p:attrName>
                                        </p:attrNameLst>
                                      </p:cBhvr>
                                      <p:to>
                                        <p:strVal val="visible"/>
                                      </p:to>
                                    </p:set>
                                    <p:animEffect transition="in" filter="wipe(left)">
                                      <p:cBhvr>
                                        <p:cTn id="64" dur="500"/>
                                        <p:tgtEl>
                                          <p:spTgt spid="99944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999434"/>
                                        </p:tgtEl>
                                        <p:attrNameLst>
                                          <p:attrName>style.visibility</p:attrName>
                                        </p:attrNameLst>
                                      </p:cBhvr>
                                      <p:to>
                                        <p:strVal val="visible"/>
                                      </p:to>
                                    </p:set>
                                    <p:animEffect transition="in" filter="wipe(left)">
                                      <p:cBhvr>
                                        <p:cTn id="69" dur="500"/>
                                        <p:tgtEl>
                                          <p:spTgt spid="999434"/>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 presetClass="exit" presetSubtype="10" fill="hold" grpId="0" nodeType="clickEffect">
                                  <p:stCondLst>
                                    <p:cond delay="0"/>
                                  </p:stCondLst>
                                  <p:childTnLst>
                                    <p:animEffect transition="out" filter="blinds(horizontal)">
                                      <p:cBhvr>
                                        <p:cTn id="73" dur="500"/>
                                        <p:tgtEl>
                                          <p:spTgt spid="32"/>
                                        </p:tgtEl>
                                      </p:cBhvr>
                                    </p:animEffect>
                                    <p:set>
                                      <p:cBhvr>
                                        <p:cTn id="74" dur="1" fill="hold">
                                          <p:stCondLst>
                                            <p:cond delay="499"/>
                                          </p:stCondLst>
                                        </p:cTn>
                                        <p:tgtEl>
                                          <p:spTgt spid="32"/>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8" fill="hold" nodeType="clickEffect">
                                  <p:stCondLst>
                                    <p:cond delay="0"/>
                                  </p:stCondLst>
                                  <p:childTnLst>
                                    <p:set>
                                      <p:cBhvr>
                                        <p:cTn id="78" dur="1" fill="hold">
                                          <p:stCondLst>
                                            <p:cond delay="0"/>
                                          </p:stCondLst>
                                        </p:cTn>
                                        <p:tgtEl>
                                          <p:spTgt spid="999435"/>
                                        </p:tgtEl>
                                        <p:attrNameLst>
                                          <p:attrName>style.visibility</p:attrName>
                                        </p:attrNameLst>
                                      </p:cBhvr>
                                      <p:to>
                                        <p:strVal val="visible"/>
                                      </p:to>
                                    </p:set>
                                    <p:animEffect transition="in" filter="wipe(left)">
                                      <p:cBhvr>
                                        <p:cTn id="79" dur="500"/>
                                        <p:tgtEl>
                                          <p:spTgt spid="99943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8" fill="hold" nodeType="clickEffect">
                                  <p:stCondLst>
                                    <p:cond delay="0"/>
                                  </p:stCondLst>
                                  <p:childTnLst>
                                    <p:set>
                                      <p:cBhvr>
                                        <p:cTn id="83" dur="1" fill="hold">
                                          <p:stCondLst>
                                            <p:cond delay="0"/>
                                          </p:stCondLst>
                                        </p:cTn>
                                        <p:tgtEl>
                                          <p:spTgt spid="999444"/>
                                        </p:tgtEl>
                                        <p:attrNameLst>
                                          <p:attrName>style.visibility</p:attrName>
                                        </p:attrNameLst>
                                      </p:cBhvr>
                                      <p:to>
                                        <p:strVal val="visible"/>
                                      </p:to>
                                    </p:set>
                                    <p:animEffect transition="in" filter="wipe(left)">
                                      <p:cBhvr>
                                        <p:cTn id="84" dur="500"/>
                                        <p:tgtEl>
                                          <p:spTgt spid="999444"/>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8" fill="hold" nodeType="clickEffect">
                                  <p:stCondLst>
                                    <p:cond delay="0"/>
                                  </p:stCondLst>
                                  <p:childTnLst>
                                    <p:set>
                                      <p:cBhvr>
                                        <p:cTn id="88" dur="1" fill="hold">
                                          <p:stCondLst>
                                            <p:cond delay="0"/>
                                          </p:stCondLst>
                                        </p:cTn>
                                        <p:tgtEl>
                                          <p:spTgt spid="999445"/>
                                        </p:tgtEl>
                                        <p:attrNameLst>
                                          <p:attrName>style.visibility</p:attrName>
                                        </p:attrNameLst>
                                      </p:cBhvr>
                                      <p:to>
                                        <p:strVal val="visible"/>
                                      </p:to>
                                    </p:set>
                                    <p:animEffect transition="in" filter="wipe(left)">
                                      <p:cBhvr>
                                        <p:cTn id="89" dur="500"/>
                                        <p:tgtEl>
                                          <p:spTgt spid="999445"/>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2" presetClass="entr" presetSubtype="8" fill="hold" nodeType="clickEffect">
                                  <p:stCondLst>
                                    <p:cond delay="0"/>
                                  </p:stCondLst>
                                  <p:childTnLst>
                                    <p:set>
                                      <p:cBhvr>
                                        <p:cTn id="93" dur="1" fill="hold">
                                          <p:stCondLst>
                                            <p:cond delay="0"/>
                                          </p:stCondLst>
                                        </p:cTn>
                                        <p:tgtEl>
                                          <p:spTgt spid="999437"/>
                                        </p:tgtEl>
                                        <p:attrNameLst>
                                          <p:attrName>style.visibility</p:attrName>
                                        </p:attrNameLst>
                                      </p:cBhvr>
                                      <p:to>
                                        <p:strVal val="visible"/>
                                      </p:to>
                                    </p:set>
                                    <p:animEffect transition="in" filter="wipe(left)">
                                      <p:cBhvr>
                                        <p:cTn id="94" dur="500"/>
                                        <p:tgtEl>
                                          <p:spTgt spid="999437"/>
                                        </p:tgtEl>
                                      </p:cBhvr>
                                    </p:animEffect>
                                  </p:childTnLst>
                                </p:cTn>
                              </p:par>
                            </p:childTnLst>
                          </p:cTn>
                        </p:par>
                      </p:childTnLst>
                    </p:cTn>
                  </p:par>
                  <p:par>
                    <p:cTn id="95" fill="hold" nodeType="clickPar">
                      <p:stCondLst>
                        <p:cond delay="indefinite"/>
                      </p:stCondLst>
                      <p:childTnLst>
                        <p:par>
                          <p:cTn id="96" fill="hold" nodeType="withGroup">
                            <p:stCondLst>
                              <p:cond delay="0"/>
                            </p:stCondLst>
                            <p:childTnLst>
                              <p:par>
                                <p:cTn id="97" presetID="22" presetClass="entr" presetSubtype="8" fill="hold" nodeType="clickEffect">
                                  <p:stCondLst>
                                    <p:cond delay="0"/>
                                  </p:stCondLst>
                                  <p:childTnLst>
                                    <p:set>
                                      <p:cBhvr>
                                        <p:cTn id="98" dur="1" fill="hold">
                                          <p:stCondLst>
                                            <p:cond delay="0"/>
                                          </p:stCondLst>
                                        </p:cTn>
                                        <p:tgtEl>
                                          <p:spTgt spid="999436"/>
                                        </p:tgtEl>
                                        <p:attrNameLst>
                                          <p:attrName>style.visibility</p:attrName>
                                        </p:attrNameLst>
                                      </p:cBhvr>
                                      <p:to>
                                        <p:strVal val="visible"/>
                                      </p:to>
                                    </p:set>
                                    <p:animEffect transition="in" filter="wipe(left)">
                                      <p:cBhvr>
                                        <p:cTn id="99" dur="500"/>
                                        <p:tgtEl>
                                          <p:spTgt spid="999436"/>
                                        </p:tgtEl>
                                      </p:cBhvr>
                                    </p:animEffect>
                                  </p:childTnLst>
                                </p:cTn>
                              </p:par>
                            </p:childTnLst>
                          </p:cTn>
                        </p:par>
                      </p:childTnLst>
                    </p:cTn>
                  </p:par>
                  <p:par>
                    <p:cTn id="100" fill="hold" nodeType="clickPar">
                      <p:stCondLst>
                        <p:cond delay="indefinite"/>
                      </p:stCondLst>
                      <p:childTnLst>
                        <p:par>
                          <p:cTn id="101" fill="hold" nodeType="withGroup">
                            <p:stCondLst>
                              <p:cond delay="0"/>
                            </p:stCondLst>
                            <p:childTnLst>
                              <p:par>
                                <p:cTn id="102" presetID="22" presetClass="entr" presetSubtype="8" fill="hold" nodeType="clickEffect">
                                  <p:stCondLst>
                                    <p:cond delay="0"/>
                                  </p:stCondLst>
                                  <p:childTnLst>
                                    <p:set>
                                      <p:cBhvr>
                                        <p:cTn id="103" dur="1" fill="hold">
                                          <p:stCondLst>
                                            <p:cond delay="0"/>
                                          </p:stCondLst>
                                        </p:cTn>
                                        <p:tgtEl>
                                          <p:spTgt spid="999446"/>
                                        </p:tgtEl>
                                        <p:attrNameLst>
                                          <p:attrName>style.visibility</p:attrName>
                                        </p:attrNameLst>
                                      </p:cBhvr>
                                      <p:to>
                                        <p:strVal val="visible"/>
                                      </p:to>
                                    </p:set>
                                    <p:animEffect transition="in" filter="wipe(left)">
                                      <p:cBhvr>
                                        <p:cTn id="104" dur="500"/>
                                        <p:tgtEl>
                                          <p:spTgt spid="999446"/>
                                        </p:tgtEl>
                                      </p:cBhvr>
                                    </p:animEffec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2" presetClass="entr" presetSubtype="8" fill="hold" nodeType="clickEffect">
                                  <p:stCondLst>
                                    <p:cond delay="0"/>
                                  </p:stCondLst>
                                  <p:childTnLst>
                                    <p:set>
                                      <p:cBhvr>
                                        <p:cTn id="108" dur="1" fill="hold">
                                          <p:stCondLst>
                                            <p:cond delay="0"/>
                                          </p:stCondLst>
                                        </p:cTn>
                                        <p:tgtEl>
                                          <p:spTgt spid="999438"/>
                                        </p:tgtEl>
                                        <p:attrNameLst>
                                          <p:attrName>style.visibility</p:attrName>
                                        </p:attrNameLst>
                                      </p:cBhvr>
                                      <p:to>
                                        <p:strVal val="visible"/>
                                      </p:to>
                                    </p:set>
                                    <p:animEffect transition="in" filter="wipe(left)">
                                      <p:cBhvr>
                                        <p:cTn id="109" dur="500"/>
                                        <p:tgtEl>
                                          <p:spTgt spid="999438"/>
                                        </p:tgtEl>
                                      </p:cBhvr>
                                    </p:animEffec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2" presetClass="entr" presetSubtype="8" fill="hold" nodeType="clickEffect">
                                  <p:stCondLst>
                                    <p:cond delay="0"/>
                                  </p:stCondLst>
                                  <p:childTnLst>
                                    <p:set>
                                      <p:cBhvr>
                                        <p:cTn id="113" dur="1" fill="hold">
                                          <p:stCondLst>
                                            <p:cond delay="0"/>
                                          </p:stCondLst>
                                        </p:cTn>
                                        <p:tgtEl>
                                          <p:spTgt spid="999447"/>
                                        </p:tgtEl>
                                        <p:attrNameLst>
                                          <p:attrName>style.visibility</p:attrName>
                                        </p:attrNameLst>
                                      </p:cBhvr>
                                      <p:to>
                                        <p:strVal val="visible"/>
                                      </p:to>
                                    </p:set>
                                    <p:animEffect transition="in" filter="wipe(left)">
                                      <p:cBhvr>
                                        <p:cTn id="114" dur="500"/>
                                        <p:tgtEl>
                                          <p:spTgt spid="999447"/>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22" presetClass="entr" presetSubtype="8" fill="hold" nodeType="clickEffect">
                                  <p:stCondLst>
                                    <p:cond delay="0"/>
                                  </p:stCondLst>
                                  <p:childTnLst>
                                    <p:set>
                                      <p:cBhvr>
                                        <p:cTn id="118" dur="1" fill="hold">
                                          <p:stCondLst>
                                            <p:cond delay="0"/>
                                          </p:stCondLst>
                                        </p:cTn>
                                        <p:tgtEl>
                                          <p:spTgt spid="999448"/>
                                        </p:tgtEl>
                                        <p:attrNameLst>
                                          <p:attrName>style.visibility</p:attrName>
                                        </p:attrNameLst>
                                      </p:cBhvr>
                                      <p:to>
                                        <p:strVal val="visible"/>
                                      </p:to>
                                    </p:set>
                                    <p:animEffect transition="in" filter="wipe(left)">
                                      <p:cBhvr>
                                        <p:cTn id="119" dur="500"/>
                                        <p:tgtEl>
                                          <p:spTgt spid="999448"/>
                                        </p:tgtEl>
                                      </p:cBhvr>
                                    </p:animEffect>
                                  </p:childTnLst>
                                </p:cTn>
                              </p:par>
                            </p:childTnLst>
                          </p:cTn>
                        </p:par>
                      </p:childTnLst>
                    </p:cTn>
                  </p:par>
                  <p:par>
                    <p:cTn id="120" fill="hold" nodeType="clickPar">
                      <p:stCondLst>
                        <p:cond delay="indefinite"/>
                      </p:stCondLst>
                      <p:childTnLst>
                        <p:par>
                          <p:cTn id="121" fill="hold" nodeType="withGroup">
                            <p:stCondLst>
                              <p:cond delay="0"/>
                            </p:stCondLst>
                            <p:childTnLst>
                              <p:par>
                                <p:cTn id="122" presetID="22" presetClass="entr" presetSubtype="8" fill="hold" grpId="0" nodeType="clickEffect">
                                  <p:stCondLst>
                                    <p:cond delay="0"/>
                                  </p:stCondLst>
                                  <p:iterate type="wd">
                                    <p:tmPct val="10000"/>
                                  </p:iterate>
                                  <p:childTnLst>
                                    <p:set>
                                      <p:cBhvr>
                                        <p:cTn id="123" dur="1" fill="hold">
                                          <p:stCondLst>
                                            <p:cond delay="0"/>
                                          </p:stCondLst>
                                        </p:cTn>
                                        <p:tgtEl>
                                          <p:spTgt spid="999449">
                                            <p:txEl>
                                              <p:pRg st="0" end="0"/>
                                            </p:txEl>
                                          </p:spTgt>
                                        </p:tgtEl>
                                        <p:attrNameLst>
                                          <p:attrName>style.visibility</p:attrName>
                                        </p:attrNameLst>
                                      </p:cBhvr>
                                      <p:to>
                                        <p:strVal val="visible"/>
                                      </p:to>
                                    </p:set>
                                    <p:animEffect transition="in" filter="wipe(left)">
                                      <p:cBhvr>
                                        <p:cTn id="124" dur="500"/>
                                        <p:tgtEl>
                                          <p:spTgt spid="999449">
                                            <p:txEl>
                                              <p:pRg st="0" end="0"/>
                                            </p:txEl>
                                          </p:spTgt>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22" presetClass="entr" presetSubtype="8" fill="hold" grpId="0" nodeType="clickEffect">
                                  <p:stCondLst>
                                    <p:cond delay="0"/>
                                  </p:stCondLst>
                                  <p:iterate type="wd">
                                    <p:tmPct val="10000"/>
                                  </p:iterate>
                                  <p:childTnLst>
                                    <p:set>
                                      <p:cBhvr>
                                        <p:cTn id="128" dur="1" fill="hold">
                                          <p:stCondLst>
                                            <p:cond delay="0"/>
                                          </p:stCondLst>
                                        </p:cTn>
                                        <p:tgtEl>
                                          <p:spTgt spid="999450">
                                            <p:txEl>
                                              <p:pRg st="0" end="0"/>
                                            </p:txEl>
                                          </p:spTgt>
                                        </p:tgtEl>
                                        <p:attrNameLst>
                                          <p:attrName>style.visibility</p:attrName>
                                        </p:attrNameLst>
                                      </p:cBhvr>
                                      <p:to>
                                        <p:strVal val="visible"/>
                                      </p:to>
                                    </p:set>
                                    <p:animEffect transition="in" filter="wipe(left)">
                                      <p:cBhvr>
                                        <p:cTn id="129" dur="500"/>
                                        <p:tgtEl>
                                          <p:spTgt spid="999450">
                                            <p:txEl>
                                              <p:pRg st="0" end="0"/>
                                            </p:txEl>
                                          </p:spTgt>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22" presetClass="entr" presetSubtype="8" fill="hold" grpId="0" nodeType="clickEffect">
                                  <p:stCondLst>
                                    <p:cond delay="0"/>
                                  </p:stCondLst>
                                  <p:iterate type="wd">
                                    <p:tmPct val="10000"/>
                                  </p:iterate>
                                  <p:childTnLst>
                                    <p:set>
                                      <p:cBhvr>
                                        <p:cTn id="133" dur="1" fill="hold">
                                          <p:stCondLst>
                                            <p:cond delay="0"/>
                                          </p:stCondLst>
                                        </p:cTn>
                                        <p:tgtEl>
                                          <p:spTgt spid="999451">
                                            <p:txEl>
                                              <p:pRg st="0" end="0"/>
                                            </p:txEl>
                                          </p:spTgt>
                                        </p:tgtEl>
                                        <p:attrNameLst>
                                          <p:attrName>style.visibility</p:attrName>
                                        </p:attrNameLst>
                                      </p:cBhvr>
                                      <p:to>
                                        <p:strVal val="visible"/>
                                      </p:to>
                                    </p:set>
                                    <p:animEffect transition="in" filter="wipe(left)">
                                      <p:cBhvr>
                                        <p:cTn id="134" dur="500"/>
                                        <p:tgtEl>
                                          <p:spTgt spid="999451">
                                            <p:txEl>
                                              <p:pRg st="0" end="0"/>
                                            </p:txEl>
                                          </p:spTgt>
                                        </p:tgtEl>
                                      </p:cBhvr>
                                    </p:animEffect>
                                  </p:childTnLst>
                                </p:cTn>
                              </p:par>
                            </p:childTnLst>
                          </p:cTn>
                        </p:par>
                      </p:childTnLst>
                    </p:cTn>
                  </p:par>
                  <p:par>
                    <p:cTn id="135" fill="hold" nodeType="clickPar">
                      <p:stCondLst>
                        <p:cond delay="indefinite"/>
                      </p:stCondLst>
                      <p:childTnLst>
                        <p:par>
                          <p:cTn id="136" fill="hold" nodeType="withGroup">
                            <p:stCondLst>
                              <p:cond delay="0"/>
                            </p:stCondLst>
                            <p:childTnLst>
                              <p:par>
                                <p:cTn id="137" presetID="22" presetClass="entr" presetSubtype="8" fill="hold" grpId="0" nodeType="clickEffect">
                                  <p:stCondLst>
                                    <p:cond delay="0"/>
                                  </p:stCondLst>
                                  <p:iterate type="wd">
                                    <p:tmPct val="10000"/>
                                  </p:iterate>
                                  <p:childTnLst>
                                    <p:set>
                                      <p:cBhvr>
                                        <p:cTn id="138" dur="1" fill="hold">
                                          <p:stCondLst>
                                            <p:cond delay="0"/>
                                          </p:stCondLst>
                                        </p:cTn>
                                        <p:tgtEl>
                                          <p:spTgt spid="999452">
                                            <p:txEl>
                                              <p:pRg st="0" end="0"/>
                                            </p:txEl>
                                          </p:spTgt>
                                        </p:tgtEl>
                                        <p:attrNameLst>
                                          <p:attrName>style.visibility</p:attrName>
                                        </p:attrNameLst>
                                      </p:cBhvr>
                                      <p:to>
                                        <p:strVal val="visible"/>
                                      </p:to>
                                    </p:set>
                                    <p:animEffect transition="in" filter="wipe(left)">
                                      <p:cBhvr>
                                        <p:cTn id="139" dur="500"/>
                                        <p:tgtEl>
                                          <p:spTgt spid="99945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9427" grpId="0"/>
      <p:bldP spid="999429" grpId="0"/>
      <p:bldP spid="999434" grpId="0"/>
      <p:bldP spid="999449" grpId="0" build="p" autoUpdateAnimBg="0"/>
      <p:bldP spid="999450" grpId="0" build="p" autoUpdateAnimBg="0"/>
      <p:bldP spid="999451" grpId="0" build="p" autoUpdateAnimBg="0"/>
      <p:bldP spid="999452" grpId="0" build="p" autoUpdateAnimBg="0"/>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Wednesday, April 21, 2021</a:t>
            </a:r>
          </a:p>
        </p:txBody>
      </p:sp>
      <p:sp>
        <p:nvSpPr>
          <p:cNvPr id="5" name="Footer Placeholder 4"/>
          <p:cNvSpPr>
            <a:spLocks noGrp="1"/>
          </p:cNvSpPr>
          <p:nvPr>
            <p:ph type="ftr" sz="quarter" idx="11"/>
          </p:nvPr>
        </p:nvSpPr>
        <p:spPr/>
        <p:txBody>
          <a:bodyPr/>
          <a:lstStyle/>
          <a:p>
            <a:pPr>
              <a:defRPr/>
            </a:pPr>
            <a:r>
              <a:rPr lang="nl-NL" dirty="0"/>
              <a:t>PHYS 1443-003, Spring 2021                    Dr. Jaehoon Yu</a:t>
            </a:r>
            <a:endParaRPr lang="en-US" dirty="0"/>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76200"/>
            <a:ext cx="7772400" cy="685800"/>
          </a:xfrm>
        </p:spPr>
        <p:txBody>
          <a:bodyPr/>
          <a:lstStyle/>
          <a:p>
            <a:pPr eaLnBrk="1" hangingPunct="1"/>
            <a:r>
              <a:rPr lang="en-US" dirty="0">
                <a:ea typeface="ＭＳ Ｐゴシック" pitchFamily="-84" charset="-128"/>
                <a:cs typeface="ＭＳ Ｐゴシック" pitchFamily="-84" charset="-128"/>
              </a:rPr>
              <a:t>  Announcements</a:t>
            </a:r>
          </a:p>
        </p:txBody>
      </p:sp>
      <p:sp>
        <p:nvSpPr>
          <p:cNvPr id="111619" name="Rectangle 3"/>
          <p:cNvSpPr>
            <a:spLocks noGrp="1" noChangeArrowheads="1"/>
          </p:cNvSpPr>
          <p:nvPr>
            <p:ph type="body" idx="1"/>
          </p:nvPr>
        </p:nvSpPr>
        <p:spPr>
          <a:xfrm>
            <a:off x="114300" y="533400"/>
            <a:ext cx="8915400" cy="5334000"/>
          </a:xfrm>
        </p:spPr>
        <p:txBody>
          <a:bodyPr/>
          <a:lstStyle/>
          <a:p>
            <a:pPr eaLnBrk="1" hangingPunct="1"/>
            <a:r>
              <a:rPr lang="en-US" sz="2800" b="1" u="sng" dirty="0">
                <a:solidFill>
                  <a:srgbClr val="C00000"/>
                </a:solidFill>
              </a:rPr>
              <a:t>The skipped homework #9 is due 11pm, Tuesday, April 27!!</a:t>
            </a:r>
          </a:p>
          <a:p>
            <a:pPr eaLnBrk="1" hangingPunct="1"/>
            <a:r>
              <a:rPr lang="en-US" sz="2800" dirty="0"/>
              <a:t>Quiz #4: next Wednesday, April 28, beginning of the class</a:t>
            </a:r>
          </a:p>
          <a:p>
            <a:pPr lvl="1" eaLnBrk="1" hangingPunct="1"/>
            <a:r>
              <a:rPr lang="en-US" sz="2400" dirty="0"/>
              <a:t>Roll call begins at 2:20pm</a:t>
            </a:r>
          </a:p>
          <a:p>
            <a:pPr lvl="1" eaLnBrk="1" hangingPunct="1"/>
            <a:r>
              <a:rPr lang="en-US" sz="2400" dirty="0"/>
              <a:t>Covers: CH8.1 to what we finish Monday, Apr. 26</a:t>
            </a:r>
          </a:p>
          <a:p>
            <a:pPr lvl="1" eaLnBrk="1" hangingPunct="1">
              <a:spcBef>
                <a:spcPts val="200"/>
              </a:spcBef>
            </a:pPr>
            <a:r>
              <a:rPr lang="en-US" sz="2400" dirty="0"/>
              <a:t>BYOF: You may bring one 8.5x11.5 sheet (front and back) of </a:t>
            </a:r>
            <a:r>
              <a:rPr lang="en-US" sz="2400" b="1" u="sng" dirty="0">
                <a:solidFill>
                  <a:srgbClr val="FF0000"/>
                </a:solidFill>
              </a:rPr>
              <a:t>handwritten</a:t>
            </a:r>
            <a:r>
              <a:rPr lang="en-US" sz="2400" dirty="0"/>
              <a:t> formulae and values of constants for the test</a:t>
            </a:r>
          </a:p>
          <a:p>
            <a:pPr lvl="1" eaLnBrk="1" hangingPunct="1">
              <a:spcBef>
                <a:spcPts val="200"/>
              </a:spcBef>
            </a:pPr>
            <a:r>
              <a:rPr lang="en-US" sz="2400" dirty="0"/>
              <a:t>No derivations, word definitions, setups or solutions of any problems, figures, pictures, diagrams or arrows, </a:t>
            </a:r>
            <a:r>
              <a:rPr lang="en-US" sz="2400" dirty="0" err="1"/>
              <a:t>etc</a:t>
            </a:r>
            <a:r>
              <a:rPr lang="en-US" sz="2400" dirty="0"/>
              <a:t>!</a:t>
            </a:r>
          </a:p>
          <a:p>
            <a:pPr lvl="1" eaLnBrk="1" hangingPunct="1">
              <a:spcBef>
                <a:spcPts val="200"/>
              </a:spcBef>
            </a:pPr>
            <a:r>
              <a:rPr lang="en-US" sz="2400" dirty="0"/>
              <a:t>Must email me the photos of front and back of the formula sheet, including the blank at </a:t>
            </a:r>
            <a:r>
              <a:rPr lang="en-US" sz="2400" dirty="0">
                <a:hlinkClick r:id="rId2"/>
              </a:rPr>
              <a:t>jaehoonyu@uta.edu</a:t>
            </a:r>
            <a:r>
              <a:rPr lang="en-US" sz="2400" dirty="0"/>
              <a:t> no later than </a:t>
            </a:r>
            <a:r>
              <a:rPr lang="en-US" sz="2400" b="1" u="sng" dirty="0">
                <a:solidFill>
                  <a:srgbClr val="C00000"/>
                </a:solidFill>
              </a:rPr>
              <a:t>12:00pm the day of the test</a:t>
            </a:r>
          </a:p>
          <a:p>
            <a:pPr lvl="2" eaLnBrk="1" hangingPunct="1">
              <a:spcBef>
                <a:spcPts val="200"/>
              </a:spcBef>
            </a:pPr>
            <a:r>
              <a:rPr lang="en-US" sz="2000" dirty="0"/>
              <a:t>The subject of the email should be the same as your file name</a:t>
            </a:r>
          </a:p>
          <a:p>
            <a:pPr lvl="2" eaLnBrk="1" hangingPunct="1">
              <a:spcBef>
                <a:spcPts val="200"/>
              </a:spcBef>
            </a:pPr>
            <a:r>
              <a:rPr lang="en-US" sz="2000" dirty="0"/>
              <a:t>File name must be FS-Q4-LastName-FirstName-SP21.pdf</a:t>
            </a:r>
          </a:p>
          <a:p>
            <a:pPr lvl="2" eaLnBrk="1" hangingPunct="1">
              <a:spcBef>
                <a:spcPts val="200"/>
              </a:spcBef>
            </a:pPr>
            <a:r>
              <a:rPr lang="en-US" sz="2000" dirty="0"/>
              <a:t>Once submitted, you cannot change, unless I ask you to delete part of the sheet!</a:t>
            </a:r>
          </a:p>
        </p:txBody>
      </p:sp>
    </p:spTree>
    <p:extLst>
      <p:ext uri="{BB962C8B-B14F-4D97-AF65-F5344CB8AC3E}">
        <p14:creationId xmlns:p14="http://schemas.microsoft.com/office/powerpoint/2010/main" val="3177439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par>
                          <p:cTn id="13" fill="hold">
                            <p:stCondLst>
                              <p:cond delay="1150"/>
                            </p:stCondLst>
                            <p:childTnLst>
                              <p:par>
                                <p:cTn id="14" presetID="22" presetClass="entr" presetSubtype="8" fill="hold" grpId="0" nodeType="afterEffect">
                                  <p:stCondLst>
                                    <p:cond delay="0"/>
                                  </p:stCondLst>
                                  <p:iterate type="wd">
                                    <p:tmPct val="10000"/>
                                  </p:iterate>
                                  <p:childTnLst>
                                    <p:set>
                                      <p:cBhvr>
                                        <p:cTn id="15" dur="1" fill="hold">
                                          <p:stCondLst>
                                            <p:cond delay="0"/>
                                          </p:stCondLst>
                                        </p:cTn>
                                        <p:tgtEl>
                                          <p:spTgt spid="111619">
                                            <p:txEl>
                                              <p:pRg st="2" end="2"/>
                                            </p:txEl>
                                          </p:spTgt>
                                        </p:tgtEl>
                                        <p:attrNameLst>
                                          <p:attrName>style.visibility</p:attrName>
                                        </p:attrNameLst>
                                      </p:cBhvr>
                                      <p:to>
                                        <p:strVal val="visible"/>
                                      </p:to>
                                    </p:set>
                                    <p:animEffect transition="in" filter="wipe(left)">
                                      <p:cBhvr>
                                        <p:cTn id="16" dur="500"/>
                                        <p:tgtEl>
                                          <p:spTgt spid="1116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iterate type="wd">
                                    <p:tmPct val="10000"/>
                                  </p:iterate>
                                  <p:childTnLst>
                                    <p:set>
                                      <p:cBhvr>
                                        <p:cTn id="20" dur="1" fill="hold">
                                          <p:stCondLst>
                                            <p:cond delay="0"/>
                                          </p:stCondLst>
                                        </p:cTn>
                                        <p:tgtEl>
                                          <p:spTgt spid="111619">
                                            <p:txEl>
                                              <p:pRg st="3" end="3"/>
                                            </p:txEl>
                                          </p:spTgt>
                                        </p:tgtEl>
                                        <p:attrNameLst>
                                          <p:attrName>style.visibility</p:attrName>
                                        </p:attrNameLst>
                                      </p:cBhvr>
                                      <p:to>
                                        <p:strVal val="visible"/>
                                      </p:to>
                                    </p:set>
                                    <p:animEffect transition="in" filter="wipe(left)">
                                      <p:cBhvr>
                                        <p:cTn id="21" dur="500"/>
                                        <p:tgtEl>
                                          <p:spTgt spid="11161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11619">
                                            <p:txEl>
                                              <p:pRg st="4" end="4"/>
                                            </p:txEl>
                                          </p:spTgt>
                                        </p:tgtEl>
                                        <p:attrNameLst>
                                          <p:attrName>style.visibility</p:attrName>
                                        </p:attrNameLst>
                                      </p:cBhvr>
                                      <p:to>
                                        <p:strVal val="visible"/>
                                      </p:to>
                                    </p:set>
                                    <p:animEffect transition="in" filter="wipe(left)">
                                      <p:cBhvr>
                                        <p:cTn id="26" dur="500"/>
                                        <p:tgtEl>
                                          <p:spTgt spid="111619">
                                            <p:txEl>
                                              <p:pRg st="4" end="4"/>
                                            </p:txEl>
                                          </p:spTgt>
                                        </p:tgtEl>
                                      </p:cBhvr>
                                    </p:animEffect>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11619">
                                            <p:txEl>
                                              <p:pRg st="5" end="5"/>
                                            </p:txEl>
                                          </p:spTgt>
                                        </p:tgtEl>
                                        <p:attrNameLst>
                                          <p:attrName>style.visibility</p:attrName>
                                        </p:attrNameLst>
                                      </p:cBhvr>
                                      <p:to>
                                        <p:strVal val="visible"/>
                                      </p:to>
                                    </p:set>
                                    <p:animEffect transition="in" filter="wipe(left)">
                                      <p:cBhvr>
                                        <p:cTn id="30" dur="500"/>
                                        <p:tgtEl>
                                          <p:spTgt spid="111619">
                                            <p:txEl>
                                              <p:pRg st="5" end="5"/>
                                            </p:txEl>
                                          </p:spTgt>
                                        </p:tgtEl>
                                      </p:cBhvr>
                                    </p:animEffect>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111619">
                                            <p:txEl>
                                              <p:pRg st="6" end="6"/>
                                            </p:txEl>
                                          </p:spTgt>
                                        </p:tgtEl>
                                        <p:attrNameLst>
                                          <p:attrName>style.visibility</p:attrName>
                                        </p:attrNameLst>
                                      </p:cBhvr>
                                      <p:to>
                                        <p:strVal val="visible"/>
                                      </p:to>
                                    </p:set>
                                    <p:animEffect transition="in" filter="wipe(left)">
                                      <p:cBhvr>
                                        <p:cTn id="34" dur="500"/>
                                        <p:tgtEl>
                                          <p:spTgt spid="111619">
                                            <p:txEl>
                                              <p:pRg st="6" end="6"/>
                                            </p:txEl>
                                          </p:spTgt>
                                        </p:tgtEl>
                                      </p:cBhvr>
                                    </p:animEffect>
                                  </p:childTnLst>
                                </p:cTn>
                              </p:par>
                            </p:childTnLst>
                          </p:cTn>
                        </p:par>
                        <p:par>
                          <p:cTn id="35" fill="hold">
                            <p:stCondLst>
                              <p:cond delay="1500"/>
                            </p:stCondLst>
                            <p:childTnLst>
                              <p:par>
                                <p:cTn id="36" presetID="22" presetClass="entr" presetSubtype="8" fill="hold" nodeType="afterEffect">
                                  <p:stCondLst>
                                    <p:cond delay="0"/>
                                  </p:stCondLst>
                                  <p:childTnLst>
                                    <p:set>
                                      <p:cBhvr>
                                        <p:cTn id="37" dur="1" fill="hold">
                                          <p:stCondLst>
                                            <p:cond delay="0"/>
                                          </p:stCondLst>
                                        </p:cTn>
                                        <p:tgtEl>
                                          <p:spTgt spid="111619">
                                            <p:txEl>
                                              <p:pRg st="7" end="7"/>
                                            </p:txEl>
                                          </p:spTgt>
                                        </p:tgtEl>
                                        <p:attrNameLst>
                                          <p:attrName>style.visibility</p:attrName>
                                        </p:attrNameLst>
                                      </p:cBhvr>
                                      <p:to>
                                        <p:strVal val="visible"/>
                                      </p:to>
                                    </p:set>
                                    <p:animEffect transition="in" filter="wipe(left)">
                                      <p:cBhvr>
                                        <p:cTn id="38" dur="500"/>
                                        <p:tgtEl>
                                          <p:spTgt spid="111619">
                                            <p:txEl>
                                              <p:pRg st="7" end="7"/>
                                            </p:txEl>
                                          </p:spTgt>
                                        </p:tgtEl>
                                      </p:cBhvr>
                                    </p:animEffect>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11619">
                                            <p:txEl>
                                              <p:pRg st="8" end="8"/>
                                            </p:txEl>
                                          </p:spTgt>
                                        </p:tgtEl>
                                        <p:attrNameLst>
                                          <p:attrName>style.visibility</p:attrName>
                                        </p:attrNameLst>
                                      </p:cBhvr>
                                      <p:to>
                                        <p:strVal val="visible"/>
                                      </p:to>
                                    </p:set>
                                    <p:animEffect transition="in" filter="wipe(left)">
                                      <p:cBhvr>
                                        <p:cTn id="42" dur="500"/>
                                        <p:tgtEl>
                                          <p:spTgt spid="111619">
                                            <p:txEl>
                                              <p:pRg st="8" end="8"/>
                                            </p:txEl>
                                          </p:spTgt>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111619">
                                            <p:txEl>
                                              <p:pRg st="9" end="9"/>
                                            </p:txEl>
                                          </p:spTgt>
                                        </p:tgtEl>
                                        <p:attrNameLst>
                                          <p:attrName>style.visibility</p:attrName>
                                        </p:attrNameLst>
                                      </p:cBhvr>
                                      <p:to>
                                        <p:strVal val="visible"/>
                                      </p:to>
                                    </p:set>
                                    <p:animEffect transition="in" filter="wipe(left)">
                                      <p:cBhvr>
                                        <p:cTn id="46" dur="500"/>
                                        <p:tgtEl>
                                          <p:spTgt spid="1116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29" name="Date Placeholder 3"/>
          <p:cNvSpPr>
            <a:spLocks noGrp="1"/>
          </p:cNvSpPr>
          <p:nvPr>
            <p:ph type="dt" sz="quarter" idx="10"/>
          </p:nvPr>
        </p:nvSpPr>
        <p:spPr>
          <a:noFill/>
        </p:spPr>
        <p:txBody>
          <a:bodyPr/>
          <a:lstStyle/>
          <a:p>
            <a:r>
              <a:rPr lang="en-US"/>
              <a:t>Wednesday, April 21, 2021</a:t>
            </a:r>
            <a:endParaRPr lang="en-US" altLang="ko-KR">
              <a:ea typeface="굴림" charset="-127"/>
              <a:cs typeface="굴림" charset="-127"/>
            </a:endParaRPr>
          </a:p>
        </p:txBody>
      </p:sp>
      <p:sp>
        <p:nvSpPr>
          <p:cNvPr id="38931" name="Slide Number Placeholder 5"/>
          <p:cNvSpPr>
            <a:spLocks noGrp="1"/>
          </p:cNvSpPr>
          <p:nvPr>
            <p:ph type="sldNum" sz="quarter" idx="12"/>
          </p:nvPr>
        </p:nvSpPr>
        <p:spPr>
          <a:noFill/>
        </p:spPr>
        <p:txBody>
          <a:bodyPr/>
          <a:lstStyle/>
          <a:p>
            <a:fld id="{5BF373DF-F3A4-0740-9941-CFA54EC602FF}" type="slidenum">
              <a:rPr lang="en-US"/>
              <a:pPr/>
              <a:t>3</a:t>
            </a:fld>
            <a:endParaRPr lang="en-US"/>
          </a:p>
        </p:txBody>
      </p:sp>
      <p:sp>
        <p:nvSpPr>
          <p:cNvPr id="851970" name="Rectangle 2"/>
          <p:cNvSpPr>
            <a:spLocks noChangeArrowheads="1"/>
          </p:cNvSpPr>
          <p:nvPr/>
        </p:nvSpPr>
        <p:spPr bwMode="auto">
          <a:xfrm>
            <a:off x="4648200" y="2274857"/>
            <a:ext cx="3810000" cy="400110"/>
          </a:xfrm>
          <a:prstGeom prst="rect">
            <a:avLst/>
          </a:prstGeom>
          <a:noFill/>
          <a:ln w="28575">
            <a:noFill/>
            <a:miter lim="800000"/>
            <a:headEnd/>
            <a:tailEnd/>
          </a:ln>
        </p:spPr>
        <p:txBody>
          <a:bodyPr anchor="ctr">
            <a:prstTxWarp prst="textNoShape">
              <a:avLst/>
            </a:prstTxWarp>
            <a:spAutoFit/>
          </a:bodyPr>
          <a:lstStyle/>
          <a:p>
            <a:endParaRPr lang="en-US" sz="2000"/>
          </a:p>
        </p:txBody>
      </p:sp>
      <p:sp>
        <p:nvSpPr>
          <p:cNvPr id="851971" name="Rectangle 3"/>
          <p:cNvSpPr>
            <a:spLocks noChangeArrowheads="1"/>
          </p:cNvSpPr>
          <p:nvPr/>
        </p:nvSpPr>
        <p:spPr bwMode="auto">
          <a:xfrm>
            <a:off x="4648200" y="3263870"/>
            <a:ext cx="4343400" cy="400110"/>
          </a:xfrm>
          <a:prstGeom prst="rect">
            <a:avLst/>
          </a:prstGeom>
          <a:noFill/>
          <a:ln w="28575">
            <a:noFill/>
            <a:miter lim="800000"/>
            <a:headEnd/>
            <a:tailEnd/>
          </a:ln>
        </p:spPr>
        <p:txBody>
          <a:bodyPr anchor="ctr">
            <a:prstTxWarp prst="textNoShape">
              <a:avLst/>
            </a:prstTxWarp>
            <a:spAutoFit/>
          </a:bodyPr>
          <a:lstStyle/>
          <a:p>
            <a:endParaRPr lang="en-US" sz="2000"/>
          </a:p>
        </p:txBody>
      </p:sp>
      <p:sp>
        <p:nvSpPr>
          <p:cNvPr id="851972" name="Rectangle 4"/>
          <p:cNvSpPr>
            <a:spLocks noChangeArrowheads="1"/>
          </p:cNvSpPr>
          <p:nvPr/>
        </p:nvSpPr>
        <p:spPr bwMode="auto">
          <a:xfrm>
            <a:off x="4648200" y="1325533"/>
            <a:ext cx="2514600" cy="400110"/>
          </a:xfrm>
          <a:prstGeom prst="rect">
            <a:avLst/>
          </a:prstGeom>
          <a:noFill/>
          <a:ln w="28575">
            <a:noFill/>
            <a:miter lim="800000"/>
            <a:headEnd/>
            <a:tailEnd/>
          </a:ln>
        </p:spPr>
        <p:txBody>
          <a:bodyPr wrap="square" anchor="ctr">
            <a:prstTxWarp prst="textNoShape">
              <a:avLst/>
            </a:prstTxWarp>
            <a:spAutoFit/>
          </a:bodyPr>
          <a:lstStyle/>
          <a:p>
            <a:endParaRPr lang="en-US" sz="2000"/>
          </a:p>
        </p:txBody>
      </p:sp>
      <p:pic>
        <p:nvPicPr>
          <p:cNvPr id="851973" name="Object 2"/>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3"/>
              <a:srcRect/>
              <a:stretch>
                <a:fillRect/>
              </a:stretch>
            </p:blipFill>
          </mc:Choice>
          <mc:Fallback>
            <p:blipFill>
              <a:blip r:embed="rId4"/>
              <a:srcRect/>
              <a:stretch>
                <a:fillRect/>
              </a:stretch>
            </p:blipFill>
          </mc:Fallback>
        </mc:AlternateContent>
        <p:spPr bwMode="auto">
          <a:xfrm>
            <a:off x="4648200" y="1146175"/>
            <a:ext cx="1128713" cy="723900"/>
          </a:xfrm>
          <a:prstGeom prst="rect">
            <a:avLst/>
          </a:prstGeom>
          <a:noFill/>
          <a:ln w="28575">
            <a:noFill/>
            <a:miter lim="800000"/>
            <a:headEnd/>
            <a:tailEnd/>
          </a:ln>
        </p:spPr>
      </p:pic>
      <p:sp>
        <p:nvSpPr>
          <p:cNvPr id="38935" name="Rectangle 6"/>
          <p:cNvSpPr>
            <a:spLocks noGrp="1" noChangeArrowheads="1"/>
          </p:cNvSpPr>
          <p:nvPr>
            <p:ph type="title"/>
          </p:nvPr>
        </p:nvSpPr>
        <p:spPr>
          <a:xfrm>
            <a:off x="-76200" y="0"/>
            <a:ext cx="9372600" cy="1052542"/>
          </a:xfrm>
        </p:spPr>
        <p:txBody>
          <a:bodyPr/>
          <a:lstStyle/>
          <a:p>
            <a:r>
              <a:rPr lang="en-US" sz="3600" dirty="0"/>
              <a:t>Rotational Kinematics and the Relationships between Rotational and Translational Quantities</a:t>
            </a:r>
          </a:p>
        </p:txBody>
      </p:sp>
      <p:sp>
        <p:nvSpPr>
          <p:cNvPr id="851977" name="Text Box 9"/>
          <p:cNvSpPr txBox="1">
            <a:spLocks noChangeArrowheads="1"/>
          </p:cNvSpPr>
          <p:nvPr/>
        </p:nvSpPr>
        <p:spPr bwMode="auto">
          <a:xfrm>
            <a:off x="685800" y="1066800"/>
            <a:ext cx="3733800" cy="707886"/>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Angular </a:t>
            </a:r>
            <a:r>
              <a:rPr lang="en-US" altLang="ko-KR" sz="2000">
                <a:solidFill>
                  <a:srgbClr val="FF0000"/>
                </a:solidFill>
                <a:latin typeface="Arial Narrow" charset="0"/>
                <a:ea typeface="굴림" charset="-127"/>
                <a:cs typeface="굴림" charset="-127"/>
              </a:rPr>
              <a:t>velocity</a:t>
            </a:r>
            <a:r>
              <a:rPr lang="en-US" sz="2000">
                <a:solidFill>
                  <a:srgbClr val="FF0000"/>
                </a:solidFill>
                <a:latin typeface="Arial Narrow" charset="0"/>
              </a:rPr>
              <a:t> under constant angular acceleration:</a:t>
            </a:r>
          </a:p>
        </p:txBody>
      </p:sp>
      <p:sp>
        <p:nvSpPr>
          <p:cNvPr id="851978" name="Text Box 10"/>
          <p:cNvSpPr txBox="1">
            <a:spLocks noChangeArrowheads="1"/>
          </p:cNvSpPr>
          <p:nvPr/>
        </p:nvSpPr>
        <p:spPr bwMode="auto">
          <a:xfrm>
            <a:off x="685800" y="2017712"/>
            <a:ext cx="3733800" cy="707886"/>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Angular displacement under constant angular acceleration:</a:t>
            </a:r>
          </a:p>
        </p:txBody>
      </p:sp>
      <p:pic>
        <p:nvPicPr>
          <p:cNvPr id="851979" name="Object 3"/>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5"/>
              <a:srcRect/>
              <a:stretch>
                <a:fillRect/>
              </a:stretch>
            </p:blipFill>
          </mc:Choice>
          <mc:Fallback>
            <p:blipFill>
              <a:blip r:embed="rId6"/>
              <a:srcRect/>
              <a:stretch>
                <a:fillRect/>
              </a:stretch>
            </p:blipFill>
          </mc:Fallback>
        </mc:AlternateContent>
        <p:spPr bwMode="auto">
          <a:xfrm>
            <a:off x="4648200" y="2111375"/>
            <a:ext cx="962025" cy="668337"/>
          </a:xfrm>
          <a:prstGeom prst="rect">
            <a:avLst/>
          </a:prstGeom>
          <a:noFill/>
          <a:ln w="28575">
            <a:noFill/>
            <a:miter lim="800000"/>
            <a:headEnd/>
            <a:tailEnd/>
          </a:ln>
        </p:spPr>
      </p:pic>
      <p:sp>
        <p:nvSpPr>
          <p:cNvPr id="851980" name="Text Box 12"/>
          <p:cNvSpPr txBox="1">
            <a:spLocks noChangeArrowheads="1"/>
          </p:cNvSpPr>
          <p:nvPr/>
        </p:nvSpPr>
        <p:spPr bwMode="auto">
          <a:xfrm>
            <a:off x="685800" y="3082925"/>
            <a:ext cx="3276600" cy="400110"/>
          </a:xfrm>
          <a:prstGeom prst="rect">
            <a:avLst/>
          </a:prstGeom>
          <a:noFill/>
          <a:ln w="28575">
            <a:noFill/>
            <a:miter lim="800000"/>
            <a:headEnd/>
            <a:tailEnd/>
          </a:ln>
        </p:spPr>
        <p:txBody>
          <a:bodyPr>
            <a:prstTxWarp prst="textNoShape">
              <a:avLst/>
            </a:prstTxWarp>
            <a:spAutoFit/>
          </a:bodyPr>
          <a:lstStyle/>
          <a:p>
            <a:pPr>
              <a:spcBef>
                <a:spcPct val="20000"/>
              </a:spcBef>
            </a:pPr>
            <a:r>
              <a:rPr lang="en-US" sz="2000">
                <a:solidFill>
                  <a:srgbClr val="FF0000"/>
                </a:solidFill>
                <a:latin typeface="Arial Narrow" charset="0"/>
              </a:rPr>
              <a:t>One can also obtain </a:t>
            </a:r>
          </a:p>
        </p:txBody>
      </p:sp>
      <p:pic>
        <p:nvPicPr>
          <p:cNvPr id="851981" name="Object 4"/>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7"/>
              <a:srcRect/>
              <a:stretch>
                <a:fillRect/>
              </a:stretch>
            </p:blipFill>
          </mc:Choice>
          <mc:Fallback>
            <p:blipFill>
              <a:blip r:embed="rId8"/>
              <a:srcRect/>
              <a:stretch>
                <a:fillRect/>
              </a:stretch>
            </p:blipFill>
          </mc:Fallback>
        </mc:AlternateContent>
        <p:spPr bwMode="auto">
          <a:xfrm>
            <a:off x="4676775" y="3121025"/>
            <a:ext cx="1038225" cy="741362"/>
          </a:xfrm>
          <a:prstGeom prst="rect">
            <a:avLst/>
          </a:prstGeom>
          <a:noFill/>
          <a:ln w="28575">
            <a:noFill/>
            <a:miter lim="800000"/>
            <a:headEnd/>
            <a:tailEnd/>
          </a:ln>
        </p:spPr>
      </p:pic>
      <p:pic>
        <p:nvPicPr>
          <p:cNvPr id="851982" name="Object 5"/>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9"/>
              <a:srcRect/>
              <a:stretch>
                <a:fillRect/>
              </a:stretch>
            </p:blipFill>
          </mc:Choice>
          <mc:Fallback>
            <p:blipFill>
              <a:blip r:embed="rId10"/>
              <a:srcRect/>
              <a:stretch>
                <a:fillRect/>
              </a:stretch>
            </p:blipFill>
          </mc:Fallback>
        </mc:AlternateContent>
        <p:spPr bwMode="auto">
          <a:xfrm>
            <a:off x="5605463" y="1085850"/>
            <a:ext cx="1087437" cy="765175"/>
          </a:xfrm>
          <a:prstGeom prst="rect">
            <a:avLst/>
          </a:prstGeom>
          <a:noFill/>
          <a:ln w="28575">
            <a:miter lim="800000"/>
            <a:headEnd/>
            <a:tailEnd/>
          </a:ln>
        </p:spPr>
      </p:pic>
      <p:pic>
        <p:nvPicPr>
          <p:cNvPr id="851983" name="Object 6"/>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11"/>
              <a:srcRect/>
              <a:stretch>
                <a:fillRect/>
              </a:stretch>
            </p:blipFill>
          </mc:Choice>
          <mc:Fallback>
            <p:blipFill>
              <a:blip r:embed="rId12"/>
              <a:srcRect/>
              <a:stretch>
                <a:fillRect/>
              </a:stretch>
            </p:blipFill>
          </mc:Fallback>
        </mc:AlternateContent>
        <p:spPr bwMode="auto">
          <a:xfrm>
            <a:off x="5524500" y="2092325"/>
            <a:ext cx="884238" cy="706437"/>
          </a:xfrm>
          <a:prstGeom prst="rect">
            <a:avLst/>
          </a:prstGeom>
          <a:noFill/>
          <a:ln w="28575">
            <a:noFill/>
            <a:miter lim="800000"/>
            <a:headEnd/>
            <a:tailEnd/>
          </a:ln>
        </p:spPr>
      </p:pic>
      <p:pic>
        <p:nvPicPr>
          <p:cNvPr id="851984" name="Object 7"/>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13"/>
              <a:srcRect/>
              <a:stretch>
                <a:fillRect/>
              </a:stretch>
            </p:blipFill>
          </mc:Choice>
          <mc:Fallback>
            <p:blipFill>
              <a:blip r:embed="rId14"/>
              <a:srcRect/>
              <a:stretch>
                <a:fillRect/>
              </a:stretch>
            </p:blipFill>
          </mc:Fallback>
        </mc:AlternateContent>
        <p:spPr bwMode="auto">
          <a:xfrm>
            <a:off x="5600700" y="3048000"/>
            <a:ext cx="3306763" cy="889000"/>
          </a:xfrm>
          <a:prstGeom prst="rect">
            <a:avLst/>
          </a:prstGeom>
          <a:noFill/>
          <a:ln w="28575">
            <a:noFill/>
            <a:miter lim="800000"/>
            <a:headEnd/>
            <a:tailEnd/>
          </a:ln>
        </p:spPr>
      </p:pic>
      <p:pic>
        <p:nvPicPr>
          <p:cNvPr id="851985" name="Object 8"/>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15"/>
              <a:srcRect/>
              <a:stretch>
                <a:fillRect/>
              </a:stretch>
            </p:blipFill>
          </mc:Choice>
          <mc:Fallback>
            <p:blipFill>
              <a:blip r:embed="rId16"/>
              <a:srcRect/>
              <a:stretch>
                <a:fillRect/>
              </a:stretch>
            </p:blipFill>
          </mc:Fallback>
        </mc:AlternateContent>
        <p:spPr bwMode="auto">
          <a:xfrm>
            <a:off x="6535738" y="1233488"/>
            <a:ext cx="627062" cy="482600"/>
          </a:xfrm>
          <a:prstGeom prst="rect">
            <a:avLst/>
          </a:prstGeom>
          <a:noFill/>
          <a:ln w="28575">
            <a:noFill/>
            <a:miter lim="800000"/>
            <a:headEnd/>
            <a:tailEnd/>
          </a:ln>
        </p:spPr>
      </p:pic>
      <p:pic>
        <p:nvPicPr>
          <p:cNvPr id="851986" name="Object 9"/>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17"/>
              <a:srcRect/>
              <a:stretch>
                <a:fillRect/>
              </a:stretch>
            </p:blipFill>
          </mc:Choice>
          <mc:Fallback>
            <p:blipFill>
              <a:blip r:embed="rId18"/>
              <a:srcRect/>
              <a:stretch>
                <a:fillRect/>
              </a:stretch>
            </p:blipFill>
          </mc:Fallback>
        </mc:AlternateContent>
        <p:spPr bwMode="auto">
          <a:xfrm>
            <a:off x="6267450" y="2093912"/>
            <a:ext cx="1119188" cy="704850"/>
          </a:xfrm>
          <a:prstGeom prst="rect">
            <a:avLst/>
          </a:prstGeom>
          <a:noFill/>
          <a:ln w="28575">
            <a:noFill/>
            <a:miter lim="800000"/>
            <a:headEnd/>
            <a:tailEnd/>
          </a:ln>
        </p:spPr>
      </p:pic>
      <p:pic>
        <p:nvPicPr>
          <p:cNvPr id="851987" name="Object 10"/>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19"/>
              <a:srcRect/>
              <a:stretch>
                <a:fillRect/>
              </a:stretch>
            </p:blipFill>
          </mc:Choice>
          <mc:Fallback>
            <p:blipFill>
              <a:blip r:embed="rId20"/>
              <a:srcRect/>
              <a:stretch>
                <a:fillRect/>
              </a:stretch>
            </p:blipFill>
          </mc:Fallback>
        </mc:AlternateContent>
        <p:spPr bwMode="auto">
          <a:xfrm>
            <a:off x="7305675" y="1828800"/>
            <a:ext cx="1076325" cy="1223962"/>
          </a:xfrm>
          <a:prstGeom prst="rect">
            <a:avLst/>
          </a:prstGeom>
          <a:noFill/>
          <a:ln w="28575">
            <a:noFill/>
            <a:miter lim="800000"/>
            <a:headEnd/>
            <a:tailEnd/>
          </a:ln>
        </p:spPr>
      </p:pic>
      <p:pic>
        <p:nvPicPr>
          <p:cNvPr id="851988" name="Object 11"/>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21"/>
              <a:srcRect/>
              <a:stretch>
                <a:fillRect/>
              </a:stretch>
            </p:blipFill>
          </mc:Choice>
          <mc:Fallback>
            <p:blipFill>
              <a:blip r:embed="rId22"/>
              <a:srcRect/>
              <a:stretch>
                <a:fillRect/>
              </a:stretch>
            </p:blipFill>
          </mc:Fallback>
        </mc:AlternateContent>
        <p:spPr bwMode="auto">
          <a:xfrm>
            <a:off x="2362201" y="1733550"/>
            <a:ext cx="501650" cy="263525"/>
          </a:xfrm>
          <a:prstGeom prst="rect">
            <a:avLst/>
          </a:prstGeom>
          <a:noFill/>
        </p:spPr>
      </p:pic>
      <p:sp>
        <p:nvSpPr>
          <p:cNvPr id="851989" name="Text Box 21"/>
          <p:cNvSpPr txBox="1">
            <a:spLocks noChangeArrowheads="1"/>
          </p:cNvSpPr>
          <p:nvPr/>
        </p:nvSpPr>
        <p:spPr bwMode="auto">
          <a:xfrm>
            <a:off x="304800" y="1752600"/>
            <a:ext cx="2143125" cy="338554"/>
          </a:xfrm>
          <a:prstGeom prst="rect">
            <a:avLst/>
          </a:prstGeom>
          <a:noFill/>
          <a:ln w="28575">
            <a:noFill/>
            <a:miter lim="800000"/>
            <a:headEnd/>
            <a:tailEnd/>
          </a:ln>
        </p:spPr>
        <p:txBody>
          <a:bodyPr wrap="square">
            <a:prstTxWarp prst="textNoShape">
              <a:avLst/>
            </a:prstTxWarp>
            <a:spAutoFit/>
          </a:bodyPr>
          <a:lstStyle/>
          <a:p>
            <a:pPr>
              <a:spcBef>
                <a:spcPct val="20000"/>
              </a:spcBef>
            </a:pPr>
            <a:r>
              <a:rPr lang="en-US" altLang="ko-KR" sz="1600" dirty="0">
                <a:solidFill>
                  <a:schemeClr val="accent2"/>
                </a:solidFill>
                <a:latin typeface="Monotype Corsiva" charset="0"/>
                <a:ea typeface="굴림" charset="-127"/>
                <a:cs typeface="굴림" charset="-127"/>
              </a:rPr>
              <a:t>Translational kinematics</a:t>
            </a:r>
            <a:endParaRPr lang="en-US" sz="1600" dirty="0">
              <a:solidFill>
                <a:schemeClr val="accent2"/>
              </a:solidFill>
              <a:latin typeface="Monotype Corsiva" charset="0"/>
            </a:endParaRPr>
          </a:p>
        </p:txBody>
      </p:sp>
      <p:sp>
        <p:nvSpPr>
          <p:cNvPr id="851990" name="Text Box 22"/>
          <p:cNvSpPr txBox="1">
            <a:spLocks noChangeArrowheads="1"/>
          </p:cNvSpPr>
          <p:nvPr/>
        </p:nvSpPr>
        <p:spPr bwMode="auto">
          <a:xfrm>
            <a:off x="228600" y="2768600"/>
            <a:ext cx="2181225" cy="338554"/>
          </a:xfrm>
          <a:prstGeom prst="rect">
            <a:avLst/>
          </a:prstGeom>
          <a:noFill/>
          <a:ln w="28575">
            <a:noFill/>
            <a:miter lim="800000"/>
            <a:headEnd/>
            <a:tailEnd/>
          </a:ln>
        </p:spPr>
        <p:txBody>
          <a:bodyPr wrap="square">
            <a:prstTxWarp prst="textNoShape">
              <a:avLst/>
            </a:prstTxWarp>
            <a:spAutoFit/>
          </a:bodyPr>
          <a:lstStyle/>
          <a:p>
            <a:pPr>
              <a:spcBef>
                <a:spcPct val="20000"/>
              </a:spcBef>
            </a:pPr>
            <a:r>
              <a:rPr lang="en-US" altLang="ko-KR" sz="1600" dirty="0">
                <a:solidFill>
                  <a:schemeClr val="accent2"/>
                </a:solidFill>
                <a:latin typeface="Monotype Corsiva" charset="0"/>
                <a:ea typeface="굴림" charset="-127"/>
                <a:cs typeface="굴림" charset="-127"/>
              </a:rPr>
              <a:t>Translational kinematics</a:t>
            </a:r>
            <a:endParaRPr lang="en-US" sz="1600" dirty="0">
              <a:solidFill>
                <a:schemeClr val="accent2"/>
              </a:solidFill>
              <a:latin typeface="Monotype Corsiva" charset="0"/>
            </a:endParaRPr>
          </a:p>
        </p:txBody>
      </p:sp>
      <p:pic>
        <p:nvPicPr>
          <p:cNvPr id="851991" name="Object 12"/>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23"/>
              <a:srcRect/>
              <a:stretch>
                <a:fillRect/>
              </a:stretch>
            </p:blipFill>
          </mc:Choice>
          <mc:Fallback>
            <p:blipFill>
              <a:blip r:embed="rId24"/>
              <a:srcRect/>
              <a:stretch>
                <a:fillRect/>
              </a:stretch>
            </p:blipFill>
          </mc:Fallback>
        </mc:AlternateContent>
        <p:spPr bwMode="auto">
          <a:xfrm>
            <a:off x="2209801" y="2708275"/>
            <a:ext cx="628650" cy="530225"/>
          </a:xfrm>
          <a:prstGeom prst="rect">
            <a:avLst/>
          </a:prstGeom>
          <a:noFill/>
        </p:spPr>
      </p:pic>
      <p:pic>
        <p:nvPicPr>
          <p:cNvPr id="851992" name="Object 13"/>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25"/>
              <a:srcRect/>
              <a:stretch>
                <a:fillRect/>
              </a:stretch>
            </p:blipFill>
          </mc:Choice>
          <mc:Fallback>
            <p:blipFill>
              <a:blip r:embed="rId26"/>
              <a:srcRect/>
              <a:stretch>
                <a:fillRect/>
              </a:stretch>
            </p:blipFill>
          </mc:Fallback>
        </mc:AlternateContent>
        <p:spPr bwMode="auto">
          <a:xfrm>
            <a:off x="2819401" y="2667000"/>
            <a:ext cx="1784350" cy="528638"/>
          </a:xfrm>
          <a:prstGeom prst="rect">
            <a:avLst/>
          </a:prstGeom>
          <a:noFill/>
        </p:spPr>
      </p:pic>
      <p:sp>
        <p:nvSpPr>
          <p:cNvPr id="851993" name="Text Box 25"/>
          <p:cNvSpPr txBox="1">
            <a:spLocks noChangeArrowheads="1"/>
          </p:cNvSpPr>
          <p:nvPr/>
        </p:nvSpPr>
        <p:spPr bwMode="auto">
          <a:xfrm>
            <a:off x="152400" y="3519487"/>
            <a:ext cx="1981200" cy="338554"/>
          </a:xfrm>
          <a:prstGeom prst="rect">
            <a:avLst/>
          </a:prstGeom>
          <a:noFill/>
          <a:ln w="28575">
            <a:noFill/>
            <a:miter lim="800000"/>
            <a:headEnd/>
            <a:tailEnd/>
          </a:ln>
        </p:spPr>
        <p:txBody>
          <a:bodyPr wrap="square">
            <a:prstTxWarp prst="textNoShape">
              <a:avLst/>
            </a:prstTxWarp>
            <a:spAutoFit/>
          </a:bodyPr>
          <a:lstStyle/>
          <a:p>
            <a:pPr>
              <a:spcBef>
                <a:spcPct val="20000"/>
              </a:spcBef>
            </a:pPr>
            <a:r>
              <a:rPr lang="en-US" altLang="ko-KR" sz="1600" dirty="0">
                <a:solidFill>
                  <a:schemeClr val="accent2"/>
                </a:solidFill>
                <a:latin typeface="Monotype Corsiva" charset="0"/>
                <a:ea typeface="굴림" charset="-127"/>
                <a:cs typeface="굴림" charset="-127"/>
              </a:rPr>
              <a:t>Translational kinematics</a:t>
            </a:r>
            <a:endParaRPr lang="en-US" sz="1600" dirty="0">
              <a:solidFill>
                <a:schemeClr val="accent2"/>
              </a:solidFill>
              <a:latin typeface="Monotype Corsiva" charset="0"/>
            </a:endParaRPr>
          </a:p>
        </p:txBody>
      </p:sp>
      <p:pic>
        <p:nvPicPr>
          <p:cNvPr id="851995" name="Object 14"/>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27"/>
              <a:srcRect/>
              <a:stretch>
                <a:fillRect/>
              </a:stretch>
            </p:blipFill>
          </mc:Choice>
          <mc:Fallback>
            <p:blipFill>
              <a:blip r:embed="rId28"/>
              <a:srcRect/>
              <a:stretch>
                <a:fillRect/>
              </a:stretch>
            </p:blipFill>
          </mc:Fallback>
        </mc:AlternateContent>
        <p:spPr bwMode="auto">
          <a:xfrm>
            <a:off x="2133600" y="3417887"/>
            <a:ext cx="592137" cy="520700"/>
          </a:xfrm>
          <a:prstGeom prst="rect">
            <a:avLst/>
          </a:prstGeom>
          <a:noFill/>
        </p:spPr>
      </p:pic>
      <p:pic>
        <p:nvPicPr>
          <p:cNvPr id="851996" name="Object 15"/>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29"/>
              <a:srcRect/>
              <a:stretch>
                <a:fillRect/>
              </a:stretch>
            </p:blipFill>
          </mc:Choice>
          <mc:Fallback>
            <p:blipFill>
              <a:blip r:embed="rId30"/>
              <a:srcRect/>
              <a:stretch>
                <a:fillRect/>
              </a:stretch>
            </p:blipFill>
          </mc:Fallback>
        </mc:AlternateContent>
        <p:spPr bwMode="auto">
          <a:xfrm>
            <a:off x="2754312" y="3394075"/>
            <a:ext cx="1917700" cy="568325"/>
          </a:xfrm>
          <a:prstGeom prst="rect">
            <a:avLst/>
          </a:prstGeom>
          <a:noFill/>
        </p:spPr>
      </p:pic>
      <p:pic>
        <p:nvPicPr>
          <p:cNvPr id="851997" name="Object 16"/>
          <p:cNvPicPr>
            <a:picLocks noChangeAspect="1" noChangeArrowheads="1"/>
          </p:cNvPicPr>
          <p:nvPr/>
        </p:nvPicPr>
        <mc:AlternateContent xmlns:mc="http://schemas.openxmlformats.org/markup-compatibility/2006">
          <mc:Choice xmlns="" xmlns:mv="urn:schemas-microsoft-com:mac:vml" xmlns:ma="http://schemas.microsoft.com/office/mac/drawingml/2008/main" Requires="ma">
            <p:blipFill>
              <a:blip r:embed="rId31"/>
              <a:srcRect/>
              <a:stretch>
                <a:fillRect/>
              </a:stretch>
            </p:blipFill>
          </mc:Choice>
          <mc:Fallback>
            <p:blipFill>
              <a:blip r:embed="rId32"/>
              <a:srcRect/>
              <a:stretch>
                <a:fillRect/>
              </a:stretch>
            </p:blipFill>
          </mc:Fallback>
        </mc:AlternateContent>
        <p:spPr bwMode="auto">
          <a:xfrm>
            <a:off x="2870201" y="1600200"/>
            <a:ext cx="949325" cy="500062"/>
          </a:xfrm>
          <a:prstGeom prst="rect">
            <a:avLst/>
          </a:prstGeom>
          <a:noFill/>
        </p:spPr>
      </p:pic>
      <p:graphicFrame>
        <p:nvGraphicFramePr>
          <p:cNvPr id="32" name="Object 6">
            <a:extLst>
              <a:ext uri="{FF2B5EF4-FFF2-40B4-BE49-F238E27FC236}">
                <a16:creationId xmlns:a16="http://schemas.microsoft.com/office/drawing/2014/main" id="{60B1C414-4109-6A47-92BA-3FB248619F67}"/>
              </a:ext>
            </a:extLst>
          </p:cNvPr>
          <p:cNvGraphicFramePr>
            <a:graphicFrameLocks noChangeAspect="1"/>
          </p:cNvGraphicFramePr>
          <p:nvPr>
            <p:extLst>
              <p:ext uri="{D42A27DB-BD31-4B8C-83A1-F6EECF244321}">
                <p14:modId xmlns:p14="http://schemas.microsoft.com/office/powerpoint/2010/main" val="3277943475"/>
              </p:ext>
            </p:extLst>
          </p:nvPr>
        </p:nvGraphicFramePr>
        <p:xfrm>
          <a:off x="5892800" y="4022725"/>
          <a:ext cx="239713" cy="279400"/>
        </p:xfrm>
        <a:graphic>
          <a:graphicData uri="http://schemas.openxmlformats.org/presentationml/2006/ole">
            <mc:AlternateContent xmlns:mc="http://schemas.openxmlformats.org/markup-compatibility/2006">
              <mc:Choice xmlns:v="urn:schemas-microsoft-com:vml" Requires="v">
                <p:oleObj spid="_x0000_s479487" name="Equation" r:id="rId33" imgW="114120" imgH="139680" progId="Equation.DSMT4">
                  <p:embed/>
                </p:oleObj>
              </mc:Choice>
              <mc:Fallback>
                <p:oleObj name="Equation" r:id="rId33" imgW="114120" imgH="139680" progId="Equation.DSMT4">
                  <p:embed/>
                  <p:pic>
                    <p:nvPicPr>
                      <p:cNvPr id="374790" name="Object 6"/>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5892800" y="4022725"/>
                        <a:ext cx="239713" cy="2794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3" name="Object 10">
            <a:extLst>
              <a:ext uri="{FF2B5EF4-FFF2-40B4-BE49-F238E27FC236}">
                <a16:creationId xmlns:a16="http://schemas.microsoft.com/office/drawing/2014/main" id="{FF2B8EB3-49D8-E545-9530-98ADC18D9E3D}"/>
              </a:ext>
            </a:extLst>
          </p:cNvPr>
          <p:cNvGraphicFramePr>
            <a:graphicFrameLocks noChangeAspect="1"/>
          </p:cNvGraphicFramePr>
          <p:nvPr>
            <p:extLst>
              <p:ext uri="{D42A27DB-BD31-4B8C-83A1-F6EECF244321}">
                <p14:modId xmlns:p14="http://schemas.microsoft.com/office/powerpoint/2010/main" val="941012009"/>
              </p:ext>
            </p:extLst>
          </p:nvPr>
        </p:nvGraphicFramePr>
        <p:xfrm>
          <a:off x="2170113" y="3995738"/>
          <a:ext cx="765175" cy="331787"/>
        </p:xfrm>
        <a:graphic>
          <a:graphicData uri="http://schemas.openxmlformats.org/presentationml/2006/ole">
            <mc:AlternateContent xmlns:mc="http://schemas.openxmlformats.org/markup-compatibility/2006">
              <mc:Choice xmlns:v="urn:schemas-microsoft-com:vml" Requires="v">
                <p:oleObj spid="_x0000_s479488" name="Equation" r:id="rId35" imgW="393480" imgH="177480" progId="Equation.DSMT4">
                  <p:embed/>
                </p:oleObj>
              </mc:Choice>
              <mc:Fallback>
                <p:oleObj name="Equation" r:id="rId35" imgW="393480" imgH="177480" progId="Equation.DSMT4">
                  <p:embed/>
                  <p:pic>
                    <p:nvPicPr>
                      <p:cNvPr id="374794" name="Object 10"/>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2170113" y="3995738"/>
                        <a:ext cx="765175" cy="331787"/>
                      </a:xfrm>
                      <a:prstGeom prst="rect">
                        <a:avLst/>
                      </a:prstGeom>
                      <a:noFill/>
                      <a:ln w="28575">
                        <a:noFill/>
                        <a:miter lim="800000"/>
                        <a:headEnd/>
                        <a:tailEnd/>
                      </a:ln>
                    </p:spPr>
                  </p:pic>
                </p:oleObj>
              </mc:Fallback>
            </mc:AlternateContent>
          </a:graphicData>
        </a:graphic>
      </p:graphicFrame>
      <p:sp>
        <p:nvSpPr>
          <p:cNvPr id="34" name="Text Box 11">
            <a:extLst>
              <a:ext uri="{FF2B5EF4-FFF2-40B4-BE49-F238E27FC236}">
                <a16:creationId xmlns:a16="http://schemas.microsoft.com/office/drawing/2014/main" id="{E88D605B-8A88-7545-BCE9-C0EAC9F551E0}"/>
              </a:ext>
            </a:extLst>
          </p:cNvPr>
          <p:cNvSpPr txBox="1">
            <a:spLocks noChangeArrowheads="1"/>
          </p:cNvSpPr>
          <p:nvPr/>
        </p:nvSpPr>
        <p:spPr bwMode="auto">
          <a:xfrm>
            <a:off x="381000" y="3963988"/>
            <a:ext cx="1828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arc-length is </a:t>
            </a:r>
          </a:p>
        </p:txBody>
      </p:sp>
      <p:sp>
        <p:nvSpPr>
          <p:cNvPr id="35" name="Text Box 12">
            <a:extLst>
              <a:ext uri="{FF2B5EF4-FFF2-40B4-BE49-F238E27FC236}">
                <a16:creationId xmlns:a16="http://schemas.microsoft.com/office/drawing/2014/main" id="{B0818B9E-B3DA-1E4F-8468-B9B7DBC75A1C}"/>
              </a:ext>
            </a:extLst>
          </p:cNvPr>
          <p:cNvSpPr txBox="1">
            <a:spLocks noChangeArrowheads="1"/>
          </p:cNvSpPr>
          <p:nvPr/>
        </p:nvSpPr>
        <p:spPr bwMode="auto">
          <a:xfrm>
            <a:off x="2971800" y="3963988"/>
            <a:ext cx="28956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dirty="0">
                <a:solidFill>
                  <a:srgbClr val="FF0000"/>
                </a:solidFill>
                <a:latin typeface="Arial Narrow" charset="0"/>
              </a:rPr>
              <a:t>So, the tangential speed </a:t>
            </a:r>
            <a:r>
              <a:rPr lang="en-US" sz="2000" dirty="0">
                <a:solidFill>
                  <a:srgbClr val="FF0000"/>
                </a:solidFill>
                <a:latin typeface="Monotype Corsiva" charset="0"/>
              </a:rPr>
              <a:t>v</a:t>
            </a:r>
            <a:r>
              <a:rPr lang="en-US" sz="2000" b="1" baseline="-25000" dirty="0">
                <a:solidFill>
                  <a:srgbClr val="FF0000"/>
                </a:solidFill>
                <a:latin typeface="Monotype Corsiva" charset="0"/>
              </a:rPr>
              <a:t> </a:t>
            </a:r>
            <a:r>
              <a:rPr lang="en-US" sz="2000" dirty="0">
                <a:solidFill>
                  <a:srgbClr val="FF0000"/>
                </a:solidFill>
                <a:latin typeface="Arial Narrow" charset="0"/>
              </a:rPr>
              <a:t>is</a:t>
            </a:r>
          </a:p>
        </p:txBody>
      </p:sp>
      <p:graphicFrame>
        <p:nvGraphicFramePr>
          <p:cNvPr id="36" name="Object 17">
            <a:extLst>
              <a:ext uri="{FF2B5EF4-FFF2-40B4-BE49-F238E27FC236}">
                <a16:creationId xmlns:a16="http://schemas.microsoft.com/office/drawing/2014/main" id="{82DE4517-C72F-F543-85B3-1EA2B42FEEA3}"/>
              </a:ext>
            </a:extLst>
          </p:cNvPr>
          <p:cNvGraphicFramePr>
            <a:graphicFrameLocks noChangeAspect="1"/>
          </p:cNvGraphicFramePr>
          <p:nvPr>
            <p:extLst>
              <p:ext uri="{D42A27DB-BD31-4B8C-83A1-F6EECF244321}">
                <p14:modId xmlns:p14="http://schemas.microsoft.com/office/powerpoint/2010/main" val="1357640801"/>
              </p:ext>
            </p:extLst>
          </p:nvPr>
        </p:nvGraphicFramePr>
        <p:xfrm>
          <a:off x="6181725" y="3886200"/>
          <a:ext cx="461963" cy="552450"/>
        </p:xfrm>
        <a:graphic>
          <a:graphicData uri="http://schemas.openxmlformats.org/presentationml/2006/ole">
            <mc:AlternateContent xmlns:mc="http://schemas.openxmlformats.org/markup-compatibility/2006">
              <mc:Choice xmlns:v="urn:schemas-microsoft-com:vml" Requires="v">
                <p:oleObj spid="_x0000_s479489" name="Equation" r:id="rId37" imgW="317160" imgH="393480" progId="Equation.DSMT4">
                  <p:embed/>
                </p:oleObj>
              </mc:Choice>
              <mc:Fallback>
                <p:oleObj name="Equation" r:id="rId37" imgW="317160" imgH="393480" progId="Equation.DSMT4">
                  <p:embed/>
                  <p:pic>
                    <p:nvPicPr>
                      <p:cNvPr id="374801" name="Object 17"/>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181725" y="3886200"/>
                        <a:ext cx="461963" cy="5524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 name="Object 18">
            <a:extLst>
              <a:ext uri="{FF2B5EF4-FFF2-40B4-BE49-F238E27FC236}">
                <a16:creationId xmlns:a16="http://schemas.microsoft.com/office/drawing/2014/main" id="{6B80BB84-51F5-7642-BFD8-8E9C94A90EB8}"/>
              </a:ext>
            </a:extLst>
          </p:cNvPr>
          <p:cNvGraphicFramePr>
            <a:graphicFrameLocks noChangeAspect="1"/>
          </p:cNvGraphicFramePr>
          <p:nvPr>
            <p:extLst>
              <p:ext uri="{D42A27DB-BD31-4B8C-83A1-F6EECF244321}">
                <p14:modId xmlns:p14="http://schemas.microsoft.com/office/powerpoint/2010/main" val="429374029"/>
              </p:ext>
            </p:extLst>
          </p:nvPr>
        </p:nvGraphicFramePr>
        <p:xfrm>
          <a:off x="6664325" y="3886200"/>
          <a:ext cx="889000" cy="552450"/>
        </p:xfrm>
        <a:graphic>
          <a:graphicData uri="http://schemas.openxmlformats.org/presentationml/2006/ole">
            <mc:AlternateContent xmlns:mc="http://schemas.openxmlformats.org/markup-compatibility/2006">
              <mc:Choice xmlns:v="urn:schemas-microsoft-com:vml" Requires="v">
                <p:oleObj spid="_x0000_s479490" name="Equation" r:id="rId39" imgW="609480" imgH="393480" progId="Equation.DSMT4">
                  <p:embed/>
                </p:oleObj>
              </mc:Choice>
              <mc:Fallback>
                <p:oleObj name="Equation" r:id="rId39" imgW="609480" imgH="393480" progId="Equation.DSMT4">
                  <p:embed/>
                  <p:pic>
                    <p:nvPicPr>
                      <p:cNvPr id="374802" name="Object 18"/>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6664325" y="3886200"/>
                        <a:ext cx="889000" cy="5524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8" name="Object 19">
            <a:extLst>
              <a:ext uri="{FF2B5EF4-FFF2-40B4-BE49-F238E27FC236}">
                <a16:creationId xmlns:a16="http://schemas.microsoft.com/office/drawing/2014/main" id="{31E46FDB-7990-C843-9A43-C0968223A423}"/>
              </a:ext>
            </a:extLst>
          </p:cNvPr>
          <p:cNvGraphicFramePr>
            <a:graphicFrameLocks noChangeAspect="1"/>
          </p:cNvGraphicFramePr>
          <p:nvPr>
            <p:extLst>
              <p:ext uri="{D42A27DB-BD31-4B8C-83A1-F6EECF244321}">
                <p14:modId xmlns:p14="http://schemas.microsoft.com/office/powerpoint/2010/main" val="1640440516"/>
              </p:ext>
            </p:extLst>
          </p:nvPr>
        </p:nvGraphicFramePr>
        <p:xfrm>
          <a:off x="7543800" y="3886200"/>
          <a:ext cx="666750" cy="552450"/>
        </p:xfrm>
        <a:graphic>
          <a:graphicData uri="http://schemas.openxmlformats.org/presentationml/2006/ole">
            <mc:AlternateContent xmlns:mc="http://schemas.openxmlformats.org/markup-compatibility/2006">
              <mc:Choice xmlns:v="urn:schemas-microsoft-com:vml" Requires="v">
                <p:oleObj spid="_x0000_s479491" name="Equation" r:id="rId41" imgW="457200" imgH="393480" progId="Equation.DSMT4">
                  <p:embed/>
                </p:oleObj>
              </mc:Choice>
              <mc:Fallback>
                <p:oleObj name="Equation" r:id="rId41" imgW="457200" imgH="393480" progId="Equation.DSMT4">
                  <p:embed/>
                  <p:pic>
                    <p:nvPicPr>
                      <p:cNvPr id="374803" name="Object 19"/>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7543800" y="3886200"/>
                        <a:ext cx="666750" cy="5524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 name="Object 20">
            <a:extLst>
              <a:ext uri="{FF2B5EF4-FFF2-40B4-BE49-F238E27FC236}">
                <a16:creationId xmlns:a16="http://schemas.microsoft.com/office/drawing/2014/main" id="{FF6CB9E7-7A8C-4A44-A076-5F6E27A8A31D}"/>
              </a:ext>
            </a:extLst>
          </p:cNvPr>
          <p:cNvGraphicFramePr>
            <a:graphicFrameLocks noChangeAspect="1"/>
          </p:cNvGraphicFramePr>
          <p:nvPr>
            <p:extLst>
              <p:ext uri="{D42A27DB-BD31-4B8C-83A1-F6EECF244321}">
                <p14:modId xmlns:p14="http://schemas.microsoft.com/office/powerpoint/2010/main" val="162037093"/>
              </p:ext>
            </p:extLst>
          </p:nvPr>
        </p:nvGraphicFramePr>
        <p:xfrm>
          <a:off x="8229600" y="3995738"/>
          <a:ext cx="609600" cy="331787"/>
        </p:xfrm>
        <a:graphic>
          <a:graphicData uri="http://schemas.openxmlformats.org/presentationml/2006/ole">
            <mc:AlternateContent xmlns:mc="http://schemas.openxmlformats.org/markup-compatibility/2006">
              <mc:Choice xmlns:v="urn:schemas-microsoft-com:vml" Requires="v">
                <p:oleObj spid="_x0000_s479492" name="Equation" r:id="rId43" imgW="342720" imgH="139680" progId="Equation.DSMT4">
                  <p:embed/>
                </p:oleObj>
              </mc:Choice>
              <mc:Fallback>
                <p:oleObj name="Equation" r:id="rId43" imgW="342720" imgH="139680" progId="Equation.DSMT4">
                  <p:embed/>
                  <p:pic>
                    <p:nvPicPr>
                      <p:cNvPr id="374804" name="Object 20"/>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8229600" y="3995738"/>
                        <a:ext cx="609600" cy="33178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0" name="Object 12">
            <a:extLst>
              <a:ext uri="{FF2B5EF4-FFF2-40B4-BE49-F238E27FC236}">
                <a16:creationId xmlns:a16="http://schemas.microsoft.com/office/drawing/2014/main" id="{72E67EEA-D04B-0049-8F7E-E68EA0CDA81E}"/>
              </a:ext>
            </a:extLst>
          </p:cNvPr>
          <p:cNvGraphicFramePr>
            <a:graphicFrameLocks noChangeAspect="1"/>
          </p:cNvGraphicFramePr>
          <p:nvPr>
            <p:extLst>
              <p:ext uri="{D42A27DB-BD31-4B8C-83A1-F6EECF244321}">
                <p14:modId xmlns:p14="http://schemas.microsoft.com/office/powerpoint/2010/main" val="3151097397"/>
              </p:ext>
            </p:extLst>
          </p:nvPr>
        </p:nvGraphicFramePr>
        <p:xfrm>
          <a:off x="4837381" y="4484136"/>
          <a:ext cx="365217" cy="528053"/>
        </p:xfrm>
        <a:graphic>
          <a:graphicData uri="http://schemas.openxmlformats.org/presentationml/2006/ole">
            <mc:AlternateContent xmlns:mc="http://schemas.openxmlformats.org/markup-compatibility/2006">
              <mc:Choice xmlns:v="urn:schemas-microsoft-com:vml" Requires="v">
                <p:oleObj spid="_x0000_s479493" name="Equation" r:id="rId45" imgW="152280" imgH="228600" progId="Equation.3">
                  <p:embed/>
                </p:oleObj>
              </mc:Choice>
              <mc:Fallback>
                <p:oleObj name="Equation" r:id="rId45" imgW="152280" imgH="228600" progId="Equation.3">
                  <p:embed/>
                  <p:pic>
                    <p:nvPicPr>
                      <p:cNvPr id="376844" name="Object 12"/>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4837381" y="4484136"/>
                        <a:ext cx="365217" cy="52805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41" name="Text Box 13">
            <a:extLst>
              <a:ext uri="{FF2B5EF4-FFF2-40B4-BE49-F238E27FC236}">
                <a16:creationId xmlns:a16="http://schemas.microsoft.com/office/drawing/2014/main" id="{90B57B0C-C5A0-5C42-9DDF-5E1DF058A19A}"/>
              </a:ext>
            </a:extLst>
          </p:cNvPr>
          <p:cNvSpPr txBox="1">
            <a:spLocks noChangeArrowheads="1"/>
          </p:cNvSpPr>
          <p:nvPr/>
        </p:nvSpPr>
        <p:spPr bwMode="auto">
          <a:xfrm>
            <a:off x="353723" y="4492510"/>
            <a:ext cx="5181600" cy="400110"/>
          </a:xfrm>
          <a:prstGeom prst="rect">
            <a:avLst/>
          </a:prstGeom>
          <a:noFill/>
          <a:ln w="28575">
            <a:noFill/>
            <a:miter lim="800000"/>
            <a:headEnd/>
            <a:tailEnd/>
          </a:ln>
          <a:effectLst/>
        </p:spPr>
        <p:txBody>
          <a:bodyPr wrap="square">
            <a:prstTxWarp prst="textNoShape">
              <a:avLst/>
            </a:prstTxWarp>
            <a:spAutoFit/>
          </a:bodyPr>
          <a:lstStyle/>
          <a:p>
            <a:pPr>
              <a:spcBef>
                <a:spcPct val="20000"/>
              </a:spcBef>
            </a:pPr>
            <a:r>
              <a:rPr lang="en-US" sz="2000" dirty="0">
                <a:solidFill>
                  <a:srgbClr val="FF0000"/>
                </a:solidFill>
                <a:latin typeface="Arial Narrow" charset="0"/>
              </a:rPr>
              <a:t>The magnitude of tangential acceleration </a:t>
            </a:r>
            <a:r>
              <a:rPr lang="en-US" sz="2000" dirty="0">
                <a:solidFill>
                  <a:srgbClr val="FF0000"/>
                </a:solidFill>
                <a:latin typeface="Monotype Corsiva" charset="0"/>
              </a:rPr>
              <a:t>a</a:t>
            </a:r>
            <a:r>
              <a:rPr lang="en-US" sz="2000" baseline="-25000" dirty="0">
                <a:solidFill>
                  <a:srgbClr val="FF0000"/>
                </a:solidFill>
                <a:latin typeface="Monotype Corsiva" charset="0"/>
              </a:rPr>
              <a:t>t</a:t>
            </a:r>
            <a:r>
              <a:rPr lang="en-US" sz="2000" dirty="0">
                <a:solidFill>
                  <a:srgbClr val="FF0000"/>
                </a:solidFill>
                <a:latin typeface="Monotype Corsiva" charset="0"/>
              </a:rPr>
              <a:t> </a:t>
            </a:r>
            <a:r>
              <a:rPr lang="en-US" sz="2000" dirty="0">
                <a:solidFill>
                  <a:srgbClr val="FF0000"/>
                </a:solidFill>
                <a:latin typeface="Arial Narrow" charset="0"/>
              </a:rPr>
              <a:t>is</a:t>
            </a:r>
          </a:p>
        </p:txBody>
      </p:sp>
      <p:graphicFrame>
        <p:nvGraphicFramePr>
          <p:cNvPr id="42" name="Object 19">
            <a:extLst>
              <a:ext uri="{FF2B5EF4-FFF2-40B4-BE49-F238E27FC236}">
                <a16:creationId xmlns:a16="http://schemas.microsoft.com/office/drawing/2014/main" id="{4E3E2000-087D-1848-9825-4FC9591415FD}"/>
              </a:ext>
            </a:extLst>
          </p:cNvPr>
          <p:cNvGraphicFramePr>
            <a:graphicFrameLocks noChangeAspect="1"/>
          </p:cNvGraphicFramePr>
          <p:nvPr>
            <p:extLst>
              <p:ext uri="{D42A27DB-BD31-4B8C-83A1-F6EECF244321}">
                <p14:modId xmlns:p14="http://schemas.microsoft.com/office/powerpoint/2010/main" val="2348738307"/>
              </p:ext>
            </p:extLst>
          </p:nvPr>
        </p:nvGraphicFramePr>
        <p:xfrm>
          <a:off x="5159577" y="4343400"/>
          <a:ext cx="730433" cy="809525"/>
        </p:xfrm>
        <a:graphic>
          <a:graphicData uri="http://schemas.openxmlformats.org/presentationml/2006/ole">
            <mc:AlternateContent xmlns:mc="http://schemas.openxmlformats.org/markup-compatibility/2006">
              <mc:Choice xmlns:v="urn:schemas-microsoft-com:vml" Requires="v">
                <p:oleObj spid="_x0000_s479494" name="Equation" r:id="rId47" imgW="342720" imgH="393480" progId="Equation.DSMT4">
                  <p:embed/>
                </p:oleObj>
              </mc:Choice>
              <mc:Fallback>
                <p:oleObj name="Equation" r:id="rId47" imgW="342720" imgH="393480" progId="Equation.DSMT4">
                  <p:embed/>
                  <p:pic>
                    <p:nvPicPr>
                      <p:cNvPr id="376851" name="Object 19"/>
                      <p:cNvPicPr>
                        <a:picLocks noChangeAspect="1" noChangeArrowheads="1"/>
                      </p:cNvPicPr>
                      <p:nvPr/>
                    </p:nvPicPr>
                    <p:blipFill>
                      <a:blip r:embed="rId48">
                        <a:extLst>
                          <a:ext uri="{28A0092B-C50C-407E-A947-70E740481C1C}">
                            <a14:useLocalDpi xmlns:a14="http://schemas.microsoft.com/office/drawing/2010/main" val="0"/>
                          </a:ext>
                        </a:extLst>
                      </a:blip>
                      <a:srcRect/>
                      <a:stretch>
                        <a:fillRect/>
                      </a:stretch>
                    </p:blipFill>
                    <p:spPr bwMode="auto">
                      <a:xfrm>
                        <a:off x="5159577" y="4343400"/>
                        <a:ext cx="730433" cy="8095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3" name="Object 20">
            <a:extLst>
              <a:ext uri="{FF2B5EF4-FFF2-40B4-BE49-F238E27FC236}">
                <a16:creationId xmlns:a16="http://schemas.microsoft.com/office/drawing/2014/main" id="{AD604258-FA43-084C-8AF9-D1A13ED97B24}"/>
              </a:ext>
            </a:extLst>
          </p:cNvPr>
          <p:cNvGraphicFramePr>
            <a:graphicFrameLocks noChangeAspect="1"/>
          </p:cNvGraphicFramePr>
          <p:nvPr>
            <p:extLst>
              <p:ext uri="{D42A27DB-BD31-4B8C-83A1-F6EECF244321}">
                <p14:modId xmlns:p14="http://schemas.microsoft.com/office/powerpoint/2010/main" val="4055292563"/>
              </p:ext>
            </p:extLst>
          </p:nvPr>
        </p:nvGraphicFramePr>
        <p:xfrm>
          <a:off x="5846989" y="4343400"/>
          <a:ext cx="1328272" cy="809525"/>
        </p:xfrm>
        <a:graphic>
          <a:graphicData uri="http://schemas.openxmlformats.org/presentationml/2006/ole">
            <mc:AlternateContent xmlns:mc="http://schemas.openxmlformats.org/markup-compatibility/2006">
              <mc:Choice xmlns:v="urn:schemas-microsoft-com:vml" Requires="v">
                <p:oleObj spid="_x0000_s479495" name="Equation" r:id="rId49" imgW="622080" imgH="393480" progId="Equation.DSMT4">
                  <p:embed/>
                </p:oleObj>
              </mc:Choice>
              <mc:Fallback>
                <p:oleObj name="Equation" r:id="rId49" imgW="622080" imgH="393480" progId="Equation.DSMT4">
                  <p:embed/>
                  <p:pic>
                    <p:nvPicPr>
                      <p:cNvPr id="376852" name="Object 20"/>
                      <p:cNvPicPr>
                        <a:picLocks noChangeAspect="1" noChangeArrowheads="1"/>
                      </p:cNvPicPr>
                      <p:nvPr/>
                    </p:nvPicPr>
                    <p:blipFill>
                      <a:blip r:embed="rId50">
                        <a:extLst>
                          <a:ext uri="{28A0092B-C50C-407E-A947-70E740481C1C}">
                            <a14:useLocalDpi xmlns:a14="http://schemas.microsoft.com/office/drawing/2010/main" val="0"/>
                          </a:ext>
                        </a:extLst>
                      </a:blip>
                      <a:srcRect/>
                      <a:stretch>
                        <a:fillRect/>
                      </a:stretch>
                    </p:blipFill>
                    <p:spPr bwMode="auto">
                      <a:xfrm>
                        <a:off x="5846989" y="4343400"/>
                        <a:ext cx="1328272" cy="8095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4" name="Object 21">
            <a:extLst>
              <a:ext uri="{FF2B5EF4-FFF2-40B4-BE49-F238E27FC236}">
                <a16:creationId xmlns:a16="http://schemas.microsoft.com/office/drawing/2014/main" id="{8BCB9D6E-7C45-414D-8646-E0D306E6A62F}"/>
              </a:ext>
            </a:extLst>
          </p:cNvPr>
          <p:cNvGraphicFramePr>
            <a:graphicFrameLocks noChangeAspect="1"/>
          </p:cNvGraphicFramePr>
          <p:nvPr>
            <p:extLst>
              <p:ext uri="{D42A27DB-BD31-4B8C-83A1-F6EECF244321}">
                <p14:modId xmlns:p14="http://schemas.microsoft.com/office/powerpoint/2010/main" val="1955501862"/>
              </p:ext>
            </p:extLst>
          </p:nvPr>
        </p:nvGraphicFramePr>
        <p:xfrm>
          <a:off x="7132240" y="4343400"/>
          <a:ext cx="1002601" cy="809525"/>
        </p:xfrm>
        <a:graphic>
          <a:graphicData uri="http://schemas.openxmlformats.org/presentationml/2006/ole">
            <mc:AlternateContent xmlns:mc="http://schemas.openxmlformats.org/markup-compatibility/2006">
              <mc:Choice xmlns:v="urn:schemas-microsoft-com:vml" Requires="v">
                <p:oleObj spid="_x0000_s479496" name="Equation" r:id="rId51" imgW="469800" imgH="393480" progId="Equation.DSMT4">
                  <p:embed/>
                </p:oleObj>
              </mc:Choice>
              <mc:Fallback>
                <p:oleObj name="Equation" r:id="rId51" imgW="469800" imgH="393480" progId="Equation.DSMT4">
                  <p:embed/>
                  <p:pic>
                    <p:nvPicPr>
                      <p:cNvPr id="376853" name="Object 21"/>
                      <p:cNvPicPr>
                        <a:picLocks noChangeAspect="1" noChangeArrowheads="1"/>
                      </p:cNvPicPr>
                      <p:nvPr/>
                    </p:nvPicPr>
                    <p:blipFill>
                      <a:blip r:embed="rId52">
                        <a:extLst>
                          <a:ext uri="{28A0092B-C50C-407E-A947-70E740481C1C}">
                            <a14:useLocalDpi xmlns:a14="http://schemas.microsoft.com/office/drawing/2010/main" val="0"/>
                          </a:ext>
                        </a:extLst>
                      </a:blip>
                      <a:srcRect/>
                      <a:stretch>
                        <a:fillRect/>
                      </a:stretch>
                    </p:blipFill>
                    <p:spPr bwMode="auto">
                      <a:xfrm>
                        <a:off x="7132240" y="4343400"/>
                        <a:ext cx="1002601" cy="8095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5" name="Object 22">
            <a:extLst>
              <a:ext uri="{FF2B5EF4-FFF2-40B4-BE49-F238E27FC236}">
                <a16:creationId xmlns:a16="http://schemas.microsoft.com/office/drawing/2014/main" id="{FEFBCFE9-AA28-5443-B8E8-9356E249A2D9}"/>
              </a:ext>
            </a:extLst>
          </p:cNvPr>
          <p:cNvGraphicFramePr>
            <a:graphicFrameLocks noChangeAspect="1"/>
          </p:cNvGraphicFramePr>
          <p:nvPr>
            <p:extLst>
              <p:ext uri="{D42A27DB-BD31-4B8C-83A1-F6EECF244321}">
                <p14:modId xmlns:p14="http://schemas.microsoft.com/office/powerpoint/2010/main" val="76358738"/>
              </p:ext>
            </p:extLst>
          </p:nvPr>
        </p:nvGraphicFramePr>
        <p:xfrm>
          <a:off x="8091820" y="4548107"/>
          <a:ext cx="732759" cy="400110"/>
        </p:xfrm>
        <a:graphic>
          <a:graphicData uri="http://schemas.openxmlformats.org/presentationml/2006/ole">
            <mc:AlternateContent xmlns:mc="http://schemas.openxmlformats.org/markup-compatibility/2006">
              <mc:Choice xmlns:v="urn:schemas-microsoft-com:vml" Requires="v">
                <p:oleObj spid="_x0000_s479497" name="Equation" r:id="rId53" imgW="342720" imgH="139680" progId="Equation.3">
                  <p:embed/>
                </p:oleObj>
              </mc:Choice>
              <mc:Fallback>
                <p:oleObj name="Equation" r:id="rId53" imgW="342720" imgH="139680" progId="Equation.3">
                  <p:embed/>
                  <p:pic>
                    <p:nvPicPr>
                      <p:cNvPr id="376854" name="Object 22"/>
                      <p:cNvPicPr>
                        <a:picLocks noChangeAspect="1" noChangeArrowheads="1"/>
                      </p:cNvPicPr>
                      <p:nvPr/>
                    </p:nvPicPr>
                    <p:blipFill>
                      <a:blip r:embed="rId54">
                        <a:extLst>
                          <a:ext uri="{28A0092B-C50C-407E-A947-70E740481C1C}">
                            <a14:useLocalDpi xmlns:a14="http://schemas.microsoft.com/office/drawing/2010/main" val="0"/>
                          </a:ext>
                        </a:extLst>
                      </a:blip>
                      <a:srcRect/>
                      <a:stretch>
                        <a:fillRect/>
                      </a:stretch>
                    </p:blipFill>
                    <p:spPr bwMode="auto">
                      <a:xfrm>
                        <a:off x="8091820" y="4548107"/>
                        <a:ext cx="732759" cy="40011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46" name="Text Box 14">
            <a:extLst>
              <a:ext uri="{FF2B5EF4-FFF2-40B4-BE49-F238E27FC236}">
                <a16:creationId xmlns:a16="http://schemas.microsoft.com/office/drawing/2014/main" id="{F6F05944-C3B9-B04D-9EBF-60CA0DB70DF8}"/>
              </a:ext>
            </a:extLst>
          </p:cNvPr>
          <p:cNvSpPr txBox="1">
            <a:spLocks noChangeArrowheads="1"/>
          </p:cNvSpPr>
          <p:nvPr/>
        </p:nvSpPr>
        <p:spPr bwMode="auto">
          <a:xfrm>
            <a:off x="457200" y="5192713"/>
            <a:ext cx="40386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radial or centripetal acceleration </a:t>
            </a:r>
            <a:r>
              <a:rPr lang="en-US" sz="2000">
                <a:solidFill>
                  <a:srgbClr val="FF0000"/>
                </a:solidFill>
                <a:latin typeface="Monotype Corsiva" charset="0"/>
              </a:rPr>
              <a:t>a</a:t>
            </a:r>
            <a:r>
              <a:rPr lang="en-US" sz="2000" baseline="-25000">
                <a:solidFill>
                  <a:srgbClr val="FF0000"/>
                </a:solidFill>
                <a:latin typeface="Monotype Corsiva" charset="0"/>
              </a:rPr>
              <a:t>r</a:t>
            </a:r>
            <a:r>
              <a:rPr lang="en-US" sz="2000">
                <a:solidFill>
                  <a:srgbClr val="FF0000"/>
                </a:solidFill>
                <a:latin typeface="Monotype Corsiva" charset="0"/>
              </a:rPr>
              <a:t> </a:t>
            </a:r>
            <a:r>
              <a:rPr lang="en-US" sz="2000">
                <a:solidFill>
                  <a:srgbClr val="FF0000"/>
                </a:solidFill>
                <a:latin typeface="Arial Narrow" charset="0"/>
              </a:rPr>
              <a:t>is</a:t>
            </a:r>
          </a:p>
        </p:txBody>
      </p:sp>
      <p:graphicFrame>
        <p:nvGraphicFramePr>
          <p:cNvPr id="47" name="Object 15">
            <a:extLst>
              <a:ext uri="{FF2B5EF4-FFF2-40B4-BE49-F238E27FC236}">
                <a16:creationId xmlns:a16="http://schemas.microsoft.com/office/drawing/2014/main" id="{71EF1FFA-1DB7-864F-97D7-39070941079D}"/>
              </a:ext>
            </a:extLst>
          </p:cNvPr>
          <p:cNvGraphicFramePr>
            <a:graphicFrameLocks noChangeAspect="1"/>
          </p:cNvGraphicFramePr>
          <p:nvPr>
            <p:extLst>
              <p:ext uri="{D42A27DB-BD31-4B8C-83A1-F6EECF244321}">
                <p14:modId xmlns:p14="http://schemas.microsoft.com/office/powerpoint/2010/main" val="139131521"/>
              </p:ext>
            </p:extLst>
          </p:nvPr>
        </p:nvGraphicFramePr>
        <p:xfrm>
          <a:off x="4572000" y="5094288"/>
          <a:ext cx="430213" cy="544512"/>
        </p:xfrm>
        <a:graphic>
          <a:graphicData uri="http://schemas.openxmlformats.org/presentationml/2006/ole">
            <mc:AlternateContent xmlns:mc="http://schemas.openxmlformats.org/markup-compatibility/2006">
              <mc:Choice xmlns:v="urn:schemas-microsoft-com:vml" Requires="v">
                <p:oleObj spid="_x0000_s479498" name="Equation" r:id="rId55" imgW="164880" imgH="215640" progId="Equation.3">
                  <p:embed/>
                </p:oleObj>
              </mc:Choice>
              <mc:Fallback>
                <p:oleObj name="Equation" r:id="rId55" imgW="164880" imgH="215640" progId="Equation.3">
                  <p:embed/>
                  <p:pic>
                    <p:nvPicPr>
                      <p:cNvPr id="376847" name="Object 15"/>
                      <p:cNvPicPr>
                        <a:picLocks noChangeAspect="1" noChangeArrowheads="1"/>
                      </p:cNvPicPr>
                      <p:nvPr/>
                    </p:nvPicPr>
                    <p:blipFill>
                      <a:blip r:embed="rId56">
                        <a:extLst>
                          <a:ext uri="{28A0092B-C50C-407E-A947-70E740481C1C}">
                            <a14:useLocalDpi xmlns:a14="http://schemas.microsoft.com/office/drawing/2010/main" val="0"/>
                          </a:ext>
                        </a:extLst>
                      </a:blip>
                      <a:srcRect/>
                      <a:stretch>
                        <a:fillRect/>
                      </a:stretch>
                    </p:blipFill>
                    <p:spPr bwMode="auto">
                      <a:xfrm>
                        <a:off x="4572000" y="5094288"/>
                        <a:ext cx="430213" cy="5445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8" name="Object 23">
            <a:extLst>
              <a:ext uri="{FF2B5EF4-FFF2-40B4-BE49-F238E27FC236}">
                <a16:creationId xmlns:a16="http://schemas.microsoft.com/office/drawing/2014/main" id="{F8443CEA-8161-5A45-9C15-0F0C59403F4D}"/>
              </a:ext>
            </a:extLst>
          </p:cNvPr>
          <p:cNvGraphicFramePr>
            <a:graphicFrameLocks noChangeAspect="1"/>
          </p:cNvGraphicFramePr>
          <p:nvPr>
            <p:extLst>
              <p:ext uri="{D42A27DB-BD31-4B8C-83A1-F6EECF244321}">
                <p14:modId xmlns:p14="http://schemas.microsoft.com/office/powerpoint/2010/main" val="687966156"/>
              </p:ext>
            </p:extLst>
          </p:nvPr>
        </p:nvGraphicFramePr>
        <p:xfrm>
          <a:off x="4953000" y="4953000"/>
          <a:ext cx="687388" cy="838200"/>
        </p:xfrm>
        <a:graphic>
          <a:graphicData uri="http://schemas.openxmlformats.org/presentationml/2006/ole">
            <mc:AlternateContent xmlns:mc="http://schemas.openxmlformats.org/markup-compatibility/2006">
              <mc:Choice xmlns:v="urn:schemas-microsoft-com:vml" Requires="v">
                <p:oleObj spid="_x0000_s479499" name="Equation" r:id="rId57" imgW="330120" imgH="419040" progId="Equation.3">
                  <p:embed/>
                </p:oleObj>
              </mc:Choice>
              <mc:Fallback>
                <p:oleObj name="Equation" r:id="rId57" imgW="330120" imgH="419040" progId="Equation.3">
                  <p:embed/>
                  <p:pic>
                    <p:nvPicPr>
                      <p:cNvPr id="376855" name="Object 23"/>
                      <p:cNvPicPr>
                        <a:picLocks noChangeAspect="1" noChangeArrowheads="1"/>
                      </p:cNvPicPr>
                      <p:nvPr/>
                    </p:nvPicPr>
                    <p:blipFill>
                      <a:blip r:embed="rId58">
                        <a:extLst>
                          <a:ext uri="{28A0092B-C50C-407E-A947-70E740481C1C}">
                            <a14:useLocalDpi xmlns:a14="http://schemas.microsoft.com/office/drawing/2010/main" val="0"/>
                          </a:ext>
                        </a:extLst>
                      </a:blip>
                      <a:srcRect/>
                      <a:stretch>
                        <a:fillRect/>
                      </a:stretch>
                    </p:blipFill>
                    <p:spPr bwMode="auto">
                      <a:xfrm>
                        <a:off x="4953000" y="4953000"/>
                        <a:ext cx="687388" cy="8382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49" name="Object 24">
            <a:extLst>
              <a:ext uri="{FF2B5EF4-FFF2-40B4-BE49-F238E27FC236}">
                <a16:creationId xmlns:a16="http://schemas.microsoft.com/office/drawing/2014/main" id="{BA6A3F04-3023-A34D-8F5F-44D923C605A1}"/>
              </a:ext>
            </a:extLst>
          </p:cNvPr>
          <p:cNvGraphicFramePr>
            <a:graphicFrameLocks noChangeAspect="1"/>
          </p:cNvGraphicFramePr>
          <p:nvPr>
            <p:extLst>
              <p:ext uri="{D42A27DB-BD31-4B8C-83A1-F6EECF244321}">
                <p14:modId xmlns:p14="http://schemas.microsoft.com/office/powerpoint/2010/main" val="1784704874"/>
              </p:ext>
            </p:extLst>
          </p:nvPr>
        </p:nvGraphicFramePr>
        <p:xfrm>
          <a:off x="5699125" y="5006975"/>
          <a:ext cx="1006475" cy="784225"/>
        </p:xfrm>
        <a:graphic>
          <a:graphicData uri="http://schemas.openxmlformats.org/presentationml/2006/ole">
            <mc:AlternateContent xmlns:mc="http://schemas.openxmlformats.org/markup-compatibility/2006">
              <mc:Choice xmlns:v="urn:schemas-microsoft-com:vml" Requires="v">
                <p:oleObj spid="_x0000_s479500" name="Equation" r:id="rId59" imgW="533160" imgH="431640" progId="Equation.3">
                  <p:embed/>
                </p:oleObj>
              </mc:Choice>
              <mc:Fallback>
                <p:oleObj name="Equation" r:id="rId59" imgW="533160" imgH="431640" progId="Equation.3">
                  <p:embed/>
                  <p:pic>
                    <p:nvPicPr>
                      <p:cNvPr id="376856" name="Object 24"/>
                      <p:cNvPicPr>
                        <a:picLocks noChangeAspect="1" noChangeArrowheads="1"/>
                      </p:cNvPicPr>
                      <p:nvPr/>
                    </p:nvPicPr>
                    <p:blipFill>
                      <a:blip r:embed="rId60">
                        <a:extLst>
                          <a:ext uri="{28A0092B-C50C-407E-A947-70E740481C1C}">
                            <a14:useLocalDpi xmlns:a14="http://schemas.microsoft.com/office/drawing/2010/main" val="0"/>
                          </a:ext>
                        </a:extLst>
                      </a:blip>
                      <a:srcRect/>
                      <a:stretch>
                        <a:fillRect/>
                      </a:stretch>
                    </p:blipFill>
                    <p:spPr bwMode="auto">
                      <a:xfrm>
                        <a:off x="5699125" y="5006975"/>
                        <a:ext cx="1006475" cy="7842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50" name="Object 25">
            <a:extLst>
              <a:ext uri="{FF2B5EF4-FFF2-40B4-BE49-F238E27FC236}">
                <a16:creationId xmlns:a16="http://schemas.microsoft.com/office/drawing/2014/main" id="{ACE49BDC-D27A-2345-AEF9-04F2026574CE}"/>
              </a:ext>
            </a:extLst>
          </p:cNvPr>
          <p:cNvGraphicFramePr>
            <a:graphicFrameLocks noChangeAspect="1"/>
          </p:cNvGraphicFramePr>
          <p:nvPr>
            <p:extLst>
              <p:ext uri="{D42A27DB-BD31-4B8C-83A1-F6EECF244321}">
                <p14:modId xmlns:p14="http://schemas.microsoft.com/office/powerpoint/2010/main" val="1414835425"/>
              </p:ext>
            </p:extLst>
          </p:nvPr>
        </p:nvGraphicFramePr>
        <p:xfrm>
          <a:off x="6664325" y="5068888"/>
          <a:ext cx="803275" cy="531812"/>
        </p:xfrm>
        <a:graphic>
          <a:graphicData uri="http://schemas.openxmlformats.org/presentationml/2006/ole">
            <mc:AlternateContent xmlns:mc="http://schemas.openxmlformats.org/markup-compatibility/2006">
              <mc:Choice xmlns:v="urn:schemas-microsoft-com:vml" Requires="v">
                <p:oleObj spid="_x0000_s479501" name="Equation" r:id="rId61" imgW="393480" imgH="203040" progId="Equation.3">
                  <p:embed/>
                </p:oleObj>
              </mc:Choice>
              <mc:Fallback>
                <p:oleObj name="Equation" r:id="rId61" imgW="393480" imgH="203040" progId="Equation.3">
                  <p:embed/>
                  <p:pic>
                    <p:nvPicPr>
                      <p:cNvPr id="376857" name="Object 25"/>
                      <p:cNvPicPr>
                        <a:picLocks noChangeAspect="1" noChangeArrowheads="1"/>
                      </p:cNvPicPr>
                      <p:nvPr/>
                    </p:nvPicPr>
                    <p:blipFill>
                      <a:blip r:embed="rId62">
                        <a:extLst>
                          <a:ext uri="{28A0092B-C50C-407E-A947-70E740481C1C}">
                            <a14:useLocalDpi xmlns:a14="http://schemas.microsoft.com/office/drawing/2010/main" val="0"/>
                          </a:ext>
                        </a:extLst>
                      </a:blip>
                      <a:srcRect/>
                      <a:stretch>
                        <a:fillRect/>
                      </a:stretch>
                    </p:blipFill>
                    <p:spPr bwMode="auto">
                      <a:xfrm>
                        <a:off x="6664325" y="5068888"/>
                        <a:ext cx="803275" cy="5318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51" name="Text Box 7">
            <a:extLst>
              <a:ext uri="{FF2B5EF4-FFF2-40B4-BE49-F238E27FC236}">
                <a16:creationId xmlns:a16="http://schemas.microsoft.com/office/drawing/2014/main" id="{1400C1CC-3EE8-0849-AB40-7189D82ABD75}"/>
              </a:ext>
            </a:extLst>
          </p:cNvPr>
          <p:cNvSpPr txBox="1">
            <a:spLocks noChangeArrowheads="1"/>
          </p:cNvSpPr>
          <p:nvPr/>
        </p:nvSpPr>
        <p:spPr bwMode="auto">
          <a:xfrm>
            <a:off x="533400" y="5791200"/>
            <a:ext cx="2819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dirty="0">
                <a:solidFill>
                  <a:srgbClr val="FF0000"/>
                </a:solidFill>
                <a:latin typeface="Arial Narrow" charset="0"/>
              </a:rPr>
              <a:t>Total linear acceleration is</a:t>
            </a:r>
          </a:p>
        </p:txBody>
      </p:sp>
      <p:graphicFrame>
        <p:nvGraphicFramePr>
          <p:cNvPr id="52" name="Object 18">
            <a:extLst>
              <a:ext uri="{FF2B5EF4-FFF2-40B4-BE49-F238E27FC236}">
                <a16:creationId xmlns:a16="http://schemas.microsoft.com/office/drawing/2014/main" id="{153468FF-27F5-D843-9C3B-CA72B109DB5A}"/>
              </a:ext>
            </a:extLst>
          </p:cNvPr>
          <p:cNvGraphicFramePr>
            <a:graphicFrameLocks noChangeAspect="1"/>
          </p:cNvGraphicFramePr>
          <p:nvPr>
            <p:extLst>
              <p:ext uri="{D42A27DB-BD31-4B8C-83A1-F6EECF244321}">
                <p14:modId xmlns:p14="http://schemas.microsoft.com/office/powerpoint/2010/main" val="3426668224"/>
              </p:ext>
            </p:extLst>
          </p:nvPr>
        </p:nvGraphicFramePr>
        <p:xfrm>
          <a:off x="3048000" y="5886450"/>
          <a:ext cx="312738" cy="331788"/>
        </p:xfrm>
        <a:graphic>
          <a:graphicData uri="http://schemas.openxmlformats.org/presentationml/2006/ole">
            <mc:AlternateContent xmlns:mc="http://schemas.openxmlformats.org/markup-compatibility/2006">
              <mc:Choice xmlns:v="urn:schemas-microsoft-com:vml" Requires="v">
                <p:oleObj spid="_x0000_s479502" name="Equation" r:id="rId63" imgW="126720" imgH="139680" progId="Equation.3">
                  <p:embed/>
                </p:oleObj>
              </mc:Choice>
              <mc:Fallback>
                <p:oleObj name="Equation" r:id="rId63" imgW="126720" imgH="139680" progId="Equation.3">
                  <p:embed/>
                  <p:pic>
                    <p:nvPicPr>
                      <p:cNvPr id="376850" name="Object 18"/>
                      <p:cNvPicPr>
                        <a:picLocks noChangeAspect="1" noChangeArrowheads="1"/>
                      </p:cNvPicPr>
                      <p:nvPr/>
                    </p:nvPicPr>
                    <p:blipFill>
                      <a:blip r:embed="rId64">
                        <a:extLst>
                          <a:ext uri="{28A0092B-C50C-407E-A947-70E740481C1C}">
                            <a14:useLocalDpi xmlns:a14="http://schemas.microsoft.com/office/drawing/2010/main" val="0"/>
                          </a:ext>
                        </a:extLst>
                      </a:blip>
                      <a:srcRect/>
                      <a:stretch>
                        <a:fillRect/>
                      </a:stretch>
                    </p:blipFill>
                    <p:spPr bwMode="auto">
                      <a:xfrm>
                        <a:off x="3048000" y="5886450"/>
                        <a:ext cx="312738" cy="33178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53" name="Object 26">
            <a:extLst>
              <a:ext uri="{FF2B5EF4-FFF2-40B4-BE49-F238E27FC236}">
                <a16:creationId xmlns:a16="http://schemas.microsoft.com/office/drawing/2014/main" id="{7F5040E4-8593-8D45-A919-08392B4AA02A}"/>
              </a:ext>
            </a:extLst>
          </p:cNvPr>
          <p:cNvGraphicFramePr>
            <a:graphicFrameLocks noChangeAspect="1"/>
          </p:cNvGraphicFramePr>
          <p:nvPr>
            <p:extLst>
              <p:ext uri="{D42A27DB-BD31-4B8C-83A1-F6EECF244321}">
                <p14:modId xmlns:p14="http://schemas.microsoft.com/office/powerpoint/2010/main" val="4293440763"/>
              </p:ext>
            </p:extLst>
          </p:nvPr>
        </p:nvGraphicFramePr>
        <p:xfrm>
          <a:off x="3352800" y="5727700"/>
          <a:ext cx="1219200" cy="568325"/>
        </p:xfrm>
        <a:graphic>
          <a:graphicData uri="http://schemas.openxmlformats.org/presentationml/2006/ole">
            <mc:AlternateContent xmlns:mc="http://schemas.openxmlformats.org/markup-compatibility/2006">
              <mc:Choice xmlns:v="urn:schemas-microsoft-com:vml" Requires="v">
                <p:oleObj spid="_x0000_s479503" name="Equation" r:id="rId65" imgW="711000" imgH="291960" progId="Equation.3">
                  <p:embed/>
                </p:oleObj>
              </mc:Choice>
              <mc:Fallback>
                <p:oleObj name="Equation" r:id="rId65" imgW="711000" imgH="291960" progId="Equation.3">
                  <p:embed/>
                  <p:pic>
                    <p:nvPicPr>
                      <p:cNvPr id="376858" name="Object 26"/>
                      <p:cNvPicPr>
                        <a:picLocks noChangeAspect="1" noChangeArrowheads="1"/>
                      </p:cNvPicPr>
                      <p:nvPr/>
                    </p:nvPicPr>
                    <p:blipFill>
                      <a:blip r:embed="rId66">
                        <a:extLst>
                          <a:ext uri="{28A0092B-C50C-407E-A947-70E740481C1C}">
                            <a14:useLocalDpi xmlns:a14="http://schemas.microsoft.com/office/drawing/2010/main" val="0"/>
                          </a:ext>
                        </a:extLst>
                      </a:blip>
                      <a:srcRect/>
                      <a:stretch>
                        <a:fillRect/>
                      </a:stretch>
                    </p:blipFill>
                    <p:spPr bwMode="auto">
                      <a:xfrm>
                        <a:off x="3352800" y="5727700"/>
                        <a:ext cx="1219200" cy="5683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54" name="Object 27">
            <a:extLst>
              <a:ext uri="{FF2B5EF4-FFF2-40B4-BE49-F238E27FC236}">
                <a16:creationId xmlns:a16="http://schemas.microsoft.com/office/drawing/2014/main" id="{7317A0A7-8EF1-044F-9BA6-AED5921A0A8C}"/>
              </a:ext>
            </a:extLst>
          </p:cNvPr>
          <p:cNvGraphicFramePr>
            <a:graphicFrameLocks noChangeAspect="1"/>
          </p:cNvGraphicFramePr>
          <p:nvPr>
            <p:extLst>
              <p:ext uri="{D42A27DB-BD31-4B8C-83A1-F6EECF244321}">
                <p14:modId xmlns:p14="http://schemas.microsoft.com/office/powerpoint/2010/main" val="1691528543"/>
              </p:ext>
            </p:extLst>
          </p:nvPr>
        </p:nvGraphicFramePr>
        <p:xfrm>
          <a:off x="4572000" y="5715000"/>
          <a:ext cx="1897063" cy="581025"/>
        </p:xfrm>
        <a:graphic>
          <a:graphicData uri="http://schemas.openxmlformats.org/presentationml/2006/ole">
            <mc:AlternateContent xmlns:mc="http://schemas.openxmlformats.org/markup-compatibility/2006">
              <mc:Choice xmlns:v="urn:schemas-microsoft-com:vml" Requires="v">
                <p:oleObj spid="_x0000_s479504" name="Equation" r:id="rId67" imgW="1143000" imgH="304560" progId="Equation.3">
                  <p:embed/>
                </p:oleObj>
              </mc:Choice>
              <mc:Fallback>
                <p:oleObj name="Equation" r:id="rId67" imgW="1143000" imgH="304560" progId="Equation.3">
                  <p:embed/>
                  <p:pic>
                    <p:nvPicPr>
                      <p:cNvPr id="376859" name="Object 27"/>
                      <p:cNvPicPr>
                        <a:picLocks noChangeAspect="1" noChangeArrowheads="1"/>
                      </p:cNvPicPr>
                      <p:nvPr/>
                    </p:nvPicPr>
                    <p:blipFill>
                      <a:blip r:embed="rId68">
                        <a:extLst>
                          <a:ext uri="{28A0092B-C50C-407E-A947-70E740481C1C}">
                            <a14:useLocalDpi xmlns:a14="http://schemas.microsoft.com/office/drawing/2010/main" val="0"/>
                          </a:ext>
                        </a:extLst>
                      </a:blip>
                      <a:srcRect/>
                      <a:stretch>
                        <a:fillRect/>
                      </a:stretch>
                    </p:blipFill>
                    <p:spPr bwMode="auto">
                      <a:xfrm>
                        <a:off x="4572000" y="5715000"/>
                        <a:ext cx="1897063" cy="5810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55" name="Object 28">
            <a:extLst>
              <a:ext uri="{FF2B5EF4-FFF2-40B4-BE49-F238E27FC236}">
                <a16:creationId xmlns:a16="http://schemas.microsoft.com/office/drawing/2014/main" id="{E1958EDF-744A-F749-B3E3-24DE6B6F9FEB}"/>
              </a:ext>
            </a:extLst>
          </p:cNvPr>
          <p:cNvGraphicFramePr>
            <a:graphicFrameLocks noChangeAspect="1"/>
          </p:cNvGraphicFramePr>
          <p:nvPr>
            <p:extLst>
              <p:ext uri="{D42A27DB-BD31-4B8C-83A1-F6EECF244321}">
                <p14:modId xmlns:p14="http://schemas.microsoft.com/office/powerpoint/2010/main" val="1305413808"/>
              </p:ext>
            </p:extLst>
          </p:nvPr>
        </p:nvGraphicFramePr>
        <p:xfrm>
          <a:off x="6491288" y="5762625"/>
          <a:ext cx="1509712" cy="509588"/>
        </p:xfrm>
        <a:graphic>
          <a:graphicData uri="http://schemas.openxmlformats.org/presentationml/2006/ole">
            <mc:AlternateContent xmlns:mc="http://schemas.openxmlformats.org/markup-compatibility/2006">
              <mc:Choice xmlns:v="urn:schemas-microsoft-com:vml" Requires="v">
                <p:oleObj spid="_x0000_s479505" name="Equation" r:id="rId69" imgW="825480" imgH="253800" progId="Equation.3">
                  <p:embed/>
                </p:oleObj>
              </mc:Choice>
              <mc:Fallback>
                <p:oleObj name="Equation" r:id="rId69" imgW="825480" imgH="253800" progId="Equation.3">
                  <p:embed/>
                  <p:pic>
                    <p:nvPicPr>
                      <p:cNvPr id="376860" name="Object 28"/>
                      <p:cNvPicPr>
                        <a:picLocks noChangeAspect="1" noChangeArrowheads="1"/>
                      </p:cNvPicPr>
                      <p:nvPr/>
                    </p:nvPicPr>
                    <p:blipFill>
                      <a:blip r:embed="rId70">
                        <a:extLst>
                          <a:ext uri="{28A0092B-C50C-407E-A947-70E740481C1C}">
                            <a14:useLocalDpi xmlns:a14="http://schemas.microsoft.com/office/drawing/2010/main" val="0"/>
                          </a:ext>
                        </a:extLst>
                      </a:blip>
                      <a:srcRect/>
                      <a:stretch>
                        <a:fillRect/>
                      </a:stretch>
                    </p:blipFill>
                    <p:spPr bwMode="auto">
                      <a:xfrm>
                        <a:off x="6491288" y="5762625"/>
                        <a:ext cx="1509712" cy="50958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2" name="Footer Placeholder 1">
            <a:extLst>
              <a:ext uri="{FF2B5EF4-FFF2-40B4-BE49-F238E27FC236}">
                <a16:creationId xmlns:a16="http://schemas.microsoft.com/office/drawing/2014/main" id="{26FA021A-DDC8-AE40-909A-C16DAA6D1FBC}"/>
              </a:ext>
            </a:extLst>
          </p:cNvPr>
          <p:cNvSpPr>
            <a:spLocks noGrp="1"/>
          </p:cNvSpPr>
          <p:nvPr>
            <p:ph type="ftr" sz="quarter" idx="11"/>
          </p:nvPr>
        </p:nvSpPr>
        <p:spPr/>
        <p:txBody>
          <a:bodyPr/>
          <a:lstStyle/>
          <a:p>
            <a:pPr>
              <a:defRPr/>
            </a:pPr>
            <a:r>
              <a:rPr lang="de-DE"/>
              <a:t>PHYS 1443-003, Spring 2021                    Dr. Jaehoon Yu</a:t>
            </a: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 name="Date Placeholder 3"/>
          <p:cNvSpPr>
            <a:spLocks noGrp="1"/>
          </p:cNvSpPr>
          <p:nvPr>
            <p:ph type="dt" sz="half" idx="10"/>
          </p:nvPr>
        </p:nvSpPr>
        <p:spPr/>
        <p:txBody>
          <a:bodyPr/>
          <a:lstStyle/>
          <a:p>
            <a:r>
              <a:rPr lang="en-US"/>
              <a:t>Wednesday, April 21, 2021</a:t>
            </a:r>
          </a:p>
        </p:txBody>
      </p:sp>
      <p:sp>
        <p:nvSpPr>
          <p:cNvPr id="28" name="Footer Placeholder 4"/>
          <p:cNvSpPr>
            <a:spLocks noGrp="1"/>
          </p:cNvSpPr>
          <p:nvPr>
            <p:ph type="ftr" sz="quarter" idx="11"/>
          </p:nvPr>
        </p:nvSpPr>
        <p:spPr/>
        <p:txBody>
          <a:bodyPr/>
          <a:lstStyle/>
          <a:p>
            <a:r>
              <a:rPr lang="nl-NL"/>
              <a:t>PHYS 1443-003, Spring 2021                    Dr. Jaehoon Yu</a:t>
            </a:r>
            <a:endParaRPr lang="en-US"/>
          </a:p>
        </p:txBody>
      </p:sp>
      <p:sp>
        <p:nvSpPr>
          <p:cNvPr id="29" name="Slide Number Placeholder 5"/>
          <p:cNvSpPr>
            <a:spLocks noGrp="1"/>
          </p:cNvSpPr>
          <p:nvPr>
            <p:ph type="sldNum" sz="quarter" idx="12"/>
          </p:nvPr>
        </p:nvSpPr>
        <p:spPr/>
        <p:txBody>
          <a:bodyPr/>
          <a:lstStyle/>
          <a:p>
            <a:fld id="{FE5C6B74-8188-EF45-9D58-E35BE6F9F954}" type="slidenum">
              <a:rPr lang="en-US"/>
              <a:pPr/>
              <a:t>4</a:t>
            </a:fld>
            <a:endParaRPr lang="en-US"/>
          </a:p>
        </p:txBody>
      </p:sp>
      <p:sp>
        <p:nvSpPr>
          <p:cNvPr id="377858" name="Rectangle 2"/>
          <p:cNvSpPr>
            <a:spLocks noGrp="1" noChangeArrowheads="1"/>
          </p:cNvSpPr>
          <p:nvPr>
            <p:ph type="title"/>
          </p:nvPr>
        </p:nvSpPr>
        <p:spPr>
          <a:xfrm>
            <a:off x="685800" y="80962"/>
            <a:ext cx="7772400" cy="609600"/>
          </a:xfrm>
        </p:spPr>
        <p:txBody>
          <a:bodyPr/>
          <a:lstStyle/>
          <a:p>
            <a:r>
              <a:rPr lang="en-US" sz="4000" dirty="0"/>
              <a:t>Example</a:t>
            </a:r>
            <a:endParaRPr lang="en-US" dirty="0"/>
          </a:p>
        </p:txBody>
      </p:sp>
      <p:sp>
        <p:nvSpPr>
          <p:cNvPr id="377859" name="Text Box 3"/>
          <p:cNvSpPr txBox="1">
            <a:spLocks noChangeArrowheads="1"/>
          </p:cNvSpPr>
          <p:nvPr/>
        </p:nvSpPr>
        <p:spPr bwMode="auto">
          <a:xfrm>
            <a:off x="685800" y="762000"/>
            <a:ext cx="8001000" cy="1216025"/>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dirty="0">
                <a:solidFill>
                  <a:srgbClr val="800000"/>
                </a:solidFill>
                <a:latin typeface="Arial Narrow" charset="0"/>
              </a:rPr>
              <a:t>(a) What is the linear speed of a child seated 1.2m from the center of a steadily rotating merry-go-around that makes one complete revolution in 4.0s? (b) What is her total linear acceleration?</a:t>
            </a:r>
          </a:p>
        </p:txBody>
      </p:sp>
      <p:sp>
        <p:nvSpPr>
          <p:cNvPr id="377860" name="Text Box 4"/>
          <p:cNvSpPr txBox="1">
            <a:spLocks noChangeArrowheads="1"/>
          </p:cNvSpPr>
          <p:nvPr/>
        </p:nvSpPr>
        <p:spPr bwMode="auto">
          <a:xfrm>
            <a:off x="381000" y="2133600"/>
            <a:ext cx="3276600" cy="701675"/>
          </a:xfrm>
          <a:prstGeom prst="rect">
            <a:avLst/>
          </a:prstGeom>
          <a:solidFill>
            <a:srgbClr val="FFFF99"/>
          </a:solidFill>
          <a:ln w="28575">
            <a:noFill/>
            <a:miter lim="800000"/>
            <a:headEnd/>
            <a:tailEnd/>
          </a:ln>
          <a:effectLst/>
        </p:spPr>
        <p:txBody>
          <a:bodyPr wrap="square">
            <a:prstTxWarp prst="textNoShape">
              <a:avLst/>
            </a:prstTxWarp>
            <a:spAutoFit/>
          </a:bodyPr>
          <a:lstStyle/>
          <a:p>
            <a:pPr algn="just">
              <a:spcBef>
                <a:spcPct val="20000"/>
              </a:spcBef>
            </a:pPr>
            <a:r>
              <a:rPr lang="en-US" sz="2000" dirty="0">
                <a:solidFill>
                  <a:srgbClr val="800000"/>
                </a:solidFill>
                <a:latin typeface="Arial Narrow" charset="0"/>
              </a:rPr>
              <a:t>First, figure out what the angular speed of the merry-go-around is.</a:t>
            </a:r>
          </a:p>
        </p:txBody>
      </p:sp>
      <p:graphicFrame>
        <p:nvGraphicFramePr>
          <p:cNvPr id="377861" name="Object 5"/>
          <p:cNvGraphicFramePr>
            <a:graphicFrameLocks noChangeAspect="1"/>
          </p:cNvGraphicFramePr>
          <p:nvPr/>
        </p:nvGraphicFramePr>
        <p:xfrm>
          <a:off x="1125538" y="3352800"/>
          <a:ext cx="322262" cy="412750"/>
        </p:xfrm>
        <a:graphic>
          <a:graphicData uri="http://schemas.openxmlformats.org/presentationml/2006/ole">
            <mc:AlternateContent xmlns:mc="http://schemas.openxmlformats.org/markup-compatibility/2006">
              <mc:Choice xmlns:v="urn:schemas-microsoft-com:vml" Requires="v">
                <p:oleObj spid="_x0000_s462378" name="Equation" r:id="rId3" imgW="114120" imgH="139680" progId="Equation.DSMT4">
                  <p:embed/>
                </p:oleObj>
              </mc:Choice>
              <mc:Fallback>
                <p:oleObj name="Equation" r:id="rId3" imgW="114120" imgH="139680" progId="Equation.DSMT4">
                  <p:embed/>
                  <p:pic>
                    <p:nvPicPr>
                      <p:cNvPr id="377861"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5538" y="3352800"/>
                        <a:ext cx="322262" cy="4127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7862" name="Object 6"/>
          <p:cNvGraphicFramePr>
            <a:graphicFrameLocks noChangeAspect="1"/>
          </p:cNvGraphicFramePr>
          <p:nvPr/>
        </p:nvGraphicFramePr>
        <p:xfrm>
          <a:off x="4114800" y="2362200"/>
          <a:ext cx="674688" cy="328613"/>
        </p:xfrm>
        <a:graphic>
          <a:graphicData uri="http://schemas.openxmlformats.org/presentationml/2006/ole">
            <mc:AlternateContent xmlns:mc="http://schemas.openxmlformats.org/markup-compatibility/2006">
              <mc:Choice xmlns:v="urn:schemas-microsoft-com:vml" Requires="v">
                <p:oleObj spid="_x0000_s462379" name="Equation" r:id="rId5" imgW="279360" imgH="139680" progId="Equation.DSMT4">
                  <p:embed/>
                </p:oleObj>
              </mc:Choice>
              <mc:Fallback>
                <p:oleObj name="Equation" r:id="rId5" imgW="279360" imgH="139680" progId="Equation.DSMT4">
                  <p:embed/>
                  <p:pic>
                    <p:nvPicPr>
                      <p:cNvPr id="377862"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2362200"/>
                        <a:ext cx="674688" cy="3286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77863" name="Text Box 7"/>
          <p:cNvSpPr txBox="1">
            <a:spLocks noChangeArrowheads="1"/>
          </p:cNvSpPr>
          <p:nvPr/>
        </p:nvSpPr>
        <p:spPr bwMode="auto">
          <a:xfrm>
            <a:off x="381000" y="2879725"/>
            <a:ext cx="33528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Using the formula for linear speed</a:t>
            </a:r>
          </a:p>
        </p:txBody>
      </p:sp>
      <p:sp>
        <p:nvSpPr>
          <p:cNvPr id="377864" name="Text Box 8"/>
          <p:cNvSpPr txBox="1">
            <a:spLocks noChangeArrowheads="1"/>
          </p:cNvSpPr>
          <p:nvPr/>
        </p:nvSpPr>
        <p:spPr bwMode="auto">
          <a:xfrm>
            <a:off x="381000" y="3886200"/>
            <a:ext cx="7924800" cy="457200"/>
          </a:xfrm>
          <a:prstGeom prst="rect">
            <a:avLst/>
          </a:prstGeom>
          <a:solidFill>
            <a:srgbClr val="FFFF99"/>
          </a:solidFill>
          <a:ln w="28575">
            <a:noFill/>
            <a:miter lim="800000"/>
            <a:headEnd/>
            <a:tailEnd/>
          </a:ln>
          <a:effectLst/>
        </p:spPr>
        <p:txBody>
          <a:bodyPr wrap="square">
            <a:prstTxWarp prst="textNoShape">
              <a:avLst/>
            </a:prstTxWarp>
            <a:spAutoFit/>
          </a:bodyPr>
          <a:lstStyle/>
          <a:p>
            <a:pPr algn="just">
              <a:spcBef>
                <a:spcPct val="20000"/>
              </a:spcBef>
            </a:pPr>
            <a:r>
              <a:rPr lang="en-US" dirty="0">
                <a:solidFill>
                  <a:srgbClr val="800000"/>
                </a:solidFill>
                <a:latin typeface="Arial Narrow" charset="0"/>
              </a:rPr>
              <a:t>Since the angular speed is constant, there is no angular acceleration.</a:t>
            </a:r>
          </a:p>
        </p:txBody>
      </p:sp>
      <p:sp>
        <p:nvSpPr>
          <p:cNvPr id="377865" name="Text Box 9"/>
          <p:cNvSpPr txBox="1">
            <a:spLocks noChangeArrowheads="1"/>
          </p:cNvSpPr>
          <p:nvPr/>
        </p:nvSpPr>
        <p:spPr bwMode="auto">
          <a:xfrm>
            <a:off x="381000" y="4479925"/>
            <a:ext cx="2590800" cy="396875"/>
          </a:xfrm>
          <a:prstGeom prst="rect">
            <a:avLst/>
          </a:prstGeom>
          <a:solidFill>
            <a:srgbClr val="FFFF99"/>
          </a:solidFill>
          <a:ln w="28575">
            <a:noFill/>
            <a:miter lim="800000"/>
            <a:headEnd/>
            <a:tailEnd/>
          </a:ln>
          <a:effectLst/>
        </p:spPr>
        <p:txBody>
          <a:bodyPr>
            <a:prstTxWarp prst="textNoShape">
              <a:avLst/>
            </a:prstTxWarp>
            <a:spAutoFit/>
          </a:bodyPr>
          <a:lstStyle/>
          <a:p>
            <a:pPr algn="just">
              <a:spcBef>
                <a:spcPct val="20000"/>
              </a:spcBef>
            </a:pPr>
            <a:r>
              <a:rPr lang="en-US" sz="2000" dirty="0">
                <a:solidFill>
                  <a:srgbClr val="800000"/>
                </a:solidFill>
                <a:latin typeface="Arial Narrow" charset="0"/>
              </a:rPr>
              <a:t>Tangential acceleration is</a:t>
            </a:r>
          </a:p>
        </p:txBody>
      </p:sp>
      <p:graphicFrame>
        <p:nvGraphicFramePr>
          <p:cNvPr id="377866" name="Object 10"/>
          <p:cNvGraphicFramePr>
            <a:graphicFrameLocks noChangeAspect="1"/>
          </p:cNvGraphicFramePr>
          <p:nvPr/>
        </p:nvGraphicFramePr>
        <p:xfrm>
          <a:off x="3276600" y="4267200"/>
          <a:ext cx="388938" cy="622300"/>
        </p:xfrm>
        <a:graphic>
          <a:graphicData uri="http://schemas.openxmlformats.org/presentationml/2006/ole">
            <mc:AlternateContent xmlns:mc="http://schemas.openxmlformats.org/markup-compatibility/2006">
              <mc:Choice xmlns:v="urn:schemas-microsoft-com:vml" Requires="v">
                <p:oleObj spid="_x0000_s462380" name="Equation" r:id="rId7" imgW="152280" imgH="228600" progId="Equation.DSMT4">
                  <p:embed/>
                </p:oleObj>
              </mc:Choice>
              <mc:Fallback>
                <p:oleObj name="Equation" r:id="rId7" imgW="152280" imgH="228600" progId="Equation.DSMT4">
                  <p:embed/>
                  <p:pic>
                    <p:nvPicPr>
                      <p:cNvPr id="377866"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76600" y="4267200"/>
                        <a:ext cx="388938" cy="6223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77867" name="Text Box 11"/>
          <p:cNvSpPr txBox="1">
            <a:spLocks noChangeArrowheads="1"/>
          </p:cNvSpPr>
          <p:nvPr/>
        </p:nvSpPr>
        <p:spPr bwMode="auto">
          <a:xfrm>
            <a:off x="381000" y="5029200"/>
            <a:ext cx="22098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dirty="0">
                <a:solidFill>
                  <a:srgbClr val="800000"/>
                </a:solidFill>
                <a:latin typeface="Arial Narrow" charset="0"/>
              </a:rPr>
              <a:t>Radial acceleration is</a:t>
            </a:r>
          </a:p>
        </p:txBody>
      </p:sp>
      <p:graphicFrame>
        <p:nvGraphicFramePr>
          <p:cNvPr id="377868" name="Object 12"/>
          <p:cNvGraphicFramePr>
            <a:graphicFrameLocks noChangeAspect="1"/>
          </p:cNvGraphicFramePr>
          <p:nvPr/>
        </p:nvGraphicFramePr>
        <p:xfrm>
          <a:off x="3200400" y="4865688"/>
          <a:ext cx="365125" cy="590550"/>
        </p:xfrm>
        <a:graphic>
          <a:graphicData uri="http://schemas.openxmlformats.org/presentationml/2006/ole">
            <mc:AlternateContent xmlns:mc="http://schemas.openxmlformats.org/markup-compatibility/2006">
              <mc:Choice xmlns:v="urn:schemas-microsoft-com:vml" Requires="v">
                <p:oleObj spid="_x0000_s462381" name="Equation" r:id="rId9" imgW="164880" imgH="228600" progId="Equation.DSMT4">
                  <p:embed/>
                </p:oleObj>
              </mc:Choice>
              <mc:Fallback>
                <p:oleObj name="Equation" r:id="rId9" imgW="164880" imgH="228600" progId="Equation.DSMT4">
                  <p:embed/>
                  <p:pic>
                    <p:nvPicPr>
                      <p:cNvPr id="377868" name="Object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00400" y="4865688"/>
                        <a:ext cx="365125" cy="5905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77869" name="Text Box 13"/>
          <p:cNvSpPr txBox="1">
            <a:spLocks noChangeArrowheads="1"/>
          </p:cNvSpPr>
          <p:nvPr/>
        </p:nvSpPr>
        <p:spPr bwMode="auto">
          <a:xfrm>
            <a:off x="457200" y="5486400"/>
            <a:ext cx="1524000" cy="701675"/>
          </a:xfrm>
          <a:prstGeom prst="rect">
            <a:avLst/>
          </a:prstGeom>
          <a:solidFill>
            <a:srgbClr val="FFFF99"/>
          </a:solidFill>
          <a:ln w="28575">
            <a:noFill/>
            <a:miter lim="800000"/>
            <a:headEnd/>
            <a:tailEnd/>
          </a:ln>
          <a:effectLst/>
        </p:spPr>
        <p:txBody>
          <a:bodyPr wrap="square">
            <a:prstTxWarp prst="textNoShape">
              <a:avLst/>
            </a:prstTxWarp>
            <a:spAutoFit/>
          </a:bodyPr>
          <a:lstStyle/>
          <a:p>
            <a:pPr algn="just">
              <a:spcBef>
                <a:spcPct val="20000"/>
              </a:spcBef>
            </a:pPr>
            <a:r>
              <a:rPr lang="en-US" sz="2000" dirty="0">
                <a:solidFill>
                  <a:srgbClr val="800000"/>
                </a:solidFill>
                <a:latin typeface="Arial Narrow" charset="0"/>
              </a:rPr>
              <a:t>Thus the total acceleration is</a:t>
            </a:r>
          </a:p>
        </p:txBody>
      </p:sp>
      <p:graphicFrame>
        <p:nvGraphicFramePr>
          <p:cNvPr id="377870" name="Object 14"/>
          <p:cNvGraphicFramePr>
            <a:graphicFrameLocks noChangeAspect="1"/>
          </p:cNvGraphicFramePr>
          <p:nvPr/>
        </p:nvGraphicFramePr>
        <p:xfrm>
          <a:off x="3124200" y="5659438"/>
          <a:ext cx="280988" cy="360362"/>
        </p:xfrm>
        <a:graphic>
          <a:graphicData uri="http://schemas.openxmlformats.org/presentationml/2006/ole">
            <mc:AlternateContent xmlns:mc="http://schemas.openxmlformats.org/markup-compatibility/2006">
              <mc:Choice xmlns:v="urn:schemas-microsoft-com:vml" Requires="v">
                <p:oleObj spid="_x0000_s462382" name="Equation" r:id="rId11" imgW="126720" imgH="139680" progId="Equation.DSMT4">
                  <p:embed/>
                </p:oleObj>
              </mc:Choice>
              <mc:Fallback>
                <p:oleObj name="Equation" r:id="rId11" imgW="126720" imgH="139680" progId="Equation.DSMT4">
                  <p:embed/>
                  <p:pic>
                    <p:nvPicPr>
                      <p:cNvPr id="377870"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24200" y="5659438"/>
                        <a:ext cx="280988" cy="3603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7871" name="Object 15"/>
          <p:cNvGraphicFramePr>
            <a:graphicFrameLocks noChangeAspect="1"/>
          </p:cNvGraphicFramePr>
          <p:nvPr/>
        </p:nvGraphicFramePr>
        <p:xfrm>
          <a:off x="1524000" y="3397250"/>
          <a:ext cx="968375" cy="412750"/>
        </p:xfrm>
        <a:graphic>
          <a:graphicData uri="http://schemas.openxmlformats.org/presentationml/2006/ole">
            <mc:AlternateContent xmlns:mc="http://schemas.openxmlformats.org/markup-compatibility/2006">
              <mc:Choice xmlns:v="urn:schemas-microsoft-com:vml" Requires="v">
                <p:oleObj spid="_x0000_s462383" name="Equation" r:id="rId13" imgW="342720" imgH="139680" progId="Equation.DSMT4">
                  <p:embed/>
                </p:oleObj>
              </mc:Choice>
              <mc:Fallback>
                <p:oleObj name="Equation" r:id="rId13" imgW="342720" imgH="139680" progId="Equation.DSMT4">
                  <p:embed/>
                  <p:pic>
                    <p:nvPicPr>
                      <p:cNvPr id="377871" name="Object 1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0" y="3397250"/>
                        <a:ext cx="968375" cy="4127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7872" name="Object 16"/>
          <p:cNvGraphicFramePr>
            <a:graphicFrameLocks noChangeAspect="1"/>
          </p:cNvGraphicFramePr>
          <p:nvPr/>
        </p:nvGraphicFramePr>
        <p:xfrm>
          <a:off x="2514600" y="3276600"/>
          <a:ext cx="4876800" cy="525463"/>
        </p:xfrm>
        <a:graphic>
          <a:graphicData uri="http://schemas.openxmlformats.org/presentationml/2006/ole">
            <mc:AlternateContent xmlns:mc="http://schemas.openxmlformats.org/markup-compatibility/2006">
              <mc:Choice xmlns:v="urn:schemas-microsoft-com:vml" Requires="v">
                <p:oleObj spid="_x0000_s462384" name="Equation" r:id="rId15" imgW="1726920" imgH="177480" progId="Equation.DSMT4">
                  <p:embed/>
                </p:oleObj>
              </mc:Choice>
              <mc:Fallback>
                <p:oleObj name="Equation" r:id="rId15" imgW="1726920" imgH="177480" progId="Equation.DSMT4">
                  <p:embed/>
                  <p:pic>
                    <p:nvPicPr>
                      <p:cNvPr id="377872" name="Object 1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14600" y="3276600"/>
                        <a:ext cx="4876800" cy="5254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7873" name="Object 17"/>
          <p:cNvGraphicFramePr>
            <a:graphicFrameLocks noChangeAspect="1"/>
          </p:cNvGraphicFramePr>
          <p:nvPr/>
        </p:nvGraphicFramePr>
        <p:xfrm>
          <a:off x="3657600" y="4421188"/>
          <a:ext cx="842963" cy="379412"/>
        </p:xfrm>
        <a:graphic>
          <a:graphicData uri="http://schemas.openxmlformats.org/presentationml/2006/ole">
            <mc:AlternateContent xmlns:mc="http://schemas.openxmlformats.org/markup-compatibility/2006">
              <mc:Choice xmlns:v="urn:schemas-microsoft-com:vml" Requires="v">
                <p:oleObj spid="_x0000_s462385" name="Equation" r:id="rId17" imgW="330120" imgH="139680" progId="Equation.DSMT4">
                  <p:embed/>
                </p:oleObj>
              </mc:Choice>
              <mc:Fallback>
                <p:oleObj name="Equation" r:id="rId17" imgW="330120" imgH="139680" progId="Equation.DSMT4">
                  <p:embed/>
                  <p:pic>
                    <p:nvPicPr>
                      <p:cNvPr id="377873" name="Object 1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57600" y="4421188"/>
                        <a:ext cx="842963" cy="3794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7874" name="Object 18"/>
          <p:cNvGraphicFramePr>
            <a:graphicFrameLocks noChangeAspect="1"/>
          </p:cNvGraphicFramePr>
          <p:nvPr/>
        </p:nvGraphicFramePr>
        <p:xfrm>
          <a:off x="4473575" y="4300538"/>
          <a:ext cx="4213225" cy="554037"/>
        </p:xfrm>
        <a:graphic>
          <a:graphicData uri="http://schemas.openxmlformats.org/presentationml/2006/ole">
            <mc:AlternateContent xmlns:mc="http://schemas.openxmlformats.org/markup-compatibility/2006">
              <mc:Choice xmlns:v="urn:schemas-microsoft-com:vml" Requires="v">
                <p:oleObj spid="_x0000_s462386" name="Equation" r:id="rId19" imgW="1650960" imgH="203040" progId="Equation.DSMT4">
                  <p:embed/>
                </p:oleObj>
              </mc:Choice>
              <mc:Fallback>
                <p:oleObj name="Equation" r:id="rId19" imgW="1650960" imgH="203040" progId="Equation.DSMT4">
                  <p:embed/>
                  <p:pic>
                    <p:nvPicPr>
                      <p:cNvPr id="377874" name="Object 1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73575" y="4300538"/>
                        <a:ext cx="4213225" cy="55403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7875" name="Object 19"/>
          <p:cNvGraphicFramePr>
            <a:graphicFrameLocks noChangeAspect="1"/>
          </p:cNvGraphicFramePr>
          <p:nvPr/>
        </p:nvGraphicFramePr>
        <p:xfrm>
          <a:off x="3597275" y="4876800"/>
          <a:ext cx="898525" cy="523875"/>
        </p:xfrm>
        <a:graphic>
          <a:graphicData uri="http://schemas.openxmlformats.org/presentationml/2006/ole">
            <mc:AlternateContent xmlns:mc="http://schemas.openxmlformats.org/markup-compatibility/2006">
              <mc:Choice xmlns:v="urn:schemas-microsoft-com:vml" Requires="v">
                <p:oleObj spid="_x0000_s462387" name="Equation" r:id="rId21" imgW="406080" imgH="203040" progId="Equation.DSMT4">
                  <p:embed/>
                </p:oleObj>
              </mc:Choice>
              <mc:Fallback>
                <p:oleObj name="Equation" r:id="rId21" imgW="406080" imgH="203040" progId="Equation.DSMT4">
                  <p:embed/>
                  <p:pic>
                    <p:nvPicPr>
                      <p:cNvPr id="377875" name="Object 1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597275" y="4876800"/>
                        <a:ext cx="898525" cy="5238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7876" name="Object 20"/>
          <p:cNvGraphicFramePr>
            <a:graphicFrameLocks noChangeAspect="1"/>
          </p:cNvGraphicFramePr>
          <p:nvPr/>
        </p:nvGraphicFramePr>
        <p:xfrm>
          <a:off x="4481513" y="4800600"/>
          <a:ext cx="4357687" cy="720725"/>
        </p:xfrm>
        <a:graphic>
          <a:graphicData uri="http://schemas.openxmlformats.org/presentationml/2006/ole">
            <mc:AlternateContent xmlns:mc="http://schemas.openxmlformats.org/markup-compatibility/2006">
              <mc:Choice xmlns:v="urn:schemas-microsoft-com:vml" Requires="v">
                <p:oleObj spid="_x0000_s462388" name="Equation" r:id="rId23" imgW="1968480" imgH="279360" progId="Equation.DSMT4">
                  <p:embed/>
                </p:oleObj>
              </mc:Choice>
              <mc:Fallback>
                <p:oleObj name="Equation" r:id="rId23" imgW="1968480" imgH="279360" progId="Equation.DSMT4">
                  <p:embed/>
                  <p:pic>
                    <p:nvPicPr>
                      <p:cNvPr id="377876" name="Object 2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481513" y="4800600"/>
                        <a:ext cx="4357687" cy="7207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7877" name="Object 21"/>
          <p:cNvGraphicFramePr>
            <a:graphicFrameLocks noChangeAspect="1"/>
          </p:cNvGraphicFramePr>
          <p:nvPr/>
        </p:nvGraphicFramePr>
        <p:xfrm>
          <a:off x="3429000" y="5410200"/>
          <a:ext cx="1573213" cy="754063"/>
        </p:xfrm>
        <a:graphic>
          <a:graphicData uri="http://schemas.openxmlformats.org/presentationml/2006/ole">
            <mc:AlternateContent xmlns:mc="http://schemas.openxmlformats.org/markup-compatibility/2006">
              <mc:Choice xmlns:v="urn:schemas-microsoft-com:vml" Requires="v">
                <p:oleObj spid="_x0000_s462389" name="Equation" r:id="rId25" imgW="711000" imgH="291960" progId="Equation.DSMT4">
                  <p:embed/>
                </p:oleObj>
              </mc:Choice>
              <mc:Fallback>
                <p:oleObj name="Equation" r:id="rId25" imgW="711000" imgH="291960" progId="Equation.DSMT4">
                  <p:embed/>
                  <p:pic>
                    <p:nvPicPr>
                      <p:cNvPr id="377877" name="Object 21"/>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429000" y="5410200"/>
                        <a:ext cx="1573213" cy="7540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7878" name="Object 22"/>
          <p:cNvGraphicFramePr>
            <a:graphicFrameLocks noChangeAspect="1"/>
          </p:cNvGraphicFramePr>
          <p:nvPr/>
        </p:nvGraphicFramePr>
        <p:xfrm>
          <a:off x="4987925" y="5334000"/>
          <a:ext cx="3317875" cy="852488"/>
        </p:xfrm>
        <a:graphic>
          <a:graphicData uri="http://schemas.openxmlformats.org/presentationml/2006/ole">
            <mc:AlternateContent xmlns:mc="http://schemas.openxmlformats.org/markup-compatibility/2006">
              <mc:Choice xmlns:v="urn:schemas-microsoft-com:vml" Requires="v">
                <p:oleObj spid="_x0000_s462390" name="Equation" r:id="rId27" imgW="1498320" imgH="330120" progId="Equation.DSMT4">
                  <p:embed/>
                </p:oleObj>
              </mc:Choice>
              <mc:Fallback>
                <p:oleObj name="Equation" r:id="rId27" imgW="1498320" imgH="330120" progId="Equation.DSMT4">
                  <p:embed/>
                  <p:pic>
                    <p:nvPicPr>
                      <p:cNvPr id="377878" name="Object 22"/>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987925" y="5334000"/>
                        <a:ext cx="3317875" cy="85248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7879" name="Object 23"/>
          <p:cNvGraphicFramePr>
            <a:graphicFrameLocks noChangeAspect="1"/>
          </p:cNvGraphicFramePr>
          <p:nvPr/>
        </p:nvGraphicFramePr>
        <p:xfrm>
          <a:off x="4686300" y="2057400"/>
          <a:ext cx="1104900" cy="925513"/>
        </p:xfrm>
        <a:graphic>
          <a:graphicData uri="http://schemas.openxmlformats.org/presentationml/2006/ole">
            <mc:AlternateContent xmlns:mc="http://schemas.openxmlformats.org/markup-compatibility/2006">
              <mc:Choice xmlns:v="urn:schemas-microsoft-com:vml" Requires="v">
                <p:oleObj spid="_x0000_s462391" name="Equation" r:id="rId29" imgW="457200" imgH="393480" progId="Equation.DSMT4">
                  <p:embed/>
                </p:oleObj>
              </mc:Choice>
              <mc:Fallback>
                <p:oleObj name="Equation" r:id="rId29" imgW="457200" imgH="393480" progId="Equation.DSMT4">
                  <p:embed/>
                  <p:pic>
                    <p:nvPicPr>
                      <p:cNvPr id="377879" name="Object 23"/>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686300" y="2057400"/>
                        <a:ext cx="1104900" cy="9255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7880" name="Object 24"/>
          <p:cNvGraphicFramePr>
            <a:graphicFrameLocks noChangeAspect="1"/>
          </p:cNvGraphicFramePr>
          <p:nvPr/>
        </p:nvGraphicFramePr>
        <p:xfrm>
          <a:off x="6078538" y="2133600"/>
          <a:ext cx="550862" cy="417513"/>
        </p:xfrm>
        <a:graphic>
          <a:graphicData uri="http://schemas.openxmlformats.org/presentationml/2006/ole">
            <mc:AlternateContent xmlns:mc="http://schemas.openxmlformats.org/markup-compatibility/2006">
              <mc:Choice xmlns:v="urn:schemas-microsoft-com:vml" Requires="v">
                <p:oleObj spid="_x0000_s462392" name="Equation" r:id="rId31" imgW="228600" imgH="177480" progId="Equation.DSMT4">
                  <p:embed/>
                </p:oleObj>
              </mc:Choice>
              <mc:Fallback>
                <p:oleObj name="Equation" r:id="rId31" imgW="228600" imgH="177480" progId="Equation.DSMT4">
                  <p:embed/>
                  <p:pic>
                    <p:nvPicPr>
                      <p:cNvPr id="377880" name="Object 24"/>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6078538" y="2133600"/>
                        <a:ext cx="550862" cy="4175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7881" name="Object 25"/>
          <p:cNvGraphicFramePr>
            <a:graphicFrameLocks noChangeAspect="1"/>
          </p:cNvGraphicFramePr>
          <p:nvPr/>
        </p:nvGraphicFramePr>
        <p:xfrm>
          <a:off x="7137400" y="2286000"/>
          <a:ext cx="1473200" cy="419100"/>
        </p:xfrm>
        <a:graphic>
          <a:graphicData uri="http://schemas.openxmlformats.org/presentationml/2006/ole">
            <mc:AlternateContent xmlns:mc="http://schemas.openxmlformats.org/markup-compatibility/2006">
              <mc:Choice xmlns:v="urn:schemas-microsoft-com:vml" Requires="v">
                <p:oleObj spid="_x0000_s462393" name="Equation" r:id="rId33" imgW="609480" imgH="177480" progId="Equation.DSMT4">
                  <p:embed/>
                </p:oleObj>
              </mc:Choice>
              <mc:Fallback>
                <p:oleObj name="Equation" r:id="rId33" imgW="609480" imgH="177480" progId="Equation.DSMT4">
                  <p:embed/>
                  <p:pic>
                    <p:nvPicPr>
                      <p:cNvPr id="377881" name="Object 25"/>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7137400" y="2286000"/>
                        <a:ext cx="1473200" cy="4191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7882" name="Object 26"/>
          <p:cNvGraphicFramePr>
            <a:graphicFrameLocks noChangeAspect="1"/>
          </p:cNvGraphicFramePr>
          <p:nvPr/>
        </p:nvGraphicFramePr>
        <p:xfrm>
          <a:off x="5715000" y="2046288"/>
          <a:ext cx="1503363" cy="925512"/>
        </p:xfrm>
        <a:graphic>
          <a:graphicData uri="http://schemas.openxmlformats.org/presentationml/2006/ole">
            <mc:AlternateContent xmlns:mc="http://schemas.openxmlformats.org/markup-compatibility/2006">
              <mc:Choice xmlns:v="urn:schemas-microsoft-com:vml" Requires="v">
                <p:oleObj spid="_x0000_s462394" name="Equation" r:id="rId35" imgW="622080" imgH="393480" progId="Equation.DSMT4">
                  <p:embed/>
                </p:oleObj>
              </mc:Choice>
              <mc:Fallback>
                <p:oleObj name="Equation" r:id="rId35" imgW="622080" imgH="393480" progId="Equation.DSMT4">
                  <p:embed/>
                  <p:pic>
                    <p:nvPicPr>
                      <p:cNvPr id="377882" name="Object 26"/>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715000" y="2046288"/>
                        <a:ext cx="1503363" cy="9255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37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7859"/>
                                        </p:tgtEl>
                                        <p:attrNameLst>
                                          <p:attrName>style.visibility</p:attrName>
                                        </p:attrNameLst>
                                      </p:cBhvr>
                                      <p:to>
                                        <p:strVal val="visible"/>
                                      </p:to>
                                    </p:set>
                                    <p:animEffect transition="in" filter="wipe(left)">
                                      <p:cBhvr>
                                        <p:cTn id="7" dur="300"/>
                                        <p:tgtEl>
                                          <p:spTgt spid="37785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7860"/>
                                        </p:tgtEl>
                                        <p:attrNameLst>
                                          <p:attrName>style.visibility</p:attrName>
                                        </p:attrNameLst>
                                      </p:cBhvr>
                                      <p:to>
                                        <p:strVal val="visible"/>
                                      </p:to>
                                    </p:set>
                                    <p:animEffect transition="in" filter="wipe(left)">
                                      <p:cBhvr>
                                        <p:cTn id="12" dur="500"/>
                                        <p:tgtEl>
                                          <p:spTgt spid="37786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77862"/>
                                        </p:tgtEl>
                                        <p:attrNameLst>
                                          <p:attrName>style.visibility</p:attrName>
                                        </p:attrNameLst>
                                      </p:cBhvr>
                                      <p:to>
                                        <p:strVal val="visible"/>
                                      </p:to>
                                    </p:set>
                                    <p:animEffect transition="in" filter="wipe(left)">
                                      <p:cBhvr>
                                        <p:cTn id="17" dur="500"/>
                                        <p:tgtEl>
                                          <p:spTgt spid="37786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77879"/>
                                        </p:tgtEl>
                                        <p:attrNameLst>
                                          <p:attrName>style.visibility</p:attrName>
                                        </p:attrNameLst>
                                      </p:cBhvr>
                                      <p:to>
                                        <p:strVal val="visible"/>
                                      </p:to>
                                    </p:set>
                                    <p:animEffect transition="in" filter="wipe(left)">
                                      <p:cBhvr>
                                        <p:cTn id="22" dur="500"/>
                                        <p:tgtEl>
                                          <p:spTgt spid="37787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77880"/>
                                        </p:tgtEl>
                                        <p:attrNameLst>
                                          <p:attrName>style.visibility</p:attrName>
                                        </p:attrNameLst>
                                      </p:cBhvr>
                                      <p:to>
                                        <p:strVal val="visible"/>
                                      </p:to>
                                    </p:set>
                                    <p:animEffect transition="in" filter="wipe(left)">
                                      <p:cBhvr>
                                        <p:cTn id="27" dur="500"/>
                                        <p:tgtEl>
                                          <p:spTgt spid="37788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77882"/>
                                        </p:tgtEl>
                                        <p:attrNameLst>
                                          <p:attrName>style.visibility</p:attrName>
                                        </p:attrNameLst>
                                      </p:cBhvr>
                                      <p:to>
                                        <p:strVal val="visible"/>
                                      </p:to>
                                    </p:set>
                                    <p:animEffect transition="in" filter="wipe(left)">
                                      <p:cBhvr>
                                        <p:cTn id="32" dur="500"/>
                                        <p:tgtEl>
                                          <p:spTgt spid="37788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77881"/>
                                        </p:tgtEl>
                                        <p:attrNameLst>
                                          <p:attrName>style.visibility</p:attrName>
                                        </p:attrNameLst>
                                      </p:cBhvr>
                                      <p:to>
                                        <p:strVal val="visible"/>
                                      </p:to>
                                    </p:set>
                                    <p:animEffect transition="in" filter="wipe(left)">
                                      <p:cBhvr>
                                        <p:cTn id="37" dur="500"/>
                                        <p:tgtEl>
                                          <p:spTgt spid="37788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77863"/>
                                        </p:tgtEl>
                                        <p:attrNameLst>
                                          <p:attrName>style.visibility</p:attrName>
                                        </p:attrNameLst>
                                      </p:cBhvr>
                                      <p:to>
                                        <p:strVal val="visible"/>
                                      </p:to>
                                    </p:set>
                                    <p:animEffect transition="in" filter="wipe(left)">
                                      <p:cBhvr>
                                        <p:cTn id="42" dur="500"/>
                                        <p:tgtEl>
                                          <p:spTgt spid="37786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77861"/>
                                        </p:tgtEl>
                                        <p:attrNameLst>
                                          <p:attrName>style.visibility</p:attrName>
                                        </p:attrNameLst>
                                      </p:cBhvr>
                                      <p:to>
                                        <p:strVal val="visible"/>
                                      </p:to>
                                    </p:set>
                                    <p:animEffect transition="in" filter="wipe(left)">
                                      <p:cBhvr>
                                        <p:cTn id="47" dur="500"/>
                                        <p:tgtEl>
                                          <p:spTgt spid="37786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77871"/>
                                        </p:tgtEl>
                                        <p:attrNameLst>
                                          <p:attrName>style.visibility</p:attrName>
                                        </p:attrNameLst>
                                      </p:cBhvr>
                                      <p:to>
                                        <p:strVal val="visible"/>
                                      </p:to>
                                    </p:set>
                                    <p:animEffect transition="in" filter="wipe(left)">
                                      <p:cBhvr>
                                        <p:cTn id="52" dur="500"/>
                                        <p:tgtEl>
                                          <p:spTgt spid="37787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77872"/>
                                        </p:tgtEl>
                                        <p:attrNameLst>
                                          <p:attrName>style.visibility</p:attrName>
                                        </p:attrNameLst>
                                      </p:cBhvr>
                                      <p:to>
                                        <p:strVal val="visible"/>
                                      </p:to>
                                    </p:set>
                                    <p:animEffect transition="in" filter="wipe(left)">
                                      <p:cBhvr>
                                        <p:cTn id="57" dur="500"/>
                                        <p:tgtEl>
                                          <p:spTgt spid="377872"/>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77864"/>
                                        </p:tgtEl>
                                        <p:attrNameLst>
                                          <p:attrName>style.visibility</p:attrName>
                                        </p:attrNameLst>
                                      </p:cBhvr>
                                      <p:to>
                                        <p:strVal val="visible"/>
                                      </p:to>
                                    </p:set>
                                    <p:animEffect transition="in" filter="wipe(left)">
                                      <p:cBhvr>
                                        <p:cTn id="62" dur="500"/>
                                        <p:tgtEl>
                                          <p:spTgt spid="37786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77865"/>
                                        </p:tgtEl>
                                        <p:attrNameLst>
                                          <p:attrName>style.visibility</p:attrName>
                                        </p:attrNameLst>
                                      </p:cBhvr>
                                      <p:to>
                                        <p:strVal val="visible"/>
                                      </p:to>
                                    </p:set>
                                    <p:animEffect transition="in" filter="wipe(left)">
                                      <p:cBhvr>
                                        <p:cTn id="67" dur="500"/>
                                        <p:tgtEl>
                                          <p:spTgt spid="37786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377866"/>
                                        </p:tgtEl>
                                        <p:attrNameLst>
                                          <p:attrName>style.visibility</p:attrName>
                                        </p:attrNameLst>
                                      </p:cBhvr>
                                      <p:to>
                                        <p:strVal val="visible"/>
                                      </p:to>
                                    </p:set>
                                    <p:animEffect transition="in" filter="wipe(left)">
                                      <p:cBhvr>
                                        <p:cTn id="72" dur="500"/>
                                        <p:tgtEl>
                                          <p:spTgt spid="37786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77873"/>
                                        </p:tgtEl>
                                        <p:attrNameLst>
                                          <p:attrName>style.visibility</p:attrName>
                                        </p:attrNameLst>
                                      </p:cBhvr>
                                      <p:to>
                                        <p:strVal val="visible"/>
                                      </p:to>
                                    </p:set>
                                    <p:animEffect transition="in" filter="wipe(left)">
                                      <p:cBhvr>
                                        <p:cTn id="77" dur="500"/>
                                        <p:tgtEl>
                                          <p:spTgt spid="37787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77874"/>
                                        </p:tgtEl>
                                        <p:attrNameLst>
                                          <p:attrName>style.visibility</p:attrName>
                                        </p:attrNameLst>
                                      </p:cBhvr>
                                      <p:to>
                                        <p:strVal val="visible"/>
                                      </p:to>
                                    </p:set>
                                    <p:animEffect transition="in" filter="wipe(left)">
                                      <p:cBhvr>
                                        <p:cTn id="82" dur="500"/>
                                        <p:tgtEl>
                                          <p:spTgt spid="377874"/>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iterate type="wd">
                                    <p:tmPct val="10000"/>
                                  </p:iterate>
                                  <p:childTnLst>
                                    <p:set>
                                      <p:cBhvr>
                                        <p:cTn id="86" dur="1" fill="hold">
                                          <p:stCondLst>
                                            <p:cond delay="0"/>
                                          </p:stCondLst>
                                        </p:cTn>
                                        <p:tgtEl>
                                          <p:spTgt spid="377867"/>
                                        </p:tgtEl>
                                        <p:attrNameLst>
                                          <p:attrName>style.visibility</p:attrName>
                                        </p:attrNameLst>
                                      </p:cBhvr>
                                      <p:to>
                                        <p:strVal val="visible"/>
                                      </p:to>
                                    </p:set>
                                    <p:animEffect transition="in" filter="wipe(left)">
                                      <p:cBhvr>
                                        <p:cTn id="87" dur="500"/>
                                        <p:tgtEl>
                                          <p:spTgt spid="37786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377868"/>
                                        </p:tgtEl>
                                        <p:attrNameLst>
                                          <p:attrName>style.visibility</p:attrName>
                                        </p:attrNameLst>
                                      </p:cBhvr>
                                      <p:to>
                                        <p:strVal val="visible"/>
                                      </p:to>
                                    </p:set>
                                    <p:animEffect transition="in" filter="wipe(left)">
                                      <p:cBhvr>
                                        <p:cTn id="92" dur="500"/>
                                        <p:tgtEl>
                                          <p:spTgt spid="37786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377875"/>
                                        </p:tgtEl>
                                        <p:attrNameLst>
                                          <p:attrName>style.visibility</p:attrName>
                                        </p:attrNameLst>
                                      </p:cBhvr>
                                      <p:to>
                                        <p:strVal val="visible"/>
                                      </p:to>
                                    </p:set>
                                    <p:animEffect transition="in" filter="wipe(left)">
                                      <p:cBhvr>
                                        <p:cTn id="97" dur="500"/>
                                        <p:tgtEl>
                                          <p:spTgt spid="37787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377876"/>
                                        </p:tgtEl>
                                        <p:attrNameLst>
                                          <p:attrName>style.visibility</p:attrName>
                                        </p:attrNameLst>
                                      </p:cBhvr>
                                      <p:to>
                                        <p:strVal val="visible"/>
                                      </p:to>
                                    </p:set>
                                    <p:animEffect transition="in" filter="wipe(left)">
                                      <p:cBhvr>
                                        <p:cTn id="102" dur="500"/>
                                        <p:tgtEl>
                                          <p:spTgt spid="377876"/>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iterate type="wd">
                                    <p:tmPct val="10000"/>
                                  </p:iterate>
                                  <p:childTnLst>
                                    <p:set>
                                      <p:cBhvr>
                                        <p:cTn id="106" dur="1" fill="hold">
                                          <p:stCondLst>
                                            <p:cond delay="0"/>
                                          </p:stCondLst>
                                        </p:cTn>
                                        <p:tgtEl>
                                          <p:spTgt spid="377869"/>
                                        </p:tgtEl>
                                        <p:attrNameLst>
                                          <p:attrName>style.visibility</p:attrName>
                                        </p:attrNameLst>
                                      </p:cBhvr>
                                      <p:to>
                                        <p:strVal val="visible"/>
                                      </p:to>
                                    </p:set>
                                    <p:animEffect transition="in" filter="wipe(left)">
                                      <p:cBhvr>
                                        <p:cTn id="107" dur="500"/>
                                        <p:tgtEl>
                                          <p:spTgt spid="377869"/>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377870"/>
                                        </p:tgtEl>
                                        <p:attrNameLst>
                                          <p:attrName>style.visibility</p:attrName>
                                        </p:attrNameLst>
                                      </p:cBhvr>
                                      <p:to>
                                        <p:strVal val="visible"/>
                                      </p:to>
                                    </p:set>
                                    <p:animEffect transition="in" filter="wipe(left)">
                                      <p:cBhvr>
                                        <p:cTn id="112" dur="500"/>
                                        <p:tgtEl>
                                          <p:spTgt spid="377870"/>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iterate type="wd">
                                    <p:tmPct val="10000"/>
                                  </p:iterate>
                                  <p:childTnLst>
                                    <p:set>
                                      <p:cBhvr>
                                        <p:cTn id="116" dur="1" fill="hold">
                                          <p:stCondLst>
                                            <p:cond delay="0"/>
                                          </p:stCondLst>
                                        </p:cTn>
                                        <p:tgtEl>
                                          <p:spTgt spid="377877"/>
                                        </p:tgtEl>
                                        <p:attrNameLst>
                                          <p:attrName>style.visibility</p:attrName>
                                        </p:attrNameLst>
                                      </p:cBhvr>
                                      <p:to>
                                        <p:strVal val="visible"/>
                                      </p:to>
                                    </p:set>
                                    <p:animEffect transition="in" filter="wipe(left)">
                                      <p:cBhvr>
                                        <p:cTn id="117" dur="500"/>
                                        <p:tgtEl>
                                          <p:spTgt spid="377877"/>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iterate type="wd">
                                    <p:tmPct val="10000"/>
                                  </p:iterate>
                                  <p:childTnLst>
                                    <p:set>
                                      <p:cBhvr>
                                        <p:cTn id="121" dur="1" fill="hold">
                                          <p:stCondLst>
                                            <p:cond delay="0"/>
                                          </p:stCondLst>
                                        </p:cTn>
                                        <p:tgtEl>
                                          <p:spTgt spid="377878"/>
                                        </p:tgtEl>
                                        <p:attrNameLst>
                                          <p:attrName>style.visibility</p:attrName>
                                        </p:attrNameLst>
                                      </p:cBhvr>
                                      <p:to>
                                        <p:strVal val="visible"/>
                                      </p:to>
                                    </p:set>
                                    <p:animEffect transition="in" filter="wipe(left)">
                                      <p:cBhvr>
                                        <p:cTn id="122" dur="500"/>
                                        <p:tgtEl>
                                          <p:spTgt spid="377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7859" grpId="0" animBg="1" autoUpdateAnimBg="0"/>
      <p:bldP spid="377860" grpId="0" animBg="1" autoUpdateAnimBg="0"/>
      <p:bldP spid="377863" grpId="0" animBg="1" autoUpdateAnimBg="0"/>
      <p:bldP spid="377864" grpId="0" animBg="1" autoUpdateAnimBg="0"/>
      <p:bldP spid="377865" grpId="0" animBg="1" autoUpdateAnimBg="0"/>
      <p:bldP spid="377867" grpId="0" animBg="1" autoUpdateAnimBg="0"/>
      <p:bldP spid="377869" grpId="0" animBg="1"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Date Placeholder 3"/>
          <p:cNvSpPr>
            <a:spLocks noGrp="1"/>
          </p:cNvSpPr>
          <p:nvPr>
            <p:ph type="dt" sz="half" idx="10"/>
          </p:nvPr>
        </p:nvSpPr>
        <p:spPr/>
        <p:txBody>
          <a:bodyPr/>
          <a:lstStyle/>
          <a:p>
            <a:r>
              <a:rPr lang="en-US"/>
              <a:t>Wednesday, April 21, 2021</a:t>
            </a:r>
          </a:p>
        </p:txBody>
      </p:sp>
      <p:sp>
        <p:nvSpPr>
          <p:cNvPr id="15" name="Footer Placeholder 4"/>
          <p:cNvSpPr>
            <a:spLocks noGrp="1"/>
          </p:cNvSpPr>
          <p:nvPr>
            <p:ph type="ftr" sz="quarter" idx="11"/>
          </p:nvPr>
        </p:nvSpPr>
        <p:spPr/>
        <p:txBody>
          <a:bodyPr/>
          <a:lstStyle/>
          <a:p>
            <a:r>
              <a:rPr lang="nl-NL"/>
              <a:t>PHYS 1443-003, Spring 2021                    Dr. Jaehoon Yu</a:t>
            </a:r>
            <a:endParaRPr lang="en-US"/>
          </a:p>
        </p:txBody>
      </p:sp>
      <p:sp>
        <p:nvSpPr>
          <p:cNvPr id="16" name="Slide Number Placeholder 5"/>
          <p:cNvSpPr>
            <a:spLocks noGrp="1"/>
          </p:cNvSpPr>
          <p:nvPr>
            <p:ph type="sldNum" sz="quarter" idx="12"/>
          </p:nvPr>
        </p:nvSpPr>
        <p:spPr/>
        <p:txBody>
          <a:bodyPr/>
          <a:lstStyle/>
          <a:p>
            <a:fld id="{DA9FD61F-80ED-F445-8645-28A45371BBD8}" type="slidenum">
              <a:rPr lang="en-US"/>
              <a:pPr/>
              <a:t>5</a:t>
            </a:fld>
            <a:endParaRPr lang="en-US"/>
          </a:p>
        </p:txBody>
      </p:sp>
      <p:sp>
        <p:nvSpPr>
          <p:cNvPr id="378882" name="Rectangle 2"/>
          <p:cNvSpPr>
            <a:spLocks noGrp="1" noChangeArrowheads="1"/>
          </p:cNvSpPr>
          <p:nvPr>
            <p:ph type="title"/>
          </p:nvPr>
        </p:nvSpPr>
        <p:spPr>
          <a:xfrm>
            <a:off x="685800" y="58882"/>
            <a:ext cx="7772400" cy="609600"/>
          </a:xfrm>
        </p:spPr>
        <p:txBody>
          <a:bodyPr/>
          <a:lstStyle/>
          <a:p>
            <a:r>
              <a:rPr lang="en-US" sz="4000" dirty="0"/>
              <a:t>Example for a Rotational Motion</a:t>
            </a:r>
            <a:endParaRPr lang="en-US" dirty="0"/>
          </a:p>
        </p:txBody>
      </p:sp>
      <p:sp>
        <p:nvSpPr>
          <p:cNvPr id="378883" name="Text Box 3"/>
          <p:cNvSpPr txBox="1">
            <a:spLocks noChangeArrowheads="1"/>
          </p:cNvSpPr>
          <p:nvPr/>
        </p:nvSpPr>
        <p:spPr bwMode="auto">
          <a:xfrm>
            <a:off x="381000" y="762000"/>
            <a:ext cx="8305800" cy="22542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sz="2000" dirty="0">
                <a:solidFill>
                  <a:srgbClr val="800000"/>
                </a:solidFill>
                <a:latin typeface="Arial Narrow" charset="0"/>
              </a:rPr>
              <a:t>Audio information on compact discs are transmitted digitally through the readout system consisting of laser and lenses.   The digital information on the disc are stored by the pits and flat areas on the track.   Since the speed of readout system is constant, it reads out the same number of pits and flats in the same time interval.  In other words, the linear speed is the same no matter which track is played.  a) Assuming the linear speed is 1.3 m/s, find the angular speed of the disc in revolutions per minute when the inner most (r=23mm) and outer most tracks (r=58mm) are read.</a:t>
            </a:r>
          </a:p>
        </p:txBody>
      </p:sp>
      <p:sp>
        <p:nvSpPr>
          <p:cNvPr id="378884" name="Text Box 4"/>
          <p:cNvSpPr txBox="1">
            <a:spLocks noChangeArrowheads="1"/>
          </p:cNvSpPr>
          <p:nvPr/>
        </p:nvSpPr>
        <p:spPr bwMode="auto">
          <a:xfrm>
            <a:off x="457200" y="3200400"/>
            <a:ext cx="8229600" cy="457200"/>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a:solidFill>
                  <a:srgbClr val="800000"/>
                </a:solidFill>
                <a:latin typeface="Arial Narrow" charset="0"/>
              </a:rPr>
              <a:t>Using the relationship between angular and tangential speed</a:t>
            </a:r>
          </a:p>
        </p:txBody>
      </p:sp>
      <p:graphicFrame>
        <p:nvGraphicFramePr>
          <p:cNvPr id="378885" name="Object 5"/>
          <p:cNvGraphicFramePr>
            <a:graphicFrameLocks noChangeAspect="1"/>
          </p:cNvGraphicFramePr>
          <p:nvPr/>
        </p:nvGraphicFramePr>
        <p:xfrm>
          <a:off x="2133600" y="3657600"/>
          <a:ext cx="958850" cy="930275"/>
        </p:xfrm>
        <a:graphic>
          <a:graphicData uri="http://schemas.openxmlformats.org/presentationml/2006/ole">
            <mc:AlternateContent xmlns:mc="http://schemas.openxmlformats.org/markup-compatibility/2006">
              <mc:Choice xmlns:v="urn:schemas-microsoft-com:vml" Requires="v">
                <p:oleObj spid="_x0000_s460130" name="Equation" r:id="rId3" imgW="406080" imgH="393480" progId="Equation.3">
                  <p:embed/>
                </p:oleObj>
              </mc:Choice>
              <mc:Fallback>
                <p:oleObj name="Equation" r:id="rId3" imgW="406080" imgH="393480" progId="Equation.3">
                  <p:embed/>
                  <p:pic>
                    <p:nvPicPr>
                      <p:cNvPr id="378885"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657600"/>
                        <a:ext cx="958850" cy="9302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8886" name="Object 6"/>
          <p:cNvGraphicFramePr>
            <a:graphicFrameLocks noChangeAspect="1"/>
          </p:cNvGraphicFramePr>
          <p:nvPr/>
        </p:nvGraphicFramePr>
        <p:xfrm>
          <a:off x="3124200" y="3733800"/>
          <a:ext cx="4572000" cy="842963"/>
        </p:xfrm>
        <a:graphic>
          <a:graphicData uri="http://schemas.openxmlformats.org/presentationml/2006/ole">
            <mc:AlternateContent xmlns:mc="http://schemas.openxmlformats.org/markup-compatibility/2006">
              <mc:Choice xmlns:v="urn:schemas-microsoft-com:vml" Requires="v">
                <p:oleObj spid="_x0000_s460131" name="Equation" r:id="rId5" imgW="2133360" imgH="393480" progId="Equation.3">
                  <p:embed/>
                </p:oleObj>
              </mc:Choice>
              <mc:Fallback>
                <p:oleObj name="Equation" r:id="rId5" imgW="2133360" imgH="393480" progId="Equation.3">
                  <p:embed/>
                  <p:pic>
                    <p:nvPicPr>
                      <p:cNvPr id="37888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733800"/>
                        <a:ext cx="4572000" cy="8429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8887" name="Object 7"/>
          <p:cNvGraphicFramePr>
            <a:graphicFrameLocks noChangeAspect="1"/>
          </p:cNvGraphicFramePr>
          <p:nvPr/>
        </p:nvGraphicFramePr>
        <p:xfrm>
          <a:off x="4191000" y="4595813"/>
          <a:ext cx="1490663" cy="342900"/>
        </p:xfrm>
        <a:graphic>
          <a:graphicData uri="http://schemas.openxmlformats.org/presentationml/2006/ole">
            <mc:AlternateContent xmlns:mc="http://schemas.openxmlformats.org/markup-compatibility/2006">
              <mc:Choice xmlns:v="urn:schemas-microsoft-com:vml" Requires="v">
                <p:oleObj spid="_x0000_s460132" name="Equation" r:id="rId7" imgW="774360" imgH="177480" progId="Equation.DSMT4">
                  <p:embed/>
                </p:oleObj>
              </mc:Choice>
              <mc:Fallback>
                <p:oleObj name="Equation" r:id="rId7" imgW="774360" imgH="177480" progId="Equation.DSMT4">
                  <p:embed/>
                  <p:pic>
                    <p:nvPicPr>
                      <p:cNvPr id="378887"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4595813"/>
                        <a:ext cx="1490663" cy="3429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8888" name="Object 8"/>
          <p:cNvGraphicFramePr>
            <a:graphicFrameLocks noChangeAspect="1"/>
          </p:cNvGraphicFramePr>
          <p:nvPr/>
        </p:nvGraphicFramePr>
        <p:xfrm>
          <a:off x="1900238" y="5029200"/>
          <a:ext cx="4500562" cy="777875"/>
        </p:xfrm>
        <a:graphic>
          <a:graphicData uri="http://schemas.openxmlformats.org/presentationml/2006/ole">
            <mc:AlternateContent xmlns:mc="http://schemas.openxmlformats.org/markup-compatibility/2006">
              <mc:Choice xmlns:v="urn:schemas-microsoft-com:vml" Requires="v">
                <p:oleObj spid="_x0000_s460133" name="Equation" r:id="rId9" imgW="2273040" imgH="393480" progId="Equation.3">
                  <p:embed/>
                </p:oleObj>
              </mc:Choice>
              <mc:Fallback>
                <p:oleObj name="Equation" r:id="rId9" imgW="2273040" imgH="393480" progId="Equation.3">
                  <p:embed/>
                  <p:pic>
                    <p:nvPicPr>
                      <p:cNvPr id="378888"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0238" y="5029200"/>
                        <a:ext cx="4500562" cy="7778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8889" name="Object 9"/>
          <p:cNvGraphicFramePr>
            <a:graphicFrameLocks noChangeAspect="1"/>
          </p:cNvGraphicFramePr>
          <p:nvPr/>
        </p:nvGraphicFramePr>
        <p:xfrm>
          <a:off x="4800600" y="5715000"/>
          <a:ext cx="2679700" cy="449263"/>
        </p:xfrm>
        <a:graphic>
          <a:graphicData uri="http://schemas.openxmlformats.org/presentationml/2006/ole">
            <mc:AlternateContent xmlns:mc="http://schemas.openxmlformats.org/markup-compatibility/2006">
              <mc:Choice xmlns:v="urn:schemas-microsoft-com:vml" Requires="v">
                <p:oleObj spid="_x0000_s460134" name="Equation" r:id="rId11" imgW="1206360" imgH="203040" progId="Equation.3">
                  <p:embed/>
                </p:oleObj>
              </mc:Choice>
              <mc:Fallback>
                <p:oleObj name="Equation" r:id="rId11" imgW="1206360" imgH="203040" progId="Equation.3">
                  <p:embed/>
                  <p:pic>
                    <p:nvPicPr>
                      <p:cNvPr id="378889"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00600" y="5715000"/>
                        <a:ext cx="2679700" cy="4492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8890" name="Object 10"/>
          <p:cNvGraphicFramePr>
            <a:graphicFrameLocks noChangeAspect="1"/>
          </p:cNvGraphicFramePr>
          <p:nvPr/>
        </p:nvGraphicFramePr>
        <p:xfrm>
          <a:off x="7423150" y="3205163"/>
          <a:ext cx="1111250" cy="498475"/>
        </p:xfrm>
        <a:graphic>
          <a:graphicData uri="http://schemas.openxmlformats.org/presentationml/2006/ole">
            <mc:AlternateContent xmlns:mc="http://schemas.openxmlformats.org/markup-compatibility/2006">
              <mc:Choice xmlns:v="urn:schemas-microsoft-com:vml" Requires="v">
                <p:oleObj spid="_x0000_s460135" name="Equation" r:id="rId13" imgW="444240" imgH="139680" progId="Equation.DSMT4">
                  <p:embed/>
                </p:oleObj>
              </mc:Choice>
              <mc:Fallback>
                <p:oleObj name="Equation" r:id="rId13" imgW="444240" imgH="139680" progId="Equation.DSMT4">
                  <p:embed/>
                  <p:pic>
                    <p:nvPicPr>
                      <p:cNvPr id="378890"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423150" y="3205163"/>
                        <a:ext cx="1111250" cy="498475"/>
                      </a:xfrm>
                      <a:prstGeom prst="rect">
                        <a:avLst/>
                      </a:prstGeom>
                      <a:solidFill>
                        <a:srgbClr val="FFFF99"/>
                      </a:solidFill>
                      <a:ln>
                        <a:noFill/>
                      </a:ln>
                      <a:extLs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8891" name="Object 11"/>
          <p:cNvGraphicFramePr>
            <a:graphicFrameLocks noChangeAspect="1"/>
          </p:cNvGraphicFramePr>
          <p:nvPr/>
        </p:nvGraphicFramePr>
        <p:xfrm>
          <a:off x="381000" y="5168900"/>
          <a:ext cx="1295400" cy="393700"/>
        </p:xfrm>
        <a:graphic>
          <a:graphicData uri="http://schemas.openxmlformats.org/presentationml/2006/ole">
            <mc:AlternateContent xmlns:mc="http://schemas.openxmlformats.org/markup-compatibility/2006">
              <mc:Choice xmlns:v="urn:schemas-microsoft-com:vml" Requires="v">
                <p:oleObj spid="_x0000_s460136" name="Equation" r:id="rId15" imgW="634680" imgH="177480" progId="Equation.3">
                  <p:embed/>
                </p:oleObj>
              </mc:Choice>
              <mc:Fallback>
                <p:oleObj name="Equation" r:id="rId15" imgW="634680" imgH="177480" progId="Equation.3">
                  <p:embed/>
                  <p:pic>
                    <p:nvPicPr>
                      <p:cNvPr id="378891"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1000" y="5168900"/>
                        <a:ext cx="1295400" cy="3937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8892" name="Object 12"/>
          <p:cNvGraphicFramePr>
            <a:graphicFrameLocks noChangeAspect="1"/>
          </p:cNvGraphicFramePr>
          <p:nvPr/>
        </p:nvGraphicFramePr>
        <p:xfrm>
          <a:off x="381000" y="3886200"/>
          <a:ext cx="1447800" cy="393700"/>
        </p:xfrm>
        <a:graphic>
          <a:graphicData uri="http://schemas.openxmlformats.org/presentationml/2006/ole">
            <mc:AlternateContent xmlns:mc="http://schemas.openxmlformats.org/markup-compatibility/2006">
              <mc:Choice xmlns:v="urn:schemas-microsoft-com:vml" Requires="v">
                <p:oleObj spid="_x0000_s460137" name="Equation" r:id="rId17" imgW="634680" imgH="177480" progId="Equation.3">
                  <p:embed/>
                </p:oleObj>
              </mc:Choice>
              <mc:Fallback>
                <p:oleObj name="Equation" r:id="rId17" imgW="634680" imgH="177480" progId="Equation.3">
                  <p:embed/>
                  <p:pic>
                    <p:nvPicPr>
                      <p:cNvPr id="378892"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1000" y="3886200"/>
                        <a:ext cx="1447800" cy="3937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8893" name="Object 13"/>
          <p:cNvGraphicFramePr>
            <a:graphicFrameLocks noChangeAspect="1"/>
          </p:cNvGraphicFramePr>
          <p:nvPr/>
        </p:nvGraphicFramePr>
        <p:xfrm>
          <a:off x="5705475" y="4572000"/>
          <a:ext cx="2295525" cy="392113"/>
        </p:xfrm>
        <a:graphic>
          <a:graphicData uri="http://schemas.openxmlformats.org/presentationml/2006/ole">
            <mc:AlternateContent xmlns:mc="http://schemas.openxmlformats.org/markup-compatibility/2006">
              <mc:Choice xmlns:v="urn:schemas-microsoft-com:vml" Requires="v">
                <p:oleObj spid="_x0000_s460138" name="Equation" r:id="rId19" imgW="1193760" imgH="203040" progId="Equation.DSMT4">
                  <p:embed/>
                </p:oleObj>
              </mc:Choice>
              <mc:Fallback>
                <p:oleObj name="Equation" r:id="rId19" imgW="1193760" imgH="203040" progId="Equation.DSMT4">
                  <p:embed/>
                  <p:pic>
                    <p:nvPicPr>
                      <p:cNvPr id="378893" name="Object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705475" y="4572000"/>
                        <a:ext cx="2295525" cy="39211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9222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8883"/>
                                        </p:tgtEl>
                                        <p:attrNameLst>
                                          <p:attrName>style.visibility</p:attrName>
                                        </p:attrNameLst>
                                      </p:cBhvr>
                                      <p:to>
                                        <p:strVal val="visible"/>
                                      </p:to>
                                    </p:set>
                                    <p:animEffect transition="in" filter="wipe(left)">
                                      <p:cBhvr>
                                        <p:cTn id="7" dur="300"/>
                                        <p:tgtEl>
                                          <p:spTgt spid="3788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8884"/>
                                        </p:tgtEl>
                                        <p:attrNameLst>
                                          <p:attrName>style.visibility</p:attrName>
                                        </p:attrNameLst>
                                      </p:cBhvr>
                                      <p:to>
                                        <p:strVal val="visible"/>
                                      </p:to>
                                    </p:set>
                                    <p:animEffect transition="in" filter="wipe(left)">
                                      <p:cBhvr>
                                        <p:cTn id="12" dur="500"/>
                                        <p:tgtEl>
                                          <p:spTgt spid="37888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78890"/>
                                        </p:tgtEl>
                                        <p:attrNameLst>
                                          <p:attrName>style.visibility</p:attrName>
                                        </p:attrNameLst>
                                      </p:cBhvr>
                                      <p:to>
                                        <p:strVal val="visible"/>
                                      </p:to>
                                    </p:set>
                                    <p:animEffect transition="in" filter="wipe(left)">
                                      <p:cBhvr>
                                        <p:cTn id="17" dur="500"/>
                                        <p:tgtEl>
                                          <p:spTgt spid="37889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78892"/>
                                        </p:tgtEl>
                                        <p:attrNameLst>
                                          <p:attrName>style.visibility</p:attrName>
                                        </p:attrNameLst>
                                      </p:cBhvr>
                                      <p:to>
                                        <p:strVal val="visible"/>
                                      </p:to>
                                    </p:set>
                                    <p:animEffect transition="in" filter="wipe(left)">
                                      <p:cBhvr>
                                        <p:cTn id="22" dur="500"/>
                                        <p:tgtEl>
                                          <p:spTgt spid="37889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78885"/>
                                        </p:tgtEl>
                                        <p:attrNameLst>
                                          <p:attrName>style.visibility</p:attrName>
                                        </p:attrNameLst>
                                      </p:cBhvr>
                                      <p:to>
                                        <p:strVal val="visible"/>
                                      </p:to>
                                    </p:set>
                                    <p:animEffect transition="in" filter="wipe(left)">
                                      <p:cBhvr>
                                        <p:cTn id="27" dur="500"/>
                                        <p:tgtEl>
                                          <p:spTgt spid="37888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78886"/>
                                        </p:tgtEl>
                                        <p:attrNameLst>
                                          <p:attrName>style.visibility</p:attrName>
                                        </p:attrNameLst>
                                      </p:cBhvr>
                                      <p:to>
                                        <p:strVal val="visible"/>
                                      </p:to>
                                    </p:set>
                                    <p:animEffect transition="in" filter="wipe(left)">
                                      <p:cBhvr>
                                        <p:cTn id="32" dur="500"/>
                                        <p:tgtEl>
                                          <p:spTgt spid="37888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78887"/>
                                        </p:tgtEl>
                                        <p:attrNameLst>
                                          <p:attrName>style.visibility</p:attrName>
                                        </p:attrNameLst>
                                      </p:cBhvr>
                                      <p:to>
                                        <p:strVal val="visible"/>
                                      </p:to>
                                    </p:set>
                                    <p:animEffect transition="in" filter="wipe(left)">
                                      <p:cBhvr>
                                        <p:cTn id="37" dur="500"/>
                                        <p:tgtEl>
                                          <p:spTgt spid="378887"/>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78893"/>
                                        </p:tgtEl>
                                        <p:attrNameLst>
                                          <p:attrName>style.visibility</p:attrName>
                                        </p:attrNameLst>
                                      </p:cBhvr>
                                      <p:to>
                                        <p:strVal val="visible"/>
                                      </p:to>
                                    </p:set>
                                    <p:animEffect transition="in" filter="wipe(left)">
                                      <p:cBhvr>
                                        <p:cTn id="42" dur="500"/>
                                        <p:tgtEl>
                                          <p:spTgt spid="37889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78891"/>
                                        </p:tgtEl>
                                        <p:attrNameLst>
                                          <p:attrName>style.visibility</p:attrName>
                                        </p:attrNameLst>
                                      </p:cBhvr>
                                      <p:to>
                                        <p:strVal val="visible"/>
                                      </p:to>
                                    </p:set>
                                    <p:animEffect transition="in" filter="wipe(left)">
                                      <p:cBhvr>
                                        <p:cTn id="47" dur="500"/>
                                        <p:tgtEl>
                                          <p:spTgt spid="37889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78888"/>
                                        </p:tgtEl>
                                        <p:attrNameLst>
                                          <p:attrName>style.visibility</p:attrName>
                                        </p:attrNameLst>
                                      </p:cBhvr>
                                      <p:to>
                                        <p:strVal val="visible"/>
                                      </p:to>
                                    </p:set>
                                    <p:animEffect transition="in" filter="wipe(left)">
                                      <p:cBhvr>
                                        <p:cTn id="52" dur="500"/>
                                        <p:tgtEl>
                                          <p:spTgt spid="37888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78889"/>
                                        </p:tgtEl>
                                        <p:attrNameLst>
                                          <p:attrName>style.visibility</p:attrName>
                                        </p:attrNameLst>
                                      </p:cBhvr>
                                      <p:to>
                                        <p:strVal val="visible"/>
                                      </p:to>
                                    </p:set>
                                    <p:animEffect transition="in" filter="wipe(left)">
                                      <p:cBhvr>
                                        <p:cTn id="57" dur="500"/>
                                        <p:tgtEl>
                                          <p:spTgt spid="3788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883" grpId="0" animBg="1" autoUpdateAnimBg="0"/>
      <p:bldP spid="378884"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 name="Date Placeholder 3"/>
          <p:cNvSpPr>
            <a:spLocks noGrp="1"/>
          </p:cNvSpPr>
          <p:nvPr>
            <p:ph type="dt" sz="half" idx="10"/>
          </p:nvPr>
        </p:nvSpPr>
        <p:spPr/>
        <p:txBody>
          <a:bodyPr/>
          <a:lstStyle/>
          <a:p>
            <a:r>
              <a:rPr lang="en-US"/>
              <a:t>Wednesday, April 21, 2021</a:t>
            </a:r>
          </a:p>
        </p:txBody>
      </p:sp>
      <p:sp>
        <p:nvSpPr>
          <p:cNvPr id="18" name="Footer Placeholder 4"/>
          <p:cNvSpPr>
            <a:spLocks noGrp="1"/>
          </p:cNvSpPr>
          <p:nvPr>
            <p:ph type="ftr" sz="quarter" idx="11"/>
          </p:nvPr>
        </p:nvSpPr>
        <p:spPr/>
        <p:txBody>
          <a:bodyPr/>
          <a:lstStyle/>
          <a:p>
            <a:r>
              <a:rPr lang="nl-NL"/>
              <a:t>PHYS 1443-003, Spring 2021                    Dr. Jaehoon Yu</a:t>
            </a:r>
            <a:endParaRPr lang="en-US"/>
          </a:p>
        </p:txBody>
      </p:sp>
      <p:sp>
        <p:nvSpPr>
          <p:cNvPr id="19" name="Slide Number Placeholder 5"/>
          <p:cNvSpPr>
            <a:spLocks noGrp="1"/>
          </p:cNvSpPr>
          <p:nvPr>
            <p:ph type="sldNum" sz="quarter" idx="12"/>
          </p:nvPr>
        </p:nvSpPr>
        <p:spPr/>
        <p:txBody>
          <a:bodyPr/>
          <a:lstStyle/>
          <a:p>
            <a:fld id="{FF41E605-4FF9-F342-97AE-BF206174B445}" type="slidenum">
              <a:rPr lang="en-US"/>
              <a:pPr/>
              <a:t>6</a:t>
            </a:fld>
            <a:endParaRPr lang="en-US"/>
          </a:p>
        </p:txBody>
      </p:sp>
      <p:sp>
        <p:nvSpPr>
          <p:cNvPr id="379906" name="Text Box 2"/>
          <p:cNvSpPr txBox="1">
            <a:spLocks noChangeArrowheads="1"/>
          </p:cNvSpPr>
          <p:nvPr/>
        </p:nvSpPr>
        <p:spPr bwMode="auto">
          <a:xfrm>
            <a:off x="304800" y="228600"/>
            <a:ext cx="8458200" cy="85090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dirty="0">
                <a:solidFill>
                  <a:srgbClr val="800000"/>
                </a:solidFill>
                <a:latin typeface="Arial Narrow" charset="0"/>
              </a:rPr>
              <a:t>b) The maximum playing time of a standard music CD is 74 minutes and 33 seconds.  How many revolutions does the disk make during that time?</a:t>
            </a:r>
          </a:p>
        </p:txBody>
      </p:sp>
      <p:sp>
        <p:nvSpPr>
          <p:cNvPr id="379907" name="Text Box 3"/>
          <p:cNvSpPr txBox="1">
            <a:spLocks noChangeArrowheads="1"/>
          </p:cNvSpPr>
          <p:nvPr/>
        </p:nvSpPr>
        <p:spPr bwMode="auto">
          <a:xfrm>
            <a:off x="304800" y="2743200"/>
            <a:ext cx="8686800" cy="461665"/>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dirty="0">
                <a:solidFill>
                  <a:srgbClr val="800000"/>
                </a:solidFill>
                <a:latin typeface="Arial Narrow" charset="0"/>
              </a:rPr>
              <a:t>c) What is the total length of the track past through the readout mechanism?</a:t>
            </a:r>
          </a:p>
        </p:txBody>
      </p:sp>
      <p:graphicFrame>
        <p:nvGraphicFramePr>
          <p:cNvPr id="379908" name="Object 4"/>
          <p:cNvGraphicFramePr>
            <a:graphicFrameLocks noChangeAspect="1"/>
          </p:cNvGraphicFramePr>
          <p:nvPr/>
        </p:nvGraphicFramePr>
        <p:xfrm>
          <a:off x="1062038" y="1216025"/>
          <a:ext cx="530225" cy="598488"/>
        </p:xfrm>
        <a:graphic>
          <a:graphicData uri="http://schemas.openxmlformats.org/presentationml/2006/ole">
            <mc:AlternateContent xmlns:mc="http://schemas.openxmlformats.org/markup-compatibility/2006">
              <mc:Choice xmlns:v="urn:schemas-microsoft-com:vml" Requires="v">
                <p:oleObj spid="_x0000_s455469" name="Equation" r:id="rId3" imgW="152280" imgH="215640" progId="Equation.3">
                  <p:embed/>
                </p:oleObj>
              </mc:Choice>
              <mc:Fallback>
                <p:oleObj name="Equation" r:id="rId3" imgW="152280" imgH="215640" progId="Equation.3">
                  <p:embed/>
                  <p:pic>
                    <p:nvPicPr>
                      <p:cNvPr id="37990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2038" y="1216025"/>
                        <a:ext cx="530225" cy="59848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9909" name="Object 5"/>
          <p:cNvGraphicFramePr>
            <a:graphicFrameLocks noChangeAspect="1"/>
          </p:cNvGraphicFramePr>
          <p:nvPr/>
        </p:nvGraphicFramePr>
        <p:xfrm>
          <a:off x="1752600" y="3352800"/>
          <a:ext cx="571500" cy="571500"/>
        </p:xfrm>
        <a:graphic>
          <a:graphicData uri="http://schemas.openxmlformats.org/presentationml/2006/ole">
            <mc:AlternateContent xmlns:mc="http://schemas.openxmlformats.org/markup-compatibility/2006">
              <mc:Choice xmlns:v="urn:schemas-microsoft-com:vml" Requires="v">
                <p:oleObj spid="_x0000_s455470" name="Equation" r:id="rId5" imgW="88560" imgH="177480" progId="Equation.3">
                  <p:embed/>
                </p:oleObj>
              </mc:Choice>
              <mc:Fallback>
                <p:oleObj name="Equation" r:id="rId5" imgW="88560" imgH="177480" progId="Equation.3">
                  <p:embed/>
                  <p:pic>
                    <p:nvPicPr>
                      <p:cNvPr id="379909"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352800"/>
                        <a:ext cx="571500" cy="5715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79910" name="Text Box 6"/>
          <p:cNvSpPr txBox="1">
            <a:spLocks noChangeArrowheads="1"/>
          </p:cNvSpPr>
          <p:nvPr/>
        </p:nvSpPr>
        <p:spPr bwMode="auto">
          <a:xfrm>
            <a:off x="381000" y="4114800"/>
            <a:ext cx="8534400" cy="85090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lgn="just">
              <a:spcBef>
                <a:spcPct val="20000"/>
              </a:spcBef>
            </a:pPr>
            <a:r>
              <a:rPr lang="en-US">
                <a:solidFill>
                  <a:srgbClr val="800000"/>
                </a:solidFill>
                <a:latin typeface="Arial Narrow" charset="0"/>
              </a:rPr>
              <a:t>d) What is the angular acceleration of the CD over the 4473s time interval, assuming constant </a:t>
            </a:r>
            <a:r>
              <a:rPr lang="en-US">
                <a:solidFill>
                  <a:srgbClr val="800000"/>
                </a:solidFill>
                <a:latin typeface="Symbol" charset="2"/>
              </a:rPr>
              <a:t>a</a:t>
            </a:r>
            <a:r>
              <a:rPr lang="en-US">
                <a:solidFill>
                  <a:srgbClr val="800000"/>
                </a:solidFill>
                <a:latin typeface="Arial Narrow" charset="0"/>
              </a:rPr>
              <a:t>?</a:t>
            </a:r>
          </a:p>
        </p:txBody>
      </p:sp>
      <p:graphicFrame>
        <p:nvGraphicFramePr>
          <p:cNvPr id="379911" name="Object 7"/>
          <p:cNvGraphicFramePr>
            <a:graphicFrameLocks noChangeAspect="1"/>
          </p:cNvGraphicFramePr>
          <p:nvPr/>
        </p:nvGraphicFramePr>
        <p:xfrm>
          <a:off x="903288" y="5486400"/>
          <a:ext cx="544512" cy="395288"/>
        </p:xfrm>
        <a:graphic>
          <a:graphicData uri="http://schemas.openxmlformats.org/presentationml/2006/ole">
            <mc:AlternateContent xmlns:mc="http://schemas.openxmlformats.org/markup-compatibility/2006">
              <mc:Choice xmlns:v="urn:schemas-microsoft-com:vml" Requires="v">
                <p:oleObj spid="_x0000_s455471" name="Equation" r:id="rId7" imgW="152280" imgH="139680" progId="Equation.3">
                  <p:embed/>
                </p:oleObj>
              </mc:Choice>
              <mc:Fallback>
                <p:oleObj name="Equation" r:id="rId7" imgW="152280" imgH="139680" progId="Equation.3">
                  <p:embed/>
                  <p:pic>
                    <p:nvPicPr>
                      <p:cNvPr id="379911"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03288" y="5486400"/>
                        <a:ext cx="544512" cy="39528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9912" name="Object 8"/>
          <p:cNvGraphicFramePr>
            <a:graphicFrameLocks noChangeAspect="1"/>
          </p:cNvGraphicFramePr>
          <p:nvPr/>
        </p:nvGraphicFramePr>
        <p:xfrm>
          <a:off x="1546225" y="1187450"/>
          <a:ext cx="1200150" cy="720725"/>
        </p:xfrm>
        <a:graphic>
          <a:graphicData uri="http://schemas.openxmlformats.org/presentationml/2006/ole">
            <mc:AlternateContent xmlns:mc="http://schemas.openxmlformats.org/markup-compatibility/2006">
              <mc:Choice xmlns:v="urn:schemas-microsoft-com:vml" Requires="v">
                <p:oleObj spid="_x0000_s455472" name="Equation" r:id="rId9" imgW="736560" imgH="419040" progId="Equation.3">
                  <p:embed/>
                </p:oleObj>
              </mc:Choice>
              <mc:Fallback>
                <p:oleObj name="Equation" r:id="rId9" imgW="736560" imgH="419040" progId="Equation.3">
                  <p:embed/>
                  <p:pic>
                    <p:nvPicPr>
                      <p:cNvPr id="379912"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6225" y="1187450"/>
                        <a:ext cx="1200150" cy="7207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9913" name="Object 9"/>
          <p:cNvGraphicFramePr>
            <a:graphicFrameLocks noChangeAspect="1"/>
          </p:cNvGraphicFramePr>
          <p:nvPr/>
        </p:nvGraphicFramePr>
        <p:xfrm>
          <a:off x="2895600" y="1187450"/>
          <a:ext cx="4083050" cy="720725"/>
        </p:xfrm>
        <a:graphic>
          <a:graphicData uri="http://schemas.openxmlformats.org/presentationml/2006/ole">
            <mc:AlternateContent xmlns:mc="http://schemas.openxmlformats.org/markup-compatibility/2006">
              <mc:Choice xmlns:v="urn:schemas-microsoft-com:vml" Requires="v">
                <p:oleObj spid="_x0000_s455473" name="Equation" r:id="rId11" imgW="2311200" imgH="393480" progId="Equation.3">
                  <p:embed/>
                </p:oleObj>
              </mc:Choice>
              <mc:Fallback>
                <p:oleObj name="Equation" r:id="rId11" imgW="2311200" imgH="393480" progId="Equation.3">
                  <p:embed/>
                  <p:pic>
                    <p:nvPicPr>
                      <p:cNvPr id="379913"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95600" y="1187450"/>
                        <a:ext cx="4083050" cy="7207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9914" name="Object 10"/>
          <p:cNvGraphicFramePr>
            <a:graphicFrameLocks noChangeAspect="1"/>
          </p:cNvGraphicFramePr>
          <p:nvPr/>
        </p:nvGraphicFramePr>
        <p:xfrm>
          <a:off x="1068388" y="1905000"/>
          <a:ext cx="608012" cy="609600"/>
        </p:xfrm>
        <a:graphic>
          <a:graphicData uri="http://schemas.openxmlformats.org/presentationml/2006/ole">
            <mc:AlternateContent xmlns:mc="http://schemas.openxmlformats.org/markup-compatibility/2006">
              <mc:Choice xmlns:v="urn:schemas-microsoft-com:vml" Requires="v">
                <p:oleObj spid="_x0000_s455474" name="Equation" r:id="rId13" imgW="190440" imgH="241200" progId="Equation.3">
                  <p:embed/>
                </p:oleObj>
              </mc:Choice>
              <mc:Fallback>
                <p:oleObj name="Equation" r:id="rId13" imgW="190440" imgH="241200" progId="Equation.3">
                  <p:embed/>
                  <p:pic>
                    <p:nvPicPr>
                      <p:cNvPr id="379914" name="Object 1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8388" y="1905000"/>
                        <a:ext cx="608012" cy="6096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9915" name="Object 11"/>
          <p:cNvGraphicFramePr>
            <a:graphicFrameLocks noChangeAspect="1"/>
          </p:cNvGraphicFramePr>
          <p:nvPr/>
        </p:nvGraphicFramePr>
        <p:xfrm>
          <a:off x="1590675" y="1858963"/>
          <a:ext cx="1152525" cy="590550"/>
        </p:xfrm>
        <a:graphic>
          <a:graphicData uri="http://schemas.openxmlformats.org/presentationml/2006/ole">
            <mc:AlternateContent xmlns:mc="http://schemas.openxmlformats.org/markup-compatibility/2006">
              <mc:Choice xmlns:v="urn:schemas-microsoft-com:vml" Requires="v">
                <p:oleObj spid="_x0000_s455475" name="Equation" r:id="rId15" imgW="596880" imgH="253800" progId="Equation.3">
                  <p:embed/>
                </p:oleObj>
              </mc:Choice>
              <mc:Fallback>
                <p:oleObj name="Equation" r:id="rId15" imgW="596880" imgH="253800" progId="Equation.3">
                  <p:embed/>
                  <p:pic>
                    <p:nvPicPr>
                      <p:cNvPr id="379915" name="Object 1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90675" y="1858963"/>
                        <a:ext cx="1152525" cy="5905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9916" name="Object 12"/>
          <p:cNvGraphicFramePr>
            <a:graphicFrameLocks noChangeAspect="1"/>
          </p:cNvGraphicFramePr>
          <p:nvPr/>
        </p:nvGraphicFramePr>
        <p:xfrm>
          <a:off x="2865438" y="1763713"/>
          <a:ext cx="4830762" cy="720725"/>
        </p:xfrm>
        <a:graphic>
          <a:graphicData uri="http://schemas.openxmlformats.org/presentationml/2006/ole">
            <mc:AlternateContent xmlns:mc="http://schemas.openxmlformats.org/markup-compatibility/2006">
              <mc:Choice xmlns:v="urn:schemas-microsoft-com:vml" Requires="v">
                <p:oleObj spid="_x0000_s455476" name="Equation" r:id="rId17" imgW="2349360" imgH="393480" progId="Equation.3">
                  <p:embed/>
                </p:oleObj>
              </mc:Choice>
              <mc:Fallback>
                <p:oleObj name="Equation" r:id="rId17" imgW="2349360" imgH="393480" progId="Equation.3">
                  <p:embed/>
                  <p:pic>
                    <p:nvPicPr>
                      <p:cNvPr id="379916" name="Object 1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65438" y="1763713"/>
                        <a:ext cx="4830762" cy="7207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9917" name="Object 13"/>
          <p:cNvGraphicFramePr>
            <a:graphicFrameLocks noChangeAspect="1"/>
          </p:cNvGraphicFramePr>
          <p:nvPr/>
        </p:nvGraphicFramePr>
        <p:xfrm>
          <a:off x="2051050" y="3352800"/>
          <a:ext cx="1073150" cy="609600"/>
        </p:xfrm>
        <a:graphic>
          <a:graphicData uri="http://schemas.openxmlformats.org/presentationml/2006/ole">
            <mc:AlternateContent xmlns:mc="http://schemas.openxmlformats.org/markup-compatibility/2006">
              <mc:Choice xmlns:v="urn:schemas-microsoft-com:vml" Requires="v">
                <p:oleObj spid="_x0000_s455477" name="Equation" r:id="rId19" imgW="419040" imgH="228600" progId="Equation.3">
                  <p:embed/>
                </p:oleObj>
              </mc:Choice>
              <mc:Fallback>
                <p:oleObj name="Equation" r:id="rId19" imgW="419040" imgH="228600" progId="Equation.3">
                  <p:embed/>
                  <p:pic>
                    <p:nvPicPr>
                      <p:cNvPr id="379917" name="Object 1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051050" y="3352800"/>
                        <a:ext cx="1073150" cy="6096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9918" name="Object 14"/>
          <p:cNvGraphicFramePr>
            <a:graphicFrameLocks noChangeAspect="1"/>
          </p:cNvGraphicFramePr>
          <p:nvPr/>
        </p:nvGraphicFramePr>
        <p:xfrm>
          <a:off x="3155950" y="3398838"/>
          <a:ext cx="3778250" cy="411162"/>
        </p:xfrm>
        <a:graphic>
          <a:graphicData uri="http://schemas.openxmlformats.org/presentationml/2006/ole">
            <mc:AlternateContent xmlns:mc="http://schemas.openxmlformats.org/markup-compatibility/2006">
              <mc:Choice xmlns:v="urn:schemas-microsoft-com:vml" Requires="v">
                <p:oleObj spid="_x0000_s455478" name="Equation" r:id="rId21" imgW="1854000" imgH="203040" progId="Equation.DSMT4">
                  <p:embed/>
                </p:oleObj>
              </mc:Choice>
              <mc:Fallback>
                <p:oleObj name="Equation" r:id="rId21" imgW="1854000" imgH="203040" progId="Equation.DSMT4">
                  <p:embed/>
                  <p:pic>
                    <p:nvPicPr>
                      <p:cNvPr id="379918" name="Object 14"/>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155950" y="3398838"/>
                        <a:ext cx="3778250" cy="4111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9919" name="Object 15"/>
          <p:cNvGraphicFramePr>
            <a:graphicFrameLocks noChangeAspect="1"/>
          </p:cNvGraphicFramePr>
          <p:nvPr/>
        </p:nvGraphicFramePr>
        <p:xfrm>
          <a:off x="1371600" y="5103813"/>
          <a:ext cx="1609725" cy="1068387"/>
        </p:xfrm>
        <a:graphic>
          <a:graphicData uri="http://schemas.openxmlformats.org/presentationml/2006/ole">
            <mc:AlternateContent xmlns:mc="http://schemas.openxmlformats.org/markup-compatibility/2006">
              <mc:Choice xmlns:v="urn:schemas-microsoft-com:vml" Requires="v">
                <p:oleObj spid="_x0000_s455479" name="Equation" r:id="rId23" imgW="723600" imgH="419040" progId="Equation.3">
                  <p:embed/>
                </p:oleObj>
              </mc:Choice>
              <mc:Fallback>
                <p:oleObj name="Equation" r:id="rId23" imgW="723600" imgH="419040" progId="Equation.3">
                  <p:embed/>
                  <p:pic>
                    <p:nvPicPr>
                      <p:cNvPr id="379919" name="Object 15"/>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371600" y="5103813"/>
                        <a:ext cx="1609725" cy="1068387"/>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79920" name="Object 16"/>
          <p:cNvGraphicFramePr>
            <a:graphicFrameLocks noChangeAspect="1"/>
          </p:cNvGraphicFramePr>
          <p:nvPr/>
        </p:nvGraphicFramePr>
        <p:xfrm>
          <a:off x="3044825" y="5149850"/>
          <a:ext cx="5718175" cy="946150"/>
        </p:xfrm>
        <a:graphic>
          <a:graphicData uri="http://schemas.openxmlformats.org/presentationml/2006/ole">
            <mc:AlternateContent xmlns:mc="http://schemas.openxmlformats.org/markup-compatibility/2006">
              <mc:Choice xmlns:v="urn:schemas-microsoft-com:vml" Requires="v">
                <p:oleObj spid="_x0000_s455480" name="Equation" r:id="rId25" imgW="2501640" imgH="419040" progId="Equation.DSMT4">
                  <p:embed/>
                </p:oleObj>
              </mc:Choice>
              <mc:Fallback>
                <p:oleObj name="Equation" r:id="rId25" imgW="2501640" imgH="419040" progId="Equation.DSMT4">
                  <p:embed/>
                  <p:pic>
                    <p:nvPicPr>
                      <p:cNvPr id="379920" name="Object 16"/>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3044825" y="5149850"/>
                        <a:ext cx="5718175" cy="94615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8202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9906"/>
                                        </p:tgtEl>
                                        <p:attrNameLst>
                                          <p:attrName>style.visibility</p:attrName>
                                        </p:attrNameLst>
                                      </p:cBhvr>
                                      <p:to>
                                        <p:strVal val="visible"/>
                                      </p:to>
                                    </p:set>
                                    <p:animEffect transition="in" filter="wipe(left)">
                                      <p:cBhvr>
                                        <p:cTn id="7" dur="300"/>
                                        <p:tgtEl>
                                          <p:spTgt spid="37990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79908"/>
                                        </p:tgtEl>
                                        <p:attrNameLst>
                                          <p:attrName>style.visibility</p:attrName>
                                        </p:attrNameLst>
                                      </p:cBhvr>
                                      <p:to>
                                        <p:strVal val="visible"/>
                                      </p:to>
                                    </p:set>
                                    <p:animEffect transition="in" filter="wipe(left)">
                                      <p:cBhvr>
                                        <p:cTn id="12" dur="500"/>
                                        <p:tgtEl>
                                          <p:spTgt spid="37990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79912"/>
                                        </p:tgtEl>
                                        <p:attrNameLst>
                                          <p:attrName>style.visibility</p:attrName>
                                        </p:attrNameLst>
                                      </p:cBhvr>
                                      <p:to>
                                        <p:strVal val="visible"/>
                                      </p:to>
                                    </p:set>
                                    <p:animEffect transition="in" filter="wipe(left)">
                                      <p:cBhvr>
                                        <p:cTn id="17" dur="500"/>
                                        <p:tgtEl>
                                          <p:spTgt spid="3799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79913"/>
                                        </p:tgtEl>
                                        <p:attrNameLst>
                                          <p:attrName>style.visibility</p:attrName>
                                        </p:attrNameLst>
                                      </p:cBhvr>
                                      <p:to>
                                        <p:strVal val="visible"/>
                                      </p:to>
                                    </p:set>
                                    <p:animEffect transition="in" filter="wipe(left)">
                                      <p:cBhvr>
                                        <p:cTn id="22" dur="500"/>
                                        <p:tgtEl>
                                          <p:spTgt spid="3799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79914"/>
                                        </p:tgtEl>
                                        <p:attrNameLst>
                                          <p:attrName>style.visibility</p:attrName>
                                        </p:attrNameLst>
                                      </p:cBhvr>
                                      <p:to>
                                        <p:strVal val="visible"/>
                                      </p:to>
                                    </p:set>
                                    <p:animEffect transition="in" filter="wipe(left)">
                                      <p:cBhvr>
                                        <p:cTn id="27" dur="500"/>
                                        <p:tgtEl>
                                          <p:spTgt spid="3799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79915"/>
                                        </p:tgtEl>
                                        <p:attrNameLst>
                                          <p:attrName>style.visibility</p:attrName>
                                        </p:attrNameLst>
                                      </p:cBhvr>
                                      <p:to>
                                        <p:strVal val="visible"/>
                                      </p:to>
                                    </p:set>
                                    <p:animEffect transition="in" filter="wipe(left)">
                                      <p:cBhvr>
                                        <p:cTn id="32" dur="500"/>
                                        <p:tgtEl>
                                          <p:spTgt spid="3799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79916"/>
                                        </p:tgtEl>
                                        <p:attrNameLst>
                                          <p:attrName>style.visibility</p:attrName>
                                        </p:attrNameLst>
                                      </p:cBhvr>
                                      <p:to>
                                        <p:strVal val="visible"/>
                                      </p:to>
                                    </p:set>
                                    <p:animEffect transition="in" filter="wipe(left)">
                                      <p:cBhvr>
                                        <p:cTn id="37" dur="500"/>
                                        <p:tgtEl>
                                          <p:spTgt spid="3799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79907"/>
                                        </p:tgtEl>
                                        <p:attrNameLst>
                                          <p:attrName>style.visibility</p:attrName>
                                        </p:attrNameLst>
                                      </p:cBhvr>
                                      <p:to>
                                        <p:strVal val="visible"/>
                                      </p:to>
                                    </p:set>
                                    <p:animEffect transition="in" filter="wipe(left)">
                                      <p:cBhvr>
                                        <p:cTn id="42" dur="300"/>
                                        <p:tgtEl>
                                          <p:spTgt spid="37990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79909"/>
                                        </p:tgtEl>
                                        <p:attrNameLst>
                                          <p:attrName>style.visibility</p:attrName>
                                        </p:attrNameLst>
                                      </p:cBhvr>
                                      <p:to>
                                        <p:strVal val="visible"/>
                                      </p:to>
                                    </p:set>
                                    <p:animEffect transition="in" filter="wipe(left)">
                                      <p:cBhvr>
                                        <p:cTn id="47" dur="500"/>
                                        <p:tgtEl>
                                          <p:spTgt spid="37990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79917"/>
                                        </p:tgtEl>
                                        <p:attrNameLst>
                                          <p:attrName>style.visibility</p:attrName>
                                        </p:attrNameLst>
                                      </p:cBhvr>
                                      <p:to>
                                        <p:strVal val="visible"/>
                                      </p:to>
                                    </p:set>
                                    <p:animEffect transition="in" filter="wipe(left)">
                                      <p:cBhvr>
                                        <p:cTn id="52" dur="500"/>
                                        <p:tgtEl>
                                          <p:spTgt spid="37991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79918"/>
                                        </p:tgtEl>
                                        <p:attrNameLst>
                                          <p:attrName>style.visibility</p:attrName>
                                        </p:attrNameLst>
                                      </p:cBhvr>
                                      <p:to>
                                        <p:strVal val="visible"/>
                                      </p:to>
                                    </p:set>
                                    <p:animEffect transition="in" filter="wipe(left)">
                                      <p:cBhvr>
                                        <p:cTn id="57" dur="500"/>
                                        <p:tgtEl>
                                          <p:spTgt spid="37991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79910"/>
                                        </p:tgtEl>
                                        <p:attrNameLst>
                                          <p:attrName>style.visibility</p:attrName>
                                        </p:attrNameLst>
                                      </p:cBhvr>
                                      <p:to>
                                        <p:strVal val="visible"/>
                                      </p:to>
                                    </p:set>
                                    <p:animEffect transition="in" filter="wipe(left)">
                                      <p:cBhvr>
                                        <p:cTn id="62" dur="300"/>
                                        <p:tgtEl>
                                          <p:spTgt spid="37991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iterate type="wd">
                                    <p:tmPct val="10000"/>
                                  </p:iterate>
                                  <p:childTnLst>
                                    <p:set>
                                      <p:cBhvr>
                                        <p:cTn id="66" dur="1" fill="hold">
                                          <p:stCondLst>
                                            <p:cond delay="0"/>
                                          </p:stCondLst>
                                        </p:cTn>
                                        <p:tgtEl>
                                          <p:spTgt spid="379911"/>
                                        </p:tgtEl>
                                        <p:attrNameLst>
                                          <p:attrName>style.visibility</p:attrName>
                                        </p:attrNameLst>
                                      </p:cBhvr>
                                      <p:to>
                                        <p:strVal val="visible"/>
                                      </p:to>
                                    </p:set>
                                    <p:animEffect transition="in" filter="wipe(left)">
                                      <p:cBhvr>
                                        <p:cTn id="67" dur="500"/>
                                        <p:tgtEl>
                                          <p:spTgt spid="379911"/>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379919"/>
                                        </p:tgtEl>
                                        <p:attrNameLst>
                                          <p:attrName>style.visibility</p:attrName>
                                        </p:attrNameLst>
                                      </p:cBhvr>
                                      <p:to>
                                        <p:strVal val="visible"/>
                                      </p:to>
                                    </p:set>
                                    <p:animEffect transition="in" filter="wipe(left)">
                                      <p:cBhvr>
                                        <p:cTn id="72" dur="500"/>
                                        <p:tgtEl>
                                          <p:spTgt spid="37991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79920"/>
                                        </p:tgtEl>
                                        <p:attrNameLst>
                                          <p:attrName>style.visibility</p:attrName>
                                        </p:attrNameLst>
                                      </p:cBhvr>
                                      <p:to>
                                        <p:strVal val="visible"/>
                                      </p:to>
                                    </p:set>
                                    <p:animEffect transition="in" filter="wipe(left)">
                                      <p:cBhvr>
                                        <p:cTn id="77" dur="500"/>
                                        <p:tgtEl>
                                          <p:spTgt spid="3799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06" grpId="0" animBg="1" autoUpdateAnimBg="0"/>
      <p:bldP spid="379907" grpId="0" animBg="1" autoUpdateAnimBg="0"/>
      <p:bldP spid="379910"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29"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April 21, 2021</a:t>
            </a:r>
            <a:endParaRPr lang="en-US" altLang="ko-KR" sz="1400">
              <a:solidFill>
                <a:srgbClr val="FF0066"/>
              </a:solidFill>
              <a:latin typeface="Arial Narrow" charset="0"/>
              <a:ea typeface="굴림" charset="0"/>
              <a:cs typeface="굴림" charset="0"/>
            </a:endParaRPr>
          </a:p>
        </p:txBody>
      </p:sp>
      <p:sp>
        <p:nvSpPr>
          <p:cNvPr id="22530" name="Footer Placeholder 4"/>
          <p:cNvSpPr>
            <a:spLocks noGrp="1"/>
          </p:cNvSpPr>
          <p:nvPr>
            <p:ph type="ftr" sz="quarter" idx="1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a:solidFill>
                  <a:srgbClr val="003300"/>
                </a:solidFill>
                <a:latin typeface="Arial Narrow" charset="0"/>
              </a:rPr>
              <a:t>PHYS 1443-003, Spring 2021                    Dr. Jaehoon Yu</a:t>
            </a:r>
            <a:endParaRPr lang="en-US" sz="1400">
              <a:solidFill>
                <a:srgbClr val="003300"/>
              </a:solidFill>
              <a:latin typeface="Arial Narrow" charset="0"/>
            </a:endParaRPr>
          </a:p>
        </p:txBody>
      </p:sp>
      <p:sp>
        <p:nvSpPr>
          <p:cNvPr id="22531" name="Slide Number Placeholder 5"/>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6ABA050-2EF9-1E4F-A5D4-F17DB331D356}"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22532" name="Rectangle 2"/>
          <p:cNvSpPr>
            <a:spLocks noGrp="1" noChangeArrowheads="1"/>
          </p:cNvSpPr>
          <p:nvPr>
            <p:ph type="title"/>
          </p:nvPr>
        </p:nvSpPr>
        <p:spPr>
          <a:xfrm>
            <a:off x="685800" y="152400"/>
            <a:ext cx="8153400" cy="609600"/>
          </a:xfrm>
        </p:spPr>
        <p:txBody>
          <a:bodyPr/>
          <a:lstStyle/>
          <a:p>
            <a:r>
              <a:rPr lang="en-US" sz="3600">
                <a:latin typeface="Arial Narrow" charset="0"/>
                <a:ea typeface="ＭＳ Ｐゴシック" charset="0"/>
                <a:cs typeface="ＭＳ Ｐゴシック" charset="0"/>
              </a:rPr>
              <a:t>Torque</a:t>
            </a:r>
          </a:p>
        </p:txBody>
      </p:sp>
      <p:sp>
        <p:nvSpPr>
          <p:cNvPr id="820227" name="Text Box 3"/>
          <p:cNvSpPr txBox="1">
            <a:spLocks noChangeArrowheads="1"/>
          </p:cNvSpPr>
          <p:nvPr/>
        </p:nvSpPr>
        <p:spPr bwMode="auto">
          <a:xfrm>
            <a:off x="685800" y="693737"/>
            <a:ext cx="79248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dirty="0">
                <a:solidFill>
                  <a:schemeClr val="accent2"/>
                </a:solidFill>
                <a:latin typeface="Arial Narrow" charset="0"/>
              </a:rPr>
              <a:t>Torque is the tendency of a force to rotate an object about an axis.  Torque, </a:t>
            </a:r>
            <a:r>
              <a:rPr lang="en-US" dirty="0" err="1">
                <a:solidFill>
                  <a:schemeClr val="accent2"/>
                </a:solidFill>
                <a:latin typeface="Symbol" charset="2"/>
                <a:cs typeface="Symbol" charset="2"/>
              </a:rPr>
              <a:t>τ</a:t>
            </a:r>
            <a:r>
              <a:rPr lang="en-US" dirty="0">
                <a:solidFill>
                  <a:schemeClr val="accent2"/>
                </a:solidFill>
                <a:latin typeface="Arial Narrow" charset="0"/>
                <a:cs typeface="Lucida Grande" charset="0"/>
              </a:rPr>
              <a:t>, is a vector quantity.</a:t>
            </a:r>
          </a:p>
        </p:txBody>
      </p:sp>
      <p:graphicFrame>
        <p:nvGraphicFramePr>
          <p:cNvPr id="820228" name="Object 2"/>
          <p:cNvGraphicFramePr>
            <a:graphicFrameLocks noChangeAspect="1"/>
          </p:cNvGraphicFramePr>
          <p:nvPr/>
        </p:nvGraphicFramePr>
        <p:xfrm>
          <a:off x="6396037" y="3770313"/>
          <a:ext cx="614363" cy="663575"/>
        </p:xfrm>
        <a:graphic>
          <a:graphicData uri="http://schemas.openxmlformats.org/presentationml/2006/ole">
            <mc:AlternateContent xmlns:mc="http://schemas.openxmlformats.org/markup-compatibility/2006">
              <mc:Choice xmlns:v="urn:schemas-microsoft-com:vml" Requires="v">
                <p:oleObj spid="_x0000_s383873" name="Equation" r:id="rId3" imgW="292100" imgH="279400" progId="Equation.3">
                  <p:embed/>
                </p:oleObj>
              </mc:Choice>
              <mc:Fallback>
                <p:oleObj name="Equation" r:id="rId3" imgW="292100" imgH="279400" progId="Equation.3">
                  <p:embed/>
                  <p:pic>
                    <p:nvPicPr>
                      <p:cNvPr id="820228" name="Object 2"/>
                      <p:cNvPicPr>
                        <a:picLocks noChangeAspect="1" noChangeArrowheads="1"/>
                      </p:cNvPicPr>
                      <p:nvPr/>
                    </p:nvPicPr>
                    <p:blipFill>
                      <a:blip r:embed="rId4"/>
                      <a:srcRect/>
                      <a:stretch>
                        <a:fillRect/>
                      </a:stretch>
                    </p:blipFill>
                    <p:spPr bwMode="auto">
                      <a:xfrm>
                        <a:off x="6396037" y="3770313"/>
                        <a:ext cx="614363" cy="6635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20229" name="Text Box 5"/>
          <p:cNvSpPr txBox="1">
            <a:spLocks noChangeArrowheads="1"/>
          </p:cNvSpPr>
          <p:nvPr/>
        </p:nvSpPr>
        <p:spPr bwMode="auto">
          <a:xfrm>
            <a:off x="152400" y="4114800"/>
            <a:ext cx="6211888" cy="769441"/>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just" eaLnBrk="1" hangingPunct="1"/>
            <a:r>
              <a:rPr lang="en-US" sz="2200" dirty="0">
                <a:solidFill>
                  <a:srgbClr val="FF0000"/>
                </a:solidFill>
                <a:latin typeface="Arial Narrow" charset="0"/>
              </a:rPr>
              <a:t>Magnitude of the torque is defined as the product of the force exerted on the object to rotate it and the moment arm.</a:t>
            </a:r>
          </a:p>
        </p:txBody>
      </p:sp>
      <p:sp>
        <p:nvSpPr>
          <p:cNvPr id="820230" name="Freeform 6"/>
          <p:cNvSpPr>
            <a:spLocks/>
          </p:cNvSpPr>
          <p:nvPr/>
        </p:nvSpPr>
        <p:spPr bwMode="auto">
          <a:xfrm>
            <a:off x="457200" y="1866900"/>
            <a:ext cx="1752600" cy="1273175"/>
          </a:xfrm>
          <a:custGeom>
            <a:avLst/>
            <a:gdLst>
              <a:gd name="T0" fmla="*/ 2147483647 w 1152"/>
              <a:gd name="T1" fmla="*/ 2147483647 h 1038"/>
              <a:gd name="T2" fmla="*/ 2147483647 w 1152"/>
              <a:gd name="T3" fmla="*/ 2147483647 h 1038"/>
              <a:gd name="T4" fmla="*/ 2147483647 w 1152"/>
              <a:gd name="T5" fmla="*/ 2147483647 h 1038"/>
              <a:gd name="T6" fmla="*/ 2147483647 w 1152"/>
              <a:gd name="T7" fmla="*/ 2147483647 h 1038"/>
              <a:gd name="T8" fmla="*/ 2147483647 w 1152"/>
              <a:gd name="T9" fmla="*/ 2147483647 h 1038"/>
              <a:gd name="T10" fmla="*/ 2147483647 w 1152"/>
              <a:gd name="T11" fmla="*/ 2147483647 h 1038"/>
              <a:gd name="T12" fmla="*/ 2147483647 w 1152"/>
              <a:gd name="T13" fmla="*/ 2147483647 h 1038"/>
              <a:gd name="T14" fmla="*/ 2147483647 w 1152"/>
              <a:gd name="T15" fmla="*/ 2147483647 h 1038"/>
              <a:gd name="T16" fmla="*/ 2147483647 w 1152"/>
              <a:gd name="T17" fmla="*/ 2147483647 h 1038"/>
              <a:gd name="T18" fmla="*/ 2147483647 w 1152"/>
              <a:gd name="T19" fmla="*/ 2147483647 h 1038"/>
              <a:gd name="T20" fmla="*/ 2147483647 w 1152"/>
              <a:gd name="T21" fmla="*/ 2147483647 h 1038"/>
              <a:gd name="T22" fmla="*/ 2147483647 w 1152"/>
              <a:gd name="T23" fmla="*/ 2147483647 h 1038"/>
              <a:gd name="T24" fmla="*/ 2147483647 w 1152"/>
              <a:gd name="T25" fmla="*/ 2147483647 h 1038"/>
              <a:gd name="T26" fmla="*/ 2147483647 w 1152"/>
              <a:gd name="T27" fmla="*/ 2147483647 h 1038"/>
              <a:gd name="T28" fmla="*/ 2147483647 w 1152"/>
              <a:gd name="T29" fmla="*/ 2147483647 h 1038"/>
              <a:gd name="T30" fmla="*/ 2147483647 w 1152"/>
              <a:gd name="T31" fmla="*/ 2147483647 h 1038"/>
              <a:gd name="T32" fmla="*/ 2147483647 w 1152"/>
              <a:gd name="T33" fmla="*/ 2147483647 h 1038"/>
              <a:gd name="T34" fmla="*/ 2147483647 w 1152"/>
              <a:gd name="T35" fmla="*/ 2147483647 h 1038"/>
              <a:gd name="T36" fmla="*/ 2147483647 w 1152"/>
              <a:gd name="T37" fmla="*/ 2147483647 h 1038"/>
              <a:gd name="T38" fmla="*/ 2147483647 w 1152"/>
              <a:gd name="T39" fmla="*/ 2147483647 h 1038"/>
              <a:gd name="T40" fmla="*/ 2147483647 w 1152"/>
              <a:gd name="T41" fmla="*/ 2147483647 h 1038"/>
              <a:gd name="T42" fmla="*/ 2147483647 w 1152"/>
              <a:gd name="T43" fmla="*/ 2147483647 h 1038"/>
              <a:gd name="T44" fmla="*/ 2147483647 w 1152"/>
              <a:gd name="T45" fmla="*/ 2147483647 h 1038"/>
              <a:gd name="T46" fmla="*/ 0 w 1152"/>
              <a:gd name="T47" fmla="*/ 2147483647 h 1038"/>
              <a:gd name="T48" fmla="*/ 2147483647 w 1152"/>
              <a:gd name="T49" fmla="*/ 2147483647 h 1038"/>
              <a:gd name="T50" fmla="*/ 2147483647 w 1152"/>
              <a:gd name="T51" fmla="*/ 2147483647 h 103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2"/>
              <a:gd name="T79" fmla="*/ 0 h 1038"/>
              <a:gd name="T80" fmla="*/ 1152 w 1152"/>
              <a:gd name="T81" fmla="*/ 1038 h 103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2" h="1038">
                <a:moveTo>
                  <a:pt x="30" y="843"/>
                </a:moveTo>
                <a:cubicBezTo>
                  <a:pt x="47" y="800"/>
                  <a:pt x="52" y="783"/>
                  <a:pt x="82" y="746"/>
                </a:cubicBezTo>
                <a:cubicBezTo>
                  <a:pt x="88" y="694"/>
                  <a:pt x="91" y="675"/>
                  <a:pt x="119" y="634"/>
                </a:cubicBezTo>
                <a:cubicBezTo>
                  <a:pt x="125" y="601"/>
                  <a:pt x="137" y="569"/>
                  <a:pt x="142" y="536"/>
                </a:cubicBezTo>
                <a:cubicBezTo>
                  <a:pt x="158" y="433"/>
                  <a:pt x="134" y="313"/>
                  <a:pt x="254" y="275"/>
                </a:cubicBezTo>
                <a:cubicBezTo>
                  <a:pt x="315" y="228"/>
                  <a:pt x="390" y="212"/>
                  <a:pt x="463" y="192"/>
                </a:cubicBezTo>
                <a:cubicBezTo>
                  <a:pt x="540" y="142"/>
                  <a:pt x="417" y="218"/>
                  <a:pt x="523" y="170"/>
                </a:cubicBezTo>
                <a:cubicBezTo>
                  <a:pt x="639" y="118"/>
                  <a:pt x="515" y="154"/>
                  <a:pt x="598" y="132"/>
                </a:cubicBezTo>
                <a:cubicBezTo>
                  <a:pt x="642" y="105"/>
                  <a:pt x="690" y="74"/>
                  <a:pt x="740" y="58"/>
                </a:cubicBezTo>
                <a:cubicBezTo>
                  <a:pt x="774" y="36"/>
                  <a:pt x="808" y="34"/>
                  <a:pt x="845" y="20"/>
                </a:cubicBezTo>
                <a:cubicBezTo>
                  <a:pt x="901" y="24"/>
                  <a:pt x="962" y="0"/>
                  <a:pt x="995" y="50"/>
                </a:cubicBezTo>
                <a:cubicBezTo>
                  <a:pt x="999" y="57"/>
                  <a:pt x="997" y="67"/>
                  <a:pt x="1002" y="73"/>
                </a:cubicBezTo>
                <a:cubicBezTo>
                  <a:pt x="1015" y="90"/>
                  <a:pt x="1035" y="100"/>
                  <a:pt x="1047" y="118"/>
                </a:cubicBezTo>
                <a:cubicBezTo>
                  <a:pt x="1057" y="133"/>
                  <a:pt x="1067" y="147"/>
                  <a:pt x="1077" y="162"/>
                </a:cubicBezTo>
                <a:cubicBezTo>
                  <a:pt x="1082" y="170"/>
                  <a:pt x="1092" y="185"/>
                  <a:pt x="1092" y="185"/>
                </a:cubicBezTo>
                <a:cubicBezTo>
                  <a:pt x="1103" y="219"/>
                  <a:pt x="1111" y="243"/>
                  <a:pt x="1129" y="275"/>
                </a:cubicBezTo>
                <a:cubicBezTo>
                  <a:pt x="1135" y="320"/>
                  <a:pt x="1142" y="364"/>
                  <a:pt x="1152" y="409"/>
                </a:cubicBezTo>
                <a:cubicBezTo>
                  <a:pt x="1149" y="469"/>
                  <a:pt x="1151" y="529"/>
                  <a:pt x="1144" y="589"/>
                </a:cubicBezTo>
                <a:cubicBezTo>
                  <a:pt x="1136" y="658"/>
                  <a:pt x="1082" y="775"/>
                  <a:pt x="1024" y="813"/>
                </a:cubicBezTo>
                <a:cubicBezTo>
                  <a:pt x="968" y="905"/>
                  <a:pt x="916" y="912"/>
                  <a:pt x="823" y="940"/>
                </a:cubicBezTo>
                <a:cubicBezTo>
                  <a:pt x="797" y="948"/>
                  <a:pt x="774" y="964"/>
                  <a:pt x="748" y="970"/>
                </a:cubicBezTo>
                <a:cubicBezTo>
                  <a:pt x="641" y="996"/>
                  <a:pt x="535" y="1001"/>
                  <a:pt x="426" y="1008"/>
                </a:cubicBezTo>
                <a:cubicBezTo>
                  <a:pt x="295" y="1038"/>
                  <a:pt x="180" y="1027"/>
                  <a:pt x="45" y="1023"/>
                </a:cubicBezTo>
                <a:cubicBezTo>
                  <a:pt x="28" y="998"/>
                  <a:pt x="9" y="992"/>
                  <a:pt x="0" y="963"/>
                </a:cubicBezTo>
                <a:cubicBezTo>
                  <a:pt x="7" y="896"/>
                  <a:pt x="3" y="892"/>
                  <a:pt x="52" y="858"/>
                </a:cubicBezTo>
                <a:cubicBezTo>
                  <a:pt x="55" y="838"/>
                  <a:pt x="60" y="798"/>
                  <a:pt x="60" y="798"/>
                </a:cubicBezTo>
              </a:path>
            </a:pathLst>
          </a:custGeom>
          <a:solidFill>
            <a:srgbClr val="FFFF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p>
        </p:txBody>
      </p:sp>
      <p:grpSp>
        <p:nvGrpSpPr>
          <p:cNvPr id="2" name="Group 7"/>
          <p:cNvGrpSpPr>
            <a:grpSpLocks/>
          </p:cNvGrpSpPr>
          <p:nvPr/>
        </p:nvGrpSpPr>
        <p:grpSpPr bwMode="auto">
          <a:xfrm>
            <a:off x="1371600" y="1447800"/>
            <a:ext cx="1066800" cy="1997075"/>
            <a:chOff x="864" y="1526"/>
            <a:chExt cx="672" cy="1258"/>
          </a:xfrm>
        </p:grpSpPr>
        <p:grpSp>
          <p:nvGrpSpPr>
            <p:cNvPr id="22582" name="Group 8"/>
            <p:cNvGrpSpPr>
              <a:grpSpLocks/>
            </p:cNvGrpSpPr>
            <p:nvPr/>
          </p:nvGrpSpPr>
          <p:grpSpPr bwMode="auto">
            <a:xfrm>
              <a:off x="864" y="1680"/>
              <a:ext cx="480" cy="1104"/>
              <a:chOff x="864" y="1680"/>
              <a:chExt cx="480" cy="1104"/>
            </a:xfrm>
          </p:grpSpPr>
          <p:sp>
            <p:nvSpPr>
              <p:cNvPr id="22584" name="Line 9"/>
              <p:cNvSpPr>
                <a:spLocks noChangeShapeType="1"/>
              </p:cNvSpPr>
              <p:nvPr/>
            </p:nvSpPr>
            <p:spPr bwMode="auto">
              <a:xfrm flipV="1">
                <a:off x="1200" y="1680"/>
                <a:ext cx="144" cy="336"/>
              </a:xfrm>
              <a:prstGeom prst="line">
                <a:avLst/>
              </a:prstGeom>
              <a:noFill/>
              <a:ln w="28575">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585" name="Line 10"/>
              <p:cNvSpPr>
                <a:spLocks noChangeShapeType="1"/>
              </p:cNvSpPr>
              <p:nvPr/>
            </p:nvSpPr>
            <p:spPr bwMode="auto">
              <a:xfrm flipH="1">
                <a:off x="864" y="2016"/>
                <a:ext cx="336" cy="768"/>
              </a:xfrm>
              <a:prstGeom prst="line">
                <a:avLst/>
              </a:prstGeom>
              <a:noFill/>
              <a:ln w="28575">
                <a:solidFill>
                  <a:srgbClr val="FF3399"/>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2583" name="Text Box 11"/>
            <p:cNvSpPr txBox="1">
              <a:spLocks noChangeArrowheads="1"/>
            </p:cNvSpPr>
            <p:nvPr/>
          </p:nvSpPr>
          <p:spPr bwMode="auto">
            <a:xfrm>
              <a:off x="1327" y="1526"/>
              <a:ext cx="20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chemeClr val="accent2"/>
                  </a:solidFill>
                  <a:latin typeface="Monotype Corsiva" charset="0"/>
                </a:rPr>
                <a:t>F</a:t>
              </a:r>
            </a:p>
          </p:txBody>
        </p:sp>
      </p:grpSp>
      <p:grpSp>
        <p:nvGrpSpPr>
          <p:cNvPr id="4" name="Group 12"/>
          <p:cNvGrpSpPr>
            <a:grpSpLocks/>
          </p:cNvGrpSpPr>
          <p:nvPr/>
        </p:nvGrpSpPr>
        <p:grpSpPr bwMode="auto">
          <a:xfrm>
            <a:off x="1752600" y="1738313"/>
            <a:ext cx="546100" cy="487362"/>
            <a:chOff x="1104" y="1095"/>
            <a:chExt cx="344" cy="307"/>
          </a:xfrm>
        </p:grpSpPr>
        <p:sp>
          <p:nvSpPr>
            <p:cNvPr id="22578" name="Line 13"/>
            <p:cNvSpPr>
              <a:spLocks noChangeShapeType="1"/>
            </p:cNvSpPr>
            <p:nvPr/>
          </p:nvSpPr>
          <p:spPr bwMode="auto">
            <a:xfrm flipH="1" flipV="1">
              <a:off x="1104" y="1162"/>
              <a:ext cx="96" cy="240"/>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pSp>
          <p:nvGrpSpPr>
            <p:cNvPr id="22579" name="Group 14"/>
            <p:cNvGrpSpPr>
              <a:grpSpLocks/>
            </p:cNvGrpSpPr>
            <p:nvPr/>
          </p:nvGrpSpPr>
          <p:grpSpPr bwMode="auto">
            <a:xfrm>
              <a:off x="1248" y="1095"/>
              <a:ext cx="200" cy="259"/>
              <a:chOff x="1248" y="1709"/>
              <a:chExt cx="200" cy="259"/>
            </a:xfrm>
          </p:grpSpPr>
          <p:sp>
            <p:nvSpPr>
              <p:cNvPr id="22580" name="Arc 15"/>
              <p:cNvSpPr>
                <a:spLocks/>
              </p:cNvSpPr>
              <p:nvPr/>
            </p:nvSpPr>
            <p:spPr bwMode="auto">
              <a:xfrm>
                <a:off x="1248" y="1890"/>
                <a:ext cx="48" cy="78"/>
              </a:xfrm>
              <a:custGeom>
                <a:avLst/>
                <a:gdLst>
                  <a:gd name="T0" fmla="*/ 0 w 21600"/>
                  <a:gd name="T1" fmla="*/ 0 h 35075"/>
                  <a:gd name="T2" fmla="*/ 0 w 21600"/>
                  <a:gd name="T3" fmla="*/ 0 h 35075"/>
                  <a:gd name="T4" fmla="*/ 0 w 21600"/>
                  <a:gd name="T5" fmla="*/ 0 h 35075"/>
                  <a:gd name="T6" fmla="*/ 0 60000 65536"/>
                  <a:gd name="T7" fmla="*/ 0 60000 65536"/>
                  <a:gd name="T8" fmla="*/ 0 60000 65536"/>
                  <a:gd name="T9" fmla="*/ 0 w 21600"/>
                  <a:gd name="T10" fmla="*/ 0 h 35075"/>
                  <a:gd name="T11" fmla="*/ 21600 w 21600"/>
                  <a:gd name="T12" fmla="*/ 35075 h 35075"/>
                </a:gdLst>
                <a:ahLst/>
                <a:cxnLst>
                  <a:cxn ang="T6">
                    <a:pos x="T0" y="T1"/>
                  </a:cxn>
                  <a:cxn ang="T7">
                    <a:pos x="T2" y="T3"/>
                  </a:cxn>
                  <a:cxn ang="T8">
                    <a:pos x="T4" y="T5"/>
                  </a:cxn>
                </a:cxnLst>
                <a:rect l="T9" t="T10" r="T11" b="T12"/>
                <a:pathLst>
                  <a:path w="21600" h="35075" fill="none" extrusionOk="0">
                    <a:moveTo>
                      <a:pt x="-1" y="0"/>
                    </a:moveTo>
                    <a:cubicBezTo>
                      <a:pt x="11929" y="0"/>
                      <a:pt x="21600" y="9670"/>
                      <a:pt x="21600" y="21600"/>
                    </a:cubicBezTo>
                    <a:cubicBezTo>
                      <a:pt x="21600" y="26496"/>
                      <a:pt x="19936" y="31248"/>
                      <a:pt x="16881" y="35075"/>
                    </a:cubicBezTo>
                  </a:path>
                  <a:path w="21600" h="35075" stroke="0" extrusionOk="0">
                    <a:moveTo>
                      <a:pt x="-1" y="0"/>
                    </a:moveTo>
                    <a:cubicBezTo>
                      <a:pt x="11929" y="0"/>
                      <a:pt x="21600" y="9670"/>
                      <a:pt x="21600" y="21600"/>
                    </a:cubicBezTo>
                    <a:cubicBezTo>
                      <a:pt x="21600" y="26496"/>
                      <a:pt x="19936" y="31248"/>
                      <a:pt x="16881" y="35075"/>
                    </a:cubicBezTo>
                    <a:lnTo>
                      <a:pt x="0" y="21600"/>
                    </a:lnTo>
                    <a:lnTo>
                      <a:pt x="-1" y="0"/>
                    </a:lnTo>
                    <a:close/>
                  </a:path>
                </a:pathLst>
              </a:custGeom>
              <a:noFill/>
              <a:ln w="19050">
                <a:solidFill>
                  <a:srgbClr val="FF0000"/>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2581" name="Rectangle 16"/>
              <p:cNvSpPr>
                <a:spLocks noChangeArrowheads="1"/>
              </p:cNvSpPr>
              <p:nvPr/>
            </p:nvSpPr>
            <p:spPr bwMode="auto">
              <a:xfrm>
                <a:off x="1248" y="1709"/>
                <a:ext cx="200"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a:solidFill>
                      <a:srgbClr val="FF0000"/>
                    </a:solidFill>
                    <a:latin typeface="Symbol" charset="0"/>
                  </a:rPr>
                  <a:t>φ</a:t>
                </a:r>
              </a:p>
            </p:txBody>
          </p:sp>
        </p:grpSp>
      </p:grpSp>
      <p:grpSp>
        <p:nvGrpSpPr>
          <p:cNvPr id="6" name="Group 17"/>
          <p:cNvGrpSpPr>
            <a:grpSpLocks/>
          </p:cNvGrpSpPr>
          <p:nvPr/>
        </p:nvGrpSpPr>
        <p:grpSpPr bwMode="auto">
          <a:xfrm>
            <a:off x="685800" y="2987675"/>
            <a:ext cx="838200" cy="473075"/>
            <a:chOff x="432" y="2496"/>
            <a:chExt cx="528" cy="298"/>
          </a:xfrm>
        </p:grpSpPr>
        <p:grpSp>
          <p:nvGrpSpPr>
            <p:cNvPr id="22573" name="Group 18"/>
            <p:cNvGrpSpPr>
              <a:grpSpLocks/>
            </p:cNvGrpSpPr>
            <p:nvPr/>
          </p:nvGrpSpPr>
          <p:grpSpPr bwMode="auto">
            <a:xfrm>
              <a:off x="432" y="2496"/>
              <a:ext cx="480" cy="298"/>
              <a:chOff x="432" y="2496"/>
              <a:chExt cx="480" cy="298"/>
            </a:xfrm>
          </p:grpSpPr>
          <p:sp>
            <p:nvSpPr>
              <p:cNvPr id="22576" name="Line 19"/>
              <p:cNvSpPr>
                <a:spLocks noChangeShapeType="1"/>
              </p:cNvSpPr>
              <p:nvPr/>
            </p:nvSpPr>
            <p:spPr bwMode="auto">
              <a:xfrm>
                <a:off x="432" y="2496"/>
                <a:ext cx="480" cy="192"/>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77" name="Rectangle 20"/>
              <p:cNvSpPr>
                <a:spLocks noChangeArrowheads="1"/>
              </p:cNvSpPr>
              <p:nvPr/>
            </p:nvSpPr>
            <p:spPr bwMode="auto">
              <a:xfrm>
                <a:off x="432" y="2544"/>
                <a:ext cx="20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altLang="ko-KR" sz="2000" b="1">
                    <a:solidFill>
                      <a:schemeClr val="accent2"/>
                    </a:solidFill>
                    <a:latin typeface="Monotype Corsiva" charset="0"/>
                    <a:ea typeface="굴림" charset="0"/>
                    <a:cs typeface="굴림" charset="0"/>
                  </a:rPr>
                  <a:t>l</a:t>
                </a:r>
                <a:r>
                  <a:rPr lang="en-US" altLang="ko-KR" sz="2000" b="1" baseline="-25000">
                    <a:solidFill>
                      <a:schemeClr val="accent2"/>
                    </a:solidFill>
                    <a:latin typeface="Monotype Corsiva" charset="0"/>
                    <a:ea typeface="굴림" charset="0"/>
                    <a:cs typeface="굴림" charset="0"/>
                  </a:rPr>
                  <a:t>1</a:t>
                </a:r>
                <a:endParaRPr lang="en-US" sz="2000" b="1" baseline="-25000">
                  <a:solidFill>
                    <a:schemeClr val="accent2"/>
                  </a:solidFill>
                  <a:latin typeface="Monotype Corsiva" charset="0"/>
                  <a:ea typeface="굴림" charset="0"/>
                  <a:cs typeface="굴림" charset="0"/>
                </a:endParaRPr>
              </a:p>
            </p:txBody>
          </p:sp>
        </p:grpSp>
        <p:sp>
          <p:nvSpPr>
            <p:cNvPr id="22574" name="Line 21"/>
            <p:cNvSpPr>
              <a:spLocks noChangeShapeType="1"/>
            </p:cNvSpPr>
            <p:nvPr/>
          </p:nvSpPr>
          <p:spPr bwMode="auto">
            <a:xfrm flipV="1">
              <a:off x="816" y="2544"/>
              <a:ext cx="48" cy="96"/>
            </a:xfrm>
            <a:prstGeom prst="line">
              <a:avLst/>
            </a:prstGeom>
            <a:noFill/>
            <a:ln w="28575">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75" name="Line 22"/>
            <p:cNvSpPr>
              <a:spLocks noChangeShapeType="1"/>
            </p:cNvSpPr>
            <p:nvPr/>
          </p:nvSpPr>
          <p:spPr bwMode="auto">
            <a:xfrm rot="5400000" flipV="1">
              <a:off x="888" y="2520"/>
              <a:ext cx="48" cy="96"/>
            </a:xfrm>
            <a:prstGeom prst="line">
              <a:avLst/>
            </a:prstGeom>
            <a:noFill/>
            <a:ln w="19050">
              <a:solidFill>
                <a:srgbClr val="FF0000"/>
              </a:solidFill>
              <a:round/>
              <a:headEnd/>
              <a:tailEnd/>
            </a:ln>
            <a:extLst>
              <a:ext uri="{909E8E84-426E-40dd-AFC4-6F175D3DCCD1}">
                <a14:hiddenFill xmlns:a14="http://schemas.microsoft.com/office/drawing/2010/main" xmlns="">
                  <a:noFill/>
                </a14:hiddenFill>
              </a:ext>
            </a:extLst>
          </p:spPr>
          <p:txBody>
            <a:bodyPr/>
            <a:lstStyle/>
            <a:p>
              <a:endParaRPr lang="en-US"/>
            </a:p>
          </p:txBody>
        </p:sp>
      </p:grpSp>
      <p:grpSp>
        <p:nvGrpSpPr>
          <p:cNvPr id="8" name="Group 23"/>
          <p:cNvGrpSpPr>
            <a:grpSpLocks/>
          </p:cNvGrpSpPr>
          <p:nvPr/>
        </p:nvGrpSpPr>
        <p:grpSpPr bwMode="auto">
          <a:xfrm>
            <a:off x="1752600" y="2438400"/>
            <a:ext cx="1447800" cy="641350"/>
            <a:chOff x="1056" y="2278"/>
            <a:chExt cx="778" cy="404"/>
          </a:xfrm>
        </p:grpSpPr>
        <p:sp>
          <p:nvSpPr>
            <p:cNvPr id="22571" name="Line 24"/>
            <p:cNvSpPr>
              <a:spLocks noChangeShapeType="1"/>
            </p:cNvSpPr>
            <p:nvPr/>
          </p:nvSpPr>
          <p:spPr bwMode="auto">
            <a:xfrm>
              <a:off x="1056" y="2352"/>
              <a:ext cx="240" cy="96"/>
            </a:xfrm>
            <a:prstGeom prst="line">
              <a:avLst/>
            </a:prstGeom>
            <a:noFill/>
            <a:ln w="28575">
              <a:solidFill>
                <a:srgbClr val="FF0000"/>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22572" name="Text Box 25"/>
            <p:cNvSpPr txBox="1">
              <a:spLocks noChangeArrowheads="1"/>
            </p:cNvSpPr>
            <p:nvPr/>
          </p:nvSpPr>
          <p:spPr bwMode="auto">
            <a:xfrm>
              <a:off x="1296" y="2278"/>
              <a:ext cx="538" cy="4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The line of Action</a:t>
              </a:r>
            </a:p>
          </p:txBody>
        </p:sp>
      </p:grpSp>
      <p:sp>
        <p:nvSpPr>
          <p:cNvPr id="820250" name="Text Box 26"/>
          <p:cNvSpPr txBox="1">
            <a:spLocks noChangeArrowheads="1"/>
          </p:cNvSpPr>
          <p:nvPr/>
        </p:nvSpPr>
        <p:spPr bwMode="auto">
          <a:xfrm>
            <a:off x="3124200" y="1600200"/>
            <a:ext cx="57912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Consider an object pivoting about the point </a:t>
            </a:r>
            <a:r>
              <a:rPr lang="en-US">
                <a:solidFill>
                  <a:srgbClr val="FF0000"/>
                </a:solidFill>
                <a:latin typeface="Arial Narrow" charset="0"/>
              </a:rPr>
              <a:t>P</a:t>
            </a:r>
            <a:r>
              <a:rPr lang="en-US">
                <a:solidFill>
                  <a:schemeClr val="accent2"/>
                </a:solidFill>
                <a:latin typeface="Arial Narrow" charset="0"/>
              </a:rPr>
              <a:t> by the force </a:t>
            </a:r>
            <a:r>
              <a:rPr lang="en-US" b="1">
                <a:solidFill>
                  <a:srgbClr val="FF0000"/>
                </a:solidFill>
                <a:latin typeface="Monotype Corsiva" charset="0"/>
              </a:rPr>
              <a:t>F </a:t>
            </a:r>
            <a:r>
              <a:rPr lang="en-US">
                <a:solidFill>
                  <a:schemeClr val="accent2"/>
                </a:solidFill>
                <a:latin typeface="Arial Narrow" charset="0"/>
              </a:rPr>
              <a:t>being exerted at a distance </a:t>
            </a:r>
            <a:r>
              <a:rPr lang="en-US">
                <a:solidFill>
                  <a:srgbClr val="FF0000"/>
                </a:solidFill>
                <a:latin typeface="Arial Narrow" charset="0"/>
              </a:rPr>
              <a:t>r </a:t>
            </a:r>
            <a:r>
              <a:rPr lang="en-US">
                <a:solidFill>
                  <a:schemeClr val="accent2"/>
                </a:solidFill>
                <a:latin typeface="Arial Narrow" charset="0"/>
              </a:rPr>
              <a:t>from</a:t>
            </a:r>
            <a:r>
              <a:rPr lang="en-US">
                <a:solidFill>
                  <a:srgbClr val="FF0000"/>
                </a:solidFill>
                <a:latin typeface="Arial Narrow" charset="0"/>
              </a:rPr>
              <a:t> P</a:t>
            </a:r>
            <a:r>
              <a:rPr lang="en-US">
                <a:solidFill>
                  <a:schemeClr val="accent2"/>
                </a:solidFill>
                <a:latin typeface="Arial Narrow" charset="0"/>
              </a:rPr>
              <a:t>. </a:t>
            </a:r>
          </a:p>
        </p:txBody>
      </p:sp>
      <p:grpSp>
        <p:nvGrpSpPr>
          <p:cNvPr id="9" name="Group 27"/>
          <p:cNvGrpSpPr>
            <a:grpSpLocks/>
          </p:cNvGrpSpPr>
          <p:nvPr/>
        </p:nvGrpSpPr>
        <p:grpSpPr bwMode="auto">
          <a:xfrm>
            <a:off x="365125" y="2693988"/>
            <a:ext cx="323850" cy="396875"/>
            <a:chOff x="230" y="2311"/>
            <a:chExt cx="204" cy="250"/>
          </a:xfrm>
        </p:grpSpPr>
        <p:sp>
          <p:nvSpPr>
            <p:cNvPr id="22569" name="Oval 28"/>
            <p:cNvSpPr>
              <a:spLocks noChangeArrowheads="1"/>
            </p:cNvSpPr>
            <p:nvPr/>
          </p:nvSpPr>
          <p:spPr bwMode="auto">
            <a:xfrm>
              <a:off x="384" y="2448"/>
              <a:ext cx="48" cy="48"/>
            </a:xfrm>
            <a:prstGeom prst="ellipse">
              <a:avLst/>
            </a:prstGeom>
            <a:solidFill>
              <a:srgbClr val="FF0000"/>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US"/>
            </a:p>
          </p:txBody>
        </p:sp>
        <p:sp>
          <p:nvSpPr>
            <p:cNvPr id="22570" name="Text Box 29"/>
            <p:cNvSpPr txBox="1">
              <a:spLocks noChangeArrowheads="1"/>
            </p:cNvSpPr>
            <p:nvPr/>
          </p:nvSpPr>
          <p:spPr bwMode="auto">
            <a:xfrm>
              <a:off x="230" y="2311"/>
              <a:ext cx="20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Arial Narrow" charset="0"/>
                </a:rPr>
                <a:t>P</a:t>
              </a:r>
            </a:p>
          </p:txBody>
        </p:sp>
      </p:grpSp>
      <p:grpSp>
        <p:nvGrpSpPr>
          <p:cNvPr id="10" name="Group 30"/>
          <p:cNvGrpSpPr>
            <a:grpSpLocks/>
          </p:cNvGrpSpPr>
          <p:nvPr/>
        </p:nvGrpSpPr>
        <p:grpSpPr bwMode="auto">
          <a:xfrm>
            <a:off x="685800" y="1997075"/>
            <a:ext cx="1676400" cy="914400"/>
            <a:chOff x="432" y="1872"/>
            <a:chExt cx="1056" cy="576"/>
          </a:xfrm>
        </p:grpSpPr>
        <p:grpSp>
          <p:nvGrpSpPr>
            <p:cNvPr id="22565" name="Group 31"/>
            <p:cNvGrpSpPr>
              <a:grpSpLocks/>
            </p:cNvGrpSpPr>
            <p:nvPr/>
          </p:nvGrpSpPr>
          <p:grpSpPr bwMode="auto">
            <a:xfrm>
              <a:off x="432" y="1872"/>
              <a:ext cx="1056" cy="576"/>
              <a:chOff x="432" y="1872"/>
              <a:chExt cx="1056" cy="576"/>
            </a:xfrm>
          </p:grpSpPr>
          <p:sp>
            <p:nvSpPr>
              <p:cNvPr id="22567" name="Line 32"/>
              <p:cNvSpPr>
                <a:spLocks noChangeShapeType="1"/>
              </p:cNvSpPr>
              <p:nvPr/>
            </p:nvSpPr>
            <p:spPr bwMode="auto">
              <a:xfrm flipV="1">
                <a:off x="432" y="1872"/>
                <a:ext cx="1056" cy="576"/>
              </a:xfrm>
              <a:prstGeom prst="line">
                <a:avLst/>
              </a:prstGeom>
              <a:noFill/>
              <a:ln w="28575">
                <a:solidFill>
                  <a:srgbClr val="FF0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568" name="Line 33"/>
              <p:cNvSpPr>
                <a:spLocks noChangeShapeType="1"/>
              </p:cNvSpPr>
              <p:nvPr/>
            </p:nvSpPr>
            <p:spPr bwMode="auto">
              <a:xfrm flipV="1">
                <a:off x="432" y="2016"/>
                <a:ext cx="768" cy="432"/>
              </a:xfrm>
              <a:prstGeom prst="line">
                <a:avLst/>
              </a:prstGeom>
              <a:noFill/>
              <a:ln w="28575">
                <a:solidFill>
                  <a:srgbClr val="33CC33"/>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grpSp>
        <p:sp>
          <p:nvSpPr>
            <p:cNvPr id="22566" name="Text Box 34"/>
            <p:cNvSpPr txBox="1">
              <a:spLocks noChangeArrowheads="1"/>
            </p:cNvSpPr>
            <p:nvPr/>
          </p:nvSpPr>
          <p:spPr bwMode="auto">
            <a:xfrm>
              <a:off x="710" y="1992"/>
              <a:ext cx="164"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FF0000"/>
                  </a:solidFill>
                  <a:latin typeface="Monotype Corsiva" charset="0"/>
                </a:rPr>
                <a:t>r</a:t>
              </a:r>
            </a:p>
          </p:txBody>
        </p:sp>
      </p:grpSp>
      <p:grpSp>
        <p:nvGrpSpPr>
          <p:cNvPr id="12" name="Group 35"/>
          <p:cNvGrpSpPr>
            <a:grpSpLocks/>
          </p:cNvGrpSpPr>
          <p:nvPr/>
        </p:nvGrpSpPr>
        <p:grpSpPr bwMode="auto">
          <a:xfrm>
            <a:off x="457200" y="3138488"/>
            <a:ext cx="1371600" cy="747712"/>
            <a:chOff x="432" y="2832"/>
            <a:chExt cx="576" cy="471"/>
          </a:xfrm>
        </p:grpSpPr>
        <p:sp>
          <p:nvSpPr>
            <p:cNvPr id="22563" name="Line 36"/>
            <p:cNvSpPr>
              <a:spLocks noChangeShapeType="1"/>
            </p:cNvSpPr>
            <p:nvPr/>
          </p:nvSpPr>
          <p:spPr bwMode="auto">
            <a:xfrm flipH="1">
              <a:off x="672" y="2832"/>
              <a:ext cx="0" cy="288"/>
            </a:xfrm>
            <a:prstGeom prst="line">
              <a:avLst/>
            </a:prstGeom>
            <a:noFill/>
            <a:ln w="28575">
              <a:solidFill>
                <a:srgbClr val="FF0000"/>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22564" name="Text Box 37"/>
            <p:cNvSpPr txBox="1">
              <a:spLocks noChangeArrowheads="1"/>
            </p:cNvSpPr>
            <p:nvPr/>
          </p:nvSpPr>
          <p:spPr bwMode="auto">
            <a:xfrm>
              <a:off x="432" y="3072"/>
              <a:ext cx="576" cy="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800">
                  <a:solidFill>
                    <a:srgbClr val="FF0000"/>
                  </a:solidFill>
                  <a:latin typeface="Arial Narrow" charset="0"/>
                </a:rPr>
                <a:t>Moment arm</a:t>
              </a:r>
            </a:p>
          </p:txBody>
        </p:sp>
      </p:grpSp>
      <p:sp>
        <p:nvSpPr>
          <p:cNvPr id="820262" name="Text Box 38"/>
          <p:cNvSpPr txBox="1">
            <a:spLocks noChangeArrowheads="1"/>
          </p:cNvSpPr>
          <p:nvPr/>
        </p:nvSpPr>
        <p:spPr bwMode="auto">
          <a:xfrm>
            <a:off x="3124200" y="2362200"/>
            <a:ext cx="54864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The line that extends out of the tail of the force vector is called the </a:t>
            </a:r>
            <a:r>
              <a:rPr lang="en-US">
                <a:solidFill>
                  <a:srgbClr val="FF0000"/>
                </a:solidFill>
                <a:latin typeface="Arial Narrow" charset="0"/>
              </a:rPr>
              <a:t>line of action.</a:t>
            </a:r>
            <a:r>
              <a:rPr lang="en-US">
                <a:solidFill>
                  <a:schemeClr val="accent2"/>
                </a:solidFill>
                <a:latin typeface="Arial Narrow" charset="0"/>
              </a:rPr>
              <a:t> </a:t>
            </a:r>
          </a:p>
        </p:txBody>
      </p:sp>
      <p:sp>
        <p:nvSpPr>
          <p:cNvPr id="820263" name="Text Box 39"/>
          <p:cNvSpPr txBox="1">
            <a:spLocks noChangeArrowheads="1"/>
          </p:cNvSpPr>
          <p:nvPr/>
        </p:nvSpPr>
        <p:spPr bwMode="auto">
          <a:xfrm>
            <a:off x="3124200" y="3140075"/>
            <a:ext cx="58674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chemeClr val="accent2"/>
                </a:solidFill>
                <a:latin typeface="Arial Narrow" charset="0"/>
              </a:rPr>
              <a:t>The perpendicular distance from the pivoting point </a:t>
            </a:r>
            <a:r>
              <a:rPr lang="en-US">
                <a:solidFill>
                  <a:srgbClr val="FF0066"/>
                </a:solidFill>
                <a:latin typeface="Arial Narrow" charset="0"/>
              </a:rPr>
              <a:t>P</a:t>
            </a:r>
            <a:r>
              <a:rPr lang="en-US">
                <a:solidFill>
                  <a:schemeClr val="accent2"/>
                </a:solidFill>
                <a:latin typeface="Arial Narrow" charset="0"/>
              </a:rPr>
              <a:t> to the </a:t>
            </a:r>
            <a:r>
              <a:rPr lang="en-US">
                <a:solidFill>
                  <a:srgbClr val="FF0066"/>
                </a:solidFill>
                <a:latin typeface="Arial Narrow" charset="0"/>
              </a:rPr>
              <a:t>line of action</a:t>
            </a:r>
            <a:r>
              <a:rPr lang="en-US">
                <a:solidFill>
                  <a:schemeClr val="accent2"/>
                </a:solidFill>
                <a:latin typeface="Arial Narrow" charset="0"/>
              </a:rPr>
              <a:t> is called </a:t>
            </a:r>
            <a:r>
              <a:rPr lang="en-US">
                <a:solidFill>
                  <a:srgbClr val="FF0000"/>
                </a:solidFill>
                <a:latin typeface="Arial Narrow" charset="0"/>
              </a:rPr>
              <a:t>the moment arm.</a:t>
            </a:r>
          </a:p>
        </p:txBody>
      </p:sp>
      <p:sp>
        <p:nvSpPr>
          <p:cNvPr id="820264" name="Text Box 40"/>
          <p:cNvSpPr txBox="1">
            <a:spLocks noChangeArrowheads="1"/>
          </p:cNvSpPr>
          <p:nvPr/>
        </p:nvSpPr>
        <p:spPr bwMode="auto">
          <a:xfrm>
            <a:off x="228600" y="4953000"/>
            <a:ext cx="632460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dirty="0">
                <a:solidFill>
                  <a:schemeClr val="accent2"/>
                </a:solidFill>
                <a:latin typeface="Arial Narrow" charset="0"/>
              </a:rPr>
              <a:t>When there are more than one force exerting on certain points of an object, one can sum up the torque generated by each force vectorially.  The convention for the sign of the torque is </a:t>
            </a:r>
            <a:r>
              <a:rPr lang="en-US" sz="2000" b="1" u="sng" dirty="0">
                <a:solidFill>
                  <a:srgbClr val="A50021"/>
                </a:solidFill>
                <a:latin typeface="Arial Narrow" charset="0"/>
              </a:rPr>
              <a:t>positive if rotation is in counter-clockwise</a:t>
            </a:r>
            <a:r>
              <a:rPr lang="en-US" sz="2000" dirty="0">
                <a:solidFill>
                  <a:schemeClr val="accent2"/>
                </a:solidFill>
                <a:latin typeface="Arial Narrow" charset="0"/>
              </a:rPr>
              <a:t> and </a:t>
            </a:r>
            <a:r>
              <a:rPr lang="en-US" sz="2000" b="1" u="sng" dirty="0">
                <a:solidFill>
                  <a:srgbClr val="006600"/>
                </a:solidFill>
                <a:latin typeface="Arial Narrow" charset="0"/>
              </a:rPr>
              <a:t>negative if clockwise</a:t>
            </a:r>
            <a:r>
              <a:rPr lang="en-US" sz="2000" dirty="0">
                <a:solidFill>
                  <a:schemeClr val="accent2"/>
                </a:solidFill>
                <a:latin typeface="Arial Narrow" charset="0"/>
              </a:rPr>
              <a:t>. </a:t>
            </a:r>
          </a:p>
        </p:txBody>
      </p:sp>
      <p:grpSp>
        <p:nvGrpSpPr>
          <p:cNvPr id="13" name="Group 41"/>
          <p:cNvGrpSpPr>
            <a:grpSpLocks/>
          </p:cNvGrpSpPr>
          <p:nvPr/>
        </p:nvGrpSpPr>
        <p:grpSpPr bwMode="auto">
          <a:xfrm>
            <a:off x="685800" y="2705100"/>
            <a:ext cx="914400" cy="396875"/>
            <a:chOff x="432" y="1704"/>
            <a:chExt cx="576" cy="250"/>
          </a:xfrm>
        </p:grpSpPr>
        <p:sp>
          <p:nvSpPr>
            <p:cNvPr id="22561" name="Line 42"/>
            <p:cNvSpPr>
              <a:spLocks noChangeShapeType="1"/>
            </p:cNvSpPr>
            <p:nvPr/>
          </p:nvSpPr>
          <p:spPr bwMode="auto">
            <a:xfrm flipV="1">
              <a:off x="432" y="1728"/>
              <a:ext cx="576" cy="144"/>
            </a:xfrm>
            <a:prstGeom prst="line">
              <a:avLst/>
            </a:prstGeom>
            <a:noFill/>
            <a:ln w="28575">
              <a:solidFill>
                <a:srgbClr val="33CC33"/>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62" name="Text Box 43"/>
            <p:cNvSpPr txBox="1">
              <a:spLocks noChangeArrowheads="1"/>
            </p:cNvSpPr>
            <p:nvPr/>
          </p:nvSpPr>
          <p:spPr bwMode="auto">
            <a:xfrm>
              <a:off x="710" y="1704"/>
              <a:ext cx="20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sz="2000">
                  <a:solidFill>
                    <a:srgbClr val="33CC33"/>
                  </a:solidFill>
                  <a:latin typeface="Monotype Corsiva" charset="0"/>
                  <a:ea typeface="굴림" charset="0"/>
                  <a:cs typeface="굴림" charset="0"/>
                </a:rPr>
                <a:t>l</a:t>
              </a:r>
              <a:r>
                <a:rPr lang="en-US" sz="2000" baseline="-25000">
                  <a:solidFill>
                    <a:srgbClr val="33CC33"/>
                  </a:solidFill>
                  <a:latin typeface="Monotype Corsiva" charset="0"/>
                  <a:ea typeface="굴림" charset="0"/>
                  <a:cs typeface="굴림" charset="0"/>
                </a:rPr>
                <a:t>2</a:t>
              </a:r>
            </a:p>
          </p:txBody>
        </p:sp>
      </p:grpSp>
      <p:grpSp>
        <p:nvGrpSpPr>
          <p:cNvPr id="14" name="Group 44"/>
          <p:cNvGrpSpPr>
            <a:grpSpLocks/>
          </p:cNvGrpSpPr>
          <p:nvPr/>
        </p:nvGrpSpPr>
        <p:grpSpPr bwMode="auto">
          <a:xfrm>
            <a:off x="1371600" y="1828800"/>
            <a:ext cx="862013" cy="1844675"/>
            <a:chOff x="864" y="1152"/>
            <a:chExt cx="543" cy="1162"/>
          </a:xfrm>
        </p:grpSpPr>
        <p:sp>
          <p:nvSpPr>
            <p:cNvPr id="22558" name="Line 45"/>
            <p:cNvSpPr>
              <a:spLocks noChangeShapeType="1"/>
            </p:cNvSpPr>
            <p:nvPr/>
          </p:nvSpPr>
          <p:spPr bwMode="auto">
            <a:xfrm>
              <a:off x="1056" y="1824"/>
              <a:ext cx="96" cy="336"/>
            </a:xfrm>
            <a:prstGeom prst="line">
              <a:avLst/>
            </a:prstGeom>
            <a:noFill/>
            <a:ln w="28575">
              <a:solidFill>
                <a:srgbClr val="33CC33"/>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559" name="Line 46"/>
            <p:cNvSpPr>
              <a:spLocks noChangeShapeType="1"/>
            </p:cNvSpPr>
            <p:nvPr/>
          </p:nvSpPr>
          <p:spPr bwMode="auto">
            <a:xfrm flipH="1" flipV="1">
              <a:off x="864" y="1152"/>
              <a:ext cx="192" cy="672"/>
            </a:xfrm>
            <a:prstGeom prst="line">
              <a:avLst/>
            </a:prstGeom>
            <a:noFill/>
            <a:ln w="28575">
              <a:solidFill>
                <a:srgbClr val="33CC33"/>
              </a:solidFill>
              <a:prstDash val="sysDot"/>
              <a:round/>
              <a:headEnd/>
              <a:tailEnd/>
            </a:ln>
            <a:extLst>
              <a:ext uri="{909E8E84-426E-40dd-AFC4-6F175D3DCCD1}">
                <a14:hiddenFill xmlns:a14="http://schemas.microsoft.com/office/drawing/2010/main" xmlns="">
                  <a:noFill/>
                </a14:hiddenFill>
              </a:ext>
            </a:extLst>
          </p:spPr>
          <p:txBody>
            <a:bodyPr/>
            <a:lstStyle/>
            <a:p>
              <a:endParaRPr lang="en-US"/>
            </a:p>
          </p:txBody>
        </p:sp>
        <p:sp>
          <p:nvSpPr>
            <p:cNvPr id="22560" name="Rectangle 47"/>
            <p:cNvSpPr>
              <a:spLocks noChangeArrowheads="1"/>
            </p:cNvSpPr>
            <p:nvPr/>
          </p:nvSpPr>
          <p:spPr bwMode="auto">
            <a:xfrm>
              <a:off x="1152" y="2064"/>
              <a:ext cx="255"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2000" b="1">
                  <a:solidFill>
                    <a:srgbClr val="33CC33"/>
                  </a:solidFill>
                  <a:latin typeface="Monotype Corsiva" charset="0"/>
                </a:rPr>
                <a:t>F</a:t>
              </a:r>
              <a:r>
                <a:rPr lang="en-US" sz="2000" b="1" baseline="-25000">
                  <a:solidFill>
                    <a:srgbClr val="33CC33"/>
                  </a:solidFill>
                  <a:latin typeface="Monotype Corsiva" charset="0"/>
                </a:rPr>
                <a:t>2</a:t>
              </a:r>
              <a:endParaRPr lang="en-US" sz="2000" b="1">
                <a:solidFill>
                  <a:srgbClr val="33CC33"/>
                </a:solidFill>
                <a:latin typeface="Monotype Corsiva" charset="0"/>
              </a:endParaRPr>
            </a:p>
          </p:txBody>
        </p:sp>
      </p:grpSp>
      <p:graphicFrame>
        <p:nvGraphicFramePr>
          <p:cNvPr id="820272" name="Object 3"/>
          <p:cNvGraphicFramePr>
            <a:graphicFrameLocks noChangeAspect="1"/>
          </p:cNvGraphicFramePr>
          <p:nvPr/>
        </p:nvGraphicFramePr>
        <p:xfrm>
          <a:off x="6781800" y="5103813"/>
          <a:ext cx="1524000" cy="534987"/>
        </p:xfrm>
        <a:graphic>
          <a:graphicData uri="http://schemas.openxmlformats.org/presentationml/2006/ole">
            <mc:AlternateContent xmlns:mc="http://schemas.openxmlformats.org/markup-compatibility/2006">
              <mc:Choice xmlns:v="urn:schemas-microsoft-com:vml" Requires="v">
                <p:oleObj spid="_x0000_s383874" name="Equation" r:id="rId5" imgW="812447" imgH="253890" progId="Equation.DSMT4">
                  <p:embed/>
                </p:oleObj>
              </mc:Choice>
              <mc:Fallback>
                <p:oleObj name="Equation" r:id="rId5" imgW="812447" imgH="253890" progId="Equation.DSMT4">
                  <p:embed/>
                  <p:pic>
                    <p:nvPicPr>
                      <p:cNvPr id="820272"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5103813"/>
                        <a:ext cx="1524000" cy="5349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3" name="Object 4"/>
          <p:cNvGraphicFramePr>
            <a:graphicFrameLocks noChangeAspect="1"/>
          </p:cNvGraphicFramePr>
          <p:nvPr/>
        </p:nvGraphicFramePr>
        <p:xfrm>
          <a:off x="6970713" y="5548313"/>
          <a:ext cx="1473200" cy="523875"/>
        </p:xfrm>
        <a:graphic>
          <a:graphicData uri="http://schemas.openxmlformats.org/presentationml/2006/ole">
            <mc:AlternateContent xmlns:mc="http://schemas.openxmlformats.org/markup-compatibility/2006">
              <mc:Choice xmlns:v="urn:schemas-microsoft-com:vml" Requires="v">
                <p:oleObj spid="_x0000_s383875" name="Equation" r:id="rId7" imgW="723586" imgH="228501" progId="Equation.DSMT4">
                  <p:embed/>
                </p:oleObj>
              </mc:Choice>
              <mc:Fallback>
                <p:oleObj name="Equation" r:id="rId7" imgW="723586" imgH="228501" progId="Equation.DSMT4">
                  <p:embed/>
                  <p:pic>
                    <p:nvPicPr>
                      <p:cNvPr id="820273"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70713" y="5548313"/>
                        <a:ext cx="1473200" cy="5238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4" name="Object 5"/>
          <p:cNvGraphicFramePr>
            <a:graphicFrameLocks noChangeAspect="1"/>
          </p:cNvGraphicFramePr>
          <p:nvPr/>
        </p:nvGraphicFramePr>
        <p:xfrm>
          <a:off x="6781800" y="4637088"/>
          <a:ext cx="1665288" cy="468312"/>
        </p:xfrm>
        <a:graphic>
          <a:graphicData uri="http://schemas.openxmlformats.org/presentationml/2006/ole">
            <mc:AlternateContent xmlns:mc="http://schemas.openxmlformats.org/markup-compatibility/2006">
              <mc:Choice xmlns:v="urn:schemas-microsoft-com:vml" Requires="v">
                <p:oleObj spid="_x0000_s383876" name="Equation" r:id="rId9" imgW="1015559" imgH="253890" progId="Equation.DSMT4">
                  <p:embed/>
                </p:oleObj>
              </mc:Choice>
              <mc:Fallback>
                <p:oleObj name="Equation" r:id="rId9" imgW="1015559" imgH="253890" progId="Equation.DSMT4">
                  <p:embed/>
                  <p:pic>
                    <p:nvPicPr>
                      <p:cNvPr id="820274"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81800" y="4637088"/>
                        <a:ext cx="1665288" cy="4683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5" name="Object 6"/>
          <p:cNvGraphicFramePr>
            <a:graphicFrameLocks noChangeAspect="1"/>
          </p:cNvGraphicFramePr>
          <p:nvPr/>
        </p:nvGraphicFramePr>
        <p:xfrm>
          <a:off x="8445500" y="4578350"/>
          <a:ext cx="419100" cy="523875"/>
        </p:xfrm>
        <a:graphic>
          <a:graphicData uri="http://schemas.openxmlformats.org/presentationml/2006/ole">
            <mc:AlternateContent xmlns:mc="http://schemas.openxmlformats.org/markup-compatibility/2006">
              <mc:Choice xmlns:v="urn:schemas-microsoft-com:vml" Requires="v">
                <p:oleObj spid="_x0000_s383877" name="Equation" r:id="rId11" imgW="215900" imgH="241300" progId="Equation.DSMT4">
                  <p:embed/>
                </p:oleObj>
              </mc:Choice>
              <mc:Fallback>
                <p:oleObj name="Equation" r:id="rId11" imgW="215900" imgH="241300" progId="Equation.DSMT4">
                  <p:embed/>
                  <p:pic>
                    <p:nvPicPr>
                      <p:cNvPr id="820275" name="Object 6"/>
                      <p:cNvPicPr>
                        <a:picLocks noChangeAspect="1" noChangeArrowheads="1"/>
                      </p:cNvPicPr>
                      <p:nvPr/>
                    </p:nvPicPr>
                    <p:blipFill>
                      <a:blip r:embed="rId12"/>
                      <a:srcRect/>
                      <a:stretch>
                        <a:fillRect/>
                      </a:stretch>
                    </p:blipFill>
                    <p:spPr bwMode="auto">
                      <a:xfrm>
                        <a:off x="8445500" y="4578350"/>
                        <a:ext cx="419100" cy="5238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6" name="Object 7"/>
          <p:cNvGraphicFramePr>
            <a:graphicFrameLocks noChangeAspect="1"/>
          </p:cNvGraphicFramePr>
          <p:nvPr>
            <p:extLst>
              <p:ext uri="{D42A27DB-BD31-4B8C-83A1-F6EECF244321}">
                <p14:modId xmlns:p14="http://schemas.microsoft.com/office/powerpoint/2010/main" val="3485575428"/>
              </p:ext>
            </p:extLst>
          </p:nvPr>
        </p:nvGraphicFramePr>
        <p:xfrm>
          <a:off x="7004050" y="3902075"/>
          <a:ext cx="2042279" cy="365125"/>
        </p:xfrm>
        <a:graphic>
          <a:graphicData uri="http://schemas.openxmlformats.org/presentationml/2006/ole">
            <mc:AlternateContent xmlns:mc="http://schemas.openxmlformats.org/markup-compatibility/2006">
              <mc:Choice xmlns:v="urn:schemas-microsoft-com:vml" Requires="v">
                <p:oleObj spid="_x0000_s383878" name="Equation" r:id="rId13" imgW="1600200" imgH="254000" progId="Equation.DSMT4">
                  <p:embed/>
                </p:oleObj>
              </mc:Choice>
              <mc:Fallback>
                <p:oleObj name="Equation" r:id="rId13" imgW="1600200" imgH="254000" progId="Equation.DSMT4">
                  <p:embed/>
                  <p:pic>
                    <p:nvPicPr>
                      <p:cNvPr id="820276"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04050" y="3902075"/>
                        <a:ext cx="2042279" cy="3651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820277" name="Object 8"/>
          <p:cNvGraphicFramePr>
            <a:graphicFrameLocks noChangeAspect="1"/>
          </p:cNvGraphicFramePr>
          <p:nvPr>
            <p:extLst>
              <p:ext uri="{D42A27DB-BD31-4B8C-83A1-F6EECF244321}">
                <p14:modId xmlns:p14="http://schemas.microsoft.com/office/powerpoint/2010/main" val="3736607945"/>
              </p:ext>
            </p:extLst>
          </p:nvPr>
        </p:nvGraphicFramePr>
        <p:xfrm>
          <a:off x="6743989" y="4267200"/>
          <a:ext cx="2400011" cy="361001"/>
        </p:xfrm>
        <a:graphic>
          <a:graphicData uri="http://schemas.openxmlformats.org/presentationml/2006/ole">
            <mc:AlternateContent xmlns:mc="http://schemas.openxmlformats.org/markup-compatibility/2006">
              <mc:Choice xmlns:v="urn:schemas-microsoft-com:vml" Requires="v">
                <p:oleObj spid="_x0000_s383879" name="Equation" r:id="rId15" imgW="1993900" imgH="266700" progId="Equation.DSMT4">
                  <p:embed/>
                </p:oleObj>
              </mc:Choice>
              <mc:Fallback>
                <p:oleObj name="Equation" r:id="rId15" imgW="1993900" imgH="266700" progId="Equation.DSMT4">
                  <p:embed/>
                  <p:pic>
                    <p:nvPicPr>
                      <p:cNvPr id="820277" name="Object 8"/>
                      <p:cNvPicPr>
                        <a:picLocks noChangeAspect="1" noChangeArrowheads="1"/>
                      </p:cNvPicPr>
                      <p:nvPr/>
                    </p:nvPicPr>
                    <p:blipFill>
                      <a:blip r:embed="rId16"/>
                      <a:srcRect/>
                      <a:stretch>
                        <a:fillRect/>
                      </a:stretch>
                    </p:blipFill>
                    <p:spPr bwMode="auto">
                      <a:xfrm>
                        <a:off x="6743989" y="4267200"/>
                        <a:ext cx="2400011" cy="361001"/>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820278" name="Text Box 54"/>
          <p:cNvSpPr txBox="1">
            <a:spLocks noChangeArrowheads="1"/>
          </p:cNvSpPr>
          <p:nvPr/>
        </p:nvSpPr>
        <p:spPr bwMode="auto">
          <a:xfrm>
            <a:off x="6591300" y="6096000"/>
            <a:ext cx="838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ltLang="ko-KR">
                <a:solidFill>
                  <a:schemeClr val="accent2"/>
                </a:solidFill>
                <a:latin typeface="Arial Narrow" charset="0"/>
                <a:ea typeface="굴림" charset="0"/>
                <a:cs typeface="굴림" charset="0"/>
              </a:rPr>
              <a:t>Unit?</a:t>
            </a:r>
            <a:endParaRPr lang="en-US">
              <a:solidFill>
                <a:schemeClr val="accent2"/>
              </a:solidFill>
              <a:latin typeface="Arial Narrow" charset="0"/>
              <a:ea typeface="굴림" charset="0"/>
              <a:cs typeface="굴림" charset="0"/>
            </a:endParaRPr>
          </a:p>
        </p:txBody>
      </p:sp>
      <p:graphicFrame>
        <p:nvGraphicFramePr>
          <p:cNvPr id="820279" name="Object 9"/>
          <p:cNvGraphicFramePr>
            <a:graphicFrameLocks noChangeAspect="1"/>
          </p:cNvGraphicFramePr>
          <p:nvPr>
            <p:extLst>
              <p:ext uri="{D42A27DB-BD31-4B8C-83A1-F6EECF244321}">
                <p14:modId xmlns:p14="http://schemas.microsoft.com/office/powerpoint/2010/main" val="3516762140"/>
              </p:ext>
            </p:extLst>
          </p:nvPr>
        </p:nvGraphicFramePr>
        <p:xfrm>
          <a:off x="7353300" y="6096000"/>
          <a:ext cx="723900" cy="407988"/>
        </p:xfrm>
        <a:graphic>
          <a:graphicData uri="http://schemas.openxmlformats.org/presentationml/2006/ole">
            <mc:AlternateContent xmlns:mc="http://schemas.openxmlformats.org/markup-compatibility/2006">
              <mc:Choice xmlns:v="urn:schemas-microsoft-com:vml" Requires="v">
                <p:oleObj spid="_x0000_s383880" name="Equation" r:id="rId17" imgW="355138" imgH="177569" progId="Equation.DSMT4">
                  <p:embed/>
                </p:oleObj>
              </mc:Choice>
              <mc:Fallback>
                <p:oleObj name="Equation" r:id="rId17" imgW="355138" imgH="177569" progId="Equation.DSMT4">
                  <p:embed/>
                  <p:pic>
                    <p:nvPicPr>
                      <p:cNvPr id="820279"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53300" y="6096000"/>
                        <a:ext cx="723900" cy="407988"/>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540924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820227">
                                            <p:txEl>
                                              <p:pRg st="0" end="0"/>
                                            </p:txEl>
                                          </p:spTgt>
                                        </p:tgtEl>
                                        <p:attrNameLst>
                                          <p:attrName>style.visibility</p:attrName>
                                        </p:attrNameLst>
                                      </p:cBhvr>
                                      <p:to>
                                        <p:strVal val="visible"/>
                                      </p:to>
                                    </p:set>
                                    <p:animEffect transition="in" filter="wipe(left)">
                                      <p:cBhvr>
                                        <p:cTn id="7" dur="500"/>
                                        <p:tgtEl>
                                          <p:spTgt spid="820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820250">
                                            <p:txEl>
                                              <p:pRg st="0" end="0"/>
                                            </p:txEl>
                                          </p:spTgt>
                                        </p:tgtEl>
                                        <p:attrNameLst>
                                          <p:attrName>style.visibility</p:attrName>
                                        </p:attrNameLst>
                                      </p:cBhvr>
                                      <p:to>
                                        <p:strVal val="visible"/>
                                      </p:to>
                                    </p:set>
                                    <p:animEffect transition="in" filter="wipe(left)">
                                      <p:cBhvr>
                                        <p:cTn id="12" dur="500"/>
                                        <p:tgtEl>
                                          <p:spTgt spid="820250">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820230"/>
                                        </p:tgtEl>
                                        <p:attrNameLst>
                                          <p:attrName>style.visibility</p:attrName>
                                        </p:attrNameLst>
                                      </p:cBhvr>
                                      <p:to>
                                        <p:strVal val="visible"/>
                                      </p:to>
                                    </p:set>
                                    <p:animEffect transition="in" filter="wipe(left)">
                                      <p:cBhvr>
                                        <p:cTn id="17" dur="500"/>
                                        <p:tgtEl>
                                          <p:spTgt spid="8202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2"/>
                                        </p:tgtEl>
                                        <p:attrNameLst>
                                          <p:attrName>style.visibility</p:attrName>
                                        </p:attrNameLst>
                                      </p:cBhvr>
                                      <p:to>
                                        <p:strVal val="visible"/>
                                      </p:to>
                                    </p:set>
                                    <p:animEffect transition="in" filter="wipe(left)">
                                      <p:cBhvr>
                                        <p:cTn id="27" dur="500"/>
                                        <p:tgtEl>
                                          <p:spTgt spid="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820262">
                                            <p:txEl>
                                              <p:pRg st="0" end="0"/>
                                            </p:txEl>
                                          </p:spTgt>
                                        </p:tgtEl>
                                        <p:attrNameLst>
                                          <p:attrName>style.visibility</p:attrName>
                                        </p:attrNameLst>
                                      </p:cBhvr>
                                      <p:to>
                                        <p:strVal val="visible"/>
                                      </p:to>
                                    </p:set>
                                    <p:animEffect transition="in" filter="wipe(left)">
                                      <p:cBhvr>
                                        <p:cTn id="42" dur="500"/>
                                        <p:tgtEl>
                                          <p:spTgt spid="820262">
                                            <p:txEl>
                                              <p:pRg st="0" end="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820263">
                                            <p:txEl>
                                              <p:pRg st="0" end="0"/>
                                            </p:txEl>
                                          </p:spTgt>
                                        </p:tgtEl>
                                        <p:attrNameLst>
                                          <p:attrName>style.visibility</p:attrName>
                                        </p:attrNameLst>
                                      </p:cBhvr>
                                      <p:to>
                                        <p:strVal val="visible"/>
                                      </p:to>
                                    </p:set>
                                    <p:animEffect transition="in" filter="wipe(left)">
                                      <p:cBhvr>
                                        <p:cTn id="52" dur="500"/>
                                        <p:tgtEl>
                                          <p:spTgt spid="820263">
                                            <p:txEl>
                                              <p:pRg st="0" end="0"/>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6"/>
                                        </p:tgtEl>
                                        <p:attrNameLst>
                                          <p:attrName>style.visibility</p:attrName>
                                        </p:attrNameLst>
                                      </p:cBhvr>
                                      <p:to>
                                        <p:strVal val="visible"/>
                                      </p:to>
                                    </p:set>
                                    <p:animEffect transition="in" filter="wipe(left)">
                                      <p:cBhvr>
                                        <p:cTn id="57" dur="500"/>
                                        <p:tgtEl>
                                          <p:spTgt spid="6"/>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12"/>
                                        </p:tgtEl>
                                        <p:attrNameLst>
                                          <p:attrName>style.visibility</p:attrName>
                                        </p:attrNameLst>
                                      </p:cBhvr>
                                      <p:to>
                                        <p:strVal val="visible"/>
                                      </p:to>
                                    </p:set>
                                    <p:animEffect transition="in" filter="wipe(left)">
                                      <p:cBhvr>
                                        <p:cTn id="62" dur="500"/>
                                        <p:tgtEl>
                                          <p:spTgt spid="1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820229"/>
                                        </p:tgtEl>
                                        <p:attrNameLst>
                                          <p:attrName>style.visibility</p:attrName>
                                        </p:attrNameLst>
                                      </p:cBhvr>
                                      <p:to>
                                        <p:strVal val="visible"/>
                                      </p:to>
                                    </p:set>
                                    <p:animEffect transition="in" filter="wipe(left)">
                                      <p:cBhvr>
                                        <p:cTn id="67" dur="500"/>
                                        <p:tgtEl>
                                          <p:spTgt spid="820229"/>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820228"/>
                                        </p:tgtEl>
                                        <p:attrNameLst>
                                          <p:attrName>style.visibility</p:attrName>
                                        </p:attrNameLst>
                                      </p:cBhvr>
                                      <p:to>
                                        <p:strVal val="visible"/>
                                      </p:to>
                                    </p:set>
                                    <p:animEffect transition="in" filter="wipe(left)">
                                      <p:cBhvr>
                                        <p:cTn id="72" dur="500"/>
                                        <p:tgtEl>
                                          <p:spTgt spid="82022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820276"/>
                                        </p:tgtEl>
                                        <p:attrNameLst>
                                          <p:attrName>style.visibility</p:attrName>
                                        </p:attrNameLst>
                                      </p:cBhvr>
                                      <p:to>
                                        <p:strVal val="visible"/>
                                      </p:to>
                                    </p:set>
                                    <p:animEffect transition="in" filter="wipe(left)">
                                      <p:cBhvr>
                                        <p:cTn id="77" dur="500"/>
                                        <p:tgtEl>
                                          <p:spTgt spid="82027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820277"/>
                                        </p:tgtEl>
                                        <p:attrNameLst>
                                          <p:attrName>style.visibility</p:attrName>
                                        </p:attrNameLst>
                                      </p:cBhvr>
                                      <p:to>
                                        <p:strVal val="visible"/>
                                      </p:to>
                                    </p:set>
                                    <p:animEffect transition="in" filter="wipe(left)">
                                      <p:cBhvr>
                                        <p:cTn id="82" dur="500"/>
                                        <p:tgtEl>
                                          <p:spTgt spid="820277"/>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820274"/>
                                        </p:tgtEl>
                                        <p:attrNameLst>
                                          <p:attrName>style.visibility</p:attrName>
                                        </p:attrNameLst>
                                      </p:cBhvr>
                                      <p:to>
                                        <p:strVal val="visible"/>
                                      </p:to>
                                    </p:set>
                                    <p:animEffect transition="in" filter="wipe(left)">
                                      <p:cBhvr>
                                        <p:cTn id="87" dur="500"/>
                                        <p:tgtEl>
                                          <p:spTgt spid="820274"/>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820275"/>
                                        </p:tgtEl>
                                        <p:attrNameLst>
                                          <p:attrName>style.visibility</p:attrName>
                                        </p:attrNameLst>
                                      </p:cBhvr>
                                      <p:to>
                                        <p:strVal val="visible"/>
                                      </p:to>
                                    </p:set>
                                    <p:animEffect transition="in" filter="wipe(left)">
                                      <p:cBhvr>
                                        <p:cTn id="92" dur="500"/>
                                        <p:tgtEl>
                                          <p:spTgt spid="820275"/>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grpId="0" nodeType="clickEffect">
                                  <p:stCondLst>
                                    <p:cond delay="0"/>
                                  </p:stCondLst>
                                  <p:iterate type="wd">
                                    <p:tmPct val="10000"/>
                                  </p:iterate>
                                  <p:childTnLst>
                                    <p:set>
                                      <p:cBhvr>
                                        <p:cTn id="96" dur="1" fill="hold">
                                          <p:stCondLst>
                                            <p:cond delay="0"/>
                                          </p:stCondLst>
                                        </p:cTn>
                                        <p:tgtEl>
                                          <p:spTgt spid="820264">
                                            <p:txEl>
                                              <p:pRg st="0" end="0"/>
                                            </p:txEl>
                                          </p:spTgt>
                                        </p:tgtEl>
                                        <p:attrNameLst>
                                          <p:attrName>style.visibility</p:attrName>
                                        </p:attrNameLst>
                                      </p:cBhvr>
                                      <p:to>
                                        <p:strVal val="visible"/>
                                      </p:to>
                                    </p:set>
                                    <p:animEffect transition="in" filter="wipe(left)">
                                      <p:cBhvr>
                                        <p:cTn id="97" dur="500"/>
                                        <p:tgtEl>
                                          <p:spTgt spid="820264">
                                            <p:txEl>
                                              <p:pRg st="0" end="0"/>
                                            </p:txEl>
                                          </p:spTgt>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14"/>
                                        </p:tgtEl>
                                        <p:attrNameLst>
                                          <p:attrName>style.visibility</p:attrName>
                                        </p:attrNameLst>
                                      </p:cBhvr>
                                      <p:to>
                                        <p:strVal val="visible"/>
                                      </p:to>
                                    </p:set>
                                    <p:animEffect transition="in" filter="wipe(left)">
                                      <p:cBhvr>
                                        <p:cTn id="102" dur="500"/>
                                        <p:tgtEl>
                                          <p:spTgt spid="14"/>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iterate type="wd">
                                    <p:tmPct val="10000"/>
                                  </p:iterate>
                                  <p:childTnLst>
                                    <p:set>
                                      <p:cBhvr>
                                        <p:cTn id="106" dur="1" fill="hold">
                                          <p:stCondLst>
                                            <p:cond delay="0"/>
                                          </p:stCondLst>
                                        </p:cTn>
                                        <p:tgtEl>
                                          <p:spTgt spid="13"/>
                                        </p:tgtEl>
                                        <p:attrNameLst>
                                          <p:attrName>style.visibility</p:attrName>
                                        </p:attrNameLst>
                                      </p:cBhvr>
                                      <p:to>
                                        <p:strVal val="visible"/>
                                      </p:to>
                                    </p:set>
                                    <p:animEffect transition="in" filter="wipe(left)">
                                      <p:cBhvr>
                                        <p:cTn id="107" dur="500"/>
                                        <p:tgtEl>
                                          <p:spTgt spid="13"/>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iterate type="wd">
                                    <p:tmPct val="10000"/>
                                  </p:iterate>
                                  <p:childTnLst>
                                    <p:set>
                                      <p:cBhvr>
                                        <p:cTn id="111" dur="1" fill="hold">
                                          <p:stCondLst>
                                            <p:cond delay="0"/>
                                          </p:stCondLst>
                                        </p:cTn>
                                        <p:tgtEl>
                                          <p:spTgt spid="820272"/>
                                        </p:tgtEl>
                                        <p:attrNameLst>
                                          <p:attrName>style.visibility</p:attrName>
                                        </p:attrNameLst>
                                      </p:cBhvr>
                                      <p:to>
                                        <p:strVal val="visible"/>
                                      </p:to>
                                    </p:set>
                                    <p:animEffect transition="in" filter="wipe(left)">
                                      <p:cBhvr>
                                        <p:cTn id="112" dur="500"/>
                                        <p:tgtEl>
                                          <p:spTgt spid="820272"/>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iterate type="wd">
                                    <p:tmPct val="10000"/>
                                  </p:iterate>
                                  <p:childTnLst>
                                    <p:set>
                                      <p:cBhvr>
                                        <p:cTn id="116" dur="1" fill="hold">
                                          <p:stCondLst>
                                            <p:cond delay="0"/>
                                          </p:stCondLst>
                                        </p:cTn>
                                        <p:tgtEl>
                                          <p:spTgt spid="820273"/>
                                        </p:tgtEl>
                                        <p:attrNameLst>
                                          <p:attrName>style.visibility</p:attrName>
                                        </p:attrNameLst>
                                      </p:cBhvr>
                                      <p:to>
                                        <p:strVal val="visible"/>
                                      </p:to>
                                    </p:set>
                                    <p:animEffect transition="in" filter="wipe(left)">
                                      <p:cBhvr>
                                        <p:cTn id="117" dur="500"/>
                                        <p:tgtEl>
                                          <p:spTgt spid="820273"/>
                                        </p:tgtEl>
                                      </p:cBhvr>
                                    </p:animEffec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2" presetClass="entr" presetSubtype="8" fill="hold" grpId="0" nodeType="clickEffect">
                                  <p:stCondLst>
                                    <p:cond delay="0"/>
                                  </p:stCondLst>
                                  <p:iterate type="wd">
                                    <p:tmPct val="10000"/>
                                  </p:iterate>
                                  <p:childTnLst>
                                    <p:set>
                                      <p:cBhvr>
                                        <p:cTn id="121" dur="1" fill="hold">
                                          <p:stCondLst>
                                            <p:cond delay="0"/>
                                          </p:stCondLst>
                                        </p:cTn>
                                        <p:tgtEl>
                                          <p:spTgt spid="820278"/>
                                        </p:tgtEl>
                                        <p:attrNameLst>
                                          <p:attrName>style.visibility</p:attrName>
                                        </p:attrNameLst>
                                      </p:cBhvr>
                                      <p:to>
                                        <p:strVal val="visible"/>
                                      </p:to>
                                    </p:set>
                                    <p:animEffect transition="in" filter="wipe(left)">
                                      <p:cBhvr>
                                        <p:cTn id="122" dur="500"/>
                                        <p:tgtEl>
                                          <p:spTgt spid="820278"/>
                                        </p:tgtEl>
                                      </p:cBhvr>
                                    </p:animEffect>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2" presetClass="entr" presetSubtype="8" fill="hold" nodeType="clickEffect">
                                  <p:stCondLst>
                                    <p:cond delay="0"/>
                                  </p:stCondLst>
                                  <p:iterate type="wd">
                                    <p:tmPct val="10000"/>
                                  </p:iterate>
                                  <p:childTnLst>
                                    <p:set>
                                      <p:cBhvr>
                                        <p:cTn id="126" dur="1" fill="hold">
                                          <p:stCondLst>
                                            <p:cond delay="0"/>
                                          </p:stCondLst>
                                        </p:cTn>
                                        <p:tgtEl>
                                          <p:spTgt spid="820279"/>
                                        </p:tgtEl>
                                        <p:attrNameLst>
                                          <p:attrName>style.visibility</p:attrName>
                                        </p:attrNameLst>
                                      </p:cBhvr>
                                      <p:to>
                                        <p:strVal val="visible"/>
                                      </p:to>
                                    </p:set>
                                    <p:animEffect transition="in" filter="wipe(left)">
                                      <p:cBhvr>
                                        <p:cTn id="127" dur="500"/>
                                        <p:tgtEl>
                                          <p:spTgt spid="8202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27" grpId="0" build="p" autoUpdateAnimBg="0"/>
      <p:bldP spid="820229" grpId="0" animBg="1" autoUpdateAnimBg="0"/>
      <p:bldP spid="820230" grpId="0" animBg="1"/>
      <p:bldP spid="820250" grpId="0" build="p" autoUpdateAnimBg="0"/>
      <p:bldP spid="820262" grpId="0" build="p" autoUpdateAnimBg="0"/>
      <p:bldP spid="820263" grpId="0" build="p" autoUpdateAnimBg="0"/>
      <p:bldP spid="820264" grpId="0" build="p" autoUpdateAnimBg="0"/>
      <p:bldP spid="820278"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 name="Date Placeholder 3"/>
          <p:cNvSpPr>
            <a:spLocks noGrp="1"/>
          </p:cNvSpPr>
          <p:nvPr>
            <p:ph type="dt" sz="half" idx="10"/>
          </p:nvPr>
        </p:nvSpPr>
        <p:spPr/>
        <p:txBody>
          <a:bodyPr/>
          <a:lstStyle/>
          <a:p>
            <a:r>
              <a:rPr lang="en-US"/>
              <a:t>Wednesday, April 21, 2021</a:t>
            </a:r>
          </a:p>
        </p:txBody>
      </p:sp>
      <p:sp>
        <p:nvSpPr>
          <p:cNvPr id="35" name="Footer Placeholder 4"/>
          <p:cNvSpPr>
            <a:spLocks noGrp="1"/>
          </p:cNvSpPr>
          <p:nvPr>
            <p:ph type="ftr" sz="quarter" idx="11"/>
          </p:nvPr>
        </p:nvSpPr>
        <p:spPr/>
        <p:txBody>
          <a:bodyPr/>
          <a:lstStyle/>
          <a:p>
            <a:r>
              <a:rPr lang="nl-NL"/>
              <a:t>PHYS 1443-003, Spring 2021                    Dr. Jaehoon Yu</a:t>
            </a:r>
            <a:endParaRPr lang="en-US"/>
          </a:p>
        </p:txBody>
      </p:sp>
      <p:sp>
        <p:nvSpPr>
          <p:cNvPr id="36" name="Slide Number Placeholder 5"/>
          <p:cNvSpPr>
            <a:spLocks noGrp="1"/>
          </p:cNvSpPr>
          <p:nvPr>
            <p:ph type="sldNum" sz="quarter" idx="12"/>
          </p:nvPr>
        </p:nvSpPr>
        <p:spPr/>
        <p:txBody>
          <a:bodyPr/>
          <a:lstStyle/>
          <a:p>
            <a:fld id="{1EDDC4B3-89F6-9B42-A64F-99B1D743FB26}" type="slidenum">
              <a:rPr lang="en-US"/>
              <a:pPr/>
              <a:t>8</a:t>
            </a:fld>
            <a:endParaRPr lang="en-US"/>
          </a:p>
        </p:txBody>
      </p:sp>
      <p:grpSp>
        <p:nvGrpSpPr>
          <p:cNvPr id="2" name="Group 2"/>
          <p:cNvGrpSpPr>
            <a:grpSpLocks/>
          </p:cNvGrpSpPr>
          <p:nvPr/>
        </p:nvGrpSpPr>
        <p:grpSpPr bwMode="auto">
          <a:xfrm>
            <a:off x="1371600" y="2628900"/>
            <a:ext cx="685800" cy="1371600"/>
            <a:chOff x="888" y="1752"/>
            <a:chExt cx="432" cy="864"/>
          </a:xfrm>
        </p:grpSpPr>
        <p:sp>
          <p:nvSpPr>
            <p:cNvPr id="389123" name="AutoShape 3"/>
            <p:cNvSpPr>
              <a:spLocks noChangeArrowheads="1"/>
            </p:cNvSpPr>
            <p:nvPr/>
          </p:nvSpPr>
          <p:spPr bwMode="auto">
            <a:xfrm rot="14206111" flipH="1">
              <a:off x="672" y="1968"/>
              <a:ext cx="864" cy="432"/>
            </a:xfrm>
            <a:prstGeom prst="can">
              <a:avLst>
                <a:gd name="adj" fmla="val 25000"/>
              </a:avLst>
            </a:prstGeom>
            <a:solidFill>
              <a:srgbClr val="FFFFCC"/>
            </a:solidFill>
            <a:ln w="9525">
              <a:solidFill>
                <a:schemeClr val="tx1"/>
              </a:solidFill>
              <a:round/>
              <a:headEnd/>
              <a:tailEnd/>
            </a:ln>
            <a:effectLst/>
          </p:spPr>
          <p:txBody>
            <a:bodyPr vert="eaVert" wrap="none" anchor="ctr">
              <a:prstTxWarp prst="textNoShape">
                <a:avLst/>
              </a:prstTxWarp>
            </a:bodyPr>
            <a:lstStyle/>
            <a:p>
              <a:pPr algn="ctr"/>
              <a:endParaRPr lang="en-US">
                <a:latin typeface="Monotype Corsiva" charset="0"/>
              </a:endParaRPr>
            </a:p>
          </p:txBody>
        </p:sp>
        <p:sp>
          <p:nvSpPr>
            <p:cNvPr id="389124" name="Line 4"/>
            <p:cNvSpPr>
              <a:spLocks noChangeShapeType="1"/>
            </p:cNvSpPr>
            <p:nvPr/>
          </p:nvSpPr>
          <p:spPr bwMode="auto">
            <a:xfrm flipH="1" flipV="1">
              <a:off x="912" y="1824"/>
              <a:ext cx="240" cy="288"/>
            </a:xfrm>
            <a:prstGeom prst="line">
              <a:avLst/>
            </a:prstGeom>
            <a:noFill/>
            <a:ln w="28575">
              <a:solidFill>
                <a:schemeClr val="tx1"/>
              </a:solidFill>
              <a:round/>
              <a:headEnd/>
              <a:tailEnd/>
            </a:ln>
            <a:effectLst/>
          </p:spPr>
          <p:txBody>
            <a:bodyPr>
              <a:prstTxWarp prst="textNoShape">
                <a:avLst/>
              </a:prstTxWarp>
            </a:bodyPr>
            <a:lstStyle/>
            <a:p>
              <a:endParaRPr lang="en-US"/>
            </a:p>
          </p:txBody>
        </p:sp>
        <p:sp>
          <p:nvSpPr>
            <p:cNvPr id="389125" name="Text Box 5"/>
            <p:cNvSpPr txBox="1">
              <a:spLocks noChangeArrowheads="1"/>
            </p:cNvSpPr>
            <p:nvPr/>
          </p:nvSpPr>
          <p:spPr bwMode="auto">
            <a:xfrm>
              <a:off x="990" y="1766"/>
              <a:ext cx="258"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folHlink"/>
                  </a:solidFill>
                  <a:latin typeface="Arial Narrow" charset="0"/>
                </a:rPr>
                <a:t>R</a:t>
              </a:r>
              <a:r>
                <a:rPr lang="en-US" sz="2000" baseline="-25000">
                  <a:solidFill>
                    <a:schemeClr val="folHlink"/>
                  </a:solidFill>
                  <a:latin typeface="Arial Narrow" charset="0"/>
                </a:rPr>
                <a:t>1</a:t>
              </a:r>
            </a:p>
          </p:txBody>
        </p:sp>
      </p:grpSp>
      <p:sp>
        <p:nvSpPr>
          <p:cNvPr id="389126" name="Rectangle 6"/>
          <p:cNvSpPr>
            <a:spLocks noGrp="1" noChangeArrowheads="1"/>
          </p:cNvSpPr>
          <p:nvPr>
            <p:ph type="title"/>
          </p:nvPr>
        </p:nvSpPr>
        <p:spPr>
          <a:xfrm>
            <a:off x="668482" y="58495"/>
            <a:ext cx="7772400" cy="609600"/>
          </a:xfrm>
        </p:spPr>
        <p:txBody>
          <a:bodyPr/>
          <a:lstStyle/>
          <a:p>
            <a:r>
              <a:rPr lang="en-US" sz="4000" dirty="0"/>
              <a:t>Ex. Torque</a:t>
            </a:r>
            <a:endParaRPr lang="en-US" dirty="0"/>
          </a:p>
        </p:txBody>
      </p:sp>
      <p:sp>
        <p:nvSpPr>
          <p:cNvPr id="389127" name="Text Box 7"/>
          <p:cNvSpPr txBox="1">
            <a:spLocks noChangeArrowheads="1"/>
          </p:cNvSpPr>
          <p:nvPr/>
        </p:nvSpPr>
        <p:spPr bwMode="auto">
          <a:xfrm>
            <a:off x="457200" y="762000"/>
            <a:ext cx="8458200" cy="1644650"/>
          </a:xfrm>
          <a:prstGeom prst="rect">
            <a:avLst/>
          </a:prstGeom>
          <a:solidFill>
            <a:srgbClr val="CCFFFF"/>
          </a:solidFill>
          <a:ln w="28575">
            <a:solidFill>
              <a:srgbClr val="990000"/>
            </a:solidFill>
            <a:miter lim="800000"/>
            <a:headEnd/>
            <a:tailEnd/>
          </a:ln>
          <a:effectLst/>
        </p:spPr>
        <p:txBody>
          <a:bodyPr>
            <a:prstTxWarp prst="textNoShape">
              <a:avLst/>
            </a:prstTxWarp>
            <a:spAutoFit/>
          </a:bodyPr>
          <a:lstStyle/>
          <a:p>
            <a:pPr>
              <a:spcBef>
                <a:spcPct val="20000"/>
              </a:spcBef>
            </a:pPr>
            <a:r>
              <a:rPr lang="en-US" sz="2000" dirty="0">
                <a:solidFill>
                  <a:srgbClr val="800000"/>
                </a:solidFill>
                <a:latin typeface="Arial Narrow" charset="0"/>
              </a:rPr>
              <a:t>A one-piece cylinder is shaped as in the figure with core section protruding from the larger drum.  The cylinder is free to rotate around the central axis shown in the picture.   A rope wrapped around the drum whose radius is </a:t>
            </a:r>
            <a:r>
              <a:rPr lang="en-US" sz="2000" b="1" dirty="0">
                <a:solidFill>
                  <a:srgbClr val="FF0000"/>
                </a:solidFill>
                <a:latin typeface="Monotype Corsiva" charset="0"/>
              </a:rPr>
              <a:t>R</a:t>
            </a:r>
            <a:r>
              <a:rPr lang="en-US" sz="2000" b="1" baseline="-25000" dirty="0">
                <a:solidFill>
                  <a:srgbClr val="FF0000"/>
                </a:solidFill>
                <a:latin typeface="Monotype Corsiva" charset="0"/>
              </a:rPr>
              <a:t>1</a:t>
            </a:r>
            <a:r>
              <a:rPr lang="en-US" sz="2000" dirty="0">
                <a:solidFill>
                  <a:srgbClr val="800000"/>
                </a:solidFill>
                <a:latin typeface="Arial Narrow" charset="0"/>
              </a:rPr>
              <a:t> exerts force </a:t>
            </a:r>
            <a:r>
              <a:rPr lang="en-US" sz="2000" b="1" dirty="0">
                <a:solidFill>
                  <a:srgbClr val="FF0000"/>
                </a:solidFill>
                <a:latin typeface="Monotype Corsiva" charset="0"/>
              </a:rPr>
              <a:t>F</a:t>
            </a:r>
            <a:r>
              <a:rPr lang="en-US" sz="2000" b="1" baseline="-25000" dirty="0">
                <a:solidFill>
                  <a:srgbClr val="FF0000"/>
                </a:solidFill>
                <a:latin typeface="Monotype Corsiva" charset="0"/>
              </a:rPr>
              <a:t>1</a:t>
            </a:r>
            <a:r>
              <a:rPr lang="en-US" sz="2000" dirty="0">
                <a:solidFill>
                  <a:srgbClr val="800000"/>
                </a:solidFill>
                <a:latin typeface="Arial Narrow" charset="0"/>
              </a:rPr>
              <a:t> to the right on the cylinder, and another force exerts </a:t>
            </a:r>
            <a:r>
              <a:rPr lang="en-US" sz="2000" b="1" dirty="0">
                <a:solidFill>
                  <a:srgbClr val="FF0000"/>
                </a:solidFill>
                <a:latin typeface="Monotype Corsiva" charset="0"/>
              </a:rPr>
              <a:t>F</a:t>
            </a:r>
            <a:r>
              <a:rPr lang="en-US" sz="2000" b="1" baseline="-25000" dirty="0">
                <a:solidFill>
                  <a:srgbClr val="FF0000"/>
                </a:solidFill>
                <a:latin typeface="Monotype Corsiva" charset="0"/>
              </a:rPr>
              <a:t>2</a:t>
            </a:r>
            <a:r>
              <a:rPr lang="en-US" sz="2000" baseline="-25000" dirty="0">
                <a:solidFill>
                  <a:srgbClr val="800000"/>
                </a:solidFill>
                <a:latin typeface="Arial Narrow" charset="0"/>
              </a:rPr>
              <a:t> </a:t>
            </a:r>
            <a:r>
              <a:rPr lang="en-US" sz="2000" dirty="0">
                <a:solidFill>
                  <a:srgbClr val="800000"/>
                </a:solidFill>
                <a:latin typeface="Arial Narrow" charset="0"/>
              </a:rPr>
              <a:t>on the core whose radius is </a:t>
            </a:r>
            <a:r>
              <a:rPr lang="en-US" sz="2000" b="1" dirty="0">
                <a:solidFill>
                  <a:srgbClr val="FF0000"/>
                </a:solidFill>
                <a:latin typeface="Monotype Corsiva" charset="0"/>
              </a:rPr>
              <a:t>R</a:t>
            </a:r>
            <a:r>
              <a:rPr lang="en-US" sz="2000" b="1" baseline="-25000" dirty="0">
                <a:solidFill>
                  <a:srgbClr val="FF0000"/>
                </a:solidFill>
                <a:latin typeface="Monotype Corsiva" charset="0"/>
              </a:rPr>
              <a:t>2</a:t>
            </a:r>
            <a:r>
              <a:rPr lang="en-US" sz="2000" dirty="0">
                <a:solidFill>
                  <a:srgbClr val="800000"/>
                </a:solidFill>
                <a:latin typeface="Arial Narrow" charset="0"/>
              </a:rPr>
              <a:t> downward on the cylinder.  A) What is the net torque acting on the cylinder about the rotation axis?</a:t>
            </a:r>
          </a:p>
        </p:txBody>
      </p:sp>
      <p:sp>
        <p:nvSpPr>
          <p:cNvPr id="389128" name="Text Box 8"/>
          <p:cNvSpPr txBox="1">
            <a:spLocks noChangeArrowheads="1"/>
          </p:cNvSpPr>
          <p:nvPr/>
        </p:nvSpPr>
        <p:spPr bwMode="auto">
          <a:xfrm>
            <a:off x="2843213" y="2667000"/>
            <a:ext cx="22098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The torque due to </a:t>
            </a:r>
            <a:r>
              <a:rPr lang="en-US" sz="2000" b="1">
                <a:solidFill>
                  <a:schemeClr val="accent2"/>
                </a:solidFill>
                <a:latin typeface="Monotype Corsiva" charset="0"/>
              </a:rPr>
              <a:t>F</a:t>
            </a:r>
            <a:r>
              <a:rPr lang="en-US" sz="2000" b="1" baseline="-25000">
                <a:solidFill>
                  <a:schemeClr val="accent2"/>
                </a:solidFill>
                <a:latin typeface="Monotype Corsiva" charset="0"/>
              </a:rPr>
              <a:t>1</a:t>
            </a:r>
            <a:endParaRPr lang="en-US" sz="2000">
              <a:solidFill>
                <a:srgbClr val="800000"/>
              </a:solidFill>
              <a:latin typeface="Arial Narrow" charset="0"/>
            </a:endParaRPr>
          </a:p>
        </p:txBody>
      </p:sp>
      <p:graphicFrame>
        <p:nvGraphicFramePr>
          <p:cNvPr id="389129" name="Object 9"/>
          <p:cNvGraphicFramePr>
            <a:graphicFrameLocks noChangeAspect="1"/>
          </p:cNvGraphicFramePr>
          <p:nvPr/>
        </p:nvGraphicFramePr>
        <p:xfrm>
          <a:off x="5129213" y="2674938"/>
          <a:ext cx="1027112" cy="381000"/>
        </p:xfrm>
        <a:graphic>
          <a:graphicData uri="http://schemas.openxmlformats.org/presentationml/2006/ole">
            <mc:AlternateContent xmlns:mc="http://schemas.openxmlformats.org/markup-compatibility/2006">
              <mc:Choice xmlns:v="urn:schemas-microsoft-com:vml" Requires="v">
                <p:oleObj spid="_x0000_s385009" name="Equation" r:id="rId3" imgW="647640" imgH="215640" progId="Equation.3">
                  <p:embed/>
                </p:oleObj>
              </mc:Choice>
              <mc:Fallback>
                <p:oleObj name="Equation" r:id="rId3" imgW="647640" imgH="215640" progId="Equation.3">
                  <p:embed/>
                  <p:pic>
                    <p:nvPicPr>
                      <p:cNvPr id="389129" name="Object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29213" y="2674938"/>
                        <a:ext cx="1027112" cy="3810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89130" name="Text Box 10"/>
          <p:cNvSpPr txBox="1">
            <a:spLocks noChangeArrowheads="1"/>
          </p:cNvSpPr>
          <p:nvPr/>
        </p:nvSpPr>
        <p:spPr bwMode="auto">
          <a:xfrm>
            <a:off x="685800" y="4327525"/>
            <a:ext cx="7772400" cy="7016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Suppose F</a:t>
            </a:r>
            <a:r>
              <a:rPr lang="en-US" sz="2000" baseline="-25000">
                <a:solidFill>
                  <a:srgbClr val="800000"/>
                </a:solidFill>
                <a:latin typeface="Arial Narrow" charset="0"/>
              </a:rPr>
              <a:t>1</a:t>
            </a:r>
            <a:r>
              <a:rPr lang="en-US" sz="2000">
                <a:solidFill>
                  <a:srgbClr val="800000"/>
                </a:solidFill>
                <a:latin typeface="Arial Narrow" charset="0"/>
              </a:rPr>
              <a:t>=5.0 N, R</a:t>
            </a:r>
            <a:r>
              <a:rPr lang="en-US" sz="2000" baseline="-25000">
                <a:solidFill>
                  <a:srgbClr val="800000"/>
                </a:solidFill>
                <a:latin typeface="Arial Narrow" charset="0"/>
              </a:rPr>
              <a:t>1</a:t>
            </a:r>
            <a:r>
              <a:rPr lang="en-US" sz="2000">
                <a:solidFill>
                  <a:srgbClr val="800000"/>
                </a:solidFill>
                <a:latin typeface="Arial Narrow" charset="0"/>
              </a:rPr>
              <a:t>=1.0 m, F</a:t>
            </a:r>
            <a:r>
              <a:rPr lang="en-US" sz="2000" baseline="-25000">
                <a:solidFill>
                  <a:srgbClr val="800000"/>
                </a:solidFill>
                <a:latin typeface="Arial Narrow" charset="0"/>
              </a:rPr>
              <a:t>2</a:t>
            </a:r>
            <a:r>
              <a:rPr lang="en-US" sz="2000">
                <a:solidFill>
                  <a:srgbClr val="800000"/>
                </a:solidFill>
                <a:latin typeface="Arial Narrow" charset="0"/>
              </a:rPr>
              <a:t>= 15.0 N, and R</a:t>
            </a:r>
            <a:r>
              <a:rPr lang="en-US" sz="2000" baseline="-25000">
                <a:solidFill>
                  <a:srgbClr val="800000"/>
                </a:solidFill>
                <a:latin typeface="Arial Narrow" charset="0"/>
              </a:rPr>
              <a:t>2</a:t>
            </a:r>
            <a:r>
              <a:rPr lang="en-US" sz="2000">
                <a:solidFill>
                  <a:srgbClr val="800000"/>
                </a:solidFill>
                <a:latin typeface="Arial Narrow" charset="0"/>
              </a:rPr>
              <a:t>=0.50 m.  What is the net torque about the rotation axis and which way does the cylinder rotate from the rest?</a:t>
            </a:r>
          </a:p>
        </p:txBody>
      </p:sp>
      <p:sp>
        <p:nvSpPr>
          <p:cNvPr id="389131" name="Line 11"/>
          <p:cNvSpPr>
            <a:spLocks noChangeShapeType="1"/>
          </p:cNvSpPr>
          <p:nvPr/>
        </p:nvSpPr>
        <p:spPr bwMode="auto">
          <a:xfrm flipV="1">
            <a:off x="762000" y="2667000"/>
            <a:ext cx="1752600" cy="1295400"/>
          </a:xfrm>
          <a:prstGeom prst="line">
            <a:avLst/>
          </a:prstGeom>
          <a:noFill/>
          <a:ln w="28575">
            <a:solidFill>
              <a:schemeClr val="tx1"/>
            </a:solidFill>
            <a:prstDash val="sysDot"/>
            <a:round/>
            <a:headEnd/>
            <a:tailEnd/>
          </a:ln>
          <a:effectLst/>
        </p:spPr>
        <p:txBody>
          <a:bodyPr>
            <a:prstTxWarp prst="textNoShape">
              <a:avLst/>
            </a:prstTxWarp>
          </a:bodyPr>
          <a:lstStyle/>
          <a:p>
            <a:endParaRPr lang="en-US"/>
          </a:p>
        </p:txBody>
      </p:sp>
      <p:grpSp>
        <p:nvGrpSpPr>
          <p:cNvPr id="3" name="Group 12"/>
          <p:cNvGrpSpPr>
            <a:grpSpLocks/>
          </p:cNvGrpSpPr>
          <p:nvPr/>
        </p:nvGrpSpPr>
        <p:grpSpPr bwMode="auto">
          <a:xfrm>
            <a:off x="990600" y="3124200"/>
            <a:ext cx="533400" cy="876300"/>
            <a:chOff x="624" y="2064"/>
            <a:chExt cx="336" cy="552"/>
          </a:xfrm>
        </p:grpSpPr>
        <p:sp>
          <p:nvSpPr>
            <p:cNvPr id="389133" name="AutoShape 13"/>
            <p:cNvSpPr>
              <a:spLocks noChangeArrowheads="1"/>
            </p:cNvSpPr>
            <p:nvPr/>
          </p:nvSpPr>
          <p:spPr bwMode="auto">
            <a:xfrm rot="14206111" flipH="1">
              <a:off x="564" y="2220"/>
              <a:ext cx="552" cy="240"/>
            </a:xfrm>
            <a:prstGeom prst="can">
              <a:avLst>
                <a:gd name="adj" fmla="val 25000"/>
              </a:avLst>
            </a:prstGeom>
            <a:solidFill>
              <a:srgbClr val="FF3399"/>
            </a:solidFill>
            <a:ln w="9525">
              <a:solidFill>
                <a:schemeClr val="tx1"/>
              </a:solidFill>
              <a:round/>
              <a:headEnd/>
              <a:tailEnd/>
            </a:ln>
            <a:effectLst/>
          </p:spPr>
          <p:txBody>
            <a:bodyPr wrap="none" anchor="ctr">
              <a:prstTxWarp prst="textNoShape">
                <a:avLst/>
              </a:prstTxWarp>
            </a:bodyPr>
            <a:lstStyle/>
            <a:p>
              <a:endParaRPr lang="en-US"/>
            </a:p>
          </p:txBody>
        </p:sp>
        <p:sp>
          <p:nvSpPr>
            <p:cNvPr id="389134" name="Text Box 14"/>
            <p:cNvSpPr txBox="1">
              <a:spLocks noChangeArrowheads="1"/>
            </p:cNvSpPr>
            <p:nvPr/>
          </p:nvSpPr>
          <p:spPr bwMode="auto">
            <a:xfrm>
              <a:off x="624" y="2160"/>
              <a:ext cx="258" cy="250"/>
            </a:xfrm>
            <a:prstGeom prst="rect">
              <a:avLst/>
            </a:prstGeom>
            <a:noFill/>
            <a:ln w="9525">
              <a:noFill/>
              <a:miter lim="800000"/>
              <a:headEnd/>
              <a:tailEnd/>
            </a:ln>
            <a:effectLst/>
          </p:spPr>
          <p:txBody>
            <a:bodyPr wrap="none">
              <a:prstTxWarp prst="textNoShape">
                <a:avLst/>
              </a:prstTxWarp>
              <a:spAutoFit/>
            </a:bodyPr>
            <a:lstStyle/>
            <a:p>
              <a:r>
                <a:rPr lang="en-US" sz="2000">
                  <a:solidFill>
                    <a:srgbClr val="FFFF99"/>
                  </a:solidFill>
                  <a:latin typeface="Arial Narrow" charset="0"/>
                </a:rPr>
                <a:t>R</a:t>
              </a:r>
              <a:r>
                <a:rPr lang="en-US" sz="2000" baseline="-25000">
                  <a:solidFill>
                    <a:srgbClr val="FFFF99"/>
                  </a:solidFill>
                  <a:latin typeface="Arial Narrow" charset="0"/>
                </a:rPr>
                <a:t>2</a:t>
              </a:r>
            </a:p>
          </p:txBody>
        </p:sp>
        <p:sp>
          <p:nvSpPr>
            <p:cNvPr id="389135" name="Line 15"/>
            <p:cNvSpPr>
              <a:spLocks noChangeShapeType="1"/>
            </p:cNvSpPr>
            <p:nvPr/>
          </p:nvSpPr>
          <p:spPr bwMode="auto">
            <a:xfrm flipH="1" flipV="1">
              <a:off x="720" y="2112"/>
              <a:ext cx="144" cy="192"/>
            </a:xfrm>
            <a:prstGeom prst="line">
              <a:avLst/>
            </a:prstGeom>
            <a:noFill/>
            <a:ln w="28575">
              <a:solidFill>
                <a:srgbClr val="FFFF99"/>
              </a:solidFill>
              <a:round/>
              <a:headEnd/>
              <a:tailEnd/>
            </a:ln>
            <a:effectLst/>
          </p:spPr>
          <p:txBody>
            <a:bodyPr>
              <a:prstTxWarp prst="textNoShape">
                <a:avLst/>
              </a:prstTxWarp>
            </a:bodyPr>
            <a:lstStyle/>
            <a:p>
              <a:endParaRPr lang="en-US"/>
            </a:p>
          </p:txBody>
        </p:sp>
      </p:grpSp>
      <p:grpSp>
        <p:nvGrpSpPr>
          <p:cNvPr id="4" name="Group 16"/>
          <p:cNvGrpSpPr>
            <a:grpSpLocks/>
          </p:cNvGrpSpPr>
          <p:nvPr/>
        </p:nvGrpSpPr>
        <p:grpSpPr bwMode="auto">
          <a:xfrm rot="1611292">
            <a:off x="1447800" y="2667000"/>
            <a:ext cx="1295400" cy="396875"/>
            <a:chOff x="864" y="1584"/>
            <a:chExt cx="624" cy="250"/>
          </a:xfrm>
        </p:grpSpPr>
        <p:sp>
          <p:nvSpPr>
            <p:cNvPr id="389137" name="Line 17"/>
            <p:cNvSpPr>
              <a:spLocks noChangeShapeType="1"/>
            </p:cNvSpPr>
            <p:nvPr/>
          </p:nvSpPr>
          <p:spPr bwMode="auto">
            <a:xfrm flipV="1">
              <a:off x="864" y="1776"/>
              <a:ext cx="384" cy="48"/>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389138" name="Rectangle 18"/>
            <p:cNvSpPr>
              <a:spLocks noChangeArrowheads="1"/>
            </p:cNvSpPr>
            <p:nvPr/>
          </p:nvSpPr>
          <p:spPr bwMode="auto">
            <a:xfrm>
              <a:off x="1233" y="1584"/>
              <a:ext cx="255" cy="250"/>
            </a:xfrm>
            <a:prstGeom prst="rect">
              <a:avLst/>
            </a:prstGeom>
            <a:noFill/>
            <a:ln w="9525">
              <a:noFill/>
              <a:miter lim="800000"/>
              <a:headEnd/>
              <a:tailEnd/>
            </a:ln>
            <a:effectLst/>
          </p:spPr>
          <p:txBody>
            <a:bodyPr>
              <a:prstTxWarp prst="textNoShape">
                <a:avLst/>
              </a:prstTxWarp>
              <a:spAutoFit/>
            </a:bodyPr>
            <a:lstStyle/>
            <a:p>
              <a:r>
                <a:rPr lang="en-US" sz="2000" b="1">
                  <a:solidFill>
                    <a:schemeClr val="accent2"/>
                  </a:solidFill>
                  <a:latin typeface="Monotype Corsiva" charset="0"/>
                </a:rPr>
                <a:t>F</a:t>
              </a:r>
              <a:r>
                <a:rPr lang="en-US" sz="2000" b="1" baseline="-25000">
                  <a:solidFill>
                    <a:schemeClr val="accent2"/>
                  </a:solidFill>
                  <a:latin typeface="Monotype Corsiva" charset="0"/>
                </a:rPr>
                <a:t>1</a:t>
              </a:r>
            </a:p>
          </p:txBody>
        </p:sp>
      </p:grpSp>
      <p:grpSp>
        <p:nvGrpSpPr>
          <p:cNvPr id="5" name="Group 19"/>
          <p:cNvGrpSpPr>
            <a:grpSpLocks/>
          </p:cNvGrpSpPr>
          <p:nvPr/>
        </p:nvGrpSpPr>
        <p:grpSpPr bwMode="auto">
          <a:xfrm rot="1931403">
            <a:off x="1500188" y="3946525"/>
            <a:ext cx="862012" cy="396875"/>
            <a:chOff x="960" y="2438"/>
            <a:chExt cx="543" cy="250"/>
          </a:xfrm>
        </p:grpSpPr>
        <p:sp>
          <p:nvSpPr>
            <p:cNvPr id="389140" name="Line 20"/>
            <p:cNvSpPr>
              <a:spLocks noChangeShapeType="1"/>
            </p:cNvSpPr>
            <p:nvPr/>
          </p:nvSpPr>
          <p:spPr bwMode="auto">
            <a:xfrm flipV="1">
              <a:off x="960" y="2544"/>
              <a:ext cx="288" cy="48"/>
            </a:xfrm>
            <a:prstGeom prst="line">
              <a:avLst/>
            </a:prstGeom>
            <a:noFill/>
            <a:ln w="28575">
              <a:solidFill>
                <a:srgbClr val="FF3399"/>
              </a:solidFill>
              <a:round/>
              <a:headEnd/>
              <a:tailEnd type="triangle" w="med" len="med"/>
            </a:ln>
            <a:effectLst/>
          </p:spPr>
          <p:txBody>
            <a:bodyPr>
              <a:prstTxWarp prst="textNoShape">
                <a:avLst/>
              </a:prstTxWarp>
            </a:bodyPr>
            <a:lstStyle/>
            <a:p>
              <a:endParaRPr lang="en-US"/>
            </a:p>
          </p:txBody>
        </p:sp>
        <p:sp>
          <p:nvSpPr>
            <p:cNvPr id="389141" name="Rectangle 21"/>
            <p:cNvSpPr>
              <a:spLocks noChangeArrowheads="1"/>
            </p:cNvSpPr>
            <p:nvPr/>
          </p:nvSpPr>
          <p:spPr bwMode="auto">
            <a:xfrm>
              <a:off x="1248" y="2438"/>
              <a:ext cx="255" cy="250"/>
            </a:xfrm>
            <a:prstGeom prst="rect">
              <a:avLst/>
            </a:prstGeom>
            <a:noFill/>
            <a:ln w="9525">
              <a:noFill/>
              <a:miter lim="800000"/>
              <a:headEnd/>
              <a:tailEnd/>
            </a:ln>
            <a:effectLst/>
          </p:spPr>
          <p:txBody>
            <a:bodyPr wrap="none">
              <a:prstTxWarp prst="textNoShape">
                <a:avLst/>
              </a:prstTxWarp>
              <a:spAutoFit/>
            </a:bodyPr>
            <a:lstStyle/>
            <a:p>
              <a:r>
                <a:rPr lang="en-US" sz="2000" b="1">
                  <a:solidFill>
                    <a:srgbClr val="FF3399"/>
                  </a:solidFill>
                  <a:latin typeface="Monotype Corsiva" charset="0"/>
                </a:rPr>
                <a:t>F</a:t>
              </a:r>
              <a:r>
                <a:rPr lang="en-US" sz="2000" b="1" baseline="-25000">
                  <a:solidFill>
                    <a:srgbClr val="FF3399"/>
                  </a:solidFill>
                  <a:latin typeface="Monotype Corsiva" charset="0"/>
                </a:rPr>
                <a:t>2</a:t>
              </a:r>
            </a:p>
          </p:txBody>
        </p:sp>
      </p:grpSp>
      <p:sp>
        <p:nvSpPr>
          <p:cNvPr id="389142" name="Text Box 22"/>
          <p:cNvSpPr txBox="1">
            <a:spLocks noChangeArrowheads="1"/>
          </p:cNvSpPr>
          <p:nvPr/>
        </p:nvSpPr>
        <p:spPr bwMode="auto">
          <a:xfrm>
            <a:off x="6234113" y="2667000"/>
            <a:ext cx="1560512"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and due to </a:t>
            </a:r>
            <a:r>
              <a:rPr lang="en-US" sz="2000" b="1">
                <a:solidFill>
                  <a:schemeClr val="accent2"/>
                </a:solidFill>
                <a:latin typeface="Monotype Corsiva" charset="0"/>
              </a:rPr>
              <a:t>F</a:t>
            </a:r>
            <a:r>
              <a:rPr lang="en-US" sz="2000" b="1" baseline="-25000">
                <a:solidFill>
                  <a:schemeClr val="accent2"/>
                </a:solidFill>
                <a:latin typeface="Monotype Corsiva" charset="0"/>
              </a:rPr>
              <a:t>2</a:t>
            </a:r>
            <a:endParaRPr lang="en-US" sz="2000">
              <a:solidFill>
                <a:srgbClr val="800000"/>
              </a:solidFill>
              <a:latin typeface="Arial Narrow" charset="0"/>
            </a:endParaRPr>
          </a:p>
        </p:txBody>
      </p:sp>
      <p:graphicFrame>
        <p:nvGraphicFramePr>
          <p:cNvPr id="389143" name="Object 23"/>
          <p:cNvGraphicFramePr>
            <a:graphicFrameLocks noChangeAspect="1"/>
          </p:cNvGraphicFramePr>
          <p:nvPr/>
        </p:nvGraphicFramePr>
        <p:xfrm>
          <a:off x="7872413" y="2674938"/>
          <a:ext cx="966787" cy="381000"/>
        </p:xfrm>
        <a:graphic>
          <a:graphicData uri="http://schemas.openxmlformats.org/presentationml/2006/ole">
            <mc:AlternateContent xmlns:mc="http://schemas.openxmlformats.org/markup-compatibility/2006">
              <mc:Choice xmlns:v="urn:schemas-microsoft-com:vml" Requires="v">
                <p:oleObj spid="_x0000_s385010" name="Equation" r:id="rId5" imgW="609480" imgH="215640" progId="Equation.3">
                  <p:embed/>
                </p:oleObj>
              </mc:Choice>
              <mc:Fallback>
                <p:oleObj name="Equation" r:id="rId5" imgW="609480" imgH="215640" progId="Equation.3">
                  <p:embed/>
                  <p:pic>
                    <p:nvPicPr>
                      <p:cNvPr id="389143" name="Object 2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72413" y="2674938"/>
                        <a:ext cx="966787" cy="3810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89144" name="Text Box 24"/>
          <p:cNvSpPr txBox="1">
            <a:spLocks noChangeArrowheads="1"/>
          </p:cNvSpPr>
          <p:nvPr/>
        </p:nvSpPr>
        <p:spPr bwMode="auto">
          <a:xfrm>
            <a:off x="609600" y="5233988"/>
            <a:ext cx="13716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Using the above result</a:t>
            </a:r>
          </a:p>
        </p:txBody>
      </p:sp>
      <p:graphicFrame>
        <p:nvGraphicFramePr>
          <p:cNvPr id="389145" name="Object 25"/>
          <p:cNvGraphicFramePr>
            <a:graphicFrameLocks noChangeAspect="1"/>
          </p:cNvGraphicFramePr>
          <p:nvPr/>
        </p:nvGraphicFramePr>
        <p:xfrm>
          <a:off x="5805488" y="3403600"/>
          <a:ext cx="1509712" cy="447675"/>
        </p:xfrm>
        <a:graphic>
          <a:graphicData uri="http://schemas.openxmlformats.org/presentationml/2006/ole">
            <mc:AlternateContent xmlns:mc="http://schemas.openxmlformats.org/markup-compatibility/2006">
              <mc:Choice xmlns:v="urn:schemas-microsoft-com:vml" Requires="v">
                <p:oleObj spid="_x0000_s385011" name="Equation" r:id="rId7" imgW="952200" imgH="253800" progId="Equation.3">
                  <p:embed/>
                </p:oleObj>
              </mc:Choice>
              <mc:Fallback>
                <p:oleObj name="Equation" r:id="rId7" imgW="952200" imgH="253800" progId="Equation.3">
                  <p:embed/>
                  <p:pic>
                    <p:nvPicPr>
                      <p:cNvPr id="389145" name="Object 2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05488" y="3403600"/>
                        <a:ext cx="1509712" cy="4476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89146" name="Text Box 26"/>
          <p:cNvSpPr txBox="1">
            <a:spLocks noChangeArrowheads="1"/>
          </p:cNvSpPr>
          <p:nvPr/>
        </p:nvSpPr>
        <p:spPr bwMode="auto">
          <a:xfrm>
            <a:off x="2667000" y="3276600"/>
            <a:ext cx="28956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So the total torque acting on the system by the forces is</a:t>
            </a:r>
          </a:p>
        </p:txBody>
      </p:sp>
      <p:sp>
        <p:nvSpPr>
          <p:cNvPr id="389147" name="Text Box 27"/>
          <p:cNvSpPr txBox="1">
            <a:spLocks noChangeArrowheads="1"/>
          </p:cNvSpPr>
          <p:nvPr/>
        </p:nvSpPr>
        <p:spPr bwMode="auto">
          <a:xfrm>
            <a:off x="6248400" y="5233988"/>
            <a:ext cx="2286000" cy="7016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800000"/>
                </a:solidFill>
                <a:latin typeface="Arial Narrow" charset="0"/>
              </a:rPr>
              <a:t>The cylinder rotates in counter-clockwise.</a:t>
            </a:r>
          </a:p>
        </p:txBody>
      </p:sp>
      <p:graphicFrame>
        <p:nvGraphicFramePr>
          <p:cNvPr id="389148" name="Object 28"/>
          <p:cNvGraphicFramePr>
            <a:graphicFrameLocks noChangeAspect="1"/>
          </p:cNvGraphicFramePr>
          <p:nvPr/>
        </p:nvGraphicFramePr>
        <p:xfrm>
          <a:off x="7359650" y="3429000"/>
          <a:ext cx="1327150" cy="381000"/>
        </p:xfrm>
        <a:graphic>
          <a:graphicData uri="http://schemas.openxmlformats.org/presentationml/2006/ole">
            <mc:AlternateContent xmlns:mc="http://schemas.openxmlformats.org/markup-compatibility/2006">
              <mc:Choice xmlns:v="urn:schemas-microsoft-com:vml" Requires="v">
                <p:oleObj spid="_x0000_s385012" name="Equation" r:id="rId9" imgW="838080" imgH="215640" progId="Equation.3">
                  <p:embed/>
                </p:oleObj>
              </mc:Choice>
              <mc:Fallback>
                <p:oleObj name="Equation" r:id="rId9" imgW="838080" imgH="215640" progId="Equation.3">
                  <p:embed/>
                  <p:pic>
                    <p:nvPicPr>
                      <p:cNvPr id="389148" name="Object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59650" y="3429000"/>
                        <a:ext cx="1327150" cy="381000"/>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89149" name="Object 29"/>
          <p:cNvGraphicFramePr>
            <a:graphicFrameLocks noChangeAspect="1"/>
          </p:cNvGraphicFramePr>
          <p:nvPr/>
        </p:nvGraphicFramePr>
        <p:xfrm>
          <a:off x="2286000" y="5638800"/>
          <a:ext cx="2919413" cy="312738"/>
        </p:xfrm>
        <a:graphic>
          <a:graphicData uri="http://schemas.openxmlformats.org/presentationml/2006/ole">
            <mc:AlternateContent xmlns:mc="http://schemas.openxmlformats.org/markup-compatibility/2006">
              <mc:Choice xmlns:v="urn:schemas-microsoft-com:vml" Requires="v">
                <p:oleObj spid="_x0000_s385013" name="Equation" r:id="rId11" imgW="1841400" imgH="177480" progId="Equation.DSMT4">
                  <p:embed/>
                </p:oleObj>
              </mc:Choice>
              <mc:Fallback>
                <p:oleObj name="Equation" r:id="rId11" imgW="1841400" imgH="177480" progId="Equation.DSMT4">
                  <p:embed/>
                  <p:pic>
                    <p:nvPicPr>
                      <p:cNvPr id="389149" name="Object 2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86000" y="5638800"/>
                        <a:ext cx="2919413" cy="31273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89150" name="Object 30"/>
          <p:cNvGraphicFramePr>
            <a:graphicFrameLocks noChangeAspect="1"/>
          </p:cNvGraphicFramePr>
          <p:nvPr/>
        </p:nvGraphicFramePr>
        <p:xfrm>
          <a:off x="2209800" y="5181600"/>
          <a:ext cx="665163" cy="449263"/>
        </p:xfrm>
        <a:graphic>
          <a:graphicData uri="http://schemas.openxmlformats.org/presentationml/2006/ole">
            <mc:AlternateContent xmlns:mc="http://schemas.openxmlformats.org/markup-compatibility/2006">
              <mc:Choice xmlns:v="urn:schemas-microsoft-com:vml" Requires="v">
                <p:oleObj spid="_x0000_s385014" name="Equation" r:id="rId13" imgW="419040" imgH="253800" progId="Equation.DSMT4">
                  <p:embed/>
                </p:oleObj>
              </mc:Choice>
              <mc:Fallback>
                <p:oleObj name="Equation" r:id="rId13" imgW="419040" imgH="253800" progId="Equation.DSMT4">
                  <p:embed/>
                  <p:pic>
                    <p:nvPicPr>
                      <p:cNvPr id="389150" name="Object 3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09800" y="5181600"/>
                        <a:ext cx="665163" cy="449263"/>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89151" name="Object 31"/>
          <p:cNvGraphicFramePr>
            <a:graphicFrameLocks noChangeAspect="1"/>
          </p:cNvGraphicFramePr>
          <p:nvPr/>
        </p:nvGraphicFramePr>
        <p:xfrm>
          <a:off x="2971800" y="5233988"/>
          <a:ext cx="604838" cy="404812"/>
        </p:xfrm>
        <a:graphic>
          <a:graphicData uri="http://schemas.openxmlformats.org/presentationml/2006/ole">
            <mc:AlternateContent xmlns:mc="http://schemas.openxmlformats.org/markup-compatibility/2006">
              <mc:Choice xmlns:v="urn:schemas-microsoft-com:vml" Requires="v">
                <p:oleObj spid="_x0000_s385015" name="Equation" r:id="rId15" imgW="380880" imgH="228600" progId="Equation.DSMT4">
                  <p:embed/>
                </p:oleObj>
              </mc:Choice>
              <mc:Fallback>
                <p:oleObj name="Equation" r:id="rId15" imgW="380880" imgH="228600" progId="Equation.DSMT4">
                  <p:embed/>
                  <p:pic>
                    <p:nvPicPr>
                      <p:cNvPr id="389151" name="Object 3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71800" y="5233988"/>
                        <a:ext cx="604838" cy="4048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89152" name="Object 32"/>
          <p:cNvGraphicFramePr>
            <a:graphicFrameLocks noChangeAspect="1"/>
          </p:cNvGraphicFramePr>
          <p:nvPr/>
        </p:nvGraphicFramePr>
        <p:xfrm>
          <a:off x="3546475" y="5233988"/>
          <a:ext cx="644525" cy="404812"/>
        </p:xfrm>
        <a:graphic>
          <a:graphicData uri="http://schemas.openxmlformats.org/presentationml/2006/ole">
            <mc:AlternateContent xmlns:mc="http://schemas.openxmlformats.org/markup-compatibility/2006">
              <mc:Choice xmlns:v="urn:schemas-microsoft-com:vml" Requires="v">
                <p:oleObj spid="_x0000_s385016" name="Equation" r:id="rId17" imgW="406080" imgH="228600" progId="Equation.DSMT4">
                  <p:embed/>
                </p:oleObj>
              </mc:Choice>
              <mc:Fallback>
                <p:oleObj name="Equation" r:id="rId17" imgW="406080" imgH="228600" progId="Equation.DSMT4">
                  <p:embed/>
                  <p:pic>
                    <p:nvPicPr>
                      <p:cNvPr id="389152" name="Object 32"/>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546475" y="5233988"/>
                        <a:ext cx="644525" cy="40481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89153" name="Object 33"/>
          <p:cNvGraphicFramePr>
            <a:graphicFrameLocks noChangeAspect="1"/>
          </p:cNvGraphicFramePr>
          <p:nvPr/>
        </p:nvGraphicFramePr>
        <p:xfrm>
          <a:off x="5197475" y="5638800"/>
          <a:ext cx="563563" cy="312738"/>
        </p:xfrm>
        <a:graphic>
          <a:graphicData uri="http://schemas.openxmlformats.org/presentationml/2006/ole">
            <mc:AlternateContent xmlns:mc="http://schemas.openxmlformats.org/markup-compatibility/2006">
              <mc:Choice xmlns:v="urn:schemas-microsoft-com:vml" Requires="v">
                <p:oleObj spid="_x0000_s385017" name="Equation" r:id="rId19" imgW="355320" imgH="177480" progId="Equation.DSMT4">
                  <p:embed/>
                </p:oleObj>
              </mc:Choice>
              <mc:Fallback>
                <p:oleObj name="Equation" r:id="rId19" imgW="355320" imgH="177480" progId="Equation.DSMT4">
                  <p:embed/>
                  <p:pic>
                    <p:nvPicPr>
                      <p:cNvPr id="389153" name="Object 33"/>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197475" y="5638800"/>
                        <a:ext cx="563563" cy="312738"/>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40262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89127"/>
                                        </p:tgtEl>
                                        <p:attrNameLst>
                                          <p:attrName>style.visibility</p:attrName>
                                        </p:attrNameLst>
                                      </p:cBhvr>
                                      <p:to>
                                        <p:strVal val="visible"/>
                                      </p:to>
                                    </p:set>
                                    <p:animEffect transition="in" filter="wipe(left)">
                                      <p:cBhvr>
                                        <p:cTn id="7" dur="500"/>
                                        <p:tgtEl>
                                          <p:spTgt spid="389127"/>
                                        </p:tgtEl>
                                      </p:cBhvr>
                                    </p:animEffect>
                                  </p:childTnLst>
                                </p:cTn>
                              </p:par>
                            </p:childTnLst>
                          </p:cTn>
                        </p:par>
                        <p:par>
                          <p:cTn id="8" fill="hold">
                            <p:stCondLst>
                              <p:cond delay="4750"/>
                            </p:stCondLst>
                            <p:childTnLst>
                              <p:par>
                                <p:cTn id="9" presetID="22" presetClass="entr" presetSubtype="8" fill="hold" nodeType="afterEffect">
                                  <p:stCondLst>
                                    <p:cond delay="0"/>
                                  </p:stCondLst>
                                  <p:iterate type="wd">
                                    <p:tmPct val="10000"/>
                                  </p:iterate>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5250"/>
                            </p:stCondLst>
                            <p:childTnLst>
                              <p:par>
                                <p:cTn id="13" presetID="22" presetClass="entr" presetSubtype="8" fill="hold" nodeType="afterEffect">
                                  <p:stCondLst>
                                    <p:cond delay="0"/>
                                  </p:stCondLst>
                                  <p:iterate type="wd">
                                    <p:tmPct val="10000"/>
                                  </p:iterate>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par>
                          <p:cTn id="16" fill="hold">
                            <p:stCondLst>
                              <p:cond delay="5750"/>
                            </p:stCondLst>
                            <p:childTnLst>
                              <p:par>
                                <p:cTn id="17" presetID="22" presetClass="entr" presetSubtype="8" fill="hold" grpId="0" nodeType="afterEffect">
                                  <p:stCondLst>
                                    <p:cond delay="0"/>
                                  </p:stCondLst>
                                  <p:iterate type="wd">
                                    <p:tmPct val="10000"/>
                                  </p:iterate>
                                  <p:childTnLst>
                                    <p:set>
                                      <p:cBhvr>
                                        <p:cTn id="18" dur="1" fill="hold">
                                          <p:stCondLst>
                                            <p:cond delay="0"/>
                                          </p:stCondLst>
                                        </p:cTn>
                                        <p:tgtEl>
                                          <p:spTgt spid="389131"/>
                                        </p:tgtEl>
                                        <p:attrNameLst>
                                          <p:attrName>style.visibility</p:attrName>
                                        </p:attrNameLst>
                                      </p:cBhvr>
                                      <p:to>
                                        <p:strVal val="visible"/>
                                      </p:to>
                                    </p:set>
                                    <p:animEffect transition="in" filter="wipe(left)">
                                      <p:cBhvr>
                                        <p:cTn id="19" dur="500"/>
                                        <p:tgtEl>
                                          <p:spTgt spid="389131"/>
                                        </p:tgtEl>
                                      </p:cBhvr>
                                    </p:animEffect>
                                  </p:childTnLst>
                                </p:cTn>
                              </p:par>
                            </p:childTnLst>
                          </p:cTn>
                        </p:par>
                        <p:par>
                          <p:cTn id="20" fill="hold">
                            <p:stCondLst>
                              <p:cond delay="6250"/>
                            </p:stCondLst>
                            <p:childTnLst>
                              <p:par>
                                <p:cTn id="21" presetID="22" presetClass="entr" presetSubtype="8" fill="hold" nodeType="afterEffect">
                                  <p:stCondLst>
                                    <p:cond delay="0"/>
                                  </p:stCondLst>
                                  <p:iterate type="wd">
                                    <p:tmPct val="10000"/>
                                  </p:iterate>
                                  <p:childTnLst>
                                    <p:set>
                                      <p:cBhvr>
                                        <p:cTn id="22" dur="1" fill="hold">
                                          <p:stCondLst>
                                            <p:cond delay="0"/>
                                          </p:stCondLst>
                                        </p:cTn>
                                        <p:tgtEl>
                                          <p:spTgt spid="4"/>
                                        </p:tgtEl>
                                        <p:attrNameLst>
                                          <p:attrName>style.visibility</p:attrName>
                                        </p:attrNameLst>
                                      </p:cBhvr>
                                      <p:to>
                                        <p:strVal val="visible"/>
                                      </p:to>
                                    </p:set>
                                    <p:animEffect transition="in" filter="wipe(left)">
                                      <p:cBhvr>
                                        <p:cTn id="23" dur="500"/>
                                        <p:tgtEl>
                                          <p:spTgt spid="4"/>
                                        </p:tgtEl>
                                      </p:cBhvr>
                                    </p:animEffect>
                                  </p:childTnLst>
                                </p:cTn>
                              </p:par>
                            </p:childTnLst>
                          </p:cTn>
                        </p:par>
                        <p:par>
                          <p:cTn id="24" fill="hold">
                            <p:stCondLst>
                              <p:cond delay="6750"/>
                            </p:stCondLst>
                            <p:childTnLst>
                              <p:par>
                                <p:cTn id="25" presetID="22" presetClass="entr" presetSubtype="8" fill="hold" nodeType="afterEffect">
                                  <p:stCondLst>
                                    <p:cond delay="0"/>
                                  </p:stCondLst>
                                  <p:iterate type="wd">
                                    <p:tmPct val="10000"/>
                                  </p:iterate>
                                  <p:childTnLst>
                                    <p:set>
                                      <p:cBhvr>
                                        <p:cTn id="26" dur="1" fill="hold">
                                          <p:stCondLst>
                                            <p:cond delay="0"/>
                                          </p:stCondLst>
                                        </p:cTn>
                                        <p:tgtEl>
                                          <p:spTgt spid="5"/>
                                        </p:tgtEl>
                                        <p:attrNameLst>
                                          <p:attrName>style.visibility</p:attrName>
                                        </p:attrNameLst>
                                      </p:cBhvr>
                                      <p:to>
                                        <p:strVal val="visible"/>
                                      </p:to>
                                    </p:set>
                                    <p:animEffect transition="in" filter="wipe(left)">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89128"/>
                                        </p:tgtEl>
                                        <p:attrNameLst>
                                          <p:attrName>style.visibility</p:attrName>
                                        </p:attrNameLst>
                                      </p:cBhvr>
                                      <p:to>
                                        <p:strVal val="visible"/>
                                      </p:to>
                                    </p:set>
                                    <p:animEffect transition="in" filter="wipe(left)">
                                      <p:cBhvr>
                                        <p:cTn id="32" dur="500"/>
                                        <p:tgtEl>
                                          <p:spTgt spid="3891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89129"/>
                                        </p:tgtEl>
                                        <p:attrNameLst>
                                          <p:attrName>style.visibility</p:attrName>
                                        </p:attrNameLst>
                                      </p:cBhvr>
                                      <p:to>
                                        <p:strVal val="visible"/>
                                      </p:to>
                                    </p:set>
                                    <p:animEffect transition="in" filter="wipe(left)">
                                      <p:cBhvr>
                                        <p:cTn id="37" dur="500"/>
                                        <p:tgtEl>
                                          <p:spTgt spid="389129"/>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89142"/>
                                        </p:tgtEl>
                                        <p:attrNameLst>
                                          <p:attrName>style.visibility</p:attrName>
                                        </p:attrNameLst>
                                      </p:cBhvr>
                                      <p:to>
                                        <p:strVal val="visible"/>
                                      </p:to>
                                    </p:set>
                                    <p:animEffect transition="in" filter="wipe(left)">
                                      <p:cBhvr>
                                        <p:cTn id="42" dur="500"/>
                                        <p:tgtEl>
                                          <p:spTgt spid="38914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89143"/>
                                        </p:tgtEl>
                                        <p:attrNameLst>
                                          <p:attrName>style.visibility</p:attrName>
                                        </p:attrNameLst>
                                      </p:cBhvr>
                                      <p:to>
                                        <p:strVal val="visible"/>
                                      </p:to>
                                    </p:set>
                                    <p:animEffect transition="in" filter="wipe(left)">
                                      <p:cBhvr>
                                        <p:cTn id="47" dur="500"/>
                                        <p:tgtEl>
                                          <p:spTgt spid="38914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89146"/>
                                        </p:tgtEl>
                                        <p:attrNameLst>
                                          <p:attrName>style.visibility</p:attrName>
                                        </p:attrNameLst>
                                      </p:cBhvr>
                                      <p:to>
                                        <p:strVal val="visible"/>
                                      </p:to>
                                    </p:set>
                                    <p:animEffect transition="in" filter="wipe(left)">
                                      <p:cBhvr>
                                        <p:cTn id="52" dur="500"/>
                                        <p:tgtEl>
                                          <p:spTgt spid="389146"/>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89145"/>
                                        </p:tgtEl>
                                        <p:attrNameLst>
                                          <p:attrName>style.visibility</p:attrName>
                                        </p:attrNameLst>
                                      </p:cBhvr>
                                      <p:to>
                                        <p:strVal val="visible"/>
                                      </p:to>
                                    </p:set>
                                    <p:animEffect transition="in" filter="wipe(left)">
                                      <p:cBhvr>
                                        <p:cTn id="57" dur="500"/>
                                        <p:tgtEl>
                                          <p:spTgt spid="389145"/>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89148"/>
                                        </p:tgtEl>
                                        <p:attrNameLst>
                                          <p:attrName>style.visibility</p:attrName>
                                        </p:attrNameLst>
                                      </p:cBhvr>
                                      <p:to>
                                        <p:strVal val="visible"/>
                                      </p:to>
                                    </p:set>
                                    <p:animEffect transition="in" filter="wipe(left)">
                                      <p:cBhvr>
                                        <p:cTn id="62" dur="500"/>
                                        <p:tgtEl>
                                          <p:spTgt spid="38914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89130"/>
                                        </p:tgtEl>
                                        <p:attrNameLst>
                                          <p:attrName>style.visibility</p:attrName>
                                        </p:attrNameLst>
                                      </p:cBhvr>
                                      <p:to>
                                        <p:strVal val="visible"/>
                                      </p:to>
                                    </p:set>
                                    <p:animEffect transition="in" filter="wipe(left)">
                                      <p:cBhvr>
                                        <p:cTn id="67" dur="500"/>
                                        <p:tgtEl>
                                          <p:spTgt spid="389130"/>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89144"/>
                                        </p:tgtEl>
                                        <p:attrNameLst>
                                          <p:attrName>style.visibility</p:attrName>
                                        </p:attrNameLst>
                                      </p:cBhvr>
                                      <p:to>
                                        <p:strVal val="visible"/>
                                      </p:to>
                                    </p:set>
                                    <p:animEffect transition="in" filter="wipe(left)">
                                      <p:cBhvr>
                                        <p:cTn id="72" dur="500"/>
                                        <p:tgtEl>
                                          <p:spTgt spid="38914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89150"/>
                                        </p:tgtEl>
                                        <p:attrNameLst>
                                          <p:attrName>style.visibility</p:attrName>
                                        </p:attrNameLst>
                                      </p:cBhvr>
                                      <p:to>
                                        <p:strVal val="visible"/>
                                      </p:to>
                                    </p:set>
                                    <p:animEffect transition="in" filter="wipe(left)">
                                      <p:cBhvr>
                                        <p:cTn id="77" dur="500"/>
                                        <p:tgtEl>
                                          <p:spTgt spid="38915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89151"/>
                                        </p:tgtEl>
                                        <p:attrNameLst>
                                          <p:attrName>style.visibility</p:attrName>
                                        </p:attrNameLst>
                                      </p:cBhvr>
                                      <p:to>
                                        <p:strVal val="visible"/>
                                      </p:to>
                                    </p:set>
                                    <p:animEffect transition="in" filter="wipe(left)">
                                      <p:cBhvr>
                                        <p:cTn id="82" dur="500"/>
                                        <p:tgtEl>
                                          <p:spTgt spid="389151"/>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389152"/>
                                        </p:tgtEl>
                                        <p:attrNameLst>
                                          <p:attrName>style.visibility</p:attrName>
                                        </p:attrNameLst>
                                      </p:cBhvr>
                                      <p:to>
                                        <p:strVal val="visible"/>
                                      </p:to>
                                    </p:set>
                                    <p:animEffect transition="in" filter="wipe(left)">
                                      <p:cBhvr>
                                        <p:cTn id="87" dur="500"/>
                                        <p:tgtEl>
                                          <p:spTgt spid="38915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389149"/>
                                        </p:tgtEl>
                                        <p:attrNameLst>
                                          <p:attrName>style.visibility</p:attrName>
                                        </p:attrNameLst>
                                      </p:cBhvr>
                                      <p:to>
                                        <p:strVal val="visible"/>
                                      </p:to>
                                    </p:set>
                                    <p:animEffect transition="in" filter="wipe(left)">
                                      <p:cBhvr>
                                        <p:cTn id="92" dur="500"/>
                                        <p:tgtEl>
                                          <p:spTgt spid="389149"/>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389153"/>
                                        </p:tgtEl>
                                        <p:attrNameLst>
                                          <p:attrName>style.visibility</p:attrName>
                                        </p:attrNameLst>
                                      </p:cBhvr>
                                      <p:to>
                                        <p:strVal val="visible"/>
                                      </p:to>
                                    </p:set>
                                    <p:animEffect transition="in" filter="wipe(left)">
                                      <p:cBhvr>
                                        <p:cTn id="97" dur="500"/>
                                        <p:tgtEl>
                                          <p:spTgt spid="38915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iterate type="wd">
                                    <p:tmPct val="10000"/>
                                  </p:iterate>
                                  <p:childTnLst>
                                    <p:set>
                                      <p:cBhvr>
                                        <p:cTn id="101" dur="1" fill="hold">
                                          <p:stCondLst>
                                            <p:cond delay="0"/>
                                          </p:stCondLst>
                                        </p:cTn>
                                        <p:tgtEl>
                                          <p:spTgt spid="389147"/>
                                        </p:tgtEl>
                                        <p:attrNameLst>
                                          <p:attrName>style.visibility</p:attrName>
                                        </p:attrNameLst>
                                      </p:cBhvr>
                                      <p:to>
                                        <p:strVal val="visible"/>
                                      </p:to>
                                    </p:set>
                                    <p:animEffect transition="in" filter="wipe(left)">
                                      <p:cBhvr>
                                        <p:cTn id="102" dur="500"/>
                                        <p:tgtEl>
                                          <p:spTgt spid="389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27" grpId="0" animBg="1" autoUpdateAnimBg="0"/>
      <p:bldP spid="389128" grpId="0" animBg="1" autoUpdateAnimBg="0"/>
      <p:bldP spid="389130" grpId="0" animBg="1" autoUpdateAnimBg="0"/>
      <p:bldP spid="389131" grpId="0" animBg="1"/>
      <p:bldP spid="389142" grpId="0" animBg="1" autoUpdateAnimBg="0"/>
      <p:bldP spid="389144" grpId="0" animBg="1" autoUpdateAnimBg="0"/>
      <p:bldP spid="389146" grpId="0" animBg="1" autoUpdateAnimBg="0"/>
      <p:bldP spid="389147"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 name="Date Placeholder 3"/>
          <p:cNvSpPr>
            <a:spLocks noGrp="1"/>
          </p:cNvSpPr>
          <p:nvPr>
            <p:ph type="dt" sz="half" idx="10"/>
          </p:nvPr>
        </p:nvSpPr>
        <p:spPr/>
        <p:txBody>
          <a:bodyPr/>
          <a:lstStyle/>
          <a:p>
            <a:r>
              <a:rPr lang="en-US"/>
              <a:t>Wednesday, April 21, 2021</a:t>
            </a:r>
          </a:p>
        </p:txBody>
      </p:sp>
      <p:sp>
        <p:nvSpPr>
          <p:cNvPr id="51" name="Footer Placeholder 4"/>
          <p:cNvSpPr>
            <a:spLocks noGrp="1"/>
          </p:cNvSpPr>
          <p:nvPr>
            <p:ph type="ftr" sz="quarter" idx="11"/>
          </p:nvPr>
        </p:nvSpPr>
        <p:spPr/>
        <p:txBody>
          <a:bodyPr/>
          <a:lstStyle/>
          <a:p>
            <a:r>
              <a:rPr lang="nl-NL"/>
              <a:t>PHYS 1443-003, Spring 2021                    Dr. Jaehoon Yu</a:t>
            </a:r>
            <a:endParaRPr lang="en-US"/>
          </a:p>
        </p:txBody>
      </p:sp>
      <p:sp>
        <p:nvSpPr>
          <p:cNvPr id="52" name="Slide Number Placeholder 5"/>
          <p:cNvSpPr>
            <a:spLocks noGrp="1"/>
          </p:cNvSpPr>
          <p:nvPr>
            <p:ph type="sldNum" sz="quarter" idx="12"/>
          </p:nvPr>
        </p:nvSpPr>
        <p:spPr/>
        <p:txBody>
          <a:bodyPr/>
          <a:lstStyle/>
          <a:p>
            <a:fld id="{2E81621B-EEF8-2841-BA3D-16907371D038}" type="slidenum">
              <a:rPr lang="en-US"/>
              <a:pPr/>
              <a:t>9</a:t>
            </a:fld>
            <a:endParaRPr lang="en-US"/>
          </a:p>
        </p:txBody>
      </p:sp>
      <p:grpSp>
        <p:nvGrpSpPr>
          <p:cNvPr id="2" name="Group 2"/>
          <p:cNvGrpSpPr>
            <a:grpSpLocks/>
          </p:cNvGrpSpPr>
          <p:nvPr/>
        </p:nvGrpSpPr>
        <p:grpSpPr bwMode="auto">
          <a:xfrm>
            <a:off x="593725" y="685800"/>
            <a:ext cx="2362200" cy="2465388"/>
            <a:chOff x="374" y="432"/>
            <a:chExt cx="1488" cy="1553"/>
          </a:xfrm>
        </p:grpSpPr>
        <p:grpSp>
          <p:nvGrpSpPr>
            <p:cNvPr id="3" name="Group 3"/>
            <p:cNvGrpSpPr>
              <a:grpSpLocks/>
            </p:cNvGrpSpPr>
            <p:nvPr/>
          </p:nvGrpSpPr>
          <p:grpSpPr bwMode="auto">
            <a:xfrm>
              <a:off x="374" y="432"/>
              <a:ext cx="1488" cy="1553"/>
              <a:chOff x="374" y="432"/>
              <a:chExt cx="1488" cy="1553"/>
            </a:xfrm>
          </p:grpSpPr>
          <p:grpSp>
            <p:nvGrpSpPr>
              <p:cNvPr id="4" name="Group 4"/>
              <p:cNvGrpSpPr>
                <a:grpSpLocks/>
              </p:cNvGrpSpPr>
              <p:nvPr/>
            </p:nvGrpSpPr>
            <p:grpSpPr bwMode="auto">
              <a:xfrm>
                <a:off x="432" y="576"/>
                <a:ext cx="1248" cy="1248"/>
                <a:chOff x="432" y="576"/>
                <a:chExt cx="1248" cy="1248"/>
              </a:xfrm>
            </p:grpSpPr>
            <p:sp>
              <p:nvSpPr>
                <p:cNvPr id="390149" name="Oval 5"/>
                <p:cNvSpPr>
                  <a:spLocks noChangeArrowheads="1"/>
                </p:cNvSpPr>
                <p:nvPr/>
              </p:nvSpPr>
              <p:spPr bwMode="auto">
                <a:xfrm>
                  <a:off x="432" y="1200"/>
                  <a:ext cx="960" cy="480"/>
                </a:xfrm>
                <a:prstGeom prst="ellipse">
                  <a:avLst/>
                </a:prstGeom>
                <a:solidFill>
                  <a:srgbClr val="FFFF99"/>
                </a:solidFill>
                <a:ln w="9525">
                  <a:solidFill>
                    <a:srgbClr val="FF0000"/>
                  </a:solidFill>
                  <a:round/>
                  <a:headEnd/>
                  <a:tailEnd/>
                </a:ln>
                <a:effectLst>
                  <a:outerShdw blurRad="63500" dist="107763" dir="2700000" algn="ctr" rotWithShape="0">
                    <a:schemeClr val="bg2">
                      <a:alpha val="74998"/>
                    </a:schemeClr>
                  </a:outerShdw>
                </a:effectLst>
              </p:spPr>
              <p:txBody>
                <a:bodyPr wrap="none" anchor="ctr">
                  <a:prstTxWarp prst="textNoShape">
                    <a:avLst/>
                  </a:prstTxWarp>
                </a:bodyPr>
                <a:lstStyle/>
                <a:p>
                  <a:endParaRPr lang="en-US"/>
                </a:p>
              </p:txBody>
            </p:sp>
            <p:sp>
              <p:nvSpPr>
                <p:cNvPr id="390150" name="Line 6"/>
                <p:cNvSpPr>
                  <a:spLocks noChangeShapeType="1"/>
                </p:cNvSpPr>
                <p:nvPr/>
              </p:nvSpPr>
              <p:spPr bwMode="auto">
                <a:xfrm flipV="1">
                  <a:off x="912" y="576"/>
                  <a:ext cx="0" cy="816"/>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390151" name="Line 7"/>
                <p:cNvSpPr>
                  <a:spLocks noChangeShapeType="1"/>
                </p:cNvSpPr>
                <p:nvPr/>
              </p:nvSpPr>
              <p:spPr bwMode="auto">
                <a:xfrm>
                  <a:off x="912" y="1392"/>
                  <a:ext cx="768" cy="0"/>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sp>
              <p:nvSpPr>
                <p:cNvPr id="390152" name="Line 8"/>
                <p:cNvSpPr>
                  <a:spLocks noChangeShapeType="1"/>
                </p:cNvSpPr>
                <p:nvPr/>
              </p:nvSpPr>
              <p:spPr bwMode="auto">
                <a:xfrm flipH="1">
                  <a:off x="480" y="1392"/>
                  <a:ext cx="432" cy="432"/>
                </a:xfrm>
                <a:prstGeom prst="line">
                  <a:avLst/>
                </a:prstGeom>
                <a:noFill/>
                <a:ln w="28575">
                  <a:solidFill>
                    <a:schemeClr val="accent2"/>
                  </a:solidFill>
                  <a:round/>
                  <a:headEnd/>
                  <a:tailEnd type="triangle" w="med" len="med"/>
                </a:ln>
                <a:effectLst/>
              </p:spPr>
              <p:txBody>
                <a:bodyPr>
                  <a:prstTxWarp prst="textNoShape">
                    <a:avLst/>
                  </a:prstTxWarp>
                </a:bodyPr>
                <a:lstStyle/>
                <a:p>
                  <a:endParaRPr lang="en-US"/>
                </a:p>
              </p:txBody>
            </p:sp>
          </p:grpSp>
          <p:sp>
            <p:nvSpPr>
              <p:cNvPr id="390153" name="Text Box 9"/>
              <p:cNvSpPr txBox="1">
                <a:spLocks noChangeArrowheads="1"/>
              </p:cNvSpPr>
              <p:nvPr/>
            </p:nvSpPr>
            <p:spPr bwMode="auto">
              <a:xfrm>
                <a:off x="374" y="1735"/>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x</a:t>
                </a:r>
              </a:p>
            </p:txBody>
          </p:sp>
          <p:sp>
            <p:nvSpPr>
              <p:cNvPr id="390154" name="Text Box 10"/>
              <p:cNvSpPr txBox="1">
                <a:spLocks noChangeArrowheads="1"/>
              </p:cNvSpPr>
              <p:nvPr/>
            </p:nvSpPr>
            <p:spPr bwMode="auto">
              <a:xfrm>
                <a:off x="1680" y="1248"/>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y</a:t>
                </a:r>
              </a:p>
            </p:txBody>
          </p:sp>
          <p:sp>
            <p:nvSpPr>
              <p:cNvPr id="390155" name="Text Box 11"/>
              <p:cNvSpPr txBox="1">
                <a:spLocks noChangeArrowheads="1"/>
              </p:cNvSpPr>
              <p:nvPr/>
            </p:nvSpPr>
            <p:spPr bwMode="auto">
              <a:xfrm>
                <a:off x="720" y="432"/>
                <a:ext cx="182" cy="250"/>
              </a:xfrm>
              <a:prstGeom prst="rect">
                <a:avLst/>
              </a:prstGeom>
              <a:noFill/>
              <a:ln w="9525">
                <a:noFill/>
                <a:miter lim="800000"/>
                <a:headEnd/>
                <a:tailEnd/>
              </a:ln>
              <a:effectLst/>
            </p:spPr>
            <p:txBody>
              <a:bodyPr wrap="none">
                <a:prstTxWarp prst="textNoShape">
                  <a:avLst/>
                </a:prstTxWarp>
                <a:spAutoFit/>
              </a:bodyPr>
              <a:lstStyle/>
              <a:p>
                <a:r>
                  <a:rPr lang="en-US" sz="2000">
                    <a:solidFill>
                      <a:schemeClr val="accent2"/>
                    </a:solidFill>
                    <a:latin typeface="Arial Narrow" charset="0"/>
                  </a:rPr>
                  <a:t>z</a:t>
                </a:r>
              </a:p>
            </p:txBody>
          </p:sp>
        </p:grpSp>
        <p:sp>
          <p:nvSpPr>
            <p:cNvPr id="390156" name="Text Box 12"/>
            <p:cNvSpPr txBox="1">
              <a:spLocks noChangeArrowheads="1"/>
            </p:cNvSpPr>
            <p:nvPr/>
          </p:nvSpPr>
          <p:spPr bwMode="auto">
            <a:xfrm>
              <a:off x="672" y="1248"/>
              <a:ext cx="218" cy="250"/>
            </a:xfrm>
            <a:prstGeom prst="rect">
              <a:avLst/>
            </a:prstGeom>
            <a:noFill/>
            <a:ln w="9525">
              <a:noFill/>
              <a:miter lim="800000"/>
              <a:headEnd/>
              <a:tailEnd/>
            </a:ln>
            <a:effectLst/>
          </p:spPr>
          <p:txBody>
            <a:bodyPr wrap="none">
              <a:prstTxWarp prst="textNoShape">
                <a:avLst/>
              </a:prstTxWarp>
              <a:spAutoFit/>
            </a:bodyPr>
            <a:lstStyle/>
            <a:p>
              <a:r>
                <a:rPr lang="en-US" sz="2000" b="1">
                  <a:solidFill>
                    <a:schemeClr val="accent2"/>
                  </a:solidFill>
                  <a:latin typeface="Arial Narrow" charset="0"/>
                </a:rPr>
                <a:t>O</a:t>
              </a:r>
            </a:p>
          </p:txBody>
        </p:sp>
      </p:grpSp>
      <p:sp>
        <p:nvSpPr>
          <p:cNvPr id="390157" name="Rectangle 13"/>
          <p:cNvSpPr>
            <a:spLocks noGrp="1" noChangeArrowheads="1"/>
          </p:cNvSpPr>
          <p:nvPr>
            <p:ph type="title"/>
          </p:nvPr>
        </p:nvSpPr>
        <p:spPr>
          <a:xfrm>
            <a:off x="685800" y="152400"/>
            <a:ext cx="8153400" cy="609600"/>
          </a:xfrm>
        </p:spPr>
        <p:txBody>
          <a:bodyPr/>
          <a:lstStyle/>
          <a:p>
            <a:r>
              <a:rPr lang="en-US"/>
              <a:t>Torque and Vector Product</a:t>
            </a:r>
          </a:p>
        </p:txBody>
      </p:sp>
      <p:sp>
        <p:nvSpPr>
          <p:cNvPr id="390158" name="Text Box 14"/>
          <p:cNvSpPr txBox="1">
            <a:spLocks noChangeArrowheads="1"/>
          </p:cNvSpPr>
          <p:nvPr/>
        </p:nvSpPr>
        <p:spPr bwMode="auto">
          <a:xfrm>
            <a:off x="2895600" y="2133600"/>
            <a:ext cx="60198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dirty="0">
                <a:solidFill>
                  <a:schemeClr val="accent2"/>
                </a:solidFill>
                <a:latin typeface="Arial Narrow" charset="0"/>
              </a:rPr>
              <a:t>The magnitude of the torque given to the disk by the force </a:t>
            </a:r>
            <a:r>
              <a:rPr lang="en-US" sz="2000" b="1" dirty="0">
                <a:solidFill>
                  <a:schemeClr val="accent2"/>
                </a:solidFill>
                <a:latin typeface="Monotype Corsiva" charset="0"/>
              </a:rPr>
              <a:t>F</a:t>
            </a:r>
            <a:r>
              <a:rPr lang="en-US" sz="2000" dirty="0">
                <a:solidFill>
                  <a:schemeClr val="accent2"/>
                </a:solidFill>
                <a:latin typeface="Arial Narrow" charset="0"/>
              </a:rPr>
              <a:t> is</a:t>
            </a:r>
          </a:p>
        </p:txBody>
      </p:sp>
      <p:sp>
        <p:nvSpPr>
          <p:cNvPr id="390159" name="Text Box 15"/>
          <p:cNvSpPr txBox="1">
            <a:spLocks noChangeArrowheads="1"/>
          </p:cNvSpPr>
          <p:nvPr/>
        </p:nvSpPr>
        <p:spPr bwMode="auto">
          <a:xfrm>
            <a:off x="2819400" y="838200"/>
            <a:ext cx="5791200" cy="82232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a:solidFill>
                  <a:schemeClr val="accent2"/>
                </a:solidFill>
                <a:latin typeface="Arial Narrow" charset="0"/>
              </a:rPr>
              <a:t>Let’s consider a disk fixed onto the origin O and the force</a:t>
            </a:r>
            <a:r>
              <a:rPr lang="en-US" b="1">
                <a:solidFill>
                  <a:schemeClr val="accent2"/>
                </a:solidFill>
                <a:latin typeface="Monotype Corsiva" charset="0"/>
              </a:rPr>
              <a:t> F</a:t>
            </a:r>
            <a:r>
              <a:rPr lang="en-US">
                <a:solidFill>
                  <a:schemeClr val="accent2"/>
                </a:solidFill>
                <a:latin typeface="Arial Narrow" charset="0"/>
              </a:rPr>
              <a:t> exerts on the point p. What happens?</a:t>
            </a:r>
          </a:p>
        </p:txBody>
      </p:sp>
      <p:graphicFrame>
        <p:nvGraphicFramePr>
          <p:cNvPr id="390160" name="Object 16"/>
          <p:cNvGraphicFramePr>
            <a:graphicFrameLocks noChangeAspect="1"/>
          </p:cNvGraphicFramePr>
          <p:nvPr/>
        </p:nvGraphicFramePr>
        <p:xfrm>
          <a:off x="4876800" y="2544763"/>
          <a:ext cx="1447800" cy="422275"/>
        </p:xfrm>
        <a:graphic>
          <a:graphicData uri="http://schemas.openxmlformats.org/presentationml/2006/ole">
            <mc:AlternateContent xmlns:mc="http://schemas.openxmlformats.org/markup-compatibility/2006">
              <mc:Choice xmlns:v="urn:schemas-microsoft-com:vml" Requires="v">
                <p:oleObj spid="_x0000_s480353" name="Equation" r:id="rId3" imgW="736560" imgH="177480" progId="Equation.DSMT4">
                  <p:embed/>
                </p:oleObj>
              </mc:Choice>
              <mc:Fallback>
                <p:oleObj name="Equation" r:id="rId3" imgW="736560" imgH="177480" progId="Equation.DSMT4">
                  <p:embed/>
                  <p:pic>
                    <p:nvPicPr>
                      <p:cNvPr id="390160" name="Object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544763"/>
                        <a:ext cx="1447800" cy="42227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graphicFrame>
        <p:nvGraphicFramePr>
          <p:cNvPr id="390161" name="Object 17"/>
          <p:cNvGraphicFramePr>
            <a:graphicFrameLocks noChangeAspect="1"/>
          </p:cNvGraphicFramePr>
          <p:nvPr/>
        </p:nvGraphicFramePr>
        <p:xfrm>
          <a:off x="4800600" y="4419600"/>
          <a:ext cx="1143000" cy="381000"/>
        </p:xfrm>
        <a:graphic>
          <a:graphicData uri="http://schemas.openxmlformats.org/presentationml/2006/ole">
            <mc:AlternateContent xmlns:mc="http://schemas.openxmlformats.org/markup-compatibility/2006">
              <mc:Choice xmlns:v="urn:schemas-microsoft-com:vml" Requires="v">
                <p:oleObj spid="_x0000_s480354" name="Equation" r:id="rId5" imgW="634680" imgH="228600" progId="Equation.3">
                  <p:embed/>
                </p:oleObj>
              </mc:Choice>
              <mc:Fallback>
                <p:oleObj name="Equation" r:id="rId5" imgW="634680" imgH="228600" progId="Equation.3">
                  <p:embed/>
                  <p:pic>
                    <p:nvPicPr>
                      <p:cNvPr id="390161"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4419600"/>
                        <a:ext cx="1143000" cy="381000"/>
                      </a:xfrm>
                      <a:prstGeom prst="rect">
                        <a:avLst/>
                      </a:prstGeom>
                      <a:solidFill>
                        <a:srgbClr val="FFFF99"/>
                      </a:solidFill>
                      <a:ln>
                        <a:noFill/>
                      </a:ln>
                      <a:extLs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90162" name="Text Box 18"/>
          <p:cNvSpPr txBox="1">
            <a:spLocks noChangeArrowheads="1"/>
          </p:cNvSpPr>
          <p:nvPr/>
        </p:nvSpPr>
        <p:spPr bwMode="auto">
          <a:xfrm>
            <a:off x="2895600" y="1752600"/>
            <a:ext cx="62484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dirty="0">
                <a:solidFill>
                  <a:srgbClr val="FF0000"/>
                </a:solidFill>
                <a:latin typeface="Arial Narrow" charset="0"/>
              </a:rPr>
              <a:t>The disk will start rotating counterclockwise about the Z axis</a:t>
            </a:r>
          </a:p>
        </p:txBody>
      </p:sp>
      <p:sp>
        <p:nvSpPr>
          <p:cNvPr id="390163" name="Text Box 19"/>
          <p:cNvSpPr txBox="1">
            <a:spLocks noChangeArrowheads="1"/>
          </p:cNvSpPr>
          <p:nvPr/>
        </p:nvSpPr>
        <p:spPr bwMode="auto">
          <a:xfrm>
            <a:off x="457200" y="4511675"/>
            <a:ext cx="3962400" cy="82232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a:solidFill>
                  <a:schemeClr val="accent2"/>
                </a:solidFill>
                <a:latin typeface="Arial Narrow" charset="0"/>
              </a:rPr>
              <a:t>The above operation is called the </a:t>
            </a:r>
            <a:r>
              <a:rPr lang="en-US">
                <a:solidFill>
                  <a:srgbClr val="FF0000"/>
                </a:solidFill>
                <a:latin typeface="Arial Narrow" charset="0"/>
              </a:rPr>
              <a:t>Vector product or Cross product</a:t>
            </a:r>
          </a:p>
        </p:txBody>
      </p:sp>
      <p:grpSp>
        <p:nvGrpSpPr>
          <p:cNvPr id="5" name="Group 20"/>
          <p:cNvGrpSpPr>
            <a:grpSpLocks/>
          </p:cNvGrpSpPr>
          <p:nvPr/>
        </p:nvGrpSpPr>
        <p:grpSpPr bwMode="auto">
          <a:xfrm>
            <a:off x="1752600" y="2514600"/>
            <a:ext cx="996950" cy="396875"/>
            <a:chOff x="1104" y="1584"/>
            <a:chExt cx="628" cy="250"/>
          </a:xfrm>
        </p:grpSpPr>
        <p:sp>
          <p:nvSpPr>
            <p:cNvPr id="390165" name="Line 21"/>
            <p:cNvSpPr>
              <a:spLocks noChangeShapeType="1"/>
            </p:cNvSpPr>
            <p:nvPr/>
          </p:nvSpPr>
          <p:spPr bwMode="auto">
            <a:xfrm>
              <a:off x="1104" y="1584"/>
              <a:ext cx="384" cy="96"/>
            </a:xfrm>
            <a:prstGeom prst="line">
              <a:avLst/>
            </a:prstGeom>
            <a:noFill/>
            <a:ln w="28575">
              <a:solidFill>
                <a:srgbClr val="FF3399"/>
              </a:solidFill>
              <a:round/>
              <a:headEnd/>
              <a:tailEnd type="triangle" w="med" len="med"/>
            </a:ln>
            <a:effectLst/>
          </p:spPr>
          <p:txBody>
            <a:bodyPr>
              <a:prstTxWarp prst="textNoShape">
                <a:avLst/>
              </a:prstTxWarp>
            </a:bodyPr>
            <a:lstStyle/>
            <a:p>
              <a:endParaRPr lang="en-US"/>
            </a:p>
          </p:txBody>
        </p:sp>
        <p:sp>
          <p:nvSpPr>
            <p:cNvPr id="390166" name="Text Box 22"/>
            <p:cNvSpPr txBox="1">
              <a:spLocks noChangeArrowheads="1"/>
            </p:cNvSpPr>
            <p:nvPr/>
          </p:nvSpPr>
          <p:spPr bwMode="auto">
            <a:xfrm>
              <a:off x="1536" y="1584"/>
              <a:ext cx="196" cy="250"/>
            </a:xfrm>
            <a:prstGeom prst="rect">
              <a:avLst/>
            </a:prstGeom>
            <a:noFill/>
            <a:ln w="9525">
              <a:noFill/>
              <a:miter lim="800000"/>
              <a:headEnd/>
              <a:tailEnd/>
            </a:ln>
            <a:effectLst/>
          </p:spPr>
          <p:txBody>
            <a:bodyPr wrap="none">
              <a:prstTxWarp prst="textNoShape">
                <a:avLst/>
              </a:prstTxWarp>
              <a:spAutoFit/>
            </a:bodyPr>
            <a:lstStyle/>
            <a:p>
              <a:r>
                <a:rPr lang="en-US" sz="2000" b="1">
                  <a:solidFill>
                    <a:schemeClr val="accent2"/>
                  </a:solidFill>
                  <a:latin typeface="Arial Narrow" charset="0"/>
                </a:rPr>
                <a:t>F</a:t>
              </a:r>
            </a:p>
          </p:txBody>
        </p:sp>
      </p:grpSp>
      <p:grpSp>
        <p:nvGrpSpPr>
          <p:cNvPr id="6" name="Group 23"/>
          <p:cNvGrpSpPr>
            <a:grpSpLocks/>
          </p:cNvGrpSpPr>
          <p:nvPr/>
        </p:nvGrpSpPr>
        <p:grpSpPr bwMode="auto">
          <a:xfrm>
            <a:off x="1447801" y="2209800"/>
            <a:ext cx="900113" cy="781050"/>
            <a:chOff x="912" y="1392"/>
            <a:chExt cx="567" cy="492"/>
          </a:xfrm>
        </p:grpSpPr>
        <p:sp>
          <p:nvSpPr>
            <p:cNvPr id="390168" name="Line 24"/>
            <p:cNvSpPr>
              <a:spLocks noChangeShapeType="1"/>
            </p:cNvSpPr>
            <p:nvPr/>
          </p:nvSpPr>
          <p:spPr bwMode="auto">
            <a:xfrm>
              <a:off x="912" y="1392"/>
              <a:ext cx="480" cy="480"/>
            </a:xfrm>
            <a:prstGeom prst="line">
              <a:avLst/>
            </a:prstGeom>
            <a:noFill/>
            <a:ln w="9525">
              <a:solidFill>
                <a:schemeClr val="tx1"/>
              </a:solidFill>
              <a:prstDash val="dash"/>
              <a:round/>
              <a:headEnd/>
              <a:tailEnd/>
            </a:ln>
            <a:effectLst/>
          </p:spPr>
          <p:txBody>
            <a:bodyPr>
              <a:prstTxWarp prst="textNoShape">
                <a:avLst/>
              </a:prstTxWarp>
            </a:bodyPr>
            <a:lstStyle/>
            <a:p>
              <a:endParaRPr lang="en-US"/>
            </a:p>
          </p:txBody>
        </p:sp>
        <p:sp>
          <p:nvSpPr>
            <p:cNvPr id="390169" name="Text Box 25"/>
            <p:cNvSpPr txBox="1">
              <a:spLocks noChangeArrowheads="1"/>
            </p:cNvSpPr>
            <p:nvPr/>
          </p:nvSpPr>
          <p:spPr bwMode="auto">
            <a:xfrm>
              <a:off x="1289" y="1632"/>
              <a:ext cx="190" cy="252"/>
            </a:xfrm>
            <a:prstGeom prst="rect">
              <a:avLst/>
            </a:prstGeom>
            <a:noFill/>
            <a:ln w="9525">
              <a:noFill/>
              <a:miter lim="800000"/>
              <a:headEnd/>
              <a:tailEnd/>
            </a:ln>
            <a:effectLst/>
          </p:spPr>
          <p:txBody>
            <a:bodyPr wrap="none">
              <a:prstTxWarp prst="textNoShape">
                <a:avLst/>
              </a:prstTxWarp>
              <a:spAutoFit/>
            </a:bodyPr>
            <a:lstStyle/>
            <a:p>
              <a:r>
                <a:rPr lang="en-US" sz="2000" dirty="0" err="1">
                  <a:solidFill>
                    <a:schemeClr val="accent2"/>
                  </a:solidFill>
                  <a:latin typeface="Arial Narrow" charset="0"/>
                </a:rPr>
                <a:t>θ</a:t>
              </a:r>
              <a:endParaRPr lang="en-US" sz="2000" dirty="0">
                <a:solidFill>
                  <a:schemeClr val="accent2"/>
                </a:solidFill>
                <a:latin typeface="Arial Narrow" charset="0"/>
              </a:endParaRPr>
            </a:p>
          </p:txBody>
        </p:sp>
      </p:grpSp>
      <p:grpSp>
        <p:nvGrpSpPr>
          <p:cNvPr id="7" name="Group 26"/>
          <p:cNvGrpSpPr>
            <a:grpSpLocks/>
          </p:cNvGrpSpPr>
          <p:nvPr/>
        </p:nvGrpSpPr>
        <p:grpSpPr bwMode="auto">
          <a:xfrm>
            <a:off x="1447802" y="1355725"/>
            <a:ext cx="841376" cy="854075"/>
            <a:chOff x="912" y="854"/>
            <a:chExt cx="530" cy="538"/>
          </a:xfrm>
        </p:grpSpPr>
        <p:sp>
          <p:nvSpPr>
            <p:cNvPr id="390171" name="Text Box 27"/>
            <p:cNvSpPr txBox="1">
              <a:spLocks noChangeArrowheads="1"/>
            </p:cNvSpPr>
            <p:nvPr/>
          </p:nvSpPr>
          <p:spPr bwMode="auto">
            <a:xfrm>
              <a:off x="960" y="854"/>
              <a:ext cx="482" cy="252"/>
            </a:xfrm>
            <a:prstGeom prst="rect">
              <a:avLst/>
            </a:prstGeom>
            <a:noFill/>
            <a:ln w="9525">
              <a:noFill/>
              <a:miter lim="800000"/>
              <a:headEnd/>
              <a:tailEnd/>
            </a:ln>
            <a:effectLst/>
          </p:spPr>
          <p:txBody>
            <a:bodyPr wrap="none">
              <a:prstTxWarp prst="textNoShape">
                <a:avLst/>
              </a:prstTxWarp>
              <a:spAutoFit/>
            </a:bodyPr>
            <a:lstStyle/>
            <a:p>
              <a:r>
                <a:rPr lang="en-US" sz="2000" b="1" dirty="0" err="1">
                  <a:solidFill>
                    <a:schemeClr val="accent2"/>
                  </a:solidFill>
                  <a:latin typeface="Symbol" charset="2"/>
                </a:rPr>
                <a:t>τ</a:t>
              </a:r>
              <a:r>
                <a:rPr lang="en-US" sz="2000" b="1" dirty="0">
                  <a:solidFill>
                    <a:schemeClr val="accent2"/>
                  </a:solidFill>
                  <a:latin typeface="Symbol" charset="2"/>
                </a:rPr>
                <a:t>=</a:t>
              </a:r>
              <a:r>
                <a:rPr lang="en-US" sz="2000" b="1" dirty="0" err="1">
                  <a:solidFill>
                    <a:schemeClr val="accent2"/>
                  </a:solidFill>
                  <a:latin typeface="Arial Narrow" charset="0"/>
                </a:rPr>
                <a:t>rxF</a:t>
              </a:r>
              <a:endParaRPr lang="en-US" sz="2000" b="1" dirty="0">
                <a:solidFill>
                  <a:schemeClr val="accent2"/>
                </a:solidFill>
                <a:latin typeface="Symbol" charset="2"/>
              </a:endParaRPr>
            </a:p>
          </p:txBody>
        </p:sp>
        <p:sp>
          <p:nvSpPr>
            <p:cNvPr id="390172" name="Line 28"/>
            <p:cNvSpPr>
              <a:spLocks noChangeShapeType="1"/>
            </p:cNvSpPr>
            <p:nvPr/>
          </p:nvSpPr>
          <p:spPr bwMode="auto">
            <a:xfrm flipV="1">
              <a:off x="912" y="912"/>
              <a:ext cx="0" cy="480"/>
            </a:xfrm>
            <a:prstGeom prst="line">
              <a:avLst/>
            </a:prstGeom>
            <a:noFill/>
            <a:ln w="38100">
              <a:solidFill>
                <a:schemeClr val="hlink"/>
              </a:solidFill>
              <a:round/>
              <a:headEnd/>
              <a:tailEnd type="triangle" w="med" len="med"/>
            </a:ln>
            <a:effectLst/>
          </p:spPr>
          <p:txBody>
            <a:bodyPr>
              <a:prstTxWarp prst="textNoShape">
                <a:avLst/>
              </a:prstTxWarp>
            </a:bodyPr>
            <a:lstStyle/>
            <a:p>
              <a:endParaRPr lang="en-US"/>
            </a:p>
          </p:txBody>
        </p:sp>
      </p:grpSp>
      <p:grpSp>
        <p:nvGrpSpPr>
          <p:cNvPr id="8" name="Group 29"/>
          <p:cNvGrpSpPr>
            <a:grpSpLocks/>
          </p:cNvGrpSpPr>
          <p:nvPr/>
        </p:nvGrpSpPr>
        <p:grpSpPr bwMode="auto">
          <a:xfrm>
            <a:off x="1335088" y="2133600"/>
            <a:ext cx="652462" cy="473075"/>
            <a:chOff x="841" y="1344"/>
            <a:chExt cx="411" cy="298"/>
          </a:xfrm>
        </p:grpSpPr>
        <p:sp>
          <p:nvSpPr>
            <p:cNvPr id="390174" name="Line 30"/>
            <p:cNvSpPr>
              <a:spLocks noChangeShapeType="1"/>
            </p:cNvSpPr>
            <p:nvPr/>
          </p:nvSpPr>
          <p:spPr bwMode="auto">
            <a:xfrm>
              <a:off x="912" y="1392"/>
              <a:ext cx="192" cy="192"/>
            </a:xfrm>
            <a:prstGeom prst="line">
              <a:avLst/>
            </a:prstGeom>
            <a:noFill/>
            <a:ln w="28575">
              <a:solidFill>
                <a:srgbClr val="FF0000"/>
              </a:solidFill>
              <a:round/>
              <a:headEnd/>
              <a:tailEnd type="triangle" w="med" len="med"/>
            </a:ln>
            <a:effectLst/>
          </p:spPr>
          <p:txBody>
            <a:bodyPr>
              <a:prstTxWarp prst="textNoShape">
                <a:avLst/>
              </a:prstTxWarp>
            </a:bodyPr>
            <a:lstStyle/>
            <a:p>
              <a:endParaRPr lang="en-US"/>
            </a:p>
          </p:txBody>
        </p:sp>
        <p:sp>
          <p:nvSpPr>
            <p:cNvPr id="390175" name="Text Box 31"/>
            <p:cNvSpPr txBox="1">
              <a:spLocks noChangeArrowheads="1"/>
            </p:cNvSpPr>
            <p:nvPr/>
          </p:nvSpPr>
          <p:spPr bwMode="auto">
            <a:xfrm>
              <a:off x="841" y="1392"/>
              <a:ext cx="167" cy="250"/>
            </a:xfrm>
            <a:prstGeom prst="rect">
              <a:avLst/>
            </a:prstGeom>
            <a:noFill/>
            <a:ln w="9525">
              <a:noFill/>
              <a:miter lim="800000"/>
              <a:headEnd/>
              <a:tailEnd/>
            </a:ln>
            <a:effectLst/>
          </p:spPr>
          <p:txBody>
            <a:bodyPr wrap="none">
              <a:prstTxWarp prst="textNoShape">
                <a:avLst/>
              </a:prstTxWarp>
              <a:spAutoFit/>
            </a:bodyPr>
            <a:lstStyle/>
            <a:p>
              <a:r>
                <a:rPr lang="en-US" sz="2000" b="1">
                  <a:solidFill>
                    <a:schemeClr val="accent2"/>
                  </a:solidFill>
                  <a:latin typeface="Arial Narrow" charset="0"/>
                </a:rPr>
                <a:t>r</a:t>
              </a:r>
            </a:p>
          </p:txBody>
        </p:sp>
        <p:sp>
          <p:nvSpPr>
            <p:cNvPr id="390176" name="Text Box 32"/>
            <p:cNvSpPr txBox="1">
              <a:spLocks noChangeArrowheads="1"/>
            </p:cNvSpPr>
            <p:nvPr/>
          </p:nvSpPr>
          <p:spPr bwMode="auto">
            <a:xfrm>
              <a:off x="1056" y="1344"/>
              <a:ext cx="196" cy="250"/>
            </a:xfrm>
            <a:prstGeom prst="rect">
              <a:avLst/>
            </a:prstGeom>
            <a:noFill/>
            <a:ln w="9525">
              <a:noFill/>
              <a:miter lim="800000"/>
              <a:headEnd/>
              <a:tailEnd/>
            </a:ln>
            <a:effectLst/>
          </p:spPr>
          <p:txBody>
            <a:bodyPr wrap="none">
              <a:prstTxWarp prst="textNoShape">
                <a:avLst/>
              </a:prstTxWarp>
              <a:spAutoFit/>
            </a:bodyPr>
            <a:lstStyle/>
            <a:p>
              <a:r>
                <a:rPr lang="en-US" sz="2000" b="1">
                  <a:solidFill>
                    <a:schemeClr val="accent2"/>
                  </a:solidFill>
                  <a:latin typeface="Arial Narrow" charset="0"/>
                </a:rPr>
                <a:t>p</a:t>
              </a:r>
            </a:p>
          </p:txBody>
        </p:sp>
      </p:grpSp>
      <p:sp>
        <p:nvSpPr>
          <p:cNvPr id="390177" name="Text Box 33"/>
          <p:cNvSpPr txBox="1">
            <a:spLocks noChangeArrowheads="1"/>
          </p:cNvSpPr>
          <p:nvPr/>
        </p:nvSpPr>
        <p:spPr bwMode="auto">
          <a:xfrm>
            <a:off x="609600" y="3048000"/>
            <a:ext cx="5029200" cy="7016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dirty="0">
                <a:solidFill>
                  <a:schemeClr val="accent2"/>
                </a:solidFill>
                <a:latin typeface="Arial Narrow" charset="0"/>
              </a:rPr>
              <a:t>But torque is a vector quantity, what is the direction? How is torque expressed mathematically? </a:t>
            </a:r>
          </a:p>
        </p:txBody>
      </p:sp>
      <p:graphicFrame>
        <p:nvGraphicFramePr>
          <p:cNvPr id="390178" name="Object 34"/>
          <p:cNvGraphicFramePr>
            <a:graphicFrameLocks noChangeAspect="1"/>
          </p:cNvGraphicFramePr>
          <p:nvPr/>
        </p:nvGraphicFramePr>
        <p:xfrm>
          <a:off x="5943600" y="3165475"/>
          <a:ext cx="1676400" cy="644525"/>
        </p:xfrm>
        <a:graphic>
          <a:graphicData uri="http://schemas.openxmlformats.org/presentationml/2006/ole">
            <mc:AlternateContent xmlns:mc="http://schemas.openxmlformats.org/markup-compatibility/2006">
              <mc:Choice xmlns:v="urn:schemas-microsoft-com:vml" Requires="v">
                <p:oleObj spid="_x0000_s480355" name="Equation" r:id="rId7" imgW="571320" imgH="228600" progId="Equation.3">
                  <p:embed/>
                </p:oleObj>
              </mc:Choice>
              <mc:Fallback>
                <p:oleObj name="Equation" r:id="rId7" imgW="571320" imgH="228600" progId="Equation.3">
                  <p:embed/>
                  <p:pic>
                    <p:nvPicPr>
                      <p:cNvPr id="390178" name="Object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3165475"/>
                        <a:ext cx="1676400" cy="644525"/>
                      </a:xfrm>
                      <a:prstGeom prst="rect">
                        <a:avLst/>
                      </a:prstGeom>
                      <a:solidFill>
                        <a:srgbClr val="FFFF99"/>
                      </a:solidFill>
                      <a:ln w="28575">
                        <a:solidFill>
                          <a:srgbClr val="FF0000"/>
                        </a:solidFill>
                        <a:miter lim="800000"/>
                        <a:headEnd/>
                        <a:tailEnd/>
                      </a:ln>
                    </p:spPr>
                  </p:pic>
                </p:oleObj>
              </mc:Fallback>
            </mc:AlternateContent>
          </a:graphicData>
        </a:graphic>
      </p:graphicFrame>
      <p:sp>
        <p:nvSpPr>
          <p:cNvPr id="390179" name="Line 35"/>
          <p:cNvSpPr>
            <a:spLocks noChangeShapeType="1"/>
          </p:cNvSpPr>
          <p:nvPr/>
        </p:nvSpPr>
        <p:spPr bwMode="auto">
          <a:xfrm>
            <a:off x="228600" y="4318000"/>
            <a:ext cx="8763000" cy="0"/>
          </a:xfrm>
          <a:prstGeom prst="line">
            <a:avLst/>
          </a:prstGeom>
          <a:noFill/>
          <a:ln w="38100">
            <a:solidFill>
              <a:srgbClr val="FF0000"/>
            </a:solidFill>
            <a:round/>
            <a:headEnd/>
            <a:tailEnd/>
          </a:ln>
          <a:effectLst/>
        </p:spPr>
        <p:txBody>
          <a:bodyPr>
            <a:prstTxWarp prst="textNoShape">
              <a:avLst/>
            </a:prstTxWarp>
          </a:bodyPr>
          <a:lstStyle/>
          <a:p>
            <a:endParaRPr lang="en-US"/>
          </a:p>
        </p:txBody>
      </p:sp>
      <p:sp>
        <p:nvSpPr>
          <p:cNvPr id="390180" name="Text Box 36"/>
          <p:cNvSpPr txBox="1">
            <a:spLocks noChangeArrowheads="1"/>
          </p:cNvSpPr>
          <p:nvPr/>
        </p:nvSpPr>
        <p:spPr bwMode="auto">
          <a:xfrm>
            <a:off x="609600" y="3870325"/>
            <a:ext cx="23622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chemeClr val="accent2"/>
                </a:solidFill>
                <a:latin typeface="Arial Narrow" charset="0"/>
              </a:rPr>
              <a:t>What is the direction?</a:t>
            </a:r>
          </a:p>
        </p:txBody>
      </p:sp>
      <p:sp>
        <p:nvSpPr>
          <p:cNvPr id="390181" name="Text Box 37"/>
          <p:cNvSpPr txBox="1">
            <a:spLocks noChangeArrowheads="1"/>
          </p:cNvSpPr>
          <p:nvPr/>
        </p:nvSpPr>
        <p:spPr bwMode="auto">
          <a:xfrm>
            <a:off x="3048000" y="3870325"/>
            <a:ext cx="5334000" cy="396875"/>
          </a:xfrm>
          <a:prstGeom prst="rect">
            <a:avLst/>
          </a:prstGeom>
          <a:no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The direction of the torque follows the right-hand rule!!</a:t>
            </a:r>
          </a:p>
        </p:txBody>
      </p:sp>
      <p:sp>
        <p:nvSpPr>
          <p:cNvPr id="390182" name="Text Box 38"/>
          <p:cNvSpPr txBox="1">
            <a:spLocks noChangeArrowheads="1"/>
          </p:cNvSpPr>
          <p:nvPr/>
        </p:nvSpPr>
        <p:spPr bwMode="auto">
          <a:xfrm>
            <a:off x="457200" y="5486400"/>
            <a:ext cx="37338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rgbClr val="333399"/>
                </a:solidFill>
                <a:latin typeface="Arial Narrow" charset="0"/>
              </a:rPr>
              <a:t>What is the result of a vector product?</a:t>
            </a:r>
          </a:p>
        </p:txBody>
      </p:sp>
      <p:sp>
        <p:nvSpPr>
          <p:cNvPr id="390183" name="Text Box 39"/>
          <p:cNvSpPr txBox="1">
            <a:spLocks noChangeArrowheads="1"/>
          </p:cNvSpPr>
          <p:nvPr/>
        </p:nvSpPr>
        <p:spPr bwMode="auto">
          <a:xfrm>
            <a:off x="838200" y="5851525"/>
            <a:ext cx="16764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Another vector</a:t>
            </a:r>
          </a:p>
        </p:txBody>
      </p:sp>
      <p:sp>
        <p:nvSpPr>
          <p:cNvPr id="390184" name="Text Box 40"/>
          <p:cNvSpPr txBox="1">
            <a:spLocks noChangeArrowheads="1"/>
          </p:cNvSpPr>
          <p:nvPr/>
        </p:nvSpPr>
        <p:spPr bwMode="auto">
          <a:xfrm>
            <a:off x="4267200" y="5486400"/>
            <a:ext cx="4800600" cy="396875"/>
          </a:xfrm>
          <a:prstGeom prst="rect">
            <a:avLst/>
          </a:prstGeom>
          <a:solidFill>
            <a:srgbClr val="CCFFFF"/>
          </a:solidFill>
          <a:ln w="28575">
            <a:noFill/>
            <a:miter lim="800000"/>
            <a:headEnd/>
            <a:tailEnd/>
          </a:ln>
          <a:effectLst/>
        </p:spPr>
        <p:txBody>
          <a:bodyPr>
            <a:prstTxWarp prst="textNoShape">
              <a:avLst/>
            </a:prstTxWarp>
            <a:spAutoFit/>
          </a:bodyPr>
          <a:lstStyle/>
          <a:p>
            <a:pPr>
              <a:spcBef>
                <a:spcPct val="20000"/>
              </a:spcBef>
            </a:pPr>
            <a:r>
              <a:rPr lang="en-US" sz="2000">
                <a:solidFill>
                  <a:srgbClr val="333399"/>
                </a:solidFill>
                <a:latin typeface="Arial Narrow" charset="0"/>
              </a:rPr>
              <a:t>What is another vector operation we’ve learned?</a:t>
            </a:r>
          </a:p>
        </p:txBody>
      </p:sp>
      <p:sp>
        <p:nvSpPr>
          <p:cNvPr id="390185" name="Text Box 41"/>
          <p:cNvSpPr txBox="1">
            <a:spLocks noChangeArrowheads="1"/>
          </p:cNvSpPr>
          <p:nvPr/>
        </p:nvSpPr>
        <p:spPr bwMode="auto">
          <a:xfrm>
            <a:off x="4267200" y="5943600"/>
            <a:ext cx="16764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FF0000"/>
                </a:solidFill>
                <a:latin typeface="Arial Narrow" charset="0"/>
              </a:rPr>
              <a:t>Scalar product</a:t>
            </a:r>
          </a:p>
        </p:txBody>
      </p:sp>
      <p:graphicFrame>
        <p:nvGraphicFramePr>
          <p:cNvPr id="390186" name="Object 42"/>
          <p:cNvGraphicFramePr>
            <a:graphicFrameLocks noChangeAspect="1"/>
          </p:cNvGraphicFramePr>
          <p:nvPr/>
        </p:nvGraphicFramePr>
        <p:xfrm>
          <a:off x="5951538" y="5922963"/>
          <a:ext cx="1465262" cy="403225"/>
        </p:xfrm>
        <a:graphic>
          <a:graphicData uri="http://schemas.openxmlformats.org/presentationml/2006/ole">
            <mc:AlternateContent xmlns:mc="http://schemas.openxmlformats.org/markup-compatibility/2006">
              <mc:Choice xmlns:v="urn:schemas-microsoft-com:vml" Requires="v">
                <p:oleObj spid="_x0000_s480356" name="Equation" r:id="rId9" imgW="723900" imgH="241300" progId="Equation.DSMT4">
                  <p:embed/>
                </p:oleObj>
              </mc:Choice>
              <mc:Fallback>
                <p:oleObj name="Equation" r:id="rId9" imgW="723900" imgH="241300" progId="Equation.DSMT4">
                  <p:embed/>
                  <p:pic>
                    <p:nvPicPr>
                      <p:cNvPr id="390186" name="Object 4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51538" y="5922963"/>
                        <a:ext cx="1465262" cy="403225"/>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
        <p:nvSpPr>
          <p:cNvPr id="390187" name="Text Box 43"/>
          <p:cNvSpPr txBox="1">
            <a:spLocks noChangeArrowheads="1"/>
          </p:cNvSpPr>
          <p:nvPr/>
        </p:nvSpPr>
        <p:spPr bwMode="auto">
          <a:xfrm>
            <a:off x="6019800" y="6384925"/>
            <a:ext cx="1828800" cy="396875"/>
          </a:xfrm>
          <a:prstGeom prst="rect">
            <a:avLst/>
          </a:prstGeom>
          <a:solidFill>
            <a:srgbClr val="FFFF99"/>
          </a:solidFill>
          <a:ln w="28575">
            <a:noFill/>
            <a:miter lim="800000"/>
            <a:headEnd/>
            <a:tailEnd/>
          </a:ln>
          <a:effectLst/>
        </p:spPr>
        <p:txBody>
          <a:bodyPr>
            <a:prstTxWarp prst="textNoShape">
              <a:avLst/>
            </a:prstTxWarp>
            <a:spAutoFit/>
          </a:bodyPr>
          <a:lstStyle/>
          <a:p>
            <a:pPr>
              <a:spcBef>
                <a:spcPct val="20000"/>
              </a:spcBef>
            </a:pPr>
            <a:r>
              <a:rPr lang="en-US" sz="2000">
                <a:solidFill>
                  <a:srgbClr val="333399"/>
                </a:solidFill>
                <a:latin typeface="Arial Narrow" charset="0"/>
              </a:rPr>
              <a:t>Result?</a:t>
            </a:r>
            <a:r>
              <a:rPr lang="en-US" sz="2000">
                <a:solidFill>
                  <a:srgbClr val="FF0000"/>
                </a:solidFill>
                <a:latin typeface="Arial Narrow" charset="0"/>
              </a:rPr>
              <a:t> A scalar</a:t>
            </a:r>
          </a:p>
        </p:txBody>
      </p:sp>
      <p:graphicFrame>
        <p:nvGraphicFramePr>
          <p:cNvPr id="390188" name="Object 44"/>
          <p:cNvGraphicFramePr>
            <a:graphicFrameLocks noChangeAspect="1"/>
          </p:cNvGraphicFramePr>
          <p:nvPr/>
        </p:nvGraphicFramePr>
        <p:xfrm>
          <a:off x="4684713" y="4827588"/>
          <a:ext cx="584200" cy="614362"/>
        </p:xfrm>
        <a:graphic>
          <a:graphicData uri="http://schemas.openxmlformats.org/presentationml/2006/ole">
            <mc:AlternateContent xmlns:mc="http://schemas.openxmlformats.org/markup-compatibility/2006">
              <mc:Choice xmlns:v="urn:schemas-microsoft-com:vml" Requires="v">
                <p:oleObj spid="_x0000_s480357" name="Equation" r:id="rId11" imgW="330200" imgH="368300" progId="Equation.DSMT4">
                  <p:embed/>
                </p:oleObj>
              </mc:Choice>
              <mc:Fallback>
                <p:oleObj name="Equation" r:id="rId11" imgW="330200" imgH="368300" progId="Equation.DSMT4">
                  <p:embed/>
                  <p:pic>
                    <p:nvPicPr>
                      <p:cNvPr id="390188" name="Object 4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84713" y="4827588"/>
                        <a:ext cx="584200" cy="6143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90189" name="Object 45"/>
          <p:cNvGraphicFramePr>
            <a:graphicFrameLocks noChangeAspect="1"/>
          </p:cNvGraphicFramePr>
          <p:nvPr/>
        </p:nvGraphicFramePr>
        <p:xfrm>
          <a:off x="5289550" y="4824413"/>
          <a:ext cx="1035050" cy="614362"/>
        </p:xfrm>
        <a:graphic>
          <a:graphicData uri="http://schemas.openxmlformats.org/presentationml/2006/ole">
            <mc:AlternateContent xmlns:mc="http://schemas.openxmlformats.org/markup-compatibility/2006">
              <mc:Choice xmlns:v="urn:schemas-microsoft-com:vml" Requires="v">
                <p:oleObj spid="_x0000_s480358" name="Equation" r:id="rId13" imgW="584200" imgH="368300" progId="Equation.DSMT4">
                  <p:embed/>
                </p:oleObj>
              </mc:Choice>
              <mc:Fallback>
                <p:oleObj name="Equation" r:id="rId13" imgW="584200" imgH="368300" progId="Equation.DSMT4">
                  <p:embed/>
                  <p:pic>
                    <p:nvPicPr>
                      <p:cNvPr id="390189" name="Object 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89550" y="4824413"/>
                        <a:ext cx="1035050" cy="6143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90190" name="Object 46"/>
          <p:cNvGraphicFramePr>
            <a:graphicFrameLocks noChangeAspect="1"/>
          </p:cNvGraphicFramePr>
          <p:nvPr/>
        </p:nvGraphicFramePr>
        <p:xfrm>
          <a:off x="6269038" y="4824413"/>
          <a:ext cx="360362" cy="614362"/>
        </p:xfrm>
        <a:graphic>
          <a:graphicData uri="http://schemas.openxmlformats.org/presentationml/2006/ole">
            <mc:AlternateContent xmlns:mc="http://schemas.openxmlformats.org/markup-compatibility/2006">
              <mc:Choice xmlns:v="urn:schemas-microsoft-com:vml" Requires="v">
                <p:oleObj spid="_x0000_s480359" name="Equation" r:id="rId15" imgW="203200" imgH="368300" progId="Equation.DSMT4">
                  <p:embed/>
                </p:oleObj>
              </mc:Choice>
              <mc:Fallback>
                <p:oleObj name="Equation" r:id="rId15" imgW="203200" imgH="368300" progId="Equation.DSMT4">
                  <p:embed/>
                  <p:pic>
                    <p:nvPicPr>
                      <p:cNvPr id="390190" name="Object 4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269038" y="4824413"/>
                        <a:ext cx="360362" cy="6143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90191" name="Object 47"/>
          <p:cNvGraphicFramePr>
            <a:graphicFrameLocks noChangeAspect="1"/>
          </p:cNvGraphicFramePr>
          <p:nvPr/>
        </p:nvGraphicFramePr>
        <p:xfrm>
          <a:off x="6553200" y="4824413"/>
          <a:ext cx="360363" cy="614362"/>
        </p:xfrm>
        <a:graphic>
          <a:graphicData uri="http://schemas.openxmlformats.org/presentationml/2006/ole">
            <mc:AlternateContent xmlns:mc="http://schemas.openxmlformats.org/markup-compatibility/2006">
              <mc:Choice xmlns:v="urn:schemas-microsoft-com:vml" Requires="v">
                <p:oleObj spid="_x0000_s480360" name="Equation" r:id="rId17" imgW="203200" imgH="368300" progId="Equation.DSMT4">
                  <p:embed/>
                </p:oleObj>
              </mc:Choice>
              <mc:Fallback>
                <p:oleObj name="Equation" r:id="rId17" imgW="203200" imgH="368300" progId="Equation.DSMT4">
                  <p:embed/>
                  <p:pic>
                    <p:nvPicPr>
                      <p:cNvPr id="390191" name="Object 4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53200" y="4824413"/>
                        <a:ext cx="360363" cy="6143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90192" name="Object 48"/>
          <p:cNvGraphicFramePr>
            <a:graphicFrameLocks noChangeAspect="1"/>
          </p:cNvGraphicFramePr>
          <p:nvPr/>
        </p:nvGraphicFramePr>
        <p:xfrm>
          <a:off x="6858000" y="4960938"/>
          <a:ext cx="584200" cy="296862"/>
        </p:xfrm>
        <a:graphic>
          <a:graphicData uri="http://schemas.openxmlformats.org/presentationml/2006/ole">
            <mc:AlternateContent xmlns:mc="http://schemas.openxmlformats.org/markup-compatibility/2006">
              <mc:Choice xmlns:v="urn:schemas-microsoft-com:vml" Requires="v">
                <p:oleObj spid="_x0000_s480361" name="Equation" r:id="rId19" imgW="330120" imgH="177480" progId="Equation.DSMT4">
                  <p:embed/>
                </p:oleObj>
              </mc:Choice>
              <mc:Fallback>
                <p:oleObj name="Equation" r:id="rId19" imgW="330120" imgH="177480" progId="Equation.DSMT4">
                  <p:embed/>
                  <p:pic>
                    <p:nvPicPr>
                      <p:cNvPr id="390192" name="Object 4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858000" y="4960938"/>
                        <a:ext cx="584200" cy="2968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FF0000"/>
                            </a:solidFill>
                            <a:miter lim="800000"/>
                            <a:headEnd/>
                            <a:tailEnd/>
                          </a14:hiddenLine>
                        </a:ext>
                      </a:extLst>
                    </p:spPr>
                  </p:pic>
                </p:oleObj>
              </mc:Fallback>
            </mc:AlternateContent>
          </a:graphicData>
        </a:graphic>
      </p:graphicFrame>
      <p:graphicFrame>
        <p:nvGraphicFramePr>
          <p:cNvPr id="390193" name="Object 49"/>
          <p:cNvGraphicFramePr>
            <a:graphicFrameLocks noChangeAspect="1"/>
          </p:cNvGraphicFramePr>
          <p:nvPr/>
        </p:nvGraphicFramePr>
        <p:xfrm>
          <a:off x="7378700" y="5840413"/>
          <a:ext cx="1414463" cy="614362"/>
        </p:xfrm>
        <a:graphic>
          <a:graphicData uri="http://schemas.openxmlformats.org/presentationml/2006/ole">
            <mc:AlternateContent xmlns:mc="http://schemas.openxmlformats.org/markup-compatibility/2006">
              <mc:Choice xmlns:v="urn:schemas-microsoft-com:vml" Requires="v">
                <p:oleObj spid="_x0000_s480362" name="Equation" r:id="rId21" imgW="698500" imgH="368300" progId="Equation.DSMT4">
                  <p:embed/>
                </p:oleObj>
              </mc:Choice>
              <mc:Fallback>
                <p:oleObj name="Equation" r:id="rId21" imgW="698500" imgH="368300" progId="Equation.DSMT4">
                  <p:embed/>
                  <p:pic>
                    <p:nvPicPr>
                      <p:cNvPr id="390193" name="Object 49"/>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378700" y="5840413"/>
                        <a:ext cx="1414463" cy="614362"/>
                      </a:xfrm>
                      <a:prstGeom prst="rect">
                        <a:avLst/>
                      </a:prstGeom>
                      <a:noFill/>
                      <a:ln>
                        <a:noFill/>
                      </a:ln>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4531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0159"/>
                                        </p:tgtEl>
                                        <p:attrNameLst>
                                          <p:attrName>style.visibility</p:attrName>
                                        </p:attrNameLst>
                                      </p:cBhvr>
                                      <p:to>
                                        <p:strVal val="visible"/>
                                      </p:to>
                                    </p:set>
                                    <p:animEffect transition="in" filter="wipe(left)">
                                      <p:cBhvr>
                                        <p:cTn id="7" dur="500"/>
                                        <p:tgtEl>
                                          <p:spTgt spid="390159"/>
                                        </p:tgtEl>
                                      </p:cBhvr>
                                    </p:animEffect>
                                  </p:childTnLst>
                                </p:cTn>
                              </p:par>
                            </p:childTnLst>
                          </p:cTn>
                        </p:par>
                        <p:par>
                          <p:cTn id="8" fill="hold">
                            <p:stCondLst>
                              <p:cond delay="1550"/>
                            </p:stCondLst>
                            <p:childTnLst>
                              <p:par>
                                <p:cTn id="9" presetID="53"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2050"/>
                            </p:stCondLst>
                            <p:childTnLst>
                              <p:par>
                                <p:cTn id="15" presetID="22" presetClass="entr" presetSubtype="8" fill="hold" nodeType="afterEffect">
                                  <p:stCondLst>
                                    <p:cond delay="0"/>
                                  </p:stCondLst>
                                  <p:iterate type="wd">
                                    <p:tmPct val="10000"/>
                                  </p:iterate>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2550"/>
                            </p:stCondLst>
                            <p:childTnLst>
                              <p:par>
                                <p:cTn id="19" presetID="22" presetClass="entr" presetSubtype="8" fill="hold" nodeType="afterEffect">
                                  <p:stCondLst>
                                    <p:cond delay="0"/>
                                  </p:stCondLst>
                                  <p:iterate type="wd">
                                    <p:tmPct val="10000"/>
                                  </p:iterate>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par>
                          <p:cTn id="22" fill="hold">
                            <p:stCondLst>
                              <p:cond delay="3050"/>
                            </p:stCondLst>
                            <p:childTnLst>
                              <p:par>
                                <p:cTn id="23" presetID="22" presetClass="entr" presetSubtype="8" fill="hold" nodeType="afterEffect">
                                  <p:stCondLst>
                                    <p:cond delay="0"/>
                                  </p:stCondLst>
                                  <p:iterate type="wd">
                                    <p:tmPct val="10000"/>
                                  </p:iterate>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90162">
                                            <p:txEl>
                                              <p:pRg st="0" end="0"/>
                                            </p:txEl>
                                          </p:spTgt>
                                        </p:tgtEl>
                                        <p:attrNameLst>
                                          <p:attrName>style.visibility</p:attrName>
                                        </p:attrNameLst>
                                      </p:cBhvr>
                                      <p:to>
                                        <p:strVal val="visible"/>
                                      </p:to>
                                    </p:set>
                                    <p:animEffect transition="in" filter="wipe(left)">
                                      <p:cBhvr>
                                        <p:cTn id="30" dur="500"/>
                                        <p:tgtEl>
                                          <p:spTgt spid="390162">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90158">
                                            <p:txEl>
                                              <p:pRg st="0" end="0"/>
                                            </p:txEl>
                                          </p:spTgt>
                                        </p:tgtEl>
                                        <p:attrNameLst>
                                          <p:attrName>style.visibility</p:attrName>
                                        </p:attrNameLst>
                                      </p:cBhvr>
                                      <p:to>
                                        <p:strVal val="visible"/>
                                      </p:to>
                                    </p:set>
                                    <p:animEffect transition="in" filter="wipe(left)">
                                      <p:cBhvr>
                                        <p:cTn id="35" dur="500"/>
                                        <p:tgtEl>
                                          <p:spTgt spid="390158">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iterate type="wd">
                                    <p:tmPct val="10000"/>
                                  </p:iterate>
                                  <p:childTnLst>
                                    <p:set>
                                      <p:cBhvr>
                                        <p:cTn id="39" dur="1" fill="hold">
                                          <p:stCondLst>
                                            <p:cond delay="0"/>
                                          </p:stCondLst>
                                        </p:cTn>
                                        <p:tgtEl>
                                          <p:spTgt spid="390160"/>
                                        </p:tgtEl>
                                        <p:attrNameLst>
                                          <p:attrName>style.visibility</p:attrName>
                                        </p:attrNameLst>
                                      </p:cBhvr>
                                      <p:to>
                                        <p:strVal val="visible"/>
                                      </p:to>
                                    </p:set>
                                    <p:animEffect transition="in" filter="wipe(left)">
                                      <p:cBhvr>
                                        <p:cTn id="40" dur="500"/>
                                        <p:tgtEl>
                                          <p:spTgt spid="39016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90177">
                                            <p:txEl>
                                              <p:pRg st="0" end="0"/>
                                            </p:txEl>
                                          </p:spTgt>
                                        </p:tgtEl>
                                        <p:attrNameLst>
                                          <p:attrName>style.visibility</p:attrName>
                                        </p:attrNameLst>
                                      </p:cBhvr>
                                      <p:to>
                                        <p:strVal val="visible"/>
                                      </p:to>
                                    </p:set>
                                    <p:animEffect transition="in" filter="wipe(left)">
                                      <p:cBhvr>
                                        <p:cTn id="45" dur="500"/>
                                        <p:tgtEl>
                                          <p:spTgt spid="390177">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iterate type="wd">
                                    <p:tmPct val="10000"/>
                                  </p:iterate>
                                  <p:childTnLst>
                                    <p:set>
                                      <p:cBhvr>
                                        <p:cTn id="49" dur="1" fill="hold">
                                          <p:stCondLst>
                                            <p:cond delay="0"/>
                                          </p:stCondLst>
                                        </p:cTn>
                                        <p:tgtEl>
                                          <p:spTgt spid="390178"/>
                                        </p:tgtEl>
                                        <p:attrNameLst>
                                          <p:attrName>style.visibility</p:attrName>
                                        </p:attrNameLst>
                                      </p:cBhvr>
                                      <p:to>
                                        <p:strVal val="visible"/>
                                      </p:to>
                                    </p:set>
                                    <p:animEffect transition="in" filter="wipe(left)">
                                      <p:cBhvr>
                                        <p:cTn id="50" dur="500"/>
                                        <p:tgtEl>
                                          <p:spTgt spid="39017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90180"/>
                                        </p:tgtEl>
                                        <p:attrNameLst>
                                          <p:attrName>style.visibility</p:attrName>
                                        </p:attrNameLst>
                                      </p:cBhvr>
                                      <p:to>
                                        <p:strVal val="visible"/>
                                      </p:to>
                                    </p:set>
                                    <p:animEffect transition="in" filter="wipe(left)">
                                      <p:cBhvr>
                                        <p:cTn id="55" dur="500"/>
                                        <p:tgtEl>
                                          <p:spTgt spid="390180"/>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90181">
                                            <p:txEl>
                                              <p:pRg st="0" end="0"/>
                                            </p:txEl>
                                          </p:spTgt>
                                        </p:tgtEl>
                                        <p:attrNameLst>
                                          <p:attrName>style.visibility</p:attrName>
                                        </p:attrNameLst>
                                      </p:cBhvr>
                                      <p:to>
                                        <p:strVal val="visible"/>
                                      </p:to>
                                    </p:set>
                                    <p:animEffect transition="in" filter="wipe(left)">
                                      <p:cBhvr>
                                        <p:cTn id="60" dur="500"/>
                                        <p:tgtEl>
                                          <p:spTgt spid="390181">
                                            <p:txEl>
                                              <p:pRg st="0" end="0"/>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iterate type="wd">
                                    <p:tmPct val="10000"/>
                                  </p:iterate>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par>
                          <p:cTn id="66" fill="hold">
                            <p:stCondLst>
                              <p:cond delay="500"/>
                            </p:stCondLst>
                            <p:childTnLst>
                              <p:par>
                                <p:cTn id="67" presetID="22" presetClass="entr" presetSubtype="8" fill="hold" grpId="0" nodeType="afterEffect">
                                  <p:stCondLst>
                                    <p:cond delay="0"/>
                                  </p:stCondLst>
                                  <p:iterate type="wd">
                                    <p:tmPct val="10000"/>
                                  </p:iterate>
                                  <p:childTnLst>
                                    <p:set>
                                      <p:cBhvr>
                                        <p:cTn id="68" dur="1" fill="hold">
                                          <p:stCondLst>
                                            <p:cond delay="0"/>
                                          </p:stCondLst>
                                        </p:cTn>
                                        <p:tgtEl>
                                          <p:spTgt spid="390179"/>
                                        </p:tgtEl>
                                        <p:attrNameLst>
                                          <p:attrName>style.visibility</p:attrName>
                                        </p:attrNameLst>
                                      </p:cBhvr>
                                      <p:to>
                                        <p:strVal val="visible"/>
                                      </p:to>
                                    </p:set>
                                    <p:animEffect transition="in" filter="wipe(left)">
                                      <p:cBhvr>
                                        <p:cTn id="69" dur="500"/>
                                        <p:tgtEl>
                                          <p:spTgt spid="390179"/>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90163"/>
                                        </p:tgtEl>
                                        <p:attrNameLst>
                                          <p:attrName>style.visibility</p:attrName>
                                        </p:attrNameLst>
                                      </p:cBhvr>
                                      <p:to>
                                        <p:strVal val="visible"/>
                                      </p:to>
                                    </p:set>
                                    <p:animEffect transition="in" filter="wipe(left)">
                                      <p:cBhvr>
                                        <p:cTn id="74" dur="500"/>
                                        <p:tgtEl>
                                          <p:spTgt spid="390163"/>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iterate type="wd">
                                    <p:tmPct val="10000"/>
                                  </p:iterate>
                                  <p:childTnLst>
                                    <p:set>
                                      <p:cBhvr>
                                        <p:cTn id="78" dur="1" fill="hold">
                                          <p:stCondLst>
                                            <p:cond delay="0"/>
                                          </p:stCondLst>
                                        </p:cTn>
                                        <p:tgtEl>
                                          <p:spTgt spid="390161"/>
                                        </p:tgtEl>
                                        <p:attrNameLst>
                                          <p:attrName>style.visibility</p:attrName>
                                        </p:attrNameLst>
                                      </p:cBhvr>
                                      <p:to>
                                        <p:strVal val="visible"/>
                                      </p:to>
                                    </p:set>
                                    <p:animEffect transition="in" filter="wipe(left)">
                                      <p:cBhvr>
                                        <p:cTn id="79" dur="500"/>
                                        <p:tgtEl>
                                          <p:spTgt spid="390161"/>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nodeType="clickEffect">
                                  <p:stCondLst>
                                    <p:cond delay="0"/>
                                  </p:stCondLst>
                                  <p:iterate type="wd">
                                    <p:tmPct val="10000"/>
                                  </p:iterate>
                                  <p:childTnLst>
                                    <p:set>
                                      <p:cBhvr>
                                        <p:cTn id="83" dur="1" fill="hold">
                                          <p:stCondLst>
                                            <p:cond delay="0"/>
                                          </p:stCondLst>
                                        </p:cTn>
                                        <p:tgtEl>
                                          <p:spTgt spid="390188"/>
                                        </p:tgtEl>
                                        <p:attrNameLst>
                                          <p:attrName>style.visibility</p:attrName>
                                        </p:attrNameLst>
                                      </p:cBhvr>
                                      <p:to>
                                        <p:strVal val="visible"/>
                                      </p:to>
                                    </p:set>
                                    <p:animEffect transition="in" filter="wipe(left)">
                                      <p:cBhvr>
                                        <p:cTn id="84" dur="500"/>
                                        <p:tgtEl>
                                          <p:spTgt spid="390188"/>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iterate type="wd">
                                    <p:tmPct val="10000"/>
                                  </p:iterate>
                                  <p:childTnLst>
                                    <p:set>
                                      <p:cBhvr>
                                        <p:cTn id="88" dur="1" fill="hold">
                                          <p:stCondLst>
                                            <p:cond delay="0"/>
                                          </p:stCondLst>
                                        </p:cTn>
                                        <p:tgtEl>
                                          <p:spTgt spid="390189"/>
                                        </p:tgtEl>
                                        <p:attrNameLst>
                                          <p:attrName>style.visibility</p:attrName>
                                        </p:attrNameLst>
                                      </p:cBhvr>
                                      <p:to>
                                        <p:strVal val="visible"/>
                                      </p:to>
                                    </p:set>
                                    <p:animEffect transition="in" filter="wipe(left)">
                                      <p:cBhvr>
                                        <p:cTn id="89" dur="500"/>
                                        <p:tgtEl>
                                          <p:spTgt spid="39018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iterate type="wd">
                                    <p:tmPct val="10000"/>
                                  </p:iterate>
                                  <p:childTnLst>
                                    <p:set>
                                      <p:cBhvr>
                                        <p:cTn id="93" dur="1" fill="hold">
                                          <p:stCondLst>
                                            <p:cond delay="0"/>
                                          </p:stCondLst>
                                        </p:cTn>
                                        <p:tgtEl>
                                          <p:spTgt spid="390190"/>
                                        </p:tgtEl>
                                        <p:attrNameLst>
                                          <p:attrName>style.visibility</p:attrName>
                                        </p:attrNameLst>
                                      </p:cBhvr>
                                      <p:to>
                                        <p:strVal val="visible"/>
                                      </p:to>
                                    </p:set>
                                    <p:animEffect transition="in" filter="wipe(left)">
                                      <p:cBhvr>
                                        <p:cTn id="94" dur="500"/>
                                        <p:tgtEl>
                                          <p:spTgt spid="390190"/>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iterate type="wd">
                                    <p:tmPct val="10000"/>
                                  </p:iterate>
                                  <p:childTnLst>
                                    <p:set>
                                      <p:cBhvr>
                                        <p:cTn id="98" dur="1" fill="hold">
                                          <p:stCondLst>
                                            <p:cond delay="0"/>
                                          </p:stCondLst>
                                        </p:cTn>
                                        <p:tgtEl>
                                          <p:spTgt spid="390191"/>
                                        </p:tgtEl>
                                        <p:attrNameLst>
                                          <p:attrName>style.visibility</p:attrName>
                                        </p:attrNameLst>
                                      </p:cBhvr>
                                      <p:to>
                                        <p:strVal val="visible"/>
                                      </p:to>
                                    </p:set>
                                    <p:animEffect transition="in" filter="wipe(left)">
                                      <p:cBhvr>
                                        <p:cTn id="99" dur="500"/>
                                        <p:tgtEl>
                                          <p:spTgt spid="390191"/>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iterate type="wd">
                                    <p:tmPct val="10000"/>
                                  </p:iterate>
                                  <p:childTnLst>
                                    <p:set>
                                      <p:cBhvr>
                                        <p:cTn id="103" dur="1" fill="hold">
                                          <p:stCondLst>
                                            <p:cond delay="0"/>
                                          </p:stCondLst>
                                        </p:cTn>
                                        <p:tgtEl>
                                          <p:spTgt spid="390192"/>
                                        </p:tgtEl>
                                        <p:attrNameLst>
                                          <p:attrName>style.visibility</p:attrName>
                                        </p:attrNameLst>
                                      </p:cBhvr>
                                      <p:to>
                                        <p:strVal val="visible"/>
                                      </p:to>
                                    </p:set>
                                    <p:animEffect transition="in" filter="wipe(left)">
                                      <p:cBhvr>
                                        <p:cTn id="104" dur="500"/>
                                        <p:tgtEl>
                                          <p:spTgt spid="390192"/>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iterate type="wd">
                                    <p:tmPct val="10000"/>
                                  </p:iterate>
                                  <p:childTnLst>
                                    <p:set>
                                      <p:cBhvr>
                                        <p:cTn id="108" dur="1" fill="hold">
                                          <p:stCondLst>
                                            <p:cond delay="0"/>
                                          </p:stCondLst>
                                        </p:cTn>
                                        <p:tgtEl>
                                          <p:spTgt spid="390182"/>
                                        </p:tgtEl>
                                        <p:attrNameLst>
                                          <p:attrName>style.visibility</p:attrName>
                                        </p:attrNameLst>
                                      </p:cBhvr>
                                      <p:to>
                                        <p:strVal val="visible"/>
                                      </p:to>
                                    </p:set>
                                    <p:animEffect transition="in" filter="wipe(left)">
                                      <p:cBhvr>
                                        <p:cTn id="109" dur="500"/>
                                        <p:tgtEl>
                                          <p:spTgt spid="390182"/>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grpId="0" nodeType="clickEffect">
                                  <p:stCondLst>
                                    <p:cond delay="0"/>
                                  </p:stCondLst>
                                  <p:iterate type="wd">
                                    <p:tmPct val="10000"/>
                                  </p:iterate>
                                  <p:childTnLst>
                                    <p:set>
                                      <p:cBhvr>
                                        <p:cTn id="113" dur="1" fill="hold">
                                          <p:stCondLst>
                                            <p:cond delay="0"/>
                                          </p:stCondLst>
                                        </p:cTn>
                                        <p:tgtEl>
                                          <p:spTgt spid="390183"/>
                                        </p:tgtEl>
                                        <p:attrNameLst>
                                          <p:attrName>style.visibility</p:attrName>
                                        </p:attrNameLst>
                                      </p:cBhvr>
                                      <p:to>
                                        <p:strVal val="visible"/>
                                      </p:to>
                                    </p:set>
                                    <p:animEffect transition="in" filter="wipe(left)">
                                      <p:cBhvr>
                                        <p:cTn id="114" dur="500"/>
                                        <p:tgtEl>
                                          <p:spTgt spid="390183"/>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iterate type="wd">
                                    <p:tmPct val="10000"/>
                                  </p:iterate>
                                  <p:childTnLst>
                                    <p:set>
                                      <p:cBhvr>
                                        <p:cTn id="118" dur="1" fill="hold">
                                          <p:stCondLst>
                                            <p:cond delay="0"/>
                                          </p:stCondLst>
                                        </p:cTn>
                                        <p:tgtEl>
                                          <p:spTgt spid="390184"/>
                                        </p:tgtEl>
                                        <p:attrNameLst>
                                          <p:attrName>style.visibility</p:attrName>
                                        </p:attrNameLst>
                                      </p:cBhvr>
                                      <p:to>
                                        <p:strVal val="visible"/>
                                      </p:to>
                                    </p:set>
                                    <p:animEffect transition="in" filter="wipe(left)">
                                      <p:cBhvr>
                                        <p:cTn id="119" dur="500"/>
                                        <p:tgtEl>
                                          <p:spTgt spid="390184"/>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grpId="0" nodeType="clickEffect">
                                  <p:stCondLst>
                                    <p:cond delay="0"/>
                                  </p:stCondLst>
                                  <p:iterate type="wd">
                                    <p:tmPct val="10000"/>
                                  </p:iterate>
                                  <p:childTnLst>
                                    <p:set>
                                      <p:cBhvr>
                                        <p:cTn id="123" dur="1" fill="hold">
                                          <p:stCondLst>
                                            <p:cond delay="0"/>
                                          </p:stCondLst>
                                        </p:cTn>
                                        <p:tgtEl>
                                          <p:spTgt spid="390185"/>
                                        </p:tgtEl>
                                        <p:attrNameLst>
                                          <p:attrName>style.visibility</p:attrName>
                                        </p:attrNameLst>
                                      </p:cBhvr>
                                      <p:to>
                                        <p:strVal val="visible"/>
                                      </p:to>
                                    </p:set>
                                    <p:animEffect transition="in" filter="wipe(left)">
                                      <p:cBhvr>
                                        <p:cTn id="124" dur="500"/>
                                        <p:tgtEl>
                                          <p:spTgt spid="390185"/>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iterate type="wd">
                                    <p:tmPct val="10000"/>
                                  </p:iterate>
                                  <p:childTnLst>
                                    <p:set>
                                      <p:cBhvr>
                                        <p:cTn id="128" dur="1" fill="hold">
                                          <p:stCondLst>
                                            <p:cond delay="0"/>
                                          </p:stCondLst>
                                        </p:cTn>
                                        <p:tgtEl>
                                          <p:spTgt spid="390186"/>
                                        </p:tgtEl>
                                        <p:attrNameLst>
                                          <p:attrName>style.visibility</p:attrName>
                                        </p:attrNameLst>
                                      </p:cBhvr>
                                      <p:to>
                                        <p:strVal val="visible"/>
                                      </p:to>
                                    </p:set>
                                    <p:animEffect transition="in" filter="wipe(left)">
                                      <p:cBhvr>
                                        <p:cTn id="129" dur="500"/>
                                        <p:tgtEl>
                                          <p:spTgt spid="390186"/>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iterate type="wd">
                                    <p:tmPct val="10000"/>
                                  </p:iterate>
                                  <p:childTnLst>
                                    <p:set>
                                      <p:cBhvr>
                                        <p:cTn id="133" dur="1" fill="hold">
                                          <p:stCondLst>
                                            <p:cond delay="0"/>
                                          </p:stCondLst>
                                        </p:cTn>
                                        <p:tgtEl>
                                          <p:spTgt spid="390193"/>
                                        </p:tgtEl>
                                        <p:attrNameLst>
                                          <p:attrName>style.visibility</p:attrName>
                                        </p:attrNameLst>
                                      </p:cBhvr>
                                      <p:to>
                                        <p:strVal val="visible"/>
                                      </p:to>
                                    </p:set>
                                    <p:animEffect transition="in" filter="wipe(left)">
                                      <p:cBhvr>
                                        <p:cTn id="134" dur="500"/>
                                        <p:tgtEl>
                                          <p:spTgt spid="390193"/>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iterate type="wd">
                                    <p:tmPct val="10000"/>
                                  </p:iterate>
                                  <p:childTnLst>
                                    <p:set>
                                      <p:cBhvr>
                                        <p:cTn id="138" dur="1" fill="hold">
                                          <p:stCondLst>
                                            <p:cond delay="0"/>
                                          </p:stCondLst>
                                        </p:cTn>
                                        <p:tgtEl>
                                          <p:spTgt spid="390187"/>
                                        </p:tgtEl>
                                        <p:attrNameLst>
                                          <p:attrName>style.visibility</p:attrName>
                                        </p:attrNameLst>
                                      </p:cBhvr>
                                      <p:to>
                                        <p:strVal val="visible"/>
                                      </p:to>
                                    </p:set>
                                    <p:animEffect transition="in" filter="wipe(left)">
                                      <p:cBhvr>
                                        <p:cTn id="139" dur="500"/>
                                        <p:tgtEl>
                                          <p:spTgt spid="390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0158" grpId="0" build="p" autoUpdateAnimBg="0"/>
      <p:bldP spid="390159" grpId="0" animBg="1" autoUpdateAnimBg="0"/>
      <p:bldP spid="390162" grpId="0" build="p" autoUpdateAnimBg="0"/>
      <p:bldP spid="390163" grpId="0" animBg="1" autoUpdateAnimBg="0"/>
      <p:bldP spid="390177" grpId="0" build="p" autoUpdateAnimBg="0"/>
      <p:bldP spid="390179" grpId="0" animBg="1"/>
      <p:bldP spid="390180" grpId="0" animBg="1" autoUpdateAnimBg="0"/>
      <p:bldP spid="390181" grpId="0" build="p" autoUpdateAnimBg="0"/>
      <p:bldP spid="390182" grpId="0" animBg="1" autoUpdateAnimBg="0"/>
      <p:bldP spid="390183" grpId="0" animBg="1" autoUpdateAnimBg="0"/>
      <p:bldP spid="390184" grpId="0" animBg="1" autoUpdateAnimBg="0"/>
      <p:bldP spid="390185" grpId="0" animBg="1" autoUpdateAnimBg="0"/>
      <p:bldP spid="390187" grpId="0" animBg="1" autoUpdateAnimBg="0"/>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66865</TotalTime>
  <Words>1481</Words>
  <Application>Microsoft Macintosh PowerPoint</Application>
  <PresentationFormat>On-screen Show (4:3)</PresentationFormat>
  <Paragraphs>165</Paragraphs>
  <Slides>13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19" baseType="lpstr">
      <vt:lpstr>Arial Narrow</vt:lpstr>
      <vt:lpstr>Monotype Corsiva</vt:lpstr>
      <vt:lpstr>Symbol</vt:lpstr>
      <vt:lpstr>Times New Roman</vt:lpstr>
      <vt:lpstr>phys1443-spring02</vt:lpstr>
      <vt:lpstr>Equation</vt:lpstr>
      <vt:lpstr>PHYS 1443 – Section 003 Lecture #18</vt:lpstr>
      <vt:lpstr>  Announcements</vt:lpstr>
      <vt:lpstr>Rotational Kinematics and the Relationships between Rotational and Translational Quantities</vt:lpstr>
      <vt:lpstr>Example</vt:lpstr>
      <vt:lpstr>Example for a Rotational Motion</vt:lpstr>
      <vt:lpstr>PowerPoint Presentation</vt:lpstr>
      <vt:lpstr>Torque</vt:lpstr>
      <vt:lpstr>Ex. Torque</vt:lpstr>
      <vt:lpstr>Torque and Vector Product</vt:lpstr>
      <vt:lpstr>Properties of the Vector Product</vt:lpstr>
      <vt:lpstr>More Properties of Vector Product</vt:lpstr>
      <vt:lpstr>Moment of Inertia </vt:lpstr>
      <vt:lpstr>Ex.  The Moment of Inertia Depends on Where the Axis 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1430</cp:revision>
  <dcterms:created xsi:type="dcterms:W3CDTF">2012-01-19T04:21:20Z</dcterms:created>
  <dcterms:modified xsi:type="dcterms:W3CDTF">2021-04-21T21:07:57Z</dcterms:modified>
</cp:coreProperties>
</file>